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0"/>
  </p:notesMasterIdLst>
  <p:sldIdLst>
    <p:sldId id="543" r:id="rId2"/>
    <p:sldId id="544" r:id="rId3"/>
    <p:sldId id="634" r:id="rId4"/>
    <p:sldId id="547" r:id="rId5"/>
    <p:sldId id="548" r:id="rId6"/>
    <p:sldId id="600" r:id="rId7"/>
    <p:sldId id="555" r:id="rId8"/>
    <p:sldId id="637" r:id="rId9"/>
    <p:sldId id="569" r:id="rId10"/>
    <p:sldId id="571" r:id="rId11"/>
    <p:sldId id="573" r:id="rId12"/>
    <p:sldId id="575" r:id="rId13"/>
    <p:sldId id="576" r:id="rId14"/>
    <p:sldId id="580" r:id="rId15"/>
    <p:sldId id="584" r:id="rId16"/>
    <p:sldId id="599" r:id="rId17"/>
    <p:sldId id="259" r:id="rId18"/>
    <p:sldId id="260" r:id="rId19"/>
    <p:sldId id="261" r:id="rId20"/>
    <p:sldId id="262" r:id="rId21"/>
    <p:sldId id="263" r:id="rId22"/>
    <p:sldId id="305" r:id="rId23"/>
    <p:sldId id="269" r:id="rId24"/>
    <p:sldId id="504" r:id="rId25"/>
    <p:sldId id="507" r:id="rId26"/>
    <p:sldId id="505" r:id="rId27"/>
    <p:sldId id="506" r:id="rId28"/>
    <p:sldId id="509" r:id="rId29"/>
    <p:sldId id="309" r:id="rId30"/>
    <p:sldId id="508" r:id="rId31"/>
    <p:sldId id="525" r:id="rId32"/>
    <p:sldId id="526" r:id="rId33"/>
    <p:sldId id="380" r:id="rId34"/>
    <p:sldId id="381" r:id="rId35"/>
    <p:sldId id="382" r:id="rId36"/>
    <p:sldId id="510" r:id="rId37"/>
    <p:sldId id="383" r:id="rId38"/>
    <p:sldId id="384" r:id="rId39"/>
    <p:sldId id="511" r:id="rId40"/>
    <p:sldId id="313" r:id="rId41"/>
    <p:sldId id="501" r:id="rId42"/>
    <p:sldId id="502" r:id="rId43"/>
    <p:sldId id="503" r:id="rId44"/>
    <p:sldId id="386" r:id="rId45"/>
    <p:sldId id="315" r:id="rId46"/>
    <p:sldId id="316" r:id="rId47"/>
    <p:sldId id="320" r:id="rId48"/>
    <p:sldId id="319" r:id="rId49"/>
    <p:sldId id="318" r:id="rId50"/>
    <p:sldId id="321" r:id="rId51"/>
    <p:sldId id="324" r:id="rId52"/>
    <p:sldId id="426" r:id="rId53"/>
    <p:sldId id="499" r:id="rId54"/>
    <p:sldId id="498" r:id="rId55"/>
    <p:sldId id="428" r:id="rId56"/>
    <p:sldId id="432" r:id="rId57"/>
    <p:sldId id="434" r:id="rId58"/>
    <p:sldId id="433" r:id="rId59"/>
    <p:sldId id="435" r:id="rId60"/>
    <p:sldId id="500" r:id="rId61"/>
    <p:sldId id="528" r:id="rId62"/>
    <p:sldId id="529" r:id="rId63"/>
    <p:sldId id="530" r:id="rId64"/>
    <p:sldId id="531" r:id="rId65"/>
    <p:sldId id="538" r:id="rId66"/>
    <p:sldId id="539" r:id="rId67"/>
    <p:sldId id="537" r:id="rId68"/>
    <p:sldId id="390" r:id="rId69"/>
    <p:sldId id="602" r:id="rId70"/>
    <p:sldId id="492" r:id="rId71"/>
    <p:sldId id="453" r:id="rId72"/>
    <p:sldId id="454" r:id="rId73"/>
    <p:sldId id="468" r:id="rId74"/>
    <p:sldId id="469" r:id="rId75"/>
    <p:sldId id="456" r:id="rId76"/>
    <p:sldId id="470" r:id="rId77"/>
    <p:sldId id="471" r:id="rId78"/>
    <p:sldId id="541" r:id="rId79"/>
    <p:sldId id="495" r:id="rId80"/>
    <p:sldId id="496" r:id="rId81"/>
    <p:sldId id="497" r:id="rId82"/>
    <p:sldId id="301" r:id="rId83"/>
    <p:sldId id="303" r:id="rId84"/>
    <p:sldId id="326" r:id="rId85"/>
    <p:sldId id="603" r:id="rId86"/>
    <p:sldId id="638" r:id="rId87"/>
    <p:sldId id="606" r:id="rId88"/>
    <p:sldId id="604" r:id="rId89"/>
    <p:sldId id="605" r:id="rId90"/>
    <p:sldId id="607" r:id="rId91"/>
    <p:sldId id="345" r:id="rId92"/>
    <p:sldId id="347" r:id="rId93"/>
    <p:sldId id="348" r:id="rId94"/>
    <p:sldId id="608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56" r:id="rId103"/>
    <p:sldId id="465" r:id="rId104"/>
    <p:sldId id="467" r:id="rId105"/>
    <p:sldId id="464" r:id="rId106"/>
    <p:sldId id="542" r:id="rId107"/>
    <p:sldId id="611" r:id="rId108"/>
    <p:sldId id="631" r:id="rId109"/>
    <p:sldId id="632" r:id="rId110"/>
    <p:sldId id="635" r:id="rId111"/>
    <p:sldId id="612" r:id="rId112"/>
    <p:sldId id="613" r:id="rId113"/>
    <p:sldId id="614" r:id="rId114"/>
    <p:sldId id="615" r:id="rId115"/>
    <p:sldId id="616" r:id="rId116"/>
    <p:sldId id="617" r:id="rId117"/>
    <p:sldId id="618" r:id="rId118"/>
    <p:sldId id="619" r:id="rId119"/>
    <p:sldId id="620" r:id="rId120"/>
    <p:sldId id="621" r:id="rId121"/>
    <p:sldId id="622" r:id="rId122"/>
    <p:sldId id="623" r:id="rId123"/>
    <p:sldId id="624" r:id="rId124"/>
    <p:sldId id="625" r:id="rId125"/>
    <p:sldId id="626" r:id="rId126"/>
    <p:sldId id="627" r:id="rId127"/>
    <p:sldId id="628" r:id="rId128"/>
    <p:sldId id="629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132317"/>
    <a:srgbClr val="0B23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1A8B1-EAD9-496F-9CC7-A3A465CCC913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F342EE-6C4B-417D-9882-479D70159048}">
      <dgm:prSet/>
      <dgm:spPr/>
      <dgm:t>
        <a:bodyPr/>
        <a:lstStyle/>
        <a:p>
          <a:r>
            <a:rPr lang="en-US" b="0" i="0" dirty="0" smtClean="0"/>
            <a:t>1. interferon beta and </a:t>
          </a:r>
          <a:r>
            <a:rPr lang="en-US" b="0" i="0" dirty="0" smtClean="0">
              <a:solidFill>
                <a:schemeClr val="bg1">
                  <a:lumMod val="95000"/>
                  <a:lumOff val="5000"/>
                </a:schemeClr>
              </a:solidFill>
            </a:rPr>
            <a:t>high-dose daclizumab group2 mg/kg </a:t>
          </a:r>
          <a:r>
            <a:rPr lang="en-US" b="0" i="0" dirty="0" smtClean="0"/>
            <a:t>every 2 weeks </a:t>
          </a:r>
        </a:p>
        <a:p>
          <a:r>
            <a:rPr lang="en-US" b="0" i="0" dirty="0" smtClean="0"/>
            <a:t>2.interferon beta and </a:t>
          </a:r>
          <a:r>
            <a:rPr lang="en-US" b="0" i="0" dirty="0" smtClean="0">
              <a:solidFill>
                <a:schemeClr val="bg1">
                  <a:lumMod val="95000"/>
                  <a:lumOff val="5000"/>
                </a:schemeClr>
              </a:solidFill>
            </a:rPr>
            <a:t>low-dose </a:t>
          </a:r>
          <a:r>
            <a:rPr lang="en-US" b="0" i="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daclizumab</a:t>
          </a:r>
          <a:r>
            <a:rPr lang="en-US" b="0" i="0" dirty="0" smtClean="0">
              <a:solidFill>
                <a:schemeClr val="bg1">
                  <a:lumMod val="95000"/>
                  <a:lumOff val="5000"/>
                </a:schemeClr>
              </a:solidFill>
            </a:rPr>
            <a:t> group 1 mg/kg </a:t>
          </a:r>
          <a:r>
            <a:rPr lang="en-US" b="0" i="0" dirty="0" smtClean="0"/>
            <a:t>), every 4 weeks </a:t>
          </a:r>
        </a:p>
        <a:p>
          <a:r>
            <a:rPr lang="en-US" b="0" i="0" dirty="0" smtClean="0"/>
            <a:t>3. interferon beta and placebo for 24 weeks. </a:t>
          </a:r>
        </a:p>
      </dgm:t>
    </dgm:pt>
    <dgm:pt modelId="{E713781D-3360-446A-9F45-EC2260041A8F}" type="parTrans" cxnId="{3AAF6FD0-F324-4140-B952-BCCB1766064E}">
      <dgm:prSet/>
      <dgm:spPr/>
      <dgm:t>
        <a:bodyPr/>
        <a:lstStyle/>
        <a:p>
          <a:endParaRPr lang="en-US"/>
        </a:p>
      </dgm:t>
    </dgm:pt>
    <dgm:pt modelId="{A41E244B-7BEC-4810-9DB8-EF496A28CFE7}" type="sibTrans" cxnId="{3AAF6FD0-F324-4140-B952-BCCB1766064E}">
      <dgm:prSet/>
      <dgm:spPr/>
      <dgm:t>
        <a:bodyPr/>
        <a:lstStyle/>
        <a:p>
          <a:endParaRPr lang="en-US"/>
        </a:p>
      </dgm:t>
    </dgm:pt>
    <dgm:pt modelId="{645224DA-D456-4E0D-B9C2-32DC1C797FFB}" type="pres">
      <dgm:prSet presAssocID="{A161A8B1-EAD9-496F-9CC7-A3A465CCC9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37493-6D78-4771-8BBE-15F5A25040BB}" type="pres">
      <dgm:prSet presAssocID="{AFF342EE-6C4B-417D-9882-479D7015904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F6FD0-F324-4140-B952-BCCB1766064E}" srcId="{A161A8B1-EAD9-496F-9CC7-A3A465CCC913}" destId="{AFF342EE-6C4B-417D-9882-479D70159048}" srcOrd="0" destOrd="0" parTransId="{E713781D-3360-446A-9F45-EC2260041A8F}" sibTransId="{A41E244B-7BEC-4810-9DB8-EF496A28CFE7}"/>
    <dgm:cxn modelId="{AAE0FB7E-F7E2-48B0-BF22-C1BEB32DAD7F}" type="presOf" srcId="{A161A8B1-EAD9-496F-9CC7-A3A465CCC913}" destId="{645224DA-D456-4E0D-B9C2-32DC1C797FFB}" srcOrd="0" destOrd="0" presId="urn:microsoft.com/office/officeart/2005/8/layout/hList6"/>
    <dgm:cxn modelId="{262FE737-1B54-4770-B485-8A93A24C5BB7}" type="presOf" srcId="{AFF342EE-6C4B-417D-9882-479D70159048}" destId="{FEA37493-6D78-4771-8BBE-15F5A25040BB}" srcOrd="0" destOrd="0" presId="urn:microsoft.com/office/officeart/2005/8/layout/hList6"/>
    <dgm:cxn modelId="{E634C88B-2D1C-4B2E-A4C1-7FFBFA35F83F}" type="presParOf" srcId="{645224DA-D456-4E0D-B9C2-32DC1C797FFB}" destId="{FEA37493-6D78-4771-8BBE-15F5A25040BB}" srcOrd="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5AE23-67C4-49AF-8DAD-12306FA1807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DEB9-806F-45E7-AF34-7E30FEAF9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4B08DB-C794-4B1F-BF8E-3AF9B5938868}" type="slidenum">
              <a:rPr lang="en-IN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17AF9-E96B-4581-9878-DE6B9393EBA7}" type="slidenum">
              <a:rPr lang="en-US"/>
              <a:pPr/>
              <a:t>8</a:t>
            </a:fld>
            <a:endParaRPr lang="en-US"/>
          </a:p>
        </p:txBody>
      </p:sp>
      <p:sp>
        <p:nvSpPr>
          <p:cNvPr id="34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87970"/>
            <a:ext cx="4595812" cy="34256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9" y="4343993"/>
            <a:ext cx="5483225" cy="411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E5942-AC70-423F-97A2-E8903174D6C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DEB9-806F-45E7-AF34-7E30FEAF9EC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DEB9-806F-45E7-AF34-7E30FEAF9EC7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xlist.com/script/main/art.asp?articlekey=2486" TargetMode="External"/><Relationship Id="rId2" Type="http://schemas.openxmlformats.org/officeDocument/2006/relationships/hyperlink" Target="http://www.rxlist.com/script/main/art.asp?articlekey=5131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IMMUNOPATHOGENESIS</a:t>
            </a:r>
            <a:br>
              <a:rPr lang="en-US" dirty="0" smtClean="0"/>
            </a:br>
            <a:r>
              <a:rPr lang="en-US" dirty="0" smtClean="0"/>
              <a:t>AND IMMUNOTHERAPY</a:t>
            </a:r>
            <a:br>
              <a:rPr lang="en-US" dirty="0" smtClean="0"/>
            </a:br>
            <a:r>
              <a:rPr lang="en-US" dirty="0" smtClean="0"/>
              <a:t>OF MULTIPLE SCLEROSIS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Dr. C. Rathore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Main feature- </a:t>
            </a:r>
            <a:r>
              <a:rPr lang="en-US" dirty="0" smtClean="0"/>
              <a:t>focal plaques of primary </a:t>
            </a:r>
            <a:r>
              <a:rPr lang="en-US" dirty="0" err="1" smtClean="0"/>
              <a:t>demyelination</a:t>
            </a:r>
            <a:r>
              <a:rPr lang="en-US" dirty="0" smtClean="0"/>
              <a:t> in the white matter of the brain and spinal cord</a:t>
            </a:r>
          </a:p>
          <a:p>
            <a:endParaRPr lang="en-US" dirty="0" smtClean="0"/>
          </a:p>
          <a:p>
            <a:r>
              <a:rPr lang="en-US" dirty="0" smtClean="0"/>
              <a:t> Inflammation is dominated by T cells and activated macrophages or microglia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corticosteroid therapy can significantly reduce the rate of brain atrophy and also can reduce the relapse rate when used as an add-on therapy</a:t>
            </a:r>
          </a:p>
          <a:p>
            <a:endParaRPr lang="en-US" dirty="0" smtClean="0">
              <a:solidFill>
                <a:srgbClr val="FF66FF"/>
              </a:solidFill>
            </a:endParaRPr>
          </a:p>
          <a:p>
            <a:endParaRPr lang="en-US" dirty="0" smtClean="0">
              <a:solidFill>
                <a:srgbClr val="FF66FF"/>
              </a:solidFill>
            </a:endParaRPr>
          </a:p>
          <a:p>
            <a:endParaRPr lang="en-US" dirty="0" smtClean="0">
              <a:solidFill>
                <a:srgbClr val="FF66FF"/>
              </a:solidFill>
            </a:endParaRPr>
          </a:p>
          <a:p>
            <a:endParaRPr lang="en-US" sz="2000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400" i="1" dirty="0" err="1" smtClean="0">
                <a:solidFill>
                  <a:srgbClr val="FF66FF"/>
                </a:solidFill>
              </a:rPr>
              <a:t>Zivadinov</a:t>
            </a:r>
            <a:r>
              <a:rPr lang="en-US" sz="1400" i="1" dirty="0" smtClean="0">
                <a:solidFill>
                  <a:srgbClr val="FF66FF"/>
                </a:solidFill>
              </a:rPr>
              <a:t> R, </a:t>
            </a:r>
            <a:r>
              <a:rPr lang="en-US" sz="1400" i="1" dirty="0" err="1" smtClean="0">
                <a:solidFill>
                  <a:srgbClr val="FF66FF"/>
                </a:solidFill>
              </a:rPr>
              <a:t>Rudick</a:t>
            </a:r>
            <a:r>
              <a:rPr lang="en-US" sz="1400" i="1" dirty="0" smtClean="0">
                <a:solidFill>
                  <a:srgbClr val="FF66FF"/>
                </a:solidFill>
              </a:rPr>
              <a:t> R, De </a:t>
            </a:r>
            <a:r>
              <a:rPr lang="en-US" sz="1400" i="1" dirty="0" err="1" smtClean="0">
                <a:solidFill>
                  <a:srgbClr val="FF66FF"/>
                </a:solidFill>
              </a:rPr>
              <a:t>Masi</a:t>
            </a:r>
            <a:r>
              <a:rPr lang="en-US" sz="1400" i="1" dirty="0" smtClean="0">
                <a:solidFill>
                  <a:srgbClr val="FF66FF"/>
                </a:solidFill>
              </a:rPr>
              <a:t> R, et al. Effects of IV </a:t>
            </a:r>
            <a:r>
              <a:rPr lang="en-US" sz="1400" i="1" dirty="0" err="1" smtClean="0">
                <a:solidFill>
                  <a:srgbClr val="FF66FF"/>
                </a:solidFill>
              </a:rPr>
              <a:t>methylprednisone</a:t>
            </a:r>
            <a:r>
              <a:rPr lang="en-US" sz="1400" i="1" dirty="0" smtClean="0">
                <a:solidFill>
                  <a:srgbClr val="FF66FF"/>
                </a:solidFill>
              </a:rPr>
              <a:t> on brain atrophy in relapsing-remitting MS. Neurology 2001;57(7):1239–1247</a:t>
            </a:r>
            <a:endParaRPr lang="en-US" sz="1400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retrospective analysis of 41 patients who underwent PLEX for treatment of severe attacks of CNS </a:t>
            </a:r>
            <a:r>
              <a:rPr lang="en-US" dirty="0" err="1" smtClean="0"/>
              <a:t>demyelination</a:t>
            </a:r>
            <a:r>
              <a:rPr lang="en-US" dirty="0" smtClean="0"/>
              <a:t> despite corticosteroid therapy </a:t>
            </a:r>
            <a:r>
              <a:rPr lang="en-US" dirty="0" err="1" smtClean="0"/>
              <a:t>interven-tion</a:t>
            </a:r>
            <a:r>
              <a:rPr lang="en-US" dirty="0" smtClean="0"/>
              <a:t> showed that 63% of patients had improved EDSS scores after 6 months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1800" i="1" dirty="0" err="1" smtClean="0">
                <a:solidFill>
                  <a:srgbClr val="FF66FF"/>
                </a:solidFill>
              </a:rPr>
              <a:t>Llufriu</a:t>
            </a:r>
            <a:r>
              <a:rPr lang="en-US" sz="1800" i="1" dirty="0" smtClean="0">
                <a:solidFill>
                  <a:srgbClr val="FF66FF"/>
                </a:solidFill>
              </a:rPr>
              <a:t> S, Castillo J, Blanco Y, et al. Plasma exchange for acute attacks of CNS </a:t>
            </a:r>
            <a:r>
              <a:rPr lang="en-US" sz="1800" i="1" dirty="0" err="1" smtClean="0">
                <a:solidFill>
                  <a:srgbClr val="FF66FF"/>
                </a:solidFill>
              </a:rPr>
              <a:t>demyelination</a:t>
            </a:r>
            <a:r>
              <a:rPr lang="en-US" sz="1800" i="1" dirty="0" smtClean="0">
                <a:solidFill>
                  <a:srgbClr val="FF66FF"/>
                </a:solidFill>
              </a:rPr>
              <a:t>: predictors of improvement at 6 months. Neurology 2009;73(12):949–953</a:t>
            </a:r>
            <a:r>
              <a:rPr lang="en-US" sz="2400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TOPIC: VITAMIN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very large prospective study of nurses, women who took 400 IU or greater of vitamin D per day had a 40% lower risk of developing 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i="1" dirty="0" err="1" smtClean="0">
                <a:solidFill>
                  <a:srgbClr val="FF66FF"/>
                </a:solidFill>
              </a:rPr>
              <a:t>Munger</a:t>
            </a:r>
            <a:r>
              <a:rPr lang="en-US" sz="2000" i="1" dirty="0" smtClean="0">
                <a:solidFill>
                  <a:srgbClr val="FF66FF"/>
                </a:solidFill>
              </a:rPr>
              <a:t> K, Zhang S, O’Reilly E, et al. Vitamin D intake and incidence of multiple sclerosis. Neurology 2004;62(1):60–65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infectious etiology – still a  debate</a:t>
            </a:r>
          </a:p>
          <a:p>
            <a:endParaRPr lang="en-US" dirty="0" smtClean="0"/>
          </a:p>
          <a:p>
            <a:r>
              <a:rPr lang="en-US" dirty="0" smtClean="0"/>
              <a:t>Immune </a:t>
            </a:r>
            <a:r>
              <a:rPr lang="en-US" dirty="0" err="1" smtClean="0"/>
              <a:t>dysregulation</a:t>
            </a:r>
            <a:r>
              <a:rPr lang="en-US" dirty="0" smtClean="0"/>
              <a:t> - critical role in MS etiology. </a:t>
            </a:r>
          </a:p>
          <a:p>
            <a:endParaRPr lang="en-US" dirty="0" smtClean="0"/>
          </a:p>
          <a:p>
            <a:r>
              <a:rPr lang="en-US" dirty="0" smtClean="0"/>
              <a:t> CD4+T cells -  main contributor.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immunomodulation</a:t>
            </a:r>
            <a:r>
              <a:rPr lang="en-US" dirty="0" smtClean="0"/>
              <a:t> - classic approach in treating MS. </a:t>
            </a:r>
          </a:p>
          <a:p>
            <a:endParaRPr lang="en-US" dirty="0" smtClean="0"/>
          </a:p>
          <a:p>
            <a:r>
              <a:rPr lang="en-US" dirty="0" smtClean="0"/>
              <a:t>Orally bioactive medications that could improve compliance and adherence to MS therapy will be soon available.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Osler wrote, ‘‘A young physician starts life with twenty treatments for one disease while the old physician ends life with one treatment for twenty diseases.’’ </a:t>
            </a:r>
          </a:p>
          <a:p>
            <a:endParaRPr lang="en-US" dirty="0" smtClean="0"/>
          </a:p>
          <a:p>
            <a:r>
              <a:rPr lang="en-US" dirty="0" smtClean="0"/>
              <a:t>In the world of MS therapeutics, we are still in the young physician mindset.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334000"/>
            <a:ext cx="4495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F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endParaRPr lang="en-US" sz="5400" b="1" cap="none" spc="150" dirty="0">
              <a:ln w="11430"/>
              <a:solidFill>
                <a:srgbClr val="FF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AND EMERGING MULTIPLE SCLEROSIS THERAPEUTICS Benjamin M. Greenberg, </a:t>
            </a:r>
            <a:r>
              <a:rPr lang="en-US" dirty="0" err="1" smtClean="0"/>
              <a:t>Bhupendra</a:t>
            </a:r>
            <a:r>
              <a:rPr lang="en-US" dirty="0" smtClean="0"/>
              <a:t> O. </a:t>
            </a:r>
            <a:r>
              <a:rPr lang="en-US" dirty="0" err="1" smtClean="0"/>
              <a:t>Khatri</a:t>
            </a:r>
            <a:r>
              <a:rPr lang="en-US" dirty="0" smtClean="0"/>
              <a:t>, John F. Kramer Continuum 2010</a:t>
            </a:r>
          </a:p>
          <a:p>
            <a:r>
              <a:rPr lang="en-US" dirty="0" smtClean="0"/>
              <a:t>Monoclonal antibodies in MS ; Mechanisms of action </a:t>
            </a:r>
            <a:r>
              <a:rPr lang="en-US" dirty="0" err="1" smtClean="0"/>
              <a:t>Bibiana</a:t>
            </a:r>
            <a:r>
              <a:rPr lang="en-US" dirty="0" smtClean="0"/>
              <a:t> </a:t>
            </a:r>
            <a:r>
              <a:rPr lang="en-US" dirty="0" err="1" smtClean="0"/>
              <a:t>Bielekova</a:t>
            </a:r>
            <a:r>
              <a:rPr lang="en-US" dirty="0" smtClean="0"/>
              <a:t>, MD Brenda L. Becker Neurology 2010 74 (</a:t>
            </a:r>
            <a:r>
              <a:rPr lang="en-US" dirty="0" err="1" smtClean="0"/>
              <a:t>Suppl</a:t>
            </a:r>
            <a:r>
              <a:rPr lang="en-US" dirty="0" smtClean="0"/>
              <a:t> 1):S31–S40</a:t>
            </a:r>
          </a:p>
          <a:p>
            <a:r>
              <a:rPr lang="en-US" dirty="0" smtClean="0"/>
              <a:t>Interferon </a:t>
            </a:r>
            <a:r>
              <a:rPr lang="el-GR" dirty="0" smtClean="0"/>
              <a:t>β</a:t>
            </a:r>
            <a:r>
              <a:rPr lang="en-US" dirty="0" smtClean="0"/>
              <a:t> mechanisms of action in multiple sclerosis NEUROLOGY 2010;74(</a:t>
            </a:r>
            <a:r>
              <a:rPr lang="en-US" dirty="0" err="1" smtClean="0"/>
              <a:t>Suppl</a:t>
            </a:r>
            <a:r>
              <a:rPr lang="en-US" dirty="0" smtClean="0"/>
              <a:t> 1):S17–s24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Immunopathology</a:t>
            </a:r>
            <a:r>
              <a:rPr lang="en-US" dirty="0" smtClean="0"/>
              <a:t> of Multiple Sclerosis: An Overview Hans </a:t>
            </a:r>
            <a:r>
              <a:rPr lang="en-US" dirty="0" err="1" smtClean="0"/>
              <a:t>Lassmann</a:t>
            </a:r>
            <a:r>
              <a:rPr lang="en-US" dirty="0" smtClean="0"/>
              <a:t>, Wolfgang </a:t>
            </a:r>
            <a:r>
              <a:rPr lang="en-US" dirty="0" err="1" smtClean="0"/>
              <a:t>Brück</a:t>
            </a:r>
            <a:r>
              <a:rPr lang="en-US" dirty="0" smtClean="0"/>
              <a:t>; Claudia </a:t>
            </a:r>
            <a:r>
              <a:rPr lang="en-US" dirty="0" err="1" smtClean="0"/>
              <a:t>F.Lucchinetti</a:t>
            </a:r>
            <a:r>
              <a:rPr lang="en-US" dirty="0" smtClean="0"/>
              <a:t> Brain </a:t>
            </a:r>
            <a:r>
              <a:rPr lang="en-US" dirty="0" err="1" smtClean="0"/>
              <a:t>Pathol</a:t>
            </a:r>
            <a:r>
              <a:rPr lang="en-US" dirty="0" smtClean="0"/>
              <a:t> 2007;17:210–218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Which of the following treatments for multiple sclerosis is  classified as US Food and Drug Administration category B for safety  during pregnancy?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cladribine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glatiramer</a:t>
            </a:r>
            <a:r>
              <a:rPr lang="en-US" dirty="0" smtClean="0"/>
              <a:t> acetate</a:t>
            </a:r>
          </a:p>
          <a:p>
            <a:pPr>
              <a:buNone/>
            </a:pPr>
            <a:r>
              <a:rPr lang="en-US" dirty="0" smtClean="0"/>
              <a:t>C. interferon beta-1b</a:t>
            </a:r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mitoxantrone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err="1" smtClean="0"/>
              <a:t>natalizumaB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Which of the following agents under development as a potential therapy for multiple sclerosis is associated with an increased incidence of idiopathic thrombocytopenic </a:t>
            </a:r>
            <a:r>
              <a:rPr lang="en-US" dirty="0" err="1" smtClean="0"/>
              <a:t>purpura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alemtuzumab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cladribine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daclizumab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fingolimod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err="1" smtClean="0"/>
              <a:t>laquinimod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In the progressive stage of MS (SPMS and PPMS)</a:t>
            </a:r>
          </a:p>
          <a:p>
            <a:endParaRPr lang="en-US" dirty="0" smtClean="0"/>
          </a:p>
          <a:p>
            <a:r>
              <a:rPr lang="en-US" dirty="0" smtClean="0"/>
              <a:t>focal </a:t>
            </a:r>
            <a:r>
              <a:rPr lang="en-US" dirty="0" err="1" smtClean="0"/>
              <a:t>demyelinated</a:t>
            </a:r>
            <a:r>
              <a:rPr lang="en-US" dirty="0" smtClean="0"/>
              <a:t> white matter lesions are still present</a:t>
            </a:r>
          </a:p>
          <a:p>
            <a:endParaRPr lang="en-US" dirty="0" smtClean="0"/>
          </a:p>
          <a:p>
            <a:r>
              <a:rPr lang="en-US" dirty="0" smtClean="0"/>
              <a:t>preexisting plaques show evidence for a slow and gradual expansion of the lesions at their margins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 statement is true……….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Cladribine</a:t>
            </a:r>
            <a:r>
              <a:rPr lang="en-US" dirty="0" smtClean="0"/>
              <a:t> is approved by FDA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Glatiramer</a:t>
            </a:r>
            <a:r>
              <a:rPr lang="en-US" dirty="0" smtClean="0"/>
              <a:t> acetate requires regular monitoring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Fingolimod</a:t>
            </a:r>
            <a:r>
              <a:rPr lang="en-US" dirty="0" smtClean="0"/>
              <a:t> have cardiac side effects</a:t>
            </a:r>
          </a:p>
          <a:p>
            <a:r>
              <a:rPr lang="en-US" dirty="0" smtClean="0"/>
              <a:t>4. In PPMS </a:t>
            </a:r>
            <a:r>
              <a:rPr lang="en-US" dirty="0" err="1" smtClean="0"/>
              <a:t>Natalizumab</a:t>
            </a:r>
            <a:r>
              <a:rPr lang="en-US" dirty="0" smtClean="0"/>
              <a:t> is approved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Mitoxandrone</a:t>
            </a:r>
            <a:r>
              <a:rPr lang="en-US" dirty="0" smtClean="0"/>
              <a:t> does not have cardiac side effects 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Laquinimod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0.6 mg of </a:t>
            </a:r>
            <a:r>
              <a:rPr lang="en-US" dirty="0" err="1" smtClean="0"/>
              <a:t>laquinimod</a:t>
            </a:r>
            <a:r>
              <a:rPr lang="en-US" dirty="0" smtClean="0"/>
              <a:t> daily causes a 40.4% reduction in the cumulative number of </a:t>
            </a:r>
            <a:r>
              <a:rPr lang="en-US" dirty="0" err="1" smtClean="0"/>
              <a:t>Gd</a:t>
            </a:r>
            <a:r>
              <a:rPr lang="en-US" dirty="0" smtClean="0"/>
              <a:t>+ lesions compared to placebo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Comi</a:t>
            </a:r>
            <a:r>
              <a:rPr lang="en-US" dirty="0" smtClean="0"/>
              <a:t> G, </a:t>
            </a:r>
            <a:r>
              <a:rPr lang="en-US" dirty="0" err="1" smtClean="0"/>
              <a:t>Pulizzi</a:t>
            </a:r>
            <a:r>
              <a:rPr lang="en-US" dirty="0" smtClean="0"/>
              <a:t> A, </a:t>
            </a:r>
            <a:r>
              <a:rPr lang="en-US" dirty="0" err="1" smtClean="0"/>
              <a:t>Rovaris</a:t>
            </a:r>
            <a:r>
              <a:rPr lang="en-US" dirty="0" smtClean="0"/>
              <a:t> M, et al. Effect of </a:t>
            </a:r>
            <a:r>
              <a:rPr lang="en-US" dirty="0" err="1" smtClean="0"/>
              <a:t>laquinimod</a:t>
            </a:r>
            <a:r>
              <a:rPr lang="en-US" dirty="0" smtClean="0"/>
              <a:t> on MRI-monitored disease </a:t>
            </a:r>
            <a:r>
              <a:rPr lang="en-US" dirty="0" err="1" smtClean="0"/>
              <a:t>acti</a:t>
            </a:r>
            <a:r>
              <a:rPr lang="en-US" dirty="0" smtClean="0"/>
              <a:t> </a:t>
            </a:r>
            <a:r>
              <a:rPr lang="en-US" dirty="0" err="1" smtClean="0"/>
              <a:t>vity</a:t>
            </a:r>
            <a:r>
              <a:rPr lang="en-US" dirty="0" smtClean="0"/>
              <a:t> in patients with RRMS a multicentre, randomized, double blind, placebo-controlled phase </a:t>
            </a:r>
            <a:r>
              <a:rPr lang="en-US" dirty="0" err="1" smtClean="0"/>
              <a:t>IIb</a:t>
            </a:r>
            <a:r>
              <a:rPr lang="en-US" dirty="0" smtClean="0"/>
              <a:t> study. Lancet 2008;371(9630):2085–2092.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orally available </a:t>
            </a:r>
            <a:r>
              <a:rPr lang="en-US" dirty="0" err="1" smtClean="0"/>
              <a:t>immunomodulator</a:t>
            </a:r>
            <a:endParaRPr lang="en-US" dirty="0" smtClean="0"/>
          </a:p>
          <a:p>
            <a:r>
              <a:rPr lang="en-US" dirty="0" smtClean="0"/>
              <a:t>granted fast-track review status from the FDA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MOA</a:t>
            </a:r>
          </a:p>
          <a:p>
            <a:r>
              <a:rPr lang="en-US" dirty="0" smtClean="0"/>
              <a:t>induces the release of transforming growth factor</a:t>
            </a:r>
          </a:p>
          <a:p>
            <a:r>
              <a:rPr lang="en-US" dirty="0" smtClean="0"/>
              <a:t> Th2 shift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effect- minor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Headache</a:t>
            </a:r>
          </a:p>
          <a:p>
            <a:r>
              <a:rPr lang="en-US" dirty="0" err="1" smtClean="0"/>
              <a:t>Pharyngitis</a:t>
            </a:r>
            <a:endParaRPr lang="en-US" dirty="0" smtClean="0"/>
          </a:p>
          <a:p>
            <a:r>
              <a:rPr lang="en-US" dirty="0" smtClean="0"/>
              <a:t>Elevated liver enzymes</a:t>
            </a:r>
          </a:p>
          <a:p>
            <a:r>
              <a:rPr lang="en-US" dirty="0" err="1" smtClean="0"/>
              <a:t>backpain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BRAVO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randomized, phase III trials of </a:t>
            </a:r>
            <a:r>
              <a:rPr lang="en-US" dirty="0" err="1" smtClean="0"/>
              <a:t>laquinimod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2-year, multinational trial with 3 arms (0.6 </a:t>
            </a:r>
            <a:r>
              <a:rPr lang="en-US" dirty="0" err="1" smtClean="0"/>
              <a:t>laquinimod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placebo </a:t>
            </a:r>
            <a:r>
              <a:rPr lang="en-US" dirty="0" err="1" smtClean="0"/>
              <a:t>vs</a:t>
            </a:r>
            <a:r>
              <a:rPr lang="en-US" dirty="0" smtClean="0"/>
              <a:t> 30µg IM IFN-1a),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ALLEGRO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2-year double-blind, multinational trial with 2 arms (0.6 mg </a:t>
            </a:r>
            <a:r>
              <a:rPr lang="en-US" dirty="0" err="1" smtClean="0"/>
              <a:t>laquinimod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placebo),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Teriflunomide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Teriflunomide</a:t>
            </a:r>
            <a:r>
              <a:rPr lang="en-US" dirty="0" smtClean="0"/>
              <a:t> is an oral agent currently being studied in phase 3 trials with RRMS patients.</a:t>
            </a:r>
          </a:p>
          <a:p>
            <a:endParaRPr lang="en-US" dirty="0" smtClean="0"/>
          </a:p>
          <a:p>
            <a:r>
              <a:rPr lang="en-US" dirty="0" smtClean="0"/>
              <a:t>Mechanism of action – multifaceted</a:t>
            </a:r>
          </a:p>
          <a:p>
            <a:pPr lvl="1"/>
            <a:r>
              <a:rPr lang="en-US" dirty="0" smtClean="0"/>
              <a:t>via inhibition of lymphocyte expansion as a result of interference with the </a:t>
            </a:r>
            <a:r>
              <a:rPr lang="en-US" dirty="0" err="1" smtClean="0"/>
              <a:t>pyrimidine</a:t>
            </a:r>
            <a:r>
              <a:rPr lang="en-US" dirty="0" smtClean="0"/>
              <a:t> synthesis pathway by inhibiting </a:t>
            </a:r>
            <a:r>
              <a:rPr lang="en-US" dirty="0" err="1" smtClean="0"/>
              <a:t>dihydro-orotate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enzyme</a:t>
            </a:r>
          </a:p>
          <a:p>
            <a:pPr lvl="1"/>
            <a:r>
              <a:rPr lang="en-US" dirty="0" smtClean="0"/>
              <a:t>Inhibits NF k b</a:t>
            </a:r>
          </a:p>
          <a:p>
            <a:pPr lvl="1"/>
            <a:r>
              <a:rPr lang="en-US" dirty="0" err="1" smtClean="0"/>
              <a:t>Inh</a:t>
            </a:r>
            <a:r>
              <a:rPr lang="en-US" dirty="0" smtClean="0"/>
              <a:t> tyrosine </a:t>
            </a:r>
            <a:r>
              <a:rPr lang="en-US" dirty="0" err="1" smtClean="0"/>
              <a:t>kinase</a:t>
            </a:r>
            <a:endParaRPr lang="en-US" dirty="0" smtClean="0"/>
          </a:p>
          <a:p>
            <a:pPr lvl="1"/>
            <a:r>
              <a:rPr lang="en-US" dirty="0" smtClean="0"/>
              <a:t>Prevent interaction of T cells with APC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phase 2 trial did identify over a 60% reduction in contrast-enhancing lesions on MRI scans</a:t>
            </a:r>
          </a:p>
          <a:p>
            <a:pPr lvl="1"/>
            <a:r>
              <a:rPr lang="en-US" dirty="0" smtClean="0"/>
              <a:t>6 / 14 mg </a:t>
            </a:r>
            <a:r>
              <a:rPr lang="en-US" dirty="0" err="1" smtClean="0"/>
              <a:t>vs</a:t>
            </a:r>
            <a:r>
              <a:rPr lang="en-US" dirty="0" smtClean="0"/>
              <a:t> placebo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An open-label extension of this study showed that the effects were sustained over 8 years.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O’Connor PW, Li D, Freedman MS, et al. A phase II study of the safety and efficacy of </a:t>
            </a:r>
            <a:r>
              <a:rPr lang="en-US" dirty="0" err="1" smtClean="0"/>
              <a:t>teriflunomide</a:t>
            </a:r>
            <a:r>
              <a:rPr lang="en-US" dirty="0" smtClean="0"/>
              <a:t> in multiple sclerosis with relapses. Neurology 2006;66(6):894–900.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229600" cy="25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648200" y="1600200"/>
            <a:ext cx="3124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2317"/>
                </a:solidFill>
              </a:rPr>
              <a:t>Neurology 2012;78:1877–1885</a:t>
            </a:r>
          </a:p>
          <a:p>
            <a:pPr algn="ctr"/>
            <a:endParaRPr lang="en-US" dirty="0">
              <a:solidFill>
                <a:srgbClr val="132317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30372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3200400" cy="31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74695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-Down Arrow 6"/>
          <p:cNvSpPr/>
          <p:nvPr/>
        </p:nvSpPr>
        <p:spPr>
          <a:xfrm>
            <a:off x="304800" y="1828800"/>
            <a:ext cx="484632" cy="205740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32317"/>
                </a:solidFill>
              </a:rPr>
              <a:t>ARR</a:t>
            </a:r>
            <a:endParaRPr lang="en-US" sz="2400" dirty="0">
              <a:solidFill>
                <a:srgbClr val="13231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91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T1 </a:t>
            </a:r>
            <a:r>
              <a:rPr lang="en-US" sz="2400" dirty="0" err="1" smtClean="0">
                <a:solidFill>
                  <a:schemeClr val="accent5"/>
                </a:solidFill>
              </a:rPr>
              <a:t>Gd</a:t>
            </a:r>
            <a:r>
              <a:rPr lang="en-US" sz="2400" dirty="0" smtClean="0">
                <a:solidFill>
                  <a:schemeClr val="accent5"/>
                </a:solidFill>
              </a:rPr>
              <a:t>+ lesions per scan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4148" y="4724399"/>
            <a:ext cx="9188148" cy="164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NAWM outside of plaques is highly abnormal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It is affected by a diffuse inflammatory process and generalized activation of microglia, which is associated with diffuse axonal injury and destruction, followed by secondary </a:t>
            </a:r>
            <a:r>
              <a:rPr lang="en-US" dirty="0" err="1" smtClean="0"/>
              <a:t>demyelination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Side effects</a:t>
            </a:r>
          </a:p>
          <a:p>
            <a:endParaRPr lang="en-US" dirty="0" smtClean="0"/>
          </a:p>
          <a:p>
            <a:r>
              <a:rPr lang="en-US" dirty="0" err="1" smtClean="0"/>
              <a:t>Hepatotoxicity</a:t>
            </a:r>
            <a:endParaRPr lang="en-US" dirty="0" smtClean="0"/>
          </a:p>
          <a:p>
            <a:r>
              <a:rPr lang="en-US" dirty="0" smtClean="0"/>
              <a:t>Bone marrow suppression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BG00012- oral </a:t>
            </a:r>
            <a:r>
              <a:rPr lang="en-US" dirty="0" err="1" smtClean="0"/>
              <a:t>dimethyl</a:t>
            </a:r>
            <a:r>
              <a:rPr lang="en-US" dirty="0" smtClean="0"/>
              <a:t> </a:t>
            </a:r>
            <a:r>
              <a:rPr lang="en-US" dirty="0" err="1" smtClean="0"/>
              <a:t>fumurate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78027"/>
            <a:ext cx="5867400" cy="378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152400" y="1219200"/>
            <a:ext cx="8077200" cy="1371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BG-12 activate the </a:t>
            </a:r>
            <a:r>
              <a:rPr lang="en-US" sz="2000" dirty="0" smtClean="0">
                <a:solidFill>
                  <a:srgbClr val="FFFF00"/>
                </a:solidFill>
              </a:rPr>
              <a:t>nuclearfactor-E2-related factor-2 (Nrf2) transcriptional pathway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6172200"/>
            <a:ext cx="8534400" cy="6858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have dual </a:t>
            </a:r>
            <a:r>
              <a:rPr lang="en-US" sz="2400" dirty="0" err="1" smtClean="0">
                <a:solidFill>
                  <a:srgbClr val="FFFF00"/>
                </a:solidFill>
              </a:rPr>
              <a:t>neuroprotective</a:t>
            </a:r>
            <a:r>
              <a:rPr lang="en-US" sz="2400" dirty="0" smtClean="0">
                <a:solidFill>
                  <a:srgbClr val="FFFF00"/>
                </a:solidFill>
              </a:rPr>
              <a:t> and anti-</a:t>
            </a:r>
            <a:r>
              <a:rPr lang="en-US" sz="2400" dirty="0" err="1" smtClean="0">
                <a:solidFill>
                  <a:srgbClr val="FFFF00"/>
                </a:solidFill>
              </a:rPr>
              <a:t>infl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ammatory</a:t>
            </a:r>
            <a:r>
              <a:rPr lang="en-US" sz="2400" dirty="0" smtClean="0">
                <a:solidFill>
                  <a:srgbClr val="FFFF00"/>
                </a:solidFill>
              </a:rPr>
              <a:t> effects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Lancet2008; 372: 1463–72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9170" y="1627442"/>
            <a:ext cx="9243170" cy="52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546889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1219200"/>
            <a:ext cx="4267200" cy="2971800"/>
          </a:xfrm>
          <a:prstGeom prst="rect">
            <a:avLst/>
          </a:prstGeom>
          <a:solidFill>
            <a:srgbClr val="1323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48% reduction in new T2 HI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53% reduction in new T1 hypo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ARR by36%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 BG00012 VS placebo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4876800"/>
            <a:ext cx="6400800" cy="1295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Side effects- flushing. GI symptoms like </a:t>
            </a:r>
            <a:r>
              <a:rPr lang="en-US" sz="2000" dirty="0" err="1" smtClean="0">
                <a:solidFill>
                  <a:srgbClr val="FFFF00"/>
                </a:solidFill>
              </a:rPr>
              <a:t>diarrhoea</a:t>
            </a:r>
            <a:r>
              <a:rPr lang="en-US" sz="2000" dirty="0" smtClean="0">
                <a:solidFill>
                  <a:srgbClr val="FFFF00"/>
                </a:solidFill>
              </a:rPr>
              <a:t>, nausea and vomiting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29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DEFINE</a:t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800" dirty="0" smtClean="0"/>
              <a:t> Determination of the Efficacy and Safety of Oral </a:t>
            </a:r>
            <a:r>
              <a:rPr lang="en-US" sz="2800" dirty="0" err="1" smtClean="0"/>
              <a:t>Fumarate</a:t>
            </a:r>
            <a:r>
              <a:rPr lang="en-US" sz="2800" dirty="0" smtClean="0"/>
              <a:t> IN RRMS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991600" cy="2026920"/>
          </a:xfrm>
        </p:spPr>
        <p:txBody>
          <a:bodyPr/>
          <a:lstStyle/>
          <a:p>
            <a:r>
              <a:rPr lang="en-US" sz="2800" dirty="0" smtClean="0"/>
              <a:t>was a randomized double-blind, placebo controlled, multicenter Phase 3 clinical trial</a:t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66" y="2922815"/>
            <a:ext cx="7012834" cy="37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CONFIRM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Efficacy and safety study of oral BG00012 with active reference in RRMS</a:t>
            </a:r>
          </a:p>
          <a:p>
            <a:r>
              <a:rPr lang="en-US" dirty="0" smtClean="0"/>
              <a:t>This phase III study with 1232 participants was similar to DEFINE, but with an additional group who took </a:t>
            </a:r>
            <a:r>
              <a:rPr lang="en-US" dirty="0" err="1" smtClean="0"/>
              <a:t>glatiramer</a:t>
            </a:r>
            <a:r>
              <a:rPr lang="en-US" dirty="0" smtClean="0"/>
              <a:t> acetate for comparison.</a:t>
            </a:r>
          </a:p>
          <a:p>
            <a:endParaRPr lang="en-US" dirty="0" smtClean="0"/>
          </a:p>
          <a:p>
            <a:r>
              <a:rPr lang="en-US" dirty="0" smtClean="0"/>
              <a:t>BG-12 reduced annual relapse rate by 44% for the twice-daily dose and by 51% for the three times daily dose, compared to placebo.</a:t>
            </a:r>
          </a:p>
          <a:p>
            <a:r>
              <a:rPr lang="en-US" dirty="0" smtClean="0"/>
              <a:t> In contrast, </a:t>
            </a:r>
            <a:r>
              <a:rPr lang="en-US" dirty="0" err="1" smtClean="0"/>
              <a:t>glatiramer</a:t>
            </a:r>
            <a:r>
              <a:rPr lang="en-US" dirty="0" smtClean="0"/>
              <a:t> acetate reduced relapse rate by 29%.</a:t>
            </a:r>
          </a:p>
          <a:p>
            <a:endParaRPr lang="en-US" dirty="0" smtClean="0"/>
          </a:p>
          <a:p>
            <a:r>
              <a:rPr lang="en-US" dirty="0" smtClean="0"/>
              <a:t>BG-12 twice daily reduced the risk of disease progression by 21% and for three times daily by 24%. These results were not statistically significant.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CLADRIBINE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5562600" cy="2026920"/>
          </a:xfrm>
        </p:spPr>
        <p:txBody>
          <a:bodyPr>
            <a:normAutofit/>
          </a:bodyPr>
          <a:lstStyle/>
          <a:p>
            <a:r>
              <a:rPr lang="en-US" dirty="0" err="1" smtClean="0"/>
              <a:t>Cladribine</a:t>
            </a:r>
            <a:r>
              <a:rPr lang="en-US" dirty="0" smtClean="0"/>
              <a:t>(2chlorodeoxyadenosine) is a </a:t>
            </a:r>
            <a:r>
              <a:rPr lang="en-US" dirty="0" err="1" smtClean="0"/>
              <a:t>purine</a:t>
            </a:r>
            <a:r>
              <a:rPr lang="en-US" dirty="0" smtClean="0"/>
              <a:t> nucleoside that is resistant to adenosine </a:t>
            </a:r>
            <a:r>
              <a:rPr lang="en-US" dirty="0" err="1" smtClean="0"/>
              <a:t>deaminase</a:t>
            </a:r>
            <a:r>
              <a:rPr lang="en-US" dirty="0" smtClean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370" t="3065" r="9630"/>
          <a:stretch>
            <a:fillRect/>
          </a:stretch>
        </p:blipFill>
        <p:spPr bwMode="auto">
          <a:xfrm>
            <a:off x="5029200" y="1447800"/>
            <a:ext cx="4114800" cy="481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Pentagon 4"/>
          <p:cNvSpPr/>
          <p:nvPr/>
        </p:nvSpPr>
        <p:spPr>
          <a:xfrm>
            <a:off x="0" y="3733800"/>
            <a:ext cx="4953000" cy="16764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Lymphocytes tend to have a higher ratio of</a:t>
            </a:r>
          </a:p>
          <a:p>
            <a:pPr algn="ctr"/>
            <a:r>
              <a:rPr lang="en-US" dirty="0" err="1" smtClean="0"/>
              <a:t>dCK</a:t>
            </a:r>
            <a:r>
              <a:rPr lang="en-US" dirty="0" smtClean="0"/>
              <a:t> to 5-NT and are targeted by </a:t>
            </a:r>
            <a:r>
              <a:rPr lang="en-US" dirty="0" err="1" smtClean="0"/>
              <a:t>cladribine</a:t>
            </a:r>
            <a:r>
              <a:rPr lang="en-US" dirty="0" smtClean="0"/>
              <a:t>. In cells that have equal levels of 5-NT and </a:t>
            </a:r>
            <a:r>
              <a:rPr lang="en-US" dirty="0" err="1" smtClean="0"/>
              <a:t>dCK</a:t>
            </a:r>
            <a:r>
              <a:rPr lang="en-US" dirty="0" smtClean="0"/>
              <a:t>, </a:t>
            </a:r>
            <a:r>
              <a:rPr lang="en-US" dirty="0" err="1" smtClean="0"/>
              <a:t>cladribine</a:t>
            </a:r>
            <a:r>
              <a:rPr lang="en-US" dirty="0" smtClean="0"/>
              <a:t> enters and leaves the cells without causing cell death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-228600" y="5715000"/>
            <a:ext cx="6096000" cy="11430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 targets CD4cells rather than CD8</a:t>
            </a:r>
          </a:p>
          <a:p>
            <a:pPr algn="ctr"/>
            <a:r>
              <a:rPr lang="en-US" sz="2000" dirty="0" smtClean="0"/>
              <a:t>T cells and spares other immune</a:t>
            </a:r>
          </a:p>
          <a:p>
            <a:pPr algn="ctr"/>
            <a:r>
              <a:rPr lang="en-US" sz="2000" dirty="0" smtClean="0"/>
              <a:t>cells such as B  and </a:t>
            </a:r>
            <a:r>
              <a:rPr lang="en-US" sz="2000" dirty="0" err="1" smtClean="0"/>
              <a:t>NKcells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8101"/>
          <a:stretch>
            <a:fillRect/>
          </a:stretch>
        </p:blipFill>
        <p:spPr bwMode="auto">
          <a:xfrm>
            <a:off x="381000" y="838200"/>
            <a:ext cx="7315200" cy="206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84970"/>
            <a:ext cx="4191000" cy="377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7200"/>
            <a:ext cx="84582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Cladribine</a:t>
            </a:r>
            <a:r>
              <a:rPr lang="en-US" sz="2400" dirty="0" smtClean="0"/>
              <a:t> Tablets  Treating Multiple Sclerosis Orally </a:t>
            </a:r>
          </a:p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(CLARITY)  phase 3 RCT- 1326 patients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3048000"/>
            <a:ext cx="3733800" cy="457200"/>
          </a:xfrm>
          <a:prstGeom prst="rect">
            <a:avLst/>
          </a:prstGeom>
          <a:solidFill>
            <a:srgbClr val="1323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 2010;362:416-26.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962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relapse-free </a:t>
            </a:r>
            <a:r>
              <a:rPr lang="en-US" sz="2000" dirty="0" smtClean="0"/>
              <a:t> - both </a:t>
            </a:r>
            <a:r>
              <a:rPr lang="en-US" sz="2000" dirty="0" err="1" smtClean="0"/>
              <a:t>cladribine</a:t>
            </a:r>
            <a:r>
              <a:rPr lang="en-US" sz="2000" dirty="0" smtClean="0"/>
              <a:t> groups 79.7% and 78.9%,  respectively), as compared with the placebo group  (60.9%) (P&lt;0.001)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Adverse events were experienced by 82.4% of </a:t>
            </a:r>
            <a:r>
              <a:rPr lang="en-US" dirty="0" err="1" smtClean="0"/>
              <a:t>cladribine</a:t>
            </a:r>
            <a:r>
              <a:rPr lang="en-US" dirty="0" smtClean="0"/>
              <a:t>-treated patients and only 73.3% of placebo patients.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</a:rPr>
              <a:t>Side effects</a:t>
            </a:r>
          </a:p>
          <a:p>
            <a:r>
              <a:rPr lang="en-US" dirty="0" err="1" smtClean="0"/>
              <a:t>Lymphocytopenia</a:t>
            </a:r>
            <a:endParaRPr lang="en-US" dirty="0" smtClean="0"/>
          </a:p>
          <a:p>
            <a:r>
              <a:rPr lang="en-US" dirty="0" smtClean="0"/>
              <a:t>Infections-40% - Herpes zoster in 20 pts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2819400" y="5562600"/>
            <a:ext cx="3962400" cy="762000"/>
          </a:xfrm>
          <a:prstGeom prst="flowChartPunchedTap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FDA APPROVED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cortex is also severely damaged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Extensive cortical </a:t>
            </a:r>
            <a:r>
              <a:rPr lang="en-US" dirty="0" err="1" smtClean="0"/>
              <a:t>demyelination</a:t>
            </a:r>
            <a:r>
              <a:rPr lang="en-US" dirty="0" smtClean="0"/>
              <a:t> -forebrain and the cerebellum </a:t>
            </a:r>
          </a:p>
          <a:p>
            <a:endParaRPr lang="en-US" dirty="0" smtClean="0"/>
          </a:p>
          <a:p>
            <a:r>
              <a:rPr lang="en-US" dirty="0" smtClean="0"/>
              <a:t>Active cortical </a:t>
            </a:r>
            <a:r>
              <a:rPr lang="en-US" dirty="0" err="1" smtClean="0"/>
              <a:t>demyelination</a:t>
            </a:r>
            <a:r>
              <a:rPr lang="en-US" dirty="0" smtClean="0"/>
              <a:t> is associated with inflammatory infiltrates in the </a:t>
            </a:r>
            <a:r>
              <a:rPr lang="en-US" dirty="0" err="1" smtClean="0"/>
              <a:t>leptomeninges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Compartmentalization of inflammation in the CNS may drive chronic progressive disease</a:t>
            </a:r>
          </a:p>
          <a:p>
            <a:endParaRPr lang="en-US" dirty="0" smtClean="0"/>
          </a:p>
          <a:p>
            <a:r>
              <a:rPr lang="en-US" dirty="0" smtClean="0"/>
              <a:t>inflammation in progressive MS may become trapped behind a closed or repaired blood brain barrier.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Inflammation - no longer is under the control of the peripheral immune system. </a:t>
            </a:r>
          </a:p>
          <a:p>
            <a:endParaRPr lang="en-US" dirty="0" smtClean="0"/>
          </a:p>
          <a:p>
            <a:r>
              <a:rPr lang="en-US" dirty="0" smtClean="0"/>
              <a:t>This may in part explain the ineffectiveness of current </a:t>
            </a:r>
            <a:r>
              <a:rPr lang="en-US" dirty="0" err="1" smtClean="0"/>
              <a:t>immunotherapies</a:t>
            </a:r>
            <a:r>
              <a:rPr lang="en-US" dirty="0" smtClean="0"/>
              <a:t> during this stage of the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REMYELINATION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Occurs in MS lesions either at the peripheral margins of the plaques or even within the whole white matter lesion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 smtClean="0"/>
              <a:t>remyelination</a:t>
            </a:r>
            <a:r>
              <a:rPr lang="en-US" dirty="0" smtClean="0"/>
              <a:t> gives rise to so-called “shadow” plaques </a:t>
            </a:r>
          </a:p>
          <a:p>
            <a:endParaRPr lang="en-US" dirty="0" smtClean="0"/>
          </a:p>
          <a:p>
            <a:r>
              <a:rPr lang="en-US" dirty="0" smtClean="0"/>
              <a:t>stimulation of </a:t>
            </a:r>
            <a:r>
              <a:rPr lang="en-US" dirty="0" err="1" smtClean="0"/>
              <a:t>remyelination</a:t>
            </a:r>
            <a:r>
              <a:rPr lang="en-US" dirty="0" smtClean="0"/>
              <a:t> by growth factors or through (stem) cell transplantation is considered an attractive therapeutic option in MS patients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Therapeutic Approaches Based on </a:t>
            </a:r>
            <a:r>
              <a:rPr lang="en-US" sz="3600" dirty="0" err="1" smtClean="0">
                <a:solidFill>
                  <a:srgbClr val="FFFF00"/>
                </a:solidFill>
              </a:rPr>
              <a:t>Immunopathophysiology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 The  current anti-inflammatory, </a:t>
            </a:r>
            <a:r>
              <a:rPr lang="en-US" dirty="0" err="1" smtClean="0"/>
              <a:t>immunomodulatory</a:t>
            </a:r>
            <a:r>
              <a:rPr lang="en-US" dirty="0" smtClean="0"/>
              <a:t> or immunosuppressive treatments are at least partly effective in the early stages of the disease but are of </a:t>
            </a:r>
            <a:r>
              <a:rPr lang="en-US" dirty="0" smtClean="0">
                <a:solidFill>
                  <a:srgbClr val="FFFF00"/>
                </a:solidFill>
              </a:rPr>
              <a:t>limited benefit</a:t>
            </a:r>
            <a:r>
              <a:rPr lang="en-US" dirty="0" smtClean="0"/>
              <a:t> when patients have entered the </a:t>
            </a:r>
            <a:r>
              <a:rPr lang="en-US" dirty="0" smtClean="0">
                <a:solidFill>
                  <a:srgbClr val="FFFF00"/>
                </a:solidFill>
              </a:rPr>
              <a:t>progressive phase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treatment………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ideal treatment of MS would induce tolerance to disease-causing/sustaining antigen(s) and consequently obviate  long-term therapy.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But………….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None of the currently approved therapies appear to have this desirable effect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IMMUNOPATHOGENESIS OF MULTIPLE SCLEROSIS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NEW INSIGHT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targeting both  B and T cells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Approved Therapies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LINE DISEASE-MODIFYING THERAPIES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991600" cy="34381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95800"/>
                <a:gridCol w="4495800"/>
              </a:tblGrid>
              <a:tr h="6004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Drug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Approval year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6004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Interferon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beta-1b (</a:t>
                      </a:r>
                      <a:r>
                        <a:rPr lang="en-US" sz="2000" dirty="0" err="1" smtClean="0"/>
                        <a:t>Betaseron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1993</a:t>
                      </a:r>
                      <a:endParaRPr lang="en-US" sz="2000" dirty="0"/>
                    </a:p>
                  </a:txBody>
                  <a:tcPr/>
                </a:tc>
              </a:tr>
              <a:tr h="60044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Glatiramer</a:t>
                      </a:r>
                      <a:r>
                        <a:rPr lang="en-US" sz="2000" dirty="0" smtClean="0"/>
                        <a:t> acetate (</a:t>
                      </a:r>
                      <a:r>
                        <a:rPr lang="en-US" sz="2000" dirty="0" err="1" smtClean="0"/>
                        <a:t>Copaxone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1996</a:t>
                      </a:r>
                      <a:endParaRPr lang="en-US" sz="2000" dirty="0"/>
                    </a:p>
                  </a:txBody>
                  <a:tcPr/>
                </a:tc>
              </a:tr>
              <a:tr h="6004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 interferon beta-1a (</a:t>
                      </a:r>
                      <a:r>
                        <a:rPr lang="en-US" sz="2000" dirty="0" err="1" smtClean="0"/>
                        <a:t>Avonex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1997</a:t>
                      </a:r>
                      <a:endParaRPr lang="en-US" sz="2000" dirty="0"/>
                    </a:p>
                  </a:txBody>
                  <a:tcPr/>
                </a:tc>
              </a:tr>
              <a:tr h="10363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subcutaneous (SC) interferon beta-1a (</a:t>
                      </a:r>
                      <a:r>
                        <a:rPr lang="en-US" sz="2000" dirty="0" err="1" smtClean="0"/>
                        <a:t>Rebif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5867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all four reduce the number of relapses by approximately 30%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514600"/>
            <a:ext cx="4038600" cy="3550920"/>
          </a:xfrm>
        </p:spPr>
        <p:txBody>
          <a:bodyPr>
            <a:normAutofit/>
          </a:bodyPr>
          <a:lstStyle/>
          <a:p>
            <a:r>
              <a:rPr lang="en-US" dirty="0" smtClean="0"/>
              <a:t>Decreased expression of </a:t>
            </a:r>
            <a:r>
              <a:rPr lang="en-US" dirty="0" err="1" smtClean="0"/>
              <a:t>costimulatory</a:t>
            </a:r>
            <a:r>
              <a:rPr lang="en-US" dirty="0" smtClean="0"/>
              <a:t> molecules</a:t>
            </a:r>
          </a:p>
          <a:p>
            <a:endParaRPr lang="en-US" dirty="0" smtClean="0"/>
          </a:p>
          <a:p>
            <a:r>
              <a:rPr lang="en-US" dirty="0" smtClean="0"/>
              <a:t>reduced antigen presentation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Interferon beta (IFN-β)   Mechanism of action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4023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unched Tape 4"/>
          <p:cNvSpPr/>
          <p:nvPr/>
        </p:nvSpPr>
        <p:spPr>
          <a:xfrm>
            <a:off x="4572000" y="4876800"/>
            <a:ext cx="4572000" cy="1981200"/>
          </a:xfrm>
          <a:prstGeom prst="flowChartPunchedTap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Glycosylation</a:t>
            </a:r>
            <a:r>
              <a:rPr lang="en-US" dirty="0" smtClean="0"/>
              <a:t>, decreases immunogenicity, contribute to the diminished potency of the IFN-</a:t>
            </a:r>
            <a:r>
              <a:rPr lang="el-GR" dirty="0" smtClean="0"/>
              <a:t>β</a:t>
            </a:r>
            <a:r>
              <a:rPr lang="en-US" dirty="0" smtClean="0"/>
              <a:t>1a formulation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20"/>
            <a:ext cx="9144000" cy="201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1401"/>
          <a:stretch>
            <a:fillRect/>
          </a:stretch>
        </p:blipFill>
        <p:spPr bwMode="auto">
          <a:xfrm>
            <a:off x="0" y="2209800"/>
            <a:ext cx="5982459" cy="39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1219200"/>
            <a:ext cx="2928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Lancet1998;352:1498–504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362200"/>
            <a:ext cx="3352800" cy="411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median increase of 10·9% of MRI lesions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in placebo </a:t>
            </a:r>
            <a:r>
              <a:rPr lang="en-US" sz="2000" dirty="0" err="1" smtClean="0">
                <a:solidFill>
                  <a:srgbClr val="FFFF00"/>
                </a:solidFill>
              </a:rPr>
              <a:t>gp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whereas the 22  mcg group showed a median decrease of 1·2% and the 44 mcg  group a median decrease of 3·8% (p&lt;0·0001)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54102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PRISMS           </a:t>
            </a:r>
            <a:r>
              <a:rPr lang="en-US" sz="2800" dirty="0" err="1" smtClean="0"/>
              <a:t>Rebif</a:t>
            </a:r>
            <a:r>
              <a:rPr lang="en-US" sz="2800" dirty="0" smtClean="0"/>
              <a:t>  Vs  placebo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191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25363" y="2286000"/>
            <a:ext cx="9235388" cy="33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1219200"/>
            <a:ext cx="25146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Rebif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019800" y="1219200"/>
            <a:ext cx="22098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Avonex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2420"/>
          <a:stretch>
            <a:fillRect/>
          </a:stretch>
        </p:blipFill>
        <p:spPr bwMode="auto">
          <a:xfrm>
            <a:off x="0" y="304800"/>
            <a:ext cx="9601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67000"/>
            <a:ext cx="59175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096000"/>
            <a:ext cx="409858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676400"/>
            <a:ext cx="6248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INCOMIN         </a:t>
            </a:r>
            <a:r>
              <a:rPr lang="en-US" sz="2800" dirty="0" err="1" smtClean="0"/>
              <a:t>Betaseron</a:t>
            </a:r>
            <a:r>
              <a:rPr lang="en-US" sz="2800" dirty="0" smtClean="0"/>
              <a:t>  </a:t>
            </a:r>
            <a:r>
              <a:rPr lang="en-US" sz="2800" dirty="0" err="1" smtClean="0"/>
              <a:t>vs</a:t>
            </a:r>
            <a:r>
              <a:rPr lang="en-US" sz="2800" dirty="0" smtClean="0"/>
              <a:t>  </a:t>
            </a:r>
            <a:r>
              <a:rPr lang="en-US" sz="2800" dirty="0" err="1" smtClean="0"/>
              <a:t>Avonex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4505325" cy="34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514"/>
            <a:ext cx="4191000" cy="56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838200"/>
            <a:ext cx="4419600" cy="12192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49 (51%) individuals administered</a:t>
            </a:r>
          </a:p>
          <a:p>
            <a:pPr algn="ctr"/>
            <a:r>
              <a:rPr lang="en-US" dirty="0" smtClean="0"/>
              <a:t>IFN  beta-1b remained relapse-free compared with </a:t>
            </a:r>
          </a:p>
          <a:p>
            <a:pPr algn="ctr"/>
            <a:r>
              <a:rPr lang="en-US" dirty="0" smtClean="0"/>
              <a:t>33 (36%) given  IFN  beta-1a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5791200"/>
            <a:ext cx="4419600" cy="914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 (55%) compared with 19 (26%), remained free from new T2 lesions at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6400800" cy="20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636159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410200"/>
            <a:ext cx="7162800" cy="1447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 </a:t>
            </a:r>
            <a:r>
              <a:rPr lang="en-US" dirty="0" err="1" smtClean="0"/>
              <a:t>mL</a:t>
            </a:r>
            <a:r>
              <a:rPr lang="en-US" dirty="0" smtClean="0"/>
              <a:t> of reconstituted </a:t>
            </a:r>
            <a:r>
              <a:rPr lang="en-US" dirty="0" err="1" smtClean="0"/>
              <a:t>Betaseron</a:t>
            </a:r>
            <a:r>
              <a:rPr lang="en-US" dirty="0" smtClean="0"/>
              <a:t> solution contains 0.25 mg</a:t>
            </a:r>
          </a:p>
          <a:p>
            <a:pPr algn="ctr"/>
            <a:r>
              <a:rPr lang="en-US" dirty="0" smtClean="0"/>
              <a:t>Before reconstitution store at room temperature 25°C </a:t>
            </a:r>
          </a:p>
          <a:p>
            <a:pPr algn="ctr"/>
            <a:r>
              <a:rPr lang="en-US" dirty="0" smtClean="0"/>
              <a:t>After reconstitution, if not used immediately, the product</a:t>
            </a:r>
          </a:p>
          <a:p>
            <a:pPr algn="ctr"/>
            <a:r>
              <a:rPr lang="en-US" dirty="0" smtClean="0"/>
              <a:t>should be refrigerated and used within three hours. Do not freeze.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914400"/>
            <a:ext cx="2133600" cy="1752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</a:rPr>
              <a:t>should be stored refrigerated between 2-8°C   DO NOT FREEZE.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8400" y="152400"/>
            <a:ext cx="26670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132317"/>
                </a:solidFill>
              </a:rPr>
              <a:t>Rebif</a:t>
            </a:r>
            <a:r>
              <a:rPr lang="en-US" sz="2800" dirty="0" smtClean="0">
                <a:solidFill>
                  <a:srgbClr val="132317"/>
                </a:solidFill>
              </a:rPr>
              <a:t> IFN</a:t>
            </a:r>
            <a:r>
              <a:rPr lang="el-GR" sz="2800" dirty="0" smtClean="0">
                <a:solidFill>
                  <a:srgbClr val="132317"/>
                </a:solidFill>
              </a:rPr>
              <a:t>β</a:t>
            </a:r>
            <a:r>
              <a:rPr lang="en-US" sz="2800" dirty="0" smtClean="0">
                <a:solidFill>
                  <a:srgbClr val="132317"/>
                </a:solidFill>
              </a:rPr>
              <a:t>1a</a:t>
            </a:r>
            <a:endParaRPr lang="en-US" sz="2800" dirty="0">
              <a:solidFill>
                <a:srgbClr val="132317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2667000"/>
            <a:ext cx="32004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132317"/>
                </a:solidFill>
              </a:rPr>
              <a:t>Betaseron</a:t>
            </a:r>
            <a:r>
              <a:rPr lang="en-US" sz="2800" dirty="0" smtClean="0">
                <a:solidFill>
                  <a:srgbClr val="132317"/>
                </a:solidFill>
              </a:rPr>
              <a:t>  IFN </a:t>
            </a:r>
            <a:r>
              <a:rPr lang="el-GR" sz="2800" dirty="0" smtClean="0">
                <a:solidFill>
                  <a:srgbClr val="132317"/>
                </a:solidFill>
              </a:rPr>
              <a:t>β</a:t>
            </a:r>
            <a:r>
              <a:rPr lang="en-US" sz="2800" dirty="0" smtClean="0">
                <a:solidFill>
                  <a:srgbClr val="132317"/>
                </a:solidFill>
              </a:rPr>
              <a:t>1b</a:t>
            </a:r>
            <a:endParaRPr lang="en-US" sz="2800" dirty="0">
              <a:solidFill>
                <a:srgbClr val="1323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IFN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abnormal laboratory values hematological and elevated liver enzymes</a:t>
            </a:r>
            <a:r>
              <a:rPr lang="en-US" dirty="0" smtClean="0"/>
              <a:t>---either dose reduction or suspension before a second attempt at </a:t>
            </a:r>
            <a:r>
              <a:rPr lang="en-US" dirty="0" err="1" smtClean="0"/>
              <a:t>redosing</a:t>
            </a:r>
            <a:r>
              <a:rPr lang="en-US" dirty="0" smtClean="0"/>
              <a:t> is made</a:t>
            </a:r>
          </a:p>
          <a:p>
            <a:r>
              <a:rPr lang="en-US" dirty="0" smtClean="0"/>
              <a:t>Flu like illness</a:t>
            </a:r>
          </a:p>
          <a:p>
            <a:r>
              <a:rPr lang="en-US" dirty="0" smtClean="0"/>
              <a:t>Injection site reactions</a:t>
            </a:r>
          </a:p>
          <a:p>
            <a:r>
              <a:rPr lang="en-US" dirty="0" smtClean="0"/>
              <a:t>depression </a:t>
            </a:r>
          </a:p>
          <a:p>
            <a:r>
              <a:rPr lang="en-US" dirty="0" smtClean="0"/>
              <a:t>thyroid function abnormalities-rare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/>
              <a:t>Multiple sclerosis (MS) is a chronic, mostly progressive, inflammatory, </a:t>
            </a:r>
            <a:r>
              <a:rPr lang="en-US" dirty="0" err="1" smtClean="0"/>
              <a:t>demyelinating</a:t>
            </a:r>
            <a:r>
              <a:rPr lang="en-US" dirty="0" smtClean="0"/>
              <a:t>, and neurodegenerative disorder of the CNS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Exact role of each – still elusive</a:t>
            </a:r>
            <a:endParaRPr lang="en-IN" b="1" dirty="0" smtClean="0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428750" y="2590800"/>
            <a:ext cx="3671888" cy="1928813"/>
          </a:xfrm>
          <a:prstGeom prst="ellipse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 dirty="0">
                <a:latin typeface="Verdana" pitchFamily="34" charset="0"/>
              </a:rPr>
              <a:t>Genetic</a:t>
            </a:r>
          </a:p>
          <a:p>
            <a:pPr algn="ctr" eaLnBrk="0" hangingPunct="0"/>
            <a:r>
              <a:rPr lang="en-AU" sz="2400" dirty="0">
                <a:latin typeface="Verdana" pitchFamily="34" charset="0"/>
              </a:rPr>
              <a:t>factors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4286250" y="2514600"/>
            <a:ext cx="3816350" cy="20066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 dirty="0">
                <a:latin typeface="Verdana" pitchFamily="34" charset="0"/>
              </a:rPr>
              <a:t>   </a:t>
            </a:r>
            <a:r>
              <a:rPr lang="en-AU" sz="2400" dirty="0" smtClean="0">
                <a:latin typeface="Verdana" pitchFamily="34" charset="0"/>
              </a:rPr>
              <a:t>Environmental</a:t>
            </a:r>
            <a:endParaRPr lang="en-AU" sz="2400" dirty="0">
              <a:latin typeface="Verdana" pitchFamily="34" charset="0"/>
            </a:endParaRPr>
          </a:p>
          <a:p>
            <a:pPr algn="ctr" eaLnBrk="0" hangingPunct="0"/>
            <a:r>
              <a:rPr lang="en-AU" sz="2400" dirty="0">
                <a:latin typeface="Verdana" pitchFamily="34" charset="0"/>
              </a:rPr>
              <a:t>factors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928938" y="3429000"/>
            <a:ext cx="3671887" cy="1981200"/>
          </a:xfrm>
          <a:prstGeom prst="ellipse">
            <a:avLst/>
          </a:prstGeom>
          <a:solidFill>
            <a:srgbClr val="0000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AU" sz="2400" dirty="0">
              <a:latin typeface="Verdana" pitchFamily="34" charset="0"/>
            </a:endParaRPr>
          </a:p>
          <a:p>
            <a:pPr algn="ctr" eaLnBrk="0" hangingPunct="0"/>
            <a:endParaRPr lang="en-AU" sz="2400" dirty="0" smtClean="0">
              <a:latin typeface="Verdana" pitchFamily="34" charset="0"/>
            </a:endParaRPr>
          </a:p>
          <a:p>
            <a:pPr algn="ctr" eaLnBrk="0" hangingPunct="0"/>
            <a:r>
              <a:rPr lang="en-AU" sz="2400" dirty="0" smtClean="0">
                <a:latin typeface="Verdana" pitchFamily="34" charset="0"/>
              </a:rPr>
              <a:t>Immunological</a:t>
            </a:r>
            <a:endParaRPr lang="en-AU" sz="2400" dirty="0">
              <a:latin typeface="Verdana" pitchFamily="34" charset="0"/>
            </a:endParaRPr>
          </a:p>
          <a:p>
            <a:pPr algn="ctr" eaLnBrk="0" hangingPunct="0"/>
            <a:r>
              <a:rPr lang="en-AU" sz="2400" dirty="0">
                <a:latin typeface="Verdana" pitchFamily="34" charset="0"/>
              </a:rPr>
              <a:t>factors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29125" y="3571875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MS</a:t>
            </a:r>
            <a:endParaRPr lang="en-IN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81000"/>
            <a:ext cx="8836152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/>
              <a:t>INTRODUCTION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IN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6552" y="5334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IN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Contraindication            MONITOR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4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hypersensitivity to natural or  recombinant interferon, human albumin</a:t>
            </a:r>
          </a:p>
          <a:p>
            <a:endParaRPr lang="en-US" dirty="0" smtClean="0"/>
          </a:p>
          <a:p>
            <a:r>
              <a:rPr lang="en-US" dirty="0" smtClean="0"/>
              <a:t>WARNINGS</a:t>
            </a:r>
          </a:p>
          <a:p>
            <a:r>
              <a:rPr lang="en-US" dirty="0" smtClean="0"/>
              <a:t>Depression and Suicide</a:t>
            </a:r>
          </a:p>
          <a:p>
            <a:r>
              <a:rPr lang="en-US" dirty="0" smtClean="0"/>
              <a:t>Hepatic Injury- Reduction of dose - if SGPT rises above 5X the upper limit of normal.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524000"/>
            <a:ext cx="3124200" cy="2895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CBC and  LFT  at 1, 3, and 6 months  following </a:t>
            </a:r>
          </a:p>
          <a:p>
            <a:pPr algn="ctr"/>
            <a:r>
              <a:rPr lang="en-US" sz="2000" dirty="0" smtClean="0"/>
              <a:t>introduction of IFN</a:t>
            </a:r>
          </a:p>
          <a:p>
            <a:pPr algn="ctr"/>
            <a:r>
              <a:rPr lang="en-US" sz="2000" dirty="0" smtClean="0"/>
              <a:t> then periodically</a:t>
            </a:r>
          </a:p>
          <a:p>
            <a:pPr algn="ctr"/>
            <a:r>
              <a:rPr lang="en-US" sz="2000" dirty="0" smtClean="0"/>
              <a:t>TFT every 6 months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NEUTRALIZING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high titers (greater than 100) of </a:t>
            </a:r>
            <a:r>
              <a:rPr lang="en-US" dirty="0" err="1" smtClean="0"/>
              <a:t>NAbs</a:t>
            </a:r>
            <a:r>
              <a:rPr lang="en-US" dirty="0" smtClean="0"/>
              <a:t> renders interferon biologically inactive.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FF"/>
                </a:solidFill>
              </a:rPr>
              <a:t>controversy -- lack of consensus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8229600" cy="2819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on the definition of </a:t>
            </a:r>
            <a:r>
              <a:rPr lang="en-US" sz="2400" dirty="0" err="1" smtClean="0"/>
              <a:t>NAb</a:t>
            </a:r>
            <a:r>
              <a:rPr lang="en-US" sz="2400" dirty="0" smtClean="0"/>
              <a:t> </a:t>
            </a:r>
            <a:r>
              <a:rPr lang="en-US" sz="2400" dirty="0" err="1" smtClean="0"/>
              <a:t>seropositivity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possible reversion to </a:t>
            </a:r>
            <a:r>
              <a:rPr lang="en-US" sz="2400" dirty="0" err="1" smtClean="0"/>
              <a:t>NAb</a:t>
            </a:r>
            <a:r>
              <a:rPr lang="en-US" sz="2400" dirty="0" smtClean="0"/>
              <a:t>-negative status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variability of testing from laboratory to laboratory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varying degrees of immunogenicity among the interferon products. </a:t>
            </a:r>
          </a:p>
          <a:p>
            <a:pPr algn="ctr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immunogenicity of the </a:t>
            </a:r>
            <a:r>
              <a:rPr lang="en-US" dirty="0" err="1" smtClean="0"/>
              <a:t>interferons</a:t>
            </a:r>
            <a:r>
              <a:rPr lang="en-US" dirty="0" smtClean="0"/>
              <a:t> in descending order is: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SC interferon beta-1b (</a:t>
            </a:r>
            <a:r>
              <a:rPr lang="en-US" dirty="0" err="1" smtClean="0"/>
              <a:t>Betaseron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 interferon beta-1a (</a:t>
            </a:r>
            <a:r>
              <a:rPr lang="en-US" dirty="0" err="1" smtClean="0"/>
              <a:t>Rebif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 interferon beta-1a (</a:t>
            </a:r>
            <a:r>
              <a:rPr lang="en-US" dirty="0" err="1" smtClean="0"/>
              <a:t>Avonex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Glatiramer</a:t>
            </a:r>
            <a:r>
              <a:rPr lang="en-US" dirty="0" smtClean="0"/>
              <a:t> acetate (GA)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synthetic amino acid polymer </a:t>
            </a:r>
            <a:r>
              <a:rPr lang="en-US" dirty="0" smtClean="0"/>
              <a:t>composed of a mixture of </a:t>
            </a:r>
          </a:p>
          <a:p>
            <a:pPr lvl="1"/>
            <a:r>
              <a:rPr lang="en-US" dirty="0" smtClean="0"/>
              <a:t>L-</a:t>
            </a:r>
            <a:r>
              <a:rPr lang="en-US" dirty="0" err="1" smtClean="0">
                <a:solidFill>
                  <a:srgbClr val="FFFF00"/>
                </a:solidFill>
              </a:rPr>
              <a:t>g</a:t>
            </a:r>
            <a:r>
              <a:rPr lang="en-US" dirty="0" err="1" smtClean="0"/>
              <a:t>lutamic</a:t>
            </a:r>
            <a:r>
              <a:rPr lang="en-US" dirty="0" smtClean="0"/>
              <a:t> acid</a:t>
            </a:r>
          </a:p>
          <a:p>
            <a:pPr lvl="1"/>
            <a:r>
              <a:rPr lang="en-US" dirty="0" smtClean="0"/>
              <a:t>L-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ysine</a:t>
            </a:r>
          </a:p>
          <a:p>
            <a:pPr lvl="1"/>
            <a:r>
              <a:rPr lang="en-US" dirty="0" smtClean="0"/>
              <a:t>L-</a:t>
            </a:r>
            <a:r>
              <a:rPr lang="en-US" dirty="0" err="1" smtClean="0">
                <a:solidFill>
                  <a:srgbClr val="FFFF00"/>
                </a:solidFill>
              </a:rPr>
              <a:t>a</a:t>
            </a:r>
            <a:r>
              <a:rPr lang="en-US" dirty="0" err="1" smtClean="0"/>
              <a:t>lanine</a:t>
            </a:r>
            <a:endParaRPr lang="en-US" dirty="0" smtClean="0"/>
          </a:p>
          <a:p>
            <a:pPr lvl="1"/>
            <a:r>
              <a:rPr lang="en-US" dirty="0" smtClean="0"/>
              <a:t>L-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yrosine in defined molecular ratio</a:t>
            </a:r>
          </a:p>
          <a:p>
            <a:endParaRPr lang="en-US" dirty="0" smtClean="0"/>
          </a:p>
          <a:p>
            <a:r>
              <a:rPr lang="en-US" dirty="0" smtClean="0"/>
              <a:t>is an </a:t>
            </a:r>
            <a:r>
              <a:rPr lang="en-US" dirty="0" err="1" smtClean="0"/>
              <a:t>immunomodulatory</a:t>
            </a:r>
            <a:r>
              <a:rPr lang="en-US" dirty="0" smtClean="0"/>
              <a:t>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GA- 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1772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promote differentiation of TH2 cells and CD4+CD25+ FOXp3 T </a:t>
            </a:r>
            <a:r>
              <a:rPr lang="en-US" sz="2400" dirty="0" err="1" smtClean="0"/>
              <a:t>regcells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600" i="1" dirty="0" err="1" smtClean="0">
                <a:solidFill>
                  <a:srgbClr val="FF66FF"/>
                </a:solidFill>
              </a:rPr>
              <a:t>Ragheb</a:t>
            </a:r>
            <a:r>
              <a:rPr lang="en-US" sz="1600" i="1" dirty="0" smtClean="0">
                <a:solidFill>
                  <a:srgbClr val="FF66FF"/>
                </a:solidFill>
              </a:rPr>
              <a:t> S et al. Long-term therapy with </a:t>
            </a:r>
            <a:r>
              <a:rPr lang="en-US" sz="1600" i="1" dirty="0" err="1" smtClean="0">
                <a:solidFill>
                  <a:srgbClr val="FF66FF"/>
                </a:solidFill>
              </a:rPr>
              <a:t>glatiramer</a:t>
            </a:r>
            <a:r>
              <a:rPr lang="en-US" sz="1600" i="1" dirty="0" smtClean="0">
                <a:solidFill>
                  <a:srgbClr val="FF66FF"/>
                </a:solidFill>
              </a:rPr>
              <a:t> acetate in multiple sclerosis: effect on T-cells. </a:t>
            </a:r>
            <a:r>
              <a:rPr lang="en-US" sz="1600" i="1" dirty="0" err="1" smtClean="0">
                <a:solidFill>
                  <a:srgbClr val="FF66FF"/>
                </a:solidFill>
              </a:rPr>
              <a:t>Mult</a:t>
            </a:r>
            <a:r>
              <a:rPr lang="en-US" sz="1600" i="1" dirty="0" smtClean="0">
                <a:solidFill>
                  <a:srgbClr val="FF66FF"/>
                </a:solidFill>
              </a:rPr>
              <a:t> </a:t>
            </a:r>
            <a:r>
              <a:rPr lang="en-US" sz="1600" i="1" dirty="0" err="1" smtClean="0">
                <a:solidFill>
                  <a:srgbClr val="FF66FF"/>
                </a:solidFill>
              </a:rPr>
              <a:t>Scler</a:t>
            </a:r>
            <a:r>
              <a:rPr lang="en-US" sz="1600" i="1" dirty="0" smtClean="0">
                <a:solidFill>
                  <a:srgbClr val="FF66FF"/>
                </a:solidFill>
              </a:rPr>
              <a:t> 2001;7(1):43-47</a:t>
            </a:r>
          </a:p>
          <a:p>
            <a:endParaRPr lang="en-US" sz="2400" dirty="0"/>
          </a:p>
        </p:txBody>
      </p:sp>
      <p:pic>
        <p:nvPicPr>
          <p:cNvPr id="4" name="Content Placeholder 3" descr="slide0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38399"/>
            <a:ext cx="5048250" cy="379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has been demonstrated to reduce the relapse rate and to decrease the inflammatory lesion load in MS clinical trials.</a:t>
            </a:r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solidFill>
                <a:srgbClr val="FF66FF"/>
              </a:solidFill>
            </a:endParaRPr>
          </a:p>
          <a:p>
            <a:endParaRPr lang="en-US" sz="2400" dirty="0" smtClean="0">
              <a:solidFill>
                <a:srgbClr val="FF66FF"/>
              </a:solidFill>
            </a:endParaRPr>
          </a:p>
          <a:p>
            <a:endParaRPr lang="en-US" sz="2400" dirty="0" smtClean="0">
              <a:solidFill>
                <a:srgbClr val="FF66FF"/>
              </a:solidFill>
            </a:endParaRPr>
          </a:p>
          <a:p>
            <a:endParaRPr lang="en-US" sz="2400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800" i="1" dirty="0" smtClean="0">
                <a:solidFill>
                  <a:srgbClr val="FF66FF"/>
                </a:solidFill>
              </a:rPr>
              <a:t>Miller A, </a:t>
            </a:r>
            <a:r>
              <a:rPr lang="en-US" sz="1800" i="1" dirty="0" err="1" smtClean="0">
                <a:solidFill>
                  <a:srgbClr val="FF66FF"/>
                </a:solidFill>
              </a:rPr>
              <a:t>Spada</a:t>
            </a:r>
            <a:r>
              <a:rPr lang="en-US" sz="1800" i="1" dirty="0" smtClean="0">
                <a:solidFill>
                  <a:srgbClr val="FF66FF"/>
                </a:solidFill>
              </a:rPr>
              <a:t> V, </a:t>
            </a:r>
            <a:r>
              <a:rPr lang="en-US" sz="1800" i="1" dirty="0" err="1" smtClean="0">
                <a:solidFill>
                  <a:srgbClr val="FF66FF"/>
                </a:solidFill>
              </a:rPr>
              <a:t>Beerkircher</a:t>
            </a:r>
            <a:r>
              <a:rPr lang="en-US" sz="1800" i="1" dirty="0" smtClean="0">
                <a:solidFill>
                  <a:srgbClr val="FF66FF"/>
                </a:solidFill>
              </a:rPr>
              <a:t> D, et al. Long-term (up to 22 years), open-label, compassionate-use study of </a:t>
            </a:r>
            <a:r>
              <a:rPr lang="en-US" sz="1800" i="1" dirty="0" err="1" smtClean="0">
                <a:solidFill>
                  <a:srgbClr val="FF66FF"/>
                </a:solidFill>
              </a:rPr>
              <a:t>glatiramer</a:t>
            </a:r>
            <a:r>
              <a:rPr lang="en-US" sz="1800" i="1" dirty="0" smtClean="0">
                <a:solidFill>
                  <a:srgbClr val="FF66FF"/>
                </a:solidFill>
              </a:rPr>
              <a:t> acetate in relapsing-remitting multiple sclerosis. </a:t>
            </a:r>
            <a:r>
              <a:rPr lang="en-US" sz="1800" i="1" dirty="0" err="1" smtClean="0">
                <a:solidFill>
                  <a:srgbClr val="FF66FF"/>
                </a:solidFill>
              </a:rPr>
              <a:t>Mult</a:t>
            </a:r>
            <a:r>
              <a:rPr lang="en-US" sz="1800" i="1" dirty="0" smtClean="0">
                <a:solidFill>
                  <a:srgbClr val="FF66FF"/>
                </a:solidFill>
              </a:rPr>
              <a:t> </a:t>
            </a:r>
            <a:r>
              <a:rPr lang="en-US" sz="1800" i="1" dirty="0" err="1" smtClean="0">
                <a:solidFill>
                  <a:srgbClr val="FF66FF"/>
                </a:solidFill>
              </a:rPr>
              <a:t>Scler</a:t>
            </a:r>
            <a:r>
              <a:rPr lang="en-US" sz="1800" i="1" dirty="0" smtClean="0">
                <a:solidFill>
                  <a:srgbClr val="FF66FF"/>
                </a:solidFill>
              </a:rPr>
              <a:t> 2008;14(4):494-499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0" y="3124200"/>
            <a:ext cx="9144000" cy="1371600"/>
          </a:xfrm>
          <a:prstGeom prst="round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46 patients with RRMS</a:t>
            </a:r>
          </a:p>
          <a:p>
            <a:r>
              <a:rPr lang="en-US" sz="2000" dirty="0" smtClean="0"/>
              <a:t>Annualized relapse rate decreased to 0.1 ± 0.2 from 2.9 ± 1.4 pre study (</a:t>
            </a:r>
            <a:r>
              <a:rPr lang="en-US" sz="2000" i="1" dirty="0" smtClean="0"/>
              <a:t>P</a:t>
            </a:r>
            <a:r>
              <a:rPr lang="en-US" sz="2000" dirty="0" smtClean="0"/>
              <a:t>&lt;0.0001)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More recent comparator trials of  IFN beta-1b versus GA and IFN beta-1a versus GA showed no significant clinical differences between GA and the high-dose/high-frequency </a:t>
            </a:r>
            <a:r>
              <a:rPr lang="en-US" dirty="0" err="1" smtClean="0"/>
              <a:t>interferons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REGARD study - </a:t>
            </a:r>
            <a:r>
              <a:rPr lang="en-US" dirty="0" err="1" smtClean="0"/>
              <a:t>Rebif</a:t>
            </a:r>
            <a:r>
              <a:rPr lang="en-US" dirty="0" smtClean="0"/>
              <a:t> was compared to GA </a:t>
            </a:r>
          </a:p>
          <a:p>
            <a:pPr lvl="1"/>
            <a:r>
              <a:rPr lang="en-US" dirty="0" smtClean="0"/>
              <a:t>BEYOND study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Betaseron</a:t>
            </a:r>
            <a:r>
              <a:rPr lang="en-US" dirty="0" smtClean="0"/>
              <a:t> was compared to GA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600" i="1" dirty="0" smtClean="0">
                <a:solidFill>
                  <a:srgbClr val="FF66FF"/>
                </a:solidFill>
              </a:rPr>
              <a:t>O’Connor P, </a:t>
            </a:r>
            <a:r>
              <a:rPr lang="en-US" sz="1600" i="1" dirty="0" err="1" smtClean="0">
                <a:solidFill>
                  <a:srgbClr val="FF66FF"/>
                </a:solidFill>
              </a:rPr>
              <a:t>Filippi</a:t>
            </a:r>
            <a:r>
              <a:rPr lang="en-US" sz="1600" i="1" dirty="0" smtClean="0">
                <a:solidFill>
                  <a:srgbClr val="FF66FF"/>
                </a:solidFill>
              </a:rPr>
              <a:t> M, </a:t>
            </a:r>
            <a:r>
              <a:rPr lang="en-US" sz="1600" i="1" dirty="0" err="1" smtClean="0">
                <a:solidFill>
                  <a:srgbClr val="FF66FF"/>
                </a:solidFill>
              </a:rPr>
              <a:t>Arnason</a:t>
            </a:r>
            <a:r>
              <a:rPr lang="en-US" sz="1600" i="1" dirty="0" smtClean="0">
                <a:solidFill>
                  <a:srgbClr val="FF66FF"/>
                </a:solidFill>
              </a:rPr>
              <a:t> B, et al. 250mcg or 500mcg interferon beta-1b versus 20 mg </a:t>
            </a:r>
            <a:r>
              <a:rPr lang="en-US" sz="1600" i="1" dirty="0" err="1" smtClean="0">
                <a:solidFill>
                  <a:srgbClr val="FF66FF"/>
                </a:solidFill>
              </a:rPr>
              <a:t>glatiramer</a:t>
            </a:r>
            <a:r>
              <a:rPr lang="en-US" sz="1600" i="1" dirty="0" smtClean="0">
                <a:solidFill>
                  <a:srgbClr val="FF66FF"/>
                </a:solidFill>
              </a:rPr>
              <a:t> acetate in relapsing-remitting multiple sclerosis: a prospective, </a:t>
            </a:r>
            <a:r>
              <a:rPr lang="en-US" sz="1600" i="1" dirty="0" err="1" smtClean="0">
                <a:solidFill>
                  <a:srgbClr val="FF66FF"/>
                </a:solidFill>
              </a:rPr>
              <a:t>randomised</a:t>
            </a:r>
            <a:r>
              <a:rPr lang="en-US" sz="1600" i="1" dirty="0" smtClean="0">
                <a:solidFill>
                  <a:srgbClr val="FF66FF"/>
                </a:solidFill>
              </a:rPr>
              <a:t>, multicentre study. Lancet </a:t>
            </a:r>
            <a:r>
              <a:rPr lang="en-US" sz="1600" i="1" dirty="0" err="1" smtClean="0">
                <a:solidFill>
                  <a:srgbClr val="FF66FF"/>
                </a:solidFill>
              </a:rPr>
              <a:t>Neurol</a:t>
            </a:r>
            <a:r>
              <a:rPr lang="en-US" sz="1600" i="1" dirty="0" smtClean="0">
                <a:solidFill>
                  <a:srgbClr val="FF66FF"/>
                </a:solidFill>
              </a:rPr>
              <a:t> 2009;8(10):889–89</a:t>
            </a:r>
            <a:endParaRPr lang="en-US" sz="1600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recent study in patients with PPMS failed to demonstrate a significant benefit of GA treatment, probably because of the major differences in the </a:t>
            </a:r>
            <a:r>
              <a:rPr lang="en-US" dirty="0" err="1" smtClean="0"/>
              <a:t>immunopathogenesis</a:t>
            </a:r>
            <a:r>
              <a:rPr lang="en-US" dirty="0" smtClean="0"/>
              <a:t> between these two forms of disease.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Wolinsky</a:t>
            </a:r>
            <a:r>
              <a:rPr lang="en-US" dirty="0" smtClean="0"/>
              <a:t> JS, </a:t>
            </a:r>
            <a:r>
              <a:rPr lang="en-US" dirty="0" err="1" smtClean="0"/>
              <a:t>Narayana</a:t>
            </a:r>
            <a:r>
              <a:rPr lang="en-US" dirty="0" smtClean="0"/>
              <a:t> PA, O'Connor P, et al. </a:t>
            </a:r>
            <a:r>
              <a:rPr lang="en-US" dirty="0" err="1" smtClean="0"/>
              <a:t>Glatiramer</a:t>
            </a:r>
            <a:r>
              <a:rPr lang="en-US" dirty="0" smtClean="0"/>
              <a:t> acetate in primary progressive multiple sclerosis: results of a multinational, multicenter, double-blind, placebo-controlled trial. Ann </a:t>
            </a:r>
            <a:r>
              <a:rPr lang="en-US" dirty="0" err="1" smtClean="0"/>
              <a:t>Neurol</a:t>
            </a:r>
            <a:r>
              <a:rPr lang="en-US" dirty="0" smtClean="0"/>
              <a:t> 2007;61:14-24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83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GA- Adverse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injection site reactions, bruising, itching, and </a:t>
            </a:r>
            <a:r>
              <a:rPr lang="en-US" dirty="0" err="1" smtClean="0"/>
              <a:t>lipoatrophy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Approximately 10% of patients - self-limited </a:t>
            </a:r>
            <a:r>
              <a:rPr lang="en-US" dirty="0" smtClean="0">
                <a:solidFill>
                  <a:srgbClr val="FFFF00"/>
                </a:solidFill>
              </a:rPr>
              <a:t>idiosyncratic systemic reaction </a:t>
            </a:r>
            <a:r>
              <a:rPr lang="en-US" dirty="0" smtClean="0"/>
              <a:t>characterized by chest pain, palpitations, anxiety, </a:t>
            </a:r>
            <a:r>
              <a:rPr lang="en-US" dirty="0" err="1" smtClean="0"/>
              <a:t>dyspnea</a:t>
            </a:r>
            <a:r>
              <a:rPr lang="en-US" dirty="0" smtClean="0"/>
              <a:t>, </a:t>
            </a:r>
            <a:r>
              <a:rPr lang="en-US" dirty="0" err="1" smtClean="0"/>
              <a:t>urticaria</a:t>
            </a:r>
            <a:r>
              <a:rPr lang="en-US" dirty="0" smtClean="0"/>
              <a:t>, flushing, and throat constriction that is not cardiopulmonary in nature, and usually develops within 15 minutes of the injection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60198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Pregnancy Category 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-</a:t>
            </a:r>
            <a:r>
              <a:rPr lang="en-US" dirty="0" err="1" smtClean="0"/>
              <a:t>Capoxone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1 </a:t>
            </a:r>
            <a:r>
              <a:rPr lang="en-US" dirty="0" err="1" smtClean="0"/>
              <a:t>mL</a:t>
            </a:r>
            <a:r>
              <a:rPr lang="en-US" dirty="0" smtClean="0"/>
              <a:t> of solution contains 20 mg of </a:t>
            </a:r>
            <a:r>
              <a:rPr lang="en-US" dirty="0" err="1" smtClean="0"/>
              <a:t>glatiramer</a:t>
            </a:r>
            <a:r>
              <a:rPr lang="en-US" dirty="0" smtClean="0"/>
              <a:t> acetate</a:t>
            </a:r>
          </a:p>
          <a:p>
            <a:r>
              <a:rPr lang="en-US" dirty="0" smtClean="0"/>
              <a:t>prefilled syringes package- refrigerated 2°C to 8°C</a:t>
            </a:r>
          </a:p>
          <a:p>
            <a:r>
              <a:rPr lang="en-US" dirty="0" smtClean="0"/>
              <a:t>Keep at room temperature for 20 minutes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4267200"/>
            <a:ext cx="69342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66FF"/>
                </a:solidFill>
              </a:rPr>
              <a:t>GA- does not require regular blood monitoring</a:t>
            </a:r>
            <a:endParaRPr lang="en-US" sz="2400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disability seen in patients with early stages of MS - CNS axonal  </a:t>
            </a:r>
            <a:r>
              <a:rPr lang="en-US" dirty="0" err="1" smtClean="0"/>
              <a:t>demyelination</a:t>
            </a:r>
            <a:r>
              <a:rPr lang="en-US" dirty="0" smtClean="0"/>
              <a:t> and inflammation. </a:t>
            </a:r>
          </a:p>
          <a:p>
            <a:endParaRPr lang="en-US" dirty="0" smtClean="0"/>
          </a:p>
          <a:p>
            <a:r>
              <a:rPr lang="en-US" dirty="0" smtClean="0"/>
              <a:t>The transient nature of neurologic signs and symptoms in patients with RRMS -  resolving inflammation, </a:t>
            </a:r>
            <a:r>
              <a:rPr lang="en-US" dirty="0" err="1" smtClean="0"/>
              <a:t>remyelination</a:t>
            </a:r>
            <a:r>
              <a:rPr lang="en-US" dirty="0" smtClean="0"/>
              <a:t> of axons, and the relative plasticity  of the CNS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900" i="1" dirty="0" smtClean="0"/>
              <a:t>Peterson LK, </a:t>
            </a:r>
            <a:r>
              <a:rPr lang="en-US" sz="1900" i="1" dirty="0" err="1" smtClean="0"/>
              <a:t>Fujinami</a:t>
            </a:r>
            <a:r>
              <a:rPr lang="en-US" sz="1900" i="1" dirty="0" smtClean="0"/>
              <a:t> RS. Inflammation, </a:t>
            </a:r>
            <a:r>
              <a:rPr lang="en-US" sz="1900" i="1" dirty="0" err="1" smtClean="0"/>
              <a:t>demyelination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neurodegeneration</a:t>
            </a:r>
            <a:r>
              <a:rPr lang="en-US" sz="1900" i="1" dirty="0" smtClean="0"/>
              <a:t> and </a:t>
            </a:r>
            <a:r>
              <a:rPr lang="en-US" sz="1900" i="1" dirty="0" err="1" smtClean="0"/>
              <a:t>neuroprotection</a:t>
            </a:r>
            <a:r>
              <a:rPr lang="en-US" sz="1900" i="1" dirty="0" smtClean="0"/>
              <a:t> in the pathogenesis of multiple sclerosis. J </a:t>
            </a:r>
            <a:r>
              <a:rPr lang="en-US" sz="1900" i="1" dirty="0" err="1" smtClean="0"/>
              <a:t>Neuroimmunol</a:t>
            </a:r>
            <a:r>
              <a:rPr lang="en-US" sz="1900" i="1" dirty="0" smtClean="0"/>
              <a:t> 2007;184(1-2):37-44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SECOND-GENERATION DISEASE-MODIFYING THERAPIES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MONOCLONAL ANTIBODIES AND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r>
              <a:rPr lang="en-US" dirty="0" smtClean="0"/>
              <a:t> and target cells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28" y="1917684"/>
            <a:ext cx="8958672" cy="37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ACTION OF </a:t>
            </a:r>
            <a:r>
              <a:rPr lang="en-US" dirty="0" err="1" smtClean="0"/>
              <a:t>mAb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94" t="7053" r="6609" b="3610"/>
          <a:stretch>
            <a:fillRect/>
          </a:stretch>
        </p:blipFill>
        <p:spPr bwMode="auto">
          <a:xfrm>
            <a:off x="0" y="10668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3476625"/>
            <a:ext cx="44100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Natalizumab</a:t>
            </a:r>
            <a:r>
              <a:rPr lang="en-US" dirty="0" smtClean="0"/>
              <a:t>…..MOA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172212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anti-VLA-4 humanized monoclonal antibody</a:t>
            </a:r>
            <a:r>
              <a:rPr lang="en-US" dirty="0" smtClean="0"/>
              <a:t>, </a:t>
            </a:r>
            <a:r>
              <a:rPr lang="en-US" dirty="0" err="1" smtClean="0"/>
              <a:t>natalizumab</a:t>
            </a:r>
            <a:r>
              <a:rPr lang="en-US" dirty="0" smtClean="0"/>
              <a:t>, was designed to block α4β1-bearing cells from docking to VCAM 1 and consequently inhibit  lymphocytes from crossing the blood-brain barrier.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599" y="4270663"/>
            <a:ext cx="9601199" cy="220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4500"/>
            <a:ext cx="9144000" cy="50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352800" y="6248400"/>
            <a:ext cx="47244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 2006;354(9):899–910</a:t>
            </a:r>
          </a:p>
        </p:txBody>
      </p:sp>
      <p:sp>
        <p:nvSpPr>
          <p:cNvPr id="5" name="Bevel 4"/>
          <p:cNvSpPr/>
          <p:nvPr/>
        </p:nvSpPr>
        <p:spPr>
          <a:xfrm>
            <a:off x="304800" y="2743200"/>
            <a:ext cx="1905000" cy="9144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AFFIRM trial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38800" y="2743200"/>
            <a:ext cx="35052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Natalizumab</a:t>
            </a:r>
            <a:r>
              <a:rPr lang="en-US" sz="2400" dirty="0" smtClean="0"/>
              <a:t> Vs Placebo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111671" cy="62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850"/>
          <a:stretch>
            <a:fillRect/>
          </a:stretch>
        </p:blipFill>
        <p:spPr bwMode="auto">
          <a:xfrm>
            <a:off x="304800" y="-304800"/>
            <a:ext cx="8044573" cy="67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5943600" y="1600200"/>
            <a:ext cx="2438400" cy="19812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 </a:t>
            </a:r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NEJM2006;354:911–923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324600" y="2133600"/>
            <a:ext cx="172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SENTINEL trial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39624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Rebif</a:t>
            </a:r>
            <a:r>
              <a:rPr lang="en-US" sz="2400" dirty="0" smtClean="0"/>
              <a:t> + </a:t>
            </a:r>
            <a:r>
              <a:rPr lang="en-US" sz="2400" dirty="0" err="1" smtClean="0"/>
              <a:t>Natalizumab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VS</a:t>
            </a:r>
          </a:p>
          <a:p>
            <a:pPr algn="ctr"/>
            <a:r>
              <a:rPr lang="en-US" sz="2400" dirty="0" err="1" smtClean="0"/>
              <a:t>Rebif</a:t>
            </a:r>
            <a:r>
              <a:rPr lang="en-US" sz="2400" dirty="0" smtClean="0"/>
              <a:t> + placebo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852672" cy="554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Natalizumab</a:t>
            </a:r>
            <a:r>
              <a:rPr lang="en-US" dirty="0" smtClean="0"/>
              <a:t> ……….Setback!!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withdrawn from the market in 2005 </a:t>
            </a:r>
          </a:p>
          <a:p>
            <a:r>
              <a:rPr lang="en-US" dirty="0" smtClean="0"/>
              <a:t>reintroduced in 2006, as no cases of PML were detected in the </a:t>
            </a:r>
            <a:r>
              <a:rPr lang="en-US" dirty="0" err="1" smtClean="0"/>
              <a:t>monotherapy</a:t>
            </a:r>
            <a:r>
              <a:rPr lang="en-US" dirty="0" smtClean="0"/>
              <a:t> trial.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Subsequently, as of May 2010, more than 50 cases of PML have occurred in patients on </a:t>
            </a:r>
            <a:r>
              <a:rPr lang="en-US" dirty="0" err="1" smtClean="0"/>
              <a:t>natalizumab</a:t>
            </a:r>
            <a:r>
              <a:rPr lang="en-US" dirty="0" smtClean="0"/>
              <a:t> </a:t>
            </a:r>
            <a:r>
              <a:rPr lang="en-US" dirty="0" err="1" smtClean="0"/>
              <a:t>monotherapy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risk of PML rises with duration of exposure to the drug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0" y="5791200"/>
            <a:ext cx="8610600" cy="838200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FDA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 blood test assessing risk for PML in patients taking </a:t>
            </a:r>
            <a:r>
              <a:rPr lang="en-US" sz="2000" dirty="0" err="1" smtClean="0"/>
              <a:t>natalizumab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compensatory mechanisms are no longer effective, axonal and neuronal degeneration defines the advanced disease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For unknown reasons, the capacity to rebound from acute attacks diminishes with disease duration and age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i="1" dirty="0" smtClean="0"/>
              <a:t>Frohman EM, </a:t>
            </a:r>
            <a:r>
              <a:rPr lang="en-US" sz="1800" i="1" dirty="0" err="1" smtClean="0"/>
              <a:t>Racke</a:t>
            </a:r>
            <a:r>
              <a:rPr lang="en-US" sz="1800" i="1" dirty="0" smtClean="0"/>
              <a:t> MK, </a:t>
            </a:r>
            <a:r>
              <a:rPr lang="en-US" sz="1800" i="1" dirty="0" err="1" smtClean="0"/>
              <a:t>Raine</a:t>
            </a:r>
            <a:r>
              <a:rPr lang="en-US" sz="1800" i="1" dirty="0" smtClean="0"/>
              <a:t> CS. Multiple sclerosis: the plaque and its pathogenesis. N </a:t>
            </a:r>
            <a:r>
              <a:rPr lang="en-US" sz="1800" i="1" dirty="0" err="1" smtClean="0"/>
              <a:t>Engl</a:t>
            </a:r>
            <a:r>
              <a:rPr lang="en-US" sz="1800" i="1" dirty="0" smtClean="0"/>
              <a:t> J Med 2006;354(9):942-955</a:t>
            </a:r>
            <a:r>
              <a:rPr lang="en-US" sz="2000" i="1" dirty="0" smtClean="0"/>
              <a:t>.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PML – </a:t>
            </a:r>
            <a:r>
              <a:rPr lang="en-US" dirty="0" err="1" smtClean="0"/>
              <a:t>natalizumab</a:t>
            </a:r>
            <a:r>
              <a:rPr lang="en-US" dirty="0" smtClean="0"/>
              <a:t> induced ….</a:t>
            </a:r>
            <a:br>
              <a:rPr lang="en-US" dirty="0" smtClean="0"/>
            </a:br>
            <a:r>
              <a:rPr lang="en-US" dirty="0" smtClean="0"/>
              <a:t>How to manage?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high-volume PLEX therapy </a:t>
            </a:r>
            <a:r>
              <a:rPr lang="en-US" dirty="0" smtClean="0"/>
              <a:t>can effectively remove </a:t>
            </a:r>
            <a:r>
              <a:rPr lang="en-US" dirty="0" err="1" smtClean="0"/>
              <a:t>natalizumab</a:t>
            </a:r>
            <a:r>
              <a:rPr lang="en-US" dirty="0" smtClean="0"/>
              <a:t> from the circulation and reestablish the </a:t>
            </a:r>
            <a:r>
              <a:rPr lang="en-US" dirty="0" err="1" smtClean="0"/>
              <a:t>traffickng</a:t>
            </a:r>
            <a:r>
              <a:rPr lang="en-US" dirty="0" smtClean="0"/>
              <a:t> of lymphocytes across the blood-brain barrier within 11 days compared to approximately 90 days for normal drug elimination.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200" dirty="0" smtClean="0">
                <a:solidFill>
                  <a:srgbClr val="FF66FF"/>
                </a:solidFill>
              </a:rPr>
              <a:t> </a:t>
            </a:r>
            <a:r>
              <a:rPr lang="en-US" sz="1600" i="1" dirty="0" err="1" smtClean="0">
                <a:solidFill>
                  <a:srgbClr val="FF66FF"/>
                </a:solidFill>
              </a:rPr>
              <a:t>Khatri</a:t>
            </a:r>
            <a:r>
              <a:rPr lang="en-US" sz="1600" i="1" dirty="0" smtClean="0">
                <a:solidFill>
                  <a:srgbClr val="FF66FF"/>
                </a:solidFill>
              </a:rPr>
              <a:t> B, Man S, </a:t>
            </a:r>
            <a:r>
              <a:rPr lang="en-US" sz="1600" i="1" dirty="0" err="1" smtClean="0">
                <a:solidFill>
                  <a:srgbClr val="FF66FF"/>
                </a:solidFill>
              </a:rPr>
              <a:t>Giovannoni</a:t>
            </a:r>
            <a:r>
              <a:rPr lang="en-US" sz="1600" i="1" dirty="0" smtClean="0">
                <a:solidFill>
                  <a:srgbClr val="FF66FF"/>
                </a:solidFill>
              </a:rPr>
              <a:t> G, et al. Effect of plasma exchange in accelerating </a:t>
            </a:r>
            <a:r>
              <a:rPr lang="en-US" sz="1600" i="1" dirty="0" err="1" smtClean="0">
                <a:solidFill>
                  <a:srgbClr val="FF66FF"/>
                </a:solidFill>
              </a:rPr>
              <a:t>natalizumab</a:t>
            </a:r>
            <a:r>
              <a:rPr lang="en-US" sz="1600" i="1" dirty="0" smtClean="0">
                <a:solidFill>
                  <a:srgbClr val="FF66FF"/>
                </a:solidFill>
              </a:rPr>
              <a:t> clearance and restoring leukocyte function. Neurology 2009;72(5):402–409.</a:t>
            </a:r>
            <a:endParaRPr lang="en-US" sz="1600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NAbs</a:t>
            </a:r>
            <a:r>
              <a:rPr lang="en-US" dirty="0" smtClean="0"/>
              <a:t> in </a:t>
            </a:r>
            <a:r>
              <a:rPr lang="en-US" dirty="0" err="1" smtClean="0"/>
              <a:t>Natalizumab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patient develops persistent </a:t>
            </a:r>
            <a:r>
              <a:rPr lang="en-US" dirty="0" err="1" smtClean="0"/>
              <a:t>NAbs</a:t>
            </a:r>
            <a:r>
              <a:rPr lang="en-US" dirty="0" smtClean="0"/>
              <a:t> -defined as  </a:t>
            </a:r>
            <a:r>
              <a:rPr lang="en-US" dirty="0" smtClean="0">
                <a:solidFill>
                  <a:srgbClr val="FF66FF"/>
                </a:solidFill>
              </a:rPr>
              <a:t>two positive titers separated by 42 days </a:t>
            </a:r>
            <a:r>
              <a:rPr lang="en-US" dirty="0" smtClean="0"/>
              <a:t>then the clinical effect of the drug is similar to placebo</a:t>
            </a:r>
          </a:p>
          <a:p>
            <a:endParaRPr lang="en-US" dirty="0" smtClean="0"/>
          </a:p>
          <a:p>
            <a:r>
              <a:rPr lang="en-US" dirty="0" smtClean="0"/>
              <a:t>The incidence of </a:t>
            </a:r>
            <a:r>
              <a:rPr lang="en-US" dirty="0" err="1" smtClean="0"/>
              <a:t>NAb</a:t>
            </a:r>
            <a:r>
              <a:rPr lang="en-US" dirty="0" smtClean="0"/>
              <a:t> </a:t>
            </a:r>
            <a:r>
              <a:rPr lang="en-US" dirty="0" err="1" smtClean="0"/>
              <a:t>sero</a:t>
            </a:r>
            <a:r>
              <a:rPr lang="en-US" dirty="0" smtClean="0"/>
              <a:t>-positivity </a:t>
            </a:r>
            <a:r>
              <a:rPr lang="en-US" dirty="0" smtClean="0">
                <a:solidFill>
                  <a:srgbClr val="FF66FF"/>
                </a:solidFill>
              </a:rPr>
              <a:t>(6%) </a:t>
            </a:r>
            <a:r>
              <a:rPr lang="en-US" dirty="0" smtClean="0"/>
              <a:t>is lower for </a:t>
            </a:r>
            <a:r>
              <a:rPr lang="en-US" dirty="0" err="1" smtClean="0"/>
              <a:t>Natalizumab</a:t>
            </a:r>
            <a:r>
              <a:rPr lang="en-US" dirty="0" smtClean="0"/>
              <a:t> compared to the high-dose </a:t>
            </a:r>
            <a:r>
              <a:rPr lang="en-US" dirty="0" err="1" smtClean="0"/>
              <a:t>interferons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ALEMTUZUMAB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23" y="2209800"/>
            <a:ext cx="89731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 2008;359:1786-801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206"/>
            <a:ext cx="7467600" cy="18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802444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772400" y="304800"/>
            <a:ext cx="13716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Rebif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533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8366"/>
            <a:ext cx="4572000" cy="27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4352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3695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entagon 7"/>
          <p:cNvSpPr/>
          <p:nvPr/>
        </p:nvSpPr>
        <p:spPr>
          <a:xfrm>
            <a:off x="4648200" y="4572000"/>
            <a:ext cx="4953000" cy="1752600"/>
          </a:xfrm>
          <a:prstGeom prst="homePlate">
            <a:avLst/>
          </a:prstGeom>
          <a:solidFill>
            <a:srgbClr val="1323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autoimmune thyroid disorders 23% vs.3% </a:t>
            </a:r>
          </a:p>
          <a:p>
            <a:pPr algn="ctr"/>
            <a:r>
              <a:rPr lang="en-US" dirty="0" smtClean="0"/>
              <a:t>ITP [3% vs. 1%]) </a:t>
            </a:r>
          </a:p>
          <a:p>
            <a:pPr algn="ctr"/>
            <a:r>
              <a:rPr lang="en-US" dirty="0" smtClean="0"/>
              <a:t> infections (66% vs. 47%).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3276600"/>
            <a:ext cx="370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FFFFFF"/>
                </a:solidFill>
              </a:rPr>
              <a:t>Adverse events in the </a:t>
            </a:r>
            <a:r>
              <a:rPr lang="en-US" dirty="0" err="1" smtClean="0">
                <a:solidFill>
                  <a:srgbClr val="FFFFFF"/>
                </a:solidFill>
              </a:rPr>
              <a:t>alemtuzumab</a:t>
            </a:r>
            <a:r>
              <a:rPr lang="en-US" dirty="0" smtClean="0">
                <a:solidFill>
                  <a:srgbClr val="FFFFFF"/>
                </a:solidFill>
              </a:rPr>
              <a:t> group, as compared with </a:t>
            </a:r>
          </a:p>
          <a:p>
            <a:pPr lvl="0" algn="ctr"/>
            <a:r>
              <a:rPr lang="en-US" dirty="0" smtClean="0">
                <a:solidFill>
                  <a:srgbClr val="FFFFFF"/>
                </a:solidFill>
              </a:rPr>
              <a:t>the interferon beta-1a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Alemtuzumab</a:t>
            </a:r>
            <a:r>
              <a:rPr lang="en-US" dirty="0" smtClean="0"/>
              <a:t> therapy was complicated by</a:t>
            </a:r>
          </a:p>
          <a:p>
            <a:pPr lvl="1"/>
            <a:r>
              <a:rPr lang="en-US" dirty="0" smtClean="0"/>
              <a:t> idiopathic thrombocytopenic </a:t>
            </a:r>
            <a:r>
              <a:rPr lang="en-US" dirty="0" err="1" smtClean="0"/>
              <a:t>purpura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Graves diseases</a:t>
            </a:r>
          </a:p>
          <a:p>
            <a:pPr lvl="1"/>
            <a:r>
              <a:rPr lang="en-US" dirty="0" smtClean="0"/>
              <a:t>Good </a:t>
            </a:r>
            <a:r>
              <a:rPr lang="en-US" dirty="0" err="1" smtClean="0"/>
              <a:t>pasteur</a:t>
            </a:r>
            <a:r>
              <a:rPr lang="en-US" dirty="0" smtClean="0"/>
              <a:t> syndrome </a:t>
            </a:r>
          </a:p>
          <a:p>
            <a:pPr lvl="1"/>
            <a:r>
              <a:rPr lang="en-US" dirty="0" smtClean="0"/>
              <a:t>Infusion related adverse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Bevel 4"/>
          <p:cNvSpPr/>
          <p:nvPr/>
        </p:nvSpPr>
        <p:spPr>
          <a:xfrm>
            <a:off x="0" y="4724400"/>
            <a:ext cx="9144000" cy="1905000"/>
          </a:xfrm>
          <a:prstGeom prst="bevel">
            <a:avLst/>
          </a:prstGeom>
          <a:solidFill>
            <a:srgbClr val="0B23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Two large phase III trials of </a:t>
            </a:r>
            <a:r>
              <a:rPr lang="en-US" dirty="0" err="1" smtClean="0"/>
              <a:t>alemtuzumab</a:t>
            </a:r>
            <a:r>
              <a:rPr lang="en-US" dirty="0" smtClean="0"/>
              <a:t> are ongoing: in treatment-naïve</a:t>
            </a:r>
          </a:p>
          <a:p>
            <a:r>
              <a:rPr lang="en-US" dirty="0" smtClean="0"/>
              <a:t>MS patients </a:t>
            </a:r>
            <a:r>
              <a:rPr lang="en-US" dirty="0" smtClean="0">
                <a:solidFill>
                  <a:schemeClr val="accent5"/>
                </a:solidFill>
              </a:rPr>
              <a:t>(CARE-MSSM I) </a:t>
            </a:r>
          </a:p>
          <a:p>
            <a:r>
              <a:rPr lang="en-US" dirty="0" smtClean="0"/>
              <a:t>and in patients with inadequate response to current </a:t>
            </a:r>
            <a:r>
              <a:rPr lang="en-US" dirty="0" err="1" smtClean="0"/>
              <a:t>immunomodulatory</a:t>
            </a:r>
            <a:endParaRPr lang="en-US" dirty="0" smtClean="0"/>
          </a:p>
          <a:p>
            <a:r>
              <a:rPr lang="en-US" dirty="0" smtClean="0"/>
              <a:t>therapies </a:t>
            </a:r>
            <a:r>
              <a:rPr lang="en-US" dirty="0" smtClean="0">
                <a:solidFill>
                  <a:schemeClr val="accent5"/>
                </a:solidFill>
              </a:rPr>
              <a:t>(CARE-MSSM II)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B cells- RITUXIMAB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001000" cy="1341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Rituximab</a:t>
            </a:r>
            <a:r>
              <a:rPr lang="en-US" dirty="0" smtClean="0"/>
              <a:t>, a </a:t>
            </a:r>
            <a:r>
              <a:rPr lang="en-US" dirty="0" err="1" smtClean="0"/>
              <a:t>chimeric</a:t>
            </a:r>
            <a:r>
              <a:rPr lang="en-US" dirty="0" smtClean="0"/>
              <a:t> (mouse/human) monoclonal antibody directed against CD20, a B-cell marker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HERMS trial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 48 week double blind phase 2 trial</a:t>
            </a:r>
          </a:p>
          <a:p>
            <a:r>
              <a:rPr lang="en-US" dirty="0" err="1" smtClean="0"/>
              <a:t>Rituximab</a:t>
            </a:r>
            <a:r>
              <a:rPr lang="en-US" dirty="0" smtClean="0"/>
              <a:t> treatment - 1,000 mg IV on days 1 and 15;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N69</a:t>
            </a:r>
          </a:p>
          <a:p>
            <a:r>
              <a:rPr lang="en-US" dirty="0" smtClean="0"/>
              <a:t>highly significant reduction in CELs on brain MRI at weeks 12, 16, 20, and 24 post infusion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- 80.3%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51.4% </a:t>
            </a:r>
            <a:r>
              <a:rPr lang="en-US" dirty="0" smtClean="0"/>
              <a:t>of patients were lesion free</a:t>
            </a:r>
          </a:p>
          <a:p>
            <a:r>
              <a:rPr lang="en-US" dirty="0" smtClean="0"/>
              <a:t> the mean number of lesions was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91%lower;p&lt;0.001)</a:t>
            </a:r>
            <a:r>
              <a:rPr lang="en-US" dirty="0" smtClean="0"/>
              <a:t>compared with placebo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(N35).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700" i="1" dirty="0" smtClean="0">
                <a:solidFill>
                  <a:srgbClr val="FF66FF"/>
                </a:solidFill>
              </a:rPr>
              <a:t>Hauser SL, </a:t>
            </a:r>
            <a:r>
              <a:rPr lang="en-US" sz="1700" i="1" dirty="0" err="1" smtClean="0">
                <a:solidFill>
                  <a:srgbClr val="FF66FF"/>
                </a:solidFill>
              </a:rPr>
              <a:t>Waubant</a:t>
            </a:r>
            <a:r>
              <a:rPr lang="en-US" sz="1700" i="1" dirty="0" smtClean="0">
                <a:solidFill>
                  <a:srgbClr val="FF66FF"/>
                </a:solidFill>
              </a:rPr>
              <a:t> E, Arnold DL, et al. B-cell depletion with </a:t>
            </a:r>
            <a:r>
              <a:rPr lang="en-US" sz="1700" i="1" dirty="0" err="1" smtClean="0">
                <a:solidFill>
                  <a:srgbClr val="FF66FF"/>
                </a:solidFill>
              </a:rPr>
              <a:t>rituximab</a:t>
            </a:r>
            <a:r>
              <a:rPr lang="en-US" sz="1700" i="1" dirty="0" smtClean="0">
                <a:solidFill>
                  <a:srgbClr val="FF66FF"/>
                </a:solidFill>
              </a:rPr>
              <a:t> in relapsing-remitting multiple sclerosis. </a:t>
            </a:r>
            <a:r>
              <a:rPr lang="en-US" sz="1700" i="1" dirty="0" err="1" smtClean="0">
                <a:solidFill>
                  <a:srgbClr val="FF66FF"/>
                </a:solidFill>
              </a:rPr>
              <a:t>NEngl</a:t>
            </a:r>
            <a:r>
              <a:rPr lang="en-US" sz="1700" i="1" dirty="0" smtClean="0">
                <a:solidFill>
                  <a:srgbClr val="FF66FF"/>
                </a:solidFill>
              </a:rPr>
              <a:t> J Med 2008;358(7):676-688.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400" dirty="0" smtClean="0"/>
              <a:t>A phase 2/3 clinical trial in patients with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PPMS showed no statistically significant effect</a:t>
            </a:r>
          </a:p>
          <a:p>
            <a:endParaRPr lang="en-US" sz="2400" dirty="0" smtClean="0"/>
          </a:p>
          <a:p>
            <a:r>
              <a:rPr lang="en-US" sz="2400" dirty="0" smtClean="0"/>
              <a:t> In SPMS, </a:t>
            </a:r>
            <a:r>
              <a:rPr lang="en-US" sz="2400" dirty="0" err="1" smtClean="0"/>
              <a:t>meningeal</a:t>
            </a:r>
            <a:r>
              <a:rPr lang="en-US" sz="2400" dirty="0" smtClean="0"/>
              <a:t> lymphoid follicles may provide a regenerative source for the </a:t>
            </a:r>
            <a:r>
              <a:rPr lang="en-US" sz="2400" dirty="0" err="1" smtClean="0"/>
              <a:t>intrathecal</a:t>
            </a:r>
            <a:r>
              <a:rPr lang="en-US" sz="2400" dirty="0" smtClean="0"/>
              <a:t> B-cell response and limit the efficacy of peripheral B-cell depletion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1400" i="1" dirty="0" smtClean="0">
                <a:solidFill>
                  <a:srgbClr val="FF66FF"/>
                </a:solidFill>
              </a:rPr>
              <a:t>Hawker KP, O'Connor MS, Freedman PA, et al. </a:t>
            </a:r>
            <a:r>
              <a:rPr lang="en-US" sz="1400" i="1" dirty="0" err="1" smtClean="0">
                <a:solidFill>
                  <a:srgbClr val="FF66FF"/>
                </a:solidFill>
              </a:rPr>
              <a:t>Rituximab</a:t>
            </a:r>
            <a:r>
              <a:rPr lang="en-US" sz="1400" i="1" dirty="0" smtClean="0">
                <a:solidFill>
                  <a:srgbClr val="FF66FF"/>
                </a:solidFill>
              </a:rPr>
              <a:t> in patients with primary progressive multiple sclerosis:   results of a randomized double-blind placebo-controlled multicenter trial. Ann </a:t>
            </a:r>
            <a:r>
              <a:rPr lang="en-US" sz="1400" i="1" dirty="0" err="1" smtClean="0">
                <a:solidFill>
                  <a:srgbClr val="FF66FF"/>
                </a:solidFill>
              </a:rPr>
              <a:t>Neurol</a:t>
            </a:r>
            <a:r>
              <a:rPr lang="en-US" sz="1400" i="1" dirty="0" smtClean="0">
                <a:solidFill>
                  <a:srgbClr val="FF66FF"/>
                </a:solidFill>
              </a:rPr>
              <a:t> 2009;66(4):460-471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DACLIZUMAB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967" y="3505200"/>
            <a:ext cx="92433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unched Tape 4"/>
          <p:cNvSpPr/>
          <p:nvPr/>
        </p:nvSpPr>
        <p:spPr>
          <a:xfrm>
            <a:off x="533400" y="2133600"/>
            <a:ext cx="8305800" cy="83820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mAb</a:t>
            </a:r>
            <a:r>
              <a:rPr lang="en-US" sz="2400" dirty="0" smtClean="0"/>
              <a:t> directed against CD25 present over IL 2 receptor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antigen presenting cells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9950" y="2133600"/>
            <a:ext cx="5734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59080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Pattern recognition molecules, called  Toll like receptor  (TLR)  are found on the surface of APCs and identify very specific microbial </a:t>
            </a:r>
            <a:r>
              <a:rPr lang="en-US" sz="2000" dirty="0" err="1" smtClean="0"/>
              <a:t>ligands</a:t>
            </a:r>
            <a:r>
              <a:rPr lang="en-US" sz="2000" dirty="0" smtClean="0"/>
              <a:t> when activated.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Daclizumab</a:t>
            </a:r>
            <a:r>
              <a:rPr lang="en-US" sz="2800" b="1" dirty="0" smtClean="0"/>
              <a:t> in active relapsing multiple sclerosis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CHOICE study</a:t>
            </a:r>
            <a:r>
              <a:rPr lang="en-US" sz="2800" b="1" dirty="0" smtClean="0"/>
              <a:t>): a phase 2, </a:t>
            </a:r>
            <a:r>
              <a:rPr lang="en-US" sz="2800" b="1" dirty="0" err="1" smtClean="0"/>
              <a:t>randomised</a:t>
            </a:r>
            <a:r>
              <a:rPr lang="en-US" sz="2800" b="1" dirty="0" smtClean="0"/>
              <a:t>, double-blind, </a:t>
            </a:r>
            <a:br>
              <a:rPr lang="en-US" sz="2800" b="1" dirty="0" smtClean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752601"/>
          <a:ext cx="8610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1447800"/>
            <a:ext cx="4953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Lancet </a:t>
            </a:r>
            <a:r>
              <a:rPr lang="fr-FR" dirty="0" err="1" smtClean="0"/>
              <a:t>Neurol</a:t>
            </a:r>
            <a:r>
              <a:rPr lang="fr-FR" dirty="0" smtClean="0"/>
              <a:t>. 2010 </a:t>
            </a:r>
            <a:r>
              <a:rPr lang="fr-FR" dirty="0" err="1" smtClean="0"/>
              <a:t>Aug</a:t>
            </a:r>
            <a:r>
              <a:rPr lang="fr-FR" dirty="0" smtClean="0"/>
              <a:t>;9(8):75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8915400" cy="914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72% reduction in ( contrast enhancing lesions) CELs compared with patients on placebo.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side effects - skin rashes and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lymphadenopathy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CYTOTOXIC THERAPY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parenteral</a:t>
            </a:r>
            <a:r>
              <a:rPr lang="en-US" dirty="0" smtClean="0"/>
              <a:t> </a:t>
            </a:r>
            <a:r>
              <a:rPr lang="en-US" dirty="0" err="1" smtClean="0"/>
              <a:t>cytotoxic</a:t>
            </a:r>
            <a:r>
              <a:rPr lang="en-US" dirty="0" smtClean="0"/>
              <a:t> agents, </a:t>
            </a:r>
          </a:p>
          <a:p>
            <a:pPr lvl="1"/>
            <a:r>
              <a:rPr lang="en-US" dirty="0" err="1" smtClean="0"/>
              <a:t>Cyclophosphamide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mitoxantrone</a:t>
            </a:r>
            <a:endParaRPr lang="en-US" dirty="0" smtClean="0"/>
          </a:p>
          <a:p>
            <a:pPr lvl="1"/>
            <a:r>
              <a:rPr lang="en-US" dirty="0" err="1" smtClean="0"/>
              <a:t>cladribine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Oral</a:t>
            </a:r>
          </a:p>
          <a:p>
            <a:pPr lvl="1"/>
            <a:r>
              <a:rPr lang="en-US" dirty="0" err="1" smtClean="0"/>
              <a:t>Azathioprine</a:t>
            </a:r>
            <a:endParaRPr lang="en-US" dirty="0" smtClean="0"/>
          </a:p>
          <a:p>
            <a:pPr lvl="1"/>
            <a:r>
              <a:rPr lang="en-US" dirty="0" smtClean="0"/>
              <a:t>MMF</a:t>
            </a:r>
          </a:p>
          <a:p>
            <a:pPr lvl="1"/>
            <a:r>
              <a:rPr lang="en-US" dirty="0" err="1" smtClean="0"/>
              <a:t>Methotrexate</a:t>
            </a:r>
            <a:endParaRPr lang="en-US" dirty="0" smtClean="0"/>
          </a:p>
          <a:p>
            <a:pPr lvl="1"/>
            <a:r>
              <a:rPr lang="en-US" dirty="0" smtClean="0"/>
              <a:t>Cyclosporine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MITOXANDRONE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anthracenedione</a:t>
            </a:r>
            <a:r>
              <a:rPr lang="en-US" dirty="0" smtClean="0"/>
              <a:t>  - </a:t>
            </a:r>
            <a:r>
              <a:rPr lang="en-US" dirty="0" err="1" smtClean="0"/>
              <a:t>antineoplastic</a:t>
            </a:r>
            <a:r>
              <a:rPr lang="en-US" dirty="0" smtClean="0"/>
              <a:t> agent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FF"/>
                </a:solidFill>
              </a:rPr>
              <a:t>Mechanism of action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intercalates into DNA through hydrogen bonding, causing cross links and strand breaks</a:t>
            </a:r>
          </a:p>
          <a:p>
            <a:pPr lvl="1"/>
            <a:r>
              <a:rPr lang="en-US" dirty="0" smtClean="0"/>
              <a:t>Inhibits enzyme </a:t>
            </a:r>
            <a:r>
              <a:rPr lang="en-US" dirty="0" err="1" smtClean="0"/>
              <a:t>topoisomerase</a:t>
            </a:r>
            <a:r>
              <a:rPr lang="en-US" dirty="0" smtClean="0"/>
              <a:t>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approved use in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66FF"/>
                </a:solidFill>
              </a:rPr>
              <a:t>DOSE</a:t>
            </a:r>
            <a:r>
              <a:rPr lang="en-US" dirty="0" smtClean="0"/>
              <a:t>:  12 mg/m2 once every 3 months with a maximum total cumulative dose of 140 mg/m2</a:t>
            </a:r>
          </a:p>
          <a:p>
            <a:endParaRPr lang="en-US" dirty="0" smtClean="0"/>
          </a:p>
          <a:p>
            <a:r>
              <a:rPr lang="en-US" dirty="0" smtClean="0"/>
              <a:t>The efficacy of </a:t>
            </a:r>
            <a:r>
              <a:rPr lang="en-US" dirty="0" err="1" smtClean="0"/>
              <a:t>mitoxantrone</a:t>
            </a:r>
            <a:r>
              <a:rPr lang="en-US" dirty="0" smtClean="0"/>
              <a:t> was established in multiple randomized placebo-controlled trials</a:t>
            </a:r>
          </a:p>
          <a:p>
            <a:pPr>
              <a:buNone/>
            </a:pPr>
            <a:endParaRPr lang="en-US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700" i="1" dirty="0" smtClean="0">
                <a:solidFill>
                  <a:srgbClr val="FF66FF"/>
                </a:solidFill>
              </a:rPr>
              <a:t>Fox EJ. Management of worsening multiple sclerosis with </a:t>
            </a:r>
            <a:r>
              <a:rPr lang="en-US" sz="1700" i="1" dirty="0" err="1" smtClean="0">
                <a:solidFill>
                  <a:srgbClr val="FF66FF"/>
                </a:solidFill>
              </a:rPr>
              <a:t>mitoxantrone</a:t>
            </a:r>
            <a:r>
              <a:rPr lang="en-US" sz="1700" i="1" dirty="0" smtClean="0">
                <a:solidFill>
                  <a:srgbClr val="FF66FF"/>
                </a:solidFill>
              </a:rPr>
              <a:t>: a review. </a:t>
            </a:r>
            <a:r>
              <a:rPr lang="en-US" sz="1700" i="1" dirty="0" err="1" smtClean="0">
                <a:solidFill>
                  <a:srgbClr val="FF66FF"/>
                </a:solidFill>
              </a:rPr>
              <a:t>Clin</a:t>
            </a:r>
            <a:r>
              <a:rPr lang="en-US" sz="1700" i="1" dirty="0" smtClean="0">
                <a:solidFill>
                  <a:srgbClr val="FF66FF"/>
                </a:solidFill>
              </a:rPr>
              <a:t> </a:t>
            </a:r>
            <a:r>
              <a:rPr lang="en-US" sz="1700" i="1" dirty="0" err="1" smtClean="0">
                <a:solidFill>
                  <a:srgbClr val="FF66FF"/>
                </a:solidFill>
              </a:rPr>
              <a:t>Ther</a:t>
            </a:r>
            <a:r>
              <a:rPr lang="en-US" sz="1700" i="1" dirty="0" smtClean="0">
                <a:solidFill>
                  <a:srgbClr val="FF66FF"/>
                </a:solidFill>
              </a:rPr>
              <a:t> 2006;28(4):461–473.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 of </a:t>
            </a:r>
            <a:r>
              <a:rPr lang="en-US" dirty="0" err="1" smtClean="0"/>
              <a:t>Mitoxandrone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report of the Therapeutics and Technology Assessment Subcommittee of the AAN concluded that the accumulated Class III and IV evidence suggests an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increased incidence of systolic dysfunction 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therapy-related acute leukemia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Thus, many MS experts now consider </a:t>
            </a:r>
            <a:r>
              <a:rPr lang="en-US" dirty="0" err="1" smtClean="0"/>
              <a:t>mitoxantrone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third-line therapy for patients with very aggressive disease.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Azathioprine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Tthe</a:t>
            </a:r>
            <a:r>
              <a:rPr lang="en-US" dirty="0" smtClean="0"/>
              <a:t> utility of these agents is unproven in large clinical trials, and current data do not adequately support their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oral ISD/DMT combination has thus far not shown additional benefit in recent clinical trials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234117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-152400" y="1066800"/>
            <a:ext cx="1524000" cy="762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Continuum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07"/>
          <a:stretch>
            <a:fillRect/>
          </a:stretch>
        </p:blipFill>
        <p:spPr bwMode="auto">
          <a:xfrm>
            <a:off x="21323" y="1752600"/>
            <a:ext cx="9133047" cy="43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5561" cy="63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CELL MEDIATED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3434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 HELPER CELL SUBTYPES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Th1 CD4 + cells - IFN</a:t>
            </a:r>
            <a:r>
              <a:rPr lang="el-GR" dirty="0" smtClean="0"/>
              <a:t>γ</a:t>
            </a:r>
            <a:r>
              <a:rPr lang="en-US" dirty="0" smtClean="0"/>
              <a:t>, TNF α, IL-2, and nitric oxide.</a:t>
            </a:r>
          </a:p>
          <a:p>
            <a:endParaRPr lang="en-US" dirty="0" smtClean="0"/>
          </a:p>
          <a:p>
            <a:r>
              <a:rPr lang="en-US" dirty="0" smtClean="0"/>
              <a:t>TH2 CD4 + cells- IL-4, IL-5, IL-6, IL-10, IL-13, and </a:t>
            </a:r>
            <a:r>
              <a:rPr lang="en-US" dirty="0" err="1" smtClean="0"/>
              <a:t>transfTGF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TH17 cells- </a:t>
            </a:r>
            <a:r>
              <a:rPr lang="en-US" dirty="0" err="1" smtClean="0"/>
              <a:t>proinflammatory</a:t>
            </a:r>
            <a:r>
              <a:rPr lang="en-US" dirty="0" smtClean="0"/>
              <a:t> IL-17.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867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lack of a clear distinct TH1-TH2 dichotomy in the  human system- significant overlap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1219200"/>
            <a:ext cx="4800600" cy="47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 DMTs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Fingolimod</a:t>
            </a:r>
            <a:r>
              <a:rPr lang="en-US" dirty="0" smtClean="0"/>
              <a:t>  (FTY720)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810000" cy="4084320"/>
          </a:xfrm>
        </p:spPr>
        <p:txBody>
          <a:bodyPr>
            <a:normAutofit/>
          </a:bodyPr>
          <a:lstStyle/>
          <a:p>
            <a:r>
              <a:rPr lang="en-US" dirty="0" smtClean="0"/>
              <a:t>Sphingosine-1-phosphate (S1P) receptor modulator that inhibits lymphocyte exit from lymphoid tissue and y limits </a:t>
            </a:r>
            <a:r>
              <a:rPr lang="en-US" dirty="0" err="1" smtClean="0"/>
              <a:t>autoreactive</a:t>
            </a:r>
            <a:r>
              <a:rPr lang="en-US" dirty="0" smtClean="0"/>
              <a:t> lymphocytes from entering the CNS. 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8146" y="1905000"/>
            <a:ext cx="565585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248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Expert Rev </a:t>
            </a:r>
            <a:r>
              <a:rPr lang="en-US" i="1" dirty="0" err="1" smtClean="0">
                <a:solidFill>
                  <a:srgbClr val="FFFF00"/>
                </a:solidFill>
              </a:rPr>
              <a:t>Neurother</a:t>
            </a:r>
            <a:r>
              <a:rPr lang="en-US" i="1" dirty="0" smtClean="0">
                <a:solidFill>
                  <a:srgbClr val="FFFF00"/>
                </a:solidFill>
              </a:rPr>
              <a:t> 2008;8:699–714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placebo-controlled, 2-year trial of </a:t>
            </a:r>
            <a:r>
              <a:rPr lang="en-US" dirty="0" err="1" smtClean="0"/>
              <a:t>Fingolimod</a:t>
            </a:r>
            <a:r>
              <a:rPr lang="en-US" dirty="0" smtClean="0"/>
              <a:t>, the annualized relapse rate with a 0.5-mg dose was 0.18, the rate with 1.25 mg was 0.16, and the rate for placebo-treated patients was 0.40 (P&lt;.001)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endParaRPr lang="en-US" sz="1600" i="1" dirty="0" smtClean="0"/>
          </a:p>
          <a:p>
            <a:pPr>
              <a:buNone/>
            </a:pPr>
            <a:r>
              <a:rPr lang="en-US" sz="1600" i="1" dirty="0" err="1" smtClean="0"/>
              <a:t>Kappos</a:t>
            </a:r>
            <a:r>
              <a:rPr lang="en-US" sz="1600" i="1" dirty="0" smtClean="0"/>
              <a:t> L, </a:t>
            </a:r>
            <a:r>
              <a:rPr lang="en-US" sz="1600" i="1" dirty="0" err="1" smtClean="0"/>
              <a:t>Radue</a:t>
            </a:r>
            <a:r>
              <a:rPr lang="en-US" sz="1600" i="1" dirty="0" smtClean="0"/>
              <a:t> E, O’Connor P. A placebo-controlled trial of oral </a:t>
            </a:r>
            <a:r>
              <a:rPr lang="en-US" sz="1600" i="1" dirty="0" err="1" smtClean="0"/>
              <a:t>fingolimod</a:t>
            </a:r>
            <a:r>
              <a:rPr lang="en-US" sz="1600" i="1" dirty="0" smtClean="0"/>
              <a:t> in relapsing multiple sclerosis. N </a:t>
            </a:r>
            <a:r>
              <a:rPr lang="en-US" sz="1600" i="1" dirty="0" err="1" smtClean="0"/>
              <a:t>Engl</a:t>
            </a:r>
            <a:r>
              <a:rPr lang="en-US" sz="1600" i="1" dirty="0" smtClean="0"/>
              <a:t> J Med 2010;362(5):387–401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401"/>
          <a:stretch>
            <a:fillRect/>
          </a:stretch>
        </p:blipFill>
        <p:spPr bwMode="auto">
          <a:xfrm>
            <a:off x="533400" y="0"/>
            <a:ext cx="7467600" cy="28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90800" y="1219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2010;362:402-15.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Trial Assessing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Injectable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IFN versus FTY720 Oral in RRMS (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TRANSFORMS)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676400"/>
            <a:ext cx="3200400" cy="990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Avonex</a:t>
            </a:r>
            <a:r>
              <a:rPr lang="en-US" sz="2400" dirty="0" smtClean="0"/>
              <a:t> Vs </a:t>
            </a:r>
            <a:r>
              <a:rPr lang="en-US" sz="2400" dirty="0" err="1" smtClean="0"/>
              <a:t>Fingolimod</a:t>
            </a:r>
            <a:endParaRPr lang="en-US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43" t="6625" r="8758" b="5043"/>
          <a:stretch>
            <a:fillRect/>
          </a:stretch>
        </p:blipFill>
        <p:spPr bwMode="auto">
          <a:xfrm>
            <a:off x="1905000" y="3010646"/>
            <a:ext cx="4572000" cy="35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98" y="1600200"/>
            <a:ext cx="909652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31699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Fingolimod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severe infections - death from a herpes simplex virus 1 encephalitis and disseminated </a:t>
            </a:r>
            <a:r>
              <a:rPr lang="en-US" dirty="0" err="1" smtClean="0"/>
              <a:t>varicella</a:t>
            </a:r>
            <a:r>
              <a:rPr lang="en-US" dirty="0" smtClean="0"/>
              <a:t> zoster</a:t>
            </a:r>
          </a:p>
          <a:p>
            <a:endParaRPr lang="en-US" dirty="0" smtClean="0"/>
          </a:p>
          <a:p>
            <a:r>
              <a:rPr lang="en-US" dirty="0" err="1" smtClean="0"/>
              <a:t>Bradycardia</a:t>
            </a:r>
            <a:r>
              <a:rPr lang="en-US" dirty="0" smtClean="0"/>
              <a:t>, AV block and HTN</a:t>
            </a:r>
          </a:p>
          <a:p>
            <a:endParaRPr lang="en-US" dirty="0" smtClean="0"/>
          </a:p>
          <a:p>
            <a:r>
              <a:rPr lang="en-US" dirty="0" smtClean="0"/>
              <a:t>Macular edema- 6 pts</a:t>
            </a:r>
          </a:p>
          <a:p>
            <a:endParaRPr lang="en-US" dirty="0" smtClean="0"/>
          </a:p>
          <a:p>
            <a:r>
              <a:rPr lang="en-US" dirty="0" err="1" smtClean="0"/>
              <a:t>Cutaneous</a:t>
            </a:r>
            <a:r>
              <a:rPr lang="en-US" dirty="0" smtClean="0"/>
              <a:t> malignancy- 10 pts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FDA approved first oral drug to reduce MS relapses – Sept 2010</a:t>
            </a:r>
          </a:p>
          <a:p>
            <a:endParaRPr lang="en-US" dirty="0" smtClean="0"/>
          </a:p>
          <a:p>
            <a:r>
              <a:rPr lang="en-US" dirty="0" err="1" smtClean="0"/>
              <a:t>Gilenya</a:t>
            </a:r>
            <a:r>
              <a:rPr lang="en-US" dirty="0" smtClean="0"/>
              <a:t> capsules 0.5 mg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hourly </a:t>
            </a:r>
            <a:r>
              <a:rPr lang="en-US" dirty="0" smtClean="0">
                <a:hlinkClick r:id="rId2" action="ppaction://hlinkfile"/>
              </a:rPr>
              <a:t>pulse</a:t>
            </a:r>
            <a:r>
              <a:rPr lang="en-US" dirty="0" smtClean="0"/>
              <a:t> and </a:t>
            </a:r>
            <a:r>
              <a:rPr lang="en-US" dirty="0" smtClean="0">
                <a:hlinkClick r:id="rId3" action="ppaction://hlinkfile"/>
              </a:rPr>
              <a:t>blood pressure</a:t>
            </a:r>
            <a:r>
              <a:rPr lang="en-US" dirty="0" smtClean="0"/>
              <a:t> measurement for 6 hours</a:t>
            </a:r>
          </a:p>
          <a:p>
            <a:endParaRPr lang="en-US" dirty="0" smtClean="0"/>
          </a:p>
          <a:p>
            <a:r>
              <a:rPr lang="en-US" dirty="0" smtClean="0"/>
              <a:t>ECG - prior to dosing, and at the end of the observation period.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1977" y="762000"/>
            <a:ext cx="8485323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5800" y="647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Continuum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Patients treated for concomitant hematologic  malignancy and MS who, after </a:t>
            </a:r>
            <a:r>
              <a:rPr lang="en-US" dirty="0" err="1" smtClean="0"/>
              <a:t>immunoablation</a:t>
            </a:r>
            <a:r>
              <a:rPr lang="en-US" dirty="0" smtClean="0"/>
              <a:t> and stem cell transplant, experienced stability or improvement in their MS symptoms.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900" i="1" dirty="0" smtClean="0">
                <a:solidFill>
                  <a:srgbClr val="FF66FF"/>
                </a:solidFill>
              </a:rPr>
              <a:t> </a:t>
            </a:r>
          </a:p>
          <a:p>
            <a:pPr>
              <a:buNone/>
            </a:pPr>
            <a:r>
              <a:rPr lang="en-US" sz="1900" i="1" dirty="0" err="1" smtClean="0">
                <a:solidFill>
                  <a:srgbClr val="FF66FF"/>
                </a:solidFill>
              </a:rPr>
              <a:t>Havrdova</a:t>
            </a:r>
            <a:r>
              <a:rPr lang="en-US" sz="1900" i="1" dirty="0" smtClean="0">
                <a:solidFill>
                  <a:srgbClr val="FF66FF"/>
                </a:solidFill>
              </a:rPr>
              <a:t> E. Aggressive multiple sclerosis: is there a role for stem cell transplantation? J Neurol2005;252(</a:t>
            </a:r>
            <a:r>
              <a:rPr lang="en-US" sz="1900" i="1" dirty="0" err="1" smtClean="0">
                <a:solidFill>
                  <a:srgbClr val="FF66FF"/>
                </a:solidFill>
              </a:rPr>
              <a:t>suppl</a:t>
            </a:r>
            <a:r>
              <a:rPr lang="en-US" sz="1900" i="1" dirty="0" smtClean="0">
                <a:solidFill>
                  <a:srgbClr val="FF66FF"/>
                </a:solidFill>
              </a:rPr>
              <a:t>  3):iii34-iii37.</a:t>
            </a:r>
            <a:endParaRPr lang="en-US" sz="1900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71800" y="6305550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843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62200" y="485775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844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29200" y="501015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845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72400" y="462915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0225" y="274638"/>
            <a:ext cx="8615363" cy="6711950"/>
            <a:chOff x="336" y="0"/>
            <a:chExt cx="5427" cy="422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00" y="0"/>
              <a:ext cx="3363" cy="1873"/>
              <a:chOff x="2400" y="0"/>
              <a:chExt cx="3363" cy="187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369" y="0"/>
                <a:ext cx="1126" cy="1419"/>
                <a:chOff x="4369" y="0"/>
                <a:chExt cx="1126" cy="1419"/>
              </a:xfrm>
            </p:grpSpPr>
            <p:sp>
              <p:nvSpPr>
                <p:cNvPr id="3491849" name="Arc 9"/>
                <p:cNvSpPr>
                  <a:spLocks/>
                </p:cNvSpPr>
                <p:nvPr/>
              </p:nvSpPr>
              <p:spPr bwMode="auto">
                <a:xfrm>
                  <a:off x="4369" y="818"/>
                  <a:ext cx="558" cy="240"/>
                </a:xfrm>
                <a:custGeom>
                  <a:avLst/>
                  <a:gdLst>
                    <a:gd name="G0" fmla="+- 10616 0 0"/>
                    <a:gd name="G1" fmla="+- 21600 0 0"/>
                    <a:gd name="G2" fmla="+- 21600 0 0"/>
                    <a:gd name="T0" fmla="*/ 0 w 28973"/>
                    <a:gd name="T1" fmla="*/ 2789 h 21600"/>
                    <a:gd name="T2" fmla="*/ 28973 w 28973"/>
                    <a:gd name="T3" fmla="*/ 10217 h 21600"/>
                    <a:gd name="T4" fmla="*/ 10616 w 2897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973" h="21600" fill="none" extrusionOk="0">
                      <a:moveTo>
                        <a:pt x="-1" y="2788"/>
                      </a:moveTo>
                      <a:cubicBezTo>
                        <a:pt x="3239" y="960"/>
                        <a:pt x="6896" y="-1"/>
                        <a:pt x="10616" y="0"/>
                      </a:cubicBezTo>
                      <a:cubicBezTo>
                        <a:pt x="18090" y="0"/>
                        <a:pt x="25034" y="3864"/>
                        <a:pt x="28973" y="10216"/>
                      </a:cubicBezTo>
                    </a:path>
                    <a:path w="28973" h="21600" stroke="0" extrusionOk="0">
                      <a:moveTo>
                        <a:pt x="-1" y="2788"/>
                      </a:moveTo>
                      <a:cubicBezTo>
                        <a:pt x="3239" y="960"/>
                        <a:pt x="6896" y="-1"/>
                        <a:pt x="10616" y="0"/>
                      </a:cubicBezTo>
                      <a:cubicBezTo>
                        <a:pt x="18090" y="0"/>
                        <a:pt x="25034" y="3864"/>
                        <a:pt x="28973" y="10216"/>
                      </a:cubicBezTo>
                      <a:lnTo>
                        <a:pt x="1061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CCFF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44" y="0"/>
                  <a:ext cx="8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1413" tIns="45706" rIns="91413" bIns="45706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FF00"/>
                      </a:solidFill>
                    </a:rPr>
                    <a:t>Extravasation</a:t>
                  </a:r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4891" y="920"/>
                  <a:ext cx="344" cy="499"/>
                  <a:chOff x="4795" y="920"/>
                  <a:chExt cx="344" cy="499"/>
                </a:xfrm>
              </p:grpSpPr>
              <p:sp>
                <p:nvSpPr>
                  <p:cNvPr id="3491852" name="Freeform 12"/>
                  <p:cNvSpPr>
                    <a:spLocks/>
                  </p:cNvSpPr>
                  <p:nvPr/>
                </p:nvSpPr>
                <p:spPr bwMode="auto">
                  <a:xfrm rot="5400000">
                    <a:off x="4717" y="998"/>
                    <a:ext cx="499" cy="344"/>
                  </a:xfrm>
                  <a:custGeom>
                    <a:avLst/>
                    <a:gdLst/>
                    <a:ahLst/>
                    <a:cxnLst>
                      <a:cxn ang="0">
                        <a:pos x="89" y="318"/>
                      </a:cxn>
                      <a:cxn ang="0">
                        <a:pos x="23" y="241"/>
                      </a:cxn>
                      <a:cxn ang="0">
                        <a:pos x="6" y="170"/>
                      </a:cxn>
                      <a:cxn ang="0">
                        <a:pos x="61" y="113"/>
                      </a:cxn>
                      <a:cxn ang="0">
                        <a:pos x="93" y="55"/>
                      </a:cxn>
                      <a:cxn ang="0">
                        <a:pos x="151" y="13"/>
                      </a:cxn>
                      <a:cxn ang="0">
                        <a:pos x="215" y="16"/>
                      </a:cxn>
                      <a:cxn ang="0">
                        <a:pos x="301" y="108"/>
                      </a:cxn>
                      <a:cxn ang="0">
                        <a:pos x="327" y="159"/>
                      </a:cxn>
                      <a:cxn ang="0">
                        <a:pos x="374" y="162"/>
                      </a:cxn>
                      <a:cxn ang="0">
                        <a:pos x="429" y="163"/>
                      </a:cxn>
                      <a:cxn ang="0">
                        <a:pos x="471" y="148"/>
                      </a:cxn>
                      <a:cxn ang="0">
                        <a:pos x="497" y="171"/>
                      </a:cxn>
                      <a:cxn ang="0">
                        <a:pos x="486" y="213"/>
                      </a:cxn>
                      <a:cxn ang="0">
                        <a:pos x="452" y="229"/>
                      </a:cxn>
                      <a:cxn ang="0">
                        <a:pos x="416" y="205"/>
                      </a:cxn>
                      <a:cxn ang="0">
                        <a:pos x="369" y="192"/>
                      </a:cxn>
                      <a:cxn ang="0">
                        <a:pos x="311" y="234"/>
                      </a:cxn>
                      <a:cxn ang="0">
                        <a:pos x="266" y="306"/>
                      </a:cxn>
                      <a:cxn ang="0">
                        <a:pos x="165" y="342"/>
                      </a:cxn>
                      <a:cxn ang="0">
                        <a:pos x="88" y="320"/>
                      </a:cxn>
                    </a:cxnLst>
                    <a:rect l="0" t="0" r="r" b="b"/>
                    <a:pathLst>
                      <a:path w="499" h="344">
                        <a:moveTo>
                          <a:pt x="89" y="318"/>
                        </a:moveTo>
                        <a:cubicBezTo>
                          <a:pt x="77" y="305"/>
                          <a:pt x="37" y="265"/>
                          <a:pt x="23" y="241"/>
                        </a:cubicBezTo>
                        <a:cubicBezTo>
                          <a:pt x="9" y="217"/>
                          <a:pt x="0" y="191"/>
                          <a:pt x="6" y="170"/>
                        </a:cubicBezTo>
                        <a:cubicBezTo>
                          <a:pt x="12" y="148"/>
                          <a:pt x="46" y="132"/>
                          <a:pt x="61" y="113"/>
                        </a:cubicBezTo>
                        <a:cubicBezTo>
                          <a:pt x="76" y="93"/>
                          <a:pt x="78" y="71"/>
                          <a:pt x="93" y="55"/>
                        </a:cubicBezTo>
                        <a:cubicBezTo>
                          <a:pt x="108" y="38"/>
                          <a:pt x="131" y="19"/>
                          <a:pt x="151" y="13"/>
                        </a:cubicBezTo>
                        <a:cubicBezTo>
                          <a:pt x="171" y="6"/>
                          <a:pt x="190" y="0"/>
                          <a:pt x="215" y="16"/>
                        </a:cubicBezTo>
                        <a:cubicBezTo>
                          <a:pt x="241" y="32"/>
                          <a:pt x="282" y="84"/>
                          <a:pt x="301" y="108"/>
                        </a:cubicBezTo>
                        <a:cubicBezTo>
                          <a:pt x="320" y="132"/>
                          <a:pt x="315" y="150"/>
                          <a:pt x="327" y="159"/>
                        </a:cubicBezTo>
                        <a:cubicBezTo>
                          <a:pt x="339" y="168"/>
                          <a:pt x="357" y="161"/>
                          <a:pt x="374" y="162"/>
                        </a:cubicBezTo>
                        <a:cubicBezTo>
                          <a:pt x="391" y="163"/>
                          <a:pt x="413" y="165"/>
                          <a:pt x="429" y="163"/>
                        </a:cubicBezTo>
                        <a:cubicBezTo>
                          <a:pt x="445" y="161"/>
                          <a:pt x="460" y="147"/>
                          <a:pt x="471" y="148"/>
                        </a:cubicBezTo>
                        <a:cubicBezTo>
                          <a:pt x="482" y="149"/>
                          <a:pt x="495" y="160"/>
                          <a:pt x="497" y="171"/>
                        </a:cubicBezTo>
                        <a:cubicBezTo>
                          <a:pt x="499" y="182"/>
                          <a:pt x="493" y="203"/>
                          <a:pt x="486" y="213"/>
                        </a:cubicBezTo>
                        <a:cubicBezTo>
                          <a:pt x="479" y="223"/>
                          <a:pt x="464" y="230"/>
                          <a:pt x="452" y="229"/>
                        </a:cubicBezTo>
                        <a:cubicBezTo>
                          <a:pt x="440" y="228"/>
                          <a:pt x="430" y="211"/>
                          <a:pt x="416" y="205"/>
                        </a:cubicBezTo>
                        <a:cubicBezTo>
                          <a:pt x="402" y="199"/>
                          <a:pt x="386" y="187"/>
                          <a:pt x="369" y="192"/>
                        </a:cubicBezTo>
                        <a:cubicBezTo>
                          <a:pt x="352" y="197"/>
                          <a:pt x="328" y="215"/>
                          <a:pt x="311" y="234"/>
                        </a:cubicBezTo>
                        <a:cubicBezTo>
                          <a:pt x="294" y="253"/>
                          <a:pt x="290" y="288"/>
                          <a:pt x="266" y="306"/>
                        </a:cubicBezTo>
                        <a:cubicBezTo>
                          <a:pt x="242" y="324"/>
                          <a:pt x="194" y="339"/>
                          <a:pt x="165" y="342"/>
                        </a:cubicBezTo>
                        <a:cubicBezTo>
                          <a:pt x="136" y="344"/>
                          <a:pt x="104" y="324"/>
                          <a:pt x="88" y="32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33"/>
                      </a:gs>
                      <a:gs pos="100000">
                        <a:srgbClr val="FF9933">
                          <a:gamma/>
                          <a:shade val="66275"/>
                          <a:invGamma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rgbClr val="CC99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1853" name="Oval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930" y="1085"/>
                    <a:ext cx="75" cy="5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CC9900">
                          <a:gamma/>
                          <a:shade val="60784"/>
                          <a:invGamma/>
                        </a:srgbClr>
                      </a:gs>
                      <a:gs pos="100000">
                        <a:srgbClr val="CC9900"/>
                      </a:gs>
                    </a:gsLst>
                    <a:lin ang="2700000" scaled="1"/>
                  </a:gradFill>
                  <a:ln w="317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842" y="1346"/>
                <a:ext cx="958" cy="527"/>
                <a:chOff x="3289" y="1346"/>
                <a:chExt cx="958" cy="527"/>
              </a:xfrm>
            </p:grpSpPr>
            <p:sp>
              <p:nvSpPr>
                <p:cNvPr id="3491855" name="Freeform 15"/>
                <p:cNvSpPr>
                  <a:spLocks/>
                </p:cNvSpPr>
                <p:nvPr/>
              </p:nvSpPr>
              <p:spPr bwMode="auto">
                <a:xfrm>
                  <a:off x="3289" y="1346"/>
                  <a:ext cx="958" cy="527"/>
                </a:xfrm>
                <a:custGeom>
                  <a:avLst/>
                  <a:gdLst/>
                  <a:ahLst/>
                  <a:cxnLst>
                    <a:cxn ang="0">
                      <a:pos x="348" y="103"/>
                    </a:cxn>
                    <a:cxn ang="0">
                      <a:pos x="438" y="135"/>
                    </a:cxn>
                    <a:cxn ang="0">
                      <a:pos x="389" y="79"/>
                    </a:cxn>
                    <a:cxn ang="0">
                      <a:pos x="438" y="95"/>
                    </a:cxn>
                    <a:cxn ang="0">
                      <a:pos x="421" y="4"/>
                    </a:cxn>
                    <a:cxn ang="0">
                      <a:pos x="479" y="111"/>
                    </a:cxn>
                    <a:cxn ang="0">
                      <a:pos x="601" y="87"/>
                    </a:cxn>
                    <a:cxn ang="0">
                      <a:pos x="583" y="31"/>
                    </a:cxn>
                    <a:cxn ang="0">
                      <a:pos x="598" y="45"/>
                    </a:cxn>
                    <a:cxn ang="0">
                      <a:pos x="718" y="45"/>
                    </a:cxn>
                    <a:cxn ang="0">
                      <a:pos x="788" y="76"/>
                    </a:cxn>
                    <a:cxn ang="0">
                      <a:pos x="838" y="70"/>
                    </a:cxn>
                    <a:cxn ang="0">
                      <a:pos x="620" y="114"/>
                    </a:cxn>
                    <a:cxn ang="0">
                      <a:pos x="665" y="157"/>
                    </a:cxn>
                    <a:cxn ang="0">
                      <a:pos x="638" y="238"/>
                    </a:cxn>
                    <a:cxn ang="0">
                      <a:pos x="587" y="249"/>
                    </a:cxn>
                    <a:cxn ang="0">
                      <a:pos x="712" y="265"/>
                    </a:cxn>
                    <a:cxn ang="0">
                      <a:pos x="565" y="268"/>
                    </a:cxn>
                    <a:cxn ang="0">
                      <a:pos x="524" y="399"/>
                    </a:cxn>
                    <a:cxn ang="0">
                      <a:pos x="478" y="405"/>
                    </a:cxn>
                    <a:cxn ang="0">
                      <a:pos x="446" y="367"/>
                    </a:cxn>
                    <a:cxn ang="0">
                      <a:pos x="392" y="458"/>
                    </a:cxn>
                    <a:cxn ang="0">
                      <a:pos x="295" y="448"/>
                    </a:cxn>
                    <a:cxn ang="0">
                      <a:pos x="304" y="375"/>
                    </a:cxn>
                    <a:cxn ang="0">
                      <a:pos x="175" y="376"/>
                    </a:cxn>
                    <a:cxn ang="0">
                      <a:pos x="130" y="414"/>
                    </a:cxn>
                    <a:cxn ang="0">
                      <a:pos x="136" y="388"/>
                    </a:cxn>
                    <a:cxn ang="0">
                      <a:pos x="222" y="292"/>
                    </a:cxn>
                    <a:cxn ang="0">
                      <a:pos x="262" y="254"/>
                    </a:cxn>
                    <a:cxn ang="0">
                      <a:pos x="116" y="121"/>
                    </a:cxn>
                    <a:cxn ang="0">
                      <a:pos x="181" y="162"/>
                    </a:cxn>
                    <a:cxn ang="0">
                      <a:pos x="205" y="169"/>
                    </a:cxn>
                    <a:cxn ang="0">
                      <a:pos x="274" y="230"/>
                    </a:cxn>
                    <a:cxn ang="0">
                      <a:pos x="373" y="186"/>
                    </a:cxn>
                    <a:cxn ang="0">
                      <a:pos x="338" y="125"/>
                    </a:cxn>
                  </a:cxnLst>
                  <a:rect l="0" t="0" r="r" b="b"/>
                  <a:pathLst>
                    <a:path w="958" h="527">
                      <a:moveTo>
                        <a:pt x="308" y="113"/>
                      </a:moveTo>
                      <a:cubicBezTo>
                        <a:pt x="310" y="109"/>
                        <a:pt x="330" y="95"/>
                        <a:pt x="348" y="103"/>
                      </a:cubicBezTo>
                      <a:cubicBezTo>
                        <a:pt x="366" y="111"/>
                        <a:pt x="405" y="158"/>
                        <a:pt x="420" y="164"/>
                      </a:cubicBezTo>
                      <a:cubicBezTo>
                        <a:pt x="435" y="169"/>
                        <a:pt x="444" y="145"/>
                        <a:pt x="438" y="135"/>
                      </a:cubicBezTo>
                      <a:cubicBezTo>
                        <a:pt x="433" y="125"/>
                        <a:pt x="396" y="111"/>
                        <a:pt x="388" y="102"/>
                      </a:cubicBezTo>
                      <a:cubicBezTo>
                        <a:pt x="380" y="93"/>
                        <a:pt x="387" y="80"/>
                        <a:pt x="389" y="79"/>
                      </a:cubicBezTo>
                      <a:cubicBezTo>
                        <a:pt x="391" y="78"/>
                        <a:pt x="395" y="90"/>
                        <a:pt x="403" y="93"/>
                      </a:cubicBezTo>
                      <a:cubicBezTo>
                        <a:pt x="411" y="96"/>
                        <a:pt x="432" y="98"/>
                        <a:pt x="438" y="95"/>
                      </a:cubicBezTo>
                      <a:cubicBezTo>
                        <a:pt x="444" y="90"/>
                        <a:pt x="441" y="85"/>
                        <a:pt x="438" y="70"/>
                      </a:cubicBezTo>
                      <a:cubicBezTo>
                        <a:pt x="435" y="55"/>
                        <a:pt x="418" y="6"/>
                        <a:pt x="421" y="4"/>
                      </a:cubicBezTo>
                      <a:cubicBezTo>
                        <a:pt x="424" y="2"/>
                        <a:pt x="448" y="39"/>
                        <a:pt x="458" y="57"/>
                      </a:cubicBezTo>
                      <a:cubicBezTo>
                        <a:pt x="468" y="75"/>
                        <a:pt x="467" y="102"/>
                        <a:pt x="479" y="111"/>
                      </a:cubicBezTo>
                      <a:cubicBezTo>
                        <a:pt x="491" y="120"/>
                        <a:pt x="510" y="118"/>
                        <a:pt x="530" y="114"/>
                      </a:cubicBezTo>
                      <a:cubicBezTo>
                        <a:pt x="550" y="110"/>
                        <a:pt x="597" y="104"/>
                        <a:pt x="601" y="87"/>
                      </a:cubicBezTo>
                      <a:cubicBezTo>
                        <a:pt x="605" y="70"/>
                        <a:pt x="556" y="18"/>
                        <a:pt x="553" y="9"/>
                      </a:cubicBezTo>
                      <a:cubicBezTo>
                        <a:pt x="550" y="0"/>
                        <a:pt x="568" y="31"/>
                        <a:pt x="583" y="31"/>
                      </a:cubicBezTo>
                      <a:cubicBezTo>
                        <a:pt x="598" y="31"/>
                        <a:pt x="641" y="7"/>
                        <a:pt x="643" y="9"/>
                      </a:cubicBezTo>
                      <a:cubicBezTo>
                        <a:pt x="645" y="11"/>
                        <a:pt x="598" y="35"/>
                        <a:pt x="598" y="45"/>
                      </a:cubicBezTo>
                      <a:cubicBezTo>
                        <a:pt x="598" y="55"/>
                        <a:pt x="623" y="72"/>
                        <a:pt x="643" y="72"/>
                      </a:cubicBezTo>
                      <a:cubicBezTo>
                        <a:pt x="663" y="72"/>
                        <a:pt x="714" y="43"/>
                        <a:pt x="718" y="45"/>
                      </a:cubicBezTo>
                      <a:cubicBezTo>
                        <a:pt x="722" y="47"/>
                        <a:pt x="653" y="80"/>
                        <a:pt x="665" y="85"/>
                      </a:cubicBezTo>
                      <a:cubicBezTo>
                        <a:pt x="677" y="90"/>
                        <a:pt x="754" y="87"/>
                        <a:pt x="788" y="76"/>
                      </a:cubicBezTo>
                      <a:cubicBezTo>
                        <a:pt x="822" y="65"/>
                        <a:pt x="860" y="19"/>
                        <a:pt x="868" y="18"/>
                      </a:cubicBezTo>
                      <a:cubicBezTo>
                        <a:pt x="876" y="17"/>
                        <a:pt x="829" y="61"/>
                        <a:pt x="838" y="70"/>
                      </a:cubicBezTo>
                      <a:cubicBezTo>
                        <a:pt x="847" y="79"/>
                        <a:pt x="958" y="65"/>
                        <a:pt x="922" y="72"/>
                      </a:cubicBezTo>
                      <a:cubicBezTo>
                        <a:pt x="886" y="79"/>
                        <a:pt x="676" y="103"/>
                        <a:pt x="620" y="114"/>
                      </a:cubicBezTo>
                      <a:cubicBezTo>
                        <a:pt x="564" y="125"/>
                        <a:pt x="579" y="134"/>
                        <a:pt x="587" y="141"/>
                      </a:cubicBezTo>
                      <a:cubicBezTo>
                        <a:pt x="595" y="148"/>
                        <a:pt x="663" y="148"/>
                        <a:pt x="665" y="157"/>
                      </a:cubicBezTo>
                      <a:cubicBezTo>
                        <a:pt x="667" y="166"/>
                        <a:pt x="604" y="183"/>
                        <a:pt x="600" y="196"/>
                      </a:cubicBezTo>
                      <a:cubicBezTo>
                        <a:pt x="596" y="209"/>
                        <a:pt x="640" y="233"/>
                        <a:pt x="638" y="238"/>
                      </a:cubicBezTo>
                      <a:cubicBezTo>
                        <a:pt x="636" y="243"/>
                        <a:pt x="594" y="224"/>
                        <a:pt x="586" y="226"/>
                      </a:cubicBezTo>
                      <a:cubicBezTo>
                        <a:pt x="578" y="228"/>
                        <a:pt x="578" y="240"/>
                        <a:pt x="587" y="249"/>
                      </a:cubicBezTo>
                      <a:cubicBezTo>
                        <a:pt x="596" y="258"/>
                        <a:pt x="618" y="279"/>
                        <a:pt x="639" y="282"/>
                      </a:cubicBezTo>
                      <a:cubicBezTo>
                        <a:pt x="660" y="285"/>
                        <a:pt x="713" y="260"/>
                        <a:pt x="712" y="265"/>
                      </a:cubicBezTo>
                      <a:cubicBezTo>
                        <a:pt x="711" y="270"/>
                        <a:pt x="657" y="312"/>
                        <a:pt x="633" y="312"/>
                      </a:cubicBezTo>
                      <a:cubicBezTo>
                        <a:pt x="609" y="312"/>
                        <a:pt x="582" y="270"/>
                        <a:pt x="565" y="268"/>
                      </a:cubicBezTo>
                      <a:cubicBezTo>
                        <a:pt x="548" y="266"/>
                        <a:pt x="540" y="279"/>
                        <a:pt x="533" y="301"/>
                      </a:cubicBezTo>
                      <a:cubicBezTo>
                        <a:pt x="526" y="323"/>
                        <a:pt x="530" y="394"/>
                        <a:pt x="524" y="399"/>
                      </a:cubicBezTo>
                      <a:cubicBezTo>
                        <a:pt x="518" y="404"/>
                        <a:pt x="504" y="330"/>
                        <a:pt x="496" y="331"/>
                      </a:cubicBezTo>
                      <a:cubicBezTo>
                        <a:pt x="488" y="332"/>
                        <a:pt x="476" y="373"/>
                        <a:pt x="478" y="405"/>
                      </a:cubicBezTo>
                      <a:cubicBezTo>
                        <a:pt x="480" y="437"/>
                        <a:pt x="515" y="527"/>
                        <a:pt x="510" y="521"/>
                      </a:cubicBezTo>
                      <a:cubicBezTo>
                        <a:pt x="505" y="515"/>
                        <a:pt x="457" y="378"/>
                        <a:pt x="446" y="367"/>
                      </a:cubicBezTo>
                      <a:cubicBezTo>
                        <a:pt x="435" y="356"/>
                        <a:pt x="455" y="442"/>
                        <a:pt x="446" y="457"/>
                      </a:cubicBezTo>
                      <a:cubicBezTo>
                        <a:pt x="437" y="472"/>
                        <a:pt x="398" y="475"/>
                        <a:pt x="392" y="458"/>
                      </a:cubicBezTo>
                      <a:cubicBezTo>
                        <a:pt x="386" y="441"/>
                        <a:pt x="425" y="357"/>
                        <a:pt x="409" y="355"/>
                      </a:cubicBezTo>
                      <a:cubicBezTo>
                        <a:pt x="393" y="353"/>
                        <a:pt x="313" y="439"/>
                        <a:pt x="295" y="448"/>
                      </a:cubicBezTo>
                      <a:cubicBezTo>
                        <a:pt x="277" y="457"/>
                        <a:pt x="303" y="422"/>
                        <a:pt x="304" y="410"/>
                      </a:cubicBezTo>
                      <a:cubicBezTo>
                        <a:pt x="305" y="398"/>
                        <a:pt x="306" y="386"/>
                        <a:pt x="304" y="375"/>
                      </a:cubicBezTo>
                      <a:cubicBezTo>
                        <a:pt x="302" y="364"/>
                        <a:pt x="313" y="341"/>
                        <a:pt x="292" y="341"/>
                      </a:cubicBezTo>
                      <a:cubicBezTo>
                        <a:pt x="271" y="341"/>
                        <a:pt x="199" y="348"/>
                        <a:pt x="175" y="376"/>
                      </a:cubicBezTo>
                      <a:cubicBezTo>
                        <a:pt x="151" y="404"/>
                        <a:pt x="153" y="502"/>
                        <a:pt x="145" y="508"/>
                      </a:cubicBezTo>
                      <a:cubicBezTo>
                        <a:pt x="137" y="514"/>
                        <a:pt x="154" y="431"/>
                        <a:pt x="130" y="414"/>
                      </a:cubicBezTo>
                      <a:cubicBezTo>
                        <a:pt x="106" y="397"/>
                        <a:pt x="0" y="409"/>
                        <a:pt x="1" y="405"/>
                      </a:cubicBezTo>
                      <a:cubicBezTo>
                        <a:pt x="2" y="401"/>
                        <a:pt x="93" y="403"/>
                        <a:pt x="136" y="388"/>
                      </a:cubicBezTo>
                      <a:cubicBezTo>
                        <a:pt x="179" y="373"/>
                        <a:pt x="246" y="334"/>
                        <a:pt x="260" y="318"/>
                      </a:cubicBezTo>
                      <a:cubicBezTo>
                        <a:pt x="274" y="302"/>
                        <a:pt x="222" y="298"/>
                        <a:pt x="222" y="292"/>
                      </a:cubicBezTo>
                      <a:cubicBezTo>
                        <a:pt x="222" y="286"/>
                        <a:pt x="253" y="286"/>
                        <a:pt x="260" y="279"/>
                      </a:cubicBezTo>
                      <a:cubicBezTo>
                        <a:pt x="266" y="272"/>
                        <a:pt x="268" y="263"/>
                        <a:pt x="262" y="254"/>
                      </a:cubicBezTo>
                      <a:cubicBezTo>
                        <a:pt x="257" y="245"/>
                        <a:pt x="254" y="250"/>
                        <a:pt x="230" y="228"/>
                      </a:cubicBezTo>
                      <a:cubicBezTo>
                        <a:pt x="206" y="206"/>
                        <a:pt x="128" y="136"/>
                        <a:pt x="116" y="121"/>
                      </a:cubicBezTo>
                      <a:cubicBezTo>
                        <a:pt x="104" y="106"/>
                        <a:pt x="144" y="131"/>
                        <a:pt x="155" y="138"/>
                      </a:cubicBezTo>
                      <a:cubicBezTo>
                        <a:pt x="166" y="145"/>
                        <a:pt x="182" y="182"/>
                        <a:pt x="181" y="162"/>
                      </a:cubicBezTo>
                      <a:cubicBezTo>
                        <a:pt x="180" y="142"/>
                        <a:pt x="145" y="18"/>
                        <a:pt x="149" y="19"/>
                      </a:cubicBezTo>
                      <a:cubicBezTo>
                        <a:pt x="153" y="20"/>
                        <a:pt x="187" y="138"/>
                        <a:pt x="205" y="169"/>
                      </a:cubicBezTo>
                      <a:cubicBezTo>
                        <a:pt x="223" y="200"/>
                        <a:pt x="245" y="194"/>
                        <a:pt x="256" y="204"/>
                      </a:cubicBezTo>
                      <a:cubicBezTo>
                        <a:pt x="267" y="214"/>
                        <a:pt x="265" y="235"/>
                        <a:pt x="274" y="230"/>
                      </a:cubicBezTo>
                      <a:cubicBezTo>
                        <a:pt x="283" y="225"/>
                        <a:pt x="293" y="177"/>
                        <a:pt x="310" y="170"/>
                      </a:cubicBezTo>
                      <a:cubicBezTo>
                        <a:pt x="327" y="162"/>
                        <a:pt x="362" y="190"/>
                        <a:pt x="373" y="186"/>
                      </a:cubicBezTo>
                      <a:cubicBezTo>
                        <a:pt x="383" y="183"/>
                        <a:pt x="379" y="156"/>
                        <a:pt x="373" y="145"/>
                      </a:cubicBezTo>
                      <a:cubicBezTo>
                        <a:pt x="368" y="136"/>
                        <a:pt x="348" y="131"/>
                        <a:pt x="338" y="125"/>
                      </a:cubicBezTo>
                      <a:cubicBezTo>
                        <a:pt x="327" y="119"/>
                        <a:pt x="307" y="117"/>
                        <a:pt x="308" y="11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23137"/>
                        <a:invGamma/>
                      </a:schemeClr>
                    </a:gs>
                  </a:gsLst>
                  <a:lin ang="5400000" scaled="1"/>
                </a:gradFill>
                <a:ln w="63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56" name="Freeform 16"/>
                <p:cNvSpPr>
                  <a:spLocks/>
                </p:cNvSpPr>
                <p:nvPr/>
              </p:nvSpPr>
              <p:spPr bwMode="auto">
                <a:xfrm>
                  <a:off x="3648" y="1584"/>
                  <a:ext cx="83" cy="8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9" y="19"/>
                    </a:cxn>
                    <a:cxn ang="0">
                      <a:pos x="1" y="38"/>
                    </a:cxn>
                    <a:cxn ang="0">
                      <a:pos x="14" y="58"/>
                    </a:cxn>
                    <a:cxn ang="0">
                      <a:pos x="43" y="78"/>
                    </a:cxn>
                    <a:cxn ang="0">
                      <a:pos x="77" y="43"/>
                    </a:cxn>
                    <a:cxn ang="0">
                      <a:pos x="77" y="6"/>
                    </a:cxn>
                    <a:cxn ang="0">
                      <a:pos x="51" y="8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83" h="80">
                      <a:moveTo>
                        <a:pt x="19" y="4"/>
                      </a:moveTo>
                      <a:cubicBezTo>
                        <a:pt x="12" y="11"/>
                        <a:pt x="12" y="13"/>
                        <a:pt x="9" y="19"/>
                      </a:cubicBezTo>
                      <a:cubicBezTo>
                        <a:pt x="6" y="25"/>
                        <a:pt x="0" y="32"/>
                        <a:pt x="1" y="38"/>
                      </a:cubicBezTo>
                      <a:cubicBezTo>
                        <a:pt x="2" y="44"/>
                        <a:pt x="7" y="51"/>
                        <a:pt x="14" y="58"/>
                      </a:cubicBezTo>
                      <a:cubicBezTo>
                        <a:pt x="21" y="65"/>
                        <a:pt x="33" y="80"/>
                        <a:pt x="43" y="78"/>
                      </a:cubicBezTo>
                      <a:cubicBezTo>
                        <a:pt x="53" y="76"/>
                        <a:pt x="71" y="55"/>
                        <a:pt x="77" y="43"/>
                      </a:cubicBezTo>
                      <a:cubicBezTo>
                        <a:pt x="83" y="31"/>
                        <a:pt x="81" y="12"/>
                        <a:pt x="77" y="6"/>
                      </a:cubicBezTo>
                      <a:cubicBezTo>
                        <a:pt x="73" y="0"/>
                        <a:pt x="61" y="8"/>
                        <a:pt x="51" y="8"/>
                      </a:cubicBezTo>
                      <a:cubicBezTo>
                        <a:pt x="41" y="8"/>
                        <a:pt x="26" y="5"/>
                        <a:pt x="19" y="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 flipH="1">
                <a:off x="2400" y="1344"/>
                <a:ext cx="958" cy="527"/>
                <a:chOff x="3289" y="1346"/>
                <a:chExt cx="958" cy="527"/>
              </a:xfrm>
            </p:grpSpPr>
            <p:sp>
              <p:nvSpPr>
                <p:cNvPr id="3491858" name="Freeform 18"/>
                <p:cNvSpPr>
                  <a:spLocks/>
                </p:cNvSpPr>
                <p:nvPr/>
              </p:nvSpPr>
              <p:spPr bwMode="auto">
                <a:xfrm>
                  <a:off x="3289" y="1346"/>
                  <a:ext cx="958" cy="527"/>
                </a:xfrm>
                <a:custGeom>
                  <a:avLst/>
                  <a:gdLst/>
                  <a:ahLst/>
                  <a:cxnLst>
                    <a:cxn ang="0">
                      <a:pos x="348" y="103"/>
                    </a:cxn>
                    <a:cxn ang="0">
                      <a:pos x="438" y="135"/>
                    </a:cxn>
                    <a:cxn ang="0">
                      <a:pos x="389" y="79"/>
                    </a:cxn>
                    <a:cxn ang="0">
                      <a:pos x="438" y="95"/>
                    </a:cxn>
                    <a:cxn ang="0">
                      <a:pos x="421" y="4"/>
                    </a:cxn>
                    <a:cxn ang="0">
                      <a:pos x="479" y="111"/>
                    </a:cxn>
                    <a:cxn ang="0">
                      <a:pos x="601" y="87"/>
                    </a:cxn>
                    <a:cxn ang="0">
                      <a:pos x="583" y="31"/>
                    </a:cxn>
                    <a:cxn ang="0">
                      <a:pos x="598" y="45"/>
                    </a:cxn>
                    <a:cxn ang="0">
                      <a:pos x="718" y="45"/>
                    </a:cxn>
                    <a:cxn ang="0">
                      <a:pos x="788" y="76"/>
                    </a:cxn>
                    <a:cxn ang="0">
                      <a:pos x="838" y="70"/>
                    </a:cxn>
                    <a:cxn ang="0">
                      <a:pos x="620" y="114"/>
                    </a:cxn>
                    <a:cxn ang="0">
                      <a:pos x="665" y="157"/>
                    </a:cxn>
                    <a:cxn ang="0">
                      <a:pos x="638" y="238"/>
                    </a:cxn>
                    <a:cxn ang="0">
                      <a:pos x="587" y="249"/>
                    </a:cxn>
                    <a:cxn ang="0">
                      <a:pos x="712" y="265"/>
                    </a:cxn>
                    <a:cxn ang="0">
                      <a:pos x="565" y="268"/>
                    </a:cxn>
                    <a:cxn ang="0">
                      <a:pos x="524" y="399"/>
                    </a:cxn>
                    <a:cxn ang="0">
                      <a:pos x="478" y="405"/>
                    </a:cxn>
                    <a:cxn ang="0">
                      <a:pos x="446" y="367"/>
                    </a:cxn>
                    <a:cxn ang="0">
                      <a:pos x="392" y="458"/>
                    </a:cxn>
                    <a:cxn ang="0">
                      <a:pos x="295" y="448"/>
                    </a:cxn>
                    <a:cxn ang="0">
                      <a:pos x="304" y="375"/>
                    </a:cxn>
                    <a:cxn ang="0">
                      <a:pos x="175" y="376"/>
                    </a:cxn>
                    <a:cxn ang="0">
                      <a:pos x="130" y="414"/>
                    </a:cxn>
                    <a:cxn ang="0">
                      <a:pos x="136" y="388"/>
                    </a:cxn>
                    <a:cxn ang="0">
                      <a:pos x="222" y="292"/>
                    </a:cxn>
                    <a:cxn ang="0">
                      <a:pos x="262" y="254"/>
                    </a:cxn>
                    <a:cxn ang="0">
                      <a:pos x="116" y="121"/>
                    </a:cxn>
                    <a:cxn ang="0">
                      <a:pos x="181" y="162"/>
                    </a:cxn>
                    <a:cxn ang="0">
                      <a:pos x="205" y="169"/>
                    </a:cxn>
                    <a:cxn ang="0">
                      <a:pos x="274" y="230"/>
                    </a:cxn>
                    <a:cxn ang="0">
                      <a:pos x="373" y="186"/>
                    </a:cxn>
                    <a:cxn ang="0">
                      <a:pos x="338" y="125"/>
                    </a:cxn>
                  </a:cxnLst>
                  <a:rect l="0" t="0" r="r" b="b"/>
                  <a:pathLst>
                    <a:path w="958" h="527">
                      <a:moveTo>
                        <a:pt x="308" y="113"/>
                      </a:moveTo>
                      <a:cubicBezTo>
                        <a:pt x="310" y="109"/>
                        <a:pt x="330" y="95"/>
                        <a:pt x="348" y="103"/>
                      </a:cubicBezTo>
                      <a:cubicBezTo>
                        <a:pt x="366" y="111"/>
                        <a:pt x="405" y="158"/>
                        <a:pt x="420" y="164"/>
                      </a:cubicBezTo>
                      <a:cubicBezTo>
                        <a:pt x="435" y="169"/>
                        <a:pt x="444" y="145"/>
                        <a:pt x="438" y="135"/>
                      </a:cubicBezTo>
                      <a:cubicBezTo>
                        <a:pt x="433" y="125"/>
                        <a:pt x="396" y="111"/>
                        <a:pt x="388" y="102"/>
                      </a:cubicBezTo>
                      <a:cubicBezTo>
                        <a:pt x="380" y="93"/>
                        <a:pt x="387" y="80"/>
                        <a:pt x="389" y="79"/>
                      </a:cubicBezTo>
                      <a:cubicBezTo>
                        <a:pt x="391" y="78"/>
                        <a:pt x="395" y="90"/>
                        <a:pt x="403" y="93"/>
                      </a:cubicBezTo>
                      <a:cubicBezTo>
                        <a:pt x="411" y="96"/>
                        <a:pt x="432" y="98"/>
                        <a:pt x="438" y="95"/>
                      </a:cubicBezTo>
                      <a:cubicBezTo>
                        <a:pt x="444" y="90"/>
                        <a:pt x="441" y="85"/>
                        <a:pt x="438" y="70"/>
                      </a:cubicBezTo>
                      <a:cubicBezTo>
                        <a:pt x="435" y="55"/>
                        <a:pt x="418" y="6"/>
                        <a:pt x="421" y="4"/>
                      </a:cubicBezTo>
                      <a:cubicBezTo>
                        <a:pt x="424" y="2"/>
                        <a:pt x="448" y="39"/>
                        <a:pt x="458" y="57"/>
                      </a:cubicBezTo>
                      <a:cubicBezTo>
                        <a:pt x="468" y="75"/>
                        <a:pt x="467" y="102"/>
                        <a:pt x="479" y="111"/>
                      </a:cubicBezTo>
                      <a:cubicBezTo>
                        <a:pt x="491" y="120"/>
                        <a:pt x="510" y="118"/>
                        <a:pt x="530" y="114"/>
                      </a:cubicBezTo>
                      <a:cubicBezTo>
                        <a:pt x="550" y="110"/>
                        <a:pt x="597" y="104"/>
                        <a:pt x="601" y="87"/>
                      </a:cubicBezTo>
                      <a:cubicBezTo>
                        <a:pt x="605" y="70"/>
                        <a:pt x="556" y="18"/>
                        <a:pt x="553" y="9"/>
                      </a:cubicBezTo>
                      <a:cubicBezTo>
                        <a:pt x="550" y="0"/>
                        <a:pt x="568" y="31"/>
                        <a:pt x="583" y="31"/>
                      </a:cubicBezTo>
                      <a:cubicBezTo>
                        <a:pt x="598" y="31"/>
                        <a:pt x="641" y="7"/>
                        <a:pt x="643" y="9"/>
                      </a:cubicBezTo>
                      <a:cubicBezTo>
                        <a:pt x="645" y="11"/>
                        <a:pt x="598" y="35"/>
                        <a:pt x="598" y="45"/>
                      </a:cubicBezTo>
                      <a:cubicBezTo>
                        <a:pt x="598" y="55"/>
                        <a:pt x="623" y="72"/>
                        <a:pt x="643" y="72"/>
                      </a:cubicBezTo>
                      <a:cubicBezTo>
                        <a:pt x="663" y="72"/>
                        <a:pt x="714" y="43"/>
                        <a:pt x="718" y="45"/>
                      </a:cubicBezTo>
                      <a:cubicBezTo>
                        <a:pt x="722" y="47"/>
                        <a:pt x="653" y="80"/>
                        <a:pt x="665" y="85"/>
                      </a:cubicBezTo>
                      <a:cubicBezTo>
                        <a:pt x="677" y="90"/>
                        <a:pt x="754" y="87"/>
                        <a:pt x="788" y="76"/>
                      </a:cubicBezTo>
                      <a:cubicBezTo>
                        <a:pt x="822" y="65"/>
                        <a:pt x="860" y="19"/>
                        <a:pt x="868" y="18"/>
                      </a:cubicBezTo>
                      <a:cubicBezTo>
                        <a:pt x="876" y="17"/>
                        <a:pt x="829" y="61"/>
                        <a:pt x="838" y="70"/>
                      </a:cubicBezTo>
                      <a:cubicBezTo>
                        <a:pt x="847" y="79"/>
                        <a:pt x="958" y="65"/>
                        <a:pt x="922" y="72"/>
                      </a:cubicBezTo>
                      <a:cubicBezTo>
                        <a:pt x="886" y="79"/>
                        <a:pt x="676" y="103"/>
                        <a:pt x="620" y="114"/>
                      </a:cubicBezTo>
                      <a:cubicBezTo>
                        <a:pt x="564" y="125"/>
                        <a:pt x="579" y="134"/>
                        <a:pt x="587" y="141"/>
                      </a:cubicBezTo>
                      <a:cubicBezTo>
                        <a:pt x="595" y="148"/>
                        <a:pt x="663" y="148"/>
                        <a:pt x="665" y="157"/>
                      </a:cubicBezTo>
                      <a:cubicBezTo>
                        <a:pt x="667" y="166"/>
                        <a:pt x="604" y="183"/>
                        <a:pt x="600" y="196"/>
                      </a:cubicBezTo>
                      <a:cubicBezTo>
                        <a:pt x="596" y="209"/>
                        <a:pt x="640" y="233"/>
                        <a:pt x="638" y="238"/>
                      </a:cubicBezTo>
                      <a:cubicBezTo>
                        <a:pt x="636" y="243"/>
                        <a:pt x="594" y="224"/>
                        <a:pt x="586" y="226"/>
                      </a:cubicBezTo>
                      <a:cubicBezTo>
                        <a:pt x="578" y="228"/>
                        <a:pt x="578" y="240"/>
                        <a:pt x="587" y="249"/>
                      </a:cubicBezTo>
                      <a:cubicBezTo>
                        <a:pt x="596" y="258"/>
                        <a:pt x="618" y="279"/>
                        <a:pt x="639" y="282"/>
                      </a:cubicBezTo>
                      <a:cubicBezTo>
                        <a:pt x="660" y="285"/>
                        <a:pt x="713" y="260"/>
                        <a:pt x="712" y="265"/>
                      </a:cubicBezTo>
                      <a:cubicBezTo>
                        <a:pt x="711" y="270"/>
                        <a:pt x="657" y="312"/>
                        <a:pt x="633" y="312"/>
                      </a:cubicBezTo>
                      <a:cubicBezTo>
                        <a:pt x="609" y="312"/>
                        <a:pt x="582" y="270"/>
                        <a:pt x="565" y="268"/>
                      </a:cubicBezTo>
                      <a:cubicBezTo>
                        <a:pt x="548" y="266"/>
                        <a:pt x="540" y="279"/>
                        <a:pt x="533" y="301"/>
                      </a:cubicBezTo>
                      <a:cubicBezTo>
                        <a:pt x="526" y="323"/>
                        <a:pt x="530" y="394"/>
                        <a:pt x="524" y="399"/>
                      </a:cubicBezTo>
                      <a:cubicBezTo>
                        <a:pt x="518" y="404"/>
                        <a:pt x="504" y="330"/>
                        <a:pt x="496" y="331"/>
                      </a:cubicBezTo>
                      <a:cubicBezTo>
                        <a:pt x="488" y="332"/>
                        <a:pt x="476" y="373"/>
                        <a:pt x="478" y="405"/>
                      </a:cubicBezTo>
                      <a:cubicBezTo>
                        <a:pt x="480" y="437"/>
                        <a:pt x="515" y="527"/>
                        <a:pt x="510" y="521"/>
                      </a:cubicBezTo>
                      <a:cubicBezTo>
                        <a:pt x="505" y="515"/>
                        <a:pt x="457" y="378"/>
                        <a:pt x="446" y="367"/>
                      </a:cubicBezTo>
                      <a:cubicBezTo>
                        <a:pt x="435" y="356"/>
                        <a:pt x="455" y="442"/>
                        <a:pt x="446" y="457"/>
                      </a:cubicBezTo>
                      <a:cubicBezTo>
                        <a:pt x="437" y="472"/>
                        <a:pt x="398" y="475"/>
                        <a:pt x="392" y="458"/>
                      </a:cubicBezTo>
                      <a:cubicBezTo>
                        <a:pt x="386" y="441"/>
                        <a:pt x="425" y="357"/>
                        <a:pt x="409" y="355"/>
                      </a:cubicBezTo>
                      <a:cubicBezTo>
                        <a:pt x="393" y="353"/>
                        <a:pt x="313" y="439"/>
                        <a:pt x="295" y="448"/>
                      </a:cubicBezTo>
                      <a:cubicBezTo>
                        <a:pt x="277" y="457"/>
                        <a:pt x="303" y="422"/>
                        <a:pt x="304" y="410"/>
                      </a:cubicBezTo>
                      <a:cubicBezTo>
                        <a:pt x="305" y="398"/>
                        <a:pt x="306" y="386"/>
                        <a:pt x="304" y="375"/>
                      </a:cubicBezTo>
                      <a:cubicBezTo>
                        <a:pt x="302" y="364"/>
                        <a:pt x="313" y="341"/>
                        <a:pt x="292" y="341"/>
                      </a:cubicBezTo>
                      <a:cubicBezTo>
                        <a:pt x="271" y="341"/>
                        <a:pt x="199" y="348"/>
                        <a:pt x="175" y="376"/>
                      </a:cubicBezTo>
                      <a:cubicBezTo>
                        <a:pt x="151" y="404"/>
                        <a:pt x="153" y="502"/>
                        <a:pt x="145" y="508"/>
                      </a:cubicBezTo>
                      <a:cubicBezTo>
                        <a:pt x="137" y="514"/>
                        <a:pt x="154" y="431"/>
                        <a:pt x="130" y="414"/>
                      </a:cubicBezTo>
                      <a:cubicBezTo>
                        <a:pt x="106" y="397"/>
                        <a:pt x="0" y="409"/>
                        <a:pt x="1" y="405"/>
                      </a:cubicBezTo>
                      <a:cubicBezTo>
                        <a:pt x="2" y="401"/>
                        <a:pt x="93" y="403"/>
                        <a:pt x="136" y="388"/>
                      </a:cubicBezTo>
                      <a:cubicBezTo>
                        <a:pt x="179" y="373"/>
                        <a:pt x="246" y="334"/>
                        <a:pt x="260" y="318"/>
                      </a:cubicBezTo>
                      <a:cubicBezTo>
                        <a:pt x="274" y="302"/>
                        <a:pt x="222" y="298"/>
                        <a:pt x="222" y="292"/>
                      </a:cubicBezTo>
                      <a:cubicBezTo>
                        <a:pt x="222" y="286"/>
                        <a:pt x="253" y="286"/>
                        <a:pt x="260" y="279"/>
                      </a:cubicBezTo>
                      <a:cubicBezTo>
                        <a:pt x="266" y="272"/>
                        <a:pt x="268" y="263"/>
                        <a:pt x="262" y="254"/>
                      </a:cubicBezTo>
                      <a:cubicBezTo>
                        <a:pt x="257" y="245"/>
                        <a:pt x="254" y="250"/>
                        <a:pt x="230" y="228"/>
                      </a:cubicBezTo>
                      <a:cubicBezTo>
                        <a:pt x="206" y="206"/>
                        <a:pt x="128" y="136"/>
                        <a:pt x="116" y="121"/>
                      </a:cubicBezTo>
                      <a:cubicBezTo>
                        <a:pt x="104" y="106"/>
                        <a:pt x="144" y="131"/>
                        <a:pt x="155" y="138"/>
                      </a:cubicBezTo>
                      <a:cubicBezTo>
                        <a:pt x="166" y="145"/>
                        <a:pt x="182" y="182"/>
                        <a:pt x="181" y="162"/>
                      </a:cubicBezTo>
                      <a:cubicBezTo>
                        <a:pt x="180" y="142"/>
                        <a:pt x="145" y="18"/>
                        <a:pt x="149" y="19"/>
                      </a:cubicBezTo>
                      <a:cubicBezTo>
                        <a:pt x="153" y="20"/>
                        <a:pt x="187" y="138"/>
                        <a:pt x="205" y="169"/>
                      </a:cubicBezTo>
                      <a:cubicBezTo>
                        <a:pt x="223" y="200"/>
                        <a:pt x="245" y="194"/>
                        <a:pt x="256" y="204"/>
                      </a:cubicBezTo>
                      <a:cubicBezTo>
                        <a:pt x="267" y="214"/>
                        <a:pt x="265" y="235"/>
                        <a:pt x="274" y="230"/>
                      </a:cubicBezTo>
                      <a:cubicBezTo>
                        <a:pt x="283" y="225"/>
                        <a:pt x="293" y="177"/>
                        <a:pt x="310" y="170"/>
                      </a:cubicBezTo>
                      <a:cubicBezTo>
                        <a:pt x="327" y="162"/>
                        <a:pt x="362" y="190"/>
                        <a:pt x="373" y="186"/>
                      </a:cubicBezTo>
                      <a:cubicBezTo>
                        <a:pt x="383" y="183"/>
                        <a:pt x="379" y="156"/>
                        <a:pt x="373" y="145"/>
                      </a:cubicBezTo>
                      <a:cubicBezTo>
                        <a:pt x="368" y="136"/>
                        <a:pt x="348" y="131"/>
                        <a:pt x="338" y="125"/>
                      </a:cubicBezTo>
                      <a:cubicBezTo>
                        <a:pt x="327" y="119"/>
                        <a:pt x="307" y="117"/>
                        <a:pt x="308" y="11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23137"/>
                        <a:invGamma/>
                      </a:schemeClr>
                    </a:gs>
                  </a:gsLst>
                  <a:lin ang="5400000" scaled="1"/>
                </a:gradFill>
                <a:ln w="63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59" name="Freeform 19"/>
                <p:cNvSpPr>
                  <a:spLocks/>
                </p:cNvSpPr>
                <p:nvPr/>
              </p:nvSpPr>
              <p:spPr bwMode="auto">
                <a:xfrm>
                  <a:off x="3648" y="1584"/>
                  <a:ext cx="83" cy="8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9" y="19"/>
                    </a:cxn>
                    <a:cxn ang="0">
                      <a:pos x="1" y="38"/>
                    </a:cxn>
                    <a:cxn ang="0">
                      <a:pos x="14" y="58"/>
                    </a:cxn>
                    <a:cxn ang="0">
                      <a:pos x="43" y="78"/>
                    </a:cxn>
                    <a:cxn ang="0">
                      <a:pos x="77" y="43"/>
                    </a:cxn>
                    <a:cxn ang="0">
                      <a:pos x="77" y="6"/>
                    </a:cxn>
                    <a:cxn ang="0">
                      <a:pos x="51" y="8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83" h="80">
                      <a:moveTo>
                        <a:pt x="19" y="4"/>
                      </a:moveTo>
                      <a:cubicBezTo>
                        <a:pt x="12" y="11"/>
                        <a:pt x="12" y="13"/>
                        <a:pt x="9" y="19"/>
                      </a:cubicBezTo>
                      <a:cubicBezTo>
                        <a:pt x="6" y="25"/>
                        <a:pt x="0" y="32"/>
                        <a:pt x="1" y="38"/>
                      </a:cubicBezTo>
                      <a:cubicBezTo>
                        <a:pt x="2" y="44"/>
                        <a:pt x="7" y="51"/>
                        <a:pt x="14" y="58"/>
                      </a:cubicBezTo>
                      <a:cubicBezTo>
                        <a:pt x="21" y="65"/>
                        <a:pt x="33" y="80"/>
                        <a:pt x="43" y="78"/>
                      </a:cubicBezTo>
                      <a:cubicBezTo>
                        <a:pt x="53" y="76"/>
                        <a:pt x="71" y="55"/>
                        <a:pt x="77" y="43"/>
                      </a:cubicBezTo>
                      <a:cubicBezTo>
                        <a:pt x="83" y="31"/>
                        <a:pt x="81" y="12"/>
                        <a:pt x="77" y="6"/>
                      </a:cubicBezTo>
                      <a:cubicBezTo>
                        <a:pt x="73" y="0"/>
                        <a:pt x="61" y="8"/>
                        <a:pt x="51" y="8"/>
                      </a:cubicBezTo>
                      <a:cubicBezTo>
                        <a:pt x="41" y="8"/>
                        <a:pt x="26" y="5"/>
                        <a:pt x="19" y="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1860" name="Text Box 20"/>
              <p:cNvSpPr txBox="1">
                <a:spLocks noChangeArrowheads="1"/>
              </p:cNvSpPr>
              <p:nvPr/>
            </p:nvSpPr>
            <p:spPr bwMode="auto">
              <a:xfrm rot="10800000" flipV="1">
                <a:off x="3408" y="1504"/>
                <a:ext cx="55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13" tIns="45706" rIns="91413" bIns="45706">
                <a:spAutoFit/>
              </a:bodyPr>
              <a:lstStyle/>
              <a:p>
                <a:pPr eaLnBrk="1" hangingPunct="1"/>
                <a:r>
                  <a:rPr lang="en-US" b="0"/>
                  <a:t>astrocytes</a:t>
                </a:r>
              </a:p>
            </p:txBody>
          </p:sp>
          <p:sp>
            <p:nvSpPr>
              <p:cNvPr id="3491861" name="Text Box 21"/>
              <p:cNvSpPr txBox="1">
                <a:spLocks noChangeArrowheads="1"/>
              </p:cNvSpPr>
              <p:nvPr/>
            </p:nvSpPr>
            <p:spPr bwMode="auto">
              <a:xfrm rot="10800000" flipV="1">
                <a:off x="5185" y="1488"/>
                <a:ext cx="57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13" tIns="45706" rIns="91413" bIns="45706">
                <a:spAutoFit/>
              </a:bodyPr>
              <a:lstStyle/>
              <a:p>
                <a:pPr algn="ctr" eaLnBrk="1" hangingPunct="1"/>
                <a:r>
                  <a:rPr lang="en-US" sz="1600" b="0">
                    <a:solidFill>
                      <a:srgbClr val="FFFF00"/>
                    </a:solidFill>
                  </a:rPr>
                  <a:t>BRAIN </a:t>
                </a:r>
              </a:p>
              <a:p>
                <a:pPr algn="ctr" eaLnBrk="1" hangingPunct="1"/>
                <a:r>
                  <a:rPr lang="en-US" sz="1600" b="0">
                    <a:solidFill>
                      <a:srgbClr val="FFFF00"/>
                    </a:solidFill>
                  </a:rPr>
                  <a:t>TISSUE</a:t>
                </a: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36" y="2976"/>
              <a:ext cx="5424" cy="1252"/>
              <a:chOff x="336" y="2976"/>
              <a:chExt cx="5424" cy="1252"/>
            </a:xfrm>
          </p:grpSpPr>
          <p:sp>
            <p:nvSpPr>
              <p:cNvPr id="3491863" name="Text Box 23"/>
              <p:cNvSpPr txBox="1">
                <a:spLocks noChangeArrowheads="1"/>
              </p:cNvSpPr>
              <p:nvPr/>
            </p:nvSpPr>
            <p:spPr bwMode="auto">
              <a:xfrm>
                <a:off x="3891" y="3830"/>
                <a:ext cx="8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13" tIns="45706" rIns="91413" bIns="45706">
                <a:spAutoFit/>
              </a:bodyPr>
              <a:lstStyle/>
              <a:p>
                <a:pPr algn="ctr" eaLnBrk="1" hangingPunct="1"/>
                <a:r>
                  <a:rPr lang="en-US"/>
                  <a:t>M Y E L I N</a:t>
                </a: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2112" y="3792"/>
                <a:ext cx="1147" cy="436"/>
                <a:chOff x="2112" y="3792"/>
                <a:chExt cx="1147" cy="436"/>
              </a:xfrm>
            </p:grpSpPr>
            <p:sp>
              <p:nvSpPr>
                <p:cNvPr id="3491865" name="Freeform 25"/>
                <p:cNvSpPr>
                  <a:spLocks/>
                </p:cNvSpPr>
                <p:nvPr/>
              </p:nvSpPr>
              <p:spPr bwMode="auto">
                <a:xfrm>
                  <a:off x="2112" y="3792"/>
                  <a:ext cx="1147" cy="436"/>
                </a:xfrm>
                <a:custGeom>
                  <a:avLst/>
                  <a:gdLst/>
                  <a:ahLst/>
                  <a:cxnLst>
                    <a:cxn ang="0">
                      <a:pos x="412" y="169"/>
                    </a:cxn>
                    <a:cxn ang="0">
                      <a:pos x="414" y="119"/>
                    </a:cxn>
                    <a:cxn ang="0">
                      <a:pos x="471" y="116"/>
                    </a:cxn>
                    <a:cxn ang="0">
                      <a:pos x="573" y="111"/>
                    </a:cxn>
                    <a:cxn ang="0">
                      <a:pos x="657" y="90"/>
                    </a:cxn>
                    <a:cxn ang="0">
                      <a:pos x="828" y="129"/>
                    </a:cxn>
                    <a:cxn ang="0">
                      <a:pos x="980" y="60"/>
                    </a:cxn>
                    <a:cxn ang="0">
                      <a:pos x="1088" y="9"/>
                    </a:cxn>
                    <a:cxn ang="0">
                      <a:pos x="972" y="72"/>
                    </a:cxn>
                    <a:cxn ang="0">
                      <a:pos x="732" y="102"/>
                    </a:cxn>
                    <a:cxn ang="0">
                      <a:pos x="579" y="146"/>
                    </a:cxn>
                    <a:cxn ang="0">
                      <a:pos x="602" y="183"/>
                    </a:cxn>
                    <a:cxn ang="0">
                      <a:pos x="578" y="231"/>
                    </a:cxn>
                    <a:cxn ang="0">
                      <a:pos x="631" y="287"/>
                    </a:cxn>
                    <a:cxn ang="0">
                      <a:pos x="693" y="335"/>
                    </a:cxn>
                    <a:cxn ang="0">
                      <a:pos x="762" y="309"/>
                    </a:cxn>
                    <a:cxn ang="0">
                      <a:pos x="872" y="332"/>
                    </a:cxn>
                    <a:cxn ang="0">
                      <a:pos x="782" y="309"/>
                    </a:cxn>
                    <a:cxn ang="0">
                      <a:pos x="695" y="348"/>
                    </a:cxn>
                    <a:cxn ang="0">
                      <a:pos x="557" y="273"/>
                    </a:cxn>
                    <a:cxn ang="0">
                      <a:pos x="511" y="331"/>
                    </a:cxn>
                    <a:cxn ang="0">
                      <a:pos x="480" y="380"/>
                    </a:cxn>
                    <a:cxn ang="0">
                      <a:pos x="414" y="432"/>
                    </a:cxn>
                    <a:cxn ang="0">
                      <a:pos x="344" y="395"/>
                    </a:cxn>
                    <a:cxn ang="0">
                      <a:pos x="296" y="380"/>
                    </a:cxn>
                    <a:cxn ang="0">
                      <a:pos x="181" y="385"/>
                    </a:cxn>
                    <a:cxn ang="0">
                      <a:pos x="3" y="298"/>
                    </a:cxn>
                    <a:cxn ang="0">
                      <a:pos x="252" y="323"/>
                    </a:cxn>
                    <a:cxn ang="0">
                      <a:pos x="252" y="284"/>
                    </a:cxn>
                    <a:cxn ang="0">
                      <a:pos x="222" y="233"/>
                    </a:cxn>
                    <a:cxn ang="0">
                      <a:pos x="52" y="40"/>
                    </a:cxn>
                    <a:cxn ang="0">
                      <a:pos x="109" y="121"/>
                    </a:cxn>
                    <a:cxn ang="0">
                      <a:pos x="144" y="58"/>
                    </a:cxn>
                    <a:cxn ang="0">
                      <a:pos x="141" y="24"/>
                    </a:cxn>
                    <a:cxn ang="0">
                      <a:pos x="222" y="216"/>
                    </a:cxn>
                    <a:cxn ang="0">
                      <a:pos x="302" y="175"/>
                    </a:cxn>
                    <a:cxn ang="0">
                      <a:pos x="309" y="147"/>
                    </a:cxn>
                    <a:cxn ang="0">
                      <a:pos x="326" y="56"/>
                    </a:cxn>
                    <a:cxn ang="0">
                      <a:pos x="360" y="8"/>
                    </a:cxn>
                    <a:cxn ang="0">
                      <a:pos x="330" y="63"/>
                    </a:cxn>
                    <a:cxn ang="0">
                      <a:pos x="327" y="146"/>
                    </a:cxn>
                  </a:cxnLst>
                  <a:rect l="0" t="0" r="r" b="b"/>
                  <a:pathLst>
                    <a:path w="1147" h="436">
                      <a:moveTo>
                        <a:pt x="371" y="168"/>
                      </a:moveTo>
                      <a:cubicBezTo>
                        <a:pt x="380" y="176"/>
                        <a:pt x="402" y="174"/>
                        <a:pt x="412" y="169"/>
                      </a:cubicBezTo>
                      <a:cubicBezTo>
                        <a:pt x="422" y="164"/>
                        <a:pt x="430" y="148"/>
                        <a:pt x="430" y="140"/>
                      </a:cubicBezTo>
                      <a:cubicBezTo>
                        <a:pt x="430" y="132"/>
                        <a:pt x="414" y="126"/>
                        <a:pt x="414" y="119"/>
                      </a:cubicBezTo>
                      <a:cubicBezTo>
                        <a:pt x="414" y="112"/>
                        <a:pt x="421" y="100"/>
                        <a:pt x="430" y="100"/>
                      </a:cubicBezTo>
                      <a:cubicBezTo>
                        <a:pt x="439" y="100"/>
                        <a:pt x="456" y="113"/>
                        <a:pt x="471" y="116"/>
                      </a:cubicBezTo>
                      <a:cubicBezTo>
                        <a:pt x="486" y="119"/>
                        <a:pt x="505" y="120"/>
                        <a:pt x="522" y="119"/>
                      </a:cubicBezTo>
                      <a:cubicBezTo>
                        <a:pt x="539" y="118"/>
                        <a:pt x="557" y="115"/>
                        <a:pt x="573" y="111"/>
                      </a:cubicBezTo>
                      <a:cubicBezTo>
                        <a:pt x="589" y="107"/>
                        <a:pt x="604" y="96"/>
                        <a:pt x="618" y="93"/>
                      </a:cubicBezTo>
                      <a:cubicBezTo>
                        <a:pt x="632" y="90"/>
                        <a:pt x="638" y="91"/>
                        <a:pt x="657" y="90"/>
                      </a:cubicBezTo>
                      <a:cubicBezTo>
                        <a:pt x="676" y="89"/>
                        <a:pt x="707" y="81"/>
                        <a:pt x="735" y="87"/>
                      </a:cubicBezTo>
                      <a:cubicBezTo>
                        <a:pt x="763" y="93"/>
                        <a:pt x="803" y="123"/>
                        <a:pt x="828" y="129"/>
                      </a:cubicBezTo>
                      <a:cubicBezTo>
                        <a:pt x="853" y="135"/>
                        <a:pt x="859" y="136"/>
                        <a:pt x="884" y="125"/>
                      </a:cubicBezTo>
                      <a:cubicBezTo>
                        <a:pt x="909" y="114"/>
                        <a:pt x="951" y="75"/>
                        <a:pt x="980" y="60"/>
                      </a:cubicBezTo>
                      <a:cubicBezTo>
                        <a:pt x="1009" y="45"/>
                        <a:pt x="1043" y="40"/>
                        <a:pt x="1061" y="32"/>
                      </a:cubicBezTo>
                      <a:cubicBezTo>
                        <a:pt x="1079" y="24"/>
                        <a:pt x="1077" y="12"/>
                        <a:pt x="1088" y="9"/>
                      </a:cubicBezTo>
                      <a:cubicBezTo>
                        <a:pt x="1099" y="6"/>
                        <a:pt x="1147" y="4"/>
                        <a:pt x="1128" y="14"/>
                      </a:cubicBezTo>
                      <a:cubicBezTo>
                        <a:pt x="1109" y="24"/>
                        <a:pt x="1017" y="50"/>
                        <a:pt x="972" y="72"/>
                      </a:cubicBezTo>
                      <a:cubicBezTo>
                        <a:pt x="927" y="94"/>
                        <a:pt x="897" y="144"/>
                        <a:pt x="857" y="149"/>
                      </a:cubicBezTo>
                      <a:cubicBezTo>
                        <a:pt x="817" y="154"/>
                        <a:pt x="773" y="107"/>
                        <a:pt x="732" y="102"/>
                      </a:cubicBezTo>
                      <a:cubicBezTo>
                        <a:pt x="691" y="97"/>
                        <a:pt x="637" y="112"/>
                        <a:pt x="612" y="119"/>
                      </a:cubicBezTo>
                      <a:cubicBezTo>
                        <a:pt x="587" y="126"/>
                        <a:pt x="576" y="140"/>
                        <a:pt x="579" y="146"/>
                      </a:cubicBezTo>
                      <a:cubicBezTo>
                        <a:pt x="582" y="152"/>
                        <a:pt x="626" y="149"/>
                        <a:pt x="630" y="155"/>
                      </a:cubicBezTo>
                      <a:cubicBezTo>
                        <a:pt x="634" y="161"/>
                        <a:pt x="605" y="170"/>
                        <a:pt x="602" y="183"/>
                      </a:cubicBezTo>
                      <a:cubicBezTo>
                        <a:pt x="599" y="196"/>
                        <a:pt x="616" y="228"/>
                        <a:pt x="612" y="236"/>
                      </a:cubicBezTo>
                      <a:cubicBezTo>
                        <a:pt x="608" y="244"/>
                        <a:pt x="583" y="228"/>
                        <a:pt x="578" y="231"/>
                      </a:cubicBezTo>
                      <a:cubicBezTo>
                        <a:pt x="573" y="234"/>
                        <a:pt x="570" y="245"/>
                        <a:pt x="579" y="254"/>
                      </a:cubicBezTo>
                      <a:cubicBezTo>
                        <a:pt x="588" y="263"/>
                        <a:pt x="616" y="277"/>
                        <a:pt x="631" y="287"/>
                      </a:cubicBezTo>
                      <a:cubicBezTo>
                        <a:pt x="646" y="297"/>
                        <a:pt x="659" y="304"/>
                        <a:pt x="669" y="312"/>
                      </a:cubicBezTo>
                      <a:cubicBezTo>
                        <a:pt x="679" y="320"/>
                        <a:pt x="684" y="332"/>
                        <a:pt x="693" y="335"/>
                      </a:cubicBezTo>
                      <a:cubicBezTo>
                        <a:pt x="702" y="338"/>
                        <a:pt x="715" y="334"/>
                        <a:pt x="726" y="330"/>
                      </a:cubicBezTo>
                      <a:cubicBezTo>
                        <a:pt x="737" y="326"/>
                        <a:pt x="746" y="316"/>
                        <a:pt x="762" y="309"/>
                      </a:cubicBezTo>
                      <a:cubicBezTo>
                        <a:pt x="778" y="302"/>
                        <a:pt x="804" y="281"/>
                        <a:pt x="822" y="285"/>
                      </a:cubicBezTo>
                      <a:cubicBezTo>
                        <a:pt x="840" y="289"/>
                        <a:pt x="872" y="330"/>
                        <a:pt x="872" y="332"/>
                      </a:cubicBezTo>
                      <a:cubicBezTo>
                        <a:pt x="872" y="334"/>
                        <a:pt x="837" y="301"/>
                        <a:pt x="822" y="297"/>
                      </a:cubicBezTo>
                      <a:cubicBezTo>
                        <a:pt x="807" y="293"/>
                        <a:pt x="793" y="304"/>
                        <a:pt x="782" y="309"/>
                      </a:cubicBezTo>
                      <a:cubicBezTo>
                        <a:pt x="771" y="314"/>
                        <a:pt x="768" y="320"/>
                        <a:pt x="753" y="327"/>
                      </a:cubicBezTo>
                      <a:cubicBezTo>
                        <a:pt x="738" y="334"/>
                        <a:pt x="714" y="352"/>
                        <a:pt x="695" y="348"/>
                      </a:cubicBezTo>
                      <a:cubicBezTo>
                        <a:pt x="676" y="344"/>
                        <a:pt x="662" y="319"/>
                        <a:pt x="639" y="306"/>
                      </a:cubicBezTo>
                      <a:cubicBezTo>
                        <a:pt x="616" y="293"/>
                        <a:pt x="576" y="273"/>
                        <a:pt x="557" y="273"/>
                      </a:cubicBezTo>
                      <a:cubicBezTo>
                        <a:pt x="538" y="273"/>
                        <a:pt x="533" y="296"/>
                        <a:pt x="525" y="306"/>
                      </a:cubicBezTo>
                      <a:cubicBezTo>
                        <a:pt x="517" y="316"/>
                        <a:pt x="518" y="323"/>
                        <a:pt x="511" y="331"/>
                      </a:cubicBezTo>
                      <a:cubicBezTo>
                        <a:pt x="504" y="339"/>
                        <a:pt x="488" y="345"/>
                        <a:pt x="483" y="353"/>
                      </a:cubicBezTo>
                      <a:cubicBezTo>
                        <a:pt x="478" y="361"/>
                        <a:pt x="487" y="375"/>
                        <a:pt x="480" y="380"/>
                      </a:cubicBezTo>
                      <a:cubicBezTo>
                        <a:pt x="473" y="385"/>
                        <a:pt x="449" y="377"/>
                        <a:pt x="438" y="386"/>
                      </a:cubicBezTo>
                      <a:cubicBezTo>
                        <a:pt x="427" y="395"/>
                        <a:pt x="419" y="428"/>
                        <a:pt x="414" y="432"/>
                      </a:cubicBezTo>
                      <a:cubicBezTo>
                        <a:pt x="409" y="436"/>
                        <a:pt x="417" y="417"/>
                        <a:pt x="405" y="411"/>
                      </a:cubicBezTo>
                      <a:cubicBezTo>
                        <a:pt x="393" y="405"/>
                        <a:pt x="360" y="397"/>
                        <a:pt x="344" y="395"/>
                      </a:cubicBezTo>
                      <a:cubicBezTo>
                        <a:pt x="328" y="393"/>
                        <a:pt x="319" y="404"/>
                        <a:pt x="311" y="401"/>
                      </a:cubicBezTo>
                      <a:cubicBezTo>
                        <a:pt x="303" y="398"/>
                        <a:pt x="300" y="389"/>
                        <a:pt x="296" y="380"/>
                      </a:cubicBezTo>
                      <a:cubicBezTo>
                        <a:pt x="292" y="371"/>
                        <a:pt x="303" y="345"/>
                        <a:pt x="284" y="346"/>
                      </a:cubicBezTo>
                      <a:cubicBezTo>
                        <a:pt x="265" y="347"/>
                        <a:pt x="210" y="376"/>
                        <a:pt x="181" y="385"/>
                      </a:cubicBezTo>
                      <a:cubicBezTo>
                        <a:pt x="152" y="394"/>
                        <a:pt x="141" y="413"/>
                        <a:pt x="111" y="399"/>
                      </a:cubicBezTo>
                      <a:cubicBezTo>
                        <a:pt x="81" y="385"/>
                        <a:pt x="0" y="299"/>
                        <a:pt x="3" y="298"/>
                      </a:cubicBezTo>
                      <a:cubicBezTo>
                        <a:pt x="6" y="297"/>
                        <a:pt x="87" y="389"/>
                        <a:pt x="128" y="393"/>
                      </a:cubicBezTo>
                      <a:cubicBezTo>
                        <a:pt x="169" y="397"/>
                        <a:pt x="238" y="339"/>
                        <a:pt x="252" y="323"/>
                      </a:cubicBezTo>
                      <a:cubicBezTo>
                        <a:pt x="266" y="307"/>
                        <a:pt x="214" y="303"/>
                        <a:pt x="214" y="297"/>
                      </a:cubicBezTo>
                      <a:cubicBezTo>
                        <a:pt x="214" y="291"/>
                        <a:pt x="245" y="291"/>
                        <a:pt x="252" y="284"/>
                      </a:cubicBezTo>
                      <a:cubicBezTo>
                        <a:pt x="258" y="277"/>
                        <a:pt x="260" y="268"/>
                        <a:pt x="254" y="259"/>
                      </a:cubicBezTo>
                      <a:cubicBezTo>
                        <a:pt x="249" y="250"/>
                        <a:pt x="259" y="266"/>
                        <a:pt x="222" y="233"/>
                      </a:cubicBezTo>
                      <a:cubicBezTo>
                        <a:pt x="185" y="200"/>
                        <a:pt x="62" y="90"/>
                        <a:pt x="34" y="58"/>
                      </a:cubicBezTo>
                      <a:cubicBezTo>
                        <a:pt x="6" y="26"/>
                        <a:pt x="48" y="38"/>
                        <a:pt x="52" y="40"/>
                      </a:cubicBezTo>
                      <a:cubicBezTo>
                        <a:pt x="56" y="42"/>
                        <a:pt x="48" y="54"/>
                        <a:pt x="57" y="67"/>
                      </a:cubicBezTo>
                      <a:cubicBezTo>
                        <a:pt x="66" y="80"/>
                        <a:pt x="88" y="102"/>
                        <a:pt x="109" y="121"/>
                      </a:cubicBezTo>
                      <a:cubicBezTo>
                        <a:pt x="130" y="140"/>
                        <a:pt x="179" y="193"/>
                        <a:pt x="185" y="183"/>
                      </a:cubicBezTo>
                      <a:cubicBezTo>
                        <a:pt x="191" y="173"/>
                        <a:pt x="156" y="83"/>
                        <a:pt x="144" y="58"/>
                      </a:cubicBezTo>
                      <a:cubicBezTo>
                        <a:pt x="132" y="33"/>
                        <a:pt x="112" y="37"/>
                        <a:pt x="111" y="31"/>
                      </a:cubicBezTo>
                      <a:cubicBezTo>
                        <a:pt x="110" y="25"/>
                        <a:pt x="127" y="0"/>
                        <a:pt x="141" y="24"/>
                      </a:cubicBezTo>
                      <a:cubicBezTo>
                        <a:pt x="155" y="48"/>
                        <a:pt x="184" y="142"/>
                        <a:pt x="197" y="174"/>
                      </a:cubicBezTo>
                      <a:cubicBezTo>
                        <a:pt x="210" y="206"/>
                        <a:pt x="211" y="206"/>
                        <a:pt x="222" y="216"/>
                      </a:cubicBezTo>
                      <a:cubicBezTo>
                        <a:pt x="233" y="226"/>
                        <a:pt x="253" y="242"/>
                        <a:pt x="266" y="235"/>
                      </a:cubicBezTo>
                      <a:cubicBezTo>
                        <a:pt x="279" y="228"/>
                        <a:pt x="285" y="182"/>
                        <a:pt x="302" y="175"/>
                      </a:cubicBezTo>
                      <a:cubicBezTo>
                        <a:pt x="319" y="167"/>
                        <a:pt x="364" y="196"/>
                        <a:pt x="365" y="191"/>
                      </a:cubicBezTo>
                      <a:cubicBezTo>
                        <a:pt x="366" y="186"/>
                        <a:pt x="319" y="165"/>
                        <a:pt x="309" y="147"/>
                      </a:cubicBezTo>
                      <a:cubicBezTo>
                        <a:pt x="299" y="129"/>
                        <a:pt x="302" y="98"/>
                        <a:pt x="305" y="83"/>
                      </a:cubicBezTo>
                      <a:cubicBezTo>
                        <a:pt x="308" y="68"/>
                        <a:pt x="318" y="65"/>
                        <a:pt x="326" y="56"/>
                      </a:cubicBezTo>
                      <a:cubicBezTo>
                        <a:pt x="334" y="47"/>
                        <a:pt x="347" y="38"/>
                        <a:pt x="353" y="30"/>
                      </a:cubicBezTo>
                      <a:cubicBezTo>
                        <a:pt x="359" y="22"/>
                        <a:pt x="353" y="12"/>
                        <a:pt x="360" y="8"/>
                      </a:cubicBezTo>
                      <a:cubicBezTo>
                        <a:pt x="367" y="4"/>
                        <a:pt x="398" y="0"/>
                        <a:pt x="393" y="9"/>
                      </a:cubicBezTo>
                      <a:cubicBezTo>
                        <a:pt x="388" y="18"/>
                        <a:pt x="344" y="48"/>
                        <a:pt x="330" y="63"/>
                      </a:cubicBezTo>
                      <a:cubicBezTo>
                        <a:pt x="316" y="78"/>
                        <a:pt x="312" y="88"/>
                        <a:pt x="312" y="102"/>
                      </a:cubicBezTo>
                      <a:cubicBezTo>
                        <a:pt x="312" y="116"/>
                        <a:pt x="317" y="135"/>
                        <a:pt x="327" y="146"/>
                      </a:cubicBezTo>
                      <a:cubicBezTo>
                        <a:pt x="337" y="157"/>
                        <a:pt x="362" y="164"/>
                        <a:pt x="371" y="16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tint val="23137"/>
                        <a:invGamma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66" name="Freeform 26"/>
                <p:cNvSpPr>
                  <a:spLocks/>
                </p:cNvSpPr>
                <p:nvPr/>
              </p:nvSpPr>
              <p:spPr bwMode="auto">
                <a:xfrm>
                  <a:off x="2471" y="4031"/>
                  <a:ext cx="83" cy="8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9" y="19"/>
                    </a:cxn>
                    <a:cxn ang="0">
                      <a:pos x="1" y="38"/>
                    </a:cxn>
                    <a:cxn ang="0">
                      <a:pos x="14" y="58"/>
                    </a:cxn>
                    <a:cxn ang="0">
                      <a:pos x="43" y="78"/>
                    </a:cxn>
                    <a:cxn ang="0">
                      <a:pos x="77" y="43"/>
                    </a:cxn>
                    <a:cxn ang="0">
                      <a:pos x="77" y="6"/>
                    </a:cxn>
                    <a:cxn ang="0">
                      <a:pos x="51" y="8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83" h="80">
                      <a:moveTo>
                        <a:pt x="19" y="4"/>
                      </a:moveTo>
                      <a:cubicBezTo>
                        <a:pt x="12" y="11"/>
                        <a:pt x="12" y="13"/>
                        <a:pt x="9" y="19"/>
                      </a:cubicBezTo>
                      <a:cubicBezTo>
                        <a:pt x="6" y="25"/>
                        <a:pt x="0" y="32"/>
                        <a:pt x="1" y="38"/>
                      </a:cubicBezTo>
                      <a:cubicBezTo>
                        <a:pt x="2" y="44"/>
                        <a:pt x="7" y="51"/>
                        <a:pt x="14" y="58"/>
                      </a:cubicBezTo>
                      <a:cubicBezTo>
                        <a:pt x="21" y="65"/>
                        <a:pt x="33" y="80"/>
                        <a:pt x="43" y="78"/>
                      </a:cubicBezTo>
                      <a:cubicBezTo>
                        <a:pt x="53" y="76"/>
                        <a:pt x="71" y="55"/>
                        <a:pt x="77" y="43"/>
                      </a:cubicBezTo>
                      <a:cubicBezTo>
                        <a:pt x="83" y="31"/>
                        <a:pt x="81" y="12"/>
                        <a:pt x="77" y="6"/>
                      </a:cubicBezTo>
                      <a:cubicBezTo>
                        <a:pt x="73" y="0"/>
                        <a:pt x="61" y="8"/>
                        <a:pt x="51" y="8"/>
                      </a:cubicBezTo>
                      <a:cubicBezTo>
                        <a:pt x="41" y="8"/>
                        <a:pt x="26" y="5"/>
                        <a:pt x="19" y="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1867" name="Text Box 27"/>
              <p:cNvSpPr txBox="1">
                <a:spLocks noChangeArrowheads="1"/>
              </p:cNvSpPr>
              <p:nvPr/>
            </p:nvSpPr>
            <p:spPr bwMode="auto">
              <a:xfrm>
                <a:off x="2761" y="3936"/>
                <a:ext cx="79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13" tIns="45706" rIns="91413" bIns="45706">
                <a:spAutoFit/>
              </a:bodyPr>
              <a:lstStyle/>
              <a:p>
                <a:pPr eaLnBrk="1" hangingPunct="1"/>
                <a:r>
                  <a:rPr lang="en-US" b="0"/>
                  <a:t>oligodendrocyte</a:t>
                </a:r>
              </a:p>
            </p:txBody>
          </p: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 flipV="1">
                <a:off x="1584" y="3212"/>
                <a:ext cx="1147" cy="436"/>
                <a:chOff x="2112" y="3792"/>
                <a:chExt cx="1147" cy="436"/>
              </a:xfrm>
            </p:grpSpPr>
            <p:sp>
              <p:nvSpPr>
                <p:cNvPr id="3491869" name="Freeform 29"/>
                <p:cNvSpPr>
                  <a:spLocks/>
                </p:cNvSpPr>
                <p:nvPr/>
              </p:nvSpPr>
              <p:spPr bwMode="auto">
                <a:xfrm>
                  <a:off x="2112" y="3792"/>
                  <a:ext cx="1147" cy="436"/>
                </a:xfrm>
                <a:custGeom>
                  <a:avLst/>
                  <a:gdLst/>
                  <a:ahLst/>
                  <a:cxnLst>
                    <a:cxn ang="0">
                      <a:pos x="412" y="169"/>
                    </a:cxn>
                    <a:cxn ang="0">
                      <a:pos x="414" y="119"/>
                    </a:cxn>
                    <a:cxn ang="0">
                      <a:pos x="471" y="116"/>
                    </a:cxn>
                    <a:cxn ang="0">
                      <a:pos x="573" y="111"/>
                    </a:cxn>
                    <a:cxn ang="0">
                      <a:pos x="657" y="90"/>
                    </a:cxn>
                    <a:cxn ang="0">
                      <a:pos x="828" y="129"/>
                    </a:cxn>
                    <a:cxn ang="0">
                      <a:pos x="980" y="60"/>
                    </a:cxn>
                    <a:cxn ang="0">
                      <a:pos x="1088" y="9"/>
                    </a:cxn>
                    <a:cxn ang="0">
                      <a:pos x="972" y="72"/>
                    </a:cxn>
                    <a:cxn ang="0">
                      <a:pos x="732" y="102"/>
                    </a:cxn>
                    <a:cxn ang="0">
                      <a:pos x="579" y="146"/>
                    </a:cxn>
                    <a:cxn ang="0">
                      <a:pos x="602" y="183"/>
                    </a:cxn>
                    <a:cxn ang="0">
                      <a:pos x="578" y="231"/>
                    </a:cxn>
                    <a:cxn ang="0">
                      <a:pos x="631" y="287"/>
                    </a:cxn>
                    <a:cxn ang="0">
                      <a:pos x="693" y="335"/>
                    </a:cxn>
                    <a:cxn ang="0">
                      <a:pos x="762" y="309"/>
                    </a:cxn>
                    <a:cxn ang="0">
                      <a:pos x="872" y="332"/>
                    </a:cxn>
                    <a:cxn ang="0">
                      <a:pos x="782" y="309"/>
                    </a:cxn>
                    <a:cxn ang="0">
                      <a:pos x="695" y="348"/>
                    </a:cxn>
                    <a:cxn ang="0">
                      <a:pos x="557" y="273"/>
                    </a:cxn>
                    <a:cxn ang="0">
                      <a:pos x="511" y="331"/>
                    </a:cxn>
                    <a:cxn ang="0">
                      <a:pos x="480" y="380"/>
                    </a:cxn>
                    <a:cxn ang="0">
                      <a:pos x="414" y="432"/>
                    </a:cxn>
                    <a:cxn ang="0">
                      <a:pos x="344" y="395"/>
                    </a:cxn>
                    <a:cxn ang="0">
                      <a:pos x="296" y="380"/>
                    </a:cxn>
                    <a:cxn ang="0">
                      <a:pos x="181" y="385"/>
                    </a:cxn>
                    <a:cxn ang="0">
                      <a:pos x="3" y="298"/>
                    </a:cxn>
                    <a:cxn ang="0">
                      <a:pos x="252" y="323"/>
                    </a:cxn>
                    <a:cxn ang="0">
                      <a:pos x="252" y="284"/>
                    </a:cxn>
                    <a:cxn ang="0">
                      <a:pos x="222" y="233"/>
                    </a:cxn>
                    <a:cxn ang="0">
                      <a:pos x="52" y="40"/>
                    </a:cxn>
                    <a:cxn ang="0">
                      <a:pos x="109" y="121"/>
                    </a:cxn>
                    <a:cxn ang="0">
                      <a:pos x="144" y="58"/>
                    </a:cxn>
                    <a:cxn ang="0">
                      <a:pos x="141" y="24"/>
                    </a:cxn>
                    <a:cxn ang="0">
                      <a:pos x="222" y="216"/>
                    </a:cxn>
                    <a:cxn ang="0">
                      <a:pos x="302" y="175"/>
                    </a:cxn>
                    <a:cxn ang="0">
                      <a:pos x="309" y="147"/>
                    </a:cxn>
                    <a:cxn ang="0">
                      <a:pos x="326" y="56"/>
                    </a:cxn>
                    <a:cxn ang="0">
                      <a:pos x="360" y="8"/>
                    </a:cxn>
                    <a:cxn ang="0">
                      <a:pos x="330" y="63"/>
                    </a:cxn>
                    <a:cxn ang="0">
                      <a:pos x="327" y="146"/>
                    </a:cxn>
                  </a:cxnLst>
                  <a:rect l="0" t="0" r="r" b="b"/>
                  <a:pathLst>
                    <a:path w="1147" h="436">
                      <a:moveTo>
                        <a:pt x="371" y="168"/>
                      </a:moveTo>
                      <a:cubicBezTo>
                        <a:pt x="380" y="176"/>
                        <a:pt x="402" y="174"/>
                        <a:pt x="412" y="169"/>
                      </a:cubicBezTo>
                      <a:cubicBezTo>
                        <a:pt x="422" y="164"/>
                        <a:pt x="430" y="148"/>
                        <a:pt x="430" y="140"/>
                      </a:cubicBezTo>
                      <a:cubicBezTo>
                        <a:pt x="430" y="132"/>
                        <a:pt x="414" y="126"/>
                        <a:pt x="414" y="119"/>
                      </a:cubicBezTo>
                      <a:cubicBezTo>
                        <a:pt x="414" y="112"/>
                        <a:pt x="421" y="100"/>
                        <a:pt x="430" y="100"/>
                      </a:cubicBezTo>
                      <a:cubicBezTo>
                        <a:pt x="439" y="100"/>
                        <a:pt x="456" y="113"/>
                        <a:pt x="471" y="116"/>
                      </a:cubicBezTo>
                      <a:cubicBezTo>
                        <a:pt x="486" y="119"/>
                        <a:pt x="505" y="120"/>
                        <a:pt x="522" y="119"/>
                      </a:cubicBezTo>
                      <a:cubicBezTo>
                        <a:pt x="539" y="118"/>
                        <a:pt x="557" y="115"/>
                        <a:pt x="573" y="111"/>
                      </a:cubicBezTo>
                      <a:cubicBezTo>
                        <a:pt x="589" y="107"/>
                        <a:pt x="604" y="96"/>
                        <a:pt x="618" y="93"/>
                      </a:cubicBezTo>
                      <a:cubicBezTo>
                        <a:pt x="632" y="90"/>
                        <a:pt x="638" y="91"/>
                        <a:pt x="657" y="90"/>
                      </a:cubicBezTo>
                      <a:cubicBezTo>
                        <a:pt x="676" y="89"/>
                        <a:pt x="707" y="81"/>
                        <a:pt x="735" y="87"/>
                      </a:cubicBezTo>
                      <a:cubicBezTo>
                        <a:pt x="763" y="93"/>
                        <a:pt x="803" y="123"/>
                        <a:pt x="828" y="129"/>
                      </a:cubicBezTo>
                      <a:cubicBezTo>
                        <a:pt x="853" y="135"/>
                        <a:pt x="859" y="136"/>
                        <a:pt x="884" y="125"/>
                      </a:cubicBezTo>
                      <a:cubicBezTo>
                        <a:pt x="909" y="114"/>
                        <a:pt x="951" y="75"/>
                        <a:pt x="980" y="60"/>
                      </a:cubicBezTo>
                      <a:cubicBezTo>
                        <a:pt x="1009" y="45"/>
                        <a:pt x="1043" y="40"/>
                        <a:pt x="1061" y="32"/>
                      </a:cubicBezTo>
                      <a:cubicBezTo>
                        <a:pt x="1079" y="24"/>
                        <a:pt x="1077" y="12"/>
                        <a:pt x="1088" y="9"/>
                      </a:cubicBezTo>
                      <a:cubicBezTo>
                        <a:pt x="1099" y="6"/>
                        <a:pt x="1147" y="4"/>
                        <a:pt x="1128" y="14"/>
                      </a:cubicBezTo>
                      <a:cubicBezTo>
                        <a:pt x="1109" y="24"/>
                        <a:pt x="1017" y="50"/>
                        <a:pt x="972" y="72"/>
                      </a:cubicBezTo>
                      <a:cubicBezTo>
                        <a:pt x="927" y="94"/>
                        <a:pt x="897" y="144"/>
                        <a:pt x="857" y="149"/>
                      </a:cubicBezTo>
                      <a:cubicBezTo>
                        <a:pt x="817" y="154"/>
                        <a:pt x="773" y="107"/>
                        <a:pt x="732" y="102"/>
                      </a:cubicBezTo>
                      <a:cubicBezTo>
                        <a:pt x="691" y="97"/>
                        <a:pt x="637" y="112"/>
                        <a:pt x="612" y="119"/>
                      </a:cubicBezTo>
                      <a:cubicBezTo>
                        <a:pt x="587" y="126"/>
                        <a:pt x="576" y="140"/>
                        <a:pt x="579" y="146"/>
                      </a:cubicBezTo>
                      <a:cubicBezTo>
                        <a:pt x="582" y="152"/>
                        <a:pt x="626" y="149"/>
                        <a:pt x="630" y="155"/>
                      </a:cubicBezTo>
                      <a:cubicBezTo>
                        <a:pt x="634" y="161"/>
                        <a:pt x="605" y="170"/>
                        <a:pt x="602" y="183"/>
                      </a:cubicBezTo>
                      <a:cubicBezTo>
                        <a:pt x="599" y="196"/>
                        <a:pt x="616" y="228"/>
                        <a:pt x="612" y="236"/>
                      </a:cubicBezTo>
                      <a:cubicBezTo>
                        <a:pt x="608" y="244"/>
                        <a:pt x="583" y="228"/>
                        <a:pt x="578" y="231"/>
                      </a:cubicBezTo>
                      <a:cubicBezTo>
                        <a:pt x="573" y="234"/>
                        <a:pt x="570" y="245"/>
                        <a:pt x="579" y="254"/>
                      </a:cubicBezTo>
                      <a:cubicBezTo>
                        <a:pt x="588" y="263"/>
                        <a:pt x="616" y="277"/>
                        <a:pt x="631" y="287"/>
                      </a:cubicBezTo>
                      <a:cubicBezTo>
                        <a:pt x="646" y="297"/>
                        <a:pt x="659" y="304"/>
                        <a:pt x="669" y="312"/>
                      </a:cubicBezTo>
                      <a:cubicBezTo>
                        <a:pt x="679" y="320"/>
                        <a:pt x="684" y="332"/>
                        <a:pt x="693" y="335"/>
                      </a:cubicBezTo>
                      <a:cubicBezTo>
                        <a:pt x="702" y="338"/>
                        <a:pt x="715" y="334"/>
                        <a:pt x="726" y="330"/>
                      </a:cubicBezTo>
                      <a:cubicBezTo>
                        <a:pt x="737" y="326"/>
                        <a:pt x="746" y="316"/>
                        <a:pt x="762" y="309"/>
                      </a:cubicBezTo>
                      <a:cubicBezTo>
                        <a:pt x="778" y="302"/>
                        <a:pt x="804" y="281"/>
                        <a:pt x="822" y="285"/>
                      </a:cubicBezTo>
                      <a:cubicBezTo>
                        <a:pt x="840" y="289"/>
                        <a:pt x="872" y="330"/>
                        <a:pt x="872" y="332"/>
                      </a:cubicBezTo>
                      <a:cubicBezTo>
                        <a:pt x="872" y="334"/>
                        <a:pt x="837" y="301"/>
                        <a:pt x="822" y="297"/>
                      </a:cubicBezTo>
                      <a:cubicBezTo>
                        <a:pt x="807" y="293"/>
                        <a:pt x="793" y="304"/>
                        <a:pt x="782" y="309"/>
                      </a:cubicBezTo>
                      <a:cubicBezTo>
                        <a:pt x="771" y="314"/>
                        <a:pt x="768" y="320"/>
                        <a:pt x="753" y="327"/>
                      </a:cubicBezTo>
                      <a:cubicBezTo>
                        <a:pt x="738" y="334"/>
                        <a:pt x="714" y="352"/>
                        <a:pt x="695" y="348"/>
                      </a:cubicBezTo>
                      <a:cubicBezTo>
                        <a:pt x="676" y="344"/>
                        <a:pt x="662" y="319"/>
                        <a:pt x="639" y="306"/>
                      </a:cubicBezTo>
                      <a:cubicBezTo>
                        <a:pt x="616" y="293"/>
                        <a:pt x="576" y="273"/>
                        <a:pt x="557" y="273"/>
                      </a:cubicBezTo>
                      <a:cubicBezTo>
                        <a:pt x="538" y="273"/>
                        <a:pt x="533" y="296"/>
                        <a:pt x="525" y="306"/>
                      </a:cubicBezTo>
                      <a:cubicBezTo>
                        <a:pt x="517" y="316"/>
                        <a:pt x="518" y="323"/>
                        <a:pt x="511" y="331"/>
                      </a:cubicBezTo>
                      <a:cubicBezTo>
                        <a:pt x="504" y="339"/>
                        <a:pt x="488" y="345"/>
                        <a:pt x="483" y="353"/>
                      </a:cubicBezTo>
                      <a:cubicBezTo>
                        <a:pt x="478" y="361"/>
                        <a:pt x="487" y="375"/>
                        <a:pt x="480" y="380"/>
                      </a:cubicBezTo>
                      <a:cubicBezTo>
                        <a:pt x="473" y="385"/>
                        <a:pt x="449" y="377"/>
                        <a:pt x="438" y="386"/>
                      </a:cubicBezTo>
                      <a:cubicBezTo>
                        <a:pt x="427" y="395"/>
                        <a:pt x="419" y="428"/>
                        <a:pt x="414" y="432"/>
                      </a:cubicBezTo>
                      <a:cubicBezTo>
                        <a:pt x="409" y="436"/>
                        <a:pt x="417" y="417"/>
                        <a:pt x="405" y="411"/>
                      </a:cubicBezTo>
                      <a:cubicBezTo>
                        <a:pt x="393" y="405"/>
                        <a:pt x="360" y="397"/>
                        <a:pt x="344" y="395"/>
                      </a:cubicBezTo>
                      <a:cubicBezTo>
                        <a:pt x="328" y="393"/>
                        <a:pt x="319" y="404"/>
                        <a:pt x="311" y="401"/>
                      </a:cubicBezTo>
                      <a:cubicBezTo>
                        <a:pt x="303" y="398"/>
                        <a:pt x="300" y="389"/>
                        <a:pt x="296" y="380"/>
                      </a:cubicBezTo>
                      <a:cubicBezTo>
                        <a:pt x="292" y="371"/>
                        <a:pt x="303" y="345"/>
                        <a:pt x="284" y="346"/>
                      </a:cubicBezTo>
                      <a:cubicBezTo>
                        <a:pt x="265" y="347"/>
                        <a:pt x="210" y="376"/>
                        <a:pt x="181" y="385"/>
                      </a:cubicBezTo>
                      <a:cubicBezTo>
                        <a:pt x="152" y="394"/>
                        <a:pt x="141" y="413"/>
                        <a:pt x="111" y="399"/>
                      </a:cubicBezTo>
                      <a:cubicBezTo>
                        <a:pt x="81" y="385"/>
                        <a:pt x="0" y="299"/>
                        <a:pt x="3" y="298"/>
                      </a:cubicBezTo>
                      <a:cubicBezTo>
                        <a:pt x="6" y="297"/>
                        <a:pt x="87" y="389"/>
                        <a:pt x="128" y="393"/>
                      </a:cubicBezTo>
                      <a:cubicBezTo>
                        <a:pt x="169" y="397"/>
                        <a:pt x="238" y="339"/>
                        <a:pt x="252" y="323"/>
                      </a:cubicBezTo>
                      <a:cubicBezTo>
                        <a:pt x="266" y="307"/>
                        <a:pt x="214" y="303"/>
                        <a:pt x="214" y="297"/>
                      </a:cubicBezTo>
                      <a:cubicBezTo>
                        <a:pt x="214" y="291"/>
                        <a:pt x="245" y="291"/>
                        <a:pt x="252" y="284"/>
                      </a:cubicBezTo>
                      <a:cubicBezTo>
                        <a:pt x="258" y="277"/>
                        <a:pt x="260" y="268"/>
                        <a:pt x="254" y="259"/>
                      </a:cubicBezTo>
                      <a:cubicBezTo>
                        <a:pt x="249" y="250"/>
                        <a:pt x="259" y="266"/>
                        <a:pt x="222" y="233"/>
                      </a:cubicBezTo>
                      <a:cubicBezTo>
                        <a:pt x="185" y="200"/>
                        <a:pt x="62" y="90"/>
                        <a:pt x="34" y="58"/>
                      </a:cubicBezTo>
                      <a:cubicBezTo>
                        <a:pt x="6" y="26"/>
                        <a:pt x="48" y="38"/>
                        <a:pt x="52" y="40"/>
                      </a:cubicBezTo>
                      <a:cubicBezTo>
                        <a:pt x="56" y="42"/>
                        <a:pt x="48" y="54"/>
                        <a:pt x="57" y="67"/>
                      </a:cubicBezTo>
                      <a:cubicBezTo>
                        <a:pt x="66" y="80"/>
                        <a:pt x="88" y="102"/>
                        <a:pt x="109" y="121"/>
                      </a:cubicBezTo>
                      <a:cubicBezTo>
                        <a:pt x="130" y="140"/>
                        <a:pt x="179" y="193"/>
                        <a:pt x="185" y="183"/>
                      </a:cubicBezTo>
                      <a:cubicBezTo>
                        <a:pt x="191" y="173"/>
                        <a:pt x="156" y="83"/>
                        <a:pt x="144" y="58"/>
                      </a:cubicBezTo>
                      <a:cubicBezTo>
                        <a:pt x="132" y="33"/>
                        <a:pt x="112" y="37"/>
                        <a:pt x="111" y="31"/>
                      </a:cubicBezTo>
                      <a:cubicBezTo>
                        <a:pt x="110" y="25"/>
                        <a:pt x="127" y="0"/>
                        <a:pt x="141" y="24"/>
                      </a:cubicBezTo>
                      <a:cubicBezTo>
                        <a:pt x="155" y="48"/>
                        <a:pt x="184" y="142"/>
                        <a:pt x="197" y="174"/>
                      </a:cubicBezTo>
                      <a:cubicBezTo>
                        <a:pt x="210" y="206"/>
                        <a:pt x="211" y="206"/>
                        <a:pt x="222" y="216"/>
                      </a:cubicBezTo>
                      <a:cubicBezTo>
                        <a:pt x="233" y="226"/>
                        <a:pt x="253" y="242"/>
                        <a:pt x="266" y="235"/>
                      </a:cubicBezTo>
                      <a:cubicBezTo>
                        <a:pt x="279" y="228"/>
                        <a:pt x="285" y="182"/>
                        <a:pt x="302" y="175"/>
                      </a:cubicBezTo>
                      <a:cubicBezTo>
                        <a:pt x="319" y="167"/>
                        <a:pt x="364" y="196"/>
                        <a:pt x="365" y="191"/>
                      </a:cubicBezTo>
                      <a:cubicBezTo>
                        <a:pt x="366" y="186"/>
                        <a:pt x="319" y="165"/>
                        <a:pt x="309" y="147"/>
                      </a:cubicBezTo>
                      <a:cubicBezTo>
                        <a:pt x="299" y="129"/>
                        <a:pt x="302" y="98"/>
                        <a:pt x="305" y="83"/>
                      </a:cubicBezTo>
                      <a:cubicBezTo>
                        <a:pt x="308" y="68"/>
                        <a:pt x="318" y="65"/>
                        <a:pt x="326" y="56"/>
                      </a:cubicBezTo>
                      <a:cubicBezTo>
                        <a:pt x="334" y="47"/>
                        <a:pt x="347" y="38"/>
                        <a:pt x="353" y="30"/>
                      </a:cubicBezTo>
                      <a:cubicBezTo>
                        <a:pt x="359" y="22"/>
                        <a:pt x="353" y="12"/>
                        <a:pt x="360" y="8"/>
                      </a:cubicBezTo>
                      <a:cubicBezTo>
                        <a:pt x="367" y="4"/>
                        <a:pt x="398" y="0"/>
                        <a:pt x="393" y="9"/>
                      </a:cubicBezTo>
                      <a:cubicBezTo>
                        <a:pt x="388" y="18"/>
                        <a:pt x="344" y="48"/>
                        <a:pt x="330" y="63"/>
                      </a:cubicBezTo>
                      <a:cubicBezTo>
                        <a:pt x="316" y="78"/>
                        <a:pt x="312" y="88"/>
                        <a:pt x="312" y="102"/>
                      </a:cubicBezTo>
                      <a:cubicBezTo>
                        <a:pt x="312" y="116"/>
                        <a:pt x="317" y="135"/>
                        <a:pt x="327" y="146"/>
                      </a:cubicBezTo>
                      <a:cubicBezTo>
                        <a:pt x="337" y="157"/>
                        <a:pt x="362" y="164"/>
                        <a:pt x="371" y="16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tint val="23137"/>
                        <a:invGamma/>
                      </a:srgbClr>
                    </a:gs>
                  </a:gsLst>
                  <a:lin ang="5400000" scaled="1"/>
                </a:gradFill>
                <a:ln w="63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70" name="Freeform 30"/>
                <p:cNvSpPr>
                  <a:spLocks/>
                </p:cNvSpPr>
                <p:nvPr/>
              </p:nvSpPr>
              <p:spPr bwMode="auto">
                <a:xfrm>
                  <a:off x="2471" y="4031"/>
                  <a:ext cx="83" cy="80"/>
                </a:xfrm>
                <a:custGeom>
                  <a:avLst/>
                  <a:gdLst/>
                  <a:ahLst/>
                  <a:cxnLst>
                    <a:cxn ang="0">
                      <a:pos x="19" y="4"/>
                    </a:cxn>
                    <a:cxn ang="0">
                      <a:pos x="9" y="19"/>
                    </a:cxn>
                    <a:cxn ang="0">
                      <a:pos x="1" y="38"/>
                    </a:cxn>
                    <a:cxn ang="0">
                      <a:pos x="14" y="58"/>
                    </a:cxn>
                    <a:cxn ang="0">
                      <a:pos x="43" y="78"/>
                    </a:cxn>
                    <a:cxn ang="0">
                      <a:pos x="77" y="43"/>
                    </a:cxn>
                    <a:cxn ang="0">
                      <a:pos x="77" y="6"/>
                    </a:cxn>
                    <a:cxn ang="0">
                      <a:pos x="51" y="8"/>
                    </a:cxn>
                    <a:cxn ang="0">
                      <a:pos x="19" y="4"/>
                    </a:cxn>
                  </a:cxnLst>
                  <a:rect l="0" t="0" r="r" b="b"/>
                  <a:pathLst>
                    <a:path w="83" h="80">
                      <a:moveTo>
                        <a:pt x="19" y="4"/>
                      </a:moveTo>
                      <a:cubicBezTo>
                        <a:pt x="12" y="11"/>
                        <a:pt x="12" y="13"/>
                        <a:pt x="9" y="19"/>
                      </a:cubicBezTo>
                      <a:cubicBezTo>
                        <a:pt x="6" y="25"/>
                        <a:pt x="0" y="32"/>
                        <a:pt x="1" y="38"/>
                      </a:cubicBezTo>
                      <a:cubicBezTo>
                        <a:pt x="2" y="44"/>
                        <a:pt x="7" y="51"/>
                        <a:pt x="14" y="58"/>
                      </a:cubicBezTo>
                      <a:cubicBezTo>
                        <a:pt x="21" y="65"/>
                        <a:pt x="33" y="80"/>
                        <a:pt x="43" y="78"/>
                      </a:cubicBezTo>
                      <a:cubicBezTo>
                        <a:pt x="53" y="76"/>
                        <a:pt x="71" y="55"/>
                        <a:pt x="77" y="43"/>
                      </a:cubicBezTo>
                      <a:cubicBezTo>
                        <a:pt x="83" y="31"/>
                        <a:pt x="81" y="12"/>
                        <a:pt x="77" y="6"/>
                      </a:cubicBezTo>
                      <a:cubicBezTo>
                        <a:pt x="73" y="0"/>
                        <a:pt x="61" y="8"/>
                        <a:pt x="51" y="8"/>
                      </a:cubicBezTo>
                      <a:cubicBezTo>
                        <a:pt x="41" y="8"/>
                        <a:pt x="26" y="5"/>
                        <a:pt x="19" y="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1871" name="Freeform 31"/>
              <p:cNvSpPr>
                <a:spLocks/>
              </p:cNvSpPr>
              <p:nvPr/>
            </p:nvSpPr>
            <p:spPr bwMode="auto">
              <a:xfrm>
                <a:off x="336" y="2976"/>
                <a:ext cx="1238" cy="1226"/>
              </a:xfrm>
              <a:custGeom>
                <a:avLst/>
                <a:gdLst/>
                <a:ahLst/>
                <a:cxnLst>
                  <a:cxn ang="0">
                    <a:pos x="617" y="773"/>
                  </a:cxn>
                  <a:cxn ang="0">
                    <a:pos x="831" y="1212"/>
                  </a:cxn>
                  <a:cxn ang="0">
                    <a:pos x="1035" y="1215"/>
                  </a:cxn>
                  <a:cxn ang="0">
                    <a:pos x="849" y="954"/>
                  </a:cxn>
                  <a:cxn ang="0">
                    <a:pos x="699" y="774"/>
                  </a:cxn>
                  <a:cxn ang="0">
                    <a:pos x="801" y="740"/>
                  </a:cxn>
                  <a:cxn ang="0">
                    <a:pos x="952" y="749"/>
                  </a:cxn>
                  <a:cxn ang="0">
                    <a:pos x="1161" y="723"/>
                  </a:cxn>
                  <a:cxn ang="0">
                    <a:pos x="945" y="672"/>
                  </a:cxn>
                  <a:cxn ang="0">
                    <a:pos x="811" y="643"/>
                  </a:cxn>
                  <a:cxn ang="0">
                    <a:pos x="766" y="564"/>
                  </a:cxn>
                  <a:cxn ang="0">
                    <a:pos x="818" y="450"/>
                  </a:cxn>
                  <a:cxn ang="0">
                    <a:pos x="898" y="379"/>
                  </a:cxn>
                  <a:cxn ang="0">
                    <a:pos x="987" y="418"/>
                  </a:cxn>
                  <a:cxn ang="0">
                    <a:pos x="1130" y="383"/>
                  </a:cxn>
                  <a:cxn ang="0">
                    <a:pos x="1013" y="418"/>
                  </a:cxn>
                  <a:cxn ang="0">
                    <a:pos x="901" y="359"/>
                  </a:cxn>
                  <a:cxn ang="0">
                    <a:pos x="772" y="416"/>
                  </a:cxn>
                  <a:cxn ang="0">
                    <a:pos x="673" y="325"/>
                  </a:cxn>
                  <a:cxn ang="0">
                    <a:pos x="740" y="125"/>
                  </a:cxn>
                  <a:cxn ang="0">
                    <a:pos x="948" y="3"/>
                  </a:cxn>
                  <a:cxn ang="0">
                    <a:pos x="709" y="97"/>
                  </a:cxn>
                  <a:cxn ang="0">
                    <a:pos x="696" y="143"/>
                  </a:cxn>
                  <a:cxn ang="0">
                    <a:pos x="506" y="285"/>
                  </a:cxn>
                  <a:cxn ang="0">
                    <a:pos x="392" y="343"/>
                  </a:cxn>
                  <a:cxn ang="0">
                    <a:pos x="235" y="304"/>
                  </a:cxn>
                  <a:cxn ang="0">
                    <a:pos x="5" y="434"/>
                  </a:cxn>
                  <a:cxn ang="0">
                    <a:pos x="327" y="397"/>
                  </a:cxn>
                  <a:cxn ang="0">
                    <a:pos x="330" y="492"/>
                  </a:cxn>
                  <a:cxn ang="0">
                    <a:pos x="45" y="792"/>
                  </a:cxn>
                  <a:cxn ang="0">
                    <a:pos x="142" y="698"/>
                  </a:cxn>
                  <a:cxn ang="0">
                    <a:pos x="184" y="843"/>
                  </a:cxn>
                  <a:cxn ang="0">
                    <a:pos x="289" y="556"/>
                  </a:cxn>
                  <a:cxn ang="0">
                    <a:pos x="392" y="617"/>
                  </a:cxn>
                  <a:cxn ang="0">
                    <a:pos x="396" y="755"/>
                  </a:cxn>
                  <a:cxn ang="0">
                    <a:pos x="458" y="834"/>
                  </a:cxn>
                  <a:cxn ang="0">
                    <a:pos x="428" y="785"/>
                  </a:cxn>
                  <a:cxn ang="0">
                    <a:pos x="424" y="714"/>
                  </a:cxn>
                </a:cxnLst>
                <a:rect l="0" t="0" r="r" b="b"/>
                <a:pathLst>
                  <a:path w="1238" h="1226">
                    <a:moveTo>
                      <a:pt x="510" y="782"/>
                    </a:moveTo>
                    <a:cubicBezTo>
                      <a:pt x="542" y="790"/>
                      <a:pt x="568" y="745"/>
                      <a:pt x="617" y="773"/>
                    </a:cubicBezTo>
                    <a:cubicBezTo>
                      <a:pt x="666" y="801"/>
                      <a:pt x="771" y="875"/>
                      <a:pt x="807" y="948"/>
                    </a:cubicBezTo>
                    <a:cubicBezTo>
                      <a:pt x="843" y="1021"/>
                      <a:pt x="822" y="1198"/>
                      <a:pt x="831" y="1212"/>
                    </a:cubicBezTo>
                    <a:cubicBezTo>
                      <a:pt x="840" y="1226"/>
                      <a:pt x="830" y="1028"/>
                      <a:pt x="864" y="1029"/>
                    </a:cubicBezTo>
                    <a:cubicBezTo>
                      <a:pt x="898" y="1030"/>
                      <a:pt x="1020" y="1206"/>
                      <a:pt x="1035" y="1215"/>
                    </a:cubicBezTo>
                    <a:cubicBezTo>
                      <a:pt x="1050" y="1224"/>
                      <a:pt x="985" y="1129"/>
                      <a:pt x="954" y="1086"/>
                    </a:cubicBezTo>
                    <a:cubicBezTo>
                      <a:pt x="923" y="1043"/>
                      <a:pt x="883" y="996"/>
                      <a:pt x="849" y="954"/>
                    </a:cubicBezTo>
                    <a:cubicBezTo>
                      <a:pt x="815" y="912"/>
                      <a:pt x="772" y="861"/>
                      <a:pt x="747" y="831"/>
                    </a:cubicBezTo>
                    <a:cubicBezTo>
                      <a:pt x="722" y="801"/>
                      <a:pt x="700" y="794"/>
                      <a:pt x="699" y="774"/>
                    </a:cubicBezTo>
                    <a:cubicBezTo>
                      <a:pt x="698" y="754"/>
                      <a:pt x="726" y="719"/>
                      <a:pt x="743" y="713"/>
                    </a:cubicBezTo>
                    <a:cubicBezTo>
                      <a:pt x="760" y="707"/>
                      <a:pt x="778" y="734"/>
                      <a:pt x="801" y="740"/>
                    </a:cubicBezTo>
                    <a:cubicBezTo>
                      <a:pt x="824" y="746"/>
                      <a:pt x="858" y="746"/>
                      <a:pt x="882" y="747"/>
                    </a:cubicBezTo>
                    <a:cubicBezTo>
                      <a:pt x="907" y="749"/>
                      <a:pt x="899" y="747"/>
                      <a:pt x="952" y="749"/>
                    </a:cubicBezTo>
                    <a:cubicBezTo>
                      <a:pt x="1005" y="751"/>
                      <a:pt x="1168" y="763"/>
                      <a:pt x="1203" y="759"/>
                    </a:cubicBezTo>
                    <a:cubicBezTo>
                      <a:pt x="1238" y="755"/>
                      <a:pt x="1190" y="732"/>
                      <a:pt x="1161" y="723"/>
                    </a:cubicBezTo>
                    <a:cubicBezTo>
                      <a:pt x="1132" y="714"/>
                      <a:pt x="1062" y="714"/>
                      <a:pt x="1026" y="705"/>
                    </a:cubicBezTo>
                    <a:cubicBezTo>
                      <a:pt x="990" y="696"/>
                      <a:pt x="970" y="679"/>
                      <a:pt x="945" y="672"/>
                    </a:cubicBezTo>
                    <a:cubicBezTo>
                      <a:pt x="920" y="665"/>
                      <a:pt x="897" y="667"/>
                      <a:pt x="875" y="662"/>
                    </a:cubicBezTo>
                    <a:cubicBezTo>
                      <a:pt x="853" y="657"/>
                      <a:pt x="829" y="652"/>
                      <a:pt x="811" y="643"/>
                    </a:cubicBezTo>
                    <a:cubicBezTo>
                      <a:pt x="793" y="634"/>
                      <a:pt x="770" y="625"/>
                      <a:pt x="762" y="612"/>
                    </a:cubicBezTo>
                    <a:cubicBezTo>
                      <a:pt x="754" y="598"/>
                      <a:pt x="762" y="580"/>
                      <a:pt x="766" y="564"/>
                    </a:cubicBezTo>
                    <a:cubicBezTo>
                      <a:pt x="770" y="547"/>
                      <a:pt x="775" y="534"/>
                      <a:pt x="784" y="515"/>
                    </a:cubicBezTo>
                    <a:cubicBezTo>
                      <a:pt x="793" y="495"/>
                      <a:pt x="803" y="467"/>
                      <a:pt x="818" y="450"/>
                    </a:cubicBezTo>
                    <a:cubicBezTo>
                      <a:pt x="832" y="434"/>
                      <a:pt x="854" y="425"/>
                      <a:pt x="867" y="413"/>
                    </a:cubicBezTo>
                    <a:cubicBezTo>
                      <a:pt x="880" y="401"/>
                      <a:pt x="886" y="383"/>
                      <a:pt x="898" y="379"/>
                    </a:cubicBezTo>
                    <a:cubicBezTo>
                      <a:pt x="910" y="374"/>
                      <a:pt x="926" y="380"/>
                      <a:pt x="941" y="386"/>
                    </a:cubicBezTo>
                    <a:cubicBezTo>
                      <a:pt x="955" y="392"/>
                      <a:pt x="967" y="407"/>
                      <a:pt x="987" y="418"/>
                    </a:cubicBezTo>
                    <a:cubicBezTo>
                      <a:pt x="1008" y="428"/>
                      <a:pt x="1042" y="459"/>
                      <a:pt x="1065" y="453"/>
                    </a:cubicBezTo>
                    <a:cubicBezTo>
                      <a:pt x="1088" y="447"/>
                      <a:pt x="1130" y="386"/>
                      <a:pt x="1130" y="383"/>
                    </a:cubicBezTo>
                    <a:cubicBezTo>
                      <a:pt x="1130" y="380"/>
                      <a:pt x="1084" y="430"/>
                      <a:pt x="1065" y="436"/>
                    </a:cubicBezTo>
                    <a:cubicBezTo>
                      <a:pt x="1045" y="441"/>
                      <a:pt x="1027" y="425"/>
                      <a:pt x="1013" y="418"/>
                    </a:cubicBezTo>
                    <a:cubicBezTo>
                      <a:pt x="999" y="410"/>
                      <a:pt x="995" y="401"/>
                      <a:pt x="976" y="391"/>
                    </a:cubicBezTo>
                    <a:cubicBezTo>
                      <a:pt x="956" y="380"/>
                      <a:pt x="925" y="353"/>
                      <a:pt x="901" y="359"/>
                    </a:cubicBezTo>
                    <a:cubicBezTo>
                      <a:pt x="876" y="365"/>
                      <a:pt x="849" y="413"/>
                      <a:pt x="828" y="422"/>
                    </a:cubicBezTo>
                    <a:cubicBezTo>
                      <a:pt x="807" y="431"/>
                      <a:pt x="789" y="425"/>
                      <a:pt x="772" y="416"/>
                    </a:cubicBezTo>
                    <a:cubicBezTo>
                      <a:pt x="756" y="407"/>
                      <a:pt x="740" y="382"/>
                      <a:pt x="723" y="367"/>
                    </a:cubicBezTo>
                    <a:cubicBezTo>
                      <a:pt x="706" y="352"/>
                      <a:pt x="687" y="346"/>
                      <a:pt x="673" y="325"/>
                    </a:cubicBezTo>
                    <a:cubicBezTo>
                      <a:pt x="659" y="304"/>
                      <a:pt x="622" y="270"/>
                      <a:pt x="634" y="237"/>
                    </a:cubicBezTo>
                    <a:cubicBezTo>
                      <a:pt x="646" y="204"/>
                      <a:pt x="709" y="151"/>
                      <a:pt x="740" y="125"/>
                    </a:cubicBezTo>
                    <a:cubicBezTo>
                      <a:pt x="771" y="100"/>
                      <a:pt x="783" y="109"/>
                      <a:pt x="818" y="88"/>
                    </a:cubicBezTo>
                    <a:cubicBezTo>
                      <a:pt x="853" y="67"/>
                      <a:pt x="952" y="6"/>
                      <a:pt x="948" y="3"/>
                    </a:cubicBezTo>
                    <a:cubicBezTo>
                      <a:pt x="945" y="0"/>
                      <a:pt x="829" y="55"/>
                      <a:pt x="789" y="72"/>
                    </a:cubicBezTo>
                    <a:cubicBezTo>
                      <a:pt x="749" y="88"/>
                      <a:pt x="744" y="104"/>
                      <a:pt x="709" y="97"/>
                    </a:cubicBezTo>
                    <a:cubicBezTo>
                      <a:pt x="674" y="89"/>
                      <a:pt x="584" y="22"/>
                      <a:pt x="581" y="30"/>
                    </a:cubicBezTo>
                    <a:cubicBezTo>
                      <a:pt x="578" y="37"/>
                      <a:pt x="700" y="107"/>
                      <a:pt x="696" y="143"/>
                    </a:cubicBezTo>
                    <a:cubicBezTo>
                      <a:pt x="692" y="179"/>
                      <a:pt x="591" y="218"/>
                      <a:pt x="560" y="242"/>
                    </a:cubicBezTo>
                    <a:cubicBezTo>
                      <a:pt x="529" y="265"/>
                      <a:pt x="523" y="273"/>
                      <a:pt x="506" y="285"/>
                    </a:cubicBezTo>
                    <a:cubicBezTo>
                      <a:pt x="489" y="297"/>
                      <a:pt x="483" y="307"/>
                      <a:pt x="463" y="316"/>
                    </a:cubicBezTo>
                    <a:cubicBezTo>
                      <a:pt x="444" y="325"/>
                      <a:pt x="411" y="339"/>
                      <a:pt x="392" y="343"/>
                    </a:cubicBezTo>
                    <a:cubicBezTo>
                      <a:pt x="373" y="348"/>
                      <a:pt x="373" y="350"/>
                      <a:pt x="347" y="345"/>
                    </a:cubicBezTo>
                    <a:cubicBezTo>
                      <a:pt x="321" y="339"/>
                      <a:pt x="269" y="310"/>
                      <a:pt x="235" y="304"/>
                    </a:cubicBezTo>
                    <a:cubicBezTo>
                      <a:pt x="202" y="298"/>
                      <a:pt x="184" y="286"/>
                      <a:pt x="145" y="307"/>
                    </a:cubicBezTo>
                    <a:cubicBezTo>
                      <a:pt x="106" y="328"/>
                      <a:pt x="0" y="433"/>
                      <a:pt x="5" y="434"/>
                    </a:cubicBezTo>
                    <a:cubicBezTo>
                      <a:pt x="10" y="436"/>
                      <a:pt x="127" y="319"/>
                      <a:pt x="180" y="313"/>
                    </a:cubicBezTo>
                    <a:cubicBezTo>
                      <a:pt x="233" y="307"/>
                      <a:pt x="301" y="373"/>
                      <a:pt x="327" y="397"/>
                    </a:cubicBezTo>
                    <a:cubicBezTo>
                      <a:pt x="353" y="421"/>
                      <a:pt x="335" y="444"/>
                      <a:pt x="335" y="461"/>
                    </a:cubicBezTo>
                    <a:cubicBezTo>
                      <a:pt x="335" y="477"/>
                      <a:pt x="347" y="476"/>
                      <a:pt x="330" y="492"/>
                    </a:cubicBezTo>
                    <a:cubicBezTo>
                      <a:pt x="313" y="509"/>
                      <a:pt x="285" y="513"/>
                      <a:pt x="237" y="562"/>
                    </a:cubicBezTo>
                    <a:cubicBezTo>
                      <a:pt x="189" y="612"/>
                      <a:pt x="72" y="756"/>
                      <a:pt x="45" y="792"/>
                    </a:cubicBezTo>
                    <a:cubicBezTo>
                      <a:pt x="18" y="828"/>
                      <a:pt x="58" y="795"/>
                      <a:pt x="75" y="779"/>
                    </a:cubicBezTo>
                    <a:cubicBezTo>
                      <a:pt x="92" y="762"/>
                      <a:pt x="115" y="726"/>
                      <a:pt x="142" y="698"/>
                    </a:cubicBezTo>
                    <a:cubicBezTo>
                      <a:pt x="169" y="670"/>
                      <a:pt x="234" y="582"/>
                      <a:pt x="241" y="606"/>
                    </a:cubicBezTo>
                    <a:cubicBezTo>
                      <a:pt x="247" y="629"/>
                      <a:pt x="186" y="844"/>
                      <a:pt x="184" y="843"/>
                    </a:cubicBezTo>
                    <a:cubicBezTo>
                      <a:pt x="181" y="841"/>
                      <a:pt x="239" y="667"/>
                      <a:pt x="256" y="619"/>
                    </a:cubicBezTo>
                    <a:cubicBezTo>
                      <a:pt x="273" y="571"/>
                      <a:pt x="274" y="567"/>
                      <a:pt x="289" y="556"/>
                    </a:cubicBezTo>
                    <a:cubicBezTo>
                      <a:pt x="303" y="546"/>
                      <a:pt x="326" y="544"/>
                      <a:pt x="343" y="555"/>
                    </a:cubicBezTo>
                    <a:cubicBezTo>
                      <a:pt x="360" y="565"/>
                      <a:pt x="383" y="600"/>
                      <a:pt x="392" y="617"/>
                    </a:cubicBezTo>
                    <a:cubicBezTo>
                      <a:pt x="401" y="635"/>
                      <a:pt x="401" y="637"/>
                      <a:pt x="401" y="659"/>
                    </a:cubicBezTo>
                    <a:cubicBezTo>
                      <a:pt x="401" y="682"/>
                      <a:pt x="392" y="732"/>
                      <a:pt x="396" y="755"/>
                    </a:cubicBezTo>
                    <a:cubicBezTo>
                      <a:pt x="400" y="777"/>
                      <a:pt x="413" y="782"/>
                      <a:pt x="423" y="795"/>
                    </a:cubicBezTo>
                    <a:cubicBezTo>
                      <a:pt x="433" y="808"/>
                      <a:pt x="450" y="822"/>
                      <a:pt x="458" y="834"/>
                    </a:cubicBezTo>
                    <a:cubicBezTo>
                      <a:pt x="466" y="846"/>
                      <a:pt x="472" y="874"/>
                      <a:pt x="467" y="867"/>
                    </a:cubicBezTo>
                    <a:cubicBezTo>
                      <a:pt x="462" y="859"/>
                      <a:pt x="439" y="808"/>
                      <a:pt x="428" y="785"/>
                    </a:cubicBezTo>
                    <a:cubicBezTo>
                      <a:pt x="418" y="761"/>
                      <a:pt x="405" y="738"/>
                      <a:pt x="405" y="726"/>
                    </a:cubicBezTo>
                    <a:cubicBezTo>
                      <a:pt x="405" y="714"/>
                      <a:pt x="408" y="705"/>
                      <a:pt x="424" y="714"/>
                    </a:cubicBezTo>
                    <a:cubicBezTo>
                      <a:pt x="441" y="723"/>
                      <a:pt x="477" y="779"/>
                      <a:pt x="510" y="7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8000">
                      <a:gamma/>
                      <a:shade val="40784"/>
                      <a:invGamma/>
                    </a:srgbClr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rgbClr val="3399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72" name="Rectangle 32"/>
              <p:cNvSpPr>
                <a:spLocks noChangeArrowheads="1"/>
              </p:cNvSpPr>
              <p:nvPr/>
            </p:nvSpPr>
            <p:spPr bwMode="auto">
              <a:xfrm>
                <a:off x="1488" y="3696"/>
                <a:ext cx="4272" cy="48"/>
              </a:xfrm>
              <a:prstGeom prst="rect">
                <a:avLst/>
              </a:prstGeom>
              <a:solidFill>
                <a:srgbClr val="008000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73" name="Freeform 33"/>
              <p:cNvSpPr>
                <a:spLocks/>
              </p:cNvSpPr>
              <p:nvPr/>
            </p:nvSpPr>
            <p:spPr bwMode="auto">
              <a:xfrm flipV="1">
                <a:off x="768" y="3408"/>
                <a:ext cx="144" cy="14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9" y="19"/>
                  </a:cxn>
                  <a:cxn ang="0">
                    <a:pos x="1" y="38"/>
                  </a:cxn>
                  <a:cxn ang="0">
                    <a:pos x="14" y="58"/>
                  </a:cxn>
                  <a:cxn ang="0">
                    <a:pos x="43" y="78"/>
                  </a:cxn>
                  <a:cxn ang="0">
                    <a:pos x="77" y="43"/>
                  </a:cxn>
                  <a:cxn ang="0">
                    <a:pos x="77" y="6"/>
                  </a:cxn>
                  <a:cxn ang="0">
                    <a:pos x="51" y="8"/>
                  </a:cxn>
                  <a:cxn ang="0">
                    <a:pos x="19" y="4"/>
                  </a:cxn>
                </a:cxnLst>
                <a:rect l="0" t="0" r="r" b="b"/>
                <a:pathLst>
                  <a:path w="83" h="80">
                    <a:moveTo>
                      <a:pt x="19" y="4"/>
                    </a:moveTo>
                    <a:cubicBezTo>
                      <a:pt x="12" y="11"/>
                      <a:pt x="12" y="13"/>
                      <a:pt x="9" y="19"/>
                    </a:cubicBezTo>
                    <a:cubicBezTo>
                      <a:pt x="6" y="25"/>
                      <a:pt x="0" y="32"/>
                      <a:pt x="1" y="38"/>
                    </a:cubicBezTo>
                    <a:cubicBezTo>
                      <a:pt x="2" y="44"/>
                      <a:pt x="7" y="51"/>
                      <a:pt x="14" y="58"/>
                    </a:cubicBezTo>
                    <a:cubicBezTo>
                      <a:pt x="21" y="65"/>
                      <a:pt x="33" y="80"/>
                      <a:pt x="43" y="78"/>
                    </a:cubicBezTo>
                    <a:cubicBezTo>
                      <a:pt x="53" y="76"/>
                      <a:pt x="71" y="55"/>
                      <a:pt x="77" y="43"/>
                    </a:cubicBezTo>
                    <a:cubicBezTo>
                      <a:pt x="83" y="31"/>
                      <a:pt x="81" y="12"/>
                      <a:pt x="77" y="6"/>
                    </a:cubicBezTo>
                    <a:cubicBezTo>
                      <a:pt x="73" y="0"/>
                      <a:pt x="61" y="8"/>
                      <a:pt x="51" y="8"/>
                    </a:cubicBezTo>
                    <a:cubicBezTo>
                      <a:pt x="41" y="8"/>
                      <a:pt x="26" y="5"/>
                      <a:pt x="19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74" name="AutoShape 34"/>
              <p:cNvSpPr>
                <a:spLocks noChangeArrowheads="1"/>
              </p:cNvSpPr>
              <p:nvPr/>
            </p:nvSpPr>
            <p:spPr bwMode="auto">
              <a:xfrm rot="5400000">
                <a:off x="4579" y="3427"/>
                <a:ext cx="154" cy="57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75" name="AutoShape 35"/>
              <p:cNvSpPr>
                <a:spLocks noChangeArrowheads="1"/>
              </p:cNvSpPr>
              <p:nvPr/>
            </p:nvSpPr>
            <p:spPr bwMode="auto">
              <a:xfrm rot="5400000">
                <a:off x="3931" y="3461"/>
                <a:ext cx="154" cy="5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76" name="AutoShape 36"/>
              <p:cNvSpPr>
                <a:spLocks noChangeArrowheads="1"/>
              </p:cNvSpPr>
              <p:nvPr/>
            </p:nvSpPr>
            <p:spPr bwMode="auto">
              <a:xfrm rot="5400000">
                <a:off x="3163" y="3461"/>
                <a:ext cx="154" cy="5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77" name="AutoShape 37"/>
              <p:cNvSpPr>
                <a:spLocks noChangeArrowheads="1"/>
              </p:cNvSpPr>
              <p:nvPr/>
            </p:nvSpPr>
            <p:spPr bwMode="auto">
              <a:xfrm rot="5400000">
                <a:off x="2587" y="3461"/>
                <a:ext cx="154" cy="52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78" name="AutoShape 38"/>
              <p:cNvSpPr>
                <a:spLocks noChangeArrowheads="1"/>
              </p:cNvSpPr>
              <p:nvPr/>
            </p:nvSpPr>
            <p:spPr bwMode="auto">
              <a:xfrm rot="5400000">
                <a:off x="5299" y="3437"/>
                <a:ext cx="154" cy="57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76200" y="2003425"/>
            <a:ext cx="2433638" cy="2092325"/>
            <a:chOff x="240" y="890"/>
            <a:chExt cx="1533" cy="1318"/>
          </a:xfrm>
        </p:grpSpPr>
        <p:sp>
          <p:nvSpPr>
            <p:cNvPr id="3491880" name="Rectangle 40"/>
            <p:cNvSpPr>
              <a:spLocks noChangeArrowheads="1"/>
            </p:cNvSpPr>
            <p:nvPr/>
          </p:nvSpPr>
          <p:spPr bwMode="auto">
            <a:xfrm>
              <a:off x="240" y="890"/>
              <a:ext cx="1533" cy="1318"/>
            </a:xfrm>
            <a:prstGeom prst="rect">
              <a:avLst/>
            </a:prstGeom>
            <a:noFill/>
            <a:ln w="190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 flipH="1">
              <a:off x="1030" y="1222"/>
              <a:ext cx="654" cy="512"/>
              <a:chOff x="1183" y="1401"/>
              <a:chExt cx="1760" cy="1332"/>
            </a:xfrm>
          </p:grpSpPr>
          <p:sp>
            <p:nvSpPr>
              <p:cNvPr id="3491882" name="Freeform 42"/>
              <p:cNvSpPr>
                <a:spLocks/>
              </p:cNvSpPr>
              <p:nvPr/>
            </p:nvSpPr>
            <p:spPr bwMode="auto">
              <a:xfrm flipH="1">
                <a:off x="1183" y="1401"/>
                <a:ext cx="1506" cy="1332"/>
              </a:xfrm>
              <a:custGeom>
                <a:avLst/>
                <a:gdLst/>
                <a:ahLst/>
                <a:cxnLst>
                  <a:cxn ang="0">
                    <a:pos x="3" y="193"/>
                  </a:cxn>
                  <a:cxn ang="0">
                    <a:pos x="6" y="92"/>
                  </a:cxn>
                  <a:cxn ang="0">
                    <a:pos x="42" y="28"/>
                  </a:cxn>
                  <a:cxn ang="0">
                    <a:pos x="121" y="23"/>
                  </a:cxn>
                  <a:cxn ang="0">
                    <a:pos x="184" y="2"/>
                  </a:cxn>
                  <a:cxn ang="0">
                    <a:pos x="255" y="10"/>
                  </a:cxn>
                  <a:cxn ang="0">
                    <a:pos x="300" y="56"/>
                  </a:cxn>
                  <a:cxn ang="0">
                    <a:pos x="301" y="182"/>
                  </a:cxn>
                  <a:cxn ang="0">
                    <a:pos x="259" y="262"/>
                  </a:cxn>
                  <a:cxn ang="0">
                    <a:pos x="142" y="304"/>
                  </a:cxn>
                  <a:cxn ang="0">
                    <a:pos x="43" y="262"/>
                  </a:cxn>
                  <a:cxn ang="0">
                    <a:pos x="1" y="194"/>
                  </a:cxn>
                </a:cxnLst>
                <a:rect l="0" t="0" r="r" b="b"/>
                <a:pathLst>
                  <a:path w="308" h="304">
                    <a:moveTo>
                      <a:pt x="3" y="193"/>
                    </a:moveTo>
                    <a:cubicBezTo>
                      <a:pt x="3" y="176"/>
                      <a:pt x="0" y="119"/>
                      <a:pt x="6" y="92"/>
                    </a:cubicBezTo>
                    <a:cubicBezTo>
                      <a:pt x="12" y="65"/>
                      <a:pt x="23" y="40"/>
                      <a:pt x="42" y="28"/>
                    </a:cubicBezTo>
                    <a:cubicBezTo>
                      <a:pt x="61" y="16"/>
                      <a:pt x="97" y="27"/>
                      <a:pt x="121" y="23"/>
                    </a:cubicBezTo>
                    <a:cubicBezTo>
                      <a:pt x="145" y="19"/>
                      <a:pt x="162" y="4"/>
                      <a:pt x="184" y="2"/>
                    </a:cubicBezTo>
                    <a:cubicBezTo>
                      <a:pt x="206" y="0"/>
                      <a:pt x="236" y="1"/>
                      <a:pt x="255" y="10"/>
                    </a:cubicBezTo>
                    <a:cubicBezTo>
                      <a:pt x="274" y="19"/>
                      <a:pt x="292" y="27"/>
                      <a:pt x="300" y="56"/>
                    </a:cubicBezTo>
                    <a:cubicBezTo>
                      <a:pt x="308" y="85"/>
                      <a:pt x="308" y="148"/>
                      <a:pt x="301" y="182"/>
                    </a:cubicBezTo>
                    <a:cubicBezTo>
                      <a:pt x="294" y="216"/>
                      <a:pt x="285" y="242"/>
                      <a:pt x="259" y="262"/>
                    </a:cubicBezTo>
                    <a:cubicBezTo>
                      <a:pt x="233" y="282"/>
                      <a:pt x="178" y="304"/>
                      <a:pt x="142" y="304"/>
                    </a:cubicBezTo>
                    <a:cubicBezTo>
                      <a:pt x="106" y="304"/>
                      <a:pt x="66" y="280"/>
                      <a:pt x="43" y="262"/>
                    </a:cubicBezTo>
                    <a:cubicBezTo>
                      <a:pt x="20" y="244"/>
                      <a:pt x="10" y="208"/>
                      <a:pt x="1" y="194"/>
                    </a:cubicBezTo>
                  </a:path>
                </a:pathLst>
              </a:custGeom>
              <a:gradFill rotWithShape="0">
                <a:gsLst>
                  <a:gs pos="0">
                    <a:srgbClr val="FFF6DD"/>
                  </a:gs>
                  <a:gs pos="100000">
                    <a:srgbClr val="FFD86B"/>
                  </a:gs>
                </a:gsLst>
                <a:path path="rect">
                  <a:fillToRect l="50000" t="50000" r="50000" b="50000"/>
                </a:path>
              </a:gradFill>
              <a:ln w="9525" cmpd="sng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83" name="Oval 43"/>
              <p:cNvSpPr>
                <a:spLocks noChangeArrowheads="1"/>
              </p:cNvSpPr>
              <p:nvPr/>
            </p:nvSpPr>
            <p:spPr bwMode="auto">
              <a:xfrm flipH="1">
                <a:off x="1878" y="1891"/>
                <a:ext cx="365" cy="255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shade val="60784"/>
                      <a:invGamma/>
                    </a:srgbClr>
                  </a:gs>
                  <a:gs pos="100000">
                    <a:srgbClr val="CC9900"/>
                  </a:gs>
                </a:gsLst>
                <a:lin ang="270000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2610" y="1416"/>
                <a:ext cx="320" cy="248"/>
                <a:chOff x="732" y="1399"/>
                <a:chExt cx="121" cy="97"/>
              </a:xfrm>
            </p:grpSpPr>
            <p:sp>
              <p:nvSpPr>
                <p:cNvPr id="3491885" name="Freeform 45"/>
                <p:cNvSpPr>
                  <a:spLocks/>
                </p:cNvSpPr>
                <p:nvPr/>
              </p:nvSpPr>
              <p:spPr bwMode="auto">
                <a:xfrm>
                  <a:off x="732" y="1456"/>
                  <a:ext cx="55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40">
                      <a:moveTo>
                        <a:pt x="0" y="40"/>
                      </a:moveTo>
                      <a:lnTo>
                        <a:pt x="55" y="0"/>
                      </a:lnTo>
                    </a:path>
                  </a:pathLst>
                </a:custGeom>
                <a:noFill/>
                <a:ln w="28575" cmpd="sng">
                  <a:solidFill>
                    <a:srgbClr val="993366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86" name="Freeform 46"/>
                <p:cNvSpPr>
                  <a:spLocks/>
                </p:cNvSpPr>
                <p:nvPr/>
              </p:nvSpPr>
              <p:spPr bwMode="auto">
                <a:xfrm flipH="1">
                  <a:off x="781" y="1399"/>
                  <a:ext cx="72" cy="78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6" y="43"/>
                    </a:cxn>
                    <a:cxn ang="0">
                      <a:pos x="38" y="19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9" h="45">
                      <a:moveTo>
                        <a:pt x="0" y="30"/>
                      </a:moveTo>
                      <a:cubicBezTo>
                        <a:pt x="4" y="32"/>
                        <a:pt x="20" y="45"/>
                        <a:pt x="26" y="43"/>
                      </a:cubicBezTo>
                      <a:cubicBezTo>
                        <a:pt x="32" y="41"/>
                        <a:pt x="39" y="26"/>
                        <a:pt x="38" y="19"/>
                      </a:cubicBezTo>
                      <a:cubicBezTo>
                        <a:pt x="37" y="12"/>
                        <a:pt x="25" y="4"/>
                        <a:pt x="2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1887" name="Freeform 47"/>
              <p:cNvSpPr>
                <a:spLocks/>
              </p:cNvSpPr>
              <p:nvPr/>
            </p:nvSpPr>
            <p:spPr bwMode="auto">
              <a:xfrm flipH="1">
                <a:off x="2668" y="1965"/>
                <a:ext cx="275" cy="23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8" y="24"/>
                  </a:cxn>
                  <a:cxn ang="0">
                    <a:pos x="5" y="47"/>
                  </a:cxn>
                  <a:cxn ang="0">
                    <a:pos x="19" y="51"/>
                  </a:cxn>
                  <a:cxn ang="0">
                    <a:pos x="56" y="36"/>
                  </a:cxn>
                </a:cxnLst>
                <a:rect l="0" t="0" r="r" b="b"/>
                <a:pathLst>
                  <a:path w="56" h="53">
                    <a:moveTo>
                      <a:pt x="55" y="0"/>
                    </a:moveTo>
                    <a:cubicBezTo>
                      <a:pt x="48" y="4"/>
                      <a:pt x="16" y="16"/>
                      <a:pt x="8" y="24"/>
                    </a:cubicBezTo>
                    <a:cubicBezTo>
                      <a:pt x="0" y="32"/>
                      <a:pt x="3" y="43"/>
                      <a:pt x="5" y="47"/>
                    </a:cubicBezTo>
                    <a:cubicBezTo>
                      <a:pt x="7" y="51"/>
                      <a:pt x="11" y="53"/>
                      <a:pt x="19" y="51"/>
                    </a:cubicBezTo>
                    <a:cubicBezTo>
                      <a:pt x="27" y="49"/>
                      <a:pt x="48" y="39"/>
                      <a:pt x="56" y="36"/>
                    </a:cubicBezTo>
                  </a:path>
                </a:pathLst>
              </a:custGeom>
              <a:solidFill>
                <a:srgbClr val="800080"/>
              </a:solid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1888" name="Freeform 48"/>
            <p:cNvSpPr>
              <a:spLocks/>
            </p:cNvSpPr>
            <p:nvPr/>
          </p:nvSpPr>
          <p:spPr bwMode="auto">
            <a:xfrm flipH="1">
              <a:off x="862" y="1358"/>
              <a:ext cx="44" cy="3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89" name="Freeform 49"/>
            <p:cNvSpPr>
              <a:spLocks/>
            </p:cNvSpPr>
            <p:nvPr/>
          </p:nvSpPr>
          <p:spPr bwMode="auto">
            <a:xfrm>
              <a:off x="789" y="1358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0" name="Freeform 50"/>
            <p:cNvSpPr>
              <a:spLocks/>
            </p:cNvSpPr>
            <p:nvPr/>
          </p:nvSpPr>
          <p:spPr bwMode="auto">
            <a:xfrm>
              <a:off x="424" y="1222"/>
              <a:ext cx="660" cy="612"/>
            </a:xfrm>
            <a:custGeom>
              <a:avLst/>
              <a:gdLst/>
              <a:ahLst/>
              <a:cxnLst>
                <a:cxn ang="0">
                  <a:pos x="19" y="220"/>
                </a:cxn>
                <a:cxn ang="0">
                  <a:pos x="45" y="174"/>
                </a:cxn>
                <a:cxn ang="0">
                  <a:pos x="143" y="178"/>
                </a:cxn>
                <a:cxn ang="0">
                  <a:pos x="139" y="132"/>
                </a:cxn>
                <a:cxn ang="0">
                  <a:pos x="77" y="140"/>
                </a:cxn>
                <a:cxn ang="0">
                  <a:pos x="49" y="90"/>
                </a:cxn>
                <a:cxn ang="0">
                  <a:pos x="83" y="116"/>
                </a:cxn>
                <a:cxn ang="0">
                  <a:pos x="113" y="88"/>
                </a:cxn>
                <a:cxn ang="0">
                  <a:pos x="97" y="62"/>
                </a:cxn>
                <a:cxn ang="0">
                  <a:pos x="59" y="62"/>
                </a:cxn>
                <a:cxn ang="0">
                  <a:pos x="105" y="30"/>
                </a:cxn>
                <a:cxn ang="0">
                  <a:pos x="157" y="70"/>
                </a:cxn>
                <a:cxn ang="0">
                  <a:pos x="235" y="2"/>
                </a:cxn>
                <a:cxn ang="0">
                  <a:pos x="311" y="60"/>
                </a:cxn>
                <a:cxn ang="0">
                  <a:pos x="335" y="128"/>
                </a:cxn>
                <a:cxn ang="0">
                  <a:pos x="399" y="119"/>
                </a:cxn>
                <a:cxn ang="0">
                  <a:pos x="421" y="134"/>
                </a:cxn>
                <a:cxn ang="0">
                  <a:pos x="413" y="156"/>
                </a:cxn>
                <a:cxn ang="0">
                  <a:pos x="367" y="192"/>
                </a:cxn>
                <a:cxn ang="0">
                  <a:pos x="343" y="254"/>
                </a:cxn>
                <a:cxn ang="0">
                  <a:pos x="381" y="344"/>
                </a:cxn>
                <a:cxn ang="0">
                  <a:pos x="389" y="402"/>
                </a:cxn>
                <a:cxn ang="0">
                  <a:pos x="445" y="426"/>
                </a:cxn>
                <a:cxn ang="0">
                  <a:pos x="433" y="452"/>
                </a:cxn>
                <a:cxn ang="0">
                  <a:pos x="449" y="488"/>
                </a:cxn>
                <a:cxn ang="0">
                  <a:pos x="407" y="476"/>
                </a:cxn>
                <a:cxn ang="0">
                  <a:pos x="331" y="414"/>
                </a:cxn>
                <a:cxn ang="0">
                  <a:pos x="287" y="458"/>
                </a:cxn>
                <a:cxn ang="0">
                  <a:pos x="277" y="571"/>
                </a:cxn>
                <a:cxn ang="0">
                  <a:pos x="225" y="594"/>
                </a:cxn>
                <a:cxn ang="0">
                  <a:pos x="209" y="546"/>
                </a:cxn>
                <a:cxn ang="0">
                  <a:pos x="153" y="482"/>
                </a:cxn>
                <a:cxn ang="0">
                  <a:pos x="65" y="488"/>
                </a:cxn>
                <a:cxn ang="0">
                  <a:pos x="87" y="442"/>
                </a:cxn>
                <a:cxn ang="0">
                  <a:pos x="73" y="412"/>
                </a:cxn>
                <a:cxn ang="0">
                  <a:pos x="29" y="412"/>
                </a:cxn>
                <a:cxn ang="0">
                  <a:pos x="1" y="390"/>
                </a:cxn>
                <a:cxn ang="0">
                  <a:pos x="35" y="364"/>
                </a:cxn>
                <a:cxn ang="0">
                  <a:pos x="67" y="376"/>
                </a:cxn>
                <a:cxn ang="0">
                  <a:pos x="57" y="280"/>
                </a:cxn>
                <a:cxn ang="0">
                  <a:pos x="119" y="244"/>
                </a:cxn>
                <a:cxn ang="0">
                  <a:pos x="93" y="200"/>
                </a:cxn>
                <a:cxn ang="0">
                  <a:pos x="51" y="208"/>
                </a:cxn>
                <a:cxn ang="0">
                  <a:pos x="19" y="220"/>
                </a:cxn>
              </a:cxnLst>
              <a:rect l="0" t="0" r="r" b="b"/>
              <a:pathLst>
                <a:path w="453" h="598">
                  <a:moveTo>
                    <a:pt x="19" y="220"/>
                  </a:moveTo>
                  <a:cubicBezTo>
                    <a:pt x="18" y="214"/>
                    <a:pt x="25" y="181"/>
                    <a:pt x="45" y="174"/>
                  </a:cubicBezTo>
                  <a:cubicBezTo>
                    <a:pt x="65" y="167"/>
                    <a:pt x="127" y="185"/>
                    <a:pt x="143" y="178"/>
                  </a:cubicBezTo>
                  <a:cubicBezTo>
                    <a:pt x="159" y="171"/>
                    <a:pt x="150" y="138"/>
                    <a:pt x="139" y="132"/>
                  </a:cubicBezTo>
                  <a:cubicBezTo>
                    <a:pt x="128" y="126"/>
                    <a:pt x="92" y="147"/>
                    <a:pt x="77" y="140"/>
                  </a:cubicBezTo>
                  <a:cubicBezTo>
                    <a:pt x="62" y="133"/>
                    <a:pt x="48" y="94"/>
                    <a:pt x="49" y="90"/>
                  </a:cubicBezTo>
                  <a:cubicBezTo>
                    <a:pt x="50" y="86"/>
                    <a:pt x="72" y="116"/>
                    <a:pt x="83" y="116"/>
                  </a:cubicBezTo>
                  <a:cubicBezTo>
                    <a:pt x="94" y="116"/>
                    <a:pt x="111" y="97"/>
                    <a:pt x="113" y="88"/>
                  </a:cubicBezTo>
                  <a:cubicBezTo>
                    <a:pt x="115" y="79"/>
                    <a:pt x="106" y="66"/>
                    <a:pt x="97" y="62"/>
                  </a:cubicBezTo>
                  <a:cubicBezTo>
                    <a:pt x="88" y="58"/>
                    <a:pt x="58" y="67"/>
                    <a:pt x="59" y="62"/>
                  </a:cubicBezTo>
                  <a:cubicBezTo>
                    <a:pt x="60" y="57"/>
                    <a:pt x="89" y="29"/>
                    <a:pt x="105" y="30"/>
                  </a:cubicBezTo>
                  <a:cubicBezTo>
                    <a:pt x="121" y="31"/>
                    <a:pt x="135" y="75"/>
                    <a:pt x="157" y="70"/>
                  </a:cubicBezTo>
                  <a:cubicBezTo>
                    <a:pt x="179" y="65"/>
                    <a:pt x="209" y="4"/>
                    <a:pt x="235" y="2"/>
                  </a:cubicBezTo>
                  <a:cubicBezTo>
                    <a:pt x="261" y="0"/>
                    <a:pt x="294" y="39"/>
                    <a:pt x="311" y="60"/>
                  </a:cubicBezTo>
                  <a:cubicBezTo>
                    <a:pt x="328" y="81"/>
                    <a:pt x="320" y="118"/>
                    <a:pt x="335" y="128"/>
                  </a:cubicBezTo>
                  <a:cubicBezTo>
                    <a:pt x="350" y="138"/>
                    <a:pt x="385" y="118"/>
                    <a:pt x="399" y="119"/>
                  </a:cubicBezTo>
                  <a:cubicBezTo>
                    <a:pt x="413" y="120"/>
                    <a:pt x="419" y="128"/>
                    <a:pt x="421" y="134"/>
                  </a:cubicBezTo>
                  <a:cubicBezTo>
                    <a:pt x="423" y="140"/>
                    <a:pt x="422" y="146"/>
                    <a:pt x="413" y="156"/>
                  </a:cubicBezTo>
                  <a:cubicBezTo>
                    <a:pt x="404" y="166"/>
                    <a:pt x="379" y="176"/>
                    <a:pt x="367" y="192"/>
                  </a:cubicBezTo>
                  <a:cubicBezTo>
                    <a:pt x="355" y="208"/>
                    <a:pt x="341" y="229"/>
                    <a:pt x="343" y="254"/>
                  </a:cubicBezTo>
                  <a:cubicBezTo>
                    <a:pt x="345" y="279"/>
                    <a:pt x="373" y="319"/>
                    <a:pt x="381" y="344"/>
                  </a:cubicBezTo>
                  <a:cubicBezTo>
                    <a:pt x="389" y="369"/>
                    <a:pt x="378" y="388"/>
                    <a:pt x="389" y="402"/>
                  </a:cubicBezTo>
                  <a:cubicBezTo>
                    <a:pt x="400" y="416"/>
                    <a:pt x="438" y="418"/>
                    <a:pt x="445" y="426"/>
                  </a:cubicBezTo>
                  <a:cubicBezTo>
                    <a:pt x="452" y="434"/>
                    <a:pt x="432" y="442"/>
                    <a:pt x="433" y="452"/>
                  </a:cubicBezTo>
                  <a:cubicBezTo>
                    <a:pt x="434" y="462"/>
                    <a:pt x="453" y="484"/>
                    <a:pt x="449" y="488"/>
                  </a:cubicBezTo>
                  <a:cubicBezTo>
                    <a:pt x="445" y="492"/>
                    <a:pt x="426" y="488"/>
                    <a:pt x="407" y="476"/>
                  </a:cubicBezTo>
                  <a:cubicBezTo>
                    <a:pt x="388" y="464"/>
                    <a:pt x="351" y="417"/>
                    <a:pt x="331" y="414"/>
                  </a:cubicBezTo>
                  <a:cubicBezTo>
                    <a:pt x="311" y="411"/>
                    <a:pt x="296" y="432"/>
                    <a:pt x="287" y="458"/>
                  </a:cubicBezTo>
                  <a:cubicBezTo>
                    <a:pt x="278" y="484"/>
                    <a:pt x="287" y="548"/>
                    <a:pt x="277" y="571"/>
                  </a:cubicBezTo>
                  <a:cubicBezTo>
                    <a:pt x="267" y="594"/>
                    <a:pt x="236" y="598"/>
                    <a:pt x="225" y="594"/>
                  </a:cubicBezTo>
                  <a:cubicBezTo>
                    <a:pt x="214" y="590"/>
                    <a:pt x="221" y="565"/>
                    <a:pt x="209" y="546"/>
                  </a:cubicBezTo>
                  <a:cubicBezTo>
                    <a:pt x="197" y="527"/>
                    <a:pt x="177" y="492"/>
                    <a:pt x="153" y="482"/>
                  </a:cubicBezTo>
                  <a:cubicBezTo>
                    <a:pt x="129" y="472"/>
                    <a:pt x="76" y="495"/>
                    <a:pt x="65" y="488"/>
                  </a:cubicBezTo>
                  <a:cubicBezTo>
                    <a:pt x="54" y="481"/>
                    <a:pt x="86" y="455"/>
                    <a:pt x="87" y="442"/>
                  </a:cubicBezTo>
                  <a:cubicBezTo>
                    <a:pt x="88" y="429"/>
                    <a:pt x="83" y="417"/>
                    <a:pt x="73" y="412"/>
                  </a:cubicBezTo>
                  <a:cubicBezTo>
                    <a:pt x="63" y="407"/>
                    <a:pt x="41" y="416"/>
                    <a:pt x="29" y="412"/>
                  </a:cubicBezTo>
                  <a:cubicBezTo>
                    <a:pt x="17" y="408"/>
                    <a:pt x="0" y="398"/>
                    <a:pt x="1" y="390"/>
                  </a:cubicBezTo>
                  <a:cubicBezTo>
                    <a:pt x="2" y="382"/>
                    <a:pt x="24" y="366"/>
                    <a:pt x="35" y="364"/>
                  </a:cubicBezTo>
                  <a:cubicBezTo>
                    <a:pt x="46" y="362"/>
                    <a:pt x="63" y="390"/>
                    <a:pt x="67" y="376"/>
                  </a:cubicBezTo>
                  <a:cubicBezTo>
                    <a:pt x="71" y="362"/>
                    <a:pt x="48" y="302"/>
                    <a:pt x="57" y="280"/>
                  </a:cubicBezTo>
                  <a:cubicBezTo>
                    <a:pt x="66" y="258"/>
                    <a:pt x="113" y="257"/>
                    <a:pt x="119" y="244"/>
                  </a:cubicBezTo>
                  <a:cubicBezTo>
                    <a:pt x="125" y="231"/>
                    <a:pt x="104" y="206"/>
                    <a:pt x="93" y="200"/>
                  </a:cubicBezTo>
                  <a:cubicBezTo>
                    <a:pt x="82" y="194"/>
                    <a:pt x="63" y="205"/>
                    <a:pt x="51" y="208"/>
                  </a:cubicBezTo>
                  <a:cubicBezTo>
                    <a:pt x="39" y="211"/>
                    <a:pt x="21" y="225"/>
                    <a:pt x="19" y="22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FF"/>
                </a:gs>
                <a:gs pos="50000">
                  <a:srgbClr val="FF99FF">
                    <a:gamma/>
                    <a:tint val="23137"/>
                    <a:invGamma/>
                  </a:srgbClr>
                </a:gs>
                <a:gs pos="100000">
                  <a:srgbClr val="FF99FF"/>
                </a:gs>
              </a:gsLst>
              <a:lin ang="2700000" scaled="1"/>
            </a:gradFill>
            <a:ln w="9525" cmpd="sng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1" name="Freeform 51"/>
            <p:cNvSpPr>
              <a:spLocks/>
            </p:cNvSpPr>
            <p:nvPr/>
          </p:nvSpPr>
          <p:spPr bwMode="auto">
            <a:xfrm>
              <a:off x="652" y="1429"/>
              <a:ext cx="193" cy="15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3" y="90"/>
                </a:cxn>
                <a:cxn ang="0">
                  <a:pos x="51" y="91"/>
                </a:cxn>
                <a:cxn ang="0">
                  <a:pos x="84" y="105"/>
                </a:cxn>
                <a:cxn ang="0">
                  <a:pos x="105" y="69"/>
                </a:cxn>
                <a:cxn ang="0">
                  <a:pos x="125" y="40"/>
                </a:cxn>
                <a:cxn ang="0">
                  <a:pos x="90" y="6"/>
                </a:cxn>
                <a:cxn ang="0">
                  <a:pos x="53" y="6"/>
                </a:cxn>
                <a:cxn ang="0">
                  <a:pos x="23" y="33"/>
                </a:cxn>
                <a:cxn ang="0">
                  <a:pos x="0" y="60"/>
                </a:cxn>
              </a:cxnLst>
              <a:rect l="0" t="0" r="r" b="b"/>
              <a:pathLst>
                <a:path w="127" h="109">
                  <a:moveTo>
                    <a:pt x="0" y="60"/>
                  </a:moveTo>
                  <a:cubicBezTo>
                    <a:pt x="0" y="69"/>
                    <a:pt x="15" y="85"/>
                    <a:pt x="23" y="90"/>
                  </a:cubicBezTo>
                  <a:cubicBezTo>
                    <a:pt x="31" y="95"/>
                    <a:pt x="41" y="88"/>
                    <a:pt x="51" y="91"/>
                  </a:cubicBezTo>
                  <a:cubicBezTo>
                    <a:pt x="61" y="94"/>
                    <a:pt x="75" y="109"/>
                    <a:pt x="84" y="105"/>
                  </a:cubicBezTo>
                  <a:cubicBezTo>
                    <a:pt x="93" y="101"/>
                    <a:pt x="98" y="80"/>
                    <a:pt x="105" y="69"/>
                  </a:cubicBezTo>
                  <a:cubicBezTo>
                    <a:pt x="112" y="58"/>
                    <a:pt x="127" y="50"/>
                    <a:pt x="125" y="40"/>
                  </a:cubicBezTo>
                  <a:cubicBezTo>
                    <a:pt x="123" y="30"/>
                    <a:pt x="102" y="12"/>
                    <a:pt x="90" y="6"/>
                  </a:cubicBezTo>
                  <a:cubicBezTo>
                    <a:pt x="78" y="0"/>
                    <a:pt x="64" y="2"/>
                    <a:pt x="53" y="6"/>
                  </a:cubicBezTo>
                  <a:cubicBezTo>
                    <a:pt x="42" y="10"/>
                    <a:pt x="32" y="24"/>
                    <a:pt x="23" y="33"/>
                  </a:cubicBezTo>
                  <a:cubicBezTo>
                    <a:pt x="14" y="42"/>
                    <a:pt x="0" y="51"/>
                    <a:pt x="0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2" name="Freeform 52"/>
            <p:cNvSpPr>
              <a:spLocks/>
            </p:cNvSpPr>
            <p:nvPr/>
          </p:nvSpPr>
          <p:spPr bwMode="auto">
            <a:xfrm flipH="1">
              <a:off x="570" y="1630"/>
              <a:ext cx="45" cy="32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3" name="Freeform 53"/>
            <p:cNvSpPr>
              <a:spLocks/>
            </p:cNvSpPr>
            <p:nvPr/>
          </p:nvSpPr>
          <p:spPr bwMode="auto">
            <a:xfrm>
              <a:off x="716" y="1698"/>
              <a:ext cx="44" cy="3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4" name="Freeform 54"/>
            <p:cNvSpPr>
              <a:spLocks/>
            </p:cNvSpPr>
            <p:nvPr/>
          </p:nvSpPr>
          <p:spPr bwMode="auto">
            <a:xfrm>
              <a:off x="862" y="1562"/>
              <a:ext cx="44" cy="3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5" name="Freeform 55"/>
            <p:cNvSpPr>
              <a:spLocks/>
            </p:cNvSpPr>
            <p:nvPr/>
          </p:nvSpPr>
          <p:spPr bwMode="auto">
            <a:xfrm flipH="1">
              <a:off x="789" y="1630"/>
              <a:ext cx="45" cy="32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6" name="Freeform 56"/>
            <p:cNvSpPr>
              <a:spLocks/>
            </p:cNvSpPr>
            <p:nvPr/>
          </p:nvSpPr>
          <p:spPr bwMode="auto">
            <a:xfrm>
              <a:off x="526" y="1562"/>
              <a:ext cx="44" cy="3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7" name="Freeform 57"/>
            <p:cNvSpPr>
              <a:spLocks/>
            </p:cNvSpPr>
            <p:nvPr/>
          </p:nvSpPr>
          <p:spPr bwMode="auto">
            <a:xfrm>
              <a:off x="716" y="1358"/>
              <a:ext cx="44" cy="33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8" name="Freeform 58"/>
            <p:cNvSpPr>
              <a:spLocks/>
            </p:cNvSpPr>
            <p:nvPr/>
          </p:nvSpPr>
          <p:spPr bwMode="auto">
            <a:xfrm flipH="1">
              <a:off x="716" y="1290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899" name="Freeform 59"/>
            <p:cNvSpPr>
              <a:spLocks/>
            </p:cNvSpPr>
            <p:nvPr/>
          </p:nvSpPr>
          <p:spPr bwMode="auto">
            <a:xfrm>
              <a:off x="643" y="1426"/>
              <a:ext cx="19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0" name="Freeform 60"/>
            <p:cNvSpPr>
              <a:spLocks/>
            </p:cNvSpPr>
            <p:nvPr/>
          </p:nvSpPr>
          <p:spPr bwMode="auto">
            <a:xfrm>
              <a:off x="570" y="1545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1" name="Freeform 61"/>
            <p:cNvSpPr>
              <a:spLocks/>
            </p:cNvSpPr>
            <p:nvPr/>
          </p:nvSpPr>
          <p:spPr bwMode="auto">
            <a:xfrm>
              <a:off x="843" y="1494"/>
              <a:ext cx="19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2" name="Freeform 62"/>
            <p:cNvSpPr>
              <a:spLocks/>
            </p:cNvSpPr>
            <p:nvPr/>
          </p:nvSpPr>
          <p:spPr bwMode="auto">
            <a:xfrm flipH="1">
              <a:off x="716" y="1613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3" name="Freeform 63"/>
            <p:cNvSpPr>
              <a:spLocks/>
            </p:cNvSpPr>
            <p:nvPr/>
          </p:nvSpPr>
          <p:spPr bwMode="auto">
            <a:xfrm>
              <a:off x="497" y="1409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4" name="Freeform 64"/>
            <p:cNvSpPr>
              <a:spLocks/>
            </p:cNvSpPr>
            <p:nvPr/>
          </p:nvSpPr>
          <p:spPr bwMode="auto">
            <a:xfrm>
              <a:off x="990" y="1358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5" name="Freeform 65"/>
            <p:cNvSpPr>
              <a:spLocks/>
            </p:cNvSpPr>
            <p:nvPr/>
          </p:nvSpPr>
          <p:spPr bwMode="auto">
            <a:xfrm>
              <a:off x="990" y="1681"/>
              <a:ext cx="18" cy="1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6" name="Freeform 66"/>
            <p:cNvSpPr>
              <a:spLocks/>
            </p:cNvSpPr>
            <p:nvPr/>
          </p:nvSpPr>
          <p:spPr bwMode="auto">
            <a:xfrm>
              <a:off x="923" y="1254"/>
              <a:ext cx="64" cy="92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26" y="40"/>
                </a:cxn>
                <a:cxn ang="0">
                  <a:pos x="21" y="25"/>
                </a:cxn>
                <a:cxn ang="0">
                  <a:pos x="42" y="0"/>
                </a:cxn>
              </a:cxnLst>
              <a:rect l="0" t="0" r="r" b="b"/>
              <a:pathLst>
                <a:path w="42" h="66">
                  <a:moveTo>
                    <a:pt x="0" y="66"/>
                  </a:moveTo>
                  <a:cubicBezTo>
                    <a:pt x="4" y="62"/>
                    <a:pt x="23" y="47"/>
                    <a:pt x="26" y="40"/>
                  </a:cubicBezTo>
                  <a:cubicBezTo>
                    <a:pt x="29" y="33"/>
                    <a:pt x="18" y="32"/>
                    <a:pt x="21" y="25"/>
                  </a:cubicBezTo>
                  <a:cubicBezTo>
                    <a:pt x="24" y="18"/>
                    <a:pt x="38" y="5"/>
                    <a:pt x="42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7" name="Freeform 67"/>
            <p:cNvSpPr>
              <a:spLocks/>
            </p:cNvSpPr>
            <p:nvPr/>
          </p:nvSpPr>
          <p:spPr bwMode="auto">
            <a:xfrm>
              <a:off x="938" y="1289"/>
              <a:ext cx="91" cy="6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5" y="24"/>
                </a:cxn>
                <a:cxn ang="0">
                  <a:pos x="35" y="27"/>
                </a:cxn>
                <a:cxn ang="0">
                  <a:pos x="60" y="0"/>
                </a:cxn>
              </a:cxnLst>
              <a:rect l="0" t="0" r="r" b="b"/>
              <a:pathLst>
                <a:path w="60" h="48">
                  <a:moveTo>
                    <a:pt x="0" y="48"/>
                  </a:moveTo>
                  <a:cubicBezTo>
                    <a:pt x="4" y="44"/>
                    <a:pt x="19" y="27"/>
                    <a:pt x="25" y="24"/>
                  </a:cubicBezTo>
                  <a:cubicBezTo>
                    <a:pt x="31" y="21"/>
                    <a:pt x="29" y="31"/>
                    <a:pt x="35" y="27"/>
                  </a:cubicBezTo>
                  <a:cubicBezTo>
                    <a:pt x="41" y="23"/>
                    <a:pt x="55" y="6"/>
                    <a:pt x="60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8" name="Freeform 68"/>
            <p:cNvSpPr>
              <a:spLocks/>
            </p:cNvSpPr>
            <p:nvPr/>
          </p:nvSpPr>
          <p:spPr bwMode="auto">
            <a:xfrm>
              <a:off x="942" y="1484"/>
              <a:ext cx="100" cy="7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43" y="2"/>
                </a:cxn>
                <a:cxn ang="0">
                  <a:pos x="39" y="14"/>
                </a:cxn>
                <a:cxn ang="0">
                  <a:pos x="39" y="28"/>
                </a:cxn>
                <a:cxn ang="0">
                  <a:pos x="46" y="34"/>
                </a:cxn>
                <a:cxn ang="0">
                  <a:pos x="61" y="35"/>
                </a:cxn>
                <a:cxn ang="0">
                  <a:pos x="19" y="55"/>
                </a:cxn>
              </a:cxnLst>
              <a:rect l="0" t="0" r="r" b="b"/>
              <a:pathLst>
                <a:path w="65" h="55">
                  <a:moveTo>
                    <a:pt x="0" y="25"/>
                  </a:moveTo>
                  <a:cubicBezTo>
                    <a:pt x="7" y="22"/>
                    <a:pt x="37" y="4"/>
                    <a:pt x="43" y="2"/>
                  </a:cubicBezTo>
                  <a:cubicBezTo>
                    <a:pt x="49" y="0"/>
                    <a:pt x="40" y="10"/>
                    <a:pt x="39" y="14"/>
                  </a:cubicBezTo>
                  <a:cubicBezTo>
                    <a:pt x="38" y="18"/>
                    <a:pt x="38" y="25"/>
                    <a:pt x="39" y="28"/>
                  </a:cubicBezTo>
                  <a:cubicBezTo>
                    <a:pt x="40" y="31"/>
                    <a:pt x="42" y="33"/>
                    <a:pt x="46" y="34"/>
                  </a:cubicBezTo>
                  <a:cubicBezTo>
                    <a:pt x="50" y="35"/>
                    <a:pt x="65" y="32"/>
                    <a:pt x="61" y="35"/>
                  </a:cubicBezTo>
                  <a:cubicBezTo>
                    <a:pt x="57" y="38"/>
                    <a:pt x="28" y="51"/>
                    <a:pt x="19" y="55"/>
                  </a:cubicBezTo>
                </a:path>
              </a:pathLst>
            </a:custGeom>
            <a:solidFill>
              <a:srgbClr val="FF9933"/>
            </a:solidFill>
            <a:ln w="3175" cmpd="sng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09" name="Oval 69"/>
            <p:cNvSpPr>
              <a:spLocks noChangeArrowheads="1"/>
            </p:cNvSpPr>
            <p:nvPr/>
          </p:nvSpPr>
          <p:spPr bwMode="auto">
            <a:xfrm>
              <a:off x="984" y="1269"/>
              <a:ext cx="25" cy="2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10" name="Freeform 70"/>
            <p:cNvSpPr>
              <a:spLocks/>
            </p:cNvSpPr>
            <p:nvPr/>
          </p:nvSpPr>
          <p:spPr bwMode="auto">
            <a:xfrm>
              <a:off x="844" y="1354"/>
              <a:ext cx="44" cy="32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0"/>
                </a:cxn>
                <a:cxn ang="0">
                  <a:pos x="56" y="48"/>
                </a:cxn>
                <a:cxn ang="0">
                  <a:pos x="56" y="96"/>
                </a:cxn>
                <a:cxn ang="0">
                  <a:pos x="8" y="48"/>
                </a:cxn>
              </a:cxnLst>
              <a:rect l="0" t="0" r="r" b="b"/>
              <a:pathLst>
                <a:path w="64" h="96">
                  <a:moveTo>
                    <a:pt x="8" y="48"/>
                  </a:moveTo>
                  <a:cubicBezTo>
                    <a:pt x="0" y="32"/>
                    <a:pt x="0" y="0"/>
                    <a:pt x="8" y="0"/>
                  </a:cubicBezTo>
                  <a:cubicBezTo>
                    <a:pt x="16" y="0"/>
                    <a:pt x="48" y="32"/>
                    <a:pt x="56" y="48"/>
                  </a:cubicBezTo>
                  <a:cubicBezTo>
                    <a:pt x="64" y="64"/>
                    <a:pt x="64" y="96"/>
                    <a:pt x="56" y="96"/>
                  </a:cubicBezTo>
                  <a:cubicBezTo>
                    <a:pt x="48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D3D3D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975600" y="971550"/>
            <a:ext cx="1168400" cy="4527550"/>
            <a:chOff x="5024" y="432"/>
            <a:chExt cx="736" cy="2852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5024" y="432"/>
              <a:ext cx="736" cy="2852"/>
              <a:chOff x="5024" y="432"/>
              <a:chExt cx="736" cy="2852"/>
            </a:xfrm>
          </p:grpSpPr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5260" y="432"/>
                <a:ext cx="308" cy="304"/>
                <a:chOff x="3410" y="752"/>
                <a:chExt cx="308" cy="304"/>
              </a:xfrm>
            </p:grpSpPr>
            <p:sp>
              <p:nvSpPr>
                <p:cNvPr id="3491914" name="Freeform 74"/>
                <p:cNvSpPr>
                  <a:spLocks/>
                </p:cNvSpPr>
                <p:nvPr/>
              </p:nvSpPr>
              <p:spPr bwMode="auto">
                <a:xfrm rot="13347549" flipV="1">
                  <a:off x="3410" y="752"/>
                  <a:ext cx="308" cy="304"/>
                </a:xfrm>
                <a:custGeom>
                  <a:avLst/>
                  <a:gdLst/>
                  <a:ahLst/>
                  <a:cxnLst>
                    <a:cxn ang="0">
                      <a:pos x="3" y="193"/>
                    </a:cxn>
                    <a:cxn ang="0">
                      <a:pos x="6" y="92"/>
                    </a:cxn>
                    <a:cxn ang="0">
                      <a:pos x="42" y="28"/>
                    </a:cxn>
                    <a:cxn ang="0">
                      <a:pos x="121" y="23"/>
                    </a:cxn>
                    <a:cxn ang="0">
                      <a:pos x="184" y="2"/>
                    </a:cxn>
                    <a:cxn ang="0">
                      <a:pos x="255" y="10"/>
                    </a:cxn>
                    <a:cxn ang="0">
                      <a:pos x="300" y="56"/>
                    </a:cxn>
                    <a:cxn ang="0">
                      <a:pos x="301" y="182"/>
                    </a:cxn>
                    <a:cxn ang="0">
                      <a:pos x="259" y="262"/>
                    </a:cxn>
                    <a:cxn ang="0">
                      <a:pos x="142" y="304"/>
                    </a:cxn>
                    <a:cxn ang="0">
                      <a:pos x="43" y="262"/>
                    </a:cxn>
                    <a:cxn ang="0">
                      <a:pos x="1" y="194"/>
                    </a:cxn>
                  </a:cxnLst>
                  <a:rect l="0" t="0" r="r" b="b"/>
                  <a:pathLst>
                    <a:path w="308" h="304">
                      <a:moveTo>
                        <a:pt x="3" y="193"/>
                      </a:moveTo>
                      <a:cubicBezTo>
                        <a:pt x="3" y="176"/>
                        <a:pt x="0" y="119"/>
                        <a:pt x="6" y="92"/>
                      </a:cubicBezTo>
                      <a:cubicBezTo>
                        <a:pt x="12" y="65"/>
                        <a:pt x="23" y="40"/>
                        <a:pt x="42" y="28"/>
                      </a:cubicBezTo>
                      <a:cubicBezTo>
                        <a:pt x="61" y="16"/>
                        <a:pt x="97" y="27"/>
                        <a:pt x="121" y="23"/>
                      </a:cubicBezTo>
                      <a:cubicBezTo>
                        <a:pt x="145" y="19"/>
                        <a:pt x="162" y="4"/>
                        <a:pt x="184" y="2"/>
                      </a:cubicBezTo>
                      <a:cubicBezTo>
                        <a:pt x="206" y="0"/>
                        <a:pt x="236" y="1"/>
                        <a:pt x="255" y="10"/>
                      </a:cubicBezTo>
                      <a:cubicBezTo>
                        <a:pt x="274" y="19"/>
                        <a:pt x="292" y="27"/>
                        <a:pt x="300" y="56"/>
                      </a:cubicBezTo>
                      <a:cubicBezTo>
                        <a:pt x="308" y="85"/>
                        <a:pt x="308" y="148"/>
                        <a:pt x="301" y="182"/>
                      </a:cubicBezTo>
                      <a:cubicBezTo>
                        <a:pt x="294" y="216"/>
                        <a:pt x="285" y="242"/>
                        <a:pt x="259" y="262"/>
                      </a:cubicBezTo>
                      <a:cubicBezTo>
                        <a:pt x="233" y="282"/>
                        <a:pt x="178" y="304"/>
                        <a:pt x="142" y="304"/>
                      </a:cubicBezTo>
                      <a:cubicBezTo>
                        <a:pt x="106" y="304"/>
                        <a:pt x="66" y="280"/>
                        <a:pt x="43" y="262"/>
                      </a:cubicBezTo>
                      <a:cubicBezTo>
                        <a:pt x="20" y="244"/>
                        <a:pt x="10" y="208"/>
                        <a:pt x="1" y="19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81CCFF"/>
                    </a:gs>
                    <a:gs pos="100000">
                      <a:srgbClr val="85A2FF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915" name="Oval 7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574" y="864"/>
                  <a:ext cx="75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60784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2700000" scaled="1"/>
                </a:gra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91916" name="Rectangle 76"/>
              <p:cNvSpPr>
                <a:spLocks noChangeArrowheads="1"/>
              </p:cNvSpPr>
              <p:nvPr/>
            </p:nvSpPr>
            <p:spPr bwMode="auto">
              <a:xfrm>
                <a:off x="5184" y="1488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77"/>
              <p:cNvGrpSpPr>
                <a:grpSpLocks/>
              </p:cNvGrpSpPr>
              <p:nvPr/>
            </p:nvGrpSpPr>
            <p:grpSpPr bwMode="auto">
              <a:xfrm>
                <a:off x="5024" y="2976"/>
                <a:ext cx="304" cy="308"/>
                <a:chOff x="5136" y="3244"/>
                <a:chExt cx="304" cy="308"/>
              </a:xfrm>
            </p:grpSpPr>
            <p:sp>
              <p:nvSpPr>
                <p:cNvPr id="3491918" name="Freeform 78"/>
                <p:cNvSpPr>
                  <a:spLocks/>
                </p:cNvSpPr>
                <p:nvPr/>
              </p:nvSpPr>
              <p:spPr bwMode="auto">
                <a:xfrm rot="2852451">
                  <a:off x="5134" y="3246"/>
                  <a:ext cx="308" cy="304"/>
                </a:xfrm>
                <a:custGeom>
                  <a:avLst/>
                  <a:gdLst/>
                  <a:ahLst/>
                  <a:cxnLst>
                    <a:cxn ang="0">
                      <a:pos x="3" y="193"/>
                    </a:cxn>
                    <a:cxn ang="0">
                      <a:pos x="6" y="92"/>
                    </a:cxn>
                    <a:cxn ang="0">
                      <a:pos x="42" y="28"/>
                    </a:cxn>
                    <a:cxn ang="0">
                      <a:pos x="121" y="23"/>
                    </a:cxn>
                    <a:cxn ang="0">
                      <a:pos x="184" y="2"/>
                    </a:cxn>
                    <a:cxn ang="0">
                      <a:pos x="255" y="10"/>
                    </a:cxn>
                    <a:cxn ang="0">
                      <a:pos x="300" y="56"/>
                    </a:cxn>
                    <a:cxn ang="0">
                      <a:pos x="301" y="182"/>
                    </a:cxn>
                    <a:cxn ang="0">
                      <a:pos x="259" y="262"/>
                    </a:cxn>
                    <a:cxn ang="0">
                      <a:pos x="142" y="304"/>
                    </a:cxn>
                    <a:cxn ang="0">
                      <a:pos x="43" y="262"/>
                    </a:cxn>
                    <a:cxn ang="0">
                      <a:pos x="1" y="194"/>
                    </a:cxn>
                  </a:cxnLst>
                  <a:rect l="0" t="0" r="r" b="b"/>
                  <a:pathLst>
                    <a:path w="308" h="304">
                      <a:moveTo>
                        <a:pt x="3" y="193"/>
                      </a:moveTo>
                      <a:cubicBezTo>
                        <a:pt x="3" y="176"/>
                        <a:pt x="0" y="119"/>
                        <a:pt x="6" y="92"/>
                      </a:cubicBezTo>
                      <a:cubicBezTo>
                        <a:pt x="12" y="65"/>
                        <a:pt x="23" y="40"/>
                        <a:pt x="42" y="28"/>
                      </a:cubicBezTo>
                      <a:cubicBezTo>
                        <a:pt x="61" y="16"/>
                        <a:pt x="97" y="27"/>
                        <a:pt x="121" y="23"/>
                      </a:cubicBezTo>
                      <a:cubicBezTo>
                        <a:pt x="145" y="19"/>
                        <a:pt x="162" y="4"/>
                        <a:pt x="184" y="2"/>
                      </a:cubicBezTo>
                      <a:cubicBezTo>
                        <a:pt x="206" y="0"/>
                        <a:pt x="236" y="1"/>
                        <a:pt x="255" y="10"/>
                      </a:cubicBezTo>
                      <a:cubicBezTo>
                        <a:pt x="274" y="19"/>
                        <a:pt x="292" y="27"/>
                        <a:pt x="300" y="56"/>
                      </a:cubicBezTo>
                      <a:cubicBezTo>
                        <a:pt x="308" y="85"/>
                        <a:pt x="308" y="148"/>
                        <a:pt x="301" y="182"/>
                      </a:cubicBezTo>
                      <a:cubicBezTo>
                        <a:pt x="294" y="216"/>
                        <a:pt x="285" y="242"/>
                        <a:pt x="259" y="262"/>
                      </a:cubicBezTo>
                      <a:cubicBezTo>
                        <a:pt x="233" y="282"/>
                        <a:pt x="178" y="304"/>
                        <a:pt x="142" y="304"/>
                      </a:cubicBezTo>
                      <a:cubicBezTo>
                        <a:pt x="106" y="304"/>
                        <a:pt x="66" y="280"/>
                        <a:pt x="43" y="262"/>
                      </a:cubicBezTo>
                      <a:cubicBezTo>
                        <a:pt x="20" y="244"/>
                        <a:pt x="10" y="208"/>
                        <a:pt x="1" y="19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81CCFF"/>
                    </a:gs>
                    <a:gs pos="100000">
                      <a:srgbClr val="85A2FF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919" name="Oval 79"/>
                <p:cNvSpPr>
                  <a:spLocks noChangeArrowheads="1"/>
                </p:cNvSpPr>
                <p:nvPr/>
              </p:nvSpPr>
              <p:spPr bwMode="auto">
                <a:xfrm rot="5400000">
                  <a:off x="5251" y="3332"/>
                  <a:ext cx="143" cy="1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0000FF">
                        <a:gamma/>
                        <a:shade val="60784"/>
                        <a:invGamma/>
                      </a:srgbClr>
                    </a:gs>
                    <a:gs pos="100000">
                      <a:srgbClr val="0000FF"/>
                    </a:gs>
                  </a:gsLst>
                  <a:lin ang="2700000" scaled="1"/>
                </a:gradFill>
                <a:ln w="31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91920" name="Arc 80"/>
              <p:cNvSpPr>
                <a:spLocks/>
              </p:cNvSpPr>
              <p:nvPr/>
            </p:nvSpPr>
            <p:spPr bwMode="auto">
              <a:xfrm flipH="1" flipV="1">
                <a:off x="5056" y="758"/>
                <a:ext cx="464" cy="2266"/>
              </a:xfrm>
              <a:custGeom>
                <a:avLst/>
                <a:gdLst>
                  <a:gd name="G0" fmla="+- 21600 0 0"/>
                  <a:gd name="G1" fmla="+- 16726 0 0"/>
                  <a:gd name="G2" fmla="+- 21600 0 0"/>
                  <a:gd name="T0" fmla="*/ 134 w 21600"/>
                  <a:gd name="T1" fmla="*/ 19129 h 19129"/>
                  <a:gd name="T2" fmla="*/ 7933 w 21600"/>
                  <a:gd name="T3" fmla="*/ 0 h 19129"/>
                  <a:gd name="T4" fmla="*/ 21600 w 21600"/>
                  <a:gd name="T5" fmla="*/ 16726 h 19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129" fill="none" extrusionOk="0">
                    <a:moveTo>
                      <a:pt x="134" y="19128"/>
                    </a:moveTo>
                    <a:cubicBezTo>
                      <a:pt x="44" y="18331"/>
                      <a:pt x="0" y="17528"/>
                      <a:pt x="0" y="16726"/>
                    </a:cubicBezTo>
                    <a:cubicBezTo>
                      <a:pt x="-1" y="10242"/>
                      <a:pt x="2912" y="4102"/>
                      <a:pt x="7932" y="-1"/>
                    </a:cubicBezTo>
                  </a:path>
                  <a:path w="21600" h="19129" stroke="0" extrusionOk="0">
                    <a:moveTo>
                      <a:pt x="134" y="19128"/>
                    </a:moveTo>
                    <a:cubicBezTo>
                      <a:pt x="44" y="18331"/>
                      <a:pt x="0" y="17528"/>
                      <a:pt x="0" y="16726"/>
                    </a:cubicBezTo>
                    <a:cubicBezTo>
                      <a:pt x="-1" y="10242"/>
                      <a:pt x="2912" y="4102"/>
                      <a:pt x="7932" y="-1"/>
                    </a:cubicBezTo>
                    <a:lnTo>
                      <a:pt x="21600" y="16726"/>
                    </a:lnTo>
                    <a:close/>
                  </a:path>
                </a:pathLst>
              </a:custGeom>
              <a:noFill/>
              <a:ln w="19050">
                <a:solidFill>
                  <a:srgbClr val="00CCFF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1921" name="Text Box 81"/>
            <p:cNvSpPr txBox="1">
              <a:spLocks noChangeArrowheads="1"/>
            </p:cNvSpPr>
            <p:nvPr/>
          </p:nvSpPr>
          <p:spPr bwMode="auto">
            <a:xfrm rot="10800000" flipV="1">
              <a:off x="5281" y="576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800" b="0">
                  <a:solidFill>
                    <a:srgbClr val="FFFF00"/>
                  </a:solidFill>
                </a:rPr>
                <a:t>B cell</a:t>
              </a:r>
            </a:p>
          </p:txBody>
        </p: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2971800" y="285750"/>
            <a:ext cx="3962400" cy="1219200"/>
            <a:chOff x="1872" y="0"/>
            <a:chExt cx="2496" cy="1008"/>
          </a:xfrm>
        </p:grpSpPr>
        <p:sp>
          <p:nvSpPr>
            <p:cNvPr id="3491923" name="Line 83"/>
            <p:cNvSpPr>
              <a:spLocks noChangeShapeType="1"/>
            </p:cNvSpPr>
            <p:nvPr/>
          </p:nvSpPr>
          <p:spPr bwMode="auto">
            <a:xfrm rot="5400000">
              <a:off x="3864" y="50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24" name="Line 84"/>
            <p:cNvSpPr>
              <a:spLocks noChangeShapeType="1"/>
            </p:cNvSpPr>
            <p:nvPr/>
          </p:nvSpPr>
          <p:spPr bwMode="auto">
            <a:xfrm rot="5400000">
              <a:off x="2473" y="503"/>
              <a:ext cx="10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25" name="Line 85"/>
            <p:cNvSpPr>
              <a:spLocks noChangeShapeType="1"/>
            </p:cNvSpPr>
            <p:nvPr/>
          </p:nvSpPr>
          <p:spPr bwMode="auto">
            <a:xfrm rot="5400000">
              <a:off x="1369" y="503"/>
              <a:ext cx="10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926" name="Arc 86"/>
          <p:cNvSpPr>
            <a:spLocks/>
          </p:cNvSpPr>
          <p:nvPr/>
        </p:nvSpPr>
        <p:spPr bwMode="auto">
          <a:xfrm rot="-2935811">
            <a:off x="3740150" y="1590675"/>
            <a:ext cx="190500" cy="152400"/>
          </a:xfrm>
          <a:custGeom>
            <a:avLst/>
            <a:gdLst>
              <a:gd name="G0" fmla="+- 15392 0 0"/>
              <a:gd name="G1" fmla="+- 21600 0 0"/>
              <a:gd name="G2" fmla="+- 21600 0 0"/>
              <a:gd name="T0" fmla="*/ 0 w 26829"/>
              <a:gd name="T1" fmla="*/ 6446 h 21600"/>
              <a:gd name="T2" fmla="*/ 26829 w 26829"/>
              <a:gd name="T3" fmla="*/ 3276 h 21600"/>
              <a:gd name="T4" fmla="*/ 15392 w 268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29" h="21600" fill="none" extrusionOk="0">
                <a:moveTo>
                  <a:pt x="-1" y="6445"/>
                </a:moveTo>
                <a:cubicBezTo>
                  <a:pt x="4059" y="2322"/>
                  <a:pt x="9604" y="-1"/>
                  <a:pt x="15392" y="0"/>
                </a:cubicBezTo>
                <a:cubicBezTo>
                  <a:pt x="19435" y="0"/>
                  <a:pt x="23398" y="1135"/>
                  <a:pt x="26828" y="3276"/>
                </a:cubicBezTo>
              </a:path>
              <a:path w="26829" h="21600" stroke="0" extrusionOk="0">
                <a:moveTo>
                  <a:pt x="-1" y="6445"/>
                </a:moveTo>
                <a:cubicBezTo>
                  <a:pt x="4059" y="2322"/>
                  <a:pt x="9604" y="-1"/>
                  <a:pt x="15392" y="0"/>
                </a:cubicBezTo>
                <a:cubicBezTo>
                  <a:pt x="19435" y="0"/>
                  <a:pt x="23398" y="1135"/>
                  <a:pt x="26828" y="3276"/>
                </a:cubicBezTo>
                <a:lnTo>
                  <a:pt x="15392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7" name="Arc 87"/>
          <p:cNvSpPr>
            <a:spLocks/>
          </p:cNvSpPr>
          <p:nvPr/>
        </p:nvSpPr>
        <p:spPr bwMode="auto">
          <a:xfrm rot="18664189" flipH="1">
            <a:off x="3709194" y="1556544"/>
            <a:ext cx="201612" cy="152400"/>
          </a:xfrm>
          <a:custGeom>
            <a:avLst/>
            <a:gdLst>
              <a:gd name="G0" fmla="+- 13161 0 0"/>
              <a:gd name="G1" fmla="+- 21600 0 0"/>
              <a:gd name="G2" fmla="+- 21600 0 0"/>
              <a:gd name="T0" fmla="*/ 0 w 28357"/>
              <a:gd name="T1" fmla="*/ 4473 h 21600"/>
              <a:gd name="T2" fmla="*/ 28357 w 28357"/>
              <a:gd name="T3" fmla="*/ 6250 h 21600"/>
              <a:gd name="T4" fmla="*/ 13161 w 2835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7" h="21600" fill="none" extrusionOk="0">
                <a:moveTo>
                  <a:pt x="-1" y="4472"/>
                </a:moveTo>
                <a:cubicBezTo>
                  <a:pt x="3774" y="1572"/>
                  <a:pt x="8400" y="-1"/>
                  <a:pt x="13161" y="0"/>
                </a:cubicBezTo>
                <a:cubicBezTo>
                  <a:pt x="18851" y="0"/>
                  <a:pt x="24312" y="2245"/>
                  <a:pt x="28357" y="6249"/>
                </a:cubicBezTo>
              </a:path>
              <a:path w="28357" h="21600" stroke="0" extrusionOk="0">
                <a:moveTo>
                  <a:pt x="-1" y="4472"/>
                </a:moveTo>
                <a:cubicBezTo>
                  <a:pt x="3774" y="1572"/>
                  <a:pt x="8400" y="-1"/>
                  <a:pt x="13161" y="0"/>
                </a:cubicBezTo>
                <a:cubicBezTo>
                  <a:pt x="18851" y="0"/>
                  <a:pt x="24312" y="2245"/>
                  <a:pt x="28357" y="6249"/>
                </a:cubicBezTo>
                <a:lnTo>
                  <a:pt x="13161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8" name="Arc 88"/>
          <p:cNvSpPr>
            <a:spLocks/>
          </p:cNvSpPr>
          <p:nvPr/>
        </p:nvSpPr>
        <p:spPr bwMode="auto">
          <a:xfrm rot="3578368">
            <a:off x="4228306" y="1543844"/>
            <a:ext cx="230188" cy="152400"/>
          </a:xfrm>
          <a:custGeom>
            <a:avLst/>
            <a:gdLst>
              <a:gd name="G0" fmla="+- 15583 0 0"/>
              <a:gd name="G1" fmla="+- 21600 0 0"/>
              <a:gd name="G2" fmla="+- 21600 0 0"/>
              <a:gd name="T0" fmla="*/ 0 w 32361"/>
              <a:gd name="T1" fmla="*/ 6642 h 21600"/>
              <a:gd name="T2" fmla="*/ 32361 w 32361"/>
              <a:gd name="T3" fmla="*/ 7996 h 21600"/>
              <a:gd name="T4" fmla="*/ 15583 w 3236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61" h="21600" fill="none" extrusionOk="0">
                <a:moveTo>
                  <a:pt x="0" y="6642"/>
                </a:moveTo>
                <a:cubicBezTo>
                  <a:pt x="4073" y="2398"/>
                  <a:pt x="9701" y="-1"/>
                  <a:pt x="15583" y="0"/>
                </a:cubicBezTo>
                <a:cubicBezTo>
                  <a:pt x="22095" y="0"/>
                  <a:pt x="28259" y="2937"/>
                  <a:pt x="32360" y="7996"/>
                </a:cubicBezTo>
              </a:path>
              <a:path w="32361" h="21600" stroke="0" extrusionOk="0">
                <a:moveTo>
                  <a:pt x="0" y="6642"/>
                </a:moveTo>
                <a:cubicBezTo>
                  <a:pt x="4073" y="2398"/>
                  <a:pt x="9701" y="-1"/>
                  <a:pt x="15583" y="0"/>
                </a:cubicBezTo>
                <a:cubicBezTo>
                  <a:pt x="22095" y="0"/>
                  <a:pt x="28259" y="2937"/>
                  <a:pt x="32360" y="7996"/>
                </a:cubicBezTo>
                <a:lnTo>
                  <a:pt x="15583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9" name="Arc 89"/>
          <p:cNvSpPr>
            <a:spLocks/>
          </p:cNvSpPr>
          <p:nvPr/>
        </p:nvSpPr>
        <p:spPr bwMode="auto">
          <a:xfrm rot="3578368">
            <a:off x="4302919" y="1524794"/>
            <a:ext cx="192088" cy="152400"/>
          </a:xfrm>
          <a:custGeom>
            <a:avLst/>
            <a:gdLst>
              <a:gd name="G0" fmla="+- 12927 0 0"/>
              <a:gd name="G1" fmla="+- 21600 0 0"/>
              <a:gd name="G2" fmla="+- 21600 0 0"/>
              <a:gd name="T0" fmla="*/ 0 w 27288"/>
              <a:gd name="T1" fmla="*/ 4295 h 21600"/>
              <a:gd name="T2" fmla="*/ 27288 w 27288"/>
              <a:gd name="T3" fmla="*/ 5466 h 21600"/>
              <a:gd name="T4" fmla="*/ 12927 w 272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88" h="21600" fill="none" extrusionOk="0">
                <a:moveTo>
                  <a:pt x="0" y="4295"/>
                </a:moveTo>
                <a:cubicBezTo>
                  <a:pt x="3733" y="1506"/>
                  <a:pt x="8267" y="-1"/>
                  <a:pt x="12927" y="0"/>
                </a:cubicBezTo>
                <a:cubicBezTo>
                  <a:pt x="18222" y="0"/>
                  <a:pt x="23332" y="1945"/>
                  <a:pt x="27288" y="5465"/>
                </a:cubicBezTo>
              </a:path>
              <a:path w="27288" h="21600" stroke="0" extrusionOk="0">
                <a:moveTo>
                  <a:pt x="0" y="4295"/>
                </a:moveTo>
                <a:cubicBezTo>
                  <a:pt x="3733" y="1506"/>
                  <a:pt x="8267" y="-1"/>
                  <a:pt x="12927" y="0"/>
                </a:cubicBezTo>
                <a:cubicBezTo>
                  <a:pt x="18222" y="0"/>
                  <a:pt x="23332" y="1945"/>
                  <a:pt x="27288" y="5465"/>
                </a:cubicBezTo>
                <a:lnTo>
                  <a:pt x="12927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2363788" y="285750"/>
            <a:ext cx="2005012" cy="1752600"/>
            <a:chOff x="1489" y="0"/>
            <a:chExt cx="1263" cy="1104"/>
          </a:xfrm>
        </p:grpSpPr>
        <p:grpSp>
          <p:nvGrpSpPr>
            <p:cNvPr id="20" name="Group 91"/>
            <p:cNvGrpSpPr>
              <a:grpSpLocks/>
            </p:cNvGrpSpPr>
            <p:nvPr/>
          </p:nvGrpSpPr>
          <p:grpSpPr bwMode="auto">
            <a:xfrm>
              <a:off x="2448" y="796"/>
              <a:ext cx="304" cy="308"/>
              <a:chOff x="3455" y="843"/>
              <a:chExt cx="304" cy="308"/>
            </a:xfrm>
          </p:grpSpPr>
          <p:sp>
            <p:nvSpPr>
              <p:cNvPr id="3491932" name="Freeform 92"/>
              <p:cNvSpPr>
                <a:spLocks/>
              </p:cNvSpPr>
              <p:nvPr/>
            </p:nvSpPr>
            <p:spPr bwMode="auto">
              <a:xfrm rot="5400000">
                <a:off x="3453" y="845"/>
                <a:ext cx="308" cy="304"/>
              </a:xfrm>
              <a:custGeom>
                <a:avLst/>
                <a:gdLst/>
                <a:ahLst/>
                <a:cxnLst>
                  <a:cxn ang="0">
                    <a:pos x="3" y="193"/>
                  </a:cxn>
                  <a:cxn ang="0">
                    <a:pos x="6" y="92"/>
                  </a:cxn>
                  <a:cxn ang="0">
                    <a:pos x="42" y="28"/>
                  </a:cxn>
                  <a:cxn ang="0">
                    <a:pos x="121" y="23"/>
                  </a:cxn>
                  <a:cxn ang="0">
                    <a:pos x="184" y="2"/>
                  </a:cxn>
                  <a:cxn ang="0">
                    <a:pos x="255" y="10"/>
                  </a:cxn>
                  <a:cxn ang="0">
                    <a:pos x="300" y="56"/>
                  </a:cxn>
                  <a:cxn ang="0">
                    <a:pos x="301" y="182"/>
                  </a:cxn>
                  <a:cxn ang="0">
                    <a:pos x="259" y="262"/>
                  </a:cxn>
                  <a:cxn ang="0">
                    <a:pos x="142" y="304"/>
                  </a:cxn>
                  <a:cxn ang="0">
                    <a:pos x="43" y="262"/>
                  </a:cxn>
                  <a:cxn ang="0">
                    <a:pos x="1" y="194"/>
                  </a:cxn>
                </a:cxnLst>
                <a:rect l="0" t="0" r="r" b="b"/>
                <a:pathLst>
                  <a:path w="308" h="304">
                    <a:moveTo>
                      <a:pt x="3" y="193"/>
                    </a:moveTo>
                    <a:cubicBezTo>
                      <a:pt x="3" y="176"/>
                      <a:pt x="0" y="119"/>
                      <a:pt x="6" y="92"/>
                    </a:cubicBezTo>
                    <a:cubicBezTo>
                      <a:pt x="12" y="65"/>
                      <a:pt x="23" y="40"/>
                      <a:pt x="42" y="28"/>
                    </a:cubicBezTo>
                    <a:cubicBezTo>
                      <a:pt x="61" y="16"/>
                      <a:pt x="97" y="27"/>
                      <a:pt x="121" y="23"/>
                    </a:cubicBezTo>
                    <a:cubicBezTo>
                      <a:pt x="145" y="19"/>
                      <a:pt x="162" y="4"/>
                      <a:pt x="184" y="2"/>
                    </a:cubicBezTo>
                    <a:cubicBezTo>
                      <a:pt x="206" y="0"/>
                      <a:pt x="236" y="1"/>
                      <a:pt x="255" y="10"/>
                    </a:cubicBezTo>
                    <a:cubicBezTo>
                      <a:pt x="274" y="19"/>
                      <a:pt x="292" y="27"/>
                      <a:pt x="300" y="56"/>
                    </a:cubicBezTo>
                    <a:cubicBezTo>
                      <a:pt x="308" y="85"/>
                      <a:pt x="308" y="148"/>
                      <a:pt x="301" y="182"/>
                    </a:cubicBezTo>
                    <a:cubicBezTo>
                      <a:pt x="294" y="216"/>
                      <a:pt x="285" y="242"/>
                      <a:pt x="259" y="262"/>
                    </a:cubicBezTo>
                    <a:cubicBezTo>
                      <a:pt x="233" y="282"/>
                      <a:pt x="178" y="304"/>
                      <a:pt x="142" y="304"/>
                    </a:cubicBezTo>
                    <a:cubicBezTo>
                      <a:pt x="106" y="304"/>
                      <a:pt x="66" y="280"/>
                      <a:pt x="43" y="262"/>
                    </a:cubicBezTo>
                    <a:cubicBezTo>
                      <a:pt x="20" y="244"/>
                      <a:pt x="10" y="208"/>
                      <a:pt x="1" y="194"/>
                    </a:cubicBezTo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6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33" name="Oval 93"/>
              <p:cNvSpPr>
                <a:spLocks noChangeArrowheads="1"/>
              </p:cNvSpPr>
              <p:nvPr/>
            </p:nvSpPr>
            <p:spPr bwMode="auto">
              <a:xfrm rot="5400000">
                <a:off x="3580" y="943"/>
                <a:ext cx="75" cy="58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shade val="60784"/>
                      <a:invGamma/>
                    </a:srgbClr>
                  </a:gs>
                  <a:gs pos="100000">
                    <a:srgbClr val="CC9900"/>
                  </a:gs>
                </a:gsLst>
                <a:lin ang="270000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1934" name="Arc 94"/>
            <p:cNvSpPr>
              <a:spLocks/>
            </p:cNvSpPr>
            <p:nvPr/>
          </p:nvSpPr>
          <p:spPr bwMode="auto">
            <a:xfrm flipV="1">
              <a:off x="1489" y="144"/>
              <a:ext cx="719" cy="718"/>
            </a:xfrm>
            <a:custGeom>
              <a:avLst/>
              <a:gdLst>
                <a:gd name="G0" fmla="+- 12439 0 0"/>
                <a:gd name="G1" fmla="+- 21533 0 0"/>
                <a:gd name="G2" fmla="+- 21600 0 0"/>
                <a:gd name="T0" fmla="*/ 0 w 12439"/>
                <a:gd name="T1" fmla="*/ 3874 h 21533"/>
                <a:gd name="T2" fmla="*/ 10744 w 12439"/>
                <a:gd name="T3" fmla="*/ 0 h 21533"/>
                <a:gd name="T4" fmla="*/ 12439 w 12439"/>
                <a:gd name="T5" fmla="*/ 21533 h 2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39" h="21533" fill="none" extrusionOk="0">
                  <a:moveTo>
                    <a:pt x="0" y="3874"/>
                  </a:moveTo>
                  <a:cubicBezTo>
                    <a:pt x="3168" y="1642"/>
                    <a:pt x="6879" y="303"/>
                    <a:pt x="10743" y="-1"/>
                  </a:cubicBezTo>
                </a:path>
                <a:path w="12439" h="21533" stroke="0" extrusionOk="0">
                  <a:moveTo>
                    <a:pt x="0" y="3874"/>
                  </a:moveTo>
                  <a:cubicBezTo>
                    <a:pt x="3168" y="1642"/>
                    <a:pt x="6879" y="303"/>
                    <a:pt x="10743" y="-1"/>
                  </a:cubicBezTo>
                  <a:lnTo>
                    <a:pt x="12439" y="21533"/>
                  </a:lnTo>
                  <a:close/>
                </a:path>
              </a:pathLst>
            </a:custGeom>
            <a:noFill/>
            <a:ln w="12700">
              <a:solidFill>
                <a:srgbClr val="00CC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35" name="Text Box 95"/>
            <p:cNvSpPr txBox="1">
              <a:spLocks noChangeArrowheads="1"/>
            </p:cNvSpPr>
            <p:nvPr/>
          </p:nvSpPr>
          <p:spPr bwMode="auto">
            <a:xfrm>
              <a:off x="2208" y="0"/>
              <a:ext cx="4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Rolling</a:t>
              </a:r>
            </a:p>
          </p:txBody>
        </p:sp>
      </p:grpSp>
      <p:grpSp>
        <p:nvGrpSpPr>
          <p:cNvPr id="21" name="Group 96"/>
          <p:cNvGrpSpPr>
            <a:grpSpLocks/>
          </p:cNvGrpSpPr>
          <p:nvPr/>
        </p:nvGrpSpPr>
        <p:grpSpPr bwMode="auto">
          <a:xfrm>
            <a:off x="4572000" y="285750"/>
            <a:ext cx="2341563" cy="1782763"/>
            <a:chOff x="2880" y="0"/>
            <a:chExt cx="1475" cy="1123"/>
          </a:xfrm>
        </p:grpSpPr>
        <p:grpSp>
          <p:nvGrpSpPr>
            <p:cNvPr id="22" name="Group 97"/>
            <p:cNvGrpSpPr>
              <a:grpSpLocks/>
            </p:cNvGrpSpPr>
            <p:nvPr/>
          </p:nvGrpSpPr>
          <p:grpSpPr bwMode="auto">
            <a:xfrm rot="5400000">
              <a:off x="4049" y="817"/>
              <a:ext cx="308" cy="304"/>
              <a:chOff x="768" y="1008"/>
              <a:chExt cx="308" cy="304"/>
            </a:xfrm>
          </p:grpSpPr>
          <p:sp>
            <p:nvSpPr>
              <p:cNvPr id="3491938" name="Freeform 98"/>
              <p:cNvSpPr>
                <a:spLocks/>
              </p:cNvSpPr>
              <p:nvPr/>
            </p:nvSpPr>
            <p:spPr bwMode="auto">
              <a:xfrm rot="-2547549">
                <a:off x="768" y="1008"/>
                <a:ext cx="308" cy="304"/>
              </a:xfrm>
              <a:custGeom>
                <a:avLst/>
                <a:gdLst/>
                <a:ahLst/>
                <a:cxnLst>
                  <a:cxn ang="0">
                    <a:pos x="3" y="193"/>
                  </a:cxn>
                  <a:cxn ang="0">
                    <a:pos x="6" y="92"/>
                  </a:cxn>
                  <a:cxn ang="0">
                    <a:pos x="42" y="28"/>
                  </a:cxn>
                  <a:cxn ang="0">
                    <a:pos x="121" y="23"/>
                  </a:cxn>
                  <a:cxn ang="0">
                    <a:pos x="184" y="2"/>
                  </a:cxn>
                  <a:cxn ang="0">
                    <a:pos x="255" y="10"/>
                  </a:cxn>
                  <a:cxn ang="0">
                    <a:pos x="300" y="56"/>
                  </a:cxn>
                  <a:cxn ang="0">
                    <a:pos x="301" y="182"/>
                  </a:cxn>
                  <a:cxn ang="0">
                    <a:pos x="259" y="262"/>
                  </a:cxn>
                  <a:cxn ang="0">
                    <a:pos x="142" y="304"/>
                  </a:cxn>
                  <a:cxn ang="0">
                    <a:pos x="43" y="262"/>
                  </a:cxn>
                  <a:cxn ang="0">
                    <a:pos x="1" y="194"/>
                  </a:cxn>
                </a:cxnLst>
                <a:rect l="0" t="0" r="r" b="b"/>
                <a:pathLst>
                  <a:path w="308" h="304">
                    <a:moveTo>
                      <a:pt x="3" y="193"/>
                    </a:moveTo>
                    <a:cubicBezTo>
                      <a:pt x="3" y="176"/>
                      <a:pt x="0" y="119"/>
                      <a:pt x="6" y="92"/>
                    </a:cubicBezTo>
                    <a:cubicBezTo>
                      <a:pt x="12" y="65"/>
                      <a:pt x="23" y="40"/>
                      <a:pt x="42" y="28"/>
                    </a:cubicBezTo>
                    <a:cubicBezTo>
                      <a:pt x="61" y="16"/>
                      <a:pt x="97" y="27"/>
                      <a:pt x="121" y="23"/>
                    </a:cubicBezTo>
                    <a:cubicBezTo>
                      <a:pt x="145" y="19"/>
                      <a:pt x="162" y="4"/>
                      <a:pt x="184" y="2"/>
                    </a:cubicBezTo>
                    <a:cubicBezTo>
                      <a:pt x="206" y="0"/>
                      <a:pt x="236" y="1"/>
                      <a:pt x="255" y="10"/>
                    </a:cubicBezTo>
                    <a:cubicBezTo>
                      <a:pt x="274" y="19"/>
                      <a:pt x="292" y="27"/>
                      <a:pt x="300" y="56"/>
                    </a:cubicBezTo>
                    <a:cubicBezTo>
                      <a:pt x="308" y="85"/>
                      <a:pt x="308" y="148"/>
                      <a:pt x="301" y="182"/>
                    </a:cubicBezTo>
                    <a:cubicBezTo>
                      <a:pt x="294" y="216"/>
                      <a:pt x="285" y="242"/>
                      <a:pt x="259" y="262"/>
                    </a:cubicBezTo>
                    <a:cubicBezTo>
                      <a:pt x="233" y="282"/>
                      <a:pt x="178" y="304"/>
                      <a:pt x="142" y="304"/>
                    </a:cubicBezTo>
                    <a:cubicBezTo>
                      <a:pt x="106" y="304"/>
                      <a:pt x="66" y="280"/>
                      <a:pt x="43" y="262"/>
                    </a:cubicBezTo>
                    <a:cubicBezTo>
                      <a:pt x="20" y="244"/>
                      <a:pt x="10" y="208"/>
                      <a:pt x="1" y="194"/>
                    </a:cubicBezTo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6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39" name="Oval 99"/>
              <p:cNvSpPr>
                <a:spLocks noChangeArrowheads="1"/>
              </p:cNvSpPr>
              <p:nvPr/>
            </p:nvSpPr>
            <p:spPr bwMode="auto">
              <a:xfrm>
                <a:off x="837" y="1120"/>
                <a:ext cx="75" cy="58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shade val="60784"/>
                      <a:invGamma/>
                    </a:srgbClr>
                  </a:gs>
                  <a:gs pos="100000">
                    <a:srgbClr val="CC9900"/>
                  </a:gs>
                </a:gsLst>
                <a:lin ang="270000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1940" name="Arc 100"/>
            <p:cNvSpPr>
              <a:spLocks/>
            </p:cNvSpPr>
            <p:nvPr/>
          </p:nvSpPr>
          <p:spPr bwMode="auto">
            <a:xfrm flipV="1">
              <a:off x="2880" y="720"/>
              <a:ext cx="923" cy="240"/>
            </a:xfrm>
            <a:custGeom>
              <a:avLst/>
              <a:gdLst>
                <a:gd name="G0" fmla="+- 10215 0 0"/>
                <a:gd name="G1" fmla="+- 21600 0 0"/>
                <a:gd name="G2" fmla="+- 21600 0 0"/>
                <a:gd name="T0" fmla="*/ 0 w 20102"/>
                <a:gd name="T1" fmla="*/ 2568 h 21600"/>
                <a:gd name="T2" fmla="*/ 20102 w 20102"/>
                <a:gd name="T3" fmla="*/ 2396 h 21600"/>
                <a:gd name="T4" fmla="*/ 10215 w 201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2" h="21600" fill="none" extrusionOk="0">
                  <a:moveTo>
                    <a:pt x="0" y="2568"/>
                  </a:moveTo>
                  <a:cubicBezTo>
                    <a:pt x="3140" y="882"/>
                    <a:pt x="6650" y="-1"/>
                    <a:pt x="10215" y="0"/>
                  </a:cubicBezTo>
                  <a:cubicBezTo>
                    <a:pt x="13654" y="0"/>
                    <a:pt x="17044" y="821"/>
                    <a:pt x="20102" y="2395"/>
                  </a:cubicBezTo>
                </a:path>
                <a:path w="20102" h="21600" stroke="0" extrusionOk="0">
                  <a:moveTo>
                    <a:pt x="0" y="2568"/>
                  </a:moveTo>
                  <a:cubicBezTo>
                    <a:pt x="3140" y="882"/>
                    <a:pt x="6650" y="-1"/>
                    <a:pt x="10215" y="0"/>
                  </a:cubicBezTo>
                  <a:cubicBezTo>
                    <a:pt x="13654" y="0"/>
                    <a:pt x="17044" y="821"/>
                    <a:pt x="20102" y="2395"/>
                  </a:cubicBezTo>
                  <a:lnTo>
                    <a:pt x="10215" y="21600"/>
                  </a:lnTo>
                  <a:close/>
                </a:path>
              </a:pathLst>
            </a:custGeom>
            <a:noFill/>
            <a:ln w="12700">
              <a:solidFill>
                <a:srgbClr val="00CC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41" name="Text Box 101"/>
            <p:cNvSpPr txBox="1">
              <a:spLocks noChangeArrowheads="1"/>
            </p:cNvSpPr>
            <p:nvPr/>
          </p:nvSpPr>
          <p:spPr bwMode="auto">
            <a:xfrm>
              <a:off x="3361" y="0"/>
              <a:ext cx="6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FF00"/>
                  </a:solidFill>
                </a:rPr>
                <a:t>Adhesion</a:t>
              </a:r>
            </a:p>
          </p:txBody>
        </p:sp>
      </p:grpSp>
      <p:sp>
        <p:nvSpPr>
          <p:cNvPr id="3491942" name="Freeform 102"/>
          <p:cNvSpPr>
            <a:spLocks/>
          </p:cNvSpPr>
          <p:nvPr/>
        </p:nvSpPr>
        <p:spPr bwMode="auto">
          <a:xfrm rot="5400000" flipH="1" flipV="1">
            <a:off x="6538119" y="2031207"/>
            <a:ext cx="85725" cy="77787"/>
          </a:xfrm>
          <a:custGeom>
            <a:avLst/>
            <a:gdLst/>
            <a:ahLst/>
            <a:cxnLst>
              <a:cxn ang="0">
                <a:pos x="44" y="27"/>
              </a:cxn>
              <a:cxn ang="0">
                <a:pos x="6" y="23"/>
              </a:cxn>
              <a:cxn ang="0">
                <a:pos x="8" y="3"/>
              </a:cxn>
              <a:cxn ang="0">
                <a:pos x="54" y="5"/>
              </a:cxn>
            </a:cxnLst>
            <a:rect l="0" t="0" r="r" b="b"/>
            <a:pathLst>
              <a:path w="54" h="27">
                <a:moveTo>
                  <a:pt x="44" y="27"/>
                </a:moveTo>
                <a:cubicBezTo>
                  <a:pt x="38" y="26"/>
                  <a:pt x="12" y="27"/>
                  <a:pt x="6" y="23"/>
                </a:cubicBezTo>
                <a:cubicBezTo>
                  <a:pt x="0" y="19"/>
                  <a:pt x="0" y="6"/>
                  <a:pt x="8" y="3"/>
                </a:cubicBezTo>
                <a:cubicBezTo>
                  <a:pt x="16" y="0"/>
                  <a:pt x="45" y="5"/>
                  <a:pt x="54" y="5"/>
                </a:cubicBez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31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3" name="Line 103"/>
          <p:cNvSpPr>
            <a:spLocks noChangeShapeType="1"/>
          </p:cNvSpPr>
          <p:nvPr/>
        </p:nvSpPr>
        <p:spPr bwMode="auto">
          <a:xfrm flipH="1" flipV="1">
            <a:off x="6315075" y="1962150"/>
            <a:ext cx="219075" cy="76200"/>
          </a:xfrm>
          <a:prstGeom prst="line">
            <a:avLst/>
          </a:prstGeom>
          <a:noFill/>
          <a:ln w="635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4" name="Line 104"/>
          <p:cNvSpPr>
            <a:spLocks noChangeShapeType="1"/>
          </p:cNvSpPr>
          <p:nvPr/>
        </p:nvSpPr>
        <p:spPr bwMode="auto">
          <a:xfrm flipH="1" flipV="1">
            <a:off x="6303963" y="2066925"/>
            <a:ext cx="228600" cy="76200"/>
          </a:xfrm>
          <a:prstGeom prst="line">
            <a:avLst/>
          </a:prstGeom>
          <a:noFill/>
          <a:ln w="635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5" name="Text Box 105"/>
          <p:cNvSpPr txBox="1">
            <a:spLocks noChangeArrowheads="1"/>
          </p:cNvSpPr>
          <p:nvPr/>
        </p:nvSpPr>
        <p:spPr bwMode="auto">
          <a:xfrm>
            <a:off x="5378450" y="1700213"/>
            <a:ext cx="1098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r>
              <a:rPr lang="en-US" sz="1500" b="0">
                <a:latin typeface="Symbol" pitchFamily="1" charset="2"/>
              </a:rPr>
              <a:t>a</a:t>
            </a:r>
            <a:r>
              <a:rPr lang="en-US" sz="1500" b="0"/>
              <a:t>4 Integrin</a:t>
            </a:r>
          </a:p>
        </p:txBody>
      </p:sp>
      <p:sp>
        <p:nvSpPr>
          <p:cNvPr id="3491946" name="Text Box 106"/>
          <p:cNvSpPr txBox="1">
            <a:spLocks noChangeArrowheads="1"/>
          </p:cNvSpPr>
          <p:nvPr/>
        </p:nvSpPr>
        <p:spPr bwMode="auto">
          <a:xfrm>
            <a:off x="5624513" y="1912938"/>
            <a:ext cx="735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r>
              <a:rPr lang="en-US" sz="1500" b="0"/>
              <a:t>VCAM</a:t>
            </a:r>
          </a:p>
        </p:txBody>
      </p:sp>
      <p:sp>
        <p:nvSpPr>
          <p:cNvPr id="3491947" name="Text Box 107"/>
          <p:cNvSpPr txBox="1">
            <a:spLocks noChangeArrowheads="1"/>
          </p:cNvSpPr>
          <p:nvPr/>
        </p:nvSpPr>
        <p:spPr bwMode="auto">
          <a:xfrm>
            <a:off x="6811963" y="1890713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endParaRPr lang="en-US" sz="900" b="0"/>
          </a:p>
        </p:txBody>
      </p:sp>
      <p:sp>
        <p:nvSpPr>
          <p:cNvPr id="3491948" name="Text Box 108"/>
          <p:cNvSpPr txBox="1">
            <a:spLocks noChangeArrowheads="1"/>
          </p:cNvSpPr>
          <p:nvPr/>
        </p:nvSpPr>
        <p:spPr bwMode="auto">
          <a:xfrm>
            <a:off x="6811963" y="201295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endParaRPr lang="en-US" sz="900" b="0"/>
          </a:p>
        </p:txBody>
      </p:sp>
      <p:sp>
        <p:nvSpPr>
          <p:cNvPr id="3491949" name="Freeform 109"/>
          <p:cNvSpPr>
            <a:spLocks/>
          </p:cNvSpPr>
          <p:nvPr/>
        </p:nvSpPr>
        <p:spPr bwMode="auto">
          <a:xfrm rot="5400000">
            <a:off x="6527801" y="2117725"/>
            <a:ext cx="93662" cy="84137"/>
          </a:xfrm>
          <a:custGeom>
            <a:avLst/>
            <a:gdLst/>
            <a:ahLst/>
            <a:cxnLst>
              <a:cxn ang="0">
                <a:pos x="44" y="27"/>
              </a:cxn>
              <a:cxn ang="0">
                <a:pos x="6" y="23"/>
              </a:cxn>
              <a:cxn ang="0">
                <a:pos x="8" y="3"/>
              </a:cxn>
              <a:cxn ang="0">
                <a:pos x="54" y="5"/>
              </a:cxn>
            </a:cxnLst>
            <a:rect l="0" t="0" r="r" b="b"/>
            <a:pathLst>
              <a:path w="54" h="27">
                <a:moveTo>
                  <a:pt x="44" y="27"/>
                </a:moveTo>
                <a:cubicBezTo>
                  <a:pt x="38" y="26"/>
                  <a:pt x="12" y="27"/>
                  <a:pt x="6" y="23"/>
                </a:cubicBezTo>
                <a:cubicBezTo>
                  <a:pt x="0" y="19"/>
                  <a:pt x="0" y="6"/>
                  <a:pt x="8" y="3"/>
                </a:cubicBezTo>
                <a:cubicBezTo>
                  <a:pt x="16" y="0"/>
                  <a:pt x="45" y="5"/>
                  <a:pt x="54" y="5"/>
                </a:cubicBez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5400000" scaled="1"/>
          </a:gradFill>
          <a:ln w="3175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0" name="AutoShape 110"/>
          <p:cNvSpPr>
            <a:spLocks noChangeArrowheads="1"/>
          </p:cNvSpPr>
          <p:nvPr/>
        </p:nvSpPr>
        <p:spPr bwMode="auto">
          <a:xfrm rot="16200000" flipH="1">
            <a:off x="4114801" y="-1466850"/>
            <a:ext cx="457200" cy="5178425"/>
          </a:xfrm>
          <a:prstGeom prst="downArrow">
            <a:avLst>
              <a:gd name="adj1" fmla="val 50000"/>
              <a:gd name="adj2" fmla="val 120028"/>
            </a:avLst>
          </a:prstGeom>
          <a:gradFill rotWithShape="0">
            <a:gsLst>
              <a:gs pos="0">
                <a:srgbClr val="336600">
                  <a:gamma/>
                  <a:shade val="0"/>
                  <a:invGamma/>
                </a:srgbClr>
              </a:gs>
              <a:gs pos="100000">
                <a:srgbClr val="33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lIns="91413" tIns="45706" rIns="91413" bIns="45706" anchor="ctr"/>
          <a:lstStyle/>
          <a:p>
            <a:pPr algn="ctr" eaLnBrk="1" hangingPunct="1"/>
            <a:endParaRPr lang="en-US" sz="2400" b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3491951" name="Text Box 111"/>
          <p:cNvSpPr txBox="1">
            <a:spLocks noChangeArrowheads="1"/>
          </p:cNvSpPr>
          <p:nvPr/>
        </p:nvSpPr>
        <p:spPr bwMode="auto">
          <a:xfrm>
            <a:off x="3352800" y="931863"/>
            <a:ext cx="264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r>
              <a:rPr lang="en-US" sz="1600">
                <a:solidFill>
                  <a:srgbClr val="FFFF00"/>
                </a:solidFill>
              </a:rPr>
              <a:t>B  L  O  O  D      F  L  O  W</a:t>
            </a:r>
          </a:p>
        </p:txBody>
      </p:sp>
      <p:sp>
        <p:nvSpPr>
          <p:cNvPr id="3491952" name="Text Box 112"/>
          <p:cNvSpPr txBox="1">
            <a:spLocks noChangeArrowheads="1"/>
          </p:cNvSpPr>
          <p:nvPr/>
        </p:nvSpPr>
        <p:spPr bwMode="auto">
          <a:xfrm rot="10800000" flipV="1">
            <a:off x="2471738" y="170815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1" hangingPunct="1"/>
            <a:r>
              <a:rPr lang="en-US" sz="1000" b="0"/>
              <a:t>LUMEN OF </a:t>
            </a:r>
          </a:p>
          <a:p>
            <a:pPr algn="ctr" eaLnBrk="1" hangingPunct="1"/>
            <a:r>
              <a:rPr lang="en-US" sz="1000" b="0"/>
              <a:t>VENULE</a:t>
            </a:r>
          </a:p>
        </p:txBody>
      </p:sp>
      <p:sp>
        <p:nvSpPr>
          <p:cNvPr id="3491953" name="AutoShape 113"/>
          <p:cNvSpPr>
            <a:spLocks noChangeArrowheads="1"/>
          </p:cNvSpPr>
          <p:nvPr/>
        </p:nvSpPr>
        <p:spPr bwMode="auto">
          <a:xfrm rot="5400000">
            <a:off x="5792788" y="-935038"/>
            <a:ext cx="152400" cy="6556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2392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14"/>
          <p:cNvGrpSpPr>
            <a:grpSpLocks/>
          </p:cNvGrpSpPr>
          <p:nvPr/>
        </p:nvGrpSpPr>
        <p:grpSpPr bwMode="auto">
          <a:xfrm rot="5400000">
            <a:off x="3045619" y="1585119"/>
            <a:ext cx="182563" cy="1241425"/>
            <a:chOff x="1121" y="333"/>
            <a:chExt cx="115" cy="783"/>
          </a:xfrm>
        </p:grpSpPr>
        <p:sp>
          <p:nvSpPr>
            <p:cNvPr id="3491955" name="Freeform 115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56" name="Oval 116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17"/>
          <p:cNvGrpSpPr>
            <a:grpSpLocks/>
          </p:cNvGrpSpPr>
          <p:nvPr/>
        </p:nvGrpSpPr>
        <p:grpSpPr bwMode="auto">
          <a:xfrm rot="5400000">
            <a:off x="8405813" y="1520825"/>
            <a:ext cx="222250" cy="1406525"/>
            <a:chOff x="1121" y="333"/>
            <a:chExt cx="115" cy="783"/>
          </a:xfrm>
        </p:grpSpPr>
        <p:sp>
          <p:nvSpPr>
            <p:cNvPr id="3491958" name="Freeform 118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59" name="Oval 119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20"/>
          <p:cNvGrpSpPr>
            <a:grpSpLocks/>
          </p:cNvGrpSpPr>
          <p:nvPr/>
        </p:nvGrpSpPr>
        <p:grpSpPr bwMode="auto">
          <a:xfrm rot="5400000">
            <a:off x="7289801" y="1582737"/>
            <a:ext cx="182562" cy="1243013"/>
            <a:chOff x="1121" y="333"/>
            <a:chExt cx="115" cy="783"/>
          </a:xfrm>
        </p:grpSpPr>
        <p:sp>
          <p:nvSpPr>
            <p:cNvPr id="3491961" name="Freeform 121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62" name="Oval 122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23"/>
          <p:cNvGrpSpPr>
            <a:grpSpLocks/>
          </p:cNvGrpSpPr>
          <p:nvPr/>
        </p:nvGrpSpPr>
        <p:grpSpPr bwMode="auto">
          <a:xfrm rot="5400000">
            <a:off x="5156995" y="1583531"/>
            <a:ext cx="182562" cy="1241425"/>
            <a:chOff x="1121" y="333"/>
            <a:chExt cx="115" cy="783"/>
          </a:xfrm>
        </p:grpSpPr>
        <p:sp>
          <p:nvSpPr>
            <p:cNvPr id="3491964" name="Freeform 124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65" name="Oval 125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26"/>
          <p:cNvGrpSpPr>
            <a:grpSpLocks/>
          </p:cNvGrpSpPr>
          <p:nvPr/>
        </p:nvGrpSpPr>
        <p:grpSpPr bwMode="auto">
          <a:xfrm rot="5400000">
            <a:off x="6223001" y="1582737"/>
            <a:ext cx="182562" cy="1243013"/>
            <a:chOff x="1121" y="333"/>
            <a:chExt cx="115" cy="783"/>
          </a:xfrm>
        </p:grpSpPr>
        <p:sp>
          <p:nvSpPr>
            <p:cNvPr id="3491967" name="Freeform 127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68" name="Oval 128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29"/>
          <p:cNvGrpSpPr>
            <a:grpSpLocks/>
          </p:cNvGrpSpPr>
          <p:nvPr/>
        </p:nvGrpSpPr>
        <p:grpSpPr bwMode="auto">
          <a:xfrm rot="5400000">
            <a:off x="4088607" y="1581944"/>
            <a:ext cx="182562" cy="1244600"/>
            <a:chOff x="1121" y="333"/>
            <a:chExt cx="115" cy="783"/>
          </a:xfrm>
        </p:grpSpPr>
        <p:sp>
          <p:nvSpPr>
            <p:cNvPr id="3491970" name="Freeform 130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71" name="Oval 131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1972" name="Text Box 132"/>
          <p:cNvSpPr txBox="1">
            <a:spLocks noChangeArrowheads="1"/>
          </p:cNvSpPr>
          <p:nvPr/>
        </p:nvSpPr>
        <p:spPr bwMode="auto">
          <a:xfrm>
            <a:off x="4191000" y="2249488"/>
            <a:ext cx="2662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algn="ctr" eaLnBrk="1" hangingPunct="1"/>
            <a:r>
              <a:rPr lang="en-US" sz="1000" b="0">
                <a:solidFill>
                  <a:srgbClr val="FFFF00"/>
                </a:solidFill>
              </a:rPr>
              <a:t>B  A  S  A  L      L  A  M  I  N  A</a:t>
            </a:r>
          </a:p>
        </p:txBody>
      </p:sp>
      <p:grpSp>
        <p:nvGrpSpPr>
          <p:cNvPr id="29" name="Group 133"/>
          <p:cNvGrpSpPr>
            <a:grpSpLocks/>
          </p:cNvGrpSpPr>
          <p:nvPr/>
        </p:nvGrpSpPr>
        <p:grpSpPr bwMode="auto">
          <a:xfrm rot="5400000" flipH="1">
            <a:off x="8429626" y="134937"/>
            <a:ext cx="182562" cy="1243013"/>
            <a:chOff x="1121" y="333"/>
            <a:chExt cx="115" cy="783"/>
          </a:xfrm>
        </p:grpSpPr>
        <p:sp>
          <p:nvSpPr>
            <p:cNvPr id="3491974" name="Freeform 134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75" name="Oval 135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36"/>
          <p:cNvGrpSpPr>
            <a:grpSpLocks/>
          </p:cNvGrpSpPr>
          <p:nvPr/>
        </p:nvGrpSpPr>
        <p:grpSpPr bwMode="auto">
          <a:xfrm rot="5400000" flipH="1">
            <a:off x="7363620" y="135731"/>
            <a:ext cx="182562" cy="1241425"/>
            <a:chOff x="1121" y="333"/>
            <a:chExt cx="115" cy="783"/>
          </a:xfrm>
        </p:grpSpPr>
        <p:sp>
          <p:nvSpPr>
            <p:cNvPr id="3491977" name="Freeform 137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78" name="Oval 138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39"/>
          <p:cNvGrpSpPr>
            <a:grpSpLocks/>
          </p:cNvGrpSpPr>
          <p:nvPr/>
        </p:nvGrpSpPr>
        <p:grpSpPr bwMode="auto">
          <a:xfrm rot="5400000" flipH="1">
            <a:off x="6272213" y="134938"/>
            <a:ext cx="182562" cy="1243012"/>
            <a:chOff x="1121" y="333"/>
            <a:chExt cx="115" cy="783"/>
          </a:xfrm>
        </p:grpSpPr>
        <p:sp>
          <p:nvSpPr>
            <p:cNvPr id="3491980" name="Freeform 140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81" name="Oval 141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1840" name="Group 142"/>
          <p:cNvGrpSpPr>
            <a:grpSpLocks/>
          </p:cNvGrpSpPr>
          <p:nvPr/>
        </p:nvGrpSpPr>
        <p:grpSpPr bwMode="auto">
          <a:xfrm rot="5400000" flipH="1">
            <a:off x="5229226" y="134937"/>
            <a:ext cx="182562" cy="1243013"/>
            <a:chOff x="1121" y="333"/>
            <a:chExt cx="115" cy="783"/>
          </a:xfrm>
        </p:grpSpPr>
        <p:sp>
          <p:nvSpPr>
            <p:cNvPr id="3491983" name="Freeform 143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84" name="Oval 144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1985" name="Rectangle 145"/>
          <p:cNvSpPr>
            <a:spLocks noChangeArrowheads="1"/>
          </p:cNvSpPr>
          <p:nvPr/>
        </p:nvSpPr>
        <p:spPr bwMode="auto">
          <a:xfrm rot="5400000" flipH="1">
            <a:off x="5183188" y="-3294062"/>
            <a:ext cx="150812" cy="7770812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23922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1841" name="Group 146"/>
          <p:cNvGrpSpPr>
            <a:grpSpLocks/>
          </p:cNvGrpSpPr>
          <p:nvPr/>
        </p:nvGrpSpPr>
        <p:grpSpPr bwMode="auto">
          <a:xfrm rot="5400000" flipH="1">
            <a:off x="4162426" y="134937"/>
            <a:ext cx="182562" cy="1243013"/>
            <a:chOff x="1121" y="333"/>
            <a:chExt cx="115" cy="783"/>
          </a:xfrm>
        </p:grpSpPr>
        <p:sp>
          <p:nvSpPr>
            <p:cNvPr id="3491987" name="Freeform 147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88" name="Oval 148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1846" name="Group 149"/>
          <p:cNvGrpSpPr>
            <a:grpSpLocks/>
          </p:cNvGrpSpPr>
          <p:nvPr/>
        </p:nvGrpSpPr>
        <p:grpSpPr bwMode="auto">
          <a:xfrm rot="5400000" flipH="1">
            <a:off x="3120231" y="135732"/>
            <a:ext cx="182563" cy="1244600"/>
            <a:chOff x="1121" y="333"/>
            <a:chExt cx="115" cy="783"/>
          </a:xfrm>
        </p:grpSpPr>
        <p:sp>
          <p:nvSpPr>
            <p:cNvPr id="3491990" name="Freeform 150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91" name="Oval 151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1847" name="Group 152"/>
          <p:cNvGrpSpPr>
            <a:grpSpLocks/>
          </p:cNvGrpSpPr>
          <p:nvPr/>
        </p:nvGrpSpPr>
        <p:grpSpPr bwMode="auto">
          <a:xfrm rot="5400000" flipH="1">
            <a:off x="2130425" y="136525"/>
            <a:ext cx="182563" cy="1243013"/>
            <a:chOff x="1121" y="333"/>
            <a:chExt cx="115" cy="783"/>
          </a:xfrm>
        </p:grpSpPr>
        <p:sp>
          <p:nvSpPr>
            <p:cNvPr id="3491993" name="Freeform 153"/>
            <p:cNvSpPr>
              <a:spLocks/>
            </p:cNvSpPr>
            <p:nvPr/>
          </p:nvSpPr>
          <p:spPr bwMode="auto">
            <a:xfrm>
              <a:off x="1121" y="333"/>
              <a:ext cx="115" cy="783"/>
            </a:xfrm>
            <a:custGeom>
              <a:avLst/>
              <a:gdLst/>
              <a:ahLst/>
              <a:cxnLst>
                <a:cxn ang="0">
                  <a:pos x="29" y="289"/>
                </a:cxn>
                <a:cxn ang="0">
                  <a:pos x="1" y="383"/>
                </a:cxn>
                <a:cxn ang="0">
                  <a:pos x="33" y="493"/>
                </a:cxn>
                <a:cxn ang="0">
                  <a:pos x="63" y="583"/>
                </a:cxn>
                <a:cxn ang="0">
                  <a:pos x="99" y="699"/>
                </a:cxn>
                <a:cxn ang="0">
                  <a:pos x="109" y="81"/>
                </a:cxn>
                <a:cxn ang="0">
                  <a:pos x="61" y="215"/>
                </a:cxn>
                <a:cxn ang="0">
                  <a:pos x="29" y="289"/>
                </a:cxn>
              </a:cxnLst>
              <a:rect l="0" t="0" r="r" b="b"/>
              <a:pathLst>
                <a:path w="115" h="783">
                  <a:moveTo>
                    <a:pt x="29" y="289"/>
                  </a:moveTo>
                  <a:cubicBezTo>
                    <a:pt x="19" y="320"/>
                    <a:pt x="0" y="349"/>
                    <a:pt x="1" y="383"/>
                  </a:cubicBezTo>
                  <a:cubicBezTo>
                    <a:pt x="2" y="417"/>
                    <a:pt x="23" y="460"/>
                    <a:pt x="33" y="493"/>
                  </a:cubicBezTo>
                  <a:cubicBezTo>
                    <a:pt x="43" y="526"/>
                    <a:pt x="52" y="549"/>
                    <a:pt x="63" y="583"/>
                  </a:cubicBezTo>
                  <a:cubicBezTo>
                    <a:pt x="74" y="617"/>
                    <a:pt x="91" y="783"/>
                    <a:pt x="99" y="699"/>
                  </a:cubicBezTo>
                  <a:cubicBezTo>
                    <a:pt x="107" y="615"/>
                    <a:pt x="115" y="162"/>
                    <a:pt x="109" y="81"/>
                  </a:cubicBezTo>
                  <a:cubicBezTo>
                    <a:pt x="103" y="0"/>
                    <a:pt x="74" y="180"/>
                    <a:pt x="61" y="215"/>
                  </a:cubicBezTo>
                  <a:cubicBezTo>
                    <a:pt x="48" y="250"/>
                    <a:pt x="36" y="274"/>
                    <a:pt x="29" y="289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94" name="Oval 154"/>
            <p:cNvSpPr>
              <a:spLocks noChangeArrowheads="1"/>
            </p:cNvSpPr>
            <p:nvPr/>
          </p:nvSpPr>
          <p:spPr bwMode="auto">
            <a:xfrm>
              <a:off x="1152" y="672"/>
              <a:ext cx="48" cy="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50000">
                  <a:schemeClr val="tx1"/>
                </a:gs>
                <a:gs pos="100000">
                  <a:srgbClr val="FF0000"/>
                </a:gs>
              </a:gsLst>
              <a:lin ang="1890000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1995" name="Text Box 155"/>
          <p:cNvSpPr txBox="1">
            <a:spLocks noChangeArrowheads="1"/>
          </p:cNvSpPr>
          <p:nvPr/>
        </p:nvSpPr>
        <p:spPr bwMode="auto">
          <a:xfrm>
            <a:off x="1676400" y="285750"/>
            <a:ext cx="111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r>
              <a:rPr lang="en-US" sz="1400">
                <a:solidFill>
                  <a:srgbClr val="FFFF00"/>
                </a:solidFill>
              </a:rPr>
              <a:t>Circulation</a:t>
            </a:r>
          </a:p>
        </p:txBody>
      </p:sp>
      <p:grpSp>
        <p:nvGrpSpPr>
          <p:cNvPr id="3491848" name="Group 156"/>
          <p:cNvGrpSpPr>
            <a:grpSpLocks/>
          </p:cNvGrpSpPr>
          <p:nvPr/>
        </p:nvGrpSpPr>
        <p:grpSpPr bwMode="auto">
          <a:xfrm>
            <a:off x="1828800" y="971550"/>
            <a:ext cx="482600" cy="488950"/>
            <a:chOff x="3455" y="843"/>
            <a:chExt cx="304" cy="308"/>
          </a:xfrm>
        </p:grpSpPr>
        <p:sp>
          <p:nvSpPr>
            <p:cNvPr id="3491997" name="Freeform 157"/>
            <p:cNvSpPr>
              <a:spLocks/>
            </p:cNvSpPr>
            <p:nvPr/>
          </p:nvSpPr>
          <p:spPr bwMode="auto">
            <a:xfrm rot="5400000">
              <a:off x="3453" y="845"/>
              <a:ext cx="308" cy="304"/>
            </a:xfrm>
            <a:custGeom>
              <a:avLst/>
              <a:gdLst/>
              <a:ahLst/>
              <a:cxnLst>
                <a:cxn ang="0">
                  <a:pos x="3" y="193"/>
                </a:cxn>
                <a:cxn ang="0">
                  <a:pos x="6" y="92"/>
                </a:cxn>
                <a:cxn ang="0">
                  <a:pos x="42" y="28"/>
                </a:cxn>
                <a:cxn ang="0">
                  <a:pos x="121" y="23"/>
                </a:cxn>
                <a:cxn ang="0">
                  <a:pos x="184" y="2"/>
                </a:cxn>
                <a:cxn ang="0">
                  <a:pos x="255" y="10"/>
                </a:cxn>
                <a:cxn ang="0">
                  <a:pos x="300" y="56"/>
                </a:cxn>
                <a:cxn ang="0">
                  <a:pos x="301" y="182"/>
                </a:cxn>
                <a:cxn ang="0">
                  <a:pos x="259" y="262"/>
                </a:cxn>
                <a:cxn ang="0">
                  <a:pos x="142" y="304"/>
                </a:cxn>
                <a:cxn ang="0">
                  <a:pos x="43" y="262"/>
                </a:cxn>
                <a:cxn ang="0">
                  <a:pos x="1" y="194"/>
                </a:cxn>
              </a:cxnLst>
              <a:rect l="0" t="0" r="r" b="b"/>
              <a:pathLst>
                <a:path w="308" h="304">
                  <a:moveTo>
                    <a:pt x="3" y="193"/>
                  </a:moveTo>
                  <a:cubicBezTo>
                    <a:pt x="3" y="176"/>
                    <a:pt x="0" y="119"/>
                    <a:pt x="6" y="92"/>
                  </a:cubicBezTo>
                  <a:cubicBezTo>
                    <a:pt x="12" y="65"/>
                    <a:pt x="23" y="40"/>
                    <a:pt x="42" y="28"/>
                  </a:cubicBezTo>
                  <a:cubicBezTo>
                    <a:pt x="61" y="16"/>
                    <a:pt x="97" y="27"/>
                    <a:pt x="121" y="23"/>
                  </a:cubicBezTo>
                  <a:cubicBezTo>
                    <a:pt x="145" y="19"/>
                    <a:pt x="162" y="4"/>
                    <a:pt x="184" y="2"/>
                  </a:cubicBezTo>
                  <a:cubicBezTo>
                    <a:pt x="206" y="0"/>
                    <a:pt x="236" y="1"/>
                    <a:pt x="255" y="10"/>
                  </a:cubicBezTo>
                  <a:cubicBezTo>
                    <a:pt x="274" y="19"/>
                    <a:pt x="292" y="27"/>
                    <a:pt x="300" y="56"/>
                  </a:cubicBezTo>
                  <a:cubicBezTo>
                    <a:pt x="308" y="85"/>
                    <a:pt x="308" y="148"/>
                    <a:pt x="301" y="182"/>
                  </a:cubicBezTo>
                  <a:cubicBezTo>
                    <a:pt x="294" y="216"/>
                    <a:pt x="285" y="242"/>
                    <a:pt x="259" y="262"/>
                  </a:cubicBezTo>
                  <a:cubicBezTo>
                    <a:pt x="233" y="282"/>
                    <a:pt x="178" y="304"/>
                    <a:pt x="142" y="304"/>
                  </a:cubicBezTo>
                  <a:cubicBezTo>
                    <a:pt x="106" y="304"/>
                    <a:pt x="66" y="280"/>
                    <a:pt x="43" y="262"/>
                  </a:cubicBezTo>
                  <a:cubicBezTo>
                    <a:pt x="20" y="244"/>
                    <a:pt x="10" y="208"/>
                    <a:pt x="1" y="194"/>
                  </a:cubicBezTo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7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98" name="Oval 158"/>
            <p:cNvSpPr>
              <a:spLocks noChangeArrowheads="1"/>
            </p:cNvSpPr>
            <p:nvPr/>
          </p:nvSpPr>
          <p:spPr bwMode="auto">
            <a:xfrm rot="5400000">
              <a:off x="3580" y="943"/>
              <a:ext cx="75" cy="58"/>
            </a:xfrm>
            <a:prstGeom prst="ellipse">
              <a:avLst/>
            </a:prstGeom>
            <a:gradFill rotWithShape="0">
              <a:gsLst>
                <a:gs pos="0">
                  <a:srgbClr val="CC9900"/>
                </a:gs>
                <a:gs pos="50000">
                  <a:srgbClr val="CC9900">
                    <a:gamma/>
                    <a:shade val="60784"/>
                    <a:invGamma/>
                  </a:srgbClr>
                </a:gs>
                <a:gs pos="100000">
                  <a:srgbClr val="CC9900"/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1999" name="Text Box 159"/>
          <p:cNvSpPr txBox="1">
            <a:spLocks noChangeArrowheads="1"/>
          </p:cNvSpPr>
          <p:nvPr/>
        </p:nvSpPr>
        <p:spPr bwMode="auto">
          <a:xfrm rot="10800000" flipV="1">
            <a:off x="1371600" y="1531938"/>
            <a:ext cx="1217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eaLnBrk="1" hangingPunct="1"/>
            <a:r>
              <a:rPr lang="en-US" b="0"/>
              <a:t>Activated T cell</a:t>
            </a:r>
          </a:p>
        </p:txBody>
      </p:sp>
      <p:sp>
        <p:nvSpPr>
          <p:cNvPr id="3492000" name="Arc 160"/>
          <p:cNvSpPr>
            <a:spLocks/>
          </p:cNvSpPr>
          <p:nvPr/>
        </p:nvSpPr>
        <p:spPr bwMode="auto">
          <a:xfrm>
            <a:off x="839788" y="1198563"/>
            <a:ext cx="836612" cy="1068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09 w 23431"/>
              <a:gd name="T1" fmla="*/ 41194 h 41194"/>
              <a:gd name="T2" fmla="*/ 23431 w 23431"/>
              <a:gd name="T3" fmla="*/ 78 h 41194"/>
              <a:gd name="T4" fmla="*/ 21600 w 23431"/>
              <a:gd name="T5" fmla="*/ 21600 h 4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31" h="41194" fill="none" extrusionOk="0">
                <a:moveTo>
                  <a:pt x="12509" y="41193"/>
                </a:moveTo>
                <a:cubicBezTo>
                  <a:pt x="4880" y="37654"/>
                  <a:pt x="0" y="300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211" y="-1"/>
                  <a:pt x="22822" y="25"/>
                  <a:pt x="23431" y="77"/>
                </a:cubicBezTo>
              </a:path>
              <a:path w="23431" h="41194" stroke="0" extrusionOk="0">
                <a:moveTo>
                  <a:pt x="12509" y="41193"/>
                </a:moveTo>
                <a:cubicBezTo>
                  <a:pt x="4880" y="37654"/>
                  <a:pt x="0" y="3000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211" y="-1"/>
                  <a:pt x="22822" y="25"/>
                  <a:pt x="23431" y="7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00CC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491851" name="Group 161"/>
          <p:cNvGrpSpPr>
            <a:grpSpLocks/>
          </p:cNvGrpSpPr>
          <p:nvPr/>
        </p:nvGrpSpPr>
        <p:grpSpPr bwMode="auto">
          <a:xfrm>
            <a:off x="7010400" y="1733550"/>
            <a:ext cx="909638" cy="365125"/>
            <a:chOff x="4416" y="912"/>
            <a:chExt cx="573" cy="229"/>
          </a:xfrm>
        </p:grpSpPr>
        <p:sp>
          <p:nvSpPr>
            <p:cNvPr id="3492002" name="Text Box 162"/>
            <p:cNvSpPr txBox="1">
              <a:spLocks noChangeArrowheads="1"/>
            </p:cNvSpPr>
            <p:nvPr/>
          </p:nvSpPr>
          <p:spPr bwMode="auto">
            <a:xfrm>
              <a:off x="4529" y="912"/>
              <a:ext cx="46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900" b="0"/>
                <a:t>Proteases </a:t>
              </a:r>
            </a:p>
            <a:p>
              <a:pPr eaLnBrk="1" hangingPunct="1"/>
              <a:endParaRPr lang="en-US" sz="900" b="0">
                <a:solidFill>
                  <a:srgbClr val="FFFF00"/>
                </a:solidFill>
              </a:endParaRPr>
            </a:p>
          </p:txBody>
        </p:sp>
        <p:sp>
          <p:nvSpPr>
            <p:cNvPr id="3492003" name="AutoShape 163"/>
            <p:cNvSpPr>
              <a:spLocks noChangeArrowheads="1"/>
            </p:cNvSpPr>
            <p:nvPr/>
          </p:nvSpPr>
          <p:spPr bwMode="auto">
            <a:xfrm rot="-3418568">
              <a:off x="4464" y="864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66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1854" name="Group 164"/>
          <p:cNvGrpSpPr>
            <a:grpSpLocks/>
          </p:cNvGrpSpPr>
          <p:nvPr/>
        </p:nvGrpSpPr>
        <p:grpSpPr bwMode="auto">
          <a:xfrm>
            <a:off x="6908800" y="2647950"/>
            <a:ext cx="1016000" cy="1143000"/>
            <a:chOff x="4352" y="1488"/>
            <a:chExt cx="640" cy="720"/>
          </a:xfrm>
        </p:grpSpPr>
        <p:grpSp>
          <p:nvGrpSpPr>
            <p:cNvPr id="3491857" name="Group 165"/>
            <p:cNvGrpSpPr>
              <a:grpSpLocks/>
            </p:cNvGrpSpPr>
            <p:nvPr/>
          </p:nvGrpSpPr>
          <p:grpSpPr bwMode="auto">
            <a:xfrm rot="5400000">
              <a:off x="4350" y="1902"/>
              <a:ext cx="308" cy="304"/>
              <a:chOff x="768" y="1008"/>
              <a:chExt cx="308" cy="304"/>
            </a:xfrm>
          </p:grpSpPr>
          <p:sp>
            <p:nvSpPr>
              <p:cNvPr id="3492006" name="Freeform 166"/>
              <p:cNvSpPr>
                <a:spLocks/>
              </p:cNvSpPr>
              <p:nvPr/>
            </p:nvSpPr>
            <p:spPr bwMode="auto">
              <a:xfrm rot="-2547549">
                <a:off x="768" y="1008"/>
                <a:ext cx="308" cy="304"/>
              </a:xfrm>
              <a:custGeom>
                <a:avLst/>
                <a:gdLst/>
                <a:ahLst/>
                <a:cxnLst>
                  <a:cxn ang="0">
                    <a:pos x="3" y="193"/>
                  </a:cxn>
                  <a:cxn ang="0">
                    <a:pos x="6" y="92"/>
                  </a:cxn>
                  <a:cxn ang="0">
                    <a:pos x="42" y="28"/>
                  </a:cxn>
                  <a:cxn ang="0">
                    <a:pos x="121" y="23"/>
                  </a:cxn>
                  <a:cxn ang="0">
                    <a:pos x="184" y="2"/>
                  </a:cxn>
                  <a:cxn ang="0">
                    <a:pos x="255" y="10"/>
                  </a:cxn>
                  <a:cxn ang="0">
                    <a:pos x="300" y="56"/>
                  </a:cxn>
                  <a:cxn ang="0">
                    <a:pos x="301" y="182"/>
                  </a:cxn>
                  <a:cxn ang="0">
                    <a:pos x="259" y="262"/>
                  </a:cxn>
                  <a:cxn ang="0">
                    <a:pos x="142" y="304"/>
                  </a:cxn>
                  <a:cxn ang="0">
                    <a:pos x="43" y="262"/>
                  </a:cxn>
                  <a:cxn ang="0">
                    <a:pos x="1" y="194"/>
                  </a:cxn>
                </a:cxnLst>
                <a:rect l="0" t="0" r="r" b="b"/>
                <a:pathLst>
                  <a:path w="308" h="304">
                    <a:moveTo>
                      <a:pt x="3" y="193"/>
                    </a:moveTo>
                    <a:cubicBezTo>
                      <a:pt x="3" y="176"/>
                      <a:pt x="0" y="119"/>
                      <a:pt x="6" y="92"/>
                    </a:cubicBezTo>
                    <a:cubicBezTo>
                      <a:pt x="12" y="65"/>
                      <a:pt x="23" y="40"/>
                      <a:pt x="42" y="28"/>
                    </a:cubicBezTo>
                    <a:cubicBezTo>
                      <a:pt x="61" y="16"/>
                      <a:pt x="97" y="27"/>
                      <a:pt x="121" y="23"/>
                    </a:cubicBezTo>
                    <a:cubicBezTo>
                      <a:pt x="145" y="19"/>
                      <a:pt x="162" y="4"/>
                      <a:pt x="184" y="2"/>
                    </a:cubicBezTo>
                    <a:cubicBezTo>
                      <a:pt x="206" y="0"/>
                      <a:pt x="236" y="1"/>
                      <a:pt x="255" y="10"/>
                    </a:cubicBezTo>
                    <a:cubicBezTo>
                      <a:pt x="274" y="19"/>
                      <a:pt x="292" y="27"/>
                      <a:pt x="300" y="56"/>
                    </a:cubicBezTo>
                    <a:cubicBezTo>
                      <a:pt x="308" y="85"/>
                      <a:pt x="308" y="148"/>
                      <a:pt x="301" y="182"/>
                    </a:cubicBezTo>
                    <a:cubicBezTo>
                      <a:pt x="294" y="216"/>
                      <a:pt x="285" y="242"/>
                      <a:pt x="259" y="262"/>
                    </a:cubicBezTo>
                    <a:cubicBezTo>
                      <a:pt x="233" y="282"/>
                      <a:pt x="178" y="304"/>
                      <a:pt x="142" y="304"/>
                    </a:cubicBezTo>
                    <a:cubicBezTo>
                      <a:pt x="106" y="304"/>
                      <a:pt x="66" y="280"/>
                      <a:pt x="43" y="262"/>
                    </a:cubicBezTo>
                    <a:cubicBezTo>
                      <a:pt x="20" y="244"/>
                      <a:pt x="10" y="208"/>
                      <a:pt x="1" y="194"/>
                    </a:cubicBezTo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6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25400" cmpd="sng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07" name="Oval 167"/>
              <p:cNvSpPr>
                <a:spLocks noChangeArrowheads="1"/>
              </p:cNvSpPr>
              <p:nvPr/>
            </p:nvSpPr>
            <p:spPr bwMode="auto">
              <a:xfrm>
                <a:off x="837" y="1120"/>
                <a:ext cx="75" cy="58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shade val="60784"/>
                      <a:invGamma/>
                    </a:srgbClr>
                  </a:gs>
                  <a:gs pos="100000">
                    <a:srgbClr val="CC9900"/>
                  </a:gs>
                </a:gsLst>
                <a:lin ang="2700000" scaled="1"/>
              </a:gra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2008" name="Arc 168"/>
            <p:cNvSpPr>
              <a:spLocks/>
            </p:cNvSpPr>
            <p:nvPr/>
          </p:nvSpPr>
          <p:spPr bwMode="auto">
            <a:xfrm>
              <a:off x="4636" y="1488"/>
              <a:ext cx="356" cy="401"/>
            </a:xfrm>
            <a:custGeom>
              <a:avLst/>
              <a:gdLst>
                <a:gd name="G0" fmla="+- 0 0 0"/>
                <a:gd name="G1" fmla="+- 5976 0 0"/>
                <a:gd name="G2" fmla="+- 21600 0 0"/>
                <a:gd name="T0" fmla="*/ 20757 w 21600"/>
                <a:gd name="T1" fmla="*/ 0 h 26657"/>
                <a:gd name="T2" fmla="*/ 6233 w 21600"/>
                <a:gd name="T3" fmla="*/ 26657 h 26657"/>
                <a:gd name="T4" fmla="*/ 0 w 21600"/>
                <a:gd name="T5" fmla="*/ 5976 h 2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657" fill="none" extrusionOk="0">
                  <a:moveTo>
                    <a:pt x="20756" y="0"/>
                  </a:moveTo>
                  <a:cubicBezTo>
                    <a:pt x="21316" y="1942"/>
                    <a:pt x="21600" y="3954"/>
                    <a:pt x="21600" y="5976"/>
                  </a:cubicBezTo>
                  <a:cubicBezTo>
                    <a:pt x="21600" y="15504"/>
                    <a:pt x="15356" y="23907"/>
                    <a:pt x="6233" y="26657"/>
                  </a:cubicBezTo>
                </a:path>
                <a:path w="21600" h="26657" stroke="0" extrusionOk="0">
                  <a:moveTo>
                    <a:pt x="20756" y="0"/>
                  </a:moveTo>
                  <a:cubicBezTo>
                    <a:pt x="21316" y="1942"/>
                    <a:pt x="21600" y="3954"/>
                    <a:pt x="21600" y="5976"/>
                  </a:cubicBezTo>
                  <a:cubicBezTo>
                    <a:pt x="21600" y="15504"/>
                    <a:pt x="15356" y="23907"/>
                    <a:pt x="6233" y="26657"/>
                  </a:cubicBezTo>
                  <a:lnTo>
                    <a:pt x="0" y="5976"/>
                  </a:lnTo>
                  <a:close/>
                </a:path>
              </a:pathLst>
            </a:custGeom>
            <a:noFill/>
            <a:ln w="25400">
              <a:solidFill>
                <a:srgbClr val="00CCFF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1862" name="Group 169"/>
          <p:cNvGrpSpPr>
            <a:grpSpLocks/>
          </p:cNvGrpSpPr>
          <p:nvPr/>
        </p:nvGrpSpPr>
        <p:grpSpPr bwMode="auto">
          <a:xfrm>
            <a:off x="5486400" y="3476625"/>
            <a:ext cx="1295400" cy="863600"/>
            <a:chOff x="3456" y="2010"/>
            <a:chExt cx="816" cy="544"/>
          </a:xfrm>
        </p:grpSpPr>
        <p:grpSp>
          <p:nvGrpSpPr>
            <p:cNvPr id="3491864" name="Group 170"/>
            <p:cNvGrpSpPr>
              <a:grpSpLocks/>
            </p:cNvGrpSpPr>
            <p:nvPr/>
          </p:nvGrpSpPr>
          <p:grpSpPr bwMode="auto">
            <a:xfrm>
              <a:off x="3456" y="2250"/>
              <a:ext cx="384" cy="304"/>
              <a:chOff x="4129" y="2250"/>
              <a:chExt cx="384" cy="304"/>
            </a:xfrm>
          </p:grpSpPr>
          <p:grpSp>
            <p:nvGrpSpPr>
              <p:cNvPr id="3491868" name="Group 171"/>
              <p:cNvGrpSpPr>
                <a:grpSpLocks/>
              </p:cNvGrpSpPr>
              <p:nvPr/>
            </p:nvGrpSpPr>
            <p:grpSpPr bwMode="auto">
              <a:xfrm rot="1605544">
                <a:off x="4129" y="2250"/>
                <a:ext cx="308" cy="304"/>
                <a:chOff x="768" y="1008"/>
                <a:chExt cx="308" cy="304"/>
              </a:xfrm>
            </p:grpSpPr>
            <p:sp>
              <p:nvSpPr>
                <p:cNvPr id="3492012" name="Freeform 172"/>
                <p:cNvSpPr>
                  <a:spLocks/>
                </p:cNvSpPr>
                <p:nvPr/>
              </p:nvSpPr>
              <p:spPr bwMode="auto">
                <a:xfrm rot="-2547549">
                  <a:off x="768" y="1008"/>
                  <a:ext cx="308" cy="304"/>
                </a:xfrm>
                <a:custGeom>
                  <a:avLst/>
                  <a:gdLst/>
                  <a:ahLst/>
                  <a:cxnLst>
                    <a:cxn ang="0">
                      <a:pos x="3" y="193"/>
                    </a:cxn>
                    <a:cxn ang="0">
                      <a:pos x="6" y="92"/>
                    </a:cxn>
                    <a:cxn ang="0">
                      <a:pos x="42" y="28"/>
                    </a:cxn>
                    <a:cxn ang="0">
                      <a:pos x="121" y="23"/>
                    </a:cxn>
                    <a:cxn ang="0">
                      <a:pos x="184" y="2"/>
                    </a:cxn>
                    <a:cxn ang="0">
                      <a:pos x="255" y="10"/>
                    </a:cxn>
                    <a:cxn ang="0">
                      <a:pos x="300" y="56"/>
                    </a:cxn>
                    <a:cxn ang="0">
                      <a:pos x="301" y="182"/>
                    </a:cxn>
                    <a:cxn ang="0">
                      <a:pos x="259" y="262"/>
                    </a:cxn>
                    <a:cxn ang="0">
                      <a:pos x="142" y="304"/>
                    </a:cxn>
                    <a:cxn ang="0">
                      <a:pos x="43" y="262"/>
                    </a:cxn>
                    <a:cxn ang="0">
                      <a:pos x="1" y="194"/>
                    </a:cxn>
                  </a:cxnLst>
                  <a:rect l="0" t="0" r="r" b="b"/>
                  <a:pathLst>
                    <a:path w="308" h="304">
                      <a:moveTo>
                        <a:pt x="3" y="193"/>
                      </a:moveTo>
                      <a:cubicBezTo>
                        <a:pt x="3" y="176"/>
                        <a:pt x="0" y="119"/>
                        <a:pt x="6" y="92"/>
                      </a:cubicBezTo>
                      <a:cubicBezTo>
                        <a:pt x="12" y="65"/>
                        <a:pt x="23" y="40"/>
                        <a:pt x="42" y="28"/>
                      </a:cubicBezTo>
                      <a:cubicBezTo>
                        <a:pt x="61" y="16"/>
                        <a:pt x="97" y="27"/>
                        <a:pt x="121" y="23"/>
                      </a:cubicBezTo>
                      <a:cubicBezTo>
                        <a:pt x="145" y="19"/>
                        <a:pt x="162" y="4"/>
                        <a:pt x="184" y="2"/>
                      </a:cubicBezTo>
                      <a:cubicBezTo>
                        <a:pt x="206" y="0"/>
                        <a:pt x="236" y="1"/>
                        <a:pt x="255" y="10"/>
                      </a:cubicBezTo>
                      <a:cubicBezTo>
                        <a:pt x="274" y="19"/>
                        <a:pt x="292" y="27"/>
                        <a:pt x="300" y="56"/>
                      </a:cubicBezTo>
                      <a:cubicBezTo>
                        <a:pt x="308" y="85"/>
                        <a:pt x="308" y="148"/>
                        <a:pt x="301" y="182"/>
                      </a:cubicBezTo>
                      <a:cubicBezTo>
                        <a:pt x="294" y="216"/>
                        <a:pt x="285" y="242"/>
                        <a:pt x="259" y="262"/>
                      </a:cubicBezTo>
                      <a:cubicBezTo>
                        <a:pt x="233" y="282"/>
                        <a:pt x="178" y="304"/>
                        <a:pt x="142" y="304"/>
                      </a:cubicBezTo>
                      <a:cubicBezTo>
                        <a:pt x="106" y="304"/>
                        <a:pt x="66" y="280"/>
                        <a:pt x="43" y="262"/>
                      </a:cubicBezTo>
                      <a:cubicBezTo>
                        <a:pt x="20" y="244"/>
                        <a:pt x="10" y="208"/>
                        <a:pt x="1" y="19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FF9933">
                        <a:gamma/>
                        <a:shade val="6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25400" cmpd="sng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13" name="Oval 173"/>
                <p:cNvSpPr>
                  <a:spLocks noChangeArrowheads="1"/>
                </p:cNvSpPr>
                <p:nvPr/>
              </p:nvSpPr>
              <p:spPr bwMode="auto">
                <a:xfrm>
                  <a:off x="837" y="1120"/>
                  <a:ext cx="75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9900"/>
                    </a:gs>
                    <a:gs pos="50000">
                      <a:srgbClr val="CC9900">
                        <a:gamma/>
                        <a:shade val="60784"/>
                        <a:invGamma/>
                      </a:srgbClr>
                    </a:gs>
                    <a:gs pos="100000">
                      <a:srgbClr val="CC9900"/>
                    </a:gs>
                  </a:gsLst>
                  <a:lin ang="270000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91879" name="Group 174"/>
              <p:cNvGrpSpPr>
                <a:grpSpLocks/>
              </p:cNvGrpSpPr>
              <p:nvPr/>
            </p:nvGrpSpPr>
            <p:grpSpPr bwMode="auto">
              <a:xfrm rot="9848536">
                <a:off x="4442" y="2429"/>
                <a:ext cx="66" cy="58"/>
                <a:chOff x="654" y="482"/>
                <a:chExt cx="66" cy="58"/>
              </a:xfrm>
            </p:grpSpPr>
            <p:sp>
              <p:nvSpPr>
                <p:cNvPr id="3492015" name="Freeform 175"/>
                <p:cNvSpPr>
                  <a:spLocks/>
                </p:cNvSpPr>
                <p:nvPr/>
              </p:nvSpPr>
              <p:spPr bwMode="auto">
                <a:xfrm>
                  <a:off x="693" y="519"/>
                  <a:ext cx="27" cy="21"/>
                </a:xfrm>
                <a:custGeom>
                  <a:avLst/>
                  <a:gdLst/>
                  <a:ahLst/>
                  <a:cxnLst>
                    <a:cxn ang="0">
                      <a:pos x="27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21">
                      <a:moveTo>
                        <a:pt x="27" y="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rgbClr val="993366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16" name="Freeform 176"/>
                <p:cNvSpPr>
                  <a:spLocks/>
                </p:cNvSpPr>
                <p:nvPr/>
              </p:nvSpPr>
              <p:spPr bwMode="auto">
                <a:xfrm>
                  <a:off x="654" y="482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6" y="43"/>
                    </a:cxn>
                    <a:cxn ang="0">
                      <a:pos x="38" y="19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9" h="45">
                      <a:moveTo>
                        <a:pt x="0" y="30"/>
                      </a:moveTo>
                      <a:cubicBezTo>
                        <a:pt x="4" y="32"/>
                        <a:pt x="20" y="45"/>
                        <a:pt x="26" y="43"/>
                      </a:cubicBezTo>
                      <a:cubicBezTo>
                        <a:pt x="32" y="41"/>
                        <a:pt x="39" y="26"/>
                        <a:pt x="38" y="19"/>
                      </a:cubicBezTo>
                      <a:cubicBezTo>
                        <a:pt x="37" y="12"/>
                        <a:pt x="25" y="4"/>
                        <a:pt x="21" y="0"/>
                      </a:cubicBezTo>
                    </a:path>
                  </a:pathLst>
                </a:custGeom>
                <a:noFill/>
                <a:ln w="25400" cmpd="sng">
                  <a:solidFill>
                    <a:srgbClr val="9933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2017" name="Oval 177"/>
              <p:cNvSpPr>
                <a:spLocks noChangeArrowheads="1"/>
              </p:cNvSpPr>
              <p:nvPr/>
            </p:nvSpPr>
            <p:spPr bwMode="auto">
              <a:xfrm rot="1605544">
                <a:off x="4496" y="2459"/>
                <a:ext cx="17" cy="17"/>
              </a:xfrm>
              <a:prstGeom prst="ellipse">
                <a:avLst/>
              </a:prstGeom>
              <a:solidFill>
                <a:srgbClr val="008000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2018" name="Arc 178"/>
            <p:cNvSpPr>
              <a:spLocks/>
            </p:cNvSpPr>
            <p:nvPr/>
          </p:nvSpPr>
          <p:spPr bwMode="auto">
            <a:xfrm>
              <a:off x="3748" y="2010"/>
              <a:ext cx="524" cy="31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638 w 18638"/>
                <a:gd name="T1" fmla="*/ 10917 h 21085"/>
                <a:gd name="T2" fmla="*/ 4688 w 18638"/>
                <a:gd name="T3" fmla="*/ 21085 h 21085"/>
                <a:gd name="T4" fmla="*/ 0 w 18638"/>
                <a:gd name="T5" fmla="*/ 0 h 2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38" h="21085" fill="none" extrusionOk="0">
                  <a:moveTo>
                    <a:pt x="18638" y="10917"/>
                  </a:moveTo>
                  <a:cubicBezTo>
                    <a:pt x="15603" y="16097"/>
                    <a:pt x="10549" y="19781"/>
                    <a:pt x="4688" y="21085"/>
                  </a:cubicBezTo>
                </a:path>
                <a:path w="18638" h="21085" stroke="0" extrusionOk="0">
                  <a:moveTo>
                    <a:pt x="18638" y="10917"/>
                  </a:moveTo>
                  <a:cubicBezTo>
                    <a:pt x="15603" y="16097"/>
                    <a:pt x="10549" y="19781"/>
                    <a:pt x="4688" y="2108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CCFF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91881" name="Group 179"/>
          <p:cNvGrpSpPr>
            <a:grpSpLocks/>
          </p:cNvGrpSpPr>
          <p:nvPr/>
        </p:nvGrpSpPr>
        <p:grpSpPr bwMode="auto">
          <a:xfrm>
            <a:off x="6080125" y="4070350"/>
            <a:ext cx="2468563" cy="844550"/>
            <a:chOff x="3830" y="2384"/>
            <a:chExt cx="1556" cy="532"/>
          </a:xfrm>
        </p:grpSpPr>
        <p:grpSp>
          <p:nvGrpSpPr>
            <p:cNvPr id="3491884" name="Group 180"/>
            <p:cNvGrpSpPr>
              <a:grpSpLocks/>
            </p:cNvGrpSpPr>
            <p:nvPr/>
          </p:nvGrpSpPr>
          <p:grpSpPr bwMode="auto">
            <a:xfrm>
              <a:off x="3830" y="2384"/>
              <a:ext cx="401" cy="532"/>
              <a:chOff x="4503" y="2384"/>
              <a:chExt cx="401" cy="532"/>
            </a:xfrm>
          </p:grpSpPr>
          <p:sp>
            <p:nvSpPr>
              <p:cNvPr id="3492021" name="Freeform 181"/>
              <p:cNvSpPr>
                <a:spLocks/>
              </p:cNvSpPr>
              <p:nvPr/>
            </p:nvSpPr>
            <p:spPr bwMode="auto">
              <a:xfrm rot="14499814">
                <a:off x="4474" y="2486"/>
                <a:ext cx="532" cy="328"/>
              </a:xfrm>
              <a:custGeom>
                <a:avLst/>
                <a:gdLst/>
                <a:ahLst/>
                <a:cxnLst>
                  <a:cxn ang="0">
                    <a:pos x="70" y="75"/>
                  </a:cxn>
                  <a:cxn ang="0">
                    <a:pos x="137" y="77"/>
                  </a:cxn>
                  <a:cxn ang="0">
                    <a:pos x="152" y="50"/>
                  </a:cxn>
                  <a:cxn ang="0">
                    <a:pos x="120" y="35"/>
                  </a:cxn>
                  <a:cxn ang="0">
                    <a:pos x="150" y="20"/>
                  </a:cxn>
                  <a:cxn ang="0">
                    <a:pos x="201" y="8"/>
                  </a:cxn>
                  <a:cxn ang="0">
                    <a:pos x="267" y="0"/>
                  </a:cxn>
                  <a:cxn ang="0">
                    <a:pos x="327" y="6"/>
                  </a:cxn>
                  <a:cxn ang="0">
                    <a:pos x="363" y="32"/>
                  </a:cxn>
                  <a:cxn ang="0">
                    <a:pos x="409" y="35"/>
                  </a:cxn>
                  <a:cxn ang="0">
                    <a:pos x="430" y="46"/>
                  </a:cxn>
                  <a:cxn ang="0">
                    <a:pos x="476" y="98"/>
                  </a:cxn>
                  <a:cxn ang="0">
                    <a:pos x="528" y="147"/>
                  </a:cxn>
                  <a:cxn ang="0">
                    <a:pos x="450" y="147"/>
                  </a:cxn>
                  <a:cxn ang="0">
                    <a:pos x="413" y="201"/>
                  </a:cxn>
                  <a:cxn ang="0">
                    <a:pos x="441" y="233"/>
                  </a:cxn>
                  <a:cxn ang="0">
                    <a:pos x="492" y="269"/>
                  </a:cxn>
                  <a:cxn ang="0">
                    <a:pos x="516" y="324"/>
                  </a:cxn>
                  <a:cxn ang="0">
                    <a:pos x="417" y="293"/>
                  </a:cxn>
                  <a:cxn ang="0">
                    <a:pos x="344" y="248"/>
                  </a:cxn>
                  <a:cxn ang="0">
                    <a:pos x="302" y="280"/>
                  </a:cxn>
                  <a:cxn ang="0">
                    <a:pos x="269" y="311"/>
                  </a:cxn>
                  <a:cxn ang="0">
                    <a:pos x="240" y="305"/>
                  </a:cxn>
                  <a:cxn ang="0">
                    <a:pos x="218" y="293"/>
                  </a:cxn>
                  <a:cxn ang="0">
                    <a:pos x="167" y="272"/>
                  </a:cxn>
                  <a:cxn ang="0">
                    <a:pos x="80" y="272"/>
                  </a:cxn>
                  <a:cxn ang="0">
                    <a:pos x="33" y="251"/>
                  </a:cxn>
                  <a:cxn ang="0">
                    <a:pos x="8" y="192"/>
                  </a:cxn>
                  <a:cxn ang="0">
                    <a:pos x="82" y="151"/>
                  </a:cxn>
                  <a:cxn ang="0">
                    <a:pos x="141" y="125"/>
                  </a:cxn>
                  <a:cxn ang="0">
                    <a:pos x="116" y="93"/>
                  </a:cxn>
                  <a:cxn ang="0">
                    <a:pos x="41" y="111"/>
                  </a:cxn>
                  <a:cxn ang="0">
                    <a:pos x="70" y="75"/>
                  </a:cxn>
                </a:cxnLst>
                <a:rect l="0" t="0" r="r" b="b"/>
                <a:pathLst>
                  <a:path w="532" h="328">
                    <a:moveTo>
                      <a:pt x="70" y="75"/>
                    </a:moveTo>
                    <a:cubicBezTo>
                      <a:pt x="80" y="71"/>
                      <a:pt x="123" y="81"/>
                      <a:pt x="137" y="77"/>
                    </a:cubicBezTo>
                    <a:cubicBezTo>
                      <a:pt x="151" y="73"/>
                      <a:pt x="155" y="57"/>
                      <a:pt x="152" y="50"/>
                    </a:cubicBezTo>
                    <a:cubicBezTo>
                      <a:pt x="149" y="43"/>
                      <a:pt x="120" y="40"/>
                      <a:pt x="120" y="35"/>
                    </a:cubicBezTo>
                    <a:cubicBezTo>
                      <a:pt x="120" y="30"/>
                      <a:pt x="137" y="24"/>
                      <a:pt x="150" y="20"/>
                    </a:cubicBezTo>
                    <a:cubicBezTo>
                      <a:pt x="163" y="16"/>
                      <a:pt x="182" y="11"/>
                      <a:pt x="201" y="8"/>
                    </a:cubicBezTo>
                    <a:cubicBezTo>
                      <a:pt x="220" y="5"/>
                      <a:pt x="246" y="0"/>
                      <a:pt x="267" y="0"/>
                    </a:cubicBezTo>
                    <a:cubicBezTo>
                      <a:pt x="288" y="0"/>
                      <a:pt x="311" y="1"/>
                      <a:pt x="327" y="6"/>
                    </a:cubicBezTo>
                    <a:cubicBezTo>
                      <a:pt x="343" y="11"/>
                      <a:pt x="349" y="27"/>
                      <a:pt x="363" y="32"/>
                    </a:cubicBezTo>
                    <a:cubicBezTo>
                      <a:pt x="377" y="37"/>
                      <a:pt x="398" y="33"/>
                      <a:pt x="409" y="35"/>
                    </a:cubicBezTo>
                    <a:cubicBezTo>
                      <a:pt x="420" y="37"/>
                      <a:pt x="419" y="36"/>
                      <a:pt x="430" y="46"/>
                    </a:cubicBezTo>
                    <a:cubicBezTo>
                      <a:pt x="441" y="56"/>
                      <a:pt x="460" y="81"/>
                      <a:pt x="476" y="98"/>
                    </a:cubicBezTo>
                    <a:cubicBezTo>
                      <a:pt x="492" y="115"/>
                      <a:pt x="532" y="139"/>
                      <a:pt x="528" y="147"/>
                    </a:cubicBezTo>
                    <a:cubicBezTo>
                      <a:pt x="524" y="155"/>
                      <a:pt x="469" y="138"/>
                      <a:pt x="450" y="147"/>
                    </a:cubicBezTo>
                    <a:cubicBezTo>
                      <a:pt x="431" y="156"/>
                      <a:pt x="415" y="187"/>
                      <a:pt x="413" y="201"/>
                    </a:cubicBezTo>
                    <a:cubicBezTo>
                      <a:pt x="411" y="215"/>
                      <a:pt x="428" y="222"/>
                      <a:pt x="441" y="233"/>
                    </a:cubicBezTo>
                    <a:cubicBezTo>
                      <a:pt x="454" y="244"/>
                      <a:pt x="480" y="254"/>
                      <a:pt x="492" y="269"/>
                    </a:cubicBezTo>
                    <a:cubicBezTo>
                      <a:pt x="504" y="284"/>
                      <a:pt x="529" y="320"/>
                      <a:pt x="516" y="324"/>
                    </a:cubicBezTo>
                    <a:cubicBezTo>
                      <a:pt x="503" y="328"/>
                      <a:pt x="446" y="306"/>
                      <a:pt x="417" y="293"/>
                    </a:cubicBezTo>
                    <a:cubicBezTo>
                      <a:pt x="388" y="280"/>
                      <a:pt x="363" y="250"/>
                      <a:pt x="344" y="248"/>
                    </a:cubicBezTo>
                    <a:cubicBezTo>
                      <a:pt x="325" y="246"/>
                      <a:pt x="315" y="269"/>
                      <a:pt x="302" y="280"/>
                    </a:cubicBezTo>
                    <a:cubicBezTo>
                      <a:pt x="289" y="291"/>
                      <a:pt x="279" y="307"/>
                      <a:pt x="269" y="311"/>
                    </a:cubicBezTo>
                    <a:cubicBezTo>
                      <a:pt x="259" y="315"/>
                      <a:pt x="248" y="308"/>
                      <a:pt x="240" y="305"/>
                    </a:cubicBezTo>
                    <a:cubicBezTo>
                      <a:pt x="232" y="302"/>
                      <a:pt x="230" y="298"/>
                      <a:pt x="218" y="293"/>
                    </a:cubicBezTo>
                    <a:cubicBezTo>
                      <a:pt x="206" y="288"/>
                      <a:pt x="190" y="275"/>
                      <a:pt x="167" y="272"/>
                    </a:cubicBezTo>
                    <a:cubicBezTo>
                      <a:pt x="144" y="269"/>
                      <a:pt x="102" y="275"/>
                      <a:pt x="80" y="272"/>
                    </a:cubicBezTo>
                    <a:cubicBezTo>
                      <a:pt x="58" y="269"/>
                      <a:pt x="45" y="264"/>
                      <a:pt x="33" y="251"/>
                    </a:cubicBezTo>
                    <a:cubicBezTo>
                      <a:pt x="21" y="238"/>
                      <a:pt x="0" y="209"/>
                      <a:pt x="8" y="192"/>
                    </a:cubicBezTo>
                    <a:cubicBezTo>
                      <a:pt x="16" y="175"/>
                      <a:pt x="60" y="162"/>
                      <a:pt x="82" y="151"/>
                    </a:cubicBezTo>
                    <a:cubicBezTo>
                      <a:pt x="104" y="140"/>
                      <a:pt x="135" y="135"/>
                      <a:pt x="141" y="125"/>
                    </a:cubicBezTo>
                    <a:cubicBezTo>
                      <a:pt x="147" y="116"/>
                      <a:pt x="133" y="95"/>
                      <a:pt x="116" y="93"/>
                    </a:cubicBezTo>
                    <a:cubicBezTo>
                      <a:pt x="99" y="91"/>
                      <a:pt x="49" y="114"/>
                      <a:pt x="41" y="111"/>
                    </a:cubicBezTo>
                    <a:cubicBezTo>
                      <a:pt x="33" y="108"/>
                      <a:pt x="64" y="82"/>
                      <a:pt x="70" y="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7FFAB"/>
                  </a:gs>
                  <a:gs pos="50000">
                    <a:srgbClr val="57FFAB">
                      <a:gamma/>
                      <a:tint val="23137"/>
                      <a:invGamma/>
                    </a:srgbClr>
                  </a:gs>
                  <a:gs pos="100000">
                    <a:srgbClr val="57FFAB"/>
                  </a:gs>
                </a:gsLst>
                <a:lin ang="2700000" scaled="1"/>
              </a:gradFill>
              <a:ln w="6350" cmpd="sng">
                <a:solidFill>
                  <a:srgbClr val="31FFC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2" name="Freeform 182"/>
              <p:cNvSpPr>
                <a:spLocks/>
              </p:cNvSpPr>
              <p:nvPr/>
            </p:nvSpPr>
            <p:spPr bwMode="auto">
              <a:xfrm rot="14499814">
                <a:off x="4668" y="2623"/>
                <a:ext cx="148" cy="79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8" y="73"/>
                  </a:cxn>
                  <a:cxn ang="0">
                    <a:pos x="53" y="74"/>
                  </a:cxn>
                  <a:cxn ang="0">
                    <a:pos x="89" y="68"/>
                  </a:cxn>
                  <a:cxn ang="0">
                    <a:pos x="129" y="56"/>
                  </a:cxn>
                  <a:cxn ang="0">
                    <a:pos x="143" y="16"/>
                  </a:cxn>
                  <a:cxn ang="0">
                    <a:pos x="98" y="5"/>
                  </a:cxn>
                  <a:cxn ang="0">
                    <a:pos x="68" y="1"/>
                  </a:cxn>
                  <a:cxn ang="0">
                    <a:pos x="30" y="13"/>
                  </a:cxn>
                  <a:cxn ang="0">
                    <a:pos x="5" y="40"/>
                  </a:cxn>
                </a:cxnLst>
                <a:rect l="0" t="0" r="r" b="b"/>
                <a:pathLst>
                  <a:path w="148" h="79">
                    <a:moveTo>
                      <a:pt x="5" y="40"/>
                    </a:moveTo>
                    <a:cubicBezTo>
                      <a:pt x="1" y="50"/>
                      <a:pt x="0" y="67"/>
                      <a:pt x="8" y="73"/>
                    </a:cubicBezTo>
                    <a:cubicBezTo>
                      <a:pt x="16" y="79"/>
                      <a:pt x="40" y="75"/>
                      <a:pt x="53" y="74"/>
                    </a:cubicBezTo>
                    <a:cubicBezTo>
                      <a:pt x="66" y="73"/>
                      <a:pt x="76" y="71"/>
                      <a:pt x="89" y="68"/>
                    </a:cubicBezTo>
                    <a:cubicBezTo>
                      <a:pt x="102" y="65"/>
                      <a:pt x="120" y="65"/>
                      <a:pt x="129" y="56"/>
                    </a:cubicBezTo>
                    <a:cubicBezTo>
                      <a:pt x="138" y="47"/>
                      <a:pt x="148" y="24"/>
                      <a:pt x="143" y="16"/>
                    </a:cubicBezTo>
                    <a:cubicBezTo>
                      <a:pt x="138" y="8"/>
                      <a:pt x="110" y="7"/>
                      <a:pt x="98" y="5"/>
                    </a:cubicBezTo>
                    <a:cubicBezTo>
                      <a:pt x="86" y="3"/>
                      <a:pt x="79" y="0"/>
                      <a:pt x="68" y="1"/>
                    </a:cubicBezTo>
                    <a:cubicBezTo>
                      <a:pt x="57" y="2"/>
                      <a:pt x="40" y="6"/>
                      <a:pt x="30" y="13"/>
                    </a:cubicBezTo>
                    <a:cubicBezTo>
                      <a:pt x="20" y="20"/>
                      <a:pt x="9" y="30"/>
                      <a:pt x="5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3" name="Freeform 183"/>
              <p:cNvSpPr>
                <a:spLocks/>
              </p:cNvSpPr>
              <p:nvPr/>
            </p:nvSpPr>
            <p:spPr bwMode="auto">
              <a:xfrm rot="14499814" flipH="1">
                <a:off x="4858" y="2708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4" name="Freeform 184"/>
              <p:cNvSpPr>
                <a:spLocks/>
              </p:cNvSpPr>
              <p:nvPr/>
            </p:nvSpPr>
            <p:spPr bwMode="auto">
              <a:xfrm rot="14499814">
                <a:off x="4651" y="2526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5" name="Freeform 185"/>
              <p:cNvSpPr>
                <a:spLocks/>
              </p:cNvSpPr>
              <p:nvPr/>
            </p:nvSpPr>
            <p:spPr bwMode="auto">
              <a:xfrm rot="14499814">
                <a:off x="4724" y="2562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6" name="Freeform 186"/>
              <p:cNvSpPr>
                <a:spLocks/>
              </p:cNvSpPr>
              <p:nvPr/>
            </p:nvSpPr>
            <p:spPr bwMode="auto">
              <a:xfrm rot="14499814" flipH="1">
                <a:off x="4790" y="2582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7" name="Freeform 187"/>
              <p:cNvSpPr>
                <a:spLocks/>
              </p:cNvSpPr>
              <p:nvPr/>
            </p:nvSpPr>
            <p:spPr bwMode="auto">
              <a:xfrm rot="14499814">
                <a:off x="4839" y="2773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8" name="Freeform 188"/>
              <p:cNvSpPr>
                <a:spLocks/>
              </p:cNvSpPr>
              <p:nvPr/>
            </p:nvSpPr>
            <p:spPr bwMode="auto">
              <a:xfrm rot="14499814" flipH="1">
                <a:off x="4598" y="2631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29" name="Freeform 189"/>
              <p:cNvSpPr>
                <a:spLocks/>
              </p:cNvSpPr>
              <p:nvPr/>
            </p:nvSpPr>
            <p:spPr bwMode="auto">
              <a:xfrm rot="14499814">
                <a:off x="4644" y="2715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0" name="Freeform 190"/>
              <p:cNvSpPr>
                <a:spLocks/>
              </p:cNvSpPr>
              <p:nvPr/>
            </p:nvSpPr>
            <p:spPr bwMode="auto">
              <a:xfrm rot="14499814">
                <a:off x="4629" y="2689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1" name="Freeform 191"/>
              <p:cNvSpPr>
                <a:spLocks/>
              </p:cNvSpPr>
              <p:nvPr/>
            </p:nvSpPr>
            <p:spPr bwMode="auto">
              <a:xfrm rot="14499814" flipH="1">
                <a:off x="4749" y="2406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2" name="Freeform 192"/>
              <p:cNvSpPr>
                <a:spLocks/>
              </p:cNvSpPr>
              <p:nvPr/>
            </p:nvSpPr>
            <p:spPr bwMode="auto">
              <a:xfrm rot="14499814">
                <a:off x="4716" y="275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3" name="Freeform 193"/>
              <p:cNvSpPr>
                <a:spLocks/>
              </p:cNvSpPr>
              <p:nvPr/>
            </p:nvSpPr>
            <p:spPr bwMode="auto">
              <a:xfrm rot="14499814">
                <a:off x="4814" y="2753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4" name="Freeform 194"/>
              <p:cNvSpPr>
                <a:spLocks/>
              </p:cNvSpPr>
              <p:nvPr/>
            </p:nvSpPr>
            <p:spPr bwMode="auto">
              <a:xfrm rot="14499814">
                <a:off x="4614" y="257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5" name="Freeform 195"/>
              <p:cNvSpPr>
                <a:spLocks/>
              </p:cNvSpPr>
              <p:nvPr/>
            </p:nvSpPr>
            <p:spPr bwMode="auto">
              <a:xfrm rot="14499814" flipH="1">
                <a:off x="4810" y="2646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6" name="Freeform 196"/>
              <p:cNvSpPr>
                <a:spLocks/>
              </p:cNvSpPr>
              <p:nvPr/>
            </p:nvSpPr>
            <p:spPr bwMode="auto">
              <a:xfrm rot="14499814">
                <a:off x="4751" y="284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7" name="Freeform 197"/>
              <p:cNvSpPr>
                <a:spLocks/>
              </p:cNvSpPr>
              <p:nvPr/>
            </p:nvSpPr>
            <p:spPr bwMode="auto">
              <a:xfrm rot="14499814">
                <a:off x="4566" y="2573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38" name="Freeform 198"/>
              <p:cNvSpPr>
                <a:spLocks/>
              </p:cNvSpPr>
              <p:nvPr/>
            </p:nvSpPr>
            <p:spPr bwMode="auto">
              <a:xfrm rot="14499814">
                <a:off x="4766" y="2465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1911" name="Group 199"/>
              <p:cNvGrpSpPr>
                <a:grpSpLocks/>
              </p:cNvGrpSpPr>
              <p:nvPr/>
            </p:nvGrpSpPr>
            <p:grpSpPr bwMode="auto">
              <a:xfrm rot="-6583477">
                <a:off x="4505" y="2446"/>
                <a:ext cx="70" cy="73"/>
                <a:chOff x="610" y="494"/>
                <a:chExt cx="70" cy="73"/>
              </a:xfrm>
            </p:grpSpPr>
            <p:sp>
              <p:nvSpPr>
                <p:cNvPr id="3492040" name="Freeform 200"/>
                <p:cNvSpPr>
                  <a:spLocks/>
                </p:cNvSpPr>
                <p:nvPr/>
              </p:nvSpPr>
              <p:spPr bwMode="auto">
                <a:xfrm>
                  <a:off x="610" y="494"/>
                  <a:ext cx="42" cy="66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26" y="40"/>
                    </a:cxn>
                    <a:cxn ang="0">
                      <a:pos x="21" y="25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66">
                      <a:moveTo>
                        <a:pt x="0" y="66"/>
                      </a:moveTo>
                      <a:cubicBezTo>
                        <a:pt x="4" y="62"/>
                        <a:pt x="23" y="47"/>
                        <a:pt x="26" y="40"/>
                      </a:cubicBezTo>
                      <a:cubicBezTo>
                        <a:pt x="29" y="33"/>
                        <a:pt x="18" y="32"/>
                        <a:pt x="21" y="25"/>
                      </a:cubicBezTo>
                      <a:cubicBezTo>
                        <a:pt x="24" y="18"/>
                        <a:pt x="38" y="5"/>
                        <a:pt x="42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41" name="Freeform 201"/>
                <p:cNvSpPr>
                  <a:spLocks/>
                </p:cNvSpPr>
                <p:nvPr/>
              </p:nvSpPr>
              <p:spPr bwMode="auto">
                <a:xfrm>
                  <a:off x="620" y="519"/>
                  <a:ext cx="60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5" y="24"/>
                    </a:cxn>
                    <a:cxn ang="0">
                      <a:pos x="35" y="27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0" h="48">
                      <a:moveTo>
                        <a:pt x="0" y="48"/>
                      </a:moveTo>
                      <a:cubicBezTo>
                        <a:pt x="4" y="44"/>
                        <a:pt x="19" y="27"/>
                        <a:pt x="25" y="24"/>
                      </a:cubicBezTo>
                      <a:cubicBezTo>
                        <a:pt x="31" y="21"/>
                        <a:pt x="29" y="31"/>
                        <a:pt x="35" y="27"/>
                      </a:cubicBezTo>
                      <a:cubicBezTo>
                        <a:pt x="41" y="23"/>
                        <a:pt x="55" y="6"/>
                        <a:pt x="6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92042" name="Text Box 202"/>
            <p:cNvSpPr txBox="1">
              <a:spLocks noChangeArrowheads="1"/>
            </p:cNvSpPr>
            <p:nvPr/>
          </p:nvSpPr>
          <p:spPr bwMode="auto">
            <a:xfrm>
              <a:off x="4188" y="2400"/>
              <a:ext cx="119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algn="ctr" eaLnBrk="1" hangingPunct="1"/>
              <a:r>
                <a:rPr lang="en-US" b="0"/>
                <a:t>Antigen presenting cell</a:t>
              </a:r>
            </a:p>
            <a:p>
              <a:pPr algn="ctr" eaLnBrk="1" hangingPunct="1"/>
              <a:r>
                <a:rPr lang="en-US" sz="1100" b="0"/>
                <a:t>(Astrocyte or Microglial cell)</a:t>
              </a:r>
            </a:p>
          </p:txBody>
        </p:sp>
      </p:grpSp>
      <p:grpSp>
        <p:nvGrpSpPr>
          <p:cNvPr id="3491912" name="Group 203"/>
          <p:cNvGrpSpPr>
            <a:grpSpLocks/>
          </p:cNvGrpSpPr>
          <p:nvPr/>
        </p:nvGrpSpPr>
        <p:grpSpPr bwMode="auto">
          <a:xfrm>
            <a:off x="4343400" y="3714750"/>
            <a:ext cx="992188" cy="717550"/>
            <a:chOff x="2736" y="2160"/>
            <a:chExt cx="625" cy="452"/>
          </a:xfrm>
        </p:grpSpPr>
        <p:grpSp>
          <p:nvGrpSpPr>
            <p:cNvPr id="3491913" name="Group 204"/>
            <p:cNvGrpSpPr>
              <a:grpSpLocks/>
            </p:cNvGrpSpPr>
            <p:nvPr/>
          </p:nvGrpSpPr>
          <p:grpSpPr bwMode="auto">
            <a:xfrm rot="5400000">
              <a:off x="2734" y="2306"/>
              <a:ext cx="308" cy="304"/>
              <a:chOff x="768" y="1008"/>
              <a:chExt cx="308" cy="304"/>
            </a:xfrm>
          </p:grpSpPr>
          <p:sp>
            <p:nvSpPr>
              <p:cNvPr id="3492045" name="Freeform 205"/>
              <p:cNvSpPr>
                <a:spLocks/>
              </p:cNvSpPr>
              <p:nvPr/>
            </p:nvSpPr>
            <p:spPr bwMode="auto">
              <a:xfrm rot="-2547549">
                <a:off x="768" y="1008"/>
                <a:ext cx="308" cy="304"/>
              </a:xfrm>
              <a:custGeom>
                <a:avLst/>
                <a:gdLst/>
                <a:ahLst/>
                <a:cxnLst>
                  <a:cxn ang="0">
                    <a:pos x="3" y="193"/>
                  </a:cxn>
                  <a:cxn ang="0">
                    <a:pos x="6" y="92"/>
                  </a:cxn>
                  <a:cxn ang="0">
                    <a:pos x="42" y="28"/>
                  </a:cxn>
                  <a:cxn ang="0">
                    <a:pos x="121" y="23"/>
                  </a:cxn>
                  <a:cxn ang="0">
                    <a:pos x="184" y="2"/>
                  </a:cxn>
                  <a:cxn ang="0">
                    <a:pos x="255" y="10"/>
                  </a:cxn>
                  <a:cxn ang="0">
                    <a:pos x="300" y="56"/>
                  </a:cxn>
                  <a:cxn ang="0">
                    <a:pos x="301" y="182"/>
                  </a:cxn>
                  <a:cxn ang="0">
                    <a:pos x="259" y="262"/>
                  </a:cxn>
                  <a:cxn ang="0">
                    <a:pos x="142" y="304"/>
                  </a:cxn>
                  <a:cxn ang="0">
                    <a:pos x="43" y="262"/>
                  </a:cxn>
                  <a:cxn ang="0">
                    <a:pos x="1" y="194"/>
                  </a:cxn>
                </a:cxnLst>
                <a:rect l="0" t="0" r="r" b="b"/>
                <a:pathLst>
                  <a:path w="308" h="304">
                    <a:moveTo>
                      <a:pt x="3" y="193"/>
                    </a:moveTo>
                    <a:cubicBezTo>
                      <a:pt x="3" y="176"/>
                      <a:pt x="0" y="119"/>
                      <a:pt x="6" y="92"/>
                    </a:cubicBezTo>
                    <a:cubicBezTo>
                      <a:pt x="12" y="65"/>
                      <a:pt x="23" y="40"/>
                      <a:pt x="42" y="28"/>
                    </a:cubicBezTo>
                    <a:cubicBezTo>
                      <a:pt x="61" y="16"/>
                      <a:pt x="97" y="27"/>
                      <a:pt x="121" y="23"/>
                    </a:cubicBezTo>
                    <a:cubicBezTo>
                      <a:pt x="145" y="19"/>
                      <a:pt x="162" y="4"/>
                      <a:pt x="184" y="2"/>
                    </a:cubicBezTo>
                    <a:cubicBezTo>
                      <a:pt x="206" y="0"/>
                      <a:pt x="236" y="1"/>
                      <a:pt x="255" y="10"/>
                    </a:cubicBezTo>
                    <a:cubicBezTo>
                      <a:pt x="274" y="19"/>
                      <a:pt x="292" y="27"/>
                      <a:pt x="300" y="56"/>
                    </a:cubicBezTo>
                    <a:cubicBezTo>
                      <a:pt x="308" y="85"/>
                      <a:pt x="308" y="148"/>
                      <a:pt x="301" y="182"/>
                    </a:cubicBezTo>
                    <a:cubicBezTo>
                      <a:pt x="294" y="216"/>
                      <a:pt x="285" y="242"/>
                      <a:pt x="259" y="262"/>
                    </a:cubicBezTo>
                    <a:cubicBezTo>
                      <a:pt x="233" y="282"/>
                      <a:pt x="178" y="304"/>
                      <a:pt x="142" y="304"/>
                    </a:cubicBezTo>
                    <a:cubicBezTo>
                      <a:pt x="106" y="304"/>
                      <a:pt x="66" y="280"/>
                      <a:pt x="43" y="262"/>
                    </a:cubicBezTo>
                    <a:cubicBezTo>
                      <a:pt x="20" y="244"/>
                      <a:pt x="10" y="208"/>
                      <a:pt x="1" y="194"/>
                    </a:cubicBezTo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6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46" name="Oval 206"/>
              <p:cNvSpPr>
                <a:spLocks noChangeArrowheads="1"/>
              </p:cNvSpPr>
              <p:nvPr/>
            </p:nvSpPr>
            <p:spPr bwMode="auto">
              <a:xfrm>
                <a:off x="837" y="1120"/>
                <a:ext cx="75" cy="58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CC9900">
                      <a:gamma/>
                      <a:shade val="60784"/>
                      <a:invGamma/>
                    </a:srgbClr>
                  </a:gs>
                  <a:gs pos="100000">
                    <a:srgbClr val="CC9900"/>
                  </a:gs>
                </a:gsLst>
                <a:lin ang="2700000" scaled="1"/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2047" name="Arc 207"/>
            <p:cNvSpPr>
              <a:spLocks/>
            </p:cNvSpPr>
            <p:nvPr/>
          </p:nvSpPr>
          <p:spPr bwMode="auto">
            <a:xfrm>
              <a:off x="3024" y="2160"/>
              <a:ext cx="337" cy="34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3691 w 13691"/>
                <a:gd name="T1" fmla="*/ 16706 h 21335"/>
                <a:gd name="T2" fmla="*/ 3371 w 13691"/>
                <a:gd name="T3" fmla="*/ 21335 h 21335"/>
                <a:gd name="T4" fmla="*/ 0 w 13691"/>
                <a:gd name="T5" fmla="*/ 0 h 2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91" h="21335" fill="none" extrusionOk="0">
                  <a:moveTo>
                    <a:pt x="13691" y="16706"/>
                  </a:moveTo>
                  <a:cubicBezTo>
                    <a:pt x="10723" y="19138"/>
                    <a:pt x="7161" y="20736"/>
                    <a:pt x="3371" y="21335"/>
                  </a:cubicBezTo>
                </a:path>
                <a:path w="13691" h="21335" stroke="0" extrusionOk="0">
                  <a:moveTo>
                    <a:pt x="13691" y="16706"/>
                  </a:moveTo>
                  <a:cubicBezTo>
                    <a:pt x="10723" y="19138"/>
                    <a:pt x="7161" y="20736"/>
                    <a:pt x="3371" y="213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CCFF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048" name="Rectangle 208"/>
          <p:cNvSpPr>
            <a:spLocks noChangeArrowheads="1"/>
          </p:cNvSpPr>
          <p:nvPr/>
        </p:nvSpPr>
        <p:spPr bwMode="auto">
          <a:xfrm>
            <a:off x="5029200" y="3562350"/>
            <a:ext cx="17526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1917" name="Group 209"/>
          <p:cNvGrpSpPr>
            <a:grpSpLocks/>
          </p:cNvGrpSpPr>
          <p:nvPr/>
        </p:nvGrpSpPr>
        <p:grpSpPr bwMode="auto">
          <a:xfrm>
            <a:off x="2057400" y="3790950"/>
            <a:ext cx="1828800" cy="1249363"/>
            <a:chOff x="1296" y="2208"/>
            <a:chExt cx="1152" cy="786"/>
          </a:xfrm>
        </p:grpSpPr>
        <p:grpSp>
          <p:nvGrpSpPr>
            <p:cNvPr id="3491922" name="Group 210"/>
            <p:cNvGrpSpPr>
              <a:grpSpLocks/>
            </p:cNvGrpSpPr>
            <p:nvPr/>
          </p:nvGrpSpPr>
          <p:grpSpPr bwMode="auto">
            <a:xfrm rot="-3287189">
              <a:off x="1889" y="2143"/>
              <a:ext cx="401" cy="532"/>
              <a:chOff x="4503" y="2384"/>
              <a:chExt cx="401" cy="532"/>
            </a:xfrm>
          </p:grpSpPr>
          <p:sp>
            <p:nvSpPr>
              <p:cNvPr id="3492051" name="Freeform 211"/>
              <p:cNvSpPr>
                <a:spLocks/>
              </p:cNvSpPr>
              <p:nvPr/>
            </p:nvSpPr>
            <p:spPr bwMode="auto">
              <a:xfrm rot="14499814">
                <a:off x="4474" y="2486"/>
                <a:ext cx="532" cy="328"/>
              </a:xfrm>
              <a:custGeom>
                <a:avLst/>
                <a:gdLst/>
                <a:ahLst/>
                <a:cxnLst>
                  <a:cxn ang="0">
                    <a:pos x="70" y="75"/>
                  </a:cxn>
                  <a:cxn ang="0">
                    <a:pos x="137" y="77"/>
                  </a:cxn>
                  <a:cxn ang="0">
                    <a:pos x="152" y="50"/>
                  </a:cxn>
                  <a:cxn ang="0">
                    <a:pos x="120" y="35"/>
                  </a:cxn>
                  <a:cxn ang="0">
                    <a:pos x="150" y="20"/>
                  </a:cxn>
                  <a:cxn ang="0">
                    <a:pos x="201" y="8"/>
                  </a:cxn>
                  <a:cxn ang="0">
                    <a:pos x="267" y="0"/>
                  </a:cxn>
                  <a:cxn ang="0">
                    <a:pos x="327" y="6"/>
                  </a:cxn>
                  <a:cxn ang="0">
                    <a:pos x="363" y="32"/>
                  </a:cxn>
                  <a:cxn ang="0">
                    <a:pos x="409" y="35"/>
                  </a:cxn>
                  <a:cxn ang="0">
                    <a:pos x="430" y="46"/>
                  </a:cxn>
                  <a:cxn ang="0">
                    <a:pos x="476" y="98"/>
                  </a:cxn>
                  <a:cxn ang="0">
                    <a:pos x="528" y="147"/>
                  </a:cxn>
                  <a:cxn ang="0">
                    <a:pos x="450" y="147"/>
                  </a:cxn>
                  <a:cxn ang="0">
                    <a:pos x="413" y="201"/>
                  </a:cxn>
                  <a:cxn ang="0">
                    <a:pos x="441" y="233"/>
                  </a:cxn>
                  <a:cxn ang="0">
                    <a:pos x="492" y="269"/>
                  </a:cxn>
                  <a:cxn ang="0">
                    <a:pos x="516" y="324"/>
                  </a:cxn>
                  <a:cxn ang="0">
                    <a:pos x="417" y="293"/>
                  </a:cxn>
                  <a:cxn ang="0">
                    <a:pos x="344" y="248"/>
                  </a:cxn>
                  <a:cxn ang="0">
                    <a:pos x="302" y="280"/>
                  </a:cxn>
                  <a:cxn ang="0">
                    <a:pos x="269" y="311"/>
                  </a:cxn>
                  <a:cxn ang="0">
                    <a:pos x="240" y="305"/>
                  </a:cxn>
                  <a:cxn ang="0">
                    <a:pos x="218" y="293"/>
                  </a:cxn>
                  <a:cxn ang="0">
                    <a:pos x="167" y="272"/>
                  </a:cxn>
                  <a:cxn ang="0">
                    <a:pos x="80" y="272"/>
                  </a:cxn>
                  <a:cxn ang="0">
                    <a:pos x="33" y="251"/>
                  </a:cxn>
                  <a:cxn ang="0">
                    <a:pos x="8" y="192"/>
                  </a:cxn>
                  <a:cxn ang="0">
                    <a:pos x="82" y="151"/>
                  </a:cxn>
                  <a:cxn ang="0">
                    <a:pos x="141" y="125"/>
                  </a:cxn>
                  <a:cxn ang="0">
                    <a:pos x="116" y="93"/>
                  </a:cxn>
                  <a:cxn ang="0">
                    <a:pos x="41" y="111"/>
                  </a:cxn>
                  <a:cxn ang="0">
                    <a:pos x="70" y="75"/>
                  </a:cxn>
                </a:cxnLst>
                <a:rect l="0" t="0" r="r" b="b"/>
                <a:pathLst>
                  <a:path w="532" h="328">
                    <a:moveTo>
                      <a:pt x="70" y="75"/>
                    </a:moveTo>
                    <a:cubicBezTo>
                      <a:pt x="80" y="71"/>
                      <a:pt x="123" y="81"/>
                      <a:pt x="137" y="77"/>
                    </a:cubicBezTo>
                    <a:cubicBezTo>
                      <a:pt x="151" y="73"/>
                      <a:pt x="155" y="57"/>
                      <a:pt x="152" y="50"/>
                    </a:cubicBezTo>
                    <a:cubicBezTo>
                      <a:pt x="149" y="43"/>
                      <a:pt x="120" y="40"/>
                      <a:pt x="120" y="35"/>
                    </a:cubicBezTo>
                    <a:cubicBezTo>
                      <a:pt x="120" y="30"/>
                      <a:pt x="137" y="24"/>
                      <a:pt x="150" y="20"/>
                    </a:cubicBezTo>
                    <a:cubicBezTo>
                      <a:pt x="163" y="16"/>
                      <a:pt x="182" y="11"/>
                      <a:pt x="201" y="8"/>
                    </a:cubicBezTo>
                    <a:cubicBezTo>
                      <a:pt x="220" y="5"/>
                      <a:pt x="246" y="0"/>
                      <a:pt x="267" y="0"/>
                    </a:cubicBezTo>
                    <a:cubicBezTo>
                      <a:pt x="288" y="0"/>
                      <a:pt x="311" y="1"/>
                      <a:pt x="327" y="6"/>
                    </a:cubicBezTo>
                    <a:cubicBezTo>
                      <a:pt x="343" y="11"/>
                      <a:pt x="349" y="27"/>
                      <a:pt x="363" y="32"/>
                    </a:cubicBezTo>
                    <a:cubicBezTo>
                      <a:pt x="377" y="37"/>
                      <a:pt x="398" y="33"/>
                      <a:pt x="409" y="35"/>
                    </a:cubicBezTo>
                    <a:cubicBezTo>
                      <a:pt x="420" y="37"/>
                      <a:pt x="419" y="36"/>
                      <a:pt x="430" y="46"/>
                    </a:cubicBezTo>
                    <a:cubicBezTo>
                      <a:pt x="441" y="56"/>
                      <a:pt x="460" y="81"/>
                      <a:pt x="476" y="98"/>
                    </a:cubicBezTo>
                    <a:cubicBezTo>
                      <a:pt x="492" y="115"/>
                      <a:pt x="532" y="139"/>
                      <a:pt x="528" y="147"/>
                    </a:cubicBezTo>
                    <a:cubicBezTo>
                      <a:pt x="524" y="155"/>
                      <a:pt x="469" y="138"/>
                      <a:pt x="450" y="147"/>
                    </a:cubicBezTo>
                    <a:cubicBezTo>
                      <a:pt x="431" y="156"/>
                      <a:pt x="415" y="187"/>
                      <a:pt x="413" y="201"/>
                    </a:cubicBezTo>
                    <a:cubicBezTo>
                      <a:pt x="411" y="215"/>
                      <a:pt x="428" y="222"/>
                      <a:pt x="441" y="233"/>
                    </a:cubicBezTo>
                    <a:cubicBezTo>
                      <a:pt x="454" y="244"/>
                      <a:pt x="480" y="254"/>
                      <a:pt x="492" y="269"/>
                    </a:cubicBezTo>
                    <a:cubicBezTo>
                      <a:pt x="504" y="284"/>
                      <a:pt x="529" y="320"/>
                      <a:pt x="516" y="324"/>
                    </a:cubicBezTo>
                    <a:cubicBezTo>
                      <a:pt x="503" y="328"/>
                      <a:pt x="446" y="306"/>
                      <a:pt x="417" y="293"/>
                    </a:cubicBezTo>
                    <a:cubicBezTo>
                      <a:pt x="388" y="280"/>
                      <a:pt x="363" y="250"/>
                      <a:pt x="344" y="248"/>
                    </a:cubicBezTo>
                    <a:cubicBezTo>
                      <a:pt x="325" y="246"/>
                      <a:pt x="315" y="269"/>
                      <a:pt x="302" y="280"/>
                    </a:cubicBezTo>
                    <a:cubicBezTo>
                      <a:pt x="289" y="291"/>
                      <a:pt x="279" y="307"/>
                      <a:pt x="269" y="311"/>
                    </a:cubicBezTo>
                    <a:cubicBezTo>
                      <a:pt x="259" y="315"/>
                      <a:pt x="248" y="308"/>
                      <a:pt x="240" y="305"/>
                    </a:cubicBezTo>
                    <a:cubicBezTo>
                      <a:pt x="232" y="302"/>
                      <a:pt x="230" y="298"/>
                      <a:pt x="218" y="293"/>
                    </a:cubicBezTo>
                    <a:cubicBezTo>
                      <a:pt x="206" y="288"/>
                      <a:pt x="190" y="275"/>
                      <a:pt x="167" y="272"/>
                    </a:cubicBezTo>
                    <a:cubicBezTo>
                      <a:pt x="144" y="269"/>
                      <a:pt x="102" y="275"/>
                      <a:pt x="80" y="272"/>
                    </a:cubicBezTo>
                    <a:cubicBezTo>
                      <a:pt x="58" y="269"/>
                      <a:pt x="45" y="264"/>
                      <a:pt x="33" y="251"/>
                    </a:cubicBezTo>
                    <a:cubicBezTo>
                      <a:pt x="21" y="238"/>
                      <a:pt x="0" y="209"/>
                      <a:pt x="8" y="192"/>
                    </a:cubicBezTo>
                    <a:cubicBezTo>
                      <a:pt x="16" y="175"/>
                      <a:pt x="60" y="162"/>
                      <a:pt x="82" y="151"/>
                    </a:cubicBezTo>
                    <a:cubicBezTo>
                      <a:pt x="104" y="140"/>
                      <a:pt x="135" y="135"/>
                      <a:pt x="141" y="125"/>
                    </a:cubicBezTo>
                    <a:cubicBezTo>
                      <a:pt x="147" y="116"/>
                      <a:pt x="133" y="95"/>
                      <a:pt x="116" y="93"/>
                    </a:cubicBezTo>
                    <a:cubicBezTo>
                      <a:pt x="99" y="91"/>
                      <a:pt x="49" y="114"/>
                      <a:pt x="41" y="111"/>
                    </a:cubicBezTo>
                    <a:cubicBezTo>
                      <a:pt x="33" y="108"/>
                      <a:pt x="64" y="82"/>
                      <a:pt x="70" y="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57FFAB"/>
                  </a:gs>
                  <a:gs pos="50000">
                    <a:srgbClr val="57FFAB">
                      <a:gamma/>
                      <a:tint val="23137"/>
                      <a:invGamma/>
                    </a:srgbClr>
                  </a:gs>
                  <a:gs pos="100000">
                    <a:srgbClr val="57FFAB"/>
                  </a:gs>
                </a:gsLst>
                <a:lin ang="2700000" scaled="1"/>
              </a:gradFill>
              <a:ln w="6350" cmpd="sng">
                <a:solidFill>
                  <a:srgbClr val="31FFC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2" name="Freeform 212"/>
              <p:cNvSpPr>
                <a:spLocks/>
              </p:cNvSpPr>
              <p:nvPr/>
            </p:nvSpPr>
            <p:spPr bwMode="auto">
              <a:xfrm rot="14499814">
                <a:off x="4668" y="2623"/>
                <a:ext cx="148" cy="79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8" y="73"/>
                  </a:cxn>
                  <a:cxn ang="0">
                    <a:pos x="53" y="74"/>
                  </a:cxn>
                  <a:cxn ang="0">
                    <a:pos x="89" y="68"/>
                  </a:cxn>
                  <a:cxn ang="0">
                    <a:pos x="129" y="56"/>
                  </a:cxn>
                  <a:cxn ang="0">
                    <a:pos x="143" y="16"/>
                  </a:cxn>
                  <a:cxn ang="0">
                    <a:pos x="98" y="5"/>
                  </a:cxn>
                  <a:cxn ang="0">
                    <a:pos x="68" y="1"/>
                  </a:cxn>
                  <a:cxn ang="0">
                    <a:pos x="30" y="13"/>
                  </a:cxn>
                  <a:cxn ang="0">
                    <a:pos x="5" y="40"/>
                  </a:cxn>
                </a:cxnLst>
                <a:rect l="0" t="0" r="r" b="b"/>
                <a:pathLst>
                  <a:path w="148" h="79">
                    <a:moveTo>
                      <a:pt x="5" y="40"/>
                    </a:moveTo>
                    <a:cubicBezTo>
                      <a:pt x="1" y="50"/>
                      <a:pt x="0" y="67"/>
                      <a:pt x="8" y="73"/>
                    </a:cubicBezTo>
                    <a:cubicBezTo>
                      <a:pt x="16" y="79"/>
                      <a:pt x="40" y="75"/>
                      <a:pt x="53" y="74"/>
                    </a:cubicBezTo>
                    <a:cubicBezTo>
                      <a:pt x="66" y="73"/>
                      <a:pt x="76" y="71"/>
                      <a:pt x="89" y="68"/>
                    </a:cubicBezTo>
                    <a:cubicBezTo>
                      <a:pt x="102" y="65"/>
                      <a:pt x="120" y="65"/>
                      <a:pt x="129" y="56"/>
                    </a:cubicBezTo>
                    <a:cubicBezTo>
                      <a:pt x="138" y="47"/>
                      <a:pt x="148" y="24"/>
                      <a:pt x="143" y="16"/>
                    </a:cubicBezTo>
                    <a:cubicBezTo>
                      <a:pt x="138" y="8"/>
                      <a:pt x="110" y="7"/>
                      <a:pt x="98" y="5"/>
                    </a:cubicBezTo>
                    <a:cubicBezTo>
                      <a:pt x="86" y="3"/>
                      <a:pt x="79" y="0"/>
                      <a:pt x="68" y="1"/>
                    </a:cubicBezTo>
                    <a:cubicBezTo>
                      <a:pt x="57" y="2"/>
                      <a:pt x="40" y="6"/>
                      <a:pt x="30" y="13"/>
                    </a:cubicBezTo>
                    <a:cubicBezTo>
                      <a:pt x="20" y="20"/>
                      <a:pt x="9" y="30"/>
                      <a:pt x="5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3" name="Freeform 213"/>
              <p:cNvSpPr>
                <a:spLocks/>
              </p:cNvSpPr>
              <p:nvPr/>
            </p:nvSpPr>
            <p:spPr bwMode="auto">
              <a:xfrm rot="14499814" flipH="1">
                <a:off x="4858" y="2708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4" name="Freeform 214"/>
              <p:cNvSpPr>
                <a:spLocks/>
              </p:cNvSpPr>
              <p:nvPr/>
            </p:nvSpPr>
            <p:spPr bwMode="auto">
              <a:xfrm rot="14499814">
                <a:off x="4651" y="2526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5" name="Freeform 215"/>
              <p:cNvSpPr>
                <a:spLocks/>
              </p:cNvSpPr>
              <p:nvPr/>
            </p:nvSpPr>
            <p:spPr bwMode="auto">
              <a:xfrm rot="14499814">
                <a:off x="4724" y="2562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6" name="Freeform 216"/>
              <p:cNvSpPr>
                <a:spLocks/>
              </p:cNvSpPr>
              <p:nvPr/>
            </p:nvSpPr>
            <p:spPr bwMode="auto">
              <a:xfrm rot="14499814" flipH="1">
                <a:off x="4790" y="2582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7" name="Freeform 217"/>
              <p:cNvSpPr>
                <a:spLocks/>
              </p:cNvSpPr>
              <p:nvPr/>
            </p:nvSpPr>
            <p:spPr bwMode="auto">
              <a:xfrm rot="14499814">
                <a:off x="4839" y="2773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8" name="Freeform 218"/>
              <p:cNvSpPr>
                <a:spLocks/>
              </p:cNvSpPr>
              <p:nvPr/>
            </p:nvSpPr>
            <p:spPr bwMode="auto">
              <a:xfrm rot="14499814" flipH="1">
                <a:off x="4598" y="2631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59" name="Freeform 219"/>
              <p:cNvSpPr>
                <a:spLocks/>
              </p:cNvSpPr>
              <p:nvPr/>
            </p:nvSpPr>
            <p:spPr bwMode="auto">
              <a:xfrm rot="14499814">
                <a:off x="4644" y="2715"/>
                <a:ext cx="29" cy="23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0" name="Freeform 220"/>
              <p:cNvSpPr>
                <a:spLocks/>
              </p:cNvSpPr>
              <p:nvPr/>
            </p:nvSpPr>
            <p:spPr bwMode="auto">
              <a:xfrm rot="14499814">
                <a:off x="4629" y="2689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1" name="Freeform 221"/>
              <p:cNvSpPr>
                <a:spLocks/>
              </p:cNvSpPr>
              <p:nvPr/>
            </p:nvSpPr>
            <p:spPr bwMode="auto">
              <a:xfrm rot="14499814" flipH="1">
                <a:off x="4749" y="2406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2" name="Freeform 222"/>
              <p:cNvSpPr>
                <a:spLocks/>
              </p:cNvSpPr>
              <p:nvPr/>
            </p:nvSpPr>
            <p:spPr bwMode="auto">
              <a:xfrm rot="14499814">
                <a:off x="4716" y="275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3" name="Freeform 223"/>
              <p:cNvSpPr>
                <a:spLocks/>
              </p:cNvSpPr>
              <p:nvPr/>
            </p:nvSpPr>
            <p:spPr bwMode="auto">
              <a:xfrm rot="14499814">
                <a:off x="4814" y="2753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4" name="Freeform 224"/>
              <p:cNvSpPr>
                <a:spLocks/>
              </p:cNvSpPr>
              <p:nvPr/>
            </p:nvSpPr>
            <p:spPr bwMode="auto">
              <a:xfrm rot="14499814">
                <a:off x="4614" y="257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5" name="Freeform 225"/>
              <p:cNvSpPr>
                <a:spLocks/>
              </p:cNvSpPr>
              <p:nvPr/>
            </p:nvSpPr>
            <p:spPr bwMode="auto">
              <a:xfrm rot="14499814" flipH="1">
                <a:off x="4810" y="2646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6" name="Freeform 226"/>
              <p:cNvSpPr>
                <a:spLocks/>
              </p:cNvSpPr>
              <p:nvPr/>
            </p:nvSpPr>
            <p:spPr bwMode="auto">
              <a:xfrm rot="14499814">
                <a:off x="4751" y="2841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7" name="Freeform 227"/>
              <p:cNvSpPr>
                <a:spLocks/>
              </p:cNvSpPr>
              <p:nvPr/>
            </p:nvSpPr>
            <p:spPr bwMode="auto">
              <a:xfrm rot="14499814">
                <a:off x="4566" y="2573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68" name="Freeform 228"/>
              <p:cNvSpPr>
                <a:spLocks/>
              </p:cNvSpPr>
              <p:nvPr/>
            </p:nvSpPr>
            <p:spPr bwMode="auto">
              <a:xfrm rot="14499814">
                <a:off x="4766" y="2465"/>
                <a:ext cx="12" cy="12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0"/>
                  </a:cxn>
                  <a:cxn ang="0">
                    <a:pos x="56" y="48"/>
                  </a:cxn>
                  <a:cxn ang="0">
                    <a:pos x="56" y="96"/>
                  </a:cxn>
                  <a:cxn ang="0">
                    <a:pos x="8" y="48"/>
                  </a:cxn>
                </a:cxnLst>
                <a:rect l="0" t="0" r="r" b="b"/>
                <a:pathLst>
                  <a:path w="64" h="96">
                    <a:moveTo>
                      <a:pt x="8" y="48"/>
                    </a:moveTo>
                    <a:cubicBezTo>
                      <a:pt x="0" y="32"/>
                      <a:pt x="0" y="0"/>
                      <a:pt x="8" y="0"/>
                    </a:cubicBezTo>
                    <a:cubicBezTo>
                      <a:pt x="16" y="0"/>
                      <a:pt x="48" y="32"/>
                      <a:pt x="56" y="48"/>
                    </a:cubicBezTo>
                    <a:cubicBezTo>
                      <a:pt x="64" y="64"/>
                      <a:pt x="64" y="96"/>
                      <a:pt x="56" y="96"/>
                    </a:cubicBezTo>
                    <a:cubicBezTo>
                      <a:pt x="48" y="96"/>
                      <a:pt x="16" y="64"/>
                      <a:pt x="8" y="48"/>
                    </a:cubicBez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1930" name="Group 229"/>
              <p:cNvGrpSpPr>
                <a:grpSpLocks/>
              </p:cNvGrpSpPr>
              <p:nvPr/>
            </p:nvGrpSpPr>
            <p:grpSpPr bwMode="auto">
              <a:xfrm rot="-6583477">
                <a:off x="4505" y="2446"/>
                <a:ext cx="70" cy="73"/>
                <a:chOff x="610" y="494"/>
                <a:chExt cx="70" cy="73"/>
              </a:xfrm>
            </p:grpSpPr>
            <p:sp>
              <p:nvSpPr>
                <p:cNvPr id="3492070" name="Freeform 230"/>
                <p:cNvSpPr>
                  <a:spLocks/>
                </p:cNvSpPr>
                <p:nvPr/>
              </p:nvSpPr>
              <p:spPr bwMode="auto">
                <a:xfrm>
                  <a:off x="610" y="494"/>
                  <a:ext cx="42" cy="66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26" y="40"/>
                    </a:cxn>
                    <a:cxn ang="0">
                      <a:pos x="21" y="25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2" h="66">
                      <a:moveTo>
                        <a:pt x="0" y="66"/>
                      </a:moveTo>
                      <a:cubicBezTo>
                        <a:pt x="4" y="62"/>
                        <a:pt x="23" y="47"/>
                        <a:pt x="26" y="40"/>
                      </a:cubicBezTo>
                      <a:cubicBezTo>
                        <a:pt x="29" y="33"/>
                        <a:pt x="18" y="32"/>
                        <a:pt x="21" y="25"/>
                      </a:cubicBezTo>
                      <a:cubicBezTo>
                        <a:pt x="24" y="18"/>
                        <a:pt x="38" y="5"/>
                        <a:pt x="42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71" name="Freeform 231"/>
                <p:cNvSpPr>
                  <a:spLocks/>
                </p:cNvSpPr>
                <p:nvPr/>
              </p:nvSpPr>
              <p:spPr bwMode="auto">
                <a:xfrm>
                  <a:off x="620" y="519"/>
                  <a:ext cx="60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5" y="24"/>
                    </a:cxn>
                    <a:cxn ang="0">
                      <a:pos x="35" y="27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0" h="48">
                      <a:moveTo>
                        <a:pt x="0" y="48"/>
                      </a:moveTo>
                      <a:cubicBezTo>
                        <a:pt x="4" y="44"/>
                        <a:pt x="19" y="27"/>
                        <a:pt x="25" y="24"/>
                      </a:cubicBezTo>
                      <a:cubicBezTo>
                        <a:pt x="31" y="21"/>
                        <a:pt x="29" y="31"/>
                        <a:pt x="35" y="27"/>
                      </a:cubicBezTo>
                      <a:cubicBezTo>
                        <a:pt x="41" y="23"/>
                        <a:pt x="55" y="6"/>
                        <a:pt x="6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92072" name="Text Box 232"/>
            <p:cNvSpPr txBox="1">
              <a:spLocks noChangeArrowheads="1"/>
            </p:cNvSpPr>
            <p:nvPr/>
          </p:nvSpPr>
          <p:spPr bwMode="auto">
            <a:xfrm>
              <a:off x="1296" y="2592"/>
              <a:ext cx="115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3" tIns="45706" rIns="91413" bIns="45706">
              <a:spAutoFit/>
            </a:bodyPr>
            <a:lstStyle/>
            <a:p>
              <a:pPr algn="ctr" eaLnBrk="1" hangingPunct="1"/>
              <a:r>
                <a:rPr lang="en-US" b="0"/>
                <a:t>Activated microglia/macrophages</a:t>
              </a:r>
            </a:p>
            <a:p>
              <a:pPr algn="ctr" eaLnBrk="1" hangingPunct="1"/>
              <a:endParaRPr lang="en-US" b="0"/>
            </a:p>
          </p:txBody>
        </p:sp>
      </p:grpSp>
      <p:sp>
        <p:nvSpPr>
          <p:cNvPr id="3492073" name="Text Box 233"/>
          <p:cNvSpPr txBox="1">
            <a:spLocks noChangeArrowheads="1"/>
          </p:cNvSpPr>
          <p:nvPr/>
        </p:nvSpPr>
        <p:spPr bwMode="auto">
          <a:xfrm>
            <a:off x="4953000" y="4462463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algn="ctr" eaLnBrk="1" hangingPunct="1"/>
            <a:r>
              <a:rPr lang="en-US"/>
              <a:t>T CELL REACTIVATION</a:t>
            </a:r>
          </a:p>
        </p:txBody>
      </p:sp>
      <p:grpSp>
        <p:nvGrpSpPr>
          <p:cNvPr id="3491931" name="Group 234"/>
          <p:cNvGrpSpPr>
            <a:grpSpLocks/>
          </p:cNvGrpSpPr>
          <p:nvPr/>
        </p:nvGrpSpPr>
        <p:grpSpPr bwMode="auto">
          <a:xfrm rot="5400000">
            <a:off x="6862763" y="5372100"/>
            <a:ext cx="488950" cy="482600"/>
            <a:chOff x="768" y="1008"/>
            <a:chExt cx="308" cy="304"/>
          </a:xfrm>
        </p:grpSpPr>
        <p:sp>
          <p:nvSpPr>
            <p:cNvPr id="3492075" name="Freeform 235"/>
            <p:cNvSpPr>
              <a:spLocks/>
            </p:cNvSpPr>
            <p:nvPr/>
          </p:nvSpPr>
          <p:spPr bwMode="auto">
            <a:xfrm rot="-2547549">
              <a:off x="768" y="1008"/>
              <a:ext cx="308" cy="304"/>
            </a:xfrm>
            <a:custGeom>
              <a:avLst/>
              <a:gdLst/>
              <a:ahLst/>
              <a:cxnLst>
                <a:cxn ang="0">
                  <a:pos x="3" y="193"/>
                </a:cxn>
                <a:cxn ang="0">
                  <a:pos x="6" y="92"/>
                </a:cxn>
                <a:cxn ang="0">
                  <a:pos x="42" y="28"/>
                </a:cxn>
                <a:cxn ang="0">
                  <a:pos x="121" y="23"/>
                </a:cxn>
                <a:cxn ang="0">
                  <a:pos x="184" y="2"/>
                </a:cxn>
                <a:cxn ang="0">
                  <a:pos x="255" y="10"/>
                </a:cxn>
                <a:cxn ang="0">
                  <a:pos x="300" y="56"/>
                </a:cxn>
                <a:cxn ang="0">
                  <a:pos x="301" y="182"/>
                </a:cxn>
                <a:cxn ang="0">
                  <a:pos x="259" y="262"/>
                </a:cxn>
                <a:cxn ang="0">
                  <a:pos x="142" y="304"/>
                </a:cxn>
                <a:cxn ang="0">
                  <a:pos x="43" y="262"/>
                </a:cxn>
                <a:cxn ang="0">
                  <a:pos x="1" y="194"/>
                </a:cxn>
              </a:cxnLst>
              <a:rect l="0" t="0" r="r" b="b"/>
              <a:pathLst>
                <a:path w="308" h="304">
                  <a:moveTo>
                    <a:pt x="3" y="193"/>
                  </a:moveTo>
                  <a:cubicBezTo>
                    <a:pt x="3" y="176"/>
                    <a:pt x="0" y="119"/>
                    <a:pt x="6" y="92"/>
                  </a:cubicBezTo>
                  <a:cubicBezTo>
                    <a:pt x="12" y="65"/>
                    <a:pt x="23" y="40"/>
                    <a:pt x="42" y="28"/>
                  </a:cubicBezTo>
                  <a:cubicBezTo>
                    <a:pt x="61" y="16"/>
                    <a:pt x="97" y="27"/>
                    <a:pt x="121" y="23"/>
                  </a:cubicBezTo>
                  <a:cubicBezTo>
                    <a:pt x="145" y="19"/>
                    <a:pt x="162" y="4"/>
                    <a:pt x="184" y="2"/>
                  </a:cubicBezTo>
                  <a:cubicBezTo>
                    <a:pt x="206" y="0"/>
                    <a:pt x="236" y="1"/>
                    <a:pt x="255" y="10"/>
                  </a:cubicBezTo>
                  <a:cubicBezTo>
                    <a:pt x="274" y="19"/>
                    <a:pt x="292" y="27"/>
                    <a:pt x="300" y="56"/>
                  </a:cubicBezTo>
                  <a:cubicBezTo>
                    <a:pt x="308" y="85"/>
                    <a:pt x="308" y="148"/>
                    <a:pt x="301" y="182"/>
                  </a:cubicBezTo>
                  <a:cubicBezTo>
                    <a:pt x="294" y="216"/>
                    <a:pt x="285" y="242"/>
                    <a:pt x="259" y="262"/>
                  </a:cubicBezTo>
                  <a:cubicBezTo>
                    <a:pt x="233" y="282"/>
                    <a:pt x="178" y="304"/>
                    <a:pt x="142" y="304"/>
                  </a:cubicBezTo>
                  <a:cubicBezTo>
                    <a:pt x="106" y="304"/>
                    <a:pt x="66" y="280"/>
                    <a:pt x="43" y="262"/>
                  </a:cubicBezTo>
                  <a:cubicBezTo>
                    <a:pt x="20" y="244"/>
                    <a:pt x="10" y="208"/>
                    <a:pt x="1" y="194"/>
                  </a:cubicBezTo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6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076" name="Oval 236"/>
            <p:cNvSpPr>
              <a:spLocks noChangeArrowheads="1"/>
            </p:cNvSpPr>
            <p:nvPr/>
          </p:nvSpPr>
          <p:spPr bwMode="auto">
            <a:xfrm>
              <a:off x="837" y="1120"/>
              <a:ext cx="75" cy="58"/>
            </a:xfrm>
            <a:prstGeom prst="ellipse">
              <a:avLst/>
            </a:prstGeom>
            <a:gradFill rotWithShape="0">
              <a:gsLst>
                <a:gs pos="0">
                  <a:srgbClr val="CC9900"/>
                </a:gs>
                <a:gs pos="50000">
                  <a:srgbClr val="CC9900">
                    <a:gamma/>
                    <a:shade val="60784"/>
                    <a:invGamma/>
                  </a:srgbClr>
                </a:gs>
                <a:gs pos="100000">
                  <a:srgbClr val="CC9900"/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1936" name="Group 237"/>
          <p:cNvGrpSpPr>
            <a:grpSpLocks/>
          </p:cNvGrpSpPr>
          <p:nvPr/>
        </p:nvGrpSpPr>
        <p:grpSpPr bwMode="auto">
          <a:xfrm>
            <a:off x="4211638" y="4779963"/>
            <a:ext cx="760412" cy="1089025"/>
            <a:chOff x="4464" y="2880"/>
            <a:chExt cx="480" cy="686"/>
          </a:xfrm>
        </p:grpSpPr>
        <p:sp>
          <p:nvSpPr>
            <p:cNvPr id="3492078" name="Freeform 238"/>
            <p:cNvSpPr>
              <a:spLocks/>
            </p:cNvSpPr>
            <p:nvPr/>
          </p:nvSpPr>
          <p:spPr bwMode="auto">
            <a:xfrm rot="5400000">
              <a:off x="4444" y="3110"/>
              <a:ext cx="476" cy="436"/>
            </a:xfrm>
            <a:custGeom>
              <a:avLst/>
              <a:gdLst/>
              <a:ahLst/>
              <a:cxnLst>
                <a:cxn ang="0">
                  <a:pos x="68" y="342"/>
                </a:cxn>
                <a:cxn ang="0">
                  <a:pos x="58" y="302"/>
                </a:cxn>
                <a:cxn ang="0">
                  <a:pos x="119" y="230"/>
                </a:cxn>
                <a:cxn ang="0">
                  <a:pos x="90" y="212"/>
                </a:cxn>
                <a:cxn ang="0">
                  <a:pos x="57" y="262"/>
                </a:cxn>
                <a:cxn ang="0">
                  <a:pos x="13" y="261"/>
                </a:cxn>
                <a:cxn ang="0">
                  <a:pos x="48" y="247"/>
                </a:cxn>
                <a:cxn ang="0">
                  <a:pos x="50" y="212"/>
                </a:cxn>
                <a:cxn ang="0">
                  <a:pos x="25" y="212"/>
                </a:cxn>
                <a:cxn ang="0">
                  <a:pos x="3" y="240"/>
                </a:cxn>
                <a:cxn ang="0">
                  <a:pos x="12" y="192"/>
                </a:cxn>
                <a:cxn ang="0">
                  <a:pos x="66" y="171"/>
                </a:cxn>
                <a:cxn ang="0">
                  <a:pos x="73" y="81"/>
                </a:cxn>
                <a:cxn ang="0">
                  <a:pos x="151" y="50"/>
                </a:cxn>
                <a:cxn ang="0">
                  <a:pos x="204" y="63"/>
                </a:cxn>
                <a:cxn ang="0">
                  <a:pos x="237" y="11"/>
                </a:cxn>
                <a:cxn ang="0">
                  <a:pos x="259" y="2"/>
                </a:cxn>
                <a:cxn ang="0">
                  <a:pos x="267" y="17"/>
                </a:cxn>
                <a:cxn ang="0">
                  <a:pos x="260" y="68"/>
                </a:cxn>
                <a:cxn ang="0">
                  <a:pos x="280" y="113"/>
                </a:cxn>
                <a:cxn ang="0">
                  <a:pos x="354" y="126"/>
                </a:cxn>
                <a:cxn ang="0">
                  <a:pos x="392" y="145"/>
                </a:cxn>
                <a:cxn ang="0">
                  <a:pos x="439" y="115"/>
                </a:cxn>
                <a:cxn ang="0">
                  <a:pos x="447" y="136"/>
                </a:cxn>
                <a:cxn ang="0">
                  <a:pos x="476" y="140"/>
                </a:cxn>
                <a:cxn ang="0">
                  <a:pos x="444" y="166"/>
                </a:cxn>
                <a:cxn ang="0">
                  <a:pos x="412" y="204"/>
                </a:cxn>
                <a:cxn ang="0">
                  <a:pos x="413" y="258"/>
                </a:cxn>
                <a:cxn ang="0">
                  <a:pos x="420" y="306"/>
                </a:cxn>
                <a:cxn ang="0">
                  <a:pos x="403" y="355"/>
                </a:cxn>
                <a:cxn ang="0">
                  <a:pos x="365" y="346"/>
                </a:cxn>
                <a:cxn ang="0">
                  <a:pos x="296" y="358"/>
                </a:cxn>
                <a:cxn ang="0">
                  <a:pos x="247" y="428"/>
                </a:cxn>
                <a:cxn ang="0">
                  <a:pos x="234" y="390"/>
                </a:cxn>
                <a:cxn ang="0">
                  <a:pos x="209" y="388"/>
                </a:cxn>
                <a:cxn ang="0">
                  <a:pos x="183" y="420"/>
                </a:cxn>
                <a:cxn ang="0">
                  <a:pos x="154" y="432"/>
                </a:cxn>
                <a:cxn ang="0">
                  <a:pos x="159" y="394"/>
                </a:cxn>
                <a:cxn ang="0">
                  <a:pos x="185" y="376"/>
                </a:cxn>
                <a:cxn ang="0">
                  <a:pos x="125" y="340"/>
                </a:cxn>
                <a:cxn ang="0">
                  <a:pos x="141" y="277"/>
                </a:cxn>
                <a:cxn ang="0">
                  <a:pos x="100" y="277"/>
                </a:cxn>
                <a:cxn ang="0">
                  <a:pos x="80" y="312"/>
                </a:cxn>
                <a:cxn ang="0">
                  <a:pos x="68" y="342"/>
                </a:cxn>
              </a:cxnLst>
              <a:rect l="0" t="0" r="r" b="b"/>
              <a:pathLst>
                <a:path w="476" h="436">
                  <a:moveTo>
                    <a:pt x="68" y="342"/>
                  </a:moveTo>
                  <a:cubicBezTo>
                    <a:pt x="64" y="340"/>
                    <a:pt x="50" y="320"/>
                    <a:pt x="58" y="302"/>
                  </a:cubicBezTo>
                  <a:cubicBezTo>
                    <a:pt x="66" y="284"/>
                    <a:pt x="113" y="245"/>
                    <a:pt x="119" y="230"/>
                  </a:cubicBezTo>
                  <a:cubicBezTo>
                    <a:pt x="124" y="215"/>
                    <a:pt x="100" y="206"/>
                    <a:pt x="90" y="212"/>
                  </a:cubicBezTo>
                  <a:cubicBezTo>
                    <a:pt x="80" y="217"/>
                    <a:pt x="70" y="254"/>
                    <a:pt x="57" y="262"/>
                  </a:cubicBezTo>
                  <a:cubicBezTo>
                    <a:pt x="44" y="270"/>
                    <a:pt x="14" y="263"/>
                    <a:pt x="13" y="261"/>
                  </a:cubicBezTo>
                  <a:cubicBezTo>
                    <a:pt x="11" y="258"/>
                    <a:pt x="41" y="255"/>
                    <a:pt x="48" y="247"/>
                  </a:cubicBezTo>
                  <a:cubicBezTo>
                    <a:pt x="54" y="239"/>
                    <a:pt x="53" y="218"/>
                    <a:pt x="50" y="212"/>
                  </a:cubicBezTo>
                  <a:cubicBezTo>
                    <a:pt x="45" y="206"/>
                    <a:pt x="33" y="207"/>
                    <a:pt x="25" y="212"/>
                  </a:cubicBezTo>
                  <a:cubicBezTo>
                    <a:pt x="18" y="217"/>
                    <a:pt x="5" y="243"/>
                    <a:pt x="3" y="240"/>
                  </a:cubicBezTo>
                  <a:cubicBezTo>
                    <a:pt x="0" y="238"/>
                    <a:pt x="2" y="203"/>
                    <a:pt x="12" y="192"/>
                  </a:cubicBezTo>
                  <a:cubicBezTo>
                    <a:pt x="22" y="180"/>
                    <a:pt x="55" y="190"/>
                    <a:pt x="66" y="171"/>
                  </a:cubicBezTo>
                  <a:cubicBezTo>
                    <a:pt x="76" y="152"/>
                    <a:pt x="59" y="102"/>
                    <a:pt x="73" y="81"/>
                  </a:cubicBezTo>
                  <a:cubicBezTo>
                    <a:pt x="88" y="61"/>
                    <a:pt x="130" y="54"/>
                    <a:pt x="151" y="50"/>
                  </a:cubicBezTo>
                  <a:cubicBezTo>
                    <a:pt x="174" y="48"/>
                    <a:pt x="190" y="70"/>
                    <a:pt x="204" y="63"/>
                  </a:cubicBezTo>
                  <a:cubicBezTo>
                    <a:pt x="219" y="57"/>
                    <a:pt x="229" y="21"/>
                    <a:pt x="237" y="11"/>
                  </a:cubicBezTo>
                  <a:cubicBezTo>
                    <a:pt x="247" y="1"/>
                    <a:pt x="254" y="0"/>
                    <a:pt x="259" y="2"/>
                  </a:cubicBezTo>
                  <a:cubicBezTo>
                    <a:pt x="263" y="3"/>
                    <a:pt x="266" y="6"/>
                    <a:pt x="267" y="17"/>
                  </a:cubicBezTo>
                  <a:cubicBezTo>
                    <a:pt x="267" y="29"/>
                    <a:pt x="258" y="52"/>
                    <a:pt x="260" y="68"/>
                  </a:cubicBezTo>
                  <a:cubicBezTo>
                    <a:pt x="261" y="84"/>
                    <a:pt x="265" y="104"/>
                    <a:pt x="280" y="113"/>
                  </a:cubicBezTo>
                  <a:cubicBezTo>
                    <a:pt x="296" y="124"/>
                    <a:pt x="335" y="121"/>
                    <a:pt x="354" y="126"/>
                  </a:cubicBezTo>
                  <a:cubicBezTo>
                    <a:pt x="374" y="131"/>
                    <a:pt x="377" y="148"/>
                    <a:pt x="392" y="145"/>
                  </a:cubicBezTo>
                  <a:cubicBezTo>
                    <a:pt x="406" y="144"/>
                    <a:pt x="430" y="116"/>
                    <a:pt x="439" y="115"/>
                  </a:cubicBezTo>
                  <a:cubicBezTo>
                    <a:pt x="448" y="113"/>
                    <a:pt x="440" y="131"/>
                    <a:pt x="447" y="136"/>
                  </a:cubicBezTo>
                  <a:cubicBezTo>
                    <a:pt x="453" y="139"/>
                    <a:pt x="476" y="135"/>
                    <a:pt x="476" y="140"/>
                  </a:cubicBezTo>
                  <a:cubicBezTo>
                    <a:pt x="475" y="144"/>
                    <a:pt x="455" y="155"/>
                    <a:pt x="444" y="166"/>
                  </a:cubicBezTo>
                  <a:cubicBezTo>
                    <a:pt x="433" y="177"/>
                    <a:pt x="417" y="189"/>
                    <a:pt x="412" y="204"/>
                  </a:cubicBezTo>
                  <a:cubicBezTo>
                    <a:pt x="407" y="219"/>
                    <a:pt x="412" y="241"/>
                    <a:pt x="413" y="258"/>
                  </a:cubicBezTo>
                  <a:cubicBezTo>
                    <a:pt x="414" y="275"/>
                    <a:pt x="422" y="290"/>
                    <a:pt x="420" y="306"/>
                  </a:cubicBezTo>
                  <a:cubicBezTo>
                    <a:pt x="418" y="322"/>
                    <a:pt x="411" y="349"/>
                    <a:pt x="403" y="355"/>
                  </a:cubicBezTo>
                  <a:cubicBezTo>
                    <a:pt x="393" y="362"/>
                    <a:pt x="384" y="345"/>
                    <a:pt x="365" y="346"/>
                  </a:cubicBezTo>
                  <a:cubicBezTo>
                    <a:pt x="348" y="346"/>
                    <a:pt x="316" y="345"/>
                    <a:pt x="296" y="358"/>
                  </a:cubicBezTo>
                  <a:cubicBezTo>
                    <a:pt x="276" y="372"/>
                    <a:pt x="258" y="423"/>
                    <a:pt x="247" y="428"/>
                  </a:cubicBezTo>
                  <a:cubicBezTo>
                    <a:pt x="236" y="432"/>
                    <a:pt x="241" y="397"/>
                    <a:pt x="234" y="390"/>
                  </a:cubicBezTo>
                  <a:cubicBezTo>
                    <a:pt x="227" y="384"/>
                    <a:pt x="218" y="382"/>
                    <a:pt x="209" y="388"/>
                  </a:cubicBezTo>
                  <a:cubicBezTo>
                    <a:pt x="200" y="393"/>
                    <a:pt x="192" y="414"/>
                    <a:pt x="183" y="420"/>
                  </a:cubicBezTo>
                  <a:cubicBezTo>
                    <a:pt x="173" y="428"/>
                    <a:pt x="158" y="436"/>
                    <a:pt x="154" y="432"/>
                  </a:cubicBezTo>
                  <a:cubicBezTo>
                    <a:pt x="150" y="427"/>
                    <a:pt x="153" y="403"/>
                    <a:pt x="159" y="394"/>
                  </a:cubicBezTo>
                  <a:cubicBezTo>
                    <a:pt x="165" y="386"/>
                    <a:pt x="190" y="385"/>
                    <a:pt x="185" y="376"/>
                  </a:cubicBezTo>
                  <a:cubicBezTo>
                    <a:pt x="180" y="367"/>
                    <a:pt x="132" y="357"/>
                    <a:pt x="125" y="340"/>
                  </a:cubicBezTo>
                  <a:cubicBezTo>
                    <a:pt x="117" y="323"/>
                    <a:pt x="145" y="288"/>
                    <a:pt x="141" y="277"/>
                  </a:cubicBezTo>
                  <a:cubicBezTo>
                    <a:pt x="138" y="267"/>
                    <a:pt x="111" y="271"/>
                    <a:pt x="100" y="277"/>
                  </a:cubicBezTo>
                  <a:cubicBezTo>
                    <a:pt x="91" y="282"/>
                    <a:pt x="86" y="302"/>
                    <a:pt x="80" y="312"/>
                  </a:cubicBezTo>
                  <a:cubicBezTo>
                    <a:pt x="74" y="323"/>
                    <a:pt x="72" y="343"/>
                    <a:pt x="68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FF"/>
                </a:gs>
                <a:gs pos="50000">
                  <a:srgbClr val="FF99FF">
                    <a:gamma/>
                    <a:tint val="23137"/>
                    <a:invGamma/>
                  </a:srgbClr>
                </a:gs>
                <a:gs pos="100000">
                  <a:srgbClr val="FF99FF"/>
                </a:gs>
              </a:gsLst>
              <a:lin ang="2700000" scaled="1"/>
            </a:gradFill>
            <a:ln w="6350" cmpd="sng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079" name="Freeform 239"/>
            <p:cNvSpPr>
              <a:spLocks/>
            </p:cNvSpPr>
            <p:nvPr/>
          </p:nvSpPr>
          <p:spPr bwMode="auto">
            <a:xfrm rot="5400000">
              <a:off x="4599" y="3273"/>
              <a:ext cx="127" cy="109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3" y="90"/>
                </a:cxn>
                <a:cxn ang="0">
                  <a:pos x="51" y="91"/>
                </a:cxn>
                <a:cxn ang="0">
                  <a:pos x="84" y="105"/>
                </a:cxn>
                <a:cxn ang="0">
                  <a:pos x="105" y="69"/>
                </a:cxn>
                <a:cxn ang="0">
                  <a:pos x="125" y="40"/>
                </a:cxn>
                <a:cxn ang="0">
                  <a:pos x="90" y="6"/>
                </a:cxn>
                <a:cxn ang="0">
                  <a:pos x="53" y="6"/>
                </a:cxn>
                <a:cxn ang="0">
                  <a:pos x="23" y="33"/>
                </a:cxn>
                <a:cxn ang="0">
                  <a:pos x="0" y="60"/>
                </a:cxn>
              </a:cxnLst>
              <a:rect l="0" t="0" r="r" b="b"/>
              <a:pathLst>
                <a:path w="127" h="109">
                  <a:moveTo>
                    <a:pt x="0" y="60"/>
                  </a:moveTo>
                  <a:cubicBezTo>
                    <a:pt x="0" y="69"/>
                    <a:pt x="15" y="85"/>
                    <a:pt x="23" y="90"/>
                  </a:cubicBezTo>
                  <a:cubicBezTo>
                    <a:pt x="31" y="95"/>
                    <a:pt x="41" y="88"/>
                    <a:pt x="51" y="91"/>
                  </a:cubicBezTo>
                  <a:cubicBezTo>
                    <a:pt x="61" y="94"/>
                    <a:pt x="75" y="109"/>
                    <a:pt x="84" y="105"/>
                  </a:cubicBezTo>
                  <a:cubicBezTo>
                    <a:pt x="93" y="101"/>
                    <a:pt x="98" y="80"/>
                    <a:pt x="105" y="69"/>
                  </a:cubicBezTo>
                  <a:cubicBezTo>
                    <a:pt x="112" y="58"/>
                    <a:pt x="127" y="50"/>
                    <a:pt x="125" y="40"/>
                  </a:cubicBezTo>
                  <a:cubicBezTo>
                    <a:pt x="123" y="30"/>
                    <a:pt x="102" y="12"/>
                    <a:pt x="90" y="6"/>
                  </a:cubicBezTo>
                  <a:cubicBezTo>
                    <a:pt x="78" y="0"/>
                    <a:pt x="64" y="2"/>
                    <a:pt x="53" y="6"/>
                  </a:cubicBezTo>
                  <a:cubicBezTo>
                    <a:pt x="42" y="10"/>
                    <a:pt x="32" y="24"/>
                    <a:pt x="23" y="33"/>
                  </a:cubicBezTo>
                  <a:cubicBezTo>
                    <a:pt x="14" y="42"/>
                    <a:pt x="0" y="51"/>
                    <a:pt x="0" y="6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080" name="Text Box 240"/>
            <p:cNvSpPr txBox="1">
              <a:spLocks noChangeArrowheads="1"/>
            </p:cNvSpPr>
            <p:nvPr/>
          </p:nvSpPr>
          <p:spPr bwMode="auto">
            <a:xfrm>
              <a:off x="4471" y="2880"/>
              <a:ext cx="4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algn="ctr" eaLnBrk="1" hangingPunct="1"/>
              <a:r>
                <a:rPr lang="en-US" sz="800" b="0"/>
                <a:t>Activated </a:t>
              </a:r>
            </a:p>
            <a:p>
              <a:pPr algn="ctr" eaLnBrk="1" hangingPunct="1"/>
              <a:r>
                <a:rPr lang="en-US" sz="800" b="0"/>
                <a:t>Macrophage</a:t>
              </a:r>
            </a:p>
          </p:txBody>
        </p:sp>
      </p:grpSp>
      <p:sp>
        <p:nvSpPr>
          <p:cNvPr id="3492081" name="Freeform 241"/>
          <p:cNvSpPr>
            <a:spLocks/>
          </p:cNvSpPr>
          <p:nvPr/>
        </p:nvSpPr>
        <p:spPr bwMode="auto">
          <a:xfrm>
            <a:off x="6934200" y="5995988"/>
            <a:ext cx="914400" cy="309562"/>
          </a:xfrm>
          <a:custGeom>
            <a:avLst/>
            <a:gdLst/>
            <a:ahLst/>
            <a:cxnLst>
              <a:cxn ang="0">
                <a:pos x="524" y="44"/>
              </a:cxn>
              <a:cxn ang="0">
                <a:pos x="528" y="67"/>
              </a:cxn>
              <a:cxn ang="0">
                <a:pos x="526" y="164"/>
              </a:cxn>
              <a:cxn ang="0">
                <a:pos x="524" y="192"/>
              </a:cxn>
              <a:cxn ang="0">
                <a:pos x="507" y="195"/>
              </a:cxn>
              <a:cxn ang="0">
                <a:pos x="25" y="190"/>
              </a:cxn>
              <a:cxn ang="0">
                <a:pos x="0" y="192"/>
              </a:cxn>
              <a:cxn ang="0">
                <a:pos x="4" y="160"/>
              </a:cxn>
              <a:cxn ang="0">
                <a:pos x="0" y="66"/>
              </a:cxn>
              <a:cxn ang="0">
                <a:pos x="0" y="44"/>
              </a:cxn>
              <a:cxn ang="0">
                <a:pos x="16" y="44"/>
              </a:cxn>
              <a:cxn ang="0">
                <a:pos x="93" y="12"/>
              </a:cxn>
              <a:cxn ang="0">
                <a:pos x="132" y="40"/>
              </a:cxn>
              <a:cxn ang="0">
                <a:pos x="182" y="70"/>
              </a:cxn>
              <a:cxn ang="0">
                <a:pos x="221" y="10"/>
              </a:cxn>
              <a:cxn ang="0">
                <a:pos x="248" y="57"/>
              </a:cxn>
              <a:cxn ang="0">
                <a:pos x="271" y="77"/>
              </a:cxn>
              <a:cxn ang="0">
                <a:pos x="289" y="52"/>
              </a:cxn>
              <a:cxn ang="0">
                <a:pos x="317" y="6"/>
              </a:cxn>
              <a:cxn ang="0">
                <a:pos x="379" y="66"/>
              </a:cxn>
              <a:cxn ang="0">
                <a:pos x="423" y="0"/>
              </a:cxn>
              <a:cxn ang="0">
                <a:pos x="464" y="77"/>
              </a:cxn>
              <a:cxn ang="0">
                <a:pos x="500" y="44"/>
              </a:cxn>
              <a:cxn ang="0">
                <a:pos x="524" y="44"/>
              </a:cxn>
            </a:cxnLst>
            <a:rect l="0" t="0" r="r" b="b"/>
            <a:pathLst>
              <a:path w="528" h="195">
                <a:moveTo>
                  <a:pt x="524" y="44"/>
                </a:moveTo>
                <a:lnTo>
                  <a:pt x="528" y="67"/>
                </a:lnTo>
                <a:lnTo>
                  <a:pt x="526" y="164"/>
                </a:lnTo>
                <a:lnTo>
                  <a:pt x="524" y="192"/>
                </a:lnTo>
                <a:lnTo>
                  <a:pt x="507" y="195"/>
                </a:lnTo>
                <a:lnTo>
                  <a:pt x="25" y="190"/>
                </a:lnTo>
                <a:lnTo>
                  <a:pt x="0" y="192"/>
                </a:lnTo>
                <a:lnTo>
                  <a:pt x="4" y="160"/>
                </a:lnTo>
                <a:lnTo>
                  <a:pt x="0" y="66"/>
                </a:lnTo>
                <a:lnTo>
                  <a:pt x="0" y="44"/>
                </a:lnTo>
                <a:lnTo>
                  <a:pt x="16" y="44"/>
                </a:lnTo>
                <a:lnTo>
                  <a:pt x="93" y="12"/>
                </a:lnTo>
                <a:lnTo>
                  <a:pt x="132" y="40"/>
                </a:lnTo>
                <a:lnTo>
                  <a:pt x="182" y="70"/>
                </a:lnTo>
                <a:lnTo>
                  <a:pt x="221" y="10"/>
                </a:lnTo>
                <a:lnTo>
                  <a:pt x="248" y="57"/>
                </a:lnTo>
                <a:lnTo>
                  <a:pt x="271" y="77"/>
                </a:lnTo>
                <a:lnTo>
                  <a:pt x="289" y="52"/>
                </a:lnTo>
                <a:lnTo>
                  <a:pt x="317" y="6"/>
                </a:lnTo>
                <a:lnTo>
                  <a:pt x="379" y="66"/>
                </a:lnTo>
                <a:lnTo>
                  <a:pt x="423" y="0"/>
                </a:lnTo>
                <a:lnTo>
                  <a:pt x="464" y="77"/>
                </a:lnTo>
                <a:lnTo>
                  <a:pt x="500" y="44"/>
                </a:lnTo>
                <a:lnTo>
                  <a:pt x="524" y="44"/>
                </a:lnTo>
                <a:close/>
              </a:path>
            </a:pathLst>
          </a:cu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1937" name="Group 242"/>
          <p:cNvGrpSpPr>
            <a:grpSpLocks/>
          </p:cNvGrpSpPr>
          <p:nvPr/>
        </p:nvGrpSpPr>
        <p:grpSpPr bwMode="auto">
          <a:xfrm>
            <a:off x="7975600" y="5467350"/>
            <a:ext cx="1166813" cy="587375"/>
            <a:chOff x="5024" y="3264"/>
            <a:chExt cx="735" cy="370"/>
          </a:xfrm>
        </p:grpSpPr>
        <p:sp>
          <p:nvSpPr>
            <p:cNvPr id="3492083" name="AutoShape 243"/>
            <p:cNvSpPr>
              <a:spLocks noChangeArrowheads="1"/>
            </p:cNvSpPr>
            <p:nvPr/>
          </p:nvSpPr>
          <p:spPr bwMode="auto">
            <a:xfrm>
              <a:off x="5140" y="3599"/>
              <a:ext cx="46" cy="35"/>
            </a:xfrm>
            <a:prstGeom prst="triangle">
              <a:avLst>
                <a:gd name="adj" fmla="val 50000"/>
              </a:avLst>
            </a:prstGeom>
            <a:solidFill>
              <a:srgbClr val="993366"/>
            </a:solidFill>
            <a:ln w="3175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1954" name="Group 244"/>
            <p:cNvGrpSpPr>
              <a:grpSpLocks/>
            </p:cNvGrpSpPr>
            <p:nvPr/>
          </p:nvGrpSpPr>
          <p:grpSpPr bwMode="auto">
            <a:xfrm rot="10800000" flipH="1">
              <a:off x="5136" y="3532"/>
              <a:ext cx="57" cy="78"/>
              <a:chOff x="5156" y="1410"/>
              <a:chExt cx="57" cy="78"/>
            </a:xfrm>
          </p:grpSpPr>
          <p:sp>
            <p:nvSpPr>
              <p:cNvPr id="3492085" name="Freeform 245"/>
              <p:cNvSpPr>
                <a:spLocks/>
              </p:cNvSpPr>
              <p:nvPr/>
            </p:nvSpPr>
            <p:spPr bwMode="auto">
              <a:xfrm>
                <a:off x="5156" y="1415"/>
                <a:ext cx="28" cy="73"/>
              </a:xfrm>
              <a:custGeom>
                <a:avLst/>
                <a:gdLst/>
                <a:ahLst/>
                <a:cxnLst>
                  <a:cxn ang="0">
                    <a:pos x="28" y="73"/>
                  </a:cxn>
                  <a:cxn ang="0">
                    <a:pos x="28" y="25"/>
                  </a:cxn>
                  <a:cxn ang="0">
                    <a:pos x="0" y="0"/>
                  </a:cxn>
                </a:cxnLst>
                <a:rect l="0" t="0" r="r" b="b"/>
                <a:pathLst>
                  <a:path w="28" h="73">
                    <a:moveTo>
                      <a:pt x="28" y="73"/>
                    </a:moveTo>
                    <a:lnTo>
                      <a:pt x="28" y="25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86" name="Freeform 246"/>
              <p:cNvSpPr>
                <a:spLocks/>
              </p:cNvSpPr>
              <p:nvPr/>
            </p:nvSpPr>
            <p:spPr bwMode="auto">
              <a:xfrm>
                <a:off x="5184" y="1410"/>
                <a:ext cx="2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9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1957" name="Group 247"/>
            <p:cNvGrpSpPr>
              <a:grpSpLocks/>
            </p:cNvGrpSpPr>
            <p:nvPr/>
          </p:nvGrpSpPr>
          <p:grpSpPr bwMode="auto">
            <a:xfrm rot="10800000" flipH="1">
              <a:off x="5223" y="3532"/>
              <a:ext cx="57" cy="78"/>
              <a:chOff x="5156" y="1410"/>
              <a:chExt cx="57" cy="78"/>
            </a:xfrm>
          </p:grpSpPr>
          <p:sp>
            <p:nvSpPr>
              <p:cNvPr id="3492088" name="Freeform 248"/>
              <p:cNvSpPr>
                <a:spLocks/>
              </p:cNvSpPr>
              <p:nvPr/>
            </p:nvSpPr>
            <p:spPr bwMode="auto">
              <a:xfrm>
                <a:off x="5156" y="1415"/>
                <a:ext cx="28" cy="73"/>
              </a:xfrm>
              <a:custGeom>
                <a:avLst/>
                <a:gdLst/>
                <a:ahLst/>
                <a:cxnLst>
                  <a:cxn ang="0">
                    <a:pos x="28" y="73"/>
                  </a:cxn>
                  <a:cxn ang="0">
                    <a:pos x="28" y="25"/>
                  </a:cxn>
                  <a:cxn ang="0">
                    <a:pos x="0" y="0"/>
                  </a:cxn>
                </a:cxnLst>
                <a:rect l="0" t="0" r="r" b="b"/>
                <a:pathLst>
                  <a:path w="28" h="73">
                    <a:moveTo>
                      <a:pt x="28" y="73"/>
                    </a:moveTo>
                    <a:lnTo>
                      <a:pt x="28" y="25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89" name="Freeform 249"/>
              <p:cNvSpPr>
                <a:spLocks/>
              </p:cNvSpPr>
              <p:nvPr/>
            </p:nvSpPr>
            <p:spPr bwMode="auto">
              <a:xfrm>
                <a:off x="5184" y="1410"/>
                <a:ext cx="2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9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2090" name="AutoShape 250"/>
            <p:cNvSpPr>
              <a:spLocks noChangeArrowheads="1"/>
            </p:cNvSpPr>
            <p:nvPr/>
          </p:nvSpPr>
          <p:spPr bwMode="auto">
            <a:xfrm>
              <a:off x="5228" y="3599"/>
              <a:ext cx="46" cy="35"/>
            </a:xfrm>
            <a:prstGeom prst="triangle">
              <a:avLst>
                <a:gd name="adj" fmla="val 50000"/>
              </a:avLst>
            </a:prstGeom>
            <a:solidFill>
              <a:srgbClr val="993366"/>
            </a:solidFill>
            <a:ln w="3175">
              <a:solidFill>
                <a:srgbClr val="FF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1960" name="Group 251"/>
            <p:cNvGrpSpPr>
              <a:grpSpLocks/>
            </p:cNvGrpSpPr>
            <p:nvPr/>
          </p:nvGrpSpPr>
          <p:grpSpPr bwMode="auto">
            <a:xfrm rot="12465513" flipH="1">
              <a:off x="5024" y="3302"/>
              <a:ext cx="57" cy="78"/>
              <a:chOff x="5156" y="1410"/>
              <a:chExt cx="57" cy="78"/>
            </a:xfrm>
          </p:grpSpPr>
          <p:sp>
            <p:nvSpPr>
              <p:cNvPr id="3492092" name="Freeform 252"/>
              <p:cNvSpPr>
                <a:spLocks/>
              </p:cNvSpPr>
              <p:nvPr/>
            </p:nvSpPr>
            <p:spPr bwMode="auto">
              <a:xfrm>
                <a:off x="5156" y="1415"/>
                <a:ext cx="28" cy="73"/>
              </a:xfrm>
              <a:custGeom>
                <a:avLst/>
                <a:gdLst/>
                <a:ahLst/>
                <a:cxnLst>
                  <a:cxn ang="0">
                    <a:pos x="28" y="73"/>
                  </a:cxn>
                  <a:cxn ang="0">
                    <a:pos x="28" y="25"/>
                  </a:cxn>
                  <a:cxn ang="0">
                    <a:pos x="0" y="0"/>
                  </a:cxn>
                </a:cxnLst>
                <a:rect l="0" t="0" r="r" b="b"/>
                <a:pathLst>
                  <a:path w="28" h="73">
                    <a:moveTo>
                      <a:pt x="28" y="73"/>
                    </a:moveTo>
                    <a:lnTo>
                      <a:pt x="28" y="25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93" name="Freeform 253"/>
              <p:cNvSpPr>
                <a:spLocks/>
              </p:cNvSpPr>
              <p:nvPr/>
            </p:nvSpPr>
            <p:spPr bwMode="auto">
              <a:xfrm>
                <a:off x="5184" y="1410"/>
                <a:ext cx="2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9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1963" name="Group 254"/>
            <p:cNvGrpSpPr>
              <a:grpSpLocks/>
            </p:cNvGrpSpPr>
            <p:nvPr/>
          </p:nvGrpSpPr>
          <p:grpSpPr bwMode="auto">
            <a:xfrm rot="12773140" flipH="1">
              <a:off x="5120" y="3398"/>
              <a:ext cx="57" cy="78"/>
              <a:chOff x="5156" y="1410"/>
              <a:chExt cx="57" cy="78"/>
            </a:xfrm>
          </p:grpSpPr>
          <p:sp>
            <p:nvSpPr>
              <p:cNvPr id="3492095" name="Freeform 255"/>
              <p:cNvSpPr>
                <a:spLocks/>
              </p:cNvSpPr>
              <p:nvPr/>
            </p:nvSpPr>
            <p:spPr bwMode="auto">
              <a:xfrm>
                <a:off x="5156" y="1415"/>
                <a:ext cx="28" cy="73"/>
              </a:xfrm>
              <a:custGeom>
                <a:avLst/>
                <a:gdLst/>
                <a:ahLst/>
                <a:cxnLst>
                  <a:cxn ang="0">
                    <a:pos x="28" y="73"/>
                  </a:cxn>
                  <a:cxn ang="0">
                    <a:pos x="28" y="25"/>
                  </a:cxn>
                  <a:cxn ang="0">
                    <a:pos x="0" y="0"/>
                  </a:cxn>
                </a:cxnLst>
                <a:rect l="0" t="0" r="r" b="b"/>
                <a:pathLst>
                  <a:path w="28" h="73">
                    <a:moveTo>
                      <a:pt x="28" y="73"/>
                    </a:moveTo>
                    <a:lnTo>
                      <a:pt x="28" y="25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96" name="Freeform 256"/>
              <p:cNvSpPr>
                <a:spLocks/>
              </p:cNvSpPr>
              <p:nvPr/>
            </p:nvSpPr>
            <p:spPr bwMode="auto">
              <a:xfrm>
                <a:off x="5184" y="1410"/>
                <a:ext cx="2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9" y="0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29" y="0"/>
                    </a:lnTo>
                  </a:path>
                </a:pathLst>
              </a:custGeom>
              <a:noFill/>
              <a:ln w="19050" cmpd="sng">
                <a:solidFill>
                  <a:srgbClr val="FF99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2097" name="Oval 257"/>
            <p:cNvSpPr>
              <a:spLocks noChangeArrowheads="1"/>
            </p:cNvSpPr>
            <p:nvPr/>
          </p:nvSpPr>
          <p:spPr bwMode="auto">
            <a:xfrm rot="5400000">
              <a:off x="5232" y="3408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98" name="Oval 258"/>
            <p:cNvSpPr>
              <a:spLocks noChangeArrowheads="1"/>
            </p:cNvSpPr>
            <p:nvPr/>
          </p:nvSpPr>
          <p:spPr bwMode="auto">
            <a:xfrm rot="5400000">
              <a:off x="5328" y="3529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99" name="Oval 259"/>
            <p:cNvSpPr>
              <a:spLocks noChangeArrowheads="1"/>
            </p:cNvSpPr>
            <p:nvPr/>
          </p:nvSpPr>
          <p:spPr bwMode="auto">
            <a:xfrm rot="5400000">
              <a:off x="5280" y="3552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00" name="Oval 260"/>
            <p:cNvSpPr>
              <a:spLocks noChangeArrowheads="1"/>
            </p:cNvSpPr>
            <p:nvPr/>
          </p:nvSpPr>
          <p:spPr bwMode="auto">
            <a:xfrm rot="5400000">
              <a:off x="5280" y="3481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01" name="Oval 261"/>
            <p:cNvSpPr>
              <a:spLocks noChangeArrowheads="1"/>
            </p:cNvSpPr>
            <p:nvPr/>
          </p:nvSpPr>
          <p:spPr bwMode="auto">
            <a:xfrm rot="5400000">
              <a:off x="5351" y="3552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02" name="Oval 262"/>
            <p:cNvSpPr>
              <a:spLocks noChangeArrowheads="1"/>
            </p:cNvSpPr>
            <p:nvPr/>
          </p:nvSpPr>
          <p:spPr bwMode="auto">
            <a:xfrm rot="5400000">
              <a:off x="5255" y="3433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03" name="Oval 263"/>
            <p:cNvSpPr>
              <a:spLocks noChangeArrowheads="1"/>
            </p:cNvSpPr>
            <p:nvPr/>
          </p:nvSpPr>
          <p:spPr bwMode="auto">
            <a:xfrm rot="5400000">
              <a:off x="5303" y="3408"/>
              <a:ext cx="23" cy="2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04" name="Text Box 264"/>
            <p:cNvSpPr txBox="1">
              <a:spLocks noChangeArrowheads="1"/>
            </p:cNvSpPr>
            <p:nvPr/>
          </p:nvSpPr>
          <p:spPr bwMode="auto">
            <a:xfrm>
              <a:off x="5040" y="3264"/>
              <a:ext cx="53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800" b="0"/>
                <a:t>Autoantibodies</a:t>
              </a:r>
            </a:p>
          </p:txBody>
        </p:sp>
        <p:sp>
          <p:nvSpPr>
            <p:cNvPr id="3492105" name="Text Box 265"/>
            <p:cNvSpPr txBox="1">
              <a:spLocks noChangeArrowheads="1"/>
            </p:cNvSpPr>
            <p:nvPr/>
          </p:nvSpPr>
          <p:spPr bwMode="auto">
            <a:xfrm>
              <a:off x="5280" y="3360"/>
              <a:ext cx="47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800" b="0"/>
                <a:t>Complement</a:t>
              </a:r>
            </a:p>
          </p:txBody>
        </p:sp>
      </p:grpSp>
      <p:sp>
        <p:nvSpPr>
          <p:cNvPr id="3492106" name="Freeform 266"/>
          <p:cNvSpPr>
            <a:spLocks/>
          </p:cNvSpPr>
          <p:nvPr/>
        </p:nvSpPr>
        <p:spPr bwMode="auto">
          <a:xfrm>
            <a:off x="8045450" y="6008688"/>
            <a:ext cx="920750" cy="296862"/>
          </a:xfrm>
          <a:custGeom>
            <a:avLst/>
            <a:gdLst/>
            <a:ahLst/>
            <a:cxnLst>
              <a:cxn ang="0">
                <a:pos x="576" y="42"/>
              </a:cxn>
              <a:cxn ang="0">
                <a:pos x="580" y="64"/>
              </a:cxn>
              <a:cxn ang="0">
                <a:pos x="577" y="157"/>
              </a:cxn>
              <a:cxn ang="0">
                <a:pos x="576" y="184"/>
              </a:cxn>
              <a:cxn ang="0">
                <a:pos x="557" y="187"/>
              </a:cxn>
              <a:cxn ang="0">
                <a:pos x="28" y="183"/>
              </a:cxn>
              <a:cxn ang="0">
                <a:pos x="0" y="184"/>
              </a:cxn>
              <a:cxn ang="0">
                <a:pos x="4" y="153"/>
              </a:cxn>
              <a:cxn ang="0">
                <a:pos x="0" y="63"/>
              </a:cxn>
              <a:cxn ang="0">
                <a:pos x="0" y="42"/>
              </a:cxn>
              <a:cxn ang="0">
                <a:pos x="17" y="42"/>
              </a:cxn>
              <a:cxn ang="0">
                <a:pos x="100" y="40"/>
              </a:cxn>
              <a:cxn ang="0">
                <a:pos x="145" y="37"/>
              </a:cxn>
              <a:cxn ang="0">
                <a:pos x="205" y="37"/>
              </a:cxn>
              <a:cxn ang="0">
                <a:pos x="244" y="0"/>
              </a:cxn>
              <a:cxn ang="0">
                <a:pos x="272" y="54"/>
              </a:cxn>
              <a:cxn ang="0">
                <a:pos x="294" y="100"/>
              </a:cxn>
              <a:cxn ang="0">
                <a:pos x="317" y="49"/>
              </a:cxn>
              <a:cxn ang="0">
                <a:pos x="340" y="6"/>
              </a:cxn>
              <a:cxn ang="0">
                <a:pos x="418" y="96"/>
              </a:cxn>
              <a:cxn ang="0">
                <a:pos x="452" y="36"/>
              </a:cxn>
              <a:cxn ang="0">
                <a:pos x="509" y="73"/>
              </a:cxn>
              <a:cxn ang="0">
                <a:pos x="549" y="42"/>
              </a:cxn>
              <a:cxn ang="0">
                <a:pos x="576" y="42"/>
              </a:cxn>
            </a:cxnLst>
            <a:rect l="0" t="0" r="r" b="b"/>
            <a:pathLst>
              <a:path w="580" h="187">
                <a:moveTo>
                  <a:pt x="576" y="42"/>
                </a:moveTo>
                <a:lnTo>
                  <a:pt x="580" y="64"/>
                </a:lnTo>
                <a:lnTo>
                  <a:pt x="577" y="157"/>
                </a:lnTo>
                <a:lnTo>
                  <a:pt x="576" y="184"/>
                </a:lnTo>
                <a:lnTo>
                  <a:pt x="557" y="187"/>
                </a:lnTo>
                <a:lnTo>
                  <a:pt x="28" y="183"/>
                </a:lnTo>
                <a:lnTo>
                  <a:pt x="0" y="184"/>
                </a:lnTo>
                <a:lnTo>
                  <a:pt x="4" y="153"/>
                </a:lnTo>
                <a:lnTo>
                  <a:pt x="0" y="63"/>
                </a:lnTo>
                <a:lnTo>
                  <a:pt x="0" y="42"/>
                </a:lnTo>
                <a:lnTo>
                  <a:pt x="17" y="42"/>
                </a:lnTo>
                <a:lnTo>
                  <a:pt x="100" y="40"/>
                </a:lnTo>
                <a:lnTo>
                  <a:pt x="145" y="37"/>
                </a:lnTo>
                <a:lnTo>
                  <a:pt x="205" y="37"/>
                </a:lnTo>
                <a:lnTo>
                  <a:pt x="244" y="0"/>
                </a:lnTo>
                <a:lnTo>
                  <a:pt x="272" y="54"/>
                </a:lnTo>
                <a:lnTo>
                  <a:pt x="294" y="100"/>
                </a:lnTo>
                <a:lnTo>
                  <a:pt x="317" y="49"/>
                </a:lnTo>
                <a:lnTo>
                  <a:pt x="340" y="6"/>
                </a:lnTo>
                <a:lnTo>
                  <a:pt x="418" y="96"/>
                </a:lnTo>
                <a:lnTo>
                  <a:pt x="452" y="36"/>
                </a:lnTo>
                <a:lnTo>
                  <a:pt x="509" y="73"/>
                </a:lnTo>
                <a:lnTo>
                  <a:pt x="549" y="42"/>
                </a:lnTo>
                <a:lnTo>
                  <a:pt x="576" y="42"/>
                </a:lnTo>
                <a:close/>
              </a:path>
            </a:pathLst>
          </a:cu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07" name="Line 267"/>
          <p:cNvSpPr>
            <a:spLocks noChangeShapeType="1"/>
          </p:cNvSpPr>
          <p:nvPr/>
        </p:nvSpPr>
        <p:spPr bwMode="auto">
          <a:xfrm>
            <a:off x="3810000" y="4019550"/>
            <a:ext cx="455613" cy="1588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stealth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08" name="Text Box 268"/>
          <p:cNvSpPr txBox="1">
            <a:spLocks noChangeArrowheads="1"/>
          </p:cNvSpPr>
          <p:nvPr/>
        </p:nvSpPr>
        <p:spPr bwMode="auto">
          <a:xfrm>
            <a:off x="3657600" y="3714750"/>
            <a:ext cx="762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algn="ctr" eaLnBrk="1" hangingPunct="1"/>
            <a:r>
              <a:rPr lang="en-US" sz="700" b="0"/>
              <a:t>IL-1, IL-12,</a:t>
            </a:r>
          </a:p>
          <a:p>
            <a:pPr algn="ctr" eaLnBrk="1" hangingPunct="1"/>
            <a:r>
              <a:rPr lang="en-US" sz="700" b="0"/>
              <a:t>chemokines</a:t>
            </a:r>
          </a:p>
        </p:txBody>
      </p:sp>
      <p:grpSp>
        <p:nvGrpSpPr>
          <p:cNvPr id="3491966" name="Group 269"/>
          <p:cNvGrpSpPr>
            <a:grpSpLocks/>
          </p:cNvGrpSpPr>
          <p:nvPr/>
        </p:nvGrpSpPr>
        <p:grpSpPr bwMode="auto">
          <a:xfrm>
            <a:off x="3352800" y="2876550"/>
            <a:ext cx="1219200" cy="1754188"/>
            <a:chOff x="2323" y="1795"/>
            <a:chExt cx="845" cy="1215"/>
          </a:xfrm>
        </p:grpSpPr>
        <p:grpSp>
          <p:nvGrpSpPr>
            <p:cNvPr id="3491969" name="Group 270"/>
            <p:cNvGrpSpPr>
              <a:grpSpLocks/>
            </p:cNvGrpSpPr>
            <p:nvPr/>
          </p:nvGrpSpPr>
          <p:grpSpPr bwMode="auto">
            <a:xfrm>
              <a:off x="2376" y="1795"/>
              <a:ext cx="792" cy="1215"/>
              <a:chOff x="2160" y="1632"/>
              <a:chExt cx="720" cy="1104"/>
            </a:xfrm>
          </p:grpSpPr>
          <p:grpSp>
            <p:nvGrpSpPr>
              <p:cNvPr id="3491973" name="Group 271"/>
              <p:cNvGrpSpPr>
                <a:grpSpLocks/>
              </p:cNvGrpSpPr>
              <p:nvPr/>
            </p:nvGrpSpPr>
            <p:grpSpPr bwMode="auto">
              <a:xfrm>
                <a:off x="2160" y="1632"/>
                <a:ext cx="720" cy="1104"/>
                <a:chOff x="2160" y="1632"/>
                <a:chExt cx="720" cy="1104"/>
              </a:xfrm>
            </p:grpSpPr>
            <p:sp>
              <p:nvSpPr>
                <p:cNvPr id="3492112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2400" y="2448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CCFF"/>
                  </a:solidFill>
                  <a:round/>
                  <a:headEnd/>
                  <a:tailEnd type="stealth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113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2160" y="2544"/>
                  <a:ext cx="672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lIns="91413" tIns="45706" rIns="91413" bIns="45706">
                  <a:spAutoFit/>
                </a:bodyPr>
                <a:lstStyle/>
                <a:p>
                  <a:pPr algn="ctr" eaLnBrk="1" hangingPunct="1"/>
                  <a:endParaRPr lang="en-US" sz="1400" b="0"/>
                </a:p>
              </p:txBody>
            </p:sp>
            <p:sp>
              <p:nvSpPr>
                <p:cNvPr id="3492114" name="Oval 274"/>
                <p:cNvSpPr>
                  <a:spLocks noChangeArrowheads="1"/>
                </p:cNvSpPr>
                <p:nvPr/>
              </p:nvSpPr>
              <p:spPr bwMode="auto">
                <a:xfrm rot="5400000">
                  <a:off x="2545" y="1705"/>
                  <a:ext cx="23" cy="23"/>
                </a:xfrm>
                <a:prstGeom prst="ellipse">
                  <a:avLst/>
                </a:prstGeom>
                <a:solidFill>
                  <a:srgbClr val="66FF33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5" name="Oval 275"/>
                <p:cNvSpPr>
                  <a:spLocks noChangeArrowheads="1"/>
                </p:cNvSpPr>
                <p:nvPr/>
              </p:nvSpPr>
              <p:spPr bwMode="auto">
                <a:xfrm rot="5400000">
                  <a:off x="2520" y="1657"/>
                  <a:ext cx="23" cy="23"/>
                </a:xfrm>
                <a:prstGeom prst="ellipse">
                  <a:avLst/>
                </a:prstGeom>
                <a:solidFill>
                  <a:srgbClr val="66FF33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6" name="Oval 276"/>
                <p:cNvSpPr>
                  <a:spLocks noChangeArrowheads="1"/>
                </p:cNvSpPr>
                <p:nvPr/>
              </p:nvSpPr>
              <p:spPr bwMode="auto">
                <a:xfrm rot="5400000">
                  <a:off x="2568" y="1632"/>
                  <a:ext cx="23" cy="23"/>
                </a:xfrm>
                <a:prstGeom prst="ellipse">
                  <a:avLst/>
                </a:prstGeom>
                <a:solidFill>
                  <a:srgbClr val="66FF33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7" name="Oval 277"/>
                <p:cNvSpPr>
                  <a:spLocks noChangeArrowheads="1"/>
                </p:cNvSpPr>
                <p:nvPr/>
              </p:nvSpPr>
              <p:spPr bwMode="auto">
                <a:xfrm rot="5400000">
                  <a:off x="2497" y="1801"/>
                  <a:ext cx="23" cy="23"/>
                </a:xfrm>
                <a:prstGeom prst="ellipse">
                  <a:avLst/>
                </a:prstGeom>
                <a:solidFill>
                  <a:srgbClr val="66FF33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8" name="Oval 278"/>
                <p:cNvSpPr>
                  <a:spLocks noChangeArrowheads="1"/>
                </p:cNvSpPr>
                <p:nvPr/>
              </p:nvSpPr>
              <p:spPr bwMode="auto">
                <a:xfrm rot="5400000">
                  <a:off x="2520" y="1728"/>
                  <a:ext cx="23" cy="23"/>
                </a:xfrm>
                <a:prstGeom prst="ellipse">
                  <a:avLst/>
                </a:prstGeom>
                <a:solidFill>
                  <a:srgbClr val="66FF33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2119" name="Arc 279"/>
                <p:cNvSpPr>
                  <a:spLocks/>
                </p:cNvSpPr>
                <p:nvPr/>
              </p:nvSpPr>
              <p:spPr bwMode="auto">
                <a:xfrm flipV="1">
                  <a:off x="2524" y="1825"/>
                  <a:ext cx="356" cy="414"/>
                </a:xfrm>
                <a:custGeom>
                  <a:avLst/>
                  <a:gdLst>
                    <a:gd name="G0" fmla="+- 0 0 0"/>
                    <a:gd name="G1" fmla="+- 1769 0 0"/>
                    <a:gd name="G2" fmla="+- 21600 0 0"/>
                    <a:gd name="T0" fmla="*/ 21527 w 21600"/>
                    <a:gd name="T1" fmla="*/ 0 h 21313"/>
                    <a:gd name="T2" fmla="*/ 9198 w 21600"/>
                    <a:gd name="T3" fmla="*/ 21313 h 21313"/>
                    <a:gd name="T4" fmla="*/ 0 w 21600"/>
                    <a:gd name="T5" fmla="*/ 1769 h 2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313" fill="none" extrusionOk="0">
                      <a:moveTo>
                        <a:pt x="21527" y="-1"/>
                      </a:moveTo>
                      <a:cubicBezTo>
                        <a:pt x="21575" y="588"/>
                        <a:pt x="21600" y="1178"/>
                        <a:pt x="21600" y="1769"/>
                      </a:cubicBezTo>
                      <a:cubicBezTo>
                        <a:pt x="21600" y="10135"/>
                        <a:pt x="16768" y="17749"/>
                        <a:pt x="9197" y="21312"/>
                      </a:cubicBezTo>
                    </a:path>
                    <a:path w="21600" h="21313" stroke="0" extrusionOk="0">
                      <a:moveTo>
                        <a:pt x="21527" y="-1"/>
                      </a:moveTo>
                      <a:cubicBezTo>
                        <a:pt x="21575" y="588"/>
                        <a:pt x="21600" y="1178"/>
                        <a:pt x="21600" y="1769"/>
                      </a:cubicBezTo>
                      <a:cubicBezTo>
                        <a:pt x="21600" y="10135"/>
                        <a:pt x="16768" y="17749"/>
                        <a:pt x="9197" y="21312"/>
                      </a:cubicBezTo>
                      <a:lnTo>
                        <a:pt x="0" y="1769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9933"/>
                  </a:solidFill>
                  <a:round/>
                  <a:headEnd/>
                  <a:tailEnd type="stealth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2120" name="Text Box 280"/>
              <p:cNvSpPr txBox="1">
                <a:spLocks noChangeArrowheads="1"/>
              </p:cNvSpPr>
              <p:nvPr/>
            </p:nvSpPr>
            <p:spPr bwMode="auto">
              <a:xfrm>
                <a:off x="2209" y="1872"/>
                <a:ext cx="48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91413" tIns="45706" rIns="91413" bIns="45706">
                <a:spAutoFit/>
              </a:bodyPr>
              <a:lstStyle/>
              <a:p>
                <a:pPr algn="ctr" eaLnBrk="1" hangingPunct="1"/>
                <a:r>
                  <a:rPr lang="en-US" sz="700" b="0"/>
                  <a:t>Cytokines and</a:t>
                </a:r>
              </a:p>
              <a:p>
                <a:pPr algn="ctr" eaLnBrk="1" hangingPunct="1"/>
                <a:r>
                  <a:rPr lang="en-US" sz="700" b="0"/>
                  <a:t>chemokines</a:t>
                </a:r>
              </a:p>
            </p:txBody>
          </p:sp>
        </p:grpSp>
        <p:sp>
          <p:nvSpPr>
            <p:cNvPr id="3492121" name="Oval 281"/>
            <p:cNvSpPr>
              <a:spLocks noChangeArrowheads="1"/>
            </p:cNvSpPr>
            <p:nvPr/>
          </p:nvSpPr>
          <p:spPr bwMode="auto">
            <a:xfrm rot="5400000">
              <a:off x="2694" y="1823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2" name="Oval 282"/>
            <p:cNvSpPr>
              <a:spLocks noChangeArrowheads="1"/>
            </p:cNvSpPr>
            <p:nvPr/>
          </p:nvSpPr>
          <p:spPr bwMode="auto">
            <a:xfrm rot="5400000">
              <a:off x="2641" y="1848"/>
              <a:ext cx="26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3" name="Oval 283"/>
            <p:cNvSpPr>
              <a:spLocks noChangeArrowheads="1"/>
            </p:cNvSpPr>
            <p:nvPr/>
          </p:nvSpPr>
          <p:spPr bwMode="auto">
            <a:xfrm rot="5400000">
              <a:off x="2719" y="1848"/>
              <a:ext cx="26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4" name="Oval 284"/>
            <p:cNvSpPr>
              <a:spLocks noChangeArrowheads="1"/>
            </p:cNvSpPr>
            <p:nvPr/>
          </p:nvSpPr>
          <p:spPr bwMode="auto">
            <a:xfrm rot="5400000">
              <a:off x="2694" y="1901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5" name="Oval 285"/>
            <p:cNvSpPr>
              <a:spLocks noChangeArrowheads="1"/>
            </p:cNvSpPr>
            <p:nvPr/>
          </p:nvSpPr>
          <p:spPr bwMode="auto">
            <a:xfrm rot="5400000">
              <a:off x="2641" y="1929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6" name="Oval 286"/>
            <p:cNvSpPr>
              <a:spLocks noChangeArrowheads="1"/>
            </p:cNvSpPr>
            <p:nvPr/>
          </p:nvSpPr>
          <p:spPr bwMode="auto">
            <a:xfrm rot="5400000">
              <a:off x="2588" y="1954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7" name="Oval 287"/>
            <p:cNvSpPr>
              <a:spLocks noChangeArrowheads="1"/>
            </p:cNvSpPr>
            <p:nvPr/>
          </p:nvSpPr>
          <p:spPr bwMode="auto">
            <a:xfrm rot="5400000">
              <a:off x="2666" y="1954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8" name="Oval 288"/>
            <p:cNvSpPr>
              <a:spLocks noChangeArrowheads="1"/>
            </p:cNvSpPr>
            <p:nvPr/>
          </p:nvSpPr>
          <p:spPr bwMode="auto">
            <a:xfrm rot="5400000">
              <a:off x="2719" y="1929"/>
              <a:ext cx="25" cy="25"/>
            </a:xfrm>
            <a:prstGeom prst="ellipse">
              <a:avLst/>
            </a:prstGeom>
            <a:solidFill>
              <a:srgbClr val="66FF33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29" name="Arc 289"/>
            <p:cNvSpPr>
              <a:spLocks/>
            </p:cNvSpPr>
            <p:nvPr/>
          </p:nvSpPr>
          <p:spPr bwMode="auto">
            <a:xfrm flipH="1" flipV="1">
              <a:off x="2323" y="2007"/>
              <a:ext cx="340" cy="421"/>
            </a:xfrm>
            <a:custGeom>
              <a:avLst/>
              <a:gdLst>
                <a:gd name="G0" fmla="+- 0 0 0"/>
                <a:gd name="G1" fmla="+- 174 0 0"/>
                <a:gd name="G2" fmla="+- 21600 0 0"/>
                <a:gd name="T0" fmla="*/ 21599 w 21600"/>
                <a:gd name="T1" fmla="*/ 0 h 19718"/>
                <a:gd name="T2" fmla="*/ 9198 w 21600"/>
                <a:gd name="T3" fmla="*/ 19718 h 19718"/>
                <a:gd name="T4" fmla="*/ 0 w 21600"/>
                <a:gd name="T5" fmla="*/ 174 h 19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718" fill="none" extrusionOk="0">
                  <a:moveTo>
                    <a:pt x="21599" y="-1"/>
                  </a:moveTo>
                  <a:cubicBezTo>
                    <a:pt x="21599" y="57"/>
                    <a:pt x="21600" y="115"/>
                    <a:pt x="21600" y="174"/>
                  </a:cubicBezTo>
                  <a:cubicBezTo>
                    <a:pt x="21600" y="8540"/>
                    <a:pt x="16768" y="16154"/>
                    <a:pt x="9197" y="19717"/>
                  </a:cubicBezTo>
                </a:path>
                <a:path w="21600" h="19718" stroke="0" extrusionOk="0">
                  <a:moveTo>
                    <a:pt x="21599" y="-1"/>
                  </a:moveTo>
                  <a:cubicBezTo>
                    <a:pt x="21599" y="57"/>
                    <a:pt x="21600" y="115"/>
                    <a:pt x="21600" y="174"/>
                  </a:cubicBezTo>
                  <a:cubicBezTo>
                    <a:pt x="21600" y="8540"/>
                    <a:pt x="16768" y="16154"/>
                    <a:pt x="9197" y="19717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25400">
              <a:solidFill>
                <a:srgbClr val="00CCFF"/>
              </a:solidFill>
              <a:round/>
              <a:headEnd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130" name="Arc 290"/>
          <p:cNvSpPr>
            <a:spLocks/>
          </p:cNvSpPr>
          <p:nvPr/>
        </p:nvSpPr>
        <p:spPr bwMode="auto">
          <a:xfrm flipH="1" flipV="1">
            <a:off x="3505200" y="2197100"/>
            <a:ext cx="760413" cy="714375"/>
          </a:xfrm>
          <a:custGeom>
            <a:avLst/>
            <a:gdLst>
              <a:gd name="G0" fmla="+- 0 0 0"/>
              <a:gd name="G1" fmla="+- 15724 0 0"/>
              <a:gd name="G2" fmla="+- 21600 0 0"/>
              <a:gd name="T0" fmla="*/ 14809 w 21600"/>
              <a:gd name="T1" fmla="*/ 0 h 23149"/>
              <a:gd name="T2" fmla="*/ 20284 w 21600"/>
              <a:gd name="T3" fmla="*/ 23149 h 23149"/>
              <a:gd name="T4" fmla="*/ 0 w 21600"/>
              <a:gd name="T5" fmla="*/ 15724 h 23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49" fill="none" extrusionOk="0">
                <a:moveTo>
                  <a:pt x="14809" y="-1"/>
                </a:moveTo>
                <a:cubicBezTo>
                  <a:pt x="19142" y="4081"/>
                  <a:pt x="21600" y="9770"/>
                  <a:pt x="21600" y="15724"/>
                </a:cubicBezTo>
                <a:cubicBezTo>
                  <a:pt x="21600" y="18257"/>
                  <a:pt x="21154" y="20770"/>
                  <a:pt x="20283" y="23148"/>
                </a:cubicBezTo>
              </a:path>
              <a:path w="21600" h="23149" stroke="0" extrusionOk="0">
                <a:moveTo>
                  <a:pt x="14809" y="-1"/>
                </a:moveTo>
                <a:cubicBezTo>
                  <a:pt x="19142" y="4081"/>
                  <a:pt x="21600" y="9770"/>
                  <a:pt x="21600" y="15724"/>
                </a:cubicBezTo>
                <a:cubicBezTo>
                  <a:pt x="21600" y="18257"/>
                  <a:pt x="21154" y="20770"/>
                  <a:pt x="20283" y="23148"/>
                </a:cubicBezTo>
                <a:lnTo>
                  <a:pt x="0" y="15724"/>
                </a:lnTo>
                <a:close/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 type="stealth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31" name="Arc 291"/>
          <p:cNvSpPr>
            <a:spLocks/>
          </p:cNvSpPr>
          <p:nvPr/>
        </p:nvSpPr>
        <p:spPr bwMode="auto">
          <a:xfrm flipH="1" flipV="1">
            <a:off x="3579813" y="2420938"/>
            <a:ext cx="534987" cy="482600"/>
          </a:xfrm>
          <a:custGeom>
            <a:avLst/>
            <a:gdLst>
              <a:gd name="G0" fmla="+- 0 0 0"/>
              <a:gd name="G1" fmla="+- 15416 0 0"/>
              <a:gd name="G2" fmla="+- 21600 0 0"/>
              <a:gd name="T0" fmla="*/ 15129 w 21600"/>
              <a:gd name="T1" fmla="*/ 0 h 21635"/>
              <a:gd name="T2" fmla="*/ 20685 w 21600"/>
              <a:gd name="T3" fmla="*/ 21635 h 21635"/>
              <a:gd name="T4" fmla="*/ 0 w 21600"/>
              <a:gd name="T5" fmla="*/ 15416 h 2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35" fill="none" extrusionOk="0">
                <a:moveTo>
                  <a:pt x="15129" y="-1"/>
                </a:moveTo>
                <a:cubicBezTo>
                  <a:pt x="19268" y="4061"/>
                  <a:pt x="21600" y="9616"/>
                  <a:pt x="21600" y="15416"/>
                </a:cubicBezTo>
                <a:cubicBezTo>
                  <a:pt x="21600" y="17522"/>
                  <a:pt x="21291" y="19617"/>
                  <a:pt x="20685" y="21635"/>
                </a:cubicBezTo>
              </a:path>
              <a:path w="21600" h="21635" stroke="0" extrusionOk="0">
                <a:moveTo>
                  <a:pt x="15129" y="-1"/>
                </a:moveTo>
                <a:cubicBezTo>
                  <a:pt x="19268" y="4061"/>
                  <a:pt x="21600" y="9616"/>
                  <a:pt x="21600" y="15416"/>
                </a:cubicBezTo>
                <a:cubicBezTo>
                  <a:pt x="21600" y="17522"/>
                  <a:pt x="21291" y="19617"/>
                  <a:pt x="20685" y="21635"/>
                </a:cubicBezTo>
                <a:lnTo>
                  <a:pt x="0" y="15416"/>
                </a:lnTo>
                <a:close/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 type="stealth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32" name="Freeform 292"/>
          <p:cNvSpPr>
            <a:spLocks/>
          </p:cNvSpPr>
          <p:nvPr/>
        </p:nvSpPr>
        <p:spPr bwMode="auto">
          <a:xfrm>
            <a:off x="5943600" y="5973763"/>
            <a:ext cx="838200" cy="331787"/>
          </a:xfrm>
          <a:custGeom>
            <a:avLst/>
            <a:gdLst/>
            <a:ahLst/>
            <a:cxnLst>
              <a:cxn ang="0">
                <a:pos x="4" y="56"/>
              </a:cxn>
              <a:cxn ang="0">
                <a:pos x="0" y="80"/>
              </a:cxn>
              <a:cxn ang="0">
                <a:pos x="2" y="178"/>
              </a:cxn>
              <a:cxn ang="0">
                <a:pos x="4" y="206"/>
              </a:cxn>
              <a:cxn ang="0">
                <a:pos x="21" y="209"/>
              </a:cxn>
              <a:cxn ang="0">
                <a:pos x="503" y="204"/>
              </a:cxn>
              <a:cxn ang="0">
                <a:pos x="529" y="206"/>
              </a:cxn>
              <a:cxn ang="0">
                <a:pos x="525" y="173"/>
              </a:cxn>
              <a:cxn ang="0">
                <a:pos x="529" y="78"/>
              </a:cxn>
              <a:cxn ang="0">
                <a:pos x="529" y="56"/>
              </a:cxn>
              <a:cxn ang="0">
                <a:pos x="513" y="56"/>
              </a:cxn>
              <a:cxn ang="0">
                <a:pos x="438" y="55"/>
              </a:cxn>
              <a:cxn ang="0">
                <a:pos x="396" y="52"/>
              </a:cxn>
              <a:cxn ang="0">
                <a:pos x="347" y="83"/>
              </a:cxn>
              <a:cxn ang="0">
                <a:pos x="309" y="0"/>
              </a:cxn>
              <a:cxn ang="0">
                <a:pos x="281" y="69"/>
              </a:cxn>
              <a:cxn ang="0">
                <a:pos x="258" y="89"/>
              </a:cxn>
              <a:cxn ang="0">
                <a:pos x="240" y="64"/>
              </a:cxn>
              <a:cxn ang="0">
                <a:pos x="225" y="12"/>
              </a:cxn>
              <a:cxn ang="0">
                <a:pos x="150" y="78"/>
              </a:cxn>
              <a:cxn ang="0">
                <a:pos x="121" y="4"/>
              </a:cxn>
              <a:cxn ang="0">
                <a:pos x="64" y="89"/>
              </a:cxn>
              <a:cxn ang="0">
                <a:pos x="28" y="56"/>
              </a:cxn>
              <a:cxn ang="0">
                <a:pos x="4" y="56"/>
              </a:cxn>
            </a:cxnLst>
            <a:rect l="0" t="0" r="r" b="b"/>
            <a:pathLst>
              <a:path w="529" h="209">
                <a:moveTo>
                  <a:pt x="4" y="56"/>
                </a:moveTo>
                <a:lnTo>
                  <a:pt x="0" y="80"/>
                </a:lnTo>
                <a:lnTo>
                  <a:pt x="2" y="178"/>
                </a:lnTo>
                <a:lnTo>
                  <a:pt x="4" y="206"/>
                </a:lnTo>
                <a:lnTo>
                  <a:pt x="21" y="209"/>
                </a:lnTo>
                <a:lnTo>
                  <a:pt x="503" y="204"/>
                </a:lnTo>
                <a:lnTo>
                  <a:pt x="529" y="206"/>
                </a:lnTo>
                <a:lnTo>
                  <a:pt x="525" y="173"/>
                </a:lnTo>
                <a:lnTo>
                  <a:pt x="529" y="78"/>
                </a:lnTo>
                <a:lnTo>
                  <a:pt x="529" y="56"/>
                </a:lnTo>
                <a:lnTo>
                  <a:pt x="513" y="56"/>
                </a:lnTo>
                <a:lnTo>
                  <a:pt x="438" y="55"/>
                </a:lnTo>
                <a:lnTo>
                  <a:pt x="396" y="52"/>
                </a:lnTo>
                <a:lnTo>
                  <a:pt x="347" y="83"/>
                </a:lnTo>
                <a:lnTo>
                  <a:pt x="309" y="0"/>
                </a:lnTo>
                <a:lnTo>
                  <a:pt x="281" y="69"/>
                </a:lnTo>
                <a:lnTo>
                  <a:pt x="258" y="89"/>
                </a:lnTo>
                <a:lnTo>
                  <a:pt x="240" y="64"/>
                </a:lnTo>
                <a:lnTo>
                  <a:pt x="225" y="12"/>
                </a:lnTo>
                <a:lnTo>
                  <a:pt x="150" y="78"/>
                </a:lnTo>
                <a:lnTo>
                  <a:pt x="121" y="4"/>
                </a:lnTo>
                <a:lnTo>
                  <a:pt x="64" y="89"/>
                </a:lnTo>
                <a:lnTo>
                  <a:pt x="28" y="56"/>
                </a:lnTo>
                <a:lnTo>
                  <a:pt x="4" y="56"/>
                </a:lnTo>
                <a:close/>
              </a:path>
            </a:pathLst>
          </a:cu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33" name="Freeform 293"/>
          <p:cNvSpPr>
            <a:spLocks/>
          </p:cNvSpPr>
          <p:nvPr/>
        </p:nvSpPr>
        <p:spPr bwMode="auto">
          <a:xfrm>
            <a:off x="4724400" y="6000750"/>
            <a:ext cx="839788" cy="331788"/>
          </a:xfrm>
          <a:custGeom>
            <a:avLst/>
            <a:gdLst/>
            <a:ahLst/>
            <a:cxnLst>
              <a:cxn ang="0">
                <a:pos x="4" y="56"/>
              </a:cxn>
              <a:cxn ang="0">
                <a:pos x="0" y="80"/>
              </a:cxn>
              <a:cxn ang="0">
                <a:pos x="2" y="178"/>
              </a:cxn>
              <a:cxn ang="0">
                <a:pos x="4" y="206"/>
              </a:cxn>
              <a:cxn ang="0">
                <a:pos x="21" y="209"/>
              </a:cxn>
              <a:cxn ang="0">
                <a:pos x="503" y="204"/>
              </a:cxn>
              <a:cxn ang="0">
                <a:pos x="529" y="206"/>
              </a:cxn>
              <a:cxn ang="0">
                <a:pos x="525" y="173"/>
              </a:cxn>
              <a:cxn ang="0">
                <a:pos x="529" y="78"/>
              </a:cxn>
              <a:cxn ang="0">
                <a:pos x="529" y="56"/>
              </a:cxn>
              <a:cxn ang="0">
                <a:pos x="513" y="56"/>
              </a:cxn>
              <a:cxn ang="0">
                <a:pos x="438" y="55"/>
              </a:cxn>
              <a:cxn ang="0">
                <a:pos x="396" y="52"/>
              </a:cxn>
              <a:cxn ang="0">
                <a:pos x="347" y="83"/>
              </a:cxn>
              <a:cxn ang="0">
                <a:pos x="309" y="0"/>
              </a:cxn>
              <a:cxn ang="0">
                <a:pos x="281" y="69"/>
              </a:cxn>
              <a:cxn ang="0">
                <a:pos x="258" y="89"/>
              </a:cxn>
              <a:cxn ang="0">
                <a:pos x="240" y="64"/>
              </a:cxn>
              <a:cxn ang="0">
                <a:pos x="225" y="12"/>
              </a:cxn>
              <a:cxn ang="0">
                <a:pos x="150" y="78"/>
              </a:cxn>
              <a:cxn ang="0">
                <a:pos x="121" y="4"/>
              </a:cxn>
              <a:cxn ang="0">
                <a:pos x="64" y="89"/>
              </a:cxn>
              <a:cxn ang="0">
                <a:pos x="28" y="56"/>
              </a:cxn>
              <a:cxn ang="0">
                <a:pos x="4" y="56"/>
              </a:cxn>
            </a:cxnLst>
            <a:rect l="0" t="0" r="r" b="b"/>
            <a:pathLst>
              <a:path w="529" h="209">
                <a:moveTo>
                  <a:pt x="4" y="56"/>
                </a:moveTo>
                <a:lnTo>
                  <a:pt x="0" y="80"/>
                </a:lnTo>
                <a:lnTo>
                  <a:pt x="2" y="178"/>
                </a:lnTo>
                <a:lnTo>
                  <a:pt x="4" y="206"/>
                </a:lnTo>
                <a:lnTo>
                  <a:pt x="21" y="209"/>
                </a:lnTo>
                <a:lnTo>
                  <a:pt x="503" y="204"/>
                </a:lnTo>
                <a:lnTo>
                  <a:pt x="529" y="206"/>
                </a:lnTo>
                <a:lnTo>
                  <a:pt x="525" y="173"/>
                </a:lnTo>
                <a:lnTo>
                  <a:pt x="529" y="78"/>
                </a:lnTo>
                <a:lnTo>
                  <a:pt x="529" y="56"/>
                </a:lnTo>
                <a:lnTo>
                  <a:pt x="513" y="56"/>
                </a:lnTo>
                <a:lnTo>
                  <a:pt x="438" y="55"/>
                </a:lnTo>
                <a:lnTo>
                  <a:pt x="396" y="52"/>
                </a:lnTo>
                <a:lnTo>
                  <a:pt x="347" y="83"/>
                </a:lnTo>
                <a:lnTo>
                  <a:pt x="309" y="0"/>
                </a:lnTo>
                <a:lnTo>
                  <a:pt x="281" y="69"/>
                </a:lnTo>
                <a:lnTo>
                  <a:pt x="258" y="89"/>
                </a:lnTo>
                <a:lnTo>
                  <a:pt x="240" y="64"/>
                </a:lnTo>
                <a:lnTo>
                  <a:pt x="225" y="12"/>
                </a:lnTo>
                <a:lnTo>
                  <a:pt x="150" y="78"/>
                </a:lnTo>
                <a:lnTo>
                  <a:pt x="121" y="4"/>
                </a:lnTo>
                <a:lnTo>
                  <a:pt x="64" y="89"/>
                </a:lnTo>
                <a:lnTo>
                  <a:pt x="28" y="56"/>
                </a:lnTo>
                <a:lnTo>
                  <a:pt x="4" y="56"/>
                </a:lnTo>
                <a:close/>
              </a:path>
            </a:pathLst>
          </a:cu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34" name="AutoShape 294"/>
          <p:cNvSpPr>
            <a:spLocks noChangeArrowheads="1"/>
          </p:cNvSpPr>
          <p:nvPr/>
        </p:nvSpPr>
        <p:spPr bwMode="auto">
          <a:xfrm rot="16200000" flipH="1">
            <a:off x="4935537" y="5203826"/>
            <a:ext cx="66675" cy="273050"/>
          </a:xfrm>
          <a:prstGeom prst="downArrow">
            <a:avLst>
              <a:gd name="adj1" fmla="val 50000"/>
              <a:gd name="adj2" fmla="val 102381"/>
            </a:avLst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35" name="Text Box 295"/>
          <p:cNvSpPr txBox="1">
            <a:spLocks noChangeArrowheads="1"/>
          </p:cNvSpPr>
          <p:nvPr/>
        </p:nvSpPr>
        <p:spPr bwMode="auto">
          <a:xfrm>
            <a:off x="5008563" y="5162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3" tIns="45706" rIns="91413" bIns="45706">
            <a:spAutoFit/>
          </a:bodyPr>
          <a:lstStyle/>
          <a:p>
            <a:pPr algn="ctr" eaLnBrk="1" hangingPunct="1"/>
            <a:r>
              <a:rPr lang="en-US" sz="800" b="0"/>
              <a:t>Proteases</a:t>
            </a:r>
          </a:p>
          <a:p>
            <a:pPr algn="ctr" eaLnBrk="1" hangingPunct="1"/>
            <a:r>
              <a:rPr lang="en-US" sz="800" b="0"/>
              <a:t>TNF</a:t>
            </a:r>
            <a:r>
              <a:rPr lang="en-US" sz="800" b="0">
                <a:latin typeface="Times New Roman" pitchFamily="1" charset="0"/>
              </a:rPr>
              <a:t>-</a:t>
            </a:r>
            <a:r>
              <a:rPr lang="en-US" sz="800" b="0">
                <a:latin typeface="Symbol" pitchFamily="1" charset="2"/>
              </a:rPr>
              <a:t>a</a:t>
            </a:r>
          </a:p>
        </p:txBody>
      </p:sp>
      <p:sp>
        <p:nvSpPr>
          <p:cNvPr id="3492136" name="AutoShape 296"/>
          <p:cNvSpPr>
            <a:spLocks noChangeArrowheads="1"/>
          </p:cNvSpPr>
          <p:nvPr/>
        </p:nvSpPr>
        <p:spPr bwMode="auto">
          <a:xfrm rot="10800000">
            <a:off x="6288088" y="5567363"/>
            <a:ext cx="500062" cy="76200"/>
          </a:xfrm>
          <a:prstGeom prst="rightArrow">
            <a:avLst>
              <a:gd name="adj1" fmla="val 50000"/>
              <a:gd name="adj2" fmla="val 164062"/>
            </a:avLst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137" name="Text Box 297"/>
          <p:cNvSpPr txBox="1">
            <a:spLocks noChangeArrowheads="1"/>
          </p:cNvSpPr>
          <p:nvPr/>
        </p:nvSpPr>
        <p:spPr bwMode="auto">
          <a:xfrm>
            <a:off x="4983163" y="5480050"/>
            <a:ext cx="4556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algn="ctr" eaLnBrk="1" hangingPunct="1"/>
            <a:r>
              <a:rPr lang="en-US" sz="800" b="0">
                <a:solidFill>
                  <a:srgbClr val="FFFF00"/>
                </a:solidFill>
              </a:rPr>
              <a:t>  </a:t>
            </a:r>
            <a:r>
              <a:rPr lang="en-US" sz="800" b="0"/>
              <a:t>O</a:t>
            </a:r>
            <a:r>
              <a:rPr lang="en-US" sz="800" b="0" baseline="-25000"/>
              <a:t>2</a:t>
            </a:r>
            <a:r>
              <a:rPr lang="en-US" sz="800" b="0" baseline="30000">
                <a:latin typeface="Times New Roman" pitchFamily="1" charset="0"/>
                <a:cs typeface="Times New Roman" pitchFamily="1" charset="0"/>
              </a:rPr>
              <a:t>•</a:t>
            </a:r>
            <a:r>
              <a:rPr lang="en-US" sz="800" b="0" baseline="30000"/>
              <a:t>-</a:t>
            </a:r>
            <a:endParaRPr lang="en-US" sz="800" b="0"/>
          </a:p>
        </p:txBody>
      </p:sp>
      <p:sp>
        <p:nvSpPr>
          <p:cNvPr id="3492138" name="Text Box 298"/>
          <p:cNvSpPr txBox="1">
            <a:spLocks noChangeArrowheads="1"/>
          </p:cNvSpPr>
          <p:nvPr/>
        </p:nvSpPr>
        <p:spPr bwMode="auto">
          <a:xfrm>
            <a:off x="4913313" y="5653088"/>
            <a:ext cx="533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6" rIns="91413" bIns="45706">
            <a:spAutoFit/>
          </a:bodyPr>
          <a:lstStyle/>
          <a:p>
            <a:pPr algn="ctr" eaLnBrk="1" hangingPunct="1"/>
            <a:r>
              <a:rPr lang="en-US" sz="800" b="0"/>
              <a:t>NO</a:t>
            </a:r>
            <a:r>
              <a:rPr lang="en-US" sz="800" b="0" baseline="30000">
                <a:latin typeface="Times New Roman" pitchFamily="1" charset="0"/>
                <a:cs typeface="Times New Roman" pitchFamily="1" charset="0"/>
              </a:rPr>
              <a:t>•</a:t>
            </a:r>
            <a:endParaRPr lang="en-US" sz="800" b="0">
              <a:latin typeface="Symbol" pitchFamily="1" charset="2"/>
            </a:endParaRPr>
          </a:p>
        </p:txBody>
      </p:sp>
      <p:grpSp>
        <p:nvGrpSpPr>
          <p:cNvPr id="3491976" name="Group 299"/>
          <p:cNvGrpSpPr>
            <a:grpSpLocks/>
          </p:cNvGrpSpPr>
          <p:nvPr/>
        </p:nvGrpSpPr>
        <p:grpSpPr bwMode="auto">
          <a:xfrm>
            <a:off x="5334000" y="5467350"/>
            <a:ext cx="717550" cy="769938"/>
            <a:chOff x="3360" y="3264"/>
            <a:chExt cx="453" cy="485"/>
          </a:xfrm>
        </p:grpSpPr>
        <p:sp>
          <p:nvSpPr>
            <p:cNvPr id="3492140" name="Text Box 300"/>
            <p:cNvSpPr txBox="1">
              <a:spLocks noChangeArrowheads="1"/>
            </p:cNvSpPr>
            <p:nvPr/>
          </p:nvSpPr>
          <p:spPr bwMode="auto">
            <a:xfrm>
              <a:off x="3408" y="3264"/>
              <a:ext cx="4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06" rIns="91413" bIns="45706">
              <a:spAutoFit/>
            </a:bodyPr>
            <a:lstStyle/>
            <a:p>
              <a:pPr eaLnBrk="1" hangingPunct="1"/>
              <a:r>
                <a:rPr lang="en-US" sz="800"/>
                <a:t>AXONAL </a:t>
              </a:r>
            </a:p>
            <a:p>
              <a:pPr eaLnBrk="1" hangingPunct="1"/>
              <a:r>
                <a:rPr lang="en-US" sz="800"/>
                <a:t>DAMAGE</a:t>
              </a:r>
            </a:p>
          </p:txBody>
        </p:sp>
        <p:sp>
          <p:nvSpPr>
            <p:cNvPr id="3492141" name="AutoShape 301"/>
            <p:cNvSpPr>
              <a:spLocks noChangeArrowheads="1"/>
            </p:cNvSpPr>
            <p:nvPr/>
          </p:nvSpPr>
          <p:spPr bwMode="auto">
            <a:xfrm rot="1730811" flipH="1">
              <a:off x="3696" y="3408"/>
              <a:ext cx="96" cy="240"/>
            </a:xfrm>
            <a:prstGeom prst="lightningBol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2" name="AutoShape 302"/>
            <p:cNvSpPr>
              <a:spLocks noChangeArrowheads="1"/>
            </p:cNvSpPr>
            <p:nvPr/>
          </p:nvSpPr>
          <p:spPr bwMode="auto">
            <a:xfrm rot="-1549404">
              <a:off x="3360" y="3408"/>
              <a:ext cx="96" cy="240"/>
            </a:xfrm>
            <a:prstGeom prst="lightningBol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1979" name="Group 303"/>
            <p:cNvGrpSpPr>
              <a:grpSpLocks/>
            </p:cNvGrpSpPr>
            <p:nvPr/>
          </p:nvGrpSpPr>
          <p:grpSpPr bwMode="auto">
            <a:xfrm>
              <a:off x="3509" y="3696"/>
              <a:ext cx="236" cy="53"/>
              <a:chOff x="3509" y="3696"/>
              <a:chExt cx="236" cy="53"/>
            </a:xfrm>
          </p:grpSpPr>
          <p:sp>
            <p:nvSpPr>
              <p:cNvPr id="3492144" name="Freeform 304"/>
              <p:cNvSpPr>
                <a:spLocks/>
              </p:cNvSpPr>
              <p:nvPr/>
            </p:nvSpPr>
            <p:spPr bwMode="auto">
              <a:xfrm>
                <a:off x="3555" y="3696"/>
                <a:ext cx="120" cy="5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24"/>
                  </a:cxn>
                  <a:cxn ang="0">
                    <a:pos x="44" y="53"/>
                  </a:cxn>
                  <a:cxn ang="0">
                    <a:pos x="75" y="51"/>
                  </a:cxn>
                  <a:cxn ang="0">
                    <a:pos x="120" y="26"/>
                  </a:cxn>
                  <a:cxn ang="0">
                    <a:pos x="72" y="0"/>
                  </a:cxn>
                  <a:cxn ang="0">
                    <a:pos x="45" y="0"/>
                  </a:cxn>
                </a:cxnLst>
                <a:rect l="0" t="0" r="r" b="b"/>
                <a:pathLst>
                  <a:path w="120" h="53">
                    <a:moveTo>
                      <a:pt x="45" y="0"/>
                    </a:moveTo>
                    <a:lnTo>
                      <a:pt x="0" y="24"/>
                    </a:lnTo>
                    <a:lnTo>
                      <a:pt x="44" y="53"/>
                    </a:lnTo>
                    <a:lnTo>
                      <a:pt x="75" y="51"/>
                    </a:lnTo>
                    <a:lnTo>
                      <a:pt x="120" y="26"/>
                    </a:lnTo>
                    <a:lnTo>
                      <a:pt x="72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45" name="Freeform 305"/>
              <p:cNvSpPr>
                <a:spLocks/>
              </p:cNvSpPr>
              <p:nvPr/>
            </p:nvSpPr>
            <p:spPr bwMode="auto">
              <a:xfrm>
                <a:off x="3509" y="3696"/>
                <a:ext cx="79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7"/>
                  </a:cxn>
                  <a:cxn ang="0">
                    <a:pos x="73" y="47"/>
                  </a:cxn>
                  <a:cxn ang="0">
                    <a:pos x="37" y="23"/>
                  </a:cxn>
                  <a:cxn ang="0">
                    <a:pos x="79" y="0"/>
                  </a:cxn>
                  <a:cxn ang="0">
                    <a:pos x="0" y="0"/>
                  </a:cxn>
                </a:cxnLst>
                <a:rect l="0" t="0" r="r" b="b"/>
                <a:pathLst>
                  <a:path w="79" h="47">
                    <a:moveTo>
                      <a:pt x="0" y="0"/>
                    </a:moveTo>
                    <a:lnTo>
                      <a:pt x="0" y="47"/>
                    </a:lnTo>
                    <a:lnTo>
                      <a:pt x="73" y="47"/>
                    </a:lnTo>
                    <a:lnTo>
                      <a:pt x="37" y="23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46" name="Freeform 306"/>
              <p:cNvSpPr>
                <a:spLocks/>
              </p:cNvSpPr>
              <p:nvPr/>
            </p:nvSpPr>
            <p:spPr bwMode="auto">
              <a:xfrm>
                <a:off x="3636" y="3696"/>
                <a:ext cx="109" cy="47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09" y="47"/>
                  </a:cxn>
                  <a:cxn ang="0">
                    <a:pos x="11" y="47"/>
                  </a:cxn>
                  <a:cxn ang="0">
                    <a:pos x="44" y="26"/>
                  </a:cxn>
                  <a:cxn ang="0">
                    <a:pos x="0" y="0"/>
                  </a:cxn>
                  <a:cxn ang="0">
                    <a:pos x="109" y="0"/>
                  </a:cxn>
                </a:cxnLst>
                <a:rect l="0" t="0" r="r" b="b"/>
                <a:pathLst>
                  <a:path w="109" h="47">
                    <a:moveTo>
                      <a:pt x="109" y="0"/>
                    </a:moveTo>
                    <a:lnTo>
                      <a:pt x="109" y="47"/>
                    </a:lnTo>
                    <a:lnTo>
                      <a:pt x="11" y="47"/>
                    </a:lnTo>
                    <a:lnTo>
                      <a:pt x="44" y="26"/>
                    </a:lnTo>
                    <a:lnTo>
                      <a:pt x="0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92147" name="Freeform 307"/>
          <p:cNvSpPr>
            <a:spLocks/>
          </p:cNvSpPr>
          <p:nvPr/>
        </p:nvSpPr>
        <p:spPr bwMode="auto">
          <a:xfrm>
            <a:off x="3394075" y="4451350"/>
            <a:ext cx="839788" cy="727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52"/>
              </a:cxn>
              <a:cxn ang="0">
                <a:pos x="582" y="504"/>
              </a:cxn>
            </a:cxnLst>
            <a:rect l="0" t="0" r="r" b="b"/>
            <a:pathLst>
              <a:path w="582" h="504">
                <a:moveTo>
                  <a:pt x="0" y="0"/>
                </a:moveTo>
                <a:cubicBezTo>
                  <a:pt x="143" y="84"/>
                  <a:pt x="287" y="168"/>
                  <a:pt x="384" y="252"/>
                </a:cubicBezTo>
                <a:cubicBezTo>
                  <a:pt x="481" y="336"/>
                  <a:pt x="531" y="420"/>
                  <a:pt x="582" y="504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48" name="Freeform 308"/>
          <p:cNvSpPr>
            <a:spLocks/>
          </p:cNvSpPr>
          <p:nvPr/>
        </p:nvSpPr>
        <p:spPr bwMode="auto">
          <a:xfrm>
            <a:off x="5645150" y="4883150"/>
            <a:ext cx="1247775" cy="4508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44" y="174"/>
              </a:cxn>
              <a:cxn ang="0">
                <a:pos x="870" y="222"/>
              </a:cxn>
              <a:cxn ang="0">
                <a:pos x="1044" y="354"/>
              </a:cxn>
            </a:cxnLst>
            <a:rect l="0" t="0" r="r" b="b"/>
            <a:pathLst>
              <a:path w="1044" h="354">
                <a:moveTo>
                  <a:pt x="6" y="0"/>
                </a:moveTo>
                <a:cubicBezTo>
                  <a:pt x="3" y="68"/>
                  <a:pt x="0" y="137"/>
                  <a:pt x="144" y="174"/>
                </a:cubicBezTo>
                <a:cubicBezTo>
                  <a:pt x="288" y="211"/>
                  <a:pt x="720" y="192"/>
                  <a:pt x="870" y="222"/>
                </a:cubicBezTo>
                <a:cubicBezTo>
                  <a:pt x="1020" y="252"/>
                  <a:pt x="1015" y="332"/>
                  <a:pt x="1044" y="354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2149" name="Text Box 309"/>
          <p:cNvSpPr txBox="1">
            <a:spLocks noChangeArrowheads="1"/>
          </p:cNvSpPr>
          <p:nvPr/>
        </p:nvSpPr>
        <p:spPr bwMode="auto">
          <a:xfrm>
            <a:off x="88900" y="6432550"/>
            <a:ext cx="33242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119" tIns="41559" rIns="83119" bIns="41559">
            <a:spAutoFit/>
          </a:bodyPr>
          <a:lstStyle/>
          <a:p>
            <a:pPr defTabSz="831850"/>
            <a:r>
              <a:rPr lang="en-US" sz="1100" b="0"/>
              <a:t>Courtesy of Sergio Baranzini, PhD.</a:t>
            </a:r>
          </a:p>
        </p:txBody>
      </p:sp>
      <p:sp>
        <p:nvSpPr>
          <p:cNvPr id="3492150" name="Rectangle 310"/>
          <p:cNvSpPr>
            <a:spLocks noGrp="1" noChangeArrowheads="1"/>
          </p:cNvSpPr>
          <p:nvPr>
            <p:ph type="title"/>
          </p:nvPr>
        </p:nvSpPr>
        <p:spPr>
          <a:xfrm>
            <a:off x="722313" y="-25400"/>
            <a:ext cx="7773987" cy="1143000"/>
          </a:xfrm>
          <a:noFill/>
          <a:ln/>
        </p:spPr>
        <p:txBody>
          <a:bodyPr/>
          <a:lstStyle/>
          <a:p>
            <a:r>
              <a:rPr lang="en-US" sz="2000"/>
              <a:t>MS Disease Pathology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9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9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9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9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9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9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9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9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9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9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4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9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49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49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9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9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9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9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9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9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49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49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49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49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49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49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92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49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49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49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49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49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26" grpId="0" animBg="1"/>
      <p:bldP spid="3491927" grpId="0" animBg="1"/>
      <p:bldP spid="3491928" grpId="0" animBg="1"/>
      <p:bldP spid="3491929" grpId="0" animBg="1"/>
      <p:bldP spid="3491942" grpId="0" animBg="1"/>
      <p:bldP spid="3491943" grpId="0" animBg="1"/>
      <p:bldP spid="3491944" grpId="0" animBg="1"/>
      <p:bldP spid="3491945" grpId="0"/>
      <p:bldP spid="3491946" grpId="0"/>
      <p:bldP spid="3491949" grpId="0" animBg="1"/>
      <p:bldP spid="3492048" grpId="0" animBg="1"/>
      <p:bldP spid="3492073" grpId="0" autoUpdateAnimBg="0"/>
      <p:bldP spid="3492081" grpId="0" animBg="1"/>
      <p:bldP spid="3492106" grpId="0" animBg="1"/>
      <p:bldP spid="3492107" grpId="0" animBg="1"/>
      <p:bldP spid="3492108" grpId="0"/>
      <p:bldP spid="3492130" grpId="0" animBg="1"/>
      <p:bldP spid="3492131" grpId="0" animBg="1"/>
      <p:bldP spid="3492132" grpId="0" animBg="1"/>
      <p:bldP spid="3492133" grpId="0" animBg="1"/>
      <p:bldP spid="3492134" grpId="0" animBg="1"/>
      <p:bldP spid="3492135" grpId="0"/>
      <p:bldP spid="3492136" grpId="0" animBg="1"/>
      <p:bldP spid="3492138" grpId="0"/>
      <p:bldP spid="3492147" grpId="0" animBg="1"/>
      <p:bldP spid="349214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66FF"/>
                </a:solidFill>
              </a:rPr>
              <a:t>The T-cell component of the immune system was shown to recover in two phases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 In the first phase, preexisting T  cells expanded in a thymus-independent manner. </a:t>
            </a:r>
          </a:p>
          <a:p>
            <a:pPr lvl="1"/>
            <a:r>
              <a:rPr lang="en-US" dirty="0" smtClean="0"/>
              <a:t>Subsequently, comprehensive T-cell immunity developed and matured in a thymus-dependent fashion that expanded from the transplanted stem cells.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MBP-specific T cells were initially depleted but re-expanded 1 year after the transplant. </a:t>
            </a:r>
          </a:p>
          <a:p>
            <a:endParaRPr lang="en-US" dirty="0" smtClean="0"/>
          </a:p>
          <a:p>
            <a:r>
              <a:rPr lang="en-US" dirty="0" smtClean="0"/>
              <a:t>These experiments show that HSCT alone without a strategy to reeducate emerging T-lymphocyte populations may not provide long-term benefits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800" i="1" dirty="0" smtClean="0">
                <a:solidFill>
                  <a:srgbClr val="FF66FF"/>
                </a:solidFill>
              </a:rPr>
              <a:t>Sun Wet al. Brain 2004;127(pt5):996-1008</a:t>
            </a:r>
            <a:r>
              <a:rPr lang="en-US" sz="2400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 - CLINICALLY ISOLATED SYNDROME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CIS and an abnormal MRI scan of the brain have an 85% chance of developing clinically definite MS within 10 years</a:t>
            </a:r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66FF"/>
                </a:solidFill>
              </a:rPr>
              <a:t> </a:t>
            </a:r>
            <a:r>
              <a:rPr lang="en-US" sz="1800" i="1" dirty="0" err="1" smtClean="0">
                <a:solidFill>
                  <a:srgbClr val="FF66FF"/>
                </a:solidFill>
              </a:rPr>
              <a:t>Fisniku</a:t>
            </a:r>
            <a:r>
              <a:rPr lang="en-US" sz="1800" i="1" dirty="0" smtClean="0">
                <a:solidFill>
                  <a:srgbClr val="FF66FF"/>
                </a:solidFill>
              </a:rPr>
              <a:t> LK, </a:t>
            </a:r>
            <a:r>
              <a:rPr lang="en-US" sz="1800" i="1" dirty="0" err="1" smtClean="0">
                <a:solidFill>
                  <a:srgbClr val="FF66FF"/>
                </a:solidFill>
              </a:rPr>
              <a:t>Brex</a:t>
            </a:r>
            <a:r>
              <a:rPr lang="en-US" sz="1800" i="1" dirty="0" smtClean="0">
                <a:solidFill>
                  <a:srgbClr val="FF66FF"/>
                </a:solidFill>
              </a:rPr>
              <a:t> P, </a:t>
            </a:r>
            <a:r>
              <a:rPr lang="en-US" sz="1800" i="1" dirty="0" err="1" smtClean="0">
                <a:solidFill>
                  <a:srgbClr val="FF66FF"/>
                </a:solidFill>
              </a:rPr>
              <a:t>Altmann</a:t>
            </a:r>
            <a:r>
              <a:rPr lang="en-US" sz="1800" i="1" dirty="0" smtClean="0">
                <a:solidFill>
                  <a:srgbClr val="FF66FF"/>
                </a:solidFill>
              </a:rPr>
              <a:t> D, et al. Disability and T2 MRI lesions: a 20-year follow-up of patients with relapse onset of multiple sclerosis. Brain 2008;131(pt 3):808–8</a:t>
            </a:r>
            <a:endParaRPr lang="en-US" sz="1800" i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treatment of CIS affect the long-term outcome of 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Randomised</a:t>
            </a:r>
            <a:r>
              <a:rPr lang="en-US" dirty="0" smtClean="0"/>
              <a:t> placebo-controlled trials with interferon beta-1b, IM interferon beta-1a, and </a:t>
            </a:r>
            <a:r>
              <a:rPr lang="en-US" dirty="0" err="1" smtClean="0"/>
              <a:t>Glatiramer</a:t>
            </a:r>
            <a:r>
              <a:rPr lang="en-US" dirty="0" smtClean="0"/>
              <a:t> acetate showed a significant delay in the time to the next relapse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600" i="1" dirty="0" err="1" smtClean="0">
                <a:solidFill>
                  <a:srgbClr val="FF66FF"/>
                </a:solidFill>
              </a:rPr>
              <a:t>Kappos</a:t>
            </a:r>
            <a:r>
              <a:rPr lang="en-US" sz="1600" i="1" dirty="0" smtClean="0">
                <a:solidFill>
                  <a:srgbClr val="FF66FF"/>
                </a:solidFill>
              </a:rPr>
              <a:t> L, </a:t>
            </a:r>
            <a:r>
              <a:rPr lang="en-US" sz="1600" i="1" dirty="0" err="1" smtClean="0">
                <a:solidFill>
                  <a:srgbClr val="FF66FF"/>
                </a:solidFill>
              </a:rPr>
              <a:t>Polman</a:t>
            </a:r>
            <a:r>
              <a:rPr lang="en-US" sz="1600" i="1" dirty="0" smtClean="0">
                <a:solidFill>
                  <a:srgbClr val="FF66FF"/>
                </a:solidFill>
              </a:rPr>
              <a:t> CH, Freedman M, et al. Treatment in interferon beta-1b delays conversion to clinically definite and McDonald MS in patients with clinically isolated syndromes. Neurology 2006;37(7):1242–1249.</a:t>
            </a:r>
          </a:p>
          <a:p>
            <a:pPr>
              <a:buNone/>
            </a:pPr>
            <a:endParaRPr lang="en-US" sz="1600" i="1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600" i="1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600" i="1" dirty="0" err="1" smtClean="0">
                <a:solidFill>
                  <a:srgbClr val="FF66FF"/>
                </a:solidFill>
              </a:rPr>
              <a:t>Comi</a:t>
            </a:r>
            <a:r>
              <a:rPr lang="en-US" sz="1600" i="1" dirty="0" smtClean="0">
                <a:solidFill>
                  <a:srgbClr val="FF66FF"/>
                </a:solidFill>
              </a:rPr>
              <a:t> G, et al. Effect of </a:t>
            </a:r>
            <a:r>
              <a:rPr lang="en-US" sz="1600" i="1" dirty="0" err="1" smtClean="0">
                <a:solidFill>
                  <a:srgbClr val="FF66FF"/>
                </a:solidFill>
              </a:rPr>
              <a:t>glatiramer</a:t>
            </a:r>
            <a:r>
              <a:rPr lang="en-US" sz="1600" i="1" dirty="0" smtClean="0">
                <a:solidFill>
                  <a:srgbClr val="FF66FF"/>
                </a:solidFill>
              </a:rPr>
              <a:t> acetate on conversion to clinically definite multiple sclerosis in patients with clinically isolated syndrome (</a:t>
            </a:r>
            <a:r>
              <a:rPr lang="en-US" sz="1600" i="1" dirty="0" err="1" smtClean="0">
                <a:solidFill>
                  <a:srgbClr val="FF66FF"/>
                </a:solidFill>
              </a:rPr>
              <a:t>PreCISe</a:t>
            </a:r>
            <a:r>
              <a:rPr lang="en-US" sz="1600" i="1" dirty="0" smtClean="0">
                <a:solidFill>
                  <a:srgbClr val="FF66FF"/>
                </a:solidFill>
              </a:rPr>
              <a:t> study): a randomized, </a:t>
            </a:r>
            <a:r>
              <a:rPr lang="en-US" sz="1200" i="1" dirty="0" smtClean="0">
                <a:solidFill>
                  <a:srgbClr val="FF66FF"/>
                </a:solidFill>
              </a:rPr>
              <a:t>doub</a:t>
            </a:r>
            <a:r>
              <a:rPr lang="en-US" sz="1600" i="1" dirty="0" smtClean="0">
                <a:solidFill>
                  <a:srgbClr val="FF66FF"/>
                </a:solidFill>
              </a:rPr>
              <a:t>le-blind, placebo controlled trial. Lancet 2009;374(9700):1503–1511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radiologically</a:t>
            </a:r>
            <a:r>
              <a:rPr lang="en-US" dirty="0" smtClean="0"/>
              <a:t> isolated syndrome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who have a brain MRI performed for reasons other than a </a:t>
            </a:r>
            <a:r>
              <a:rPr lang="en-US" dirty="0" err="1" smtClean="0"/>
              <a:t>demyelinating</a:t>
            </a:r>
            <a:r>
              <a:rPr lang="en-US" dirty="0" smtClean="0"/>
              <a:t> event and have lesions highly suggestive of </a:t>
            </a:r>
            <a:r>
              <a:rPr lang="en-US" dirty="0" err="1" smtClean="0"/>
              <a:t>demyelination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No controlled trials examining the value of treating patients with </a:t>
            </a:r>
            <a:r>
              <a:rPr lang="en-US" dirty="0" err="1" smtClean="0"/>
              <a:t>radiologically</a:t>
            </a:r>
            <a:r>
              <a:rPr lang="en-US" dirty="0" smtClean="0"/>
              <a:t> isolated syndrome have been done.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IFN </a:t>
            </a:r>
            <a:r>
              <a:rPr lang="el-GR" dirty="0" smtClean="0"/>
              <a:t>β</a:t>
            </a:r>
            <a:r>
              <a:rPr lang="en-US" dirty="0" smtClean="0"/>
              <a:t>1a and IFN </a:t>
            </a:r>
            <a:r>
              <a:rPr lang="el-GR" dirty="0" smtClean="0"/>
              <a:t>β</a:t>
            </a:r>
            <a:r>
              <a:rPr lang="en-US" dirty="0" smtClean="0"/>
              <a:t>1b</a:t>
            </a:r>
          </a:p>
          <a:p>
            <a:endParaRPr lang="en-US" dirty="0" smtClean="0"/>
          </a:p>
          <a:p>
            <a:r>
              <a:rPr lang="en-US" dirty="0" smtClean="0"/>
              <a:t>GA</a:t>
            </a:r>
          </a:p>
          <a:p>
            <a:endParaRPr lang="en-US" dirty="0" smtClean="0"/>
          </a:p>
          <a:p>
            <a:r>
              <a:rPr lang="en-US" dirty="0" err="1" smtClean="0"/>
              <a:t>Fingolimod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4876800" y="2209800"/>
            <a:ext cx="3276600" cy="2286000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First line</a:t>
            </a:r>
          </a:p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monotherapy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D539"/>
                </a:solidFill>
              </a:rPr>
              <a:t>Timing of Therapy Key to Preventing Disability</a:t>
            </a:r>
          </a:p>
        </p:txBody>
      </p:sp>
      <p:sp>
        <p:nvSpPr>
          <p:cNvPr id="3547139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First Clinical Attack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" charset="0"/>
              <a:cs typeface="Arial" charset="0"/>
            </a:endParaRPr>
          </a:p>
        </p:txBody>
      </p:sp>
      <p:sp>
        <p:nvSpPr>
          <p:cNvPr id="3547140" name="Freeform 4"/>
          <p:cNvSpPr>
            <a:spLocks/>
          </p:cNvSpPr>
          <p:nvPr/>
        </p:nvSpPr>
        <p:spPr bwMode="auto">
          <a:xfrm>
            <a:off x="838200" y="2501900"/>
            <a:ext cx="7010400" cy="3517900"/>
          </a:xfrm>
          <a:custGeom>
            <a:avLst/>
            <a:gdLst/>
            <a:ahLst/>
            <a:cxnLst>
              <a:cxn ang="0">
                <a:pos x="0" y="2216"/>
              </a:cxn>
              <a:cxn ang="0">
                <a:pos x="1296" y="56"/>
              </a:cxn>
              <a:cxn ang="0">
                <a:pos x="4416" y="1880"/>
              </a:cxn>
            </a:cxnLst>
            <a:rect l="0" t="0" r="r" b="b"/>
            <a:pathLst>
              <a:path w="4416" h="2216">
                <a:moveTo>
                  <a:pt x="0" y="2216"/>
                </a:moveTo>
                <a:cubicBezTo>
                  <a:pt x="280" y="1164"/>
                  <a:pt x="560" y="112"/>
                  <a:pt x="1296" y="56"/>
                </a:cubicBezTo>
                <a:cubicBezTo>
                  <a:pt x="2032" y="0"/>
                  <a:pt x="3896" y="1576"/>
                  <a:pt x="4416" y="18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7141" name="Line 5"/>
          <p:cNvSpPr>
            <a:spLocks noChangeShapeType="1"/>
          </p:cNvSpPr>
          <p:nvPr/>
        </p:nvSpPr>
        <p:spPr bwMode="auto">
          <a:xfrm flipV="1">
            <a:off x="831850" y="4419600"/>
            <a:ext cx="7321550" cy="3175"/>
          </a:xfrm>
          <a:prstGeom prst="line">
            <a:avLst/>
          </a:prstGeom>
          <a:noFill/>
          <a:ln w="76200" cmpd="tri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42" name="Freeform 6"/>
          <p:cNvSpPr>
            <a:spLocks/>
          </p:cNvSpPr>
          <p:nvPr/>
        </p:nvSpPr>
        <p:spPr bwMode="auto">
          <a:xfrm>
            <a:off x="838200" y="2616200"/>
            <a:ext cx="7467600" cy="3479800"/>
          </a:xfrm>
          <a:custGeom>
            <a:avLst/>
            <a:gdLst/>
            <a:ahLst/>
            <a:cxnLst>
              <a:cxn ang="0">
                <a:pos x="0" y="2192"/>
              </a:cxn>
              <a:cxn ang="0">
                <a:pos x="144" y="1376"/>
              </a:cxn>
              <a:cxn ang="0">
                <a:pos x="336" y="1904"/>
              </a:cxn>
              <a:cxn ang="0">
                <a:pos x="384" y="560"/>
              </a:cxn>
              <a:cxn ang="0">
                <a:pos x="480" y="1472"/>
              </a:cxn>
              <a:cxn ang="0">
                <a:pos x="624" y="1184"/>
              </a:cxn>
              <a:cxn ang="0">
                <a:pos x="768" y="1472"/>
              </a:cxn>
              <a:cxn ang="0">
                <a:pos x="864" y="512"/>
              </a:cxn>
              <a:cxn ang="0">
                <a:pos x="1008" y="1424"/>
              </a:cxn>
              <a:cxn ang="0">
                <a:pos x="1104" y="1232"/>
              </a:cxn>
              <a:cxn ang="0">
                <a:pos x="1248" y="1760"/>
              </a:cxn>
              <a:cxn ang="0">
                <a:pos x="1248" y="896"/>
              </a:cxn>
              <a:cxn ang="0">
                <a:pos x="1536" y="2000"/>
              </a:cxn>
              <a:cxn ang="0">
                <a:pos x="1632" y="128"/>
              </a:cxn>
              <a:cxn ang="0">
                <a:pos x="1824" y="1616"/>
              </a:cxn>
              <a:cxn ang="0">
                <a:pos x="1920" y="560"/>
              </a:cxn>
              <a:cxn ang="0">
                <a:pos x="2112" y="1376"/>
              </a:cxn>
              <a:cxn ang="0">
                <a:pos x="2400" y="368"/>
              </a:cxn>
              <a:cxn ang="0">
                <a:pos x="2640" y="1280"/>
              </a:cxn>
              <a:cxn ang="0">
                <a:pos x="2784" y="416"/>
              </a:cxn>
              <a:cxn ang="0">
                <a:pos x="2976" y="656"/>
              </a:cxn>
              <a:cxn ang="0">
                <a:pos x="3072" y="416"/>
              </a:cxn>
              <a:cxn ang="0">
                <a:pos x="3312" y="800"/>
              </a:cxn>
              <a:cxn ang="0">
                <a:pos x="3600" y="176"/>
              </a:cxn>
              <a:cxn ang="0">
                <a:pos x="3936" y="1856"/>
              </a:cxn>
              <a:cxn ang="0">
                <a:pos x="4128" y="1280"/>
              </a:cxn>
              <a:cxn ang="0">
                <a:pos x="4176" y="1520"/>
              </a:cxn>
              <a:cxn ang="0">
                <a:pos x="4368" y="464"/>
              </a:cxn>
              <a:cxn ang="0">
                <a:pos x="4560" y="1280"/>
              </a:cxn>
              <a:cxn ang="0">
                <a:pos x="4704" y="32"/>
              </a:cxn>
            </a:cxnLst>
            <a:rect l="0" t="0" r="r" b="b"/>
            <a:pathLst>
              <a:path w="4704" h="2192">
                <a:moveTo>
                  <a:pt x="0" y="2192"/>
                </a:moveTo>
                <a:cubicBezTo>
                  <a:pt x="44" y="1808"/>
                  <a:pt x="88" y="1424"/>
                  <a:pt x="144" y="1376"/>
                </a:cubicBezTo>
                <a:cubicBezTo>
                  <a:pt x="200" y="1328"/>
                  <a:pt x="296" y="2040"/>
                  <a:pt x="336" y="1904"/>
                </a:cubicBezTo>
                <a:cubicBezTo>
                  <a:pt x="376" y="1768"/>
                  <a:pt x="360" y="632"/>
                  <a:pt x="384" y="560"/>
                </a:cubicBezTo>
                <a:cubicBezTo>
                  <a:pt x="408" y="488"/>
                  <a:pt x="440" y="1368"/>
                  <a:pt x="480" y="1472"/>
                </a:cubicBezTo>
                <a:cubicBezTo>
                  <a:pt x="520" y="1576"/>
                  <a:pt x="576" y="1184"/>
                  <a:pt x="624" y="1184"/>
                </a:cubicBezTo>
                <a:cubicBezTo>
                  <a:pt x="672" y="1184"/>
                  <a:pt x="728" y="1584"/>
                  <a:pt x="768" y="1472"/>
                </a:cubicBezTo>
                <a:cubicBezTo>
                  <a:pt x="808" y="1360"/>
                  <a:pt x="824" y="520"/>
                  <a:pt x="864" y="512"/>
                </a:cubicBezTo>
                <a:cubicBezTo>
                  <a:pt x="904" y="504"/>
                  <a:pt x="968" y="1304"/>
                  <a:pt x="1008" y="1424"/>
                </a:cubicBezTo>
                <a:cubicBezTo>
                  <a:pt x="1048" y="1544"/>
                  <a:pt x="1064" y="1176"/>
                  <a:pt x="1104" y="1232"/>
                </a:cubicBezTo>
                <a:cubicBezTo>
                  <a:pt x="1144" y="1288"/>
                  <a:pt x="1224" y="1816"/>
                  <a:pt x="1248" y="1760"/>
                </a:cubicBezTo>
                <a:cubicBezTo>
                  <a:pt x="1272" y="1704"/>
                  <a:pt x="1200" y="856"/>
                  <a:pt x="1248" y="896"/>
                </a:cubicBezTo>
                <a:cubicBezTo>
                  <a:pt x="1296" y="936"/>
                  <a:pt x="1472" y="2128"/>
                  <a:pt x="1536" y="2000"/>
                </a:cubicBezTo>
                <a:cubicBezTo>
                  <a:pt x="1600" y="1872"/>
                  <a:pt x="1584" y="192"/>
                  <a:pt x="1632" y="128"/>
                </a:cubicBezTo>
                <a:cubicBezTo>
                  <a:pt x="1680" y="64"/>
                  <a:pt x="1776" y="1544"/>
                  <a:pt x="1824" y="1616"/>
                </a:cubicBezTo>
                <a:cubicBezTo>
                  <a:pt x="1872" y="1688"/>
                  <a:pt x="1872" y="600"/>
                  <a:pt x="1920" y="560"/>
                </a:cubicBezTo>
                <a:cubicBezTo>
                  <a:pt x="1968" y="520"/>
                  <a:pt x="2032" y="1408"/>
                  <a:pt x="2112" y="1376"/>
                </a:cubicBezTo>
                <a:cubicBezTo>
                  <a:pt x="2192" y="1344"/>
                  <a:pt x="2312" y="384"/>
                  <a:pt x="2400" y="368"/>
                </a:cubicBezTo>
                <a:cubicBezTo>
                  <a:pt x="2488" y="352"/>
                  <a:pt x="2576" y="1272"/>
                  <a:pt x="2640" y="1280"/>
                </a:cubicBezTo>
                <a:cubicBezTo>
                  <a:pt x="2704" y="1288"/>
                  <a:pt x="2728" y="520"/>
                  <a:pt x="2784" y="416"/>
                </a:cubicBezTo>
                <a:cubicBezTo>
                  <a:pt x="2840" y="312"/>
                  <a:pt x="2928" y="656"/>
                  <a:pt x="2976" y="656"/>
                </a:cubicBezTo>
                <a:cubicBezTo>
                  <a:pt x="3024" y="656"/>
                  <a:pt x="3016" y="392"/>
                  <a:pt x="3072" y="416"/>
                </a:cubicBezTo>
                <a:cubicBezTo>
                  <a:pt x="3128" y="440"/>
                  <a:pt x="3224" y="840"/>
                  <a:pt x="3312" y="800"/>
                </a:cubicBezTo>
                <a:cubicBezTo>
                  <a:pt x="3400" y="760"/>
                  <a:pt x="3496" y="0"/>
                  <a:pt x="3600" y="176"/>
                </a:cubicBezTo>
                <a:cubicBezTo>
                  <a:pt x="3704" y="352"/>
                  <a:pt x="3848" y="1672"/>
                  <a:pt x="3936" y="1856"/>
                </a:cubicBezTo>
                <a:cubicBezTo>
                  <a:pt x="4024" y="2040"/>
                  <a:pt x="4088" y="1336"/>
                  <a:pt x="4128" y="1280"/>
                </a:cubicBezTo>
                <a:cubicBezTo>
                  <a:pt x="4168" y="1224"/>
                  <a:pt x="4136" y="1656"/>
                  <a:pt x="4176" y="1520"/>
                </a:cubicBezTo>
                <a:cubicBezTo>
                  <a:pt x="4216" y="1384"/>
                  <a:pt x="4304" y="504"/>
                  <a:pt x="4368" y="464"/>
                </a:cubicBezTo>
                <a:cubicBezTo>
                  <a:pt x="4432" y="424"/>
                  <a:pt x="4504" y="1352"/>
                  <a:pt x="4560" y="1280"/>
                </a:cubicBezTo>
                <a:cubicBezTo>
                  <a:pt x="4616" y="1208"/>
                  <a:pt x="4672" y="288"/>
                  <a:pt x="4704" y="32"/>
                </a:cubicBezTo>
              </a:path>
            </a:pathLst>
          </a:custGeom>
          <a:noFill/>
          <a:ln w="38100" cmpd="sng">
            <a:solidFill>
              <a:srgbClr val="FF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47143" name="Line 7"/>
          <p:cNvSpPr>
            <a:spLocks noChangeShapeType="1"/>
          </p:cNvSpPr>
          <p:nvPr/>
        </p:nvSpPr>
        <p:spPr bwMode="auto">
          <a:xfrm>
            <a:off x="809625" y="2370138"/>
            <a:ext cx="1588" cy="3489325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4" name="Line 8"/>
          <p:cNvSpPr>
            <a:spLocks noChangeShapeType="1"/>
          </p:cNvSpPr>
          <p:nvPr/>
        </p:nvSpPr>
        <p:spPr bwMode="auto">
          <a:xfrm>
            <a:off x="773113" y="5859463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5" name="Line 9"/>
          <p:cNvSpPr>
            <a:spLocks noChangeShapeType="1"/>
          </p:cNvSpPr>
          <p:nvPr/>
        </p:nvSpPr>
        <p:spPr bwMode="auto">
          <a:xfrm>
            <a:off x="773113" y="5507038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6" name="Line 10"/>
          <p:cNvSpPr>
            <a:spLocks noChangeShapeType="1"/>
          </p:cNvSpPr>
          <p:nvPr/>
        </p:nvSpPr>
        <p:spPr bwMode="auto">
          <a:xfrm>
            <a:off x="773113" y="5164138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7" name="Line 11"/>
          <p:cNvSpPr>
            <a:spLocks noChangeShapeType="1"/>
          </p:cNvSpPr>
          <p:nvPr/>
        </p:nvSpPr>
        <p:spPr bwMode="auto">
          <a:xfrm>
            <a:off x="773113" y="4810125"/>
            <a:ext cx="36512" cy="1588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8" name="Line 12"/>
          <p:cNvSpPr>
            <a:spLocks noChangeShapeType="1"/>
          </p:cNvSpPr>
          <p:nvPr/>
        </p:nvSpPr>
        <p:spPr bwMode="auto">
          <a:xfrm>
            <a:off x="773113" y="4468813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49" name="Line 13"/>
          <p:cNvSpPr>
            <a:spLocks noChangeShapeType="1"/>
          </p:cNvSpPr>
          <p:nvPr/>
        </p:nvSpPr>
        <p:spPr bwMode="auto">
          <a:xfrm>
            <a:off x="773113" y="4114800"/>
            <a:ext cx="36512" cy="1588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0" name="Line 14"/>
          <p:cNvSpPr>
            <a:spLocks noChangeShapeType="1"/>
          </p:cNvSpPr>
          <p:nvPr/>
        </p:nvSpPr>
        <p:spPr bwMode="auto">
          <a:xfrm>
            <a:off x="773113" y="3762375"/>
            <a:ext cx="36512" cy="1588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1" name="Line 15"/>
          <p:cNvSpPr>
            <a:spLocks noChangeShapeType="1"/>
          </p:cNvSpPr>
          <p:nvPr/>
        </p:nvSpPr>
        <p:spPr bwMode="auto">
          <a:xfrm>
            <a:off x="773113" y="3419475"/>
            <a:ext cx="36512" cy="1588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2" name="Line 16"/>
          <p:cNvSpPr>
            <a:spLocks noChangeShapeType="1"/>
          </p:cNvSpPr>
          <p:nvPr/>
        </p:nvSpPr>
        <p:spPr bwMode="auto">
          <a:xfrm>
            <a:off x="773113" y="3065463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3" name="Line 17"/>
          <p:cNvSpPr>
            <a:spLocks noChangeShapeType="1"/>
          </p:cNvSpPr>
          <p:nvPr/>
        </p:nvSpPr>
        <p:spPr bwMode="auto">
          <a:xfrm>
            <a:off x="773113" y="2724150"/>
            <a:ext cx="36512" cy="1588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4" name="Line 18"/>
          <p:cNvSpPr>
            <a:spLocks noChangeShapeType="1"/>
          </p:cNvSpPr>
          <p:nvPr/>
        </p:nvSpPr>
        <p:spPr bwMode="auto">
          <a:xfrm>
            <a:off x="773113" y="2370138"/>
            <a:ext cx="36512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5" name="Line 19"/>
          <p:cNvSpPr>
            <a:spLocks noChangeShapeType="1"/>
          </p:cNvSpPr>
          <p:nvPr/>
        </p:nvSpPr>
        <p:spPr bwMode="auto">
          <a:xfrm>
            <a:off x="809625" y="5859463"/>
            <a:ext cx="7154863" cy="1587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6" name="Line 20"/>
          <p:cNvSpPr>
            <a:spLocks noChangeShapeType="1"/>
          </p:cNvSpPr>
          <p:nvPr/>
        </p:nvSpPr>
        <p:spPr bwMode="auto">
          <a:xfrm flipV="1">
            <a:off x="809625" y="5859463"/>
            <a:ext cx="1588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7" name="Line 21"/>
          <p:cNvSpPr>
            <a:spLocks noChangeShapeType="1"/>
          </p:cNvSpPr>
          <p:nvPr/>
        </p:nvSpPr>
        <p:spPr bwMode="auto">
          <a:xfrm flipV="1">
            <a:off x="1752600" y="5859463"/>
            <a:ext cx="1588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8" name="Line 22"/>
          <p:cNvSpPr>
            <a:spLocks noChangeShapeType="1"/>
          </p:cNvSpPr>
          <p:nvPr/>
        </p:nvSpPr>
        <p:spPr bwMode="auto">
          <a:xfrm flipV="1">
            <a:off x="2695575" y="5859463"/>
            <a:ext cx="1588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59" name="Line 23"/>
          <p:cNvSpPr>
            <a:spLocks noChangeShapeType="1"/>
          </p:cNvSpPr>
          <p:nvPr/>
        </p:nvSpPr>
        <p:spPr bwMode="auto">
          <a:xfrm flipV="1">
            <a:off x="3638550" y="5859463"/>
            <a:ext cx="1588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60" name="Line 24"/>
          <p:cNvSpPr>
            <a:spLocks noChangeShapeType="1"/>
          </p:cNvSpPr>
          <p:nvPr/>
        </p:nvSpPr>
        <p:spPr bwMode="auto">
          <a:xfrm flipV="1">
            <a:off x="4570413" y="5859463"/>
            <a:ext cx="1587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61" name="Line 25"/>
          <p:cNvSpPr>
            <a:spLocks noChangeShapeType="1"/>
          </p:cNvSpPr>
          <p:nvPr/>
        </p:nvSpPr>
        <p:spPr bwMode="auto">
          <a:xfrm flipV="1">
            <a:off x="5513388" y="5859463"/>
            <a:ext cx="1587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62" name="Line 26"/>
          <p:cNvSpPr>
            <a:spLocks noChangeShapeType="1"/>
          </p:cNvSpPr>
          <p:nvPr/>
        </p:nvSpPr>
        <p:spPr bwMode="auto">
          <a:xfrm flipV="1">
            <a:off x="6456363" y="5859463"/>
            <a:ext cx="1587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63" name="Line 27"/>
          <p:cNvSpPr>
            <a:spLocks noChangeShapeType="1"/>
          </p:cNvSpPr>
          <p:nvPr/>
        </p:nvSpPr>
        <p:spPr bwMode="auto">
          <a:xfrm flipV="1">
            <a:off x="7399338" y="5859463"/>
            <a:ext cx="1587" cy="36512"/>
          </a:xfrm>
          <a:prstGeom prst="line">
            <a:avLst/>
          </a:prstGeom>
          <a:noFill/>
          <a:ln w="11113">
            <a:solidFill>
              <a:srgbClr val="FBFB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7164" name="Rectangle 28"/>
          <p:cNvSpPr>
            <a:spLocks noChangeArrowheads="1"/>
          </p:cNvSpPr>
          <p:nvPr/>
        </p:nvSpPr>
        <p:spPr bwMode="auto">
          <a:xfrm>
            <a:off x="4032250" y="6030913"/>
            <a:ext cx="1254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>
                <a:solidFill>
                  <a:srgbClr val="FFFFFF"/>
                </a:solidFill>
                <a:latin typeface="Geneva" pitchFamily="1" charset="0"/>
                <a:cs typeface="Arial" charset="0"/>
              </a:rPr>
              <a:t>Time (years)</a:t>
            </a:r>
            <a:endParaRPr lang="en-US" sz="1600" b="0">
              <a:latin typeface="Tahoma" pitchFamily="1" charset="0"/>
              <a:cs typeface="Arial" charset="0"/>
            </a:endParaRPr>
          </a:p>
        </p:txBody>
      </p:sp>
      <p:sp>
        <p:nvSpPr>
          <p:cNvPr id="3547165" name="Line 29"/>
          <p:cNvSpPr>
            <a:spLocks noChangeShapeType="1"/>
          </p:cNvSpPr>
          <p:nvPr/>
        </p:nvSpPr>
        <p:spPr bwMode="auto">
          <a:xfrm flipV="1">
            <a:off x="838200" y="2365375"/>
            <a:ext cx="7467600" cy="365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66" name="Text Box 30"/>
          <p:cNvSpPr txBox="1">
            <a:spLocks noChangeArrowheads="1"/>
          </p:cNvSpPr>
          <p:nvPr/>
        </p:nvSpPr>
        <p:spPr bwMode="auto">
          <a:xfrm>
            <a:off x="5943600" y="404177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Clinical threshold</a:t>
            </a:r>
            <a:endParaRPr lang="en-US" sz="28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" charset="0"/>
              <a:cs typeface="Arial" charset="0"/>
            </a:endParaRPr>
          </a:p>
        </p:txBody>
      </p:sp>
      <p:sp>
        <p:nvSpPr>
          <p:cNvPr id="3547167" name="Text Box 31"/>
          <p:cNvSpPr txBox="1">
            <a:spLocks noChangeArrowheads="1"/>
          </p:cNvSpPr>
          <p:nvPr/>
        </p:nvSpPr>
        <p:spPr bwMode="auto">
          <a:xfrm>
            <a:off x="6172200" y="335597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Axonal loss</a:t>
            </a:r>
            <a:endParaRPr lang="en-US" sz="2800" b="0">
              <a:solidFill>
                <a:srgbClr val="FFFF00"/>
              </a:solidFill>
              <a:latin typeface="Times New Roman" pitchFamily="1" charset="0"/>
              <a:cs typeface="Arial" charset="0"/>
            </a:endParaRPr>
          </a:p>
        </p:txBody>
      </p:sp>
      <p:sp>
        <p:nvSpPr>
          <p:cNvPr id="3547168" name="Text Box 32"/>
          <p:cNvSpPr txBox="1">
            <a:spLocks noChangeArrowheads="1"/>
          </p:cNvSpPr>
          <p:nvPr/>
        </p:nvSpPr>
        <p:spPr bwMode="auto">
          <a:xfrm>
            <a:off x="4419600" y="48783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Demyelination</a:t>
            </a:r>
            <a:endParaRPr lang="en-US" sz="2400" b="0">
              <a:latin typeface="Times New Roman" pitchFamily="1" charset="0"/>
              <a:cs typeface="Arial" charset="0"/>
            </a:endParaRPr>
          </a:p>
        </p:txBody>
      </p:sp>
      <p:sp>
        <p:nvSpPr>
          <p:cNvPr id="3547169" name="AutoShape 33"/>
          <p:cNvSpPr>
            <a:spLocks noChangeArrowheads="1"/>
          </p:cNvSpPr>
          <p:nvPr/>
        </p:nvSpPr>
        <p:spPr bwMode="auto">
          <a:xfrm>
            <a:off x="1295400" y="25908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" charset="0"/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47800" y="2133600"/>
            <a:ext cx="2667000" cy="3886200"/>
            <a:chOff x="912" y="1392"/>
            <a:chExt cx="1584" cy="2448"/>
          </a:xfrm>
        </p:grpSpPr>
        <p:sp>
          <p:nvSpPr>
            <p:cNvPr id="3547171" name="Rectangle 35"/>
            <p:cNvSpPr>
              <a:spLocks noChangeArrowheads="1"/>
            </p:cNvSpPr>
            <p:nvPr/>
          </p:nvSpPr>
          <p:spPr bwMode="auto">
            <a:xfrm>
              <a:off x="912" y="1392"/>
              <a:ext cx="1584" cy="2448"/>
            </a:xfrm>
            <a:prstGeom prst="rect">
              <a:avLst/>
            </a:prstGeom>
            <a:gradFill rotWithShape="1">
              <a:gsLst>
                <a:gs pos="0">
                  <a:srgbClr val="FF9900">
                    <a:alpha val="60001"/>
                  </a:srgbClr>
                </a:gs>
                <a:gs pos="50000">
                  <a:srgbClr val="FF9900">
                    <a:gamma/>
                    <a:shade val="46275"/>
                    <a:invGamma/>
                    <a:alpha val="60001"/>
                  </a:srgbClr>
                </a:gs>
                <a:gs pos="100000">
                  <a:srgbClr val="FF9900">
                    <a:alpha val="60001"/>
                  </a:srgbClr>
                </a:gs>
              </a:gsLst>
              <a:lin ang="5400000" scaled="1"/>
            </a:gradFill>
            <a:ln w="762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172" name="Text Box 36"/>
            <p:cNvSpPr txBox="1">
              <a:spLocks noChangeArrowheads="1"/>
            </p:cNvSpPr>
            <p:nvPr/>
          </p:nvSpPr>
          <p:spPr bwMode="auto">
            <a:xfrm>
              <a:off x="960" y="1892"/>
              <a:ext cx="1488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CA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1" charset="0"/>
                  <a:cs typeface="Arial" charset="0"/>
                </a:rPr>
                <a:t>Time window for early treatment</a:t>
              </a:r>
            </a:p>
          </p:txBody>
        </p:sp>
      </p:grpSp>
      <p:sp>
        <p:nvSpPr>
          <p:cNvPr id="3547173" name="Line 37"/>
          <p:cNvSpPr>
            <a:spLocks noChangeShapeType="1"/>
          </p:cNvSpPr>
          <p:nvPr/>
        </p:nvSpPr>
        <p:spPr bwMode="auto">
          <a:xfrm>
            <a:off x="838200" y="20859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74" name="Line 38"/>
          <p:cNvSpPr>
            <a:spLocks noChangeShapeType="1"/>
          </p:cNvSpPr>
          <p:nvPr/>
        </p:nvSpPr>
        <p:spPr bwMode="auto">
          <a:xfrm>
            <a:off x="1447800" y="1933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75" name="Line 39"/>
          <p:cNvSpPr>
            <a:spLocks noChangeShapeType="1"/>
          </p:cNvSpPr>
          <p:nvPr/>
        </p:nvSpPr>
        <p:spPr bwMode="auto">
          <a:xfrm>
            <a:off x="5029200" y="1933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76" name="Text Box 40"/>
          <p:cNvSpPr txBox="1">
            <a:spLocks noChangeArrowheads="1"/>
          </p:cNvSpPr>
          <p:nvPr/>
        </p:nvSpPr>
        <p:spPr bwMode="auto">
          <a:xfrm>
            <a:off x="2895600" y="1747838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Relapsing-Remitting</a:t>
            </a:r>
          </a:p>
        </p:txBody>
      </p:sp>
      <p:sp>
        <p:nvSpPr>
          <p:cNvPr id="3547177" name="Rectangle 41"/>
          <p:cNvSpPr>
            <a:spLocks noChangeArrowheads="1"/>
          </p:cNvSpPr>
          <p:nvPr/>
        </p:nvSpPr>
        <p:spPr bwMode="auto">
          <a:xfrm>
            <a:off x="5181600" y="1749425"/>
            <a:ext cx="133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Transitional</a:t>
            </a:r>
          </a:p>
        </p:txBody>
      </p:sp>
      <p:sp>
        <p:nvSpPr>
          <p:cNvPr id="3547178" name="Rectangle 42"/>
          <p:cNvSpPr>
            <a:spLocks noChangeArrowheads="1"/>
          </p:cNvSpPr>
          <p:nvPr/>
        </p:nvSpPr>
        <p:spPr bwMode="auto">
          <a:xfrm>
            <a:off x="6731000" y="1476375"/>
            <a:ext cx="1347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Secondary</a:t>
            </a:r>
          </a:p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Progressive</a:t>
            </a:r>
          </a:p>
        </p:txBody>
      </p:sp>
      <p:sp>
        <p:nvSpPr>
          <p:cNvPr id="3547179" name="Line 43"/>
          <p:cNvSpPr>
            <a:spLocks noChangeShapeType="1"/>
          </p:cNvSpPr>
          <p:nvPr/>
        </p:nvSpPr>
        <p:spPr bwMode="auto">
          <a:xfrm>
            <a:off x="6629400" y="1933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80" name="Line 44"/>
          <p:cNvSpPr>
            <a:spLocks noChangeShapeType="1"/>
          </p:cNvSpPr>
          <p:nvPr/>
        </p:nvSpPr>
        <p:spPr bwMode="auto">
          <a:xfrm>
            <a:off x="2895600" y="1933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181" name="Rectangle 45"/>
          <p:cNvSpPr>
            <a:spLocks noChangeArrowheads="1"/>
          </p:cNvSpPr>
          <p:nvPr/>
        </p:nvSpPr>
        <p:spPr bwMode="auto">
          <a:xfrm>
            <a:off x="1397000" y="1295400"/>
            <a:ext cx="1651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First Demyelinating Event</a:t>
            </a:r>
          </a:p>
        </p:txBody>
      </p:sp>
      <p:sp>
        <p:nvSpPr>
          <p:cNvPr id="3547182" name="Rectangle 46"/>
          <p:cNvSpPr>
            <a:spLocks noChangeArrowheads="1"/>
          </p:cNvSpPr>
          <p:nvPr/>
        </p:nvSpPr>
        <p:spPr bwMode="auto">
          <a:xfrm>
            <a:off x="628650" y="1552575"/>
            <a:ext cx="8731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Pre-</a:t>
            </a:r>
            <a:b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clinical</a:t>
            </a:r>
            <a:endParaRPr lang="en-CA" sz="160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3547183" name="Picture 47"/>
          <p:cNvPicPr>
            <a:picLocks noChangeArrowheads="1"/>
          </p:cNvPicPr>
          <p:nvPr/>
        </p:nvPicPr>
        <p:blipFill>
          <a:blip r:embed="rId2">
            <a:lum bright="26000" contrast="20000"/>
          </a:blip>
          <a:srcRect b="16650"/>
          <a:stretch>
            <a:fillRect/>
          </a:stretch>
        </p:blipFill>
        <p:spPr bwMode="auto">
          <a:xfrm>
            <a:off x="6400800" y="2362200"/>
            <a:ext cx="1524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47184" name="Text Box 48"/>
          <p:cNvSpPr txBox="1">
            <a:spLocks noChangeArrowheads="1"/>
          </p:cNvSpPr>
          <p:nvPr/>
        </p:nvSpPr>
        <p:spPr bwMode="auto">
          <a:xfrm>
            <a:off x="6858000" y="55467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Inflammation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" charset="0"/>
              <a:cs typeface="Arial" charset="0"/>
            </a:endParaRPr>
          </a:p>
        </p:txBody>
      </p:sp>
      <p:sp>
        <p:nvSpPr>
          <p:cNvPr id="3547185" name="Text Box 49"/>
          <p:cNvSpPr txBox="1">
            <a:spLocks noChangeArrowheads="1"/>
          </p:cNvSpPr>
          <p:nvPr/>
        </p:nvSpPr>
        <p:spPr bwMode="auto">
          <a:xfrm>
            <a:off x="323850" y="632142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b="0">
              <a:cs typeface="Arial" charset="0"/>
            </a:endParaRPr>
          </a:p>
        </p:txBody>
      </p:sp>
      <p:sp>
        <p:nvSpPr>
          <p:cNvPr id="3547186" name="Text Box 50"/>
          <p:cNvSpPr txBox="1">
            <a:spLocks noChangeArrowheads="1"/>
          </p:cNvSpPr>
          <p:nvPr/>
        </p:nvSpPr>
        <p:spPr bwMode="auto">
          <a:xfrm>
            <a:off x="185738" y="64547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 dirty="0"/>
          </a:p>
        </p:txBody>
      </p:sp>
      <p:pic>
        <p:nvPicPr>
          <p:cNvPr id="51" name="Picture 4" descr="ticking clo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4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4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4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4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4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7139" grpId="0" autoUpdateAnimBg="0"/>
      <p:bldP spid="3547140" grpId="0" animBg="1"/>
      <p:bldP spid="3547141" grpId="0" animBg="1"/>
      <p:bldP spid="3547142" grpId="0" animBg="1"/>
      <p:bldP spid="3547165" grpId="0" animBg="1"/>
      <p:bldP spid="3547166" grpId="0" autoUpdateAnimBg="0"/>
      <p:bldP spid="3547167" grpId="0" autoUpdateAnimBg="0"/>
      <p:bldP spid="3547168" grpId="0" autoUpdateAnimBg="0"/>
      <p:bldP spid="3547169" grpId="0" animBg="1" autoUpdateAnimBg="0"/>
      <p:bldP spid="354718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IFN </a:t>
            </a:r>
            <a:r>
              <a:rPr lang="el-GR" dirty="0" smtClean="0"/>
              <a:t>β</a:t>
            </a:r>
            <a:r>
              <a:rPr lang="en-US" dirty="0" smtClean="0"/>
              <a:t>1a s/c</a:t>
            </a:r>
          </a:p>
          <a:p>
            <a:endParaRPr lang="en-US" dirty="0" smtClean="0"/>
          </a:p>
          <a:p>
            <a:r>
              <a:rPr lang="en-US" dirty="0" smtClean="0"/>
              <a:t> IFN </a:t>
            </a:r>
            <a:r>
              <a:rPr lang="el-GR" dirty="0" smtClean="0"/>
              <a:t>β</a:t>
            </a:r>
            <a:r>
              <a:rPr lang="en-US" dirty="0" smtClean="0"/>
              <a:t>1b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133600" y="2514600"/>
            <a:ext cx="3276600" cy="2286000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First line</a:t>
            </a:r>
          </a:p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monotherapy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685800" y="5105400"/>
            <a:ext cx="6324600" cy="152400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PPMS – no approved drugs</a:t>
            </a:r>
            <a:endParaRPr lang="en-US" sz="3200" dirty="0"/>
          </a:p>
        </p:txBody>
      </p:sp>
      <p:sp>
        <p:nvSpPr>
          <p:cNvPr id="6" name="Pentagon 5"/>
          <p:cNvSpPr/>
          <p:nvPr/>
        </p:nvSpPr>
        <p:spPr>
          <a:xfrm>
            <a:off x="5791200" y="2590800"/>
            <a:ext cx="3352800" cy="2209800"/>
          </a:xfrm>
          <a:prstGeom prst="homePlat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Mitoxandrone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and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Natalizumab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 the only medication that has been approved by the FDA specifically for SPMS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Approved indications of first line agent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371850" cy="31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989" y="1828799"/>
            <a:ext cx="4607011" cy="31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b="64286"/>
          <a:stretch>
            <a:fillRect/>
          </a:stretch>
        </p:blipFill>
        <p:spPr bwMode="auto">
          <a:xfrm>
            <a:off x="304800" y="5105400"/>
            <a:ext cx="831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t="84286" r="65578" b="1429"/>
          <a:stretch>
            <a:fillRect/>
          </a:stretch>
        </p:blipFill>
        <p:spPr bwMode="auto">
          <a:xfrm>
            <a:off x="1371599" y="6019800"/>
            <a:ext cx="45796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Approved indications of second line agents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3163330" cy="26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57400"/>
            <a:ext cx="5867400" cy="26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evel 5"/>
          <p:cNvSpPr/>
          <p:nvPr/>
        </p:nvSpPr>
        <p:spPr>
          <a:xfrm>
            <a:off x="304800" y="5029200"/>
            <a:ext cx="7467600" cy="1447800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approved indications for combination therapy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DEPENDENT PATHOLOGICAL HALLMARKS OF 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i="1" dirty="0" smtClean="0"/>
              <a:t>  The </a:t>
            </a:r>
            <a:r>
              <a:rPr lang="en-US" sz="2000" i="1" dirty="0" err="1" smtClean="0"/>
              <a:t>Immunopathology</a:t>
            </a:r>
            <a:r>
              <a:rPr lang="en-US" sz="2000" i="1" dirty="0" smtClean="0"/>
              <a:t> of Multiple Sclerosis: An Overview Hans </a:t>
            </a:r>
            <a:r>
              <a:rPr lang="en-US" sz="2000" i="1" dirty="0" err="1" smtClean="0"/>
              <a:t>Lassmann</a:t>
            </a:r>
            <a:r>
              <a:rPr lang="en-US" sz="2000" i="1" dirty="0" smtClean="0"/>
              <a:t>, Wolfgang </a:t>
            </a:r>
            <a:r>
              <a:rPr lang="en-US" sz="2000" i="1" dirty="0" err="1" smtClean="0"/>
              <a:t>Brück</a:t>
            </a:r>
            <a:r>
              <a:rPr lang="en-US" sz="2000" i="1" dirty="0" smtClean="0"/>
              <a:t>; Claudia </a:t>
            </a:r>
            <a:r>
              <a:rPr lang="en-US" sz="2000" i="1" dirty="0" err="1" smtClean="0"/>
              <a:t>F.Lucchinetti</a:t>
            </a:r>
            <a:r>
              <a:rPr lang="en-US" sz="2000" i="1" dirty="0" smtClean="0"/>
              <a:t> Brain </a:t>
            </a:r>
            <a:r>
              <a:rPr lang="en-US" sz="2000" i="1" dirty="0" err="1" smtClean="0"/>
              <a:t>Pathol</a:t>
            </a:r>
            <a:r>
              <a:rPr lang="en-US" sz="2000" i="1" dirty="0" smtClean="0"/>
              <a:t> 2007;17:210–218.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166611" cy="34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TREATING SUBOPTIMAL RESPONDERS TO DISEASE-MODIFYING THERAPIES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responsible for the suboptimal response to DMTs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neurodegenerative aspects of the disease process</a:t>
            </a:r>
          </a:p>
          <a:p>
            <a:r>
              <a:rPr lang="en-US" dirty="0" smtClean="0"/>
              <a:t> non compliance with DMTs</a:t>
            </a:r>
          </a:p>
          <a:p>
            <a:r>
              <a:rPr lang="en-US" dirty="0" smtClean="0"/>
              <a:t>presence of neutralizing antibodies in interferon beta–treated patients</a:t>
            </a:r>
          </a:p>
          <a:p>
            <a:r>
              <a:rPr lang="en-US" dirty="0" smtClean="0"/>
              <a:t>individually variability to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may suggest a suboptimal response  in RRMS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 in relapses versus baseline after 6 to 12 months on a DMT; no decrease in relapses once on therapy, or relapse rate of greater than one per year; </a:t>
            </a:r>
          </a:p>
          <a:p>
            <a:r>
              <a:rPr lang="en-US" dirty="0" smtClean="0"/>
              <a:t>EDSS progression (</a:t>
            </a:r>
            <a:r>
              <a:rPr lang="en-US" dirty="0" err="1" smtClean="0"/>
              <a:t>eg</a:t>
            </a:r>
            <a:r>
              <a:rPr lang="en-US" dirty="0" smtClean="0"/>
              <a:t>, 1 or more points confirmed over 6 months)</a:t>
            </a:r>
          </a:p>
          <a:p>
            <a:r>
              <a:rPr lang="en-US" dirty="0" smtClean="0"/>
              <a:t> increase in MRI measures of disease activity (</a:t>
            </a:r>
            <a:r>
              <a:rPr lang="en-US" dirty="0" err="1" smtClean="0"/>
              <a:t>eg</a:t>
            </a:r>
            <a:r>
              <a:rPr lang="en-US" dirty="0" smtClean="0"/>
              <a:t>, new enhancing lesions, two or more T2 lesions annually, or new T1 </a:t>
            </a:r>
            <a:r>
              <a:rPr lang="en-US" dirty="0" err="1" smtClean="0"/>
              <a:t>hypointenselesions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1700" i="1" dirty="0" smtClean="0">
                <a:solidFill>
                  <a:srgbClr val="FF66FF"/>
                </a:solidFill>
              </a:rPr>
              <a:t>Cohen B, Khan O, Jeffery D, et al. Identifying and treating patients with suboptimal responses. Neurology 2004;63(12 </a:t>
            </a:r>
            <a:r>
              <a:rPr lang="en-US" sz="1700" i="1" dirty="0" err="1" smtClean="0">
                <a:solidFill>
                  <a:srgbClr val="FF66FF"/>
                </a:solidFill>
              </a:rPr>
              <a:t>suppl</a:t>
            </a:r>
            <a:r>
              <a:rPr lang="en-US" sz="1700" i="1" dirty="0" smtClean="0">
                <a:solidFill>
                  <a:srgbClr val="FF66FF"/>
                </a:solidFill>
              </a:rPr>
              <a:t> 6):S33–S40.</a:t>
            </a:r>
          </a:p>
          <a:p>
            <a:r>
              <a:rPr lang="en-US" sz="1700" i="1" dirty="0" smtClean="0">
                <a:solidFill>
                  <a:srgbClr val="FF66FF"/>
                </a:solidFill>
              </a:rPr>
              <a:t> </a:t>
            </a:r>
            <a:r>
              <a:rPr lang="en-US" sz="1700" i="1" dirty="0" err="1" smtClean="0">
                <a:solidFill>
                  <a:srgbClr val="FF66FF"/>
                </a:solidFill>
              </a:rPr>
              <a:t>Roxburgh</a:t>
            </a:r>
            <a:r>
              <a:rPr lang="en-US" sz="1700" i="1" dirty="0" smtClean="0">
                <a:solidFill>
                  <a:srgbClr val="FF66FF"/>
                </a:solidFill>
              </a:rPr>
              <a:t> R, Seaman S, </a:t>
            </a:r>
            <a:r>
              <a:rPr lang="en-US" sz="1700" i="1" dirty="0" err="1" smtClean="0">
                <a:solidFill>
                  <a:srgbClr val="FF66FF"/>
                </a:solidFill>
              </a:rPr>
              <a:t>Masterman</a:t>
            </a:r>
            <a:r>
              <a:rPr lang="en-US" sz="1700" i="1" dirty="0" smtClean="0">
                <a:solidFill>
                  <a:srgbClr val="FF66FF"/>
                </a:solidFill>
              </a:rPr>
              <a:t> T, et al. Multiple Sclerosis Severity Score: using disability and disease duration to rate disease severity. Neurology 2005;64(7):1144–1151</a:t>
            </a:r>
            <a:r>
              <a:rPr lang="en-US" sz="2200" i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3186"/>
            <a:ext cx="5105400" cy="6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076950"/>
            <a:ext cx="1352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EXCACERBATIONS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exacerbation is defined as a new or worsening symptom of MS, usually lasting 24 hours or longer, and not secondary to another medical condition (</a:t>
            </a:r>
            <a:r>
              <a:rPr lang="en-US" dirty="0" err="1" smtClean="0"/>
              <a:t>ie</a:t>
            </a:r>
            <a:r>
              <a:rPr lang="en-US" dirty="0" smtClean="0"/>
              <a:t>, infection, fever, heat exhaustion).</a:t>
            </a:r>
          </a:p>
          <a:p>
            <a:endParaRPr lang="en-US" dirty="0" smtClean="0"/>
          </a:p>
          <a:p>
            <a:r>
              <a:rPr lang="en-US" dirty="0" smtClean="0"/>
              <a:t>If the same symptom recurs within 30 days of the initial relapse, it is considered part of the same relapse.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38912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Relapses pose a significant risk for the development of sustained disability. </a:t>
            </a:r>
          </a:p>
          <a:p>
            <a:endParaRPr lang="en-US" sz="2400" dirty="0" smtClean="0"/>
          </a:p>
          <a:p>
            <a:r>
              <a:rPr lang="en-US" sz="2400" dirty="0" smtClean="0"/>
              <a:t>In addition, the economic impact of exacerbations is significant.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600" i="1" dirty="0" smtClean="0">
                <a:solidFill>
                  <a:srgbClr val="FF66FF"/>
                </a:solidFill>
              </a:rPr>
              <a:t> </a:t>
            </a:r>
          </a:p>
          <a:p>
            <a:pPr>
              <a:buNone/>
            </a:pPr>
            <a:endParaRPr lang="en-US" sz="1600" i="1" dirty="0" smtClean="0">
              <a:solidFill>
                <a:srgbClr val="FF66FF"/>
              </a:solidFill>
            </a:endParaRPr>
          </a:p>
          <a:p>
            <a:pPr>
              <a:buNone/>
            </a:pPr>
            <a:endParaRPr lang="en-US" sz="1600" i="1" dirty="0" smtClean="0">
              <a:solidFill>
                <a:srgbClr val="FF66FF"/>
              </a:solidFill>
            </a:endParaRPr>
          </a:p>
          <a:p>
            <a:pPr>
              <a:buNone/>
            </a:pPr>
            <a:r>
              <a:rPr lang="en-US" sz="1600" i="1" dirty="0" smtClean="0">
                <a:solidFill>
                  <a:srgbClr val="FF66FF"/>
                </a:solidFill>
              </a:rPr>
              <a:t>Lublin F, </a:t>
            </a:r>
            <a:r>
              <a:rPr lang="en-US" sz="1600" i="1" dirty="0" err="1" smtClean="0">
                <a:solidFill>
                  <a:srgbClr val="FF66FF"/>
                </a:solidFill>
              </a:rPr>
              <a:t>Baier</a:t>
            </a:r>
            <a:r>
              <a:rPr lang="en-US" sz="1600" i="1" dirty="0" smtClean="0">
                <a:solidFill>
                  <a:srgbClr val="FF66FF"/>
                </a:solidFill>
              </a:rPr>
              <a:t> M, Cutter G. Effect of relapses on development of residual deficit in multiple sclerosis. Neurology 2003;61(11):1528–1532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If the patient’s symptoms are mild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paresthesias</a:t>
            </a:r>
            <a:r>
              <a:rPr lang="en-US" dirty="0" smtClean="0"/>
              <a:t>), a watchful waiting period is usually appropriate.</a:t>
            </a:r>
          </a:p>
          <a:p>
            <a:endParaRPr lang="en-US" dirty="0" smtClean="0"/>
          </a:p>
          <a:p>
            <a:r>
              <a:rPr lang="en-US" dirty="0" smtClean="0"/>
              <a:t>More significant exacerbation symptoms (</a:t>
            </a:r>
            <a:r>
              <a:rPr lang="en-US" dirty="0" err="1" smtClean="0"/>
              <a:t>eg</a:t>
            </a:r>
            <a:r>
              <a:rPr lang="en-US" dirty="0" smtClean="0"/>
              <a:t>, motor weakness, vision loss) warrant the use of high-dose </a:t>
            </a:r>
            <a:r>
              <a:rPr lang="en-US" dirty="0" err="1" smtClean="0"/>
              <a:t>corti-costeroid</a:t>
            </a:r>
            <a:r>
              <a:rPr lang="en-US" dirty="0" smtClean="0"/>
              <a:t> therapy.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dosing can range from 500 mg daily for 3 days up to 2000 mg daily for 7 days. </a:t>
            </a:r>
          </a:p>
          <a:p>
            <a:endParaRPr lang="en-US" dirty="0" smtClean="0"/>
          </a:p>
          <a:p>
            <a:r>
              <a:rPr lang="en-US" dirty="0" smtClean="0"/>
              <a:t>However, most RRMS trial today use 1000 mg daily for 3 days as a standard treatment protocol.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Corticosteroids- MOA</a:t>
            </a:r>
          </a:p>
          <a:p>
            <a:pPr lvl="1"/>
            <a:r>
              <a:rPr lang="en-US" dirty="0" smtClean="0"/>
              <a:t>anti-inflammatory drugs that reduce edema </a:t>
            </a:r>
          </a:p>
          <a:p>
            <a:pPr lvl="1"/>
            <a:r>
              <a:rPr lang="en-US" dirty="0" smtClean="0"/>
              <a:t> stabilization of the BBB</a:t>
            </a:r>
          </a:p>
          <a:p>
            <a:endParaRPr lang="en-US" dirty="0" smtClean="0"/>
          </a:p>
          <a:p>
            <a:r>
              <a:rPr lang="en-US" dirty="0" smtClean="0"/>
              <a:t>repair </a:t>
            </a:r>
            <a:r>
              <a:rPr lang="en-US" dirty="0" err="1" smtClean="0"/>
              <a:t>Treg</a:t>
            </a:r>
            <a:r>
              <a:rPr lang="en-US" dirty="0" smtClean="0"/>
              <a:t> function during acute exacerbations.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3">
      <a:dk1>
        <a:srgbClr val="000000"/>
      </a:dk1>
      <a:lt1>
        <a:srgbClr val="FFFFFF"/>
      </a:lt1>
      <a:dk2>
        <a:srgbClr val="1A1581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221B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4466</Words>
  <Application>Microsoft Office PowerPoint</Application>
  <PresentationFormat>On-screen Show (4:3)</PresentationFormat>
  <Paragraphs>660</Paragraphs>
  <Slides>128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Flow</vt:lpstr>
      <vt:lpstr>IMMUNOPATHOGENESIS AND IMMUNOTHERAPY OF MULTIPLE SCLEROSIS</vt:lpstr>
      <vt:lpstr>Slide 2</vt:lpstr>
      <vt:lpstr> </vt:lpstr>
      <vt:lpstr>Slide 4</vt:lpstr>
      <vt:lpstr>Slide 5</vt:lpstr>
      <vt:lpstr>Role of antigen presenting cells</vt:lpstr>
      <vt:lpstr>ROLE OF CELL MEDIATED IMMUNITY</vt:lpstr>
      <vt:lpstr>MS Disease Pathology</vt:lpstr>
      <vt:lpstr>Slide 9</vt:lpstr>
      <vt:lpstr>Slide 10</vt:lpstr>
      <vt:lpstr>Slide 11</vt:lpstr>
      <vt:lpstr>Slide 12</vt:lpstr>
      <vt:lpstr>cortex is also severely damaged </vt:lpstr>
      <vt:lpstr>Slide 14</vt:lpstr>
      <vt:lpstr>Slide 15</vt:lpstr>
      <vt:lpstr>REMYELINATION</vt:lpstr>
      <vt:lpstr>Slide 17</vt:lpstr>
      <vt:lpstr>Slide 18</vt:lpstr>
      <vt:lpstr>The ideal treatment………</vt:lpstr>
      <vt:lpstr>The approach…</vt:lpstr>
      <vt:lpstr>Slide 21</vt:lpstr>
      <vt:lpstr>FIRST LINE DISEASE-MODIFYING THERAPIES</vt:lpstr>
      <vt:lpstr>Interferon beta (IFN-β)   Mechanism of action </vt:lpstr>
      <vt:lpstr>Slide 24</vt:lpstr>
      <vt:lpstr>Slide 25</vt:lpstr>
      <vt:lpstr>Slide 26</vt:lpstr>
      <vt:lpstr>Slide 27</vt:lpstr>
      <vt:lpstr>Slide 28</vt:lpstr>
      <vt:lpstr>IFN Side effects</vt:lpstr>
      <vt:lpstr>Contraindication            MONITOR </vt:lpstr>
      <vt:lpstr>NEUTRALIZING ANTIBODIES</vt:lpstr>
      <vt:lpstr>Slide 32</vt:lpstr>
      <vt:lpstr>Glatiramer acetate (GA)</vt:lpstr>
      <vt:lpstr>GA- Mechanism of action</vt:lpstr>
      <vt:lpstr>GA</vt:lpstr>
      <vt:lpstr>Slide 36</vt:lpstr>
      <vt:lpstr>Slide 37</vt:lpstr>
      <vt:lpstr>GA- Adverse effects</vt:lpstr>
      <vt:lpstr>GA -Capoxone</vt:lpstr>
      <vt:lpstr>Slide 40</vt:lpstr>
      <vt:lpstr>Slide 41</vt:lpstr>
      <vt:lpstr>mAb and target cells</vt:lpstr>
      <vt:lpstr>MECHANISM OF ACTION OF mAb </vt:lpstr>
      <vt:lpstr>Natalizumab…..MOA</vt:lpstr>
      <vt:lpstr>Slide 45</vt:lpstr>
      <vt:lpstr>Slide 46</vt:lpstr>
      <vt:lpstr>Slide 47</vt:lpstr>
      <vt:lpstr>Slide 48</vt:lpstr>
      <vt:lpstr>Natalizumab ……….Setback!!</vt:lpstr>
      <vt:lpstr>PML – natalizumab induced …. How to manage?</vt:lpstr>
      <vt:lpstr>NAbs in Natalizumab</vt:lpstr>
      <vt:lpstr>ALEMTUZUMAB</vt:lpstr>
      <vt:lpstr>Slide 53</vt:lpstr>
      <vt:lpstr>Slide 54</vt:lpstr>
      <vt:lpstr>Slide 55</vt:lpstr>
      <vt:lpstr>Targeting B cells- RITUXIMAB</vt:lpstr>
      <vt:lpstr>HERMS trial </vt:lpstr>
      <vt:lpstr>Slide 58</vt:lpstr>
      <vt:lpstr>DACLIZUMAB</vt:lpstr>
      <vt:lpstr>Daclizumab in active relapsing multiple sclerosis (CHOICE study): a phase 2, randomised, double-blind,  </vt:lpstr>
      <vt:lpstr>CYTOTOXIC THERAPY </vt:lpstr>
      <vt:lpstr>MITOXANDRONE</vt:lpstr>
      <vt:lpstr>FDA approved use in MS</vt:lpstr>
      <vt:lpstr>Side effect of Mitoxandrone</vt:lpstr>
      <vt:lpstr>Azathioprine</vt:lpstr>
      <vt:lpstr>Combination therapy</vt:lpstr>
      <vt:lpstr>Slide 67</vt:lpstr>
      <vt:lpstr>Slide 68</vt:lpstr>
      <vt:lpstr>Slide 69</vt:lpstr>
      <vt:lpstr>Slide 70</vt:lpstr>
      <vt:lpstr>Fingolimod  (FTY720)</vt:lpstr>
      <vt:lpstr>Slide 72</vt:lpstr>
      <vt:lpstr>Trial Assessing Injectable IFN versus FTY720 Oral in RRMS (TRANSFORMS)</vt:lpstr>
      <vt:lpstr>Slide 74</vt:lpstr>
      <vt:lpstr>Adverse effects of Fingolimod</vt:lpstr>
      <vt:lpstr>Slide 76</vt:lpstr>
      <vt:lpstr>Monitor</vt:lpstr>
      <vt:lpstr>Slide 78</vt:lpstr>
      <vt:lpstr>Stem cell transplantation</vt:lpstr>
      <vt:lpstr>Slide 80</vt:lpstr>
      <vt:lpstr>Slide 81</vt:lpstr>
      <vt:lpstr>CIS - CLINICALLY ISOLATED SYNDROME </vt:lpstr>
      <vt:lpstr>Does the treatment of CIS affect the long-term outcome of MS?</vt:lpstr>
      <vt:lpstr>   radiologically isolated syndrome  </vt:lpstr>
      <vt:lpstr>Treatment of RRMS</vt:lpstr>
      <vt:lpstr>Timing of Therapy Key to Preventing Disability</vt:lpstr>
      <vt:lpstr>Treatment of SPMS</vt:lpstr>
      <vt:lpstr>Approved indications of first line agent</vt:lpstr>
      <vt:lpstr>Approved indications of second line agents</vt:lpstr>
      <vt:lpstr>Slide 90</vt:lpstr>
      <vt:lpstr>Slide 91</vt:lpstr>
      <vt:lpstr>Factors responsible for the suboptimal response to DMTs</vt:lpstr>
      <vt:lpstr>The following may suggest a suboptimal response  in RRMS</vt:lpstr>
      <vt:lpstr>Slide 94</vt:lpstr>
      <vt:lpstr>TREATMENT OF EXCACERBATIONS </vt:lpstr>
      <vt:lpstr>Slide 96</vt:lpstr>
      <vt:lpstr>Slide 97</vt:lpstr>
      <vt:lpstr>Slide 98</vt:lpstr>
      <vt:lpstr>Slide 99</vt:lpstr>
      <vt:lpstr>Slide 100</vt:lpstr>
      <vt:lpstr>PLEX</vt:lpstr>
      <vt:lpstr>HOT TOPIC: VITAMIN D</vt:lpstr>
      <vt:lpstr>KEY POINTS</vt:lpstr>
      <vt:lpstr>Slide 104</vt:lpstr>
      <vt:lpstr>Slide 105</vt:lpstr>
      <vt:lpstr>REFERENCES</vt:lpstr>
      <vt:lpstr>Slide 107</vt:lpstr>
      <vt:lpstr>Slide 108</vt:lpstr>
      <vt:lpstr>Slide 109</vt:lpstr>
      <vt:lpstr>Slide 110</vt:lpstr>
      <vt:lpstr>Laquinimod</vt:lpstr>
      <vt:lpstr>Slide 112</vt:lpstr>
      <vt:lpstr>Slide 113</vt:lpstr>
      <vt:lpstr>BRAVO trial</vt:lpstr>
      <vt:lpstr>ALLEGRO trial</vt:lpstr>
      <vt:lpstr>Teriflunomide</vt:lpstr>
      <vt:lpstr>Slide 117</vt:lpstr>
      <vt:lpstr>Slide 118</vt:lpstr>
      <vt:lpstr>Results</vt:lpstr>
      <vt:lpstr>Slide 120</vt:lpstr>
      <vt:lpstr>BG00012- oral dimethyl fumurate </vt:lpstr>
      <vt:lpstr>Lancet2008; 372: 1463–72</vt:lpstr>
      <vt:lpstr> </vt:lpstr>
      <vt:lpstr>DEFINE  Determination of the Efficacy and Safety of Oral Fumarate IN RRMS</vt:lpstr>
      <vt:lpstr>CONFIRM trial</vt:lpstr>
      <vt:lpstr>CLADRIBINE</vt:lpstr>
      <vt:lpstr>Slide 127</vt:lpstr>
      <vt:lpstr>Slide 128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administrator1</cp:lastModifiedBy>
  <cp:revision>221</cp:revision>
  <dcterms:created xsi:type="dcterms:W3CDTF">2006-08-16T00:00:00Z</dcterms:created>
  <dcterms:modified xsi:type="dcterms:W3CDTF">2020-08-16T15:04:02Z</dcterms:modified>
</cp:coreProperties>
</file>