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2"/>
  </p:notesMasterIdLst>
  <p:sldIdLst>
    <p:sldId id="380" r:id="rId2"/>
    <p:sldId id="374" r:id="rId3"/>
    <p:sldId id="375" r:id="rId4"/>
    <p:sldId id="376" r:id="rId5"/>
    <p:sldId id="377" r:id="rId6"/>
    <p:sldId id="378" r:id="rId7"/>
    <p:sldId id="379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94" r:id="rId24"/>
    <p:sldId id="271" r:id="rId25"/>
    <p:sldId id="273" r:id="rId26"/>
    <p:sldId id="274" r:id="rId27"/>
    <p:sldId id="275" r:id="rId28"/>
    <p:sldId id="276" r:id="rId29"/>
    <p:sldId id="301" r:id="rId30"/>
    <p:sldId id="291" r:id="rId31"/>
    <p:sldId id="296" r:id="rId32"/>
    <p:sldId id="292" r:id="rId33"/>
    <p:sldId id="293" r:id="rId34"/>
    <p:sldId id="277" r:id="rId35"/>
    <p:sldId id="297" r:id="rId36"/>
    <p:sldId id="298" r:id="rId37"/>
    <p:sldId id="279" r:id="rId38"/>
    <p:sldId id="280" r:id="rId39"/>
    <p:sldId id="281" r:id="rId40"/>
    <p:sldId id="284" r:id="rId41"/>
    <p:sldId id="299" r:id="rId42"/>
    <p:sldId id="286" r:id="rId43"/>
    <p:sldId id="285" r:id="rId44"/>
    <p:sldId id="287" r:id="rId45"/>
    <p:sldId id="300" r:id="rId46"/>
    <p:sldId id="302" r:id="rId47"/>
    <p:sldId id="305" r:id="rId48"/>
    <p:sldId id="306" r:id="rId49"/>
    <p:sldId id="310" r:id="rId50"/>
    <p:sldId id="311" r:id="rId51"/>
    <p:sldId id="312" r:id="rId52"/>
    <p:sldId id="314" r:id="rId53"/>
    <p:sldId id="316" r:id="rId54"/>
    <p:sldId id="315" r:id="rId55"/>
    <p:sldId id="329" r:id="rId56"/>
    <p:sldId id="317" r:id="rId57"/>
    <p:sldId id="318" r:id="rId58"/>
    <p:sldId id="319" r:id="rId59"/>
    <p:sldId id="348" r:id="rId60"/>
    <p:sldId id="320" r:id="rId61"/>
    <p:sldId id="321" r:id="rId62"/>
    <p:sldId id="349" r:id="rId63"/>
    <p:sldId id="351" r:id="rId64"/>
    <p:sldId id="350" r:id="rId65"/>
    <p:sldId id="352" r:id="rId66"/>
    <p:sldId id="353" r:id="rId67"/>
    <p:sldId id="354" r:id="rId68"/>
    <p:sldId id="355" r:id="rId69"/>
    <p:sldId id="322" r:id="rId70"/>
    <p:sldId id="330" r:id="rId71"/>
    <p:sldId id="356" r:id="rId72"/>
    <p:sldId id="324" r:id="rId73"/>
    <p:sldId id="325" r:id="rId74"/>
    <p:sldId id="326" r:id="rId75"/>
    <p:sldId id="327" r:id="rId76"/>
    <p:sldId id="328" r:id="rId77"/>
    <p:sldId id="345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71" r:id="rId87"/>
    <p:sldId id="365" r:id="rId88"/>
    <p:sldId id="372" r:id="rId89"/>
    <p:sldId id="366" r:id="rId90"/>
    <p:sldId id="370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17CF-1CD8-4153-9A0C-A61EDFF7406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4E46-772D-45DD-85C5-4E64770B4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4E46-772D-45DD-85C5-4E64770B4C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4E46-772D-45DD-85C5-4E64770B4C8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714936" cy="2301240"/>
          </a:xfrm>
        </p:spPr>
        <p:txBody>
          <a:bodyPr/>
          <a:lstStyle/>
          <a:p>
            <a:pPr algn="ctr"/>
            <a:r>
              <a:rPr smtClean="0"/>
              <a:t>VIEWS &amp; </a:t>
            </a:r>
            <a:r>
              <a:rPr smtClean="0"/>
              <a:t>REVIEWS</a:t>
            </a:r>
            <a:br>
              <a:rPr smtClean="0"/>
            </a:br>
            <a:r>
              <a:rPr smtClean="0"/>
              <a:t>CLIPPERS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6480048" cy="1752600"/>
          </a:xfrm>
        </p:spPr>
        <p:txBody>
          <a:bodyPr/>
          <a:lstStyle/>
          <a:p>
            <a:pPr algn="ctr"/>
            <a:r>
              <a:rPr lang="en-US" dirty="0" smtClean="0"/>
              <a:t>Faculty : Dr. C. </a:t>
            </a:r>
            <a:r>
              <a:rPr lang="en-US" dirty="0" err="1" smtClean="0"/>
              <a:t>Rathore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Advances in clinical radiological, serological and</a:t>
            </a:r>
          </a:p>
          <a:p>
            <a:pPr>
              <a:buNone/>
            </a:pPr>
            <a:r>
              <a:rPr lang="en-US" dirty="0" smtClean="0"/>
              <a:t>pathological evaluation have facilitated disease</a:t>
            </a:r>
          </a:p>
          <a:p>
            <a:pPr>
              <a:buNone/>
            </a:pPr>
            <a:r>
              <a:rPr lang="en-US" dirty="0" smtClean="0"/>
              <a:t>classification and differentiation of distinctive</a:t>
            </a:r>
          </a:p>
          <a:p>
            <a:pPr>
              <a:buNone/>
            </a:pPr>
            <a:r>
              <a:rPr lang="en-US" dirty="0" smtClean="0"/>
              <a:t>Disease entities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Multiple </a:t>
            </a:r>
            <a:r>
              <a:rPr lang="en-US" dirty="0" err="1" smtClean="0"/>
              <a:t>sclerosis,NMO,Anti</a:t>
            </a:r>
            <a:r>
              <a:rPr lang="en-US" dirty="0" smtClean="0"/>
              <a:t> </a:t>
            </a:r>
            <a:r>
              <a:rPr lang="en-US" dirty="0" err="1" smtClean="0"/>
              <a:t>VGKC,Ani</a:t>
            </a:r>
            <a:r>
              <a:rPr lang="en-US" dirty="0" smtClean="0"/>
              <a:t> NMDA</a:t>
            </a:r>
          </a:p>
          <a:p>
            <a:pPr>
              <a:buNone/>
            </a:pPr>
            <a:r>
              <a:rPr lang="en-US" dirty="0" smtClean="0"/>
              <a:t>encephalitis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CLIPPER is new addition to this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4800" y="457200"/>
            <a:ext cx="944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066800"/>
            <a:ext cx="952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All patients had </a:t>
            </a:r>
            <a:r>
              <a:rPr lang="en-US" dirty="0" err="1" smtClean="0">
                <a:solidFill>
                  <a:srgbClr val="FFFF00"/>
                </a:solidFill>
              </a:rPr>
              <a:t>subacute</a:t>
            </a:r>
            <a:r>
              <a:rPr lang="en-US" dirty="0" smtClean="0">
                <a:solidFill>
                  <a:srgbClr val="FFFF00"/>
                </a:solidFill>
              </a:rPr>
              <a:t> gait ataxia and </a:t>
            </a:r>
            <a:r>
              <a:rPr lang="en-US" dirty="0" err="1" smtClean="0">
                <a:solidFill>
                  <a:srgbClr val="FFFF00"/>
                </a:solidFill>
              </a:rPr>
              <a:t>diplopia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Seven patients also developed </a:t>
            </a:r>
            <a:r>
              <a:rPr lang="en-US" dirty="0" err="1" smtClean="0"/>
              <a:t>dysarthria</a:t>
            </a:r>
            <a:r>
              <a:rPr lang="en-US" dirty="0" smtClean="0"/>
              <a:t> (primarily</a:t>
            </a:r>
          </a:p>
          <a:p>
            <a:pPr>
              <a:buNone/>
            </a:pPr>
            <a:r>
              <a:rPr lang="en-US" dirty="0" smtClean="0"/>
              <a:t>ataxic 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altered sensation or tingling of the face or scalp</a:t>
            </a:r>
          </a:p>
          <a:p>
            <a:pPr>
              <a:buNone/>
            </a:pPr>
            <a:r>
              <a:rPr lang="en-US" dirty="0" smtClean="0"/>
              <a:t>was reported by five of eight patients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Half of them had sensory and motor long tract signs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 patients had </a:t>
            </a:r>
            <a:r>
              <a:rPr lang="en-US" dirty="0" err="1" smtClean="0"/>
              <a:t>pseudobulbar</a:t>
            </a:r>
            <a:r>
              <a:rPr lang="en-US" dirty="0" smtClean="0"/>
              <a:t> affect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None had significant systemic symptoms nor</a:t>
            </a:r>
          </a:p>
          <a:p>
            <a:pPr>
              <a:buNone/>
            </a:pPr>
            <a:r>
              <a:rPr lang="en-US" dirty="0" smtClean="0"/>
              <a:t>weight </a:t>
            </a:r>
            <a:r>
              <a:rPr lang="en-US" dirty="0" err="1" smtClean="0"/>
              <a:t>loss,fever</a:t>
            </a:r>
            <a:r>
              <a:rPr lang="en-US" dirty="0" smtClean="0"/>
              <a:t>, </a:t>
            </a:r>
            <a:r>
              <a:rPr lang="en-US" dirty="0" err="1" smtClean="0"/>
              <a:t>meningism</a:t>
            </a:r>
            <a:r>
              <a:rPr lang="en-US" dirty="0" smtClean="0"/>
              <a:t>, </a:t>
            </a:r>
            <a:r>
              <a:rPr lang="en-US" dirty="0" err="1" smtClean="0"/>
              <a:t>lymphadenopathy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features of systemic </a:t>
            </a:r>
            <a:r>
              <a:rPr lang="en-US" dirty="0" err="1" smtClean="0"/>
              <a:t>vasculitis</a:t>
            </a:r>
            <a:r>
              <a:rPr lang="en-US" dirty="0" smtClean="0"/>
              <a:t>/</a:t>
            </a:r>
            <a:r>
              <a:rPr lang="en-US" dirty="0" err="1" smtClean="0"/>
              <a:t>uveitis</a:t>
            </a:r>
            <a:r>
              <a:rPr lang="en-US" dirty="0" smtClean="0"/>
              <a:t>  or</a:t>
            </a:r>
          </a:p>
          <a:p>
            <a:pPr>
              <a:buNone/>
            </a:pPr>
            <a:r>
              <a:rPr lang="en-US" dirty="0" err="1" smtClean="0"/>
              <a:t>Orogenital</a:t>
            </a:r>
            <a:r>
              <a:rPr lang="en-US" dirty="0" smtClean="0"/>
              <a:t>  ulcers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dirty="0" err="1" smtClean="0"/>
              <a:t>Neuroimaging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Brain MRI in all eight patients revealed a</a:t>
            </a:r>
          </a:p>
          <a:p>
            <a:pPr>
              <a:buNone/>
            </a:pPr>
            <a:r>
              <a:rPr lang="en-US" dirty="0" smtClean="0"/>
              <a:t>characteristic pattern of </a:t>
            </a:r>
            <a:r>
              <a:rPr lang="en-US" dirty="0" err="1" smtClean="0"/>
              <a:t>punctate</a:t>
            </a:r>
            <a:r>
              <a:rPr lang="en-US" dirty="0" smtClean="0"/>
              <a:t> and curvilinear</a:t>
            </a:r>
          </a:p>
          <a:p>
            <a:pPr>
              <a:buNone/>
            </a:pPr>
            <a:r>
              <a:rPr lang="en-US" dirty="0" smtClean="0"/>
              <a:t>enhancement peppering the </a:t>
            </a:r>
            <a:r>
              <a:rPr lang="en-US" dirty="0" err="1" smtClean="0"/>
              <a:t>pons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Extends variably into the medulla, brachium </a:t>
            </a:r>
            <a:r>
              <a:rPr lang="en-US" dirty="0" err="1" smtClean="0"/>
              <a:t>pontis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mid-brain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subtler radiating pattern of similar enhancing</a:t>
            </a:r>
          </a:p>
          <a:p>
            <a:pPr>
              <a:buNone/>
            </a:pPr>
            <a:r>
              <a:rPr lang="en-US" dirty="0" smtClean="0"/>
              <a:t>Lesions extended into the basal ganglia and inferior</a:t>
            </a:r>
          </a:p>
          <a:p>
            <a:pPr>
              <a:buNone/>
            </a:pPr>
            <a:r>
              <a:rPr lang="en-US" dirty="0" err="1" smtClean="0"/>
              <a:t>cerebellar</a:t>
            </a:r>
            <a:r>
              <a:rPr lang="en-US" dirty="0" smtClean="0"/>
              <a:t> white matter in three patients</a:t>
            </a:r>
          </a:p>
          <a:p>
            <a:pPr>
              <a:buNone/>
            </a:pPr>
            <a:r>
              <a:rPr lang="en-US" dirty="0" smtClean="0"/>
              <a:t>corpus  </a:t>
            </a:r>
            <a:r>
              <a:rPr lang="en-US" dirty="0" err="1" smtClean="0"/>
              <a:t>callosum</a:t>
            </a:r>
            <a:r>
              <a:rPr lang="en-US" dirty="0" smtClean="0"/>
              <a:t> in one patient and</a:t>
            </a:r>
          </a:p>
          <a:p>
            <a:pPr>
              <a:buNone/>
            </a:pPr>
            <a:r>
              <a:rPr lang="en-US" dirty="0" smtClean="0"/>
              <a:t>spinal cord in three patients 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Lesions were typically less numerous and smaller as</a:t>
            </a:r>
          </a:p>
          <a:p>
            <a:pPr>
              <a:buNone/>
            </a:pPr>
            <a:r>
              <a:rPr lang="en-US" dirty="0" smtClean="0"/>
              <a:t>distance from the </a:t>
            </a:r>
            <a:r>
              <a:rPr lang="en-US" dirty="0" err="1" smtClean="0"/>
              <a:t>pons</a:t>
            </a:r>
            <a:r>
              <a:rPr lang="en-US" dirty="0" smtClean="0"/>
              <a:t> increased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largest single </a:t>
            </a:r>
            <a:r>
              <a:rPr lang="en-US" dirty="0" err="1" smtClean="0"/>
              <a:t>punctate</a:t>
            </a:r>
            <a:r>
              <a:rPr lang="en-US" dirty="0" smtClean="0"/>
              <a:t> lesion was 9mm in</a:t>
            </a:r>
          </a:p>
          <a:p>
            <a:pPr>
              <a:buNone/>
            </a:pPr>
            <a:r>
              <a:rPr lang="en-US" dirty="0" smtClean="0"/>
              <a:t>greatest dimension, but most lesions measured</a:t>
            </a:r>
          </a:p>
          <a:p>
            <a:pPr>
              <a:buNone/>
            </a:pPr>
            <a:r>
              <a:rPr lang="en-US" dirty="0" smtClean="0"/>
              <a:t>between 1 and 3 mm.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One patient presented with asymmetric enhancement</a:t>
            </a:r>
          </a:p>
          <a:p>
            <a:pPr>
              <a:buNone/>
            </a:pPr>
            <a:r>
              <a:rPr lang="en-US" dirty="0" smtClean="0"/>
              <a:t>in the left </a:t>
            </a:r>
            <a:r>
              <a:rPr lang="en-US" dirty="0" err="1" smtClean="0"/>
              <a:t>pons</a:t>
            </a:r>
            <a:r>
              <a:rPr lang="en-US" dirty="0" smtClean="0"/>
              <a:t> and right </a:t>
            </a:r>
            <a:r>
              <a:rPr lang="en-US" dirty="0" err="1" smtClean="0"/>
              <a:t>mesencephalon</a:t>
            </a:r>
            <a:r>
              <a:rPr lang="en-US" dirty="0" smtClean="0"/>
              <a:t>  that</a:t>
            </a:r>
          </a:p>
          <a:p>
            <a:pPr>
              <a:buNone/>
            </a:pPr>
            <a:r>
              <a:rPr lang="en-US" dirty="0" smtClean="0"/>
              <a:t>progressed over 6 months to become more extensive</a:t>
            </a:r>
          </a:p>
          <a:p>
            <a:pPr>
              <a:buNone/>
            </a:pPr>
            <a:r>
              <a:rPr lang="en-US" dirty="0" smtClean="0"/>
              <a:t>and symmetric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Case report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previously healthy 56-year-old man was admitted</a:t>
            </a:r>
          </a:p>
          <a:p>
            <a:pPr>
              <a:buNone/>
            </a:pPr>
            <a:r>
              <a:rPr lang="en-US" dirty="0" smtClean="0"/>
              <a:t>with a several week history of progressive ataxia</a:t>
            </a:r>
          </a:p>
          <a:p>
            <a:pPr>
              <a:buNone/>
            </a:pPr>
            <a:r>
              <a:rPr lang="en-US" dirty="0" smtClean="0"/>
              <a:t>and binocular horizontal </a:t>
            </a:r>
            <a:r>
              <a:rPr lang="en-US" dirty="0" err="1" smtClean="0"/>
              <a:t>diplopia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 initial neurological examination, he showed</a:t>
            </a:r>
          </a:p>
          <a:p>
            <a:pPr>
              <a:buNone/>
            </a:pPr>
            <a:r>
              <a:rPr lang="en-US" dirty="0" err="1" smtClean="0"/>
              <a:t>dysarthria</a:t>
            </a:r>
            <a:r>
              <a:rPr lang="en-US" dirty="0" smtClean="0"/>
              <a:t>, left sixth nerve palsy, a right-sided</a:t>
            </a:r>
          </a:p>
          <a:p>
            <a:pPr>
              <a:buNone/>
            </a:pPr>
            <a:r>
              <a:rPr lang="en-US" dirty="0" smtClean="0"/>
              <a:t>extensor plantar response, right-sided sensory loss</a:t>
            </a:r>
          </a:p>
          <a:p>
            <a:pPr>
              <a:buNone/>
            </a:pPr>
            <a:r>
              <a:rPr lang="en-US" dirty="0" smtClean="0"/>
              <a:t>and and gait ataxia ,</a:t>
            </a:r>
            <a:r>
              <a:rPr lang="en-US" dirty="0" err="1" smtClean="0"/>
              <a:t>ophthalmoscopy</a:t>
            </a:r>
            <a:r>
              <a:rPr lang="en-US" dirty="0" smtClean="0"/>
              <a:t> was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5410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352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3190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0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supratentorial</a:t>
            </a:r>
            <a:r>
              <a:rPr lang="en-US" dirty="0" smtClean="0"/>
              <a:t> </a:t>
            </a:r>
            <a:r>
              <a:rPr lang="en-US" dirty="0" err="1" smtClean="0"/>
              <a:t>parenchymal</a:t>
            </a:r>
            <a:r>
              <a:rPr lang="en-US" dirty="0" smtClean="0"/>
              <a:t> white or grey matter</a:t>
            </a:r>
          </a:p>
          <a:p>
            <a:pPr>
              <a:buNone/>
            </a:pPr>
            <a:r>
              <a:rPr lang="en-US" dirty="0" smtClean="0"/>
              <a:t>enhancing lesions, no hypothalamic-pituitary</a:t>
            </a:r>
          </a:p>
          <a:p>
            <a:pPr>
              <a:buNone/>
            </a:pPr>
            <a:r>
              <a:rPr lang="en-US" dirty="0" smtClean="0"/>
              <a:t>involvement and no </a:t>
            </a:r>
            <a:r>
              <a:rPr lang="en-US" dirty="0" err="1" smtClean="0"/>
              <a:t>bony,meningeal</a:t>
            </a:r>
            <a:r>
              <a:rPr lang="en-US" dirty="0" smtClean="0"/>
              <a:t> or </a:t>
            </a:r>
            <a:r>
              <a:rPr lang="en-US" dirty="0" err="1" smtClean="0"/>
              <a:t>pial</a:t>
            </a:r>
            <a:r>
              <a:rPr lang="en-US" dirty="0" smtClean="0"/>
              <a:t> lesions.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Patchy non-specific increased T2 signal in the</a:t>
            </a:r>
          </a:p>
          <a:p>
            <a:pPr>
              <a:buNone/>
            </a:pPr>
            <a:r>
              <a:rPr lang="en-US" dirty="0" smtClean="0"/>
              <a:t>corresponding regions of gadolinium enhancement.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None of the lesions had significant mass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Intracranial magnetic resonance angiography</a:t>
            </a:r>
          </a:p>
          <a:p>
            <a:pPr>
              <a:buNone/>
            </a:pPr>
            <a:r>
              <a:rPr lang="en-US" dirty="0" smtClean="0"/>
              <a:t>performed in two patients and conventional</a:t>
            </a:r>
          </a:p>
          <a:p>
            <a:pPr>
              <a:buNone/>
            </a:pPr>
            <a:r>
              <a:rPr lang="en-US" dirty="0" smtClean="0"/>
              <a:t>angiography of neck and </a:t>
            </a:r>
            <a:r>
              <a:rPr lang="en-US" dirty="0" err="1" smtClean="0"/>
              <a:t>intracranialvessels</a:t>
            </a:r>
            <a:r>
              <a:rPr lang="en-US" dirty="0" smtClean="0"/>
              <a:t> in two</a:t>
            </a:r>
          </a:p>
          <a:p>
            <a:pPr>
              <a:buNone/>
            </a:pPr>
            <a:r>
              <a:rPr lang="en-US" dirty="0" smtClean="0"/>
              <a:t>other patients were normal without angiographic</a:t>
            </a:r>
          </a:p>
          <a:p>
            <a:pPr>
              <a:buNone/>
            </a:pPr>
            <a:r>
              <a:rPr lang="en-US" dirty="0" smtClean="0"/>
              <a:t>evidence of </a:t>
            </a:r>
            <a:r>
              <a:rPr lang="en-US" dirty="0" err="1" smtClean="0"/>
              <a:t>vasculitis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Blood investigations and ESR was normal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Vasculitic</a:t>
            </a:r>
            <a:r>
              <a:rPr lang="en-US" dirty="0" smtClean="0"/>
              <a:t> work up negative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Viral, fungal and syphilis </a:t>
            </a:r>
            <a:r>
              <a:rPr lang="en-US" dirty="0" err="1" smtClean="0"/>
              <a:t>serologies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CT chest (all eight patients), CT abdomen and pelvis  </a:t>
            </a:r>
          </a:p>
          <a:p>
            <a:pPr>
              <a:buNone/>
            </a:pPr>
            <a:r>
              <a:rPr lang="en-US" dirty="0" smtClean="0"/>
              <a:t>Whole body PET (two ), testicular ultrasound (two )</a:t>
            </a:r>
          </a:p>
          <a:p>
            <a:pPr>
              <a:buNone/>
            </a:pPr>
            <a:r>
              <a:rPr lang="en-US" dirty="0" smtClean="0"/>
              <a:t>and mammogram (two).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Anti NMO </a:t>
            </a:r>
            <a:r>
              <a:rPr lang="en-US" dirty="0" err="1" smtClean="0"/>
              <a:t>Ab</a:t>
            </a:r>
            <a:r>
              <a:rPr lang="en-US" dirty="0" smtClean="0"/>
              <a:t>   Negative in all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Cerebrospinal fluid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CSF abnormalities were found in four of eight</a:t>
            </a:r>
          </a:p>
          <a:p>
            <a:pPr>
              <a:buNone/>
            </a:pPr>
            <a:r>
              <a:rPr lang="en-US" dirty="0" smtClean="0"/>
              <a:t>Patients tested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Mildly elevated protein in four (47–65mgdl)</a:t>
            </a:r>
          </a:p>
          <a:p>
            <a:pPr>
              <a:buNone/>
            </a:pPr>
            <a:r>
              <a:rPr lang="en-US" dirty="0" err="1" smtClean="0"/>
              <a:t>Pleocytosis</a:t>
            </a:r>
            <a:r>
              <a:rPr lang="en-US" dirty="0" smtClean="0"/>
              <a:t> in 1 ( 98% lymphocytes).</a:t>
            </a:r>
          </a:p>
          <a:p>
            <a:pPr>
              <a:buNone/>
            </a:pPr>
            <a:r>
              <a:rPr lang="en-US" dirty="0" smtClean="0"/>
              <a:t>Elevated CSF </a:t>
            </a:r>
            <a:r>
              <a:rPr lang="en-US" dirty="0" err="1" smtClean="0"/>
              <a:t>oligoclonal</a:t>
            </a:r>
            <a:r>
              <a:rPr lang="en-US" dirty="0" smtClean="0"/>
              <a:t> bands were found in</a:t>
            </a:r>
          </a:p>
          <a:p>
            <a:pPr>
              <a:buNone/>
            </a:pPr>
            <a:r>
              <a:rPr lang="en-US" dirty="0" smtClean="0"/>
              <a:t>three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Cultures were sterile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Neuropathology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2964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Four of eight patients were biopsied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err="1" smtClean="0"/>
              <a:t>pons</a:t>
            </a:r>
            <a:r>
              <a:rPr lang="en-US" dirty="0" smtClean="0"/>
              <a:t> in one and cerebellum in three].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Marked lymphocytic infiltrate in the white matter with</a:t>
            </a:r>
          </a:p>
          <a:p>
            <a:pPr>
              <a:buNone/>
            </a:pPr>
            <a:r>
              <a:rPr lang="en-US" dirty="0" err="1" smtClean="0"/>
              <a:t>perivascular</a:t>
            </a:r>
            <a:r>
              <a:rPr lang="en-US" dirty="0" smtClean="0"/>
              <a:t> predominance.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lymphocytic infiltrate was composed</a:t>
            </a:r>
          </a:p>
          <a:p>
            <a:pPr>
              <a:buNone/>
            </a:pPr>
            <a:r>
              <a:rPr lang="en-US" dirty="0" smtClean="0"/>
              <a:t>predominantly of </a:t>
            </a:r>
            <a:r>
              <a:rPr lang="en-US" dirty="0" smtClean="0">
                <a:solidFill>
                  <a:srgbClr val="FFC000"/>
                </a:solidFill>
              </a:rPr>
              <a:t>CD3 reactive T lymphocytes</a:t>
            </a:r>
            <a:r>
              <a:rPr lang="en-US" dirty="0" smtClean="0"/>
              <a:t> and</a:t>
            </a:r>
          </a:p>
          <a:p>
            <a:pPr>
              <a:buNone/>
            </a:pPr>
            <a:r>
              <a:rPr lang="en-US" dirty="0" smtClean="0"/>
              <a:t>some CD20 positive B lymphocytes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CD68 positive </a:t>
            </a:r>
            <a:r>
              <a:rPr lang="en-US" dirty="0" err="1" smtClean="0"/>
              <a:t>histiocytes</a:t>
            </a:r>
            <a:r>
              <a:rPr lang="en-US" dirty="0" smtClean="0"/>
              <a:t> and activated microglia</a:t>
            </a:r>
          </a:p>
          <a:p>
            <a:pPr>
              <a:buNone/>
            </a:pPr>
            <a:r>
              <a:rPr lang="en-US" dirty="0" smtClean="0"/>
              <a:t>were present in moderate number.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Myelin was intact</a:t>
            </a:r>
            <a:r>
              <a:rPr lang="en-US" sz="2800" dirty="0" smtClean="0"/>
              <a:t>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Characteristic findings of </a:t>
            </a:r>
            <a:r>
              <a:rPr lang="en-US" dirty="0" err="1" smtClean="0"/>
              <a:t>sarcoidosis</a:t>
            </a:r>
            <a:r>
              <a:rPr lang="en-US" dirty="0" smtClean="0"/>
              <a:t>, </a:t>
            </a:r>
            <a:r>
              <a:rPr lang="en-US" dirty="0" err="1" smtClean="0"/>
              <a:t>histiocytosis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err="1" smtClean="0"/>
              <a:t>Lymphoma,multiple</a:t>
            </a:r>
            <a:r>
              <a:rPr lang="en-US" dirty="0" smtClean="0"/>
              <a:t> sclerosis or other diseases were</a:t>
            </a:r>
          </a:p>
          <a:p>
            <a:pPr>
              <a:buNone/>
            </a:pPr>
            <a:r>
              <a:rPr lang="en-US" dirty="0" smtClean="0"/>
              <a:t>not found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162799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03415" y="1600200"/>
            <a:ext cx="49751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6211669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lymphocytic infiltrate</a:t>
            </a:r>
          </a:p>
          <a:p>
            <a:r>
              <a:rPr lang="en-US" dirty="0" smtClean="0"/>
              <a:t>was composed predominantly of CD3 positive (T) lymphocytes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1219200"/>
            <a:ext cx="89915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Bickerstaff brainstem encephalitis deserves particular</a:t>
            </a:r>
          </a:p>
          <a:p>
            <a:pPr>
              <a:buNone/>
            </a:pPr>
            <a:r>
              <a:rPr lang="en-US" dirty="0" smtClean="0"/>
              <a:t>attention  as it is also a brainstem-predominant</a:t>
            </a:r>
          </a:p>
          <a:p>
            <a:pPr>
              <a:buNone/>
            </a:pPr>
            <a:r>
              <a:rPr lang="en-US" dirty="0" smtClean="0"/>
              <a:t>inflammatory disease.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This diagnosis was excluded in these patients by the</a:t>
            </a:r>
          </a:p>
          <a:p>
            <a:pPr>
              <a:buNone/>
            </a:pPr>
            <a:r>
              <a:rPr lang="en-US" dirty="0" smtClean="0"/>
              <a:t>observed neuropathology and radiological features and</a:t>
            </a:r>
          </a:p>
          <a:p>
            <a:pPr>
              <a:buNone/>
            </a:pPr>
            <a:r>
              <a:rPr lang="en-US" dirty="0" smtClean="0"/>
              <a:t>lack of peripheral nerve involvement 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Diagnostic features of Bickerstaff brainstem encephalitis</a:t>
            </a:r>
          </a:p>
          <a:p>
            <a:pPr>
              <a:buNone/>
            </a:pPr>
            <a:r>
              <a:rPr lang="en-US" dirty="0" smtClean="0"/>
              <a:t>include drowsiness </a:t>
            </a:r>
            <a:r>
              <a:rPr lang="pt-BR" dirty="0" smtClean="0"/>
              <a:t>or coma, progressive external</a:t>
            </a:r>
          </a:p>
          <a:p>
            <a:pPr>
              <a:buNone/>
            </a:pPr>
            <a:r>
              <a:rPr lang="pt-BR" dirty="0" smtClean="0"/>
              <a:t>ophthalmoplegia, ataxia and corticospinal </a:t>
            </a:r>
            <a:r>
              <a:rPr lang="en-US" dirty="0" smtClean="0"/>
              <a:t>tract signs.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Most cases occur following viral illness and have a</a:t>
            </a:r>
          </a:p>
          <a:p>
            <a:pPr>
              <a:buNone/>
            </a:pPr>
            <a:r>
              <a:rPr lang="en-US" dirty="0" err="1" smtClean="0"/>
              <a:t>monophasic</a:t>
            </a:r>
            <a:r>
              <a:rPr lang="en-US" dirty="0" smtClean="0"/>
              <a:t> course and a good prognosis.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MRI abnormalities occur in a </a:t>
            </a:r>
            <a:r>
              <a:rPr lang="en-US" dirty="0" smtClean="0">
                <a:solidFill>
                  <a:srgbClr val="92D050"/>
                </a:solidFill>
              </a:rPr>
              <a:t>minority</a:t>
            </a:r>
            <a:r>
              <a:rPr lang="en-US" dirty="0" smtClean="0"/>
              <a:t> (10–31%) of</a:t>
            </a:r>
          </a:p>
          <a:p>
            <a:pPr>
              <a:buNone/>
            </a:pPr>
            <a:r>
              <a:rPr lang="en-US" dirty="0" smtClean="0"/>
              <a:t>patients with Bickerstaff brainstem encephalitis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Typically appear as a </a:t>
            </a:r>
            <a:r>
              <a:rPr lang="en-US" dirty="0" smtClean="0">
                <a:solidFill>
                  <a:srgbClr val="92D050"/>
                </a:solidFill>
              </a:rPr>
              <a:t>homogenous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non-gadolinium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enhancing </a:t>
            </a:r>
            <a:r>
              <a:rPr lang="en-US" dirty="0" smtClean="0"/>
              <a:t>lesions easily differentiated from the</a:t>
            </a:r>
          </a:p>
          <a:p>
            <a:pPr>
              <a:buNone/>
            </a:pPr>
            <a:r>
              <a:rPr lang="en-US" dirty="0" smtClean="0"/>
              <a:t>pepper-like gadolinium enhancement seen as a</a:t>
            </a:r>
          </a:p>
          <a:p>
            <a:pPr>
              <a:buNone/>
            </a:pPr>
            <a:r>
              <a:rPr lang="en-US" dirty="0" smtClean="0"/>
              <a:t>hallmark MRI feature in CLIPPERS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Peripheral </a:t>
            </a:r>
            <a:r>
              <a:rPr lang="en-US" dirty="0" err="1" smtClean="0"/>
              <a:t>polyneuropathy</a:t>
            </a:r>
            <a:r>
              <a:rPr lang="en-US" dirty="0" smtClean="0"/>
              <a:t> and serum anti</a:t>
            </a:r>
          </a:p>
          <a:p>
            <a:pPr>
              <a:buNone/>
            </a:pPr>
            <a:r>
              <a:rPr lang="en-US" dirty="0" err="1" smtClean="0"/>
              <a:t>ganglioside</a:t>
            </a:r>
            <a:r>
              <a:rPr lang="en-US" dirty="0" smtClean="0"/>
              <a:t> GQ1b </a:t>
            </a:r>
            <a:r>
              <a:rPr lang="en-US" dirty="0" err="1" smtClean="0"/>
              <a:t>IgG</a:t>
            </a:r>
            <a:r>
              <a:rPr lang="en-US" dirty="0" smtClean="0"/>
              <a:t> antibodies are present in the</a:t>
            </a:r>
          </a:p>
          <a:p>
            <a:pPr>
              <a:buNone/>
            </a:pPr>
            <a:r>
              <a:rPr lang="en-US" dirty="0" smtClean="0"/>
              <a:t>majority of patients with Bickerstaff brainstem</a:t>
            </a:r>
          </a:p>
          <a:p>
            <a:pPr>
              <a:buNone/>
            </a:pPr>
            <a:r>
              <a:rPr lang="en-US" dirty="0" smtClean="0"/>
              <a:t>Encephalitis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BSE  is now considered as a part of spectrum of</a:t>
            </a:r>
          </a:p>
          <a:p>
            <a:pPr>
              <a:buNone/>
            </a:pPr>
            <a:r>
              <a:rPr lang="en-US" dirty="0" smtClean="0"/>
              <a:t>MFS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05000"/>
            <a:ext cx="56102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3257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372600" cy="624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Patients were treated initially with </a:t>
            </a:r>
            <a:r>
              <a:rPr lang="en-US" dirty="0" err="1" smtClean="0"/>
              <a:t>glucocorticosteroids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[IVMP (1 g daily for 5 days) in seven and oral prednisone</a:t>
            </a:r>
          </a:p>
          <a:p>
            <a:pPr>
              <a:buNone/>
            </a:pPr>
            <a:r>
              <a:rPr lang="en-US" dirty="0" smtClean="0"/>
              <a:t>(80mg daily) in one].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All seven patients treated with IVMP showed</a:t>
            </a:r>
          </a:p>
          <a:p>
            <a:pPr>
              <a:buNone/>
            </a:pPr>
            <a:r>
              <a:rPr lang="en-US" dirty="0" smtClean="0"/>
              <a:t>Improvements  in gait, </a:t>
            </a:r>
            <a:r>
              <a:rPr lang="en-US" dirty="0" err="1" smtClean="0"/>
              <a:t>diplopia</a:t>
            </a:r>
            <a:r>
              <a:rPr lang="en-US" dirty="0" smtClean="0"/>
              <a:t> and  </a:t>
            </a:r>
            <a:r>
              <a:rPr lang="en-US" dirty="0" err="1" smtClean="0"/>
              <a:t>dysarthria</a:t>
            </a:r>
            <a:r>
              <a:rPr lang="en-US" dirty="0" smtClean="0"/>
              <a:t> between</a:t>
            </a:r>
          </a:p>
          <a:p>
            <a:pPr>
              <a:buNone/>
            </a:pPr>
            <a:r>
              <a:rPr lang="en-US" dirty="0" smtClean="0"/>
              <a:t>Days 2 and 4 of treatment.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One patient  treated with 80mg oral prednisone did not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experience clinical improvement.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number and size of </a:t>
            </a:r>
            <a:r>
              <a:rPr lang="en-US" dirty="0" err="1" smtClean="0"/>
              <a:t>perivascular</a:t>
            </a:r>
            <a:r>
              <a:rPr lang="en-US" dirty="0" smtClean="0"/>
              <a:t> enhancing</a:t>
            </a:r>
          </a:p>
          <a:p>
            <a:pPr>
              <a:buNone/>
            </a:pPr>
            <a:r>
              <a:rPr lang="en-US" dirty="0" smtClean="0"/>
              <a:t>lesions was reduced on post-treatment MRI</a:t>
            </a:r>
          </a:p>
          <a:p>
            <a:pPr>
              <a:buNone/>
            </a:pPr>
            <a:r>
              <a:rPr lang="en-US" dirty="0" smtClean="0"/>
              <a:t>in all patients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treated patients required maintenance</a:t>
            </a:r>
          </a:p>
          <a:p>
            <a:pPr>
              <a:buNone/>
            </a:pPr>
            <a:r>
              <a:rPr lang="en-US" dirty="0" err="1" smtClean="0"/>
              <a:t>immunosuppression</a:t>
            </a:r>
            <a:r>
              <a:rPr lang="en-US" dirty="0" smtClean="0"/>
              <a:t> to sustain clinical improvements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6 cases in which withdrawal or reduction of</a:t>
            </a:r>
          </a:p>
          <a:p>
            <a:pPr>
              <a:buNone/>
            </a:pPr>
            <a:r>
              <a:rPr lang="en-US" dirty="0" err="1" smtClean="0"/>
              <a:t>glucocorticosteroids</a:t>
            </a:r>
            <a:r>
              <a:rPr lang="en-US" dirty="0" smtClean="0"/>
              <a:t> was attempted, clinical</a:t>
            </a:r>
          </a:p>
          <a:p>
            <a:pPr>
              <a:buNone/>
            </a:pPr>
            <a:r>
              <a:rPr lang="en-US" dirty="0" smtClean="0"/>
              <a:t>relapse ensued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7848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448800" cy="5592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Patients with the longest follow-up experienced</a:t>
            </a:r>
          </a:p>
          <a:p>
            <a:pPr>
              <a:buNone/>
            </a:pPr>
            <a:r>
              <a:rPr lang="en-US" dirty="0" smtClean="0"/>
              <a:t>neither dissemination of the disease in the CNS</a:t>
            </a:r>
          </a:p>
          <a:p>
            <a:pPr>
              <a:buNone/>
            </a:pPr>
            <a:r>
              <a:rPr lang="en-US" dirty="0" smtClean="0"/>
              <a:t>nor any underlying systemic illness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evidence of idiopathic inflammatory </a:t>
            </a:r>
            <a:r>
              <a:rPr lang="en-US" dirty="0" err="1" smtClean="0"/>
              <a:t>demyelinating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disease such as multiple sclerosis despite follow  up</a:t>
            </a:r>
          </a:p>
          <a:p>
            <a:pPr>
              <a:buNone/>
            </a:pPr>
            <a:r>
              <a:rPr lang="en-US" dirty="0" smtClean="0"/>
              <a:t>as long as 12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372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pathogenesis of CLIPPERS is unknown.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presence of a  inflammatory infiltrates and the</a:t>
            </a:r>
          </a:p>
          <a:p>
            <a:pPr>
              <a:buNone/>
            </a:pPr>
            <a:r>
              <a:rPr lang="en-US" dirty="0" smtClean="0"/>
              <a:t>Clinical response to immunosuppressive therapies</a:t>
            </a:r>
          </a:p>
          <a:p>
            <a:pPr>
              <a:buNone/>
            </a:pPr>
            <a:r>
              <a:rPr lang="en-US" dirty="0" smtClean="0"/>
              <a:t>suggests an  autoimmune or other inflammatory</a:t>
            </a:r>
          </a:p>
          <a:p>
            <a:pPr>
              <a:buNone/>
            </a:pPr>
            <a:r>
              <a:rPr lang="en-US" dirty="0" smtClean="0"/>
              <a:t>mediated pathogenesis.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location of the inflammatory infiltrate suggests</a:t>
            </a:r>
          </a:p>
          <a:p>
            <a:pPr>
              <a:buNone/>
            </a:pPr>
            <a:r>
              <a:rPr lang="en-US" dirty="0" smtClean="0"/>
              <a:t>that the target </a:t>
            </a:r>
            <a:r>
              <a:rPr lang="en-US" dirty="0" err="1" smtClean="0"/>
              <a:t>autoantigen</a:t>
            </a:r>
            <a:r>
              <a:rPr lang="en-US" dirty="0" smtClean="0"/>
              <a:t> is likely to be located in</a:t>
            </a:r>
          </a:p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perivascular</a:t>
            </a:r>
            <a:r>
              <a:rPr lang="en-US" dirty="0" smtClean="0"/>
              <a:t>  regions.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372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Alternative diagnoses are rigorously excluded and</a:t>
            </a:r>
          </a:p>
          <a:p>
            <a:pPr>
              <a:buNone/>
            </a:pPr>
            <a:r>
              <a:rPr lang="en-US" dirty="0" smtClean="0"/>
              <a:t>the clinical and radiological features may be</a:t>
            </a:r>
          </a:p>
          <a:p>
            <a:pPr>
              <a:buNone/>
            </a:pPr>
            <a:r>
              <a:rPr lang="en-US" dirty="0" smtClean="0"/>
              <a:t>sufficiently </a:t>
            </a:r>
            <a:r>
              <a:rPr lang="en-US" dirty="0" err="1" smtClean="0"/>
              <a:t>distinctive,CLIPPERS</a:t>
            </a:r>
            <a:r>
              <a:rPr lang="en-US" dirty="0" smtClean="0"/>
              <a:t> could be diagnosed</a:t>
            </a:r>
          </a:p>
          <a:p>
            <a:pPr>
              <a:buNone/>
            </a:pPr>
            <a:r>
              <a:rPr lang="en-US" dirty="0" smtClean="0"/>
              <a:t>and treated without pathological examination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Chronic lymphocytic inflammation with </a:t>
            </a:r>
            <a:r>
              <a:rPr lang="en-US" sz="1400" dirty="0" err="1" smtClean="0"/>
              <a:t>pontine</a:t>
            </a:r>
            <a:r>
              <a:rPr lang="en-US" sz="1400" dirty="0" smtClean="0"/>
              <a:t> </a:t>
            </a:r>
            <a:r>
              <a:rPr lang="en-US" sz="1400" dirty="0" err="1" smtClean="0"/>
              <a:t>perivascular</a:t>
            </a:r>
            <a:r>
              <a:rPr lang="en-US" sz="1400" dirty="0" smtClean="0"/>
              <a:t> enhancement responsive to steroids (CLIPPERS)</a:t>
            </a:r>
          </a:p>
          <a:p>
            <a:pPr>
              <a:buNone/>
            </a:pPr>
            <a:r>
              <a:rPr lang="en-US" sz="1400" dirty="0" smtClean="0"/>
              <a:t>                                                                       </a:t>
            </a:r>
            <a:r>
              <a:rPr lang="en-US" sz="2000" dirty="0" smtClean="0"/>
              <a:t>Sean J. </a:t>
            </a:r>
            <a:r>
              <a:rPr lang="en-US" sz="2000" dirty="0" err="1" smtClean="0"/>
              <a:t>Pittock</a:t>
            </a:r>
            <a:r>
              <a:rPr lang="en-US" sz="2000" dirty="0" smtClean="0"/>
              <a:t> et al   </a:t>
            </a:r>
            <a:r>
              <a:rPr lang="en-US" sz="1800" dirty="0" smtClean="0"/>
              <a:t>Brain 2010: 133; 2626–2634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was no clinical or laboratory evidence of</a:t>
            </a:r>
          </a:p>
          <a:p>
            <a:pPr>
              <a:buNone/>
            </a:pPr>
            <a:r>
              <a:rPr lang="en-US" dirty="0" err="1" smtClean="0"/>
              <a:t>vasculitis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CSF was normal except for elevated protein  0.89g/l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Paraneoplastic</a:t>
            </a:r>
            <a:r>
              <a:rPr lang="en-US" dirty="0" smtClean="0"/>
              <a:t> work up and detailed serological</a:t>
            </a:r>
          </a:p>
          <a:p>
            <a:pPr>
              <a:buNone/>
            </a:pPr>
            <a:r>
              <a:rPr lang="en-US" dirty="0" smtClean="0"/>
              <a:t>investigations including </a:t>
            </a:r>
            <a:r>
              <a:rPr lang="en-US" dirty="0" err="1" smtClean="0"/>
              <a:t>paraneoplastic</a:t>
            </a:r>
            <a:r>
              <a:rPr lang="en-US" dirty="0" smtClean="0"/>
              <a:t> antibodies</a:t>
            </a:r>
          </a:p>
          <a:p>
            <a:pPr>
              <a:buNone/>
            </a:pPr>
            <a:r>
              <a:rPr lang="en-US" dirty="0" smtClean="0"/>
              <a:t>anti NMO </a:t>
            </a:r>
            <a:r>
              <a:rPr lang="en-US" dirty="0" err="1" smtClean="0"/>
              <a:t>Ab,screening</a:t>
            </a:r>
            <a:r>
              <a:rPr lang="en-US" dirty="0" smtClean="0"/>
              <a:t> for chronic viral infections  all</a:t>
            </a:r>
          </a:p>
          <a:p>
            <a:pPr>
              <a:buNone/>
            </a:pPr>
            <a:r>
              <a:rPr lang="en-US" dirty="0" smtClean="0"/>
              <a:t>were negative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53217"/>
            <a:ext cx="7467600" cy="40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Perfusion-weighted imaging  demonstrated an</a:t>
            </a:r>
          </a:p>
          <a:p>
            <a:pPr>
              <a:buNone/>
            </a:pPr>
            <a:r>
              <a:rPr lang="en-US" dirty="0" smtClean="0"/>
              <a:t>increase in regional cerebral blood flow  </a:t>
            </a:r>
            <a:r>
              <a:rPr lang="en-US" dirty="0" err="1" smtClean="0"/>
              <a:t>withithin</a:t>
            </a:r>
            <a:r>
              <a:rPr lang="en-US" dirty="0" smtClean="0"/>
              <a:t> the</a:t>
            </a:r>
          </a:p>
          <a:p>
            <a:pPr>
              <a:buNone/>
            </a:pPr>
            <a:r>
              <a:rPr lang="en-US" dirty="0" smtClean="0"/>
              <a:t>lesions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200–300% of unaffected </a:t>
            </a:r>
            <a:r>
              <a:rPr lang="en-US" dirty="0" err="1" smtClean="0"/>
              <a:t>cerebellar</a:t>
            </a:r>
            <a:r>
              <a:rPr lang="en-US" dirty="0" smtClean="0"/>
              <a:t> white matter.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Perfusion images demonstrated a ‘trident-like’ pattern</a:t>
            </a:r>
          </a:p>
          <a:p>
            <a:pPr>
              <a:buNone/>
            </a:pPr>
            <a:r>
              <a:rPr lang="en-US" dirty="0" smtClean="0"/>
              <a:t>Within </a:t>
            </a:r>
            <a:r>
              <a:rPr lang="en-US" dirty="0" err="1" smtClean="0"/>
              <a:t>pons</a:t>
            </a:r>
            <a:r>
              <a:rPr lang="en-US" dirty="0" smtClean="0"/>
              <a:t> suggesting relative sparing of the</a:t>
            </a:r>
          </a:p>
          <a:p>
            <a:pPr>
              <a:buNone/>
            </a:pPr>
            <a:r>
              <a:rPr lang="en-US" dirty="0" smtClean="0"/>
              <a:t>direct </a:t>
            </a:r>
            <a:r>
              <a:rPr lang="en-US" dirty="0" err="1" smtClean="0"/>
              <a:t>corticospinal</a:t>
            </a:r>
            <a:r>
              <a:rPr lang="en-US" dirty="0" smtClean="0"/>
              <a:t> tracts, contrasting with severe</a:t>
            </a:r>
          </a:p>
          <a:p>
            <a:pPr>
              <a:buNone/>
            </a:pPr>
            <a:r>
              <a:rPr lang="en-US" dirty="0" smtClean="0"/>
              <a:t>involvement of the adjacent white matter.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Perfusion weighted maps obtained 3 months after</a:t>
            </a:r>
          </a:p>
          <a:p>
            <a:pPr>
              <a:buNone/>
            </a:pPr>
            <a:r>
              <a:rPr lang="en-US" dirty="0" smtClean="0"/>
              <a:t>treatment initiation failed to reveal a significant</a:t>
            </a:r>
          </a:p>
          <a:p>
            <a:pPr>
              <a:buNone/>
            </a:pPr>
            <a:r>
              <a:rPr lang="en-US" dirty="0" smtClean="0"/>
              <a:t>decrease in regional cerebral blood flow values even</a:t>
            </a:r>
          </a:p>
          <a:p>
            <a:pPr>
              <a:buNone/>
            </a:pPr>
            <a:r>
              <a:rPr lang="en-US" dirty="0" smtClean="0"/>
              <a:t>when the clinical signs were improving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unexpected findings were interpreted as</a:t>
            </a:r>
          </a:p>
          <a:p>
            <a:pPr>
              <a:buNone/>
            </a:pPr>
            <a:r>
              <a:rPr lang="en-US" dirty="0" smtClean="0"/>
              <a:t>resulting from persistent leakage of contrast agent</a:t>
            </a:r>
          </a:p>
          <a:p>
            <a:pPr>
              <a:buNone/>
            </a:pPr>
            <a:r>
              <a:rPr lang="en-US" dirty="0" smtClean="0"/>
              <a:t>through unrepaired blood-brain barrier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4937" y="2320131"/>
            <a:ext cx="5572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Another prominent feature of imaging monitoring</a:t>
            </a:r>
          </a:p>
          <a:p>
            <a:pPr>
              <a:buNone/>
            </a:pPr>
            <a:r>
              <a:rPr lang="en-US" dirty="0" smtClean="0"/>
              <a:t>was a rapid atrophy leading to severe </a:t>
            </a:r>
            <a:r>
              <a:rPr lang="en-US" dirty="0" err="1" smtClean="0"/>
              <a:t>parenchymal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shrinkage of the </a:t>
            </a:r>
            <a:r>
              <a:rPr lang="en-US" dirty="0" err="1" smtClean="0"/>
              <a:t>pons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Strong sign of non-malignant affection in spite of</a:t>
            </a:r>
          </a:p>
          <a:p>
            <a:pPr>
              <a:buNone/>
            </a:pPr>
            <a:r>
              <a:rPr lang="en-US" dirty="0" smtClean="0"/>
              <a:t>persistent contrast enhancement and increased</a:t>
            </a:r>
          </a:p>
          <a:p>
            <a:pPr>
              <a:buNone/>
            </a:pPr>
            <a:r>
              <a:rPr lang="en-US" dirty="0" smtClean="0"/>
              <a:t>regional cerebral blood flow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6294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6002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5410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6482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286000"/>
            <a:ext cx="25908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8800" y="2667000"/>
            <a:ext cx="2865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CLIPPERS </a:t>
            </a:r>
            <a:r>
              <a:rPr lang="en-US" sz="2400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/>
              <a:t>   </a:t>
            </a:r>
            <a:endParaRPr lang="en-US" sz="40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581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67400" y="6150115"/>
            <a:ext cx="2040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PCNSL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525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MRS profile in patients with CLIPPERS has not yet</a:t>
            </a:r>
          </a:p>
          <a:p>
            <a:pPr>
              <a:buNone/>
            </a:pPr>
            <a:r>
              <a:rPr lang="en-US" dirty="0" smtClean="0"/>
              <a:t>been  described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case emphasizes the need to perform brain</a:t>
            </a:r>
          </a:p>
          <a:p>
            <a:pPr>
              <a:buNone/>
            </a:pPr>
            <a:r>
              <a:rPr lang="en-US" dirty="0" smtClean="0"/>
              <a:t>biopsy in patients suspected of CLIPPERS if they</a:t>
            </a:r>
          </a:p>
          <a:p>
            <a:pPr>
              <a:buNone/>
            </a:pPr>
            <a:r>
              <a:rPr lang="en-US" dirty="0" smtClean="0"/>
              <a:t>become steroid resistant.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Further studies are required to determine whether</a:t>
            </a:r>
          </a:p>
          <a:p>
            <a:pPr>
              <a:buNone/>
            </a:pPr>
            <a:r>
              <a:rPr lang="en-US" dirty="0" smtClean="0"/>
              <a:t>MRS can discriminate PCNSL from CLIPPERS during</a:t>
            </a:r>
          </a:p>
          <a:p>
            <a:pPr>
              <a:buNone/>
            </a:pPr>
            <a:r>
              <a:rPr lang="en-US" dirty="0" smtClean="0"/>
              <a:t>The early stages of the disease and during the follow</a:t>
            </a:r>
          </a:p>
          <a:p>
            <a:pPr>
              <a:buNone/>
            </a:pPr>
            <a:r>
              <a:rPr lang="en-US" dirty="0" smtClean="0"/>
              <a:t>up  period.</a:t>
            </a:r>
          </a:p>
          <a:p>
            <a:pPr>
              <a:buNone/>
            </a:pPr>
            <a:r>
              <a:rPr lang="en-US" dirty="0" smtClean="0"/>
              <a:t>                       J </a:t>
            </a:r>
            <a:r>
              <a:rPr lang="en-US" dirty="0" err="1" smtClean="0"/>
              <a:t>Neurooncol</a:t>
            </a:r>
            <a:r>
              <a:rPr lang="en-US" dirty="0" smtClean="0"/>
              <a:t> (2012) 107:223–224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1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867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J </a:t>
            </a:r>
            <a:r>
              <a:rPr lang="en-US" dirty="0" err="1" smtClean="0"/>
              <a:t>Neurol</a:t>
            </a:r>
            <a:r>
              <a:rPr lang="en-US" dirty="0" smtClean="0"/>
              <a:t> </a:t>
            </a:r>
            <a:r>
              <a:rPr lang="en-US" dirty="0" err="1" smtClean="0"/>
              <a:t>Neurosurg</a:t>
            </a:r>
            <a:r>
              <a:rPr lang="en-US" dirty="0" smtClean="0"/>
              <a:t> Psychiatry 2012;83:15e22.doi:10.1136/jnnp-2011-301054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Because of the progressively worsening </a:t>
            </a:r>
            <a:r>
              <a:rPr lang="en-US" dirty="0" err="1" smtClean="0"/>
              <a:t>cerebellar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ataxia, he was given high </a:t>
            </a:r>
            <a:r>
              <a:rPr lang="en-US" dirty="0" err="1" smtClean="0"/>
              <a:t>parenteral</a:t>
            </a:r>
            <a:r>
              <a:rPr lang="en-US" dirty="0" smtClean="0"/>
              <a:t> corticosteroids</a:t>
            </a:r>
          </a:p>
          <a:p>
            <a:pPr>
              <a:buNone/>
            </a:pPr>
            <a:r>
              <a:rPr lang="en-US" dirty="0" smtClean="0"/>
              <a:t>(1 g daily for 5 days), followed by oral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(1 mg/kg body weight).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was a dramatic clinical improvement within 1</a:t>
            </a:r>
          </a:p>
          <a:p>
            <a:pPr>
              <a:buNone/>
            </a:pPr>
            <a:r>
              <a:rPr lang="en-US" dirty="0" err="1" smtClean="0"/>
              <a:t>week,followed</a:t>
            </a:r>
            <a:r>
              <a:rPr lang="en-US" dirty="0" smtClean="0"/>
              <a:t> by improvement of the MR imaging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3726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 the point of maximal disability, the ataxia</a:t>
            </a:r>
          </a:p>
          <a:p>
            <a:pPr>
              <a:buNone/>
            </a:pPr>
            <a:r>
              <a:rPr lang="en-US" dirty="0" smtClean="0"/>
              <a:t>was accompanied by </a:t>
            </a:r>
            <a:r>
              <a:rPr lang="en-US" dirty="0" err="1" smtClean="0"/>
              <a:t>appendicular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signs</a:t>
            </a:r>
          </a:p>
          <a:p>
            <a:pPr>
              <a:buNone/>
            </a:pPr>
            <a:r>
              <a:rPr lang="en-US" dirty="0" smtClean="0"/>
              <a:t>(4),pyramidal weakness ( 3),</a:t>
            </a:r>
            <a:r>
              <a:rPr lang="pt-BR" dirty="0" smtClean="0"/>
              <a:t> cognitive impairment (4)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Cognitive features included </a:t>
            </a:r>
            <a:r>
              <a:rPr lang="en-US" dirty="0" err="1" smtClean="0"/>
              <a:t>dysexecutive</a:t>
            </a:r>
            <a:r>
              <a:rPr lang="en-US" dirty="0" smtClean="0"/>
              <a:t> syndromes,</a:t>
            </a:r>
          </a:p>
          <a:p>
            <a:pPr>
              <a:buNone/>
            </a:pPr>
            <a:r>
              <a:rPr lang="en-US" dirty="0" smtClean="0"/>
              <a:t>language disturbance, Perseveration.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Neuroimaging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MRI of the brain showed </a:t>
            </a:r>
            <a:r>
              <a:rPr lang="en-US" dirty="0" err="1" smtClean="0"/>
              <a:t>punctate</a:t>
            </a:r>
            <a:r>
              <a:rPr lang="en-US" dirty="0" smtClean="0"/>
              <a:t> gadolinium</a:t>
            </a:r>
          </a:p>
          <a:p>
            <a:pPr>
              <a:buNone/>
            </a:pPr>
            <a:r>
              <a:rPr lang="en-US" dirty="0" smtClean="0"/>
              <a:t>Enhancement with a </a:t>
            </a:r>
            <a:r>
              <a:rPr lang="en-US" dirty="0" err="1" smtClean="0"/>
              <a:t>perivascular</a:t>
            </a:r>
            <a:r>
              <a:rPr lang="en-US" dirty="0" smtClean="0"/>
              <a:t> pattern </a:t>
            </a:r>
            <a:r>
              <a:rPr lang="en-US" dirty="0" err="1" smtClean="0"/>
              <a:t>centred</a:t>
            </a:r>
            <a:r>
              <a:rPr lang="en-US" dirty="0" smtClean="0"/>
              <a:t> on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brachium </a:t>
            </a:r>
            <a:r>
              <a:rPr lang="en-US" dirty="0" err="1" smtClean="0">
                <a:solidFill>
                  <a:srgbClr val="FF0000"/>
                </a:solidFill>
              </a:rPr>
              <a:t>pontis</a:t>
            </a:r>
            <a:r>
              <a:rPr lang="en-US" dirty="0" smtClean="0">
                <a:solidFill>
                  <a:srgbClr val="FF0000"/>
                </a:solidFill>
              </a:rPr>
              <a:t> in all cases, with variable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involvement of the </a:t>
            </a:r>
            <a:r>
              <a:rPr lang="en-US" dirty="0" err="1" smtClean="0">
                <a:solidFill>
                  <a:srgbClr val="FF0000"/>
                </a:solidFill>
              </a:rPr>
              <a:t>pons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/>
              <a:t>cerebellar</a:t>
            </a:r>
            <a:r>
              <a:rPr lang="en-US" dirty="0" smtClean="0"/>
              <a:t> white matter.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Lesions were also seen in the medulla, midbrain,</a:t>
            </a:r>
          </a:p>
          <a:p>
            <a:pPr>
              <a:buNone/>
            </a:pPr>
            <a:r>
              <a:rPr lang="en-US" dirty="0" smtClean="0"/>
              <a:t>cervical spinal cord, basal ganglia, thalamus and</a:t>
            </a:r>
          </a:p>
          <a:p>
            <a:pPr>
              <a:buNone/>
            </a:pPr>
            <a:r>
              <a:rPr lang="en-US" dirty="0" smtClean="0"/>
              <a:t>cerebral white matter in a number of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PET-CT of the brain showed no change or minor</a:t>
            </a:r>
          </a:p>
          <a:p>
            <a:pPr>
              <a:buNone/>
            </a:pPr>
            <a:r>
              <a:rPr lang="en-US" dirty="0" err="1" smtClean="0"/>
              <a:t>hypermetabolism</a:t>
            </a:r>
            <a:r>
              <a:rPr lang="en-US" dirty="0" smtClean="0"/>
              <a:t> of contrast enhancing areas,</a:t>
            </a:r>
          </a:p>
          <a:p>
            <a:pPr>
              <a:buNone/>
            </a:pPr>
            <a:r>
              <a:rPr lang="en-US" dirty="0" smtClean="0"/>
              <a:t>considerably less than seen in lymphoma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Contrast enhancing lesions were associated with</a:t>
            </a:r>
          </a:p>
          <a:p>
            <a:pPr>
              <a:buNone/>
            </a:pPr>
            <a:r>
              <a:rPr lang="en-US" dirty="0" smtClean="0"/>
              <a:t>Mild to moderate </a:t>
            </a:r>
            <a:r>
              <a:rPr lang="en-US" dirty="0" err="1" smtClean="0"/>
              <a:t>hyperintensity</a:t>
            </a:r>
            <a:r>
              <a:rPr lang="en-US" dirty="0" smtClean="0"/>
              <a:t> on T2 weighted MRI,</a:t>
            </a:r>
          </a:p>
          <a:p>
            <a:pPr>
              <a:buNone/>
            </a:pPr>
            <a:r>
              <a:rPr lang="en-US" dirty="0" smtClean="0"/>
              <a:t>including FLAIR sequences.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T2 weighted </a:t>
            </a:r>
            <a:r>
              <a:rPr lang="en-US" dirty="0" err="1" smtClean="0"/>
              <a:t>hyperintensity</a:t>
            </a:r>
            <a:r>
              <a:rPr lang="en-US" dirty="0" smtClean="0"/>
              <a:t> did not significantly</a:t>
            </a:r>
          </a:p>
          <a:p>
            <a:pPr>
              <a:buNone/>
            </a:pPr>
            <a:r>
              <a:rPr lang="en-US" dirty="0" smtClean="0"/>
              <a:t>extend beyond the boundaries of the Contrast</a:t>
            </a:r>
          </a:p>
          <a:p>
            <a:pPr>
              <a:buNone/>
            </a:pPr>
            <a:r>
              <a:rPr lang="en-US" dirty="0" smtClean="0"/>
              <a:t>enhancement of individual lesions.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0" cy="670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076700" y="5981700"/>
            <a:ext cx="914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762000" y="63246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858000" y="15240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Extensive laboratory investigations</a:t>
            </a:r>
          </a:p>
          <a:p>
            <a:pPr>
              <a:buNone/>
            </a:pPr>
            <a:r>
              <a:rPr lang="en-US" dirty="0" smtClean="0"/>
              <a:t>(including CSF) were negative as in the</a:t>
            </a:r>
          </a:p>
          <a:p>
            <a:pPr>
              <a:buNone/>
            </a:pPr>
            <a:r>
              <a:rPr lang="en-US" dirty="0" smtClean="0"/>
              <a:t>index  study by  </a:t>
            </a:r>
            <a:r>
              <a:rPr lang="en-US" sz="2000" dirty="0" smtClean="0"/>
              <a:t> </a:t>
            </a:r>
            <a:r>
              <a:rPr lang="en-US" dirty="0" smtClean="0"/>
              <a:t>Sean J. </a:t>
            </a:r>
            <a:r>
              <a:rPr lang="en-US" dirty="0" err="1" smtClean="0"/>
              <a:t>Pittock</a:t>
            </a:r>
            <a:r>
              <a:rPr lang="en-US" dirty="0" smtClean="0"/>
              <a:t> et 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    Evidence of systemic involvement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372600" cy="632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was evidence of subtle systemic involvement on</a:t>
            </a:r>
          </a:p>
          <a:p>
            <a:pPr>
              <a:buNone/>
            </a:pPr>
            <a:r>
              <a:rPr lang="en-US" dirty="0" smtClean="0"/>
              <a:t>Investigations without symptoms in three cases.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Whole body gallium scans were abnormal in two out of three</a:t>
            </a:r>
          </a:p>
          <a:p>
            <a:pPr>
              <a:buNone/>
            </a:pPr>
            <a:r>
              <a:rPr lang="en-US" dirty="0" smtClean="0"/>
              <a:t>cases.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patients  had abnormal uptake in the parotids.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parotid  biopsies, prior to treatment, showed chronic lymphocytic </a:t>
            </a:r>
          </a:p>
          <a:p>
            <a:pPr>
              <a:buNone/>
            </a:pPr>
            <a:r>
              <a:rPr lang="en-US" dirty="0" err="1" smtClean="0"/>
              <a:t>sialadenitis</a:t>
            </a:r>
            <a:r>
              <a:rPr lang="en-US" dirty="0" smtClean="0"/>
              <a:t> without </a:t>
            </a:r>
            <a:r>
              <a:rPr lang="en-US" dirty="0" err="1" smtClean="0"/>
              <a:t>granulomas</a:t>
            </a:r>
            <a:r>
              <a:rPr lang="en-US" dirty="0" smtClean="0"/>
              <a:t> in one and the other was normal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one with normal parotid  had additional bilateral </a:t>
            </a:r>
            <a:r>
              <a:rPr lang="en-US" dirty="0" err="1" smtClean="0"/>
              <a:t>conjunctival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biopsies that showed chronic lymphocytic inflammation without</a:t>
            </a:r>
          </a:p>
          <a:p>
            <a:pPr>
              <a:buNone/>
            </a:pPr>
            <a:r>
              <a:rPr lang="en-US" dirty="0" err="1" smtClean="0"/>
              <a:t>granuloma</a:t>
            </a:r>
            <a:r>
              <a:rPr lang="en-US" dirty="0" smtClean="0"/>
              <a:t>  formation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Neuropathology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2964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Five biopsies were </a:t>
            </a:r>
            <a:r>
              <a:rPr lang="en-US" dirty="0" err="1" smtClean="0"/>
              <a:t>analysed</a:t>
            </a:r>
            <a:r>
              <a:rPr lang="en-US" dirty="0" smtClean="0"/>
              <a:t> (four </a:t>
            </a:r>
            <a:r>
              <a:rPr lang="en-US" dirty="0" err="1" smtClean="0"/>
              <a:t>cerebellar</a:t>
            </a:r>
            <a:r>
              <a:rPr lang="en-US" dirty="0" smtClean="0"/>
              <a:t>, one</a:t>
            </a:r>
          </a:p>
          <a:p>
            <a:pPr>
              <a:buNone/>
            </a:pPr>
            <a:r>
              <a:rPr lang="en-US" dirty="0" smtClean="0"/>
              <a:t>Basal ganglia).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five cases showed a predominantly white matter</a:t>
            </a:r>
          </a:p>
          <a:p>
            <a:pPr>
              <a:buNone/>
            </a:pPr>
            <a:r>
              <a:rPr lang="en-US" dirty="0" smtClean="0"/>
              <a:t>Based </a:t>
            </a:r>
            <a:r>
              <a:rPr lang="en-US" dirty="0" err="1" smtClean="0"/>
              <a:t>perivascular</a:t>
            </a:r>
            <a:r>
              <a:rPr lang="en-US" dirty="0" smtClean="0"/>
              <a:t> and </a:t>
            </a:r>
            <a:r>
              <a:rPr lang="en-US" dirty="0" err="1" smtClean="0"/>
              <a:t>parenchymal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lymphohistiocytic</a:t>
            </a:r>
            <a:r>
              <a:rPr lang="en-US" dirty="0" smtClean="0"/>
              <a:t> Inflammatory infiltrate 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Accompanying reactive </a:t>
            </a:r>
            <a:r>
              <a:rPr lang="en-US" dirty="0" err="1" smtClean="0"/>
              <a:t>gliosis</a:t>
            </a:r>
            <a:r>
              <a:rPr lang="en-US" dirty="0" smtClean="0"/>
              <a:t> was noted in all cases.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severity of inflammation was variable among the</a:t>
            </a:r>
          </a:p>
          <a:p>
            <a:pPr>
              <a:buNone/>
            </a:pPr>
            <a:r>
              <a:rPr lang="en-US" dirty="0" smtClean="0"/>
              <a:t>five cases and ranged from large nodules </a:t>
            </a:r>
            <a:r>
              <a:rPr lang="en-US" dirty="0" err="1" smtClean="0"/>
              <a:t>andsheets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of inflammation to scattered foci of inflammatory</a:t>
            </a:r>
          </a:p>
          <a:p>
            <a:pPr>
              <a:buNone/>
            </a:pPr>
            <a:r>
              <a:rPr lang="en-US" dirty="0" smtClean="0"/>
              <a:t>cells.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Lymphocytes and </a:t>
            </a:r>
            <a:r>
              <a:rPr lang="en-US" dirty="0" err="1" smtClean="0">
                <a:solidFill>
                  <a:srgbClr val="FFC000"/>
                </a:solidFill>
              </a:rPr>
              <a:t>histiocytes</a:t>
            </a:r>
            <a:r>
              <a:rPr lang="en-US" dirty="0" smtClean="0">
                <a:solidFill>
                  <a:srgbClr val="FFC000"/>
                </a:solidFill>
              </a:rPr>
              <a:t> were observed in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Similar numbers in four of the cases while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lymphocytes were predominant in one case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95400"/>
            <a:ext cx="8572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most striking </a:t>
            </a:r>
            <a:r>
              <a:rPr lang="en-US" dirty="0" err="1" smtClean="0"/>
              <a:t>histopathological</a:t>
            </a:r>
            <a:r>
              <a:rPr lang="en-US" dirty="0" smtClean="0"/>
              <a:t> feature in all five</a:t>
            </a:r>
          </a:p>
          <a:p>
            <a:pPr>
              <a:buNone/>
            </a:pPr>
            <a:r>
              <a:rPr lang="en-US" dirty="0" smtClean="0"/>
              <a:t>Cases was </a:t>
            </a:r>
            <a:r>
              <a:rPr lang="en-US" dirty="0" err="1" smtClean="0"/>
              <a:t>perivascular</a:t>
            </a:r>
            <a:r>
              <a:rPr lang="en-US" dirty="0" smtClean="0"/>
              <a:t> </a:t>
            </a:r>
            <a:r>
              <a:rPr lang="en-US" dirty="0" err="1" smtClean="0"/>
              <a:t>lymphohistiocytic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inflammatory infiltrate involving both small arteries</a:t>
            </a:r>
          </a:p>
          <a:p>
            <a:pPr>
              <a:buNone/>
            </a:pPr>
            <a:r>
              <a:rPr lang="en-US" dirty="0" smtClean="0"/>
              <a:t>and veins.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Occasional aggregates of </a:t>
            </a:r>
            <a:r>
              <a:rPr lang="en-US" dirty="0" err="1" smtClean="0"/>
              <a:t>histiocytes</a:t>
            </a:r>
            <a:r>
              <a:rPr lang="en-US" dirty="0" smtClean="0"/>
              <a:t> resembling</a:t>
            </a:r>
          </a:p>
          <a:p>
            <a:pPr>
              <a:buNone/>
            </a:pPr>
            <a:r>
              <a:rPr lang="en-US" dirty="0" smtClean="0"/>
              <a:t>loose </a:t>
            </a:r>
            <a:r>
              <a:rPr lang="en-US" dirty="0" err="1" smtClean="0"/>
              <a:t>granulomas</a:t>
            </a:r>
            <a:r>
              <a:rPr lang="en-US" dirty="0" smtClean="0"/>
              <a:t>, without significant peripheral</a:t>
            </a:r>
          </a:p>
          <a:p>
            <a:pPr>
              <a:buNone/>
            </a:pPr>
            <a:r>
              <a:rPr lang="en-US" dirty="0" smtClean="0"/>
              <a:t>lymphocytic cuffing or necrosis were observed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Characteristic histological features of </a:t>
            </a:r>
            <a:r>
              <a:rPr lang="en-US" dirty="0" err="1" smtClean="0"/>
              <a:t>vasculitis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(destruction of the vessel wall with </a:t>
            </a:r>
            <a:r>
              <a:rPr lang="en-US" dirty="0" err="1" smtClean="0"/>
              <a:t>fibrinoid</a:t>
            </a:r>
            <a:r>
              <a:rPr lang="en-US" dirty="0" smtClean="0"/>
              <a:t> necrosis,</a:t>
            </a:r>
          </a:p>
          <a:p>
            <a:pPr>
              <a:buNone/>
            </a:pPr>
            <a:r>
              <a:rPr lang="en-US" dirty="0" err="1" smtClean="0"/>
              <a:t>leukocytoclasia</a:t>
            </a:r>
            <a:r>
              <a:rPr lang="en-US" dirty="0" smtClean="0"/>
              <a:t>, fibrin thrombi) were not identified in</a:t>
            </a:r>
          </a:p>
          <a:p>
            <a:pPr>
              <a:buNone/>
            </a:pPr>
            <a:r>
              <a:rPr lang="en-US" dirty="0" smtClean="0"/>
              <a:t>any case.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addition to </a:t>
            </a:r>
            <a:r>
              <a:rPr lang="en-US" dirty="0" err="1" smtClean="0"/>
              <a:t>perivascular</a:t>
            </a:r>
            <a:r>
              <a:rPr lang="en-US" dirty="0" smtClean="0"/>
              <a:t> </a:t>
            </a:r>
            <a:r>
              <a:rPr lang="en-US" dirty="0" err="1" smtClean="0"/>
              <a:t>inflammation,inflammation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of the white matter was also seen to a variable</a:t>
            </a:r>
          </a:p>
          <a:p>
            <a:pPr>
              <a:buNone/>
            </a:pPr>
            <a:r>
              <a:rPr lang="en-US" dirty="0" smtClean="0"/>
              <a:t>extent in all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29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80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5867400"/>
            <a:ext cx="504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CD3                               CD4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1"/>
            <a:ext cx="4495800" cy="36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5105400"/>
            <a:ext cx="4599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CD20 positive B </a:t>
            </a:r>
            <a:r>
              <a:rPr lang="fr-FR" sz="2800" dirty="0" err="1" smtClean="0"/>
              <a:t>cells</a:t>
            </a:r>
            <a:r>
              <a:rPr lang="fr-FR" sz="2800" dirty="0" smtClean="0"/>
              <a:t> comprise</a:t>
            </a:r>
          </a:p>
          <a:p>
            <a:r>
              <a:rPr lang="en-US" sz="2800" dirty="0" smtClean="0"/>
              <a:t>a minority of lymphocytes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914401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1981200"/>
            <a:ext cx="20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Abortive </a:t>
            </a:r>
            <a:r>
              <a:rPr lang="en-US" dirty="0" err="1" smtClean="0">
                <a:solidFill>
                  <a:srgbClr val="FF0000"/>
                </a:solidFill>
              </a:rPr>
              <a:t>granuloma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391400" cy="45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Neuronophagia</a:t>
            </a:r>
            <a:r>
              <a:rPr lang="en-US" sz="2800" dirty="0" smtClean="0"/>
              <a:t> ,</a:t>
            </a:r>
            <a:r>
              <a:rPr lang="en-US" sz="2800" dirty="0" err="1" smtClean="0"/>
              <a:t>histiocytes</a:t>
            </a:r>
            <a:r>
              <a:rPr lang="en-US" sz="2800" dirty="0" smtClean="0"/>
              <a:t> surrounding a shrunken neuron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were small areas of </a:t>
            </a:r>
            <a:r>
              <a:rPr lang="en-US" dirty="0" err="1" smtClean="0"/>
              <a:t>demyelination</a:t>
            </a:r>
            <a:r>
              <a:rPr lang="en-US" dirty="0" smtClean="0"/>
              <a:t> present in</a:t>
            </a:r>
          </a:p>
          <a:p>
            <a:pPr>
              <a:buNone/>
            </a:pPr>
            <a:r>
              <a:rPr lang="en-US" dirty="0" smtClean="0"/>
              <a:t>three of the cases.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Demyelination</a:t>
            </a:r>
            <a:r>
              <a:rPr lang="en-US" dirty="0" smtClean="0"/>
              <a:t> was associated with the most intense</a:t>
            </a:r>
          </a:p>
          <a:p>
            <a:pPr>
              <a:buNone/>
            </a:pPr>
            <a:r>
              <a:rPr lang="en-US" dirty="0" smtClean="0"/>
              <a:t>inflammatory infiltrates and it appears to be a</a:t>
            </a:r>
          </a:p>
          <a:p>
            <a:pPr>
              <a:buNone/>
            </a:pPr>
            <a:r>
              <a:rPr lang="en-US" dirty="0" smtClean="0"/>
              <a:t>secondary phenomenon.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absence of </a:t>
            </a:r>
            <a:r>
              <a:rPr lang="en-US" dirty="0" err="1" smtClean="0"/>
              <a:t>Langerhans</a:t>
            </a:r>
            <a:r>
              <a:rPr lang="en-US" dirty="0" smtClean="0"/>
              <a:t> cells in the pathology</a:t>
            </a:r>
          </a:p>
          <a:p>
            <a:pPr>
              <a:buNone/>
            </a:pPr>
            <a:r>
              <a:rPr lang="en-US" dirty="0" smtClean="0"/>
              <a:t>Specimens distinguishes this from LCH, which can</a:t>
            </a:r>
          </a:p>
          <a:p>
            <a:pPr>
              <a:buNone/>
            </a:pPr>
            <a:r>
              <a:rPr lang="en-US" dirty="0" smtClean="0"/>
              <a:t>also involve the </a:t>
            </a:r>
            <a:r>
              <a:rPr lang="en-US" dirty="0" err="1" smtClean="0"/>
              <a:t>pons</a:t>
            </a:r>
            <a:r>
              <a:rPr lang="en-US" dirty="0" smtClean="0"/>
              <a:t>, cerebellum and brachium</a:t>
            </a:r>
          </a:p>
          <a:p>
            <a:pPr>
              <a:buNone/>
            </a:pPr>
            <a:r>
              <a:rPr lang="en-US" dirty="0" err="1" smtClean="0"/>
              <a:t>Pontis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43529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1" y="5486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Mostbeck</a:t>
            </a:r>
            <a:r>
              <a:rPr lang="en-US" sz="2400" dirty="0" smtClean="0"/>
              <a:t> GH, et al. Central nervous system disease in </a:t>
            </a:r>
            <a:r>
              <a:rPr lang="en-US" sz="2400" dirty="0" err="1" smtClean="0"/>
              <a:t>Langerhans</a:t>
            </a:r>
            <a:r>
              <a:rPr lang="en-US" sz="2400" dirty="0" smtClean="0"/>
              <a:t> cell </a:t>
            </a:r>
            <a:r>
              <a:rPr lang="en-US" sz="2400" dirty="0" err="1" smtClean="0"/>
              <a:t>histiocytosis</a:t>
            </a:r>
            <a:r>
              <a:rPr lang="en-US" sz="2400" dirty="0" smtClean="0"/>
              <a:t>. </a:t>
            </a:r>
            <a:r>
              <a:rPr lang="en-US" sz="2400" dirty="0" err="1" smtClean="0"/>
              <a:t>Hemat</a:t>
            </a:r>
            <a:r>
              <a:rPr lang="en-US" sz="2400" dirty="0" smtClean="0"/>
              <a:t> </a:t>
            </a:r>
            <a:r>
              <a:rPr lang="en-US" sz="2400" dirty="0" err="1" smtClean="0"/>
              <a:t>Oncol</a:t>
            </a:r>
            <a:r>
              <a:rPr lang="en-US" sz="2400" dirty="0" smtClean="0"/>
              <a:t> </a:t>
            </a:r>
            <a:r>
              <a:rPr lang="en-US" sz="2400" dirty="0" err="1" smtClean="0"/>
              <a:t>Clin</a:t>
            </a:r>
            <a:r>
              <a:rPr lang="en-US" sz="2400" dirty="0" smtClean="0"/>
              <a:t> N Am 1998;12:287e305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990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905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4343400"/>
            <a:ext cx="3886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04800"/>
            <a:ext cx="4648201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343400"/>
            <a:ext cx="2314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Started on </a:t>
            </a:r>
            <a:r>
              <a:rPr lang="en-US" dirty="0" err="1" smtClean="0"/>
              <a:t>azathioprine</a:t>
            </a:r>
            <a:r>
              <a:rPr lang="en-US" dirty="0" smtClean="0"/>
              <a:t> as a corticosteroid</a:t>
            </a:r>
          </a:p>
          <a:p>
            <a:pPr>
              <a:buNone/>
            </a:pPr>
            <a:r>
              <a:rPr lang="en-US" dirty="0" smtClean="0"/>
              <a:t>sparing agent.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 the 7 month follow-up, there was no relapse</a:t>
            </a:r>
          </a:p>
          <a:p>
            <a:pPr>
              <a:buNone/>
            </a:pPr>
            <a:r>
              <a:rPr lang="en-US" dirty="0" smtClean="0"/>
              <a:t>and only mild persisting ataxia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i="1" dirty="0" smtClean="0"/>
              <a:t>Practical Neurology 2011;</a:t>
            </a:r>
            <a:r>
              <a:rPr lang="en-US" b="1" i="1" dirty="0" smtClean="0"/>
              <a:t>11:349–351.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patients received immunosuppressive therapy as</a:t>
            </a:r>
          </a:p>
          <a:p>
            <a:pPr>
              <a:buNone/>
            </a:pPr>
            <a:r>
              <a:rPr lang="en-US" dirty="0" smtClean="0"/>
              <a:t>treatment for their condition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 or </a:t>
            </a:r>
            <a:r>
              <a:rPr lang="en-US" dirty="0" err="1" smtClean="0"/>
              <a:t>azathioprine</a:t>
            </a:r>
            <a:r>
              <a:rPr lang="en-US" dirty="0" smtClean="0"/>
              <a:t> given without</a:t>
            </a:r>
          </a:p>
          <a:p>
            <a:pPr>
              <a:buNone/>
            </a:pPr>
            <a:r>
              <a:rPr lang="en-US" dirty="0" smtClean="0"/>
              <a:t>sustained corticosteroid in one case  did not result in</a:t>
            </a:r>
          </a:p>
          <a:p>
            <a:pPr>
              <a:buNone/>
            </a:pPr>
            <a:r>
              <a:rPr lang="en-US" dirty="0" smtClean="0"/>
              <a:t>clinical improvement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648200"/>
            <a:ext cx="6867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cases that progressed off therapy, intravenous</a:t>
            </a:r>
          </a:p>
          <a:p>
            <a:pPr>
              <a:buNone/>
            </a:pPr>
            <a:r>
              <a:rPr lang="en-US" dirty="0" err="1" smtClean="0"/>
              <a:t>cyclophosphamide</a:t>
            </a:r>
            <a:r>
              <a:rPr lang="en-US" dirty="0" smtClean="0"/>
              <a:t> was generally effective at</a:t>
            </a:r>
          </a:p>
          <a:p>
            <a:pPr>
              <a:buNone/>
            </a:pPr>
            <a:r>
              <a:rPr lang="en-US" dirty="0" smtClean="0"/>
              <a:t>Improving the clinical syndrome although did not</a:t>
            </a:r>
          </a:p>
          <a:p>
            <a:pPr>
              <a:buNone/>
            </a:pPr>
            <a:r>
              <a:rPr lang="en-US" dirty="0" smtClean="0"/>
              <a:t>protect against subsequent relapse.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Independent benefit of steroid sparing therapies</a:t>
            </a:r>
          </a:p>
          <a:p>
            <a:pPr>
              <a:buNone/>
            </a:pPr>
            <a:r>
              <a:rPr lang="en-US" dirty="0" smtClean="0"/>
              <a:t>without concurrent corticosteroid could not be </a:t>
            </a:r>
          </a:p>
          <a:p>
            <a:pPr>
              <a:buNone/>
            </a:pPr>
            <a:r>
              <a:rPr lang="en-US" dirty="0" smtClean="0"/>
              <a:t>established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general </a:t>
            </a:r>
            <a:r>
              <a:rPr lang="en-US" dirty="0" err="1" smtClean="0"/>
              <a:t>cyclophosphamide</a:t>
            </a:r>
            <a:r>
              <a:rPr lang="en-US" dirty="0" smtClean="0"/>
              <a:t> or </a:t>
            </a:r>
            <a:r>
              <a:rPr lang="en-US" dirty="0" err="1" smtClean="0"/>
              <a:t>antiproliferative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agent was withdrawn first, followed by a tapered</a:t>
            </a:r>
          </a:p>
          <a:p>
            <a:pPr>
              <a:buNone/>
            </a:pPr>
            <a:r>
              <a:rPr lang="en-US" dirty="0" smtClean="0"/>
              <a:t>withdrawal of prednisone.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Symptoms and signs of relapse occurred soon after</a:t>
            </a:r>
          </a:p>
          <a:p>
            <a:pPr>
              <a:buNone/>
            </a:pPr>
            <a:r>
              <a:rPr lang="en-US" dirty="0" smtClean="0"/>
              <a:t>final withdrawal of prednisone.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clinical relapses correlated with radiological</a:t>
            </a:r>
          </a:p>
          <a:p>
            <a:pPr>
              <a:buNone/>
            </a:pPr>
            <a:r>
              <a:rPr lang="en-US" dirty="0" smtClean="0"/>
              <a:t>reappearance of enhancing lesions.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Follow-up scans later in the course of the disease</a:t>
            </a:r>
          </a:p>
          <a:p>
            <a:pPr>
              <a:buNone/>
            </a:pPr>
            <a:r>
              <a:rPr lang="en-US" dirty="0" smtClean="0"/>
              <a:t>demonstrated significant atrophy of the cerebellum</a:t>
            </a:r>
          </a:p>
          <a:p>
            <a:pPr>
              <a:buNone/>
            </a:pPr>
            <a:r>
              <a:rPr lang="en-US" dirty="0" smtClean="0"/>
              <a:t>and brachium </a:t>
            </a:r>
            <a:r>
              <a:rPr lang="en-US" dirty="0" err="1" smtClean="0"/>
              <a:t>pontis</a:t>
            </a:r>
            <a:r>
              <a:rPr lang="en-US" dirty="0" smtClean="0"/>
              <a:t> in all cases.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Cerebellar</a:t>
            </a:r>
            <a:r>
              <a:rPr lang="en-US" dirty="0" smtClean="0"/>
              <a:t> atrophy was evident despite good clinical</a:t>
            </a:r>
          </a:p>
          <a:p>
            <a:pPr>
              <a:buNone/>
            </a:pPr>
            <a:r>
              <a:rPr lang="en-US" dirty="0" smtClean="0"/>
              <a:t>response to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33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Axial T1 weighted MRI of the cerebellum without contrast early in the course of the disease (row A) and at the last radiological follow-up (row B), showing </a:t>
            </a:r>
            <a:r>
              <a:rPr lang="en-US" sz="2400" dirty="0" err="1" smtClean="0"/>
              <a:t>cerebellar</a:t>
            </a:r>
            <a:r>
              <a:rPr lang="en-US" sz="2400" dirty="0" smtClean="0"/>
              <a:t> atrophy in all cases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038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follow up 5 years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Generalised</a:t>
            </a:r>
            <a:r>
              <a:rPr lang="en-US" dirty="0" smtClean="0"/>
              <a:t> cerebral atrophy was also evident on</a:t>
            </a:r>
          </a:p>
          <a:p>
            <a:pPr>
              <a:buNone/>
            </a:pPr>
            <a:r>
              <a:rPr lang="en-US" dirty="0" smtClean="0"/>
              <a:t>follow-up scans of 3 </a:t>
            </a:r>
            <a:r>
              <a:rPr lang="en-US" dirty="0" err="1" smtClean="0"/>
              <a:t>cases,and</a:t>
            </a:r>
            <a:r>
              <a:rPr lang="en-US" dirty="0" smtClean="0"/>
              <a:t> cognitive dysfunction</a:t>
            </a:r>
          </a:p>
          <a:p>
            <a:pPr>
              <a:buNone/>
            </a:pPr>
            <a:r>
              <a:rPr lang="en-US" dirty="0" smtClean="0"/>
              <a:t>was a component of the illness in the two most</a:t>
            </a:r>
          </a:p>
          <a:p>
            <a:pPr>
              <a:buNone/>
            </a:pPr>
            <a:r>
              <a:rPr lang="en-US" dirty="0" smtClean="0"/>
              <a:t>severely atrophic cases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227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MRI brain (axial T1) at the level of the </a:t>
            </a:r>
            <a:r>
              <a:rPr lang="en-US" sz="2400" dirty="0" err="1" smtClean="0"/>
              <a:t>Sylvian</a:t>
            </a:r>
            <a:r>
              <a:rPr lang="en-US" sz="2400" dirty="0" smtClean="0"/>
              <a:t> fissures early in the course of the disease (row A) and at the last radiological follow-up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rowB</a:t>
            </a:r>
            <a:r>
              <a:rPr lang="en-US" sz="2400" dirty="0" smtClean="0"/>
              <a:t>),showing </a:t>
            </a:r>
            <a:r>
              <a:rPr lang="en-US" sz="2400" dirty="0" err="1" smtClean="0"/>
              <a:t>generalised</a:t>
            </a:r>
            <a:r>
              <a:rPr lang="en-US" sz="2400" dirty="0" smtClean="0"/>
              <a:t> cortical atrophy in  three cases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800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follow up 5 years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From this series, it appeared that early and vigorous</a:t>
            </a:r>
          </a:p>
          <a:p>
            <a:pPr>
              <a:buNone/>
            </a:pPr>
            <a:r>
              <a:rPr lang="en-US" dirty="0" smtClean="0"/>
              <a:t>immunosuppressive treatment with continuing</a:t>
            </a:r>
          </a:p>
          <a:p>
            <a:pPr>
              <a:buNone/>
            </a:pPr>
            <a:r>
              <a:rPr lang="en-US" dirty="0" smtClean="0"/>
              <a:t>maintenance </a:t>
            </a:r>
            <a:r>
              <a:rPr lang="en-US" dirty="0" err="1" smtClean="0"/>
              <a:t>immunosuppression</a:t>
            </a:r>
            <a:r>
              <a:rPr lang="en-US" dirty="0" smtClean="0"/>
              <a:t> resulted in the</a:t>
            </a:r>
          </a:p>
          <a:p>
            <a:pPr>
              <a:buNone/>
            </a:pPr>
            <a:r>
              <a:rPr lang="en-US" dirty="0" smtClean="0"/>
              <a:t>best long term functional outcome.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particularly important given the development</a:t>
            </a:r>
          </a:p>
          <a:p>
            <a:pPr>
              <a:buNone/>
            </a:pPr>
            <a:r>
              <a:rPr lang="en-US" dirty="0" smtClean="0"/>
              <a:t>of atrophy in CLIPPERS and the potential of fixed</a:t>
            </a:r>
          </a:p>
          <a:p>
            <a:pPr>
              <a:buNone/>
            </a:pPr>
            <a:r>
              <a:rPr lang="en-US" dirty="0" smtClean="0"/>
              <a:t>neurological deficits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550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6019800"/>
            <a:ext cx="544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Arch Neurol. 2012;69(7):847-855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Largest series comprising of 12 patients</a:t>
            </a:r>
          </a:p>
          <a:p>
            <a:pPr>
              <a:buNone/>
            </a:pPr>
            <a:r>
              <a:rPr lang="en-US" dirty="0" smtClean="0"/>
              <a:t>prior  to this only 15 patients reported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CLIPPERS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EDSS, Expanded Disability Status Scale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9525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After a mean follow-up period of 5.5 years,42 relapses</a:t>
            </a:r>
          </a:p>
          <a:p>
            <a:pPr>
              <a:buNone/>
            </a:pPr>
            <a:r>
              <a:rPr lang="en-US" dirty="0" smtClean="0"/>
              <a:t>(mean, 0.63 annual relapses per patient) had occurred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During relapses, the mean time between the onset of</a:t>
            </a:r>
          </a:p>
          <a:p>
            <a:pPr>
              <a:buNone/>
            </a:pPr>
            <a:r>
              <a:rPr lang="en-US" dirty="0" smtClean="0"/>
              <a:t>symptoms and the maximum EDSS score was 2.5</a:t>
            </a:r>
          </a:p>
          <a:p>
            <a:pPr>
              <a:buNone/>
            </a:pPr>
            <a:r>
              <a:rPr lang="en-US" dirty="0" smtClean="0"/>
              <a:t>Months (range, 0.25-18 months).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mean EDSS score during relapses was 4 (range,</a:t>
            </a:r>
          </a:p>
          <a:p>
            <a:pPr>
              <a:buNone/>
            </a:pPr>
            <a:r>
              <a:rPr lang="en-US" dirty="0" smtClean="0"/>
              <a:t>3-10), and the mean residual EDSS score after</a:t>
            </a:r>
          </a:p>
          <a:p>
            <a:pPr>
              <a:buNone/>
            </a:pPr>
            <a:r>
              <a:rPr lang="en-US" dirty="0" smtClean="0"/>
              <a:t>relapses was 1.9 (range, 0-7).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38 relapses treated with corticosteroids</a:t>
            </a:r>
          </a:p>
          <a:p>
            <a:pPr>
              <a:buNone/>
            </a:pPr>
            <a:r>
              <a:rPr lang="en-US" dirty="0" smtClean="0"/>
              <a:t>Progressive EDSS score  worsening was seen until</a:t>
            </a:r>
          </a:p>
          <a:p>
            <a:pPr>
              <a:buNone/>
            </a:pPr>
            <a:r>
              <a:rPr lang="en-US" dirty="0" smtClean="0"/>
              <a:t>Pulse corticosteroid therapy was initiated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all relapses, corticosteroid treatment was</a:t>
            </a:r>
          </a:p>
          <a:p>
            <a:pPr>
              <a:buNone/>
            </a:pPr>
            <a:r>
              <a:rPr lang="en-US" dirty="0" smtClean="0"/>
              <a:t>successful. Clinical improvement was observed</a:t>
            </a:r>
          </a:p>
          <a:p>
            <a:pPr>
              <a:buNone/>
            </a:pPr>
            <a:r>
              <a:rPr lang="en-US" dirty="0" smtClean="0"/>
              <a:t>within 2 weeks following the start of corticosteroid</a:t>
            </a:r>
          </a:p>
          <a:p>
            <a:pPr>
              <a:buNone/>
            </a:pPr>
            <a:r>
              <a:rPr lang="en-US" dirty="0" smtClean="0"/>
              <a:t>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Comparison was difficult because of a difference in the</a:t>
            </a:r>
          </a:p>
          <a:p>
            <a:pPr>
              <a:buNone/>
            </a:pPr>
            <a:r>
              <a:rPr lang="en-US" dirty="0" smtClean="0"/>
              <a:t>mean follow-up period between patients not receiving </a:t>
            </a:r>
            <a:r>
              <a:rPr lang="en-US" dirty="0" err="1" smtClean="0"/>
              <a:t>longterm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corticosteroid therapy  </a:t>
            </a:r>
            <a:r>
              <a:rPr lang="en-US" dirty="0" err="1" smtClean="0"/>
              <a:t>vs</a:t>
            </a:r>
            <a:r>
              <a:rPr lang="en-US" dirty="0" smtClean="0"/>
              <a:t> patients receiving long-term corticosteroid</a:t>
            </a:r>
          </a:p>
          <a:p>
            <a:pPr>
              <a:buNone/>
            </a:pPr>
            <a:r>
              <a:rPr lang="en-US" dirty="0" smtClean="0"/>
              <a:t>therapy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In patients receiving long-term corticosteroid therapy, no relapse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occurred when the daily dose was 20 mg or higher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Severe relapses (defined as an EDSS score of 5) were </a:t>
            </a:r>
            <a:r>
              <a:rPr lang="en-US" dirty="0" err="1" smtClean="0"/>
              <a:t>morefrequent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 patients not receiving long-term corticosteroid therapy (severe</a:t>
            </a:r>
          </a:p>
          <a:p>
            <a:pPr>
              <a:buNone/>
            </a:pPr>
            <a:r>
              <a:rPr lang="en-US" dirty="0" smtClean="0"/>
              <a:t>relapse occurred in 3 patients) than in patients receiving</a:t>
            </a:r>
          </a:p>
          <a:p>
            <a:pPr>
              <a:buNone/>
            </a:pPr>
            <a:r>
              <a:rPr lang="en-US" dirty="0" smtClean="0"/>
              <a:t>long-term corticosteroid therapy (severe relapse occurred</a:t>
            </a:r>
          </a:p>
          <a:p>
            <a:pPr>
              <a:buNone/>
            </a:pPr>
            <a:r>
              <a:rPr lang="en-US" dirty="0" smtClean="0"/>
              <a:t>in 1 patient)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Long-term disability was more severe in patients not</a:t>
            </a:r>
          </a:p>
          <a:p>
            <a:pPr>
              <a:buNone/>
            </a:pPr>
            <a:r>
              <a:rPr lang="en-US" dirty="0" smtClean="0"/>
              <a:t>receiving long-term </a:t>
            </a:r>
            <a:r>
              <a:rPr lang="en-US" dirty="0" err="1" smtClean="0"/>
              <a:t>corticosteroidtherapy</a:t>
            </a:r>
            <a:r>
              <a:rPr lang="en-US" dirty="0" smtClean="0"/>
              <a:t> (3 patients</a:t>
            </a:r>
          </a:p>
          <a:p>
            <a:pPr>
              <a:buNone/>
            </a:pPr>
            <a:r>
              <a:rPr lang="en-US" dirty="0" smtClean="0"/>
              <a:t>had a last EDSS score &gt; 5) than in patients</a:t>
            </a:r>
          </a:p>
          <a:p>
            <a:pPr>
              <a:buNone/>
            </a:pPr>
            <a:r>
              <a:rPr lang="en-US" dirty="0" smtClean="0"/>
              <a:t>receiving long-term corticosteroid therapy (All</a:t>
            </a:r>
          </a:p>
          <a:p>
            <a:pPr>
              <a:buNone/>
            </a:pPr>
            <a:r>
              <a:rPr lang="en-US" dirty="0" smtClean="0"/>
              <a:t>patient  had a last EDSS score &lt; 5).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Relapsing-remitting evolution was constant in all 12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patients. No progressive form was observed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              NEUROIMAGING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5410200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gadolinium-enhancing pattern as a closed ring</a:t>
            </a:r>
          </a:p>
          <a:p>
            <a:r>
              <a:rPr lang="en-US" dirty="0" smtClean="0"/>
              <a:t>Pons swelling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6576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" y="556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is confluent  </a:t>
            </a:r>
            <a:r>
              <a:rPr lang="en-US" dirty="0" err="1" smtClean="0"/>
              <a:t>Iin</a:t>
            </a:r>
            <a:r>
              <a:rPr lang="en-US" dirty="0" smtClean="0"/>
              <a:t> T2 and exceeds the size of the corresponding punctuate gadolinium-enhancing lesions </a:t>
            </a:r>
          </a:p>
          <a:p>
            <a:r>
              <a:rPr lang="en-US" dirty="0" smtClean="0"/>
              <a:t>gadolinium-enhanced T1-weighted images show </a:t>
            </a:r>
            <a:r>
              <a:rPr lang="en-US" dirty="0" err="1" smtClean="0"/>
              <a:t>juxtacortical</a:t>
            </a:r>
            <a:r>
              <a:rPr lang="en-US" dirty="0" smtClean="0"/>
              <a:t> lesions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4667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            FOLLOW UP IMAGING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15419"/>
            <a:ext cx="7010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541020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Pontine and spinal cord atrophy ,black  hole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1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4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488668"/>
            <a:ext cx="90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J </a:t>
            </a:r>
            <a:r>
              <a:rPr lang="en-US" dirty="0" err="1" smtClean="0"/>
              <a:t>Neurol</a:t>
            </a:r>
            <a:r>
              <a:rPr lang="en-US" dirty="0" smtClean="0"/>
              <a:t> </a:t>
            </a:r>
            <a:r>
              <a:rPr lang="en-US" dirty="0" err="1" smtClean="0"/>
              <a:t>Neurosurg</a:t>
            </a:r>
            <a:r>
              <a:rPr lang="en-US" dirty="0" smtClean="0"/>
              <a:t> Psychiatry 2012;83:15e22.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immunopathogeneses</a:t>
            </a:r>
            <a:r>
              <a:rPr lang="en-US" dirty="0" smtClean="0"/>
              <a:t> of most inflammatory</a:t>
            </a:r>
          </a:p>
          <a:p>
            <a:pPr>
              <a:buNone/>
            </a:pPr>
            <a:r>
              <a:rPr lang="en-US" dirty="0" smtClean="0"/>
              <a:t>CNS disorders, including those with and without</a:t>
            </a:r>
          </a:p>
          <a:p>
            <a:pPr>
              <a:buNone/>
            </a:pPr>
            <a:r>
              <a:rPr lang="en-US" dirty="0" smtClean="0"/>
              <a:t>accompanying </a:t>
            </a:r>
            <a:r>
              <a:rPr lang="en-US" dirty="0" err="1" smtClean="0"/>
              <a:t>demyelination</a:t>
            </a:r>
            <a:r>
              <a:rPr lang="en-US" dirty="0" smtClean="0"/>
              <a:t> remain poorly</a:t>
            </a:r>
          </a:p>
          <a:p>
            <a:pPr>
              <a:buNone/>
            </a:pPr>
            <a:r>
              <a:rPr lang="en-US" dirty="0" smtClean="0"/>
              <a:t>understood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756</TotalTime>
  <Words>2431</Words>
  <Application>Microsoft Office PowerPoint</Application>
  <PresentationFormat>On-screen Show (4:3)</PresentationFormat>
  <Paragraphs>541</Paragraphs>
  <Slides>90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Technic</vt:lpstr>
      <vt:lpstr>VIEWS &amp; REVIEWS CLIPPERS</vt:lpstr>
      <vt:lpstr>Slide 2</vt:lpstr>
      <vt:lpstr>Slide 3</vt:lpstr>
      <vt:lpstr>Slide 4</vt:lpstr>
      <vt:lpstr>Slide 5</vt:lpstr>
      <vt:lpstr>Slide 6</vt:lpstr>
      <vt:lpstr>Slide 7</vt:lpstr>
      <vt:lpstr> CLIPPERS</vt:lpstr>
      <vt:lpstr>Introduction </vt:lpstr>
      <vt:lpstr>Slide 10</vt:lpstr>
      <vt:lpstr>Slide 11</vt:lpstr>
      <vt:lpstr>Slide 12</vt:lpstr>
      <vt:lpstr>Slide 13</vt:lpstr>
      <vt:lpstr>Slide 14</vt:lpstr>
      <vt:lpstr>Slide 15</vt:lpstr>
      <vt:lpstr>               Neuroimaging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Laboratory investigations</vt:lpstr>
      <vt:lpstr>Cerebrospinal fluid analyses</vt:lpstr>
      <vt:lpstr>Neuropathology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                    Treatment</vt:lpstr>
      <vt:lpstr>Slide 35</vt:lpstr>
      <vt:lpstr>Slide 36</vt:lpstr>
      <vt:lpstr>FOLLOW UP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Neuroimaging results</vt:lpstr>
      <vt:lpstr>Slide 53</vt:lpstr>
      <vt:lpstr>Slide 54</vt:lpstr>
      <vt:lpstr>Slide 55</vt:lpstr>
      <vt:lpstr>Slide 56</vt:lpstr>
      <vt:lpstr>        Evidence of systemic involvement</vt:lpstr>
      <vt:lpstr>               Neuropathology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              NEUROIMAGING</vt:lpstr>
      <vt:lpstr>Slide 86</vt:lpstr>
      <vt:lpstr>                         FOLLOW UP IMAGING</vt:lpstr>
      <vt:lpstr>Slide 88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CLIPPERS</dc:title>
  <dc:creator>User</dc:creator>
  <cp:lastModifiedBy>administrator1</cp:lastModifiedBy>
  <cp:revision>87</cp:revision>
  <dcterms:created xsi:type="dcterms:W3CDTF">2006-08-16T00:00:00Z</dcterms:created>
  <dcterms:modified xsi:type="dcterms:W3CDTF">2020-08-16T14:38:22Z</dcterms:modified>
</cp:coreProperties>
</file>