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44" r:id="rId3"/>
    <p:sldId id="299" r:id="rId4"/>
    <p:sldId id="340" r:id="rId5"/>
    <p:sldId id="342" r:id="rId6"/>
    <p:sldId id="389" r:id="rId7"/>
    <p:sldId id="390" r:id="rId8"/>
    <p:sldId id="382" r:id="rId9"/>
    <p:sldId id="391" r:id="rId10"/>
    <p:sldId id="383" r:id="rId11"/>
    <p:sldId id="384" r:id="rId12"/>
    <p:sldId id="385" r:id="rId13"/>
    <p:sldId id="386" r:id="rId14"/>
    <p:sldId id="387" r:id="rId15"/>
    <p:sldId id="388" r:id="rId16"/>
    <p:sldId id="355" r:id="rId17"/>
    <p:sldId id="298" r:id="rId18"/>
    <p:sldId id="398" r:id="rId19"/>
    <p:sldId id="356" r:id="rId20"/>
    <p:sldId id="347" r:id="rId21"/>
    <p:sldId id="330" r:id="rId22"/>
    <p:sldId id="345" r:id="rId23"/>
    <p:sldId id="301" r:id="rId24"/>
    <p:sldId id="302" r:id="rId25"/>
    <p:sldId id="303" r:id="rId26"/>
    <p:sldId id="304" r:id="rId27"/>
    <p:sldId id="346" r:id="rId28"/>
    <p:sldId id="305" r:id="rId29"/>
    <p:sldId id="309" r:id="rId30"/>
    <p:sldId id="331" r:id="rId31"/>
    <p:sldId id="332" r:id="rId32"/>
    <p:sldId id="350" r:id="rId33"/>
    <p:sldId id="348" r:id="rId34"/>
    <p:sldId id="333" r:id="rId35"/>
    <p:sldId id="351" r:id="rId36"/>
    <p:sldId id="311" r:id="rId37"/>
    <p:sldId id="312" r:id="rId38"/>
    <p:sldId id="313" r:id="rId39"/>
    <p:sldId id="314" r:id="rId40"/>
    <p:sldId id="315" r:id="rId41"/>
    <p:sldId id="317" r:id="rId42"/>
    <p:sldId id="353" r:id="rId43"/>
    <p:sldId id="404" r:id="rId44"/>
    <p:sldId id="316" r:id="rId45"/>
    <p:sldId id="319" r:id="rId46"/>
    <p:sldId id="320" r:id="rId47"/>
    <p:sldId id="321" r:id="rId48"/>
    <p:sldId id="354" r:id="rId49"/>
    <p:sldId id="405" r:id="rId50"/>
    <p:sldId id="323" r:id="rId51"/>
    <p:sldId id="324" r:id="rId52"/>
    <p:sldId id="406" r:id="rId53"/>
    <p:sldId id="407" r:id="rId54"/>
    <p:sldId id="325" r:id="rId55"/>
    <p:sldId id="326" r:id="rId56"/>
    <p:sldId id="327" r:id="rId57"/>
    <p:sldId id="328" r:id="rId58"/>
    <p:sldId id="276" r:id="rId59"/>
    <p:sldId id="257" r:id="rId60"/>
    <p:sldId id="260" r:id="rId61"/>
    <p:sldId id="261" r:id="rId62"/>
    <p:sldId id="262" r:id="rId63"/>
    <p:sldId id="263" r:id="rId64"/>
    <p:sldId id="264" r:id="rId65"/>
    <p:sldId id="265" r:id="rId66"/>
    <p:sldId id="266" r:id="rId67"/>
    <p:sldId id="267" r:id="rId68"/>
    <p:sldId id="268" r:id="rId69"/>
    <p:sldId id="269" r:id="rId70"/>
    <p:sldId id="270" r:id="rId71"/>
    <p:sldId id="357" r:id="rId72"/>
    <p:sldId id="271" r:id="rId73"/>
    <p:sldId id="272" r:id="rId74"/>
    <p:sldId id="358" r:id="rId75"/>
    <p:sldId id="359" r:id="rId76"/>
    <p:sldId id="360" r:id="rId77"/>
    <p:sldId id="361" r:id="rId78"/>
    <p:sldId id="362" r:id="rId79"/>
    <p:sldId id="363" r:id="rId80"/>
    <p:sldId id="379" r:id="rId81"/>
    <p:sldId id="380" r:id="rId82"/>
    <p:sldId id="381" r:id="rId83"/>
    <p:sldId id="370" r:id="rId84"/>
    <p:sldId id="371" r:id="rId85"/>
    <p:sldId id="372" r:id="rId86"/>
    <p:sldId id="373" r:id="rId87"/>
    <p:sldId id="374" r:id="rId88"/>
    <p:sldId id="375" r:id="rId89"/>
    <p:sldId id="376" r:id="rId90"/>
    <p:sldId id="408" r:id="rId91"/>
    <p:sldId id="409" r:id="rId92"/>
    <p:sldId id="377" r:id="rId93"/>
    <p:sldId id="378" r:id="rId94"/>
    <p:sldId id="364" r:id="rId95"/>
    <p:sldId id="392" r:id="rId96"/>
    <p:sldId id="393" r:id="rId97"/>
    <p:sldId id="394" r:id="rId98"/>
    <p:sldId id="395" r:id="rId99"/>
    <p:sldId id="396" r:id="rId100"/>
    <p:sldId id="397" r:id="rId101"/>
    <p:sldId id="400" r:id="rId102"/>
    <p:sldId id="401" r:id="rId103"/>
    <p:sldId id="402" r:id="rId104"/>
    <p:sldId id="297" r:id="rId105"/>
    <p:sldId id="274" r:id="rId106"/>
    <p:sldId id="275" r:id="rId107"/>
    <p:sldId id="277" r:id="rId108"/>
    <p:sldId id="278" r:id="rId109"/>
    <p:sldId id="368"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81" d="100"/>
        <a:sy n="81" d="100"/>
      </p:scale>
      <p:origin x="0" y="1417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01/01/2007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01/01/2007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01/01/2007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01/01/2007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01/01/2007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9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09800"/>
            <a:ext cx="7242048" cy="2895600"/>
          </a:xfrm>
        </p:spPr>
        <p:txBody>
          <a:bodyPr>
            <a:normAutofit fontScale="90000"/>
          </a:bodyPr>
          <a:lstStyle/>
          <a:p>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PRACTICE PARAMETER </a:t>
            </a:r>
            <a:br>
              <a:rPr lang="en-US" dirty="0" smtClean="0"/>
            </a:br>
            <a:r>
              <a:rPr lang="en-US" dirty="0" smtClean="0"/>
              <a:t/>
            </a:r>
            <a:br>
              <a:rPr lang="en-US" dirty="0" smtClean="0"/>
            </a:br>
            <a:r>
              <a:rPr lang="en-US" dirty="0" smtClean="0"/>
              <a:t>Endovascular treatment of acute ischemic stroke 											</a:t>
            </a:r>
            <a:endParaRPr lang="en-US" dirty="0"/>
          </a:p>
        </p:txBody>
      </p:sp>
      <p:sp>
        <p:nvSpPr>
          <p:cNvPr id="3" name="Subtitle 2"/>
          <p:cNvSpPr>
            <a:spLocks noGrp="1"/>
          </p:cNvSpPr>
          <p:nvPr>
            <p:ph type="subTitle" idx="1"/>
          </p:nvPr>
        </p:nvSpPr>
        <p:spPr>
          <a:xfrm>
            <a:off x="457200" y="4114800"/>
            <a:ext cx="7854696" cy="1752600"/>
          </a:xfrm>
        </p:spPr>
        <p:txBody>
          <a:bodyPr>
            <a:normAutofit/>
          </a:bodyPr>
          <a:lstStyle/>
          <a:p>
            <a:r>
              <a:rPr lang="en-US" dirty="0" smtClean="0"/>
              <a:t>Faculty : Dr. Sanjay </a:t>
            </a:r>
            <a:r>
              <a:rPr lang="en-US" dirty="0" err="1" smtClean="0"/>
              <a:t>Prakash</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r="36161"/>
          <a:stretch>
            <a:fillRect/>
          </a:stretch>
        </p:blipFill>
        <p:spPr bwMode="auto">
          <a:xfrm>
            <a:off x="0" y="1905000"/>
            <a:ext cx="7874123" cy="3810000"/>
          </a:xfrm>
          <a:prstGeom prst="rect">
            <a:avLst/>
          </a:prstGeom>
          <a:noFill/>
          <a:ln w="9525">
            <a:noFill/>
            <a:miter lim="800000"/>
            <a:headEnd/>
            <a:tailEnd/>
          </a:ln>
          <a:effectLst/>
        </p:spPr>
      </p:pic>
      <p:sp>
        <p:nvSpPr>
          <p:cNvPr id="4" name="TextBox 3"/>
          <p:cNvSpPr txBox="1"/>
          <p:nvPr/>
        </p:nvSpPr>
        <p:spPr>
          <a:xfrm>
            <a:off x="304800" y="304800"/>
            <a:ext cx="7696200" cy="830997"/>
          </a:xfrm>
          <a:prstGeom prst="rect">
            <a:avLst/>
          </a:prstGeom>
          <a:noFill/>
        </p:spPr>
        <p:txBody>
          <a:bodyPr wrap="square" rtlCol="0">
            <a:spAutoFit/>
          </a:bodyPr>
          <a:lstStyle/>
          <a:p>
            <a:r>
              <a:rPr lang="en-US" sz="2400" dirty="0" smtClean="0"/>
              <a:t>Fifty-three studies encompassing 2066 patients reported </a:t>
            </a:r>
            <a:r>
              <a:rPr lang="en-US" sz="2400" dirty="0" err="1" smtClean="0"/>
              <a:t>recanalization</a:t>
            </a:r>
            <a:r>
              <a:rPr lang="en-US" sz="2400" dirty="0" smtClean="0"/>
              <a:t> rates</a:t>
            </a:r>
            <a:endParaRPr lang="en-US" sz="2400" dirty="0"/>
          </a:p>
        </p:txBody>
      </p:sp>
      <p:pic>
        <p:nvPicPr>
          <p:cNvPr id="5" name="Picture 2"/>
          <p:cNvPicPr>
            <a:picLocks noChangeAspect="1" noChangeArrowheads="1"/>
          </p:cNvPicPr>
          <p:nvPr/>
        </p:nvPicPr>
        <p:blipFill>
          <a:blip r:embed="rId2"/>
          <a:srcRect l="66362" t="21780" b="18326"/>
          <a:stretch>
            <a:fillRect/>
          </a:stretch>
        </p:blipFill>
        <p:spPr bwMode="auto">
          <a:xfrm>
            <a:off x="6858000" y="5391150"/>
            <a:ext cx="2667000" cy="1466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trial was completed over an 8-year period, during which time there were advances in techniques and clinical practices</a:t>
            </a:r>
          </a:p>
          <a:p>
            <a:endParaRPr lang="en-US" dirty="0" smtClean="0"/>
          </a:p>
          <a:p>
            <a:r>
              <a:rPr lang="en-US" dirty="0" smtClean="0"/>
              <a:t>the </a:t>
            </a:r>
            <a:r>
              <a:rPr lang="en-US" smtClean="0"/>
              <a:t>time to </a:t>
            </a:r>
            <a:r>
              <a:rPr lang="en-US" dirty="0" smtClean="0"/>
              <a:t>groin puncture was more than 6 hours </a:t>
            </a:r>
            <a:r>
              <a:rPr lang="en-US" smtClean="0"/>
              <a:t>after the </a:t>
            </a:r>
            <a:r>
              <a:rPr lang="en-US" dirty="0" smtClean="0"/>
              <a:t>onset of symptoms, which is longer </a:t>
            </a:r>
            <a:r>
              <a:rPr lang="en-US" smtClean="0"/>
              <a:t>than in </a:t>
            </a:r>
            <a:r>
              <a:rPr lang="en-US" dirty="0" smtClean="0"/>
              <a:t>many previous </a:t>
            </a:r>
            <a:r>
              <a:rPr lang="en-US" smtClean="0"/>
              <a:t>trials </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IA </a:t>
            </a:r>
            <a:r>
              <a:rPr lang="en-US" dirty="0" err="1" smtClean="0"/>
              <a:t>thrombolysis</a:t>
            </a:r>
            <a:r>
              <a:rPr lang="en-US" dirty="0" smtClean="0"/>
              <a:t> in post operative patients </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Recent history of a major surgical procedure poses  systemic bleeding risk in the setting of intravenous </a:t>
            </a:r>
            <a:r>
              <a:rPr lang="en-US" dirty="0" err="1" smtClean="0"/>
              <a:t>rtPA</a:t>
            </a:r>
            <a:r>
              <a:rPr lang="en-US" dirty="0" smtClean="0"/>
              <a:t>. </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b="56024"/>
          <a:stretch>
            <a:fillRect/>
          </a:stretch>
        </p:blipFill>
        <p:spPr bwMode="auto">
          <a:xfrm>
            <a:off x="0" y="0"/>
            <a:ext cx="3918863" cy="2213066"/>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t="43976"/>
          <a:stretch>
            <a:fillRect/>
          </a:stretch>
        </p:blipFill>
        <p:spPr bwMode="auto">
          <a:xfrm>
            <a:off x="2683173" y="2209800"/>
            <a:ext cx="6460828"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l="6248" t="2703" r="9411" b="71622"/>
          <a:stretch>
            <a:fillRect/>
          </a:stretch>
        </p:blipFill>
        <p:spPr bwMode="auto">
          <a:xfrm>
            <a:off x="0" y="0"/>
            <a:ext cx="6172200" cy="1447799"/>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l="2083" t="28378" r="4205"/>
          <a:stretch>
            <a:fillRect/>
          </a:stretch>
        </p:blipFill>
        <p:spPr bwMode="auto">
          <a:xfrm>
            <a:off x="86264" y="1524000"/>
            <a:ext cx="9057736"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457200" y="2070616"/>
            <a:ext cx="8229600" cy="41185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0" y="1143000"/>
            <a:ext cx="8114965" cy="3352801"/>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4572000"/>
            <a:ext cx="7865730" cy="2054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228600" y="826569"/>
            <a:ext cx="7848600" cy="59691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914400" y="230672"/>
            <a:ext cx="6781800" cy="67686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p:cNvPicPr>
            <a:picLocks noGrp="1" noChangeAspect="1" noChangeArrowheads="1"/>
          </p:cNvPicPr>
          <p:nvPr>
            <p:ph idx="1"/>
          </p:nvPr>
        </p:nvPicPr>
        <p:blipFill>
          <a:blip r:embed="rId2"/>
          <a:srcRect/>
          <a:stretch>
            <a:fillRect/>
          </a:stretch>
        </p:blipFill>
        <p:spPr bwMode="auto">
          <a:xfrm>
            <a:off x="816952" y="-1"/>
            <a:ext cx="5507648" cy="5114245"/>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811991" y="5029200"/>
            <a:ext cx="577761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Thank you</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the </a:t>
            </a:r>
            <a:r>
              <a:rPr lang="en-US" dirty="0" err="1" smtClean="0"/>
              <a:t>metaanalysis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err="1" smtClean="0"/>
              <a:t>recanalization</a:t>
            </a:r>
            <a:r>
              <a:rPr lang="en-US" dirty="0" smtClean="0"/>
              <a:t> (partial or complete) with  revascularization treatment </a:t>
            </a:r>
            <a:r>
              <a:rPr lang="en-US" dirty="0" smtClean="0">
                <a:sym typeface="Wingdings" pitchFamily="2" charset="2"/>
              </a:rPr>
              <a:t> </a:t>
            </a:r>
            <a:r>
              <a:rPr lang="en-US" dirty="0" smtClean="0"/>
              <a:t>977 of 1774 patients (55.1%)</a:t>
            </a:r>
          </a:p>
          <a:p>
            <a:endParaRPr lang="en-US" dirty="0" smtClean="0"/>
          </a:p>
          <a:p>
            <a:endParaRPr lang="en-US" dirty="0" smtClean="0"/>
          </a:p>
          <a:p>
            <a:r>
              <a:rPr lang="en-US" dirty="0" smtClean="0"/>
              <a:t>spontaneous </a:t>
            </a:r>
            <a:r>
              <a:rPr lang="en-US" dirty="0" err="1" smtClean="0"/>
              <a:t>recanalization</a:t>
            </a:r>
            <a:r>
              <a:rPr lang="en-US" dirty="0" smtClean="0"/>
              <a:t> rate within 24 hours </a:t>
            </a:r>
            <a:r>
              <a:rPr lang="en-US" dirty="0" smtClean="0">
                <a:sym typeface="Wingdings" pitchFamily="2" charset="2"/>
              </a:rPr>
              <a:t> </a:t>
            </a:r>
            <a:r>
              <a:rPr lang="en-US" dirty="0" smtClean="0"/>
              <a:t>24.1% (61/253).</a:t>
            </a:r>
          </a:p>
          <a:p>
            <a:endParaRPr lang="en-US" dirty="0" smtClean="0"/>
          </a:p>
          <a:p>
            <a:pPr>
              <a:buNone/>
            </a:pP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Rcanalisation</a:t>
            </a:r>
            <a:r>
              <a:rPr lang="en-US" dirty="0" smtClean="0"/>
              <a:t> rate </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intravenous </a:t>
            </a:r>
            <a:r>
              <a:rPr lang="en-US" dirty="0" err="1" smtClean="0"/>
              <a:t>fibrinolytic</a:t>
            </a:r>
            <a:r>
              <a:rPr lang="en-US" dirty="0" smtClean="0"/>
              <a:t>  </a:t>
            </a:r>
            <a:r>
              <a:rPr lang="en-US" dirty="0" smtClean="0">
                <a:sym typeface="Wingdings" pitchFamily="2" charset="2"/>
              </a:rPr>
              <a:t> </a:t>
            </a:r>
            <a:r>
              <a:rPr lang="en-US" dirty="0" smtClean="0"/>
              <a:t>(46.2%)</a:t>
            </a:r>
          </a:p>
          <a:p>
            <a:endParaRPr lang="en-US" dirty="0" smtClean="0"/>
          </a:p>
          <a:p>
            <a:r>
              <a:rPr lang="en-US" dirty="0" smtClean="0"/>
              <a:t>IA </a:t>
            </a:r>
            <a:r>
              <a:rPr lang="en-US" dirty="0" err="1" smtClean="0"/>
              <a:t>fibrinolysis</a:t>
            </a:r>
            <a:r>
              <a:rPr lang="en-US" dirty="0" smtClean="0"/>
              <a:t> </a:t>
            </a:r>
            <a:r>
              <a:rPr lang="en-US" dirty="0" smtClean="0">
                <a:sym typeface="Wingdings" pitchFamily="2" charset="2"/>
              </a:rPr>
              <a:t> </a:t>
            </a:r>
            <a:r>
              <a:rPr lang="en-US" dirty="0" smtClean="0"/>
              <a:t>63.2% (549/868) (P &lt;0.01)</a:t>
            </a:r>
          </a:p>
          <a:p>
            <a:endParaRPr lang="en-US" dirty="0" smtClean="0"/>
          </a:p>
          <a:p>
            <a:r>
              <a:rPr lang="en-US" dirty="0" smtClean="0"/>
              <a:t>The highest </a:t>
            </a:r>
            <a:r>
              <a:rPr lang="en-US" dirty="0" err="1" smtClean="0"/>
              <a:t>recanalization</a:t>
            </a:r>
            <a:r>
              <a:rPr lang="en-US" dirty="0" smtClean="0"/>
              <a:t> rate was observed with mechanical </a:t>
            </a:r>
            <a:r>
              <a:rPr lang="en-US" dirty="0" err="1" smtClean="0"/>
              <a:t>thrombolysis</a:t>
            </a:r>
            <a:r>
              <a:rPr lang="en-US" dirty="0" smtClean="0"/>
              <a:t>, 83.6% (92/110; P&lt; 0.01)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Recanalisation</a:t>
            </a:r>
            <a:r>
              <a:rPr lang="en-US" dirty="0" smtClean="0"/>
              <a:t> depending on site of vessel occlusion </a:t>
            </a:r>
            <a:endParaRPr lang="en-US" dirty="0"/>
          </a:p>
        </p:txBody>
      </p:sp>
      <p:sp>
        <p:nvSpPr>
          <p:cNvPr id="3" name="Content Placeholder 2"/>
          <p:cNvSpPr>
            <a:spLocks noGrp="1"/>
          </p:cNvSpPr>
          <p:nvPr>
            <p:ph idx="1"/>
          </p:nvPr>
        </p:nvSpPr>
        <p:spPr/>
        <p:txBody>
          <a:bodyPr>
            <a:normAutofit/>
          </a:bodyPr>
          <a:lstStyle/>
          <a:p>
            <a:r>
              <a:rPr lang="en-US" dirty="0" smtClean="0"/>
              <a:t> For MCA/ACA the </a:t>
            </a:r>
            <a:r>
              <a:rPr lang="en-US" dirty="0" err="1" smtClean="0"/>
              <a:t>recanalization</a:t>
            </a:r>
            <a:r>
              <a:rPr lang="en-US" dirty="0" smtClean="0"/>
              <a:t> rate was </a:t>
            </a:r>
            <a:r>
              <a:rPr lang="en-US" dirty="0" smtClean="0">
                <a:sym typeface="Wingdings" pitchFamily="2" charset="2"/>
              </a:rPr>
              <a:t> </a:t>
            </a:r>
            <a:r>
              <a:rPr lang="en-US" dirty="0" smtClean="0"/>
              <a:t> 61 % </a:t>
            </a:r>
          </a:p>
          <a:p>
            <a:endParaRPr lang="en-US" dirty="0" smtClean="0"/>
          </a:p>
          <a:p>
            <a:endParaRPr lang="en-US" dirty="0" smtClean="0"/>
          </a:p>
          <a:p>
            <a:r>
              <a:rPr lang="en-US" dirty="0" smtClean="0"/>
              <a:t>vertebral and basilar arteries vessels </a:t>
            </a:r>
            <a:r>
              <a:rPr lang="en-US" dirty="0" smtClean="0">
                <a:sym typeface="Wingdings" pitchFamily="2" charset="2"/>
              </a:rPr>
              <a:t> </a:t>
            </a:r>
            <a:r>
              <a:rPr lang="en-US" dirty="0" smtClean="0"/>
              <a:t>66.2% </a:t>
            </a:r>
          </a:p>
          <a:p>
            <a:endParaRPr lang="en-US" dirty="0" smtClean="0"/>
          </a:p>
          <a:p>
            <a:r>
              <a:rPr lang="en-US" dirty="0" smtClean="0"/>
              <a:t>internal carotid artery showed the lowest </a:t>
            </a:r>
            <a:r>
              <a:rPr lang="en-US" dirty="0" err="1" smtClean="0"/>
              <a:t>recanalization</a:t>
            </a:r>
            <a:r>
              <a:rPr lang="en-US" dirty="0" smtClean="0"/>
              <a:t> rate </a:t>
            </a:r>
            <a:r>
              <a:rPr lang="en-US" dirty="0" smtClean="0">
                <a:sym typeface="Wingdings" pitchFamily="2" charset="2"/>
              </a:rPr>
              <a:t> </a:t>
            </a:r>
            <a:r>
              <a:rPr lang="en-US" dirty="0" smtClean="0"/>
              <a:t> 49.8%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Recanalisation</a:t>
            </a:r>
            <a:r>
              <a:rPr lang="en-US" dirty="0" smtClean="0"/>
              <a:t> and </a:t>
            </a:r>
            <a:r>
              <a:rPr lang="en-US" dirty="0" err="1" smtClean="0"/>
              <a:t>sICH</a:t>
            </a:r>
            <a:r>
              <a:rPr lang="en-US" dirty="0" smtClean="0"/>
              <a:t> </a:t>
            </a:r>
            <a:endParaRPr lang="en-US" dirty="0"/>
          </a:p>
        </p:txBody>
      </p:sp>
      <p:sp>
        <p:nvSpPr>
          <p:cNvPr id="3" name="Content Placeholder 2"/>
          <p:cNvSpPr>
            <a:spLocks noGrp="1"/>
          </p:cNvSpPr>
          <p:nvPr>
            <p:ph idx="1"/>
          </p:nvPr>
        </p:nvSpPr>
        <p:spPr/>
        <p:txBody>
          <a:bodyPr/>
          <a:lstStyle/>
          <a:p>
            <a:r>
              <a:rPr lang="en-US" dirty="0" smtClean="0"/>
              <a:t>The hemorrhagic transformation rate  for </a:t>
            </a:r>
            <a:r>
              <a:rPr lang="en-US" dirty="0" err="1" smtClean="0"/>
              <a:t>recanalized</a:t>
            </a:r>
            <a:r>
              <a:rPr lang="en-US" dirty="0" smtClean="0"/>
              <a:t> </a:t>
            </a:r>
            <a:r>
              <a:rPr lang="en-US" dirty="0" smtClean="0">
                <a:sym typeface="Wingdings" pitchFamily="2" charset="2"/>
              </a:rPr>
              <a:t> </a:t>
            </a:r>
            <a:r>
              <a:rPr lang="en-US" dirty="0" smtClean="0"/>
              <a:t> 13.7% (49/358) </a:t>
            </a:r>
          </a:p>
          <a:p>
            <a:endParaRPr lang="en-US" dirty="0" smtClean="0"/>
          </a:p>
          <a:p>
            <a:endParaRPr lang="en-US" dirty="0" smtClean="0"/>
          </a:p>
          <a:p>
            <a:r>
              <a:rPr lang="en-US" dirty="0" smtClean="0"/>
              <a:t>for non </a:t>
            </a:r>
            <a:r>
              <a:rPr lang="en-US" dirty="0" err="1" smtClean="0"/>
              <a:t>recanalized</a:t>
            </a:r>
            <a:r>
              <a:rPr lang="en-US" dirty="0" smtClean="0"/>
              <a:t> patients </a:t>
            </a:r>
            <a:r>
              <a:rPr lang="en-US" dirty="0" smtClean="0">
                <a:sym typeface="Wingdings" pitchFamily="2" charset="2"/>
              </a:rPr>
              <a:t> </a:t>
            </a:r>
            <a:r>
              <a:rPr lang="en-US" dirty="0" smtClean="0"/>
              <a:t>12.5% (40/320)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Good outcome was achieved in 58.1% of </a:t>
            </a:r>
            <a:r>
              <a:rPr lang="en-US" dirty="0" err="1" smtClean="0"/>
              <a:t>recanalized</a:t>
            </a:r>
            <a:r>
              <a:rPr lang="en-US" dirty="0" smtClean="0"/>
              <a:t> patients versus 24.8% of non </a:t>
            </a:r>
            <a:r>
              <a:rPr lang="en-US" dirty="0" err="1" smtClean="0"/>
              <a:t>recanalized</a:t>
            </a:r>
            <a:r>
              <a:rPr lang="en-US" dirty="0" smtClean="0"/>
              <a:t> patients</a:t>
            </a:r>
          </a:p>
          <a:p>
            <a:endParaRPr lang="en-US" dirty="0" smtClean="0"/>
          </a:p>
          <a:p>
            <a:endParaRPr lang="en-US" dirty="0" smtClean="0"/>
          </a:p>
          <a:p>
            <a:r>
              <a:rPr lang="en-US" dirty="0" smtClean="0"/>
              <a:t>The frequency of fatal outcomes was 14.4% in </a:t>
            </a:r>
            <a:r>
              <a:rPr lang="en-US" dirty="0" err="1" smtClean="0"/>
              <a:t>recanalized</a:t>
            </a:r>
            <a:r>
              <a:rPr lang="en-US" dirty="0" smtClean="0"/>
              <a:t> patients versus 41.6% in non </a:t>
            </a:r>
            <a:r>
              <a:rPr lang="en-US" dirty="0" err="1" smtClean="0"/>
              <a:t>recanalized</a:t>
            </a:r>
            <a:r>
              <a:rPr lang="en-US" dirty="0" smtClean="0"/>
              <a:t> patients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TPA :  DISADVANTAGE </a:t>
            </a:r>
            <a:endParaRPr lang="en-US" dirty="0"/>
          </a:p>
        </p:txBody>
      </p:sp>
      <p:sp>
        <p:nvSpPr>
          <p:cNvPr id="3" name="Content Placeholder 2"/>
          <p:cNvSpPr>
            <a:spLocks noGrp="1"/>
          </p:cNvSpPr>
          <p:nvPr>
            <p:ph idx="1"/>
          </p:nvPr>
        </p:nvSpPr>
        <p:spPr/>
        <p:txBody>
          <a:bodyPr>
            <a:normAutofit/>
          </a:bodyPr>
          <a:lstStyle/>
          <a:p>
            <a:r>
              <a:rPr lang="en-US" dirty="0" smtClean="0"/>
              <a:t>A major issue is that intravenous </a:t>
            </a:r>
            <a:r>
              <a:rPr lang="en-US" dirty="0" err="1" smtClean="0"/>
              <a:t>alteplase</a:t>
            </a:r>
            <a:r>
              <a:rPr lang="en-US" dirty="0" smtClean="0"/>
              <a:t> may be ineffective in patients with occlusions of the large arteries</a:t>
            </a:r>
          </a:p>
          <a:p>
            <a:pPr lvl="1"/>
            <a:r>
              <a:rPr lang="en-US" dirty="0" smtClean="0"/>
              <a:t> internal carotid artery,</a:t>
            </a:r>
          </a:p>
          <a:p>
            <a:pPr lvl="1"/>
            <a:r>
              <a:rPr lang="en-US" dirty="0" smtClean="0"/>
              <a:t>Carotid T segment </a:t>
            </a:r>
          </a:p>
          <a:p>
            <a:pPr lvl="1"/>
            <a:r>
              <a:rPr lang="en-US" dirty="0" smtClean="0"/>
              <a:t>proximal (M1) segment of the middle cerebral artery</a:t>
            </a:r>
          </a:p>
          <a:p>
            <a:pPr lvl="1"/>
            <a:r>
              <a:rPr lang="en-US" dirty="0" smtClean="0"/>
              <a:t>VA or basilar artery occlusion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Endovascular Interventions</a:t>
            </a:r>
            <a:endParaRPr lang="en-US" dirty="0"/>
          </a:p>
        </p:txBody>
      </p:sp>
      <p:sp>
        <p:nvSpPr>
          <p:cNvPr id="3" name="Content Placeholder 2"/>
          <p:cNvSpPr>
            <a:spLocks noGrp="1"/>
          </p:cNvSpPr>
          <p:nvPr>
            <p:ph idx="1"/>
          </p:nvPr>
        </p:nvSpPr>
        <p:spPr/>
        <p:txBody>
          <a:bodyPr/>
          <a:lstStyle/>
          <a:p>
            <a:r>
              <a:rPr lang="en-US" dirty="0" smtClean="0"/>
              <a:t>INTRA ARTERIAL FIBRINOLYSIS</a:t>
            </a:r>
          </a:p>
          <a:p>
            <a:endParaRPr lang="en-US" dirty="0" smtClean="0"/>
          </a:p>
          <a:p>
            <a:r>
              <a:rPr lang="en-US" dirty="0" smtClean="0"/>
              <a:t>THROMBOEMBOLECTOMY</a:t>
            </a:r>
          </a:p>
          <a:p>
            <a:endParaRPr lang="en-US" dirty="0" smtClean="0"/>
          </a:p>
          <a:p>
            <a:r>
              <a:rPr lang="en-US" dirty="0" smtClean="0"/>
              <a:t>STENT RETRIEVER</a:t>
            </a:r>
          </a:p>
          <a:p>
            <a:endParaRPr lang="en-US" dirty="0" smtClean="0"/>
          </a:p>
          <a:p>
            <a:r>
              <a:rPr lang="en-US" dirty="0" smtClean="0"/>
              <a:t>BRIDGING THERAPY</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 THROMBOLYSIS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551688"/>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533400"/>
            <a:ext cx="8229600" cy="5791200"/>
          </a:xfrm>
        </p:spPr>
        <p:txBody>
          <a:bodyPr>
            <a:normAutofit lnSpcReduction="10000"/>
          </a:bodyPr>
          <a:lstStyle/>
          <a:p>
            <a:pPr marL="514350" indent="-514350">
              <a:buNone/>
            </a:pPr>
            <a:r>
              <a:rPr lang="en-US" dirty="0" smtClean="0"/>
              <a:t>IAT offers some  theoretical advantages over IVT</a:t>
            </a:r>
          </a:p>
          <a:p>
            <a:pPr marL="514350" indent="-514350">
              <a:buAutoNum type="alphaLcParenBoth"/>
            </a:pPr>
            <a:r>
              <a:rPr lang="en-US" dirty="0" smtClean="0"/>
              <a:t>angiographic planning allows customization of treatment strategy</a:t>
            </a:r>
          </a:p>
          <a:p>
            <a:pPr marL="514350" indent="-514350">
              <a:buAutoNum type="alphaLcParenBoth"/>
            </a:pPr>
            <a:endParaRPr lang="en-US" dirty="0" smtClean="0"/>
          </a:p>
          <a:p>
            <a:pPr marL="514350" indent="-514350">
              <a:buAutoNum type="alphaLcParenBoth"/>
            </a:pPr>
            <a:r>
              <a:rPr lang="en-US" dirty="0" smtClean="0"/>
              <a:t>Loco-regional injection allows a much higher concentration of the drug where needed </a:t>
            </a:r>
          </a:p>
          <a:p>
            <a:pPr marL="514350" indent="-514350">
              <a:buAutoNum type="alphaLcParenBoth"/>
            </a:pPr>
            <a:endParaRPr lang="en-US" dirty="0" smtClean="0"/>
          </a:p>
          <a:p>
            <a:pPr marL="514350" indent="-514350">
              <a:buAutoNum type="alphaLcParenBoth"/>
            </a:pPr>
            <a:r>
              <a:rPr lang="en-US" dirty="0" smtClean="0"/>
              <a:t>the overall dosage administered to the patient is limited to the minimum necessary</a:t>
            </a:r>
          </a:p>
          <a:p>
            <a:pPr marL="514350" indent="-514350">
              <a:buAutoNum type="alphaLcParenBoth"/>
            </a:pPr>
            <a:endParaRPr lang="en-US" dirty="0" smtClean="0"/>
          </a:p>
          <a:p>
            <a:pPr marL="514350" indent="-514350">
              <a:buAutoNum type="alphaLcParenBoth"/>
            </a:pPr>
            <a:r>
              <a:rPr lang="en-US" dirty="0" smtClean="0"/>
              <a:t> mechanical devices may either speed up the </a:t>
            </a:r>
            <a:r>
              <a:rPr lang="en-US" dirty="0" err="1" smtClean="0"/>
              <a:t>recanalization</a:t>
            </a:r>
            <a:r>
              <a:rPr lang="en-US" dirty="0" smtClean="0"/>
              <a:t> process or make it possible in drug resistant cases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SCHEME </a:t>
            </a:r>
            <a:endParaRPr lang="en-US" dirty="0"/>
          </a:p>
        </p:txBody>
      </p:sp>
      <p:sp>
        <p:nvSpPr>
          <p:cNvPr id="3" name="Content Placeholder 2"/>
          <p:cNvSpPr>
            <a:spLocks noGrp="1"/>
          </p:cNvSpPr>
          <p:nvPr>
            <p:ph idx="1"/>
          </p:nvPr>
        </p:nvSpPr>
        <p:spPr/>
        <p:txBody>
          <a:bodyPr/>
          <a:lstStyle/>
          <a:p>
            <a:pPr lvl="1"/>
            <a:r>
              <a:rPr lang="en-US" dirty="0" smtClean="0"/>
              <a:t>Role of iv TPA</a:t>
            </a:r>
          </a:p>
          <a:p>
            <a:pPr lvl="1"/>
            <a:endParaRPr lang="en-US" dirty="0" smtClean="0"/>
          </a:p>
          <a:p>
            <a:pPr lvl="1"/>
            <a:r>
              <a:rPr lang="en-US" dirty="0" smtClean="0"/>
              <a:t>Effect of </a:t>
            </a:r>
            <a:r>
              <a:rPr lang="en-US" dirty="0" err="1" smtClean="0"/>
              <a:t>recanalisation</a:t>
            </a:r>
            <a:endParaRPr lang="en-US" dirty="0" smtClean="0"/>
          </a:p>
          <a:p>
            <a:pPr lvl="1"/>
            <a:endParaRPr lang="en-US" dirty="0" smtClean="0"/>
          </a:p>
          <a:p>
            <a:pPr lvl="1"/>
            <a:r>
              <a:rPr lang="en-US" dirty="0" smtClean="0"/>
              <a:t>Consideration of alternate therapy</a:t>
            </a:r>
          </a:p>
          <a:p>
            <a:pPr lvl="1"/>
            <a:endParaRPr lang="en-US" dirty="0" smtClean="0"/>
          </a:p>
          <a:p>
            <a:pPr lvl="1"/>
            <a:r>
              <a:rPr lang="en-US" dirty="0" smtClean="0"/>
              <a:t>Various clinical trials</a:t>
            </a:r>
          </a:p>
          <a:p>
            <a:pPr lvl="1"/>
            <a:endParaRPr lang="en-US" dirty="0" smtClean="0"/>
          </a:p>
          <a:p>
            <a:pPr lvl="1"/>
            <a:r>
              <a:rPr lang="en-US" dirty="0" smtClean="0"/>
              <a:t>Recommendations</a:t>
            </a: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Direct comparisons of hemorrhage rates and clinical outcomes b/w IA </a:t>
            </a:r>
            <a:r>
              <a:rPr lang="en-US" dirty="0" err="1" smtClean="0"/>
              <a:t>fibrinolysis</a:t>
            </a:r>
            <a:r>
              <a:rPr lang="en-US" dirty="0" smtClean="0"/>
              <a:t> and IV </a:t>
            </a:r>
            <a:r>
              <a:rPr lang="en-US" dirty="0" err="1" smtClean="0"/>
              <a:t>tPA</a:t>
            </a:r>
            <a:r>
              <a:rPr lang="en-US" dirty="0" smtClean="0"/>
              <a:t> trial is difficult</a:t>
            </a:r>
          </a:p>
          <a:p>
            <a:endParaRPr lang="en-US" dirty="0" smtClean="0"/>
          </a:p>
          <a:p>
            <a:r>
              <a:rPr lang="en-US" dirty="0" smtClean="0"/>
              <a:t>Patients with acute ischemic stroke have a variety of arterial occlusion sites despite similar clinical presentations</a:t>
            </a:r>
          </a:p>
          <a:p>
            <a:endParaRPr lang="en-US" dirty="0" smtClean="0"/>
          </a:p>
          <a:p>
            <a:r>
              <a:rPr lang="en-US" dirty="0" smtClean="0"/>
              <a:t>the sites of arterial occlusion or the </a:t>
            </a:r>
            <a:r>
              <a:rPr lang="en-US" dirty="0" err="1" smtClean="0"/>
              <a:t>recanalization</a:t>
            </a:r>
            <a:r>
              <a:rPr lang="en-US" dirty="0" smtClean="0"/>
              <a:t> rates are known in the IV </a:t>
            </a:r>
            <a:r>
              <a:rPr lang="en-US" dirty="0" err="1" smtClean="0"/>
              <a:t>thrombolysis</a:t>
            </a:r>
            <a:r>
              <a:rPr lang="en-US" dirty="0" smtClean="0"/>
              <a:t> trials, including NINDS</a:t>
            </a:r>
          </a:p>
          <a:p>
            <a:endParaRPr lang="en-US" dirty="0" smtClean="0"/>
          </a:p>
          <a:p>
            <a:r>
              <a:rPr lang="en-US" dirty="0" smtClean="0"/>
              <a:t>So the efficacy of IV </a:t>
            </a:r>
            <a:r>
              <a:rPr lang="en-US" dirty="0" err="1" smtClean="0"/>
              <a:t>thrombolysis</a:t>
            </a:r>
            <a:r>
              <a:rPr lang="en-US" dirty="0" smtClean="0"/>
              <a:t> in patients with MCA occlusion cannot be specifically determined from those trials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cap="all" dirty="0" smtClean="0"/>
              <a:t>Intra-arterial </a:t>
            </a:r>
            <a:r>
              <a:rPr lang="en-US" cap="all" dirty="0" err="1" smtClean="0"/>
              <a:t>fibrinolysis</a:t>
            </a:r>
            <a:r>
              <a:rPr lang="en-US" cap="all"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1"/>
            <a:r>
              <a:rPr lang="en-US" sz="2800" dirty="0" smtClean="0"/>
              <a:t>PROACT II trial</a:t>
            </a:r>
          </a:p>
          <a:p>
            <a:pPr lvl="1"/>
            <a:endParaRPr lang="en-US" sz="2800" dirty="0" smtClean="0"/>
          </a:p>
          <a:p>
            <a:pPr lvl="1"/>
            <a:endParaRPr lang="en-US" sz="2800" dirty="0" smtClean="0"/>
          </a:p>
          <a:p>
            <a:pPr lvl="1"/>
            <a:r>
              <a:rPr lang="en-US" sz="2800" dirty="0" smtClean="0"/>
              <a:t>MELT </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r>
              <a:rPr lang="en-US" dirty="0" smtClean="0"/>
              <a:t>PROACT II is the first randomized multicenter trial to demonstrate the clinical efficacy of IA </a:t>
            </a:r>
            <a:r>
              <a:rPr lang="en-US" dirty="0" err="1" smtClean="0"/>
              <a:t>thrombolysis</a:t>
            </a:r>
            <a:r>
              <a:rPr lang="en-US" dirty="0" smtClean="0"/>
              <a:t> in patients with acute stroke of less than 6 hours' duration caused by MCA occlusion</a:t>
            </a:r>
            <a:endParaRPr lang="en-US" dirty="0"/>
          </a:p>
        </p:txBody>
      </p:sp>
      <p:sp>
        <p:nvSpPr>
          <p:cNvPr id="4" name="Title 1"/>
          <p:cNvSpPr>
            <a:spLocks noGrp="1"/>
          </p:cNvSpPr>
          <p:nvPr>
            <p:ph type="title"/>
          </p:nvPr>
        </p:nvSpPr>
        <p:spPr/>
        <p:txBody>
          <a:bodyPr/>
          <a:lstStyle/>
          <a:p>
            <a:r>
              <a:rPr lang="en-US" dirty="0" smtClean="0"/>
              <a:t>PROACT II TRIAL - JAMA 1999</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PROACT II TRIAL - JAMA 1999</a:t>
            </a:r>
            <a:endParaRPr lang="en-US" dirty="0"/>
          </a:p>
        </p:txBody>
      </p:sp>
      <p:pic>
        <p:nvPicPr>
          <p:cNvPr id="9218" name="Picture 2"/>
          <p:cNvPicPr>
            <a:picLocks noGrp="1" noChangeAspect="1" noChangeArrowheads="1"/>
          </p:cNvPicPr>
          <p:nvPr>
            <p:ph idx="1"/>
          </p:nvPr>
        </p:nvPicPr>
        <p:blipFill>
          <a:blip r:embed="rId2"/>
          <a:srcRect l="12156" t="9459" r="14147" b="6757"/>
          <a:stretch>
            <a:fillRect/>
          </a:stretch>
        </p:blipFill>
        <p:spPr bwMode="auto">
          <a:xfrm>
            <a:off x="304800" y="1305612"/>
            <a:ext cx="8686800" cy="5552388"/>
          </a:xfrm>
          <a:prstGeom prst="rect">
            <a:avLst/>
          </a:prstGeom>
          <a:noFill/>
          <a:ln w="9525">
            <a:noFill/>
            <a:miter lim="800000"/>
            <a:headEnd/>
            <a:tailEnd/>
          </a:ln>
          <a:effectLst/>
        </p:spPr>
      </p:pic>
      <p:sp>
        <p:nvSpPr>
          <p:cNvPr id="4" name="Rectangle 3"/>
          <p:cNvSpPr/>
          <p:nvPr/>
        </p:nvSpPr>
        <p:spPr>
          <a:xfrm>
            <a:off x="3810000" y="3962400"/>
            <a:ext cx="5105400" cy="685800"/>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0" y="5029200"/>
            <a:ext cx="990600"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a:off x="7467600" y="5105400"/>
            <a:ext cx="990600"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a:off x="5257800" y="5638800"/>
            <a:ext cx="3581400"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a:off x="3276600" y="5867400"/>
            <a:ext cx="1905000" cy="1588"/>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l="36336" t="14937" r="13887" b="39928"/>
          <a:stretch>
            <a:fillRect/>
          </a:stretch>
        </p:blipFill>
        <p:spPr bwMode="auto">
          <a:xfrm>
            <a:off x="0" y="1905000"/>
            <a:ext cx="9144000" cy="4661647"/>
          </a:xfrm>
          <a:prstGeom prst="rect">
            <a:avLst/>
          </a:prstGeom>
          <a:solidFill>
            <a:schemeClr val="accent2"/>
          </a:solidFill>
          <a:ln w="9525">
            <a:noFill/>
            <a:miter lim="800000"/>
            <a:headEnd/>
            <a:tailEnd/>
          </a:ln>
          <a:effectLst/>
        </p:spPr>
      </p:pic>
      <p:sp>
        <p:nvSpPr>
          <p:cNvPr id="4" name="Curved Up Arrow 3"/>
          <p:cNvSpPr/>
          <p:nvPr/>
        </p:nvSpPr>
        <p:spPr>
          <a:xfrm>
            <a:off x="3733800" y="3733800"/>
            <a:ext cx="2362200" cy="152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a:off x="6858000" y="3733800"/>
            <a:ext cx="2057400" cy="152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Up Arrow 5"/>
          <p:cNvSpPr/>
          <p:nvPr/>
        </p:nvSpPr>
        <p:spPr>
          <a:xfrm>
            <a:off x="1600200" y="4114800"/>
            <a:ext cx="4343400"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a:off x="6553200" y="4114800"/>
            <a:ext cx="2057400"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a:off x="228600" y="4343400"/>
            <a:ext cx="4800600"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0" y="3581400"/>
            <a:ext cx="8915400" cy="16764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PROACT II trial</a:t>
            </a:r>
            <a:endParaRPr lang="en-US" dirty="0"/>
          </a:p>
        </p:txBody>
      </p:sp>
      <p:sp>
        <p:nvSpPr>
          <p:cNvPr id="3" name="Content Placeholder 2"/>
          <p:cNvSpPr>
            <a:spLocks noGrp="1"/>
          </p:cNvSpPr>
          <p:nvPr>
            <p:ph idx="1"/>
          </p:nvPr>
        </p:nvSpPr>
        <p:spPr/>
        <p:txBody>
          <a:bodyPr>
            <a:normAutofit/>
          </a:bodyPr>
          <a:lstStyle/>
          <a:p>
            <a:r>
              <a:rPr lang="en-US" dirty="0" smtClean="0"/>
              <a:t>The 15% absolute increase in favorable outcome with IA r-</a:t>
            </a:r>
            <a:r>
              <a:rPr lang="en-US" dirty="0" err="1" smtClean="0"/>
              <a:t>proUK</a:t>
            </a:r>
            <a:r>
              <a:rPr lang="en-US" dirty="0" smtClean="0"/>
              <a:t> (</a:t>
            </a:r>
            <a:r>
              <a:rPr lang="en-US" i="1" dirty="0" smtClean="0"/>
              <a:t>P</a:t>
            </a:r>
            <a:r>
              <a:rPr lang="en-US" dirty="0" smtClean="0"/>
              <a:t> = .04)</a:t>
            </a:r>
          </a:p>
          <a:p>
            <a:endParaRPr lang="en-US" dirty="0" smtClean="0"/>
          </a:p>
          <a:p>
            <a:endParaRPr lang="en-US" dirty="0" smtClean="0"/>
          </a:p>
          <a:p>
            <a:r>
              <a:rPr lang="en-US" dirty="0" smtClean="0"/>
              <a:t>So on average, for every 7 patients treated with </a:t>
            </a:r>
          </a:p>
          <a:p>
            <a:pPr>
              <a:buNone/>
            </a:pPr>
            <a:r>
              <a:rPr lang="en-US" dirty="0" smtClean="0"/>
              <a:t>    IA r </a:t>
            </a:r>
            <a:r>
              <a:rPr lang="en-US" dirty="0" err="1" smtClean="0"/>
              <a:t>proUK</a:t>
            </a:r>
            <a:r>
              <a:rPr lang="en-US" dirty="0" smtClean="0"/>
              <a:t>, 1 will benefit.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IC bleed in </a:t>
            </a:r>
            <a:r>
              <a:rPr lang="en-US" dirty="0" err="1" smtClean="0"/>
              <a:t>ProUK</a:t>
            </a:r>
            <a:r>
              <a:rPr lang="en-US" dirty="0" smtClean="0"/>
              <a:t> arm </a:t>
            </a:r>
            <a:r>
              <a:rPr lang="en-US" dirty="0" smtClean="0">
                <a:sym typeface="Wingdings" pitchFamily="2" charset="2"/>
              </a:rPr>
              <a:t> 10%</a:t>
            </a:r>
          </a:p>
          <a:p>
            <a:r>
              <a:rPr lang="en-US" dirty="0" smtClean="0">
                <a:sym typeface="Wingdings" pitchFamily="2" charset="2"/>
              </a:rPr>
              <a:t>IC bleed in control arm 2% </a:t>
            </a:r>
          </a:p>
          <a:p>
            <a:endParaRPr lang="en-US" dirty="0" smtClean="0"/>
          </a:p>
          <a:p>
            <a:r>
              <a:rPr lang="en-US" dirty="0" smtClean="0"/>
              <a:t>Treatment with IA r-</a:t>
            </a:r>
            <a:r>
              <a:rPr lang="en-US" dirty="0" err="1" smtClean="0"/>
              <a:t>proUK</a:t>
            </a:r>
            <a:r>
              <a:rPr lang="en-US" dirty="0" smtClean="0"/>
              <a:t> was beneficial despite an increased risk of early intracranial hemorrhage with neurological deterioration.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 was no significant difference in the rates of total intracranial hemorrhage by day 10. </a:t>
            </a:r>
          </a:p>
          <a:p>
            <a:endParaRPr lang="en-US" dirty="0" smtClean="0"/>
          </a:p>
          <a:p>
            <a:r>
              <a:rPr lang="en-US" dirty="0" smtClean="0"/>
              <a:t>This may reflect delayed </a:t>
            </a:r>
            <a:r>
              <a:rPr lang="en-US" dirty="0" err="1" smtClean="0"/>
              <a:t>recanalization</a:t>
            </a:r>
            <a:r>
              <a:rPr lang="en-US" dirty="0" smtClean="0"/>
              <a:t> in the control group with hemorrhagic transformation</a:t>
            </a:r>
          </a:p>
          <a:p>
            <a:endParaRPr lang="en-US" dirty="0" smtClean="0"/>
          </a:p>
          <a:p>
            <a:r>
              <a:rPr lang="en-US" dirty="0" smtClean="0"/>
              <a:t>higher early rate of ICH with r-</a:t>
            </a:r>
            <a:r>
              <a:rPr lang="en-US" dirty="0" err="1" smtClean="0"/>
              <a:t>proUK</a:t>
            </a:r>
            <a:r>
              <a:rPr lang="en-US" dirty="0" smtClean="0"/>
              <a:t> reflected drug-induced </a:t>
            </a:r>
            <a:r>
              <a:rPr lang="en-US" dirty="0" err="1" smtClean="0"/>
              <a:t>recanalization</a:t>
            </a:r>
            <a:r>
              <a:rPr lang="en-US" dirty="0" smtClean="0"/>
              <a:t> and reperfusion hemorrhage.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higher rate of intracranial hemorrhage with neurological deterioration with IA r-</a:t>
            </a:r>
            <a:r>
              <a:rPr lang="en-US" dirty="0" err="1" smtClean="0"/>
              <a:t>proUK</a:t>
            </a:r>
            <a:r>
              <a:rPr lang="en-US" dirty="0" smtClean="0"/>
              <a:t> (10.2%) compared with IV </a:t>
            </a:r>
            <a:r>
              <a:rPr lang="en-US" dirty="0" err="1" smtClean="0"/>
              <a:t>tPA</a:t>
            </a:r>
            <a:r>
              <a:rPr lang="en-US" dirty="0" smtClean="0"/>
              <a:t> </a:t>
            </a:r>
          </a:p>
          <a:p>
            <a:pPr lvl="1"/>
            <a:r>
              <a:rPr lang="en-US" dirty="0" smtClean="0"/>
              <a:t>NINDS (6.4%)</a:t>
            </a:r>
          </a:p>
          <a:p>
            <a:pPr lvl="1"/>
            <a:r>
              <a:rPr lang="en-US" dirty="0" err="1" smtClean="0"/>
              <a:t>Alteplase</a:t>
            </a:r>
            <a:r>
              <a:rPr lang="en-US" dirty="0" smtClean="0"/>
              <a:t> </a:t>
            </a:r>
            <a:r>
              <a:rPr lang="en-US" dirty="0" err="1" smtClean="0"/>
              <a:t>ThromboLysis</a:t>
            </a:r>
            <a:r>
              <a:rPr lang="en-US" dirty="0" smtClean="0"/>
              <a:t> for Acute </a:t>
            </a:r>
            <a:r>
              <a:rPr lang="en-US" dirty="0" err="1" smtClean="0"/>
              <a:t>Noninterventional</a:t>
            </a:r>
            <a:r>
              <a:rPr lang="en-US" dirty="0" smtClean="0"/>
              <a:t> Therapy in Ischemic Stroke (ATLANTIS) (7.2%)</a:t>
            </a:r>
          </a:p>
          <a:p>
            <a:pPr lvl="1"/>
            <a:r>
              <a:rPr lang="en-US" dirty="0" smtClean="0"/>
              <a:t>ECASS II (8.8)</a:t>
            </a:r>
          </a:p>
          <a:p>
            <a:pPr lvl="1"/>
            <a:endParaRPr lang="en-US" dirty="0" smtClean="0"/>
          </a:p>
          <a:p>
            <a:pPr lvl="1">
              <a:buNone/>
            </a:pPr>
            <a:r>
              <a:rPr lang="en-US" dirty="0" smtClean="0">
                <a:solidFill>
                  <a:schemeClr val="tx2">
                    <a:lumMod val="75000"/>
                  </a:schemeClr>
                </a:solidFill>
              </a:rPr>
              <a:t>reflects the greater baseline stroke severity and time to treatment in PROACT II. -</a:t>
            </a:r>
            <a:r>
              <a:rPr lang="en-US" dirty="0" smtClean="0">
                <a:solidFill>
                  <a:schemeClr val="tx2">
                    <a:lumMod val="75000"/>
                  </a:schemeClr>
                </a:solidFill>
                <a:sym typeface="Wingdings" pitchFamily="2" charset="2"/>
              </a:rPr>
              <a:t> NIHSS of 17 </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backs of IA </a:t>
            </a:r>
            <a:r>
              <a:rPr lang="en-US" dirty="0" err="1" smtClean="0"/>
              <a:t>thrombolysis</a:t>
            </a:r>
            <a:endParaRPr lang="en-US" dirty="0"/>
          </a:p>
        </p:txBody>
      </p:sp>
      <p:sp>
        <p:nvSpPr>
          <p:cNvPr id="3" name="Content Placeholder 2"/>
          <p:cNvSpPr>
            <a:spLocks noGrp="1"/>
          </p:cNvSpPr>
          <p:nvPr>
            <p:ph idx="1"/>
          </p:nvPr>
        </p:nvSpPr>
        <p:spPr/>
        <p:txBody>
          <a:bodyPr>
            <a:normAutofit lnSpcReduction="10000"/>
          </a:bodyPr>
          <a:lstStyle/>
          <a:p>
            <a:r>
              <a:rPr lang="en-US" dirty="0" smtClean="0"/>
              <a:t>there was an average 3-hour delay between patient arrival at hospital and initiation of the IA r-</a:t>
            </a:r>
            <a:r>
              <a:rPr lang="en-US" dirty="0" err="1" smtClean="0"/>
              <a:t>proUK</a:t>
            </a:r>
            <a:r>
              <a:rPr lang="en-US" dirty="0" smtClean="0"/>
              <a:t> infusion</a:t>
            </a:r>
          </a:p>
          <a:p>
            <a:pPr>
              <a:buNone/>
            </a:pPr>
            <a:endParaRPr lang="en-US" dirty="0" smtClean="0"/>
          </a:p>
          <a:p>
            <a:r>
              <a:rPr lang="en-US" dirty="0" smtClean="0"/>
              <a:t>When the 2-hour drug infusion time is added, up to 5 hours elapsed in some patients during which brain infarction continued. </a:t>
            </a:r>
          </a:p>
          <a:p>
            <a:endParaRPr lang="en-US" dirty="0" smtClean="0"/>
          </a:p>
          <a:p>
            <a:r>
              <a:rPr lang="en-US" dirty="0" smtClean="0"/>
              <a:t>A door-to-drug time of 1 hour similar to that recommended for IV </a:t>
            </a:r>
            <a:r>
              <a:rPr lang="en-US" dirty="0" err="1" smtClean="0"/>
              <a:t>tPA</a:t>
            </a:r>
            <a:r>
              <a:rPr lang="en-US" dirty="0" smtClean="0"/>
              <a:t> is more difficult to achieve with IA </a:t>
            </a:r>
            <a:r>
              <a:rPr lang="en-US" dirty="0" err="1" smtClean="0"/>
              <a:t>thrombolysis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The number of options for endovascular treatment of ischemic stroke has increased substantially over the past decade </a:t>
            </a:r>
          </a:p>
          <a:p>
            <a:pPr>
              <a:buNone/>
            </a:pPr>
            <a:endParaRPr lang="en-US" dirty="0" smtClean="0"/>
          </a:p>
          <a:p>
            <a:pPr lvl="1"/>
            <a:r>
              <a:rPr lang="en-US" dirty="0" smtClean="0"/>
              <a:t>intra-arterial </a:t>
            </a:r>
            <a:r>
              <a:rPr lang="en-US" dirty="0" err="1" smtClean="0"/>
              <a:t>fibrinolysis</a:t>
            </a:r>
            <a:r>
              <a:rPr lang="en-US" dirty="0" smtClean="0"/>
              <a:t> </a:t>
            </a:r>
          </a:p>
          <a:p>
            <a:pPr lvl="1"/>
            <a:r>
              <a:rPr lang="en-US" dirty="0" smtClean="0"/>
              <a:t>mechanical clot retrieval  Merci Retrieval System</a:t>
            </a:r>
          </a:p>
          <a:p>
            <a:pPr lvl="1"/>
            <a:r>
              <a:rPr lang="en-US" dirty="0" smtClean="0"/>
              <a:t>mechanical clot aspiration with the Penumbra System </a:t>
            </a:r>
          </a:p>
          <a:p>
            <a:pPr lvl="1"/>
            <a:r>
              <a:rPr lang="en-US" dirty="0" smtClean="0"/>
              <a:t>acute angioplasty  and </a:t>
            </a:r>
            <a:r>
              <a:rPr lang="en-US" dirty="0" err="1" smtClean="0"/>
              <a:t>stenting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MELT </a:t>
            </a:r>
            <a:endParaRPr lang="en-US" dirty="0"/>
          </a:p>
        </p:txBody>
      </p:sp>
      <p:sp>
        <p:nvSpPr>
          <p:cNvPr id="3" name="Content Placeholder 2"/>
          <p:cNvSpPr>
            <a:spLocks noGrp="1"/>
          </p:cNvSpPr>
          <p:nvPr>
            <p:ph idx="1"/>
          </p:nvPr>
        </p:nvSpPr>
        <p:spPr/>
        <p:txBody>
          <a:bodyPr/>
          <a:lstStyle/>
          <a:p>
            <a:r>
              <a:rPr lang="en-US" dirty="0" smtClean="0"/>
              <a:t>MCA embolism local </a:t>
            </a:r>
            <a:r>
              <a:rPr lang="en-US" dirty="0" err="1" smtClean="0"/>
              <a:t>fibrinolytic</a:t>
            </a:r>
            <a:r>
              <a:rPr lang="en-US" dirty="0" smtClean="0"/>
              <a:t> intervention trial </a:t>
            </a:r>
          </a:p>
          <a:p>
            <a:pPr>
              <a:buNone/>
            </a:pPr>
            <a:r>
              <a:rPr lang="en-US" dirty="0" smtClean="0"/>
              <a:t>( Japan)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77050"/>
            <a:ext cx="9162628" cy="64761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(PROACT) II trial of r-pro-UK was positive</a:t>
            </a:r>
          </a:p>
          <a:p>
            <a:endParaRPr lang="en-US" dirty="0" smtClean="0"/>
          </a:p>
          <a:p>
            <a:r>
              <a:rPr lang="en-US" dirty="0" smtClean="0"/>
              <a:t>2 trials are necessary for any new drug to receive FDA approval. </a:t>
            </a:r>
          </a:p>
          <a:p>
            <a:endParaRPr lang="en-US" dirty="0" smtClean="0"/>
          </a:p>
          <a:p>
            <a:r>
              <a:rPr lang="en-US" dirty="0" smtClean="0"/>
              <a:t>A second trial has not been completed, and thus, </a:t>
            </a:r>
          </a:p>
          <a:p>
            <a:pPr>
              <a:buNone/>
            </a:pPr>
            <a:r>
              <a:rPr lang="en-US" dirty="0" smtClean="0"/>
              <a:t>     r-pro-UK has not received FDA approval.</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143000"/>
          </a:xfrm>
        </p:spPr>
        <p:txBody>
          <a:bodyPr>
            <a:normAutofit fontScale="90000"/>
          </a:bodyPr>
          <a:lstStyle/>
          <a:p>
            <a:r>
              <a:rPr lang="en-US" dirty="0" smtClean="0"/>
              <a:t>Comparison of IA </a:t>
            </a:r>
            <a:r>
              <a:rPr lang="en-US" dirty="0" err="1" smtClean="0"/>
              <a:t>fibrinolysis</a:t>
            </a:r>
            <a:r>
              <a:rPr lang="en-US" dirty="0" smtClean="0"/>
              <a:t> VS IV TPA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714391"/>
            <a:ext cx="9143999" cy="6027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a:t>
            </a:r>
            <a:r>
              <a:rPr lang="en-US" dirty="0" err="1" smtClean="0"/>
              <a:t>recanalisation</a:t>
            </a:r>
            <a:r>
              <a:rPr lang="en-US" dirty="0" smtClean="0"/>
              <a:t> </a:t>
            </a:r>
            <a:endParaRPr lang="en-US" dirty="0"/>
          </a:p>
        </p:txBody>
      </p:sp>
      <p:sp>
        <p:nvSpPr>
          <p:cNvPr id="3" name="Content Placeholder 2"/>
          <p:cNvSpPr>
            <a:spLocks noGrp="1"/>
          </p:cNvSpPr>
          <p:nvPr>
            <p:ph idx="1"/>
          </p:nvPr>
        </p:nvSpPr>
        <p:spPr>
          <a:xfrm>
            <a:off x="457200" y="2468880"/>
            <a:ext cx="8229600" cy="4389120"/>
          </a:xfrm>
        </p:spPr>
        <p:txBody>
          <a:bodyPr/>
          <a:lstStyle/>
          <a:p>
            <a:r>
              <a:rPr lang="en-US" dirty="0" smtClean="0"/>
              <a:t> Merci Retrieval  System  - 2004</a:t>
            </a:r>
          </a:p>
          <a:p>
            <a:r>
              <a:rPr lang="en-US" dirty="0" smtClean="0"/>
              <a:t>Penumbra System  - 2007</a:t>
            </a:r>
          </a:p>
          <a:p>
            <a:r>
              <a:rPr lang="en-US" dirty="0" smtClean="0"/>
              <a:t>Solitaire Flow Restoration Device -2012</a:t>
            </a:r>
          </a:p>
          <a:p>
            <a:r>
              <a:rPr lang="en-US" dirty="0" err="1" smtClean="0"/>
              <a:t>Trevo</a:t>
            </a:r>
            <a:r>
              <a:rPr lang="en-US" dirty="0" smtClean="0"/>
              <a:t> Retriever -2012</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None of these devices have an FDA clinical indication because of the lack of RCT with medical therapy</a:t>
            </a:r>
          </a:p>
          <a:p>
            <a:endParaRPr lang="en-US" dirty="0" smtClean="0"/>
          </a:p>
          <a:p>
            <a:pPr>
              <a:buNone/>
            </a:pPr>
            <a:endParaRPr lang="en-US" dirty="0" smtClean="0"/>
          </a:p>
          <a:p>
            <a:r>
              <a:rPr lang="en-US" dirty="0" smtClean="0"/>
              <a:t>They were cleared for use by the FDA as mechanical methods for restoring blood flow to occluded arteries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MERCI Trial </a:t>
            </a:r>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12136" y="2133600"/>
            <a:ext cx="9156136" cy="4191000"/>
          </a:xfrm>
          <a:prstGeom prst="rect">
            <a:avLst/>
          </a:prstGeom>
          <a:noFill/>
          <a:ln w="9525">
            <a:noFill/>
            <a:miter lim="800000"/>
            <a:headEnd/>
            <a:tailEnd/>
          </a:ln>
          <a:effectLst/>
        </p:spPr>
      </p:pic>
      <p:sp>
        <p:nvSpPr>
          <p:cNvPr id="5" name="TextBox 4"/>
          <p:cNvSpPr txBox="1"/>
          <p:nvPr/>
        </p:nvSpPr>
        <p:spPr>
          <a:xfrm>
            <a:off x="4191000" y="6172200"/>
            <a:ext cx="3200400" cy="369332"/>
          </a:xfrm>
          <a:prstGeom prst="rect">
            <a:avLst/>
          </a:prstGeom>
          <a:noFill/>
        </p:spPr>
        <p:txBody>
          <a:bodyPr wrap="square" rtlCol="0">
            <a:spAutoFit/>
          </a:bodyPr>
          <a:lstStyle/>
          <a:p>
            <a:r>
              <a:rPr lang="en-US" dirty="0" smtClean="0"/>
              <a:t>Stroke 2008</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31293" y="1143000"/>
            <a:ext cx="8814357" cy="5715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27656" y="1932758"/>
            <a:ext cx="9116344" cy="4004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OF ACUTE STROKE- AHA –ASA RECOMMENDATIONS</a:t>
            </a:r>
            <a:endParaRPr lang="en-US" dirty="0"/>
          </a:p>
        </p:txBody>
      </p:sp>
      <p:sp>
        <p:nvSpPr>
          <p:cNvPr id="3" name="Content Placeholder 2"/>
          <p:cNvSpPr>
            <a:spLocks noGrp="1"/>
          </p:cNvSpPr>
          <p:nvPr>
            <p:ph idx="1"/>
          </p:nvPr>
        </p:nvSpPr>
        <p:spPr>
          <a:xfrm>
            <a:off x="457200" y="2133600"/>
            <a:ext cx="8229600" cy="4389120"/>
          </a:xfrm>
        </p:spPr>
        <p:txBody>
          <a:bodyPr>
            <a:normAutofit/>
          </a:bodyPr>
          <a:lstStyle/>
          <a:p>
            <a:r>
              <a:rPr lang="en-US" sz="2800" dirty="0" smtClean="0"/>
              <a:t>Intravenous </a:t>
            </a:r>
            <a:r>
              <a:rPr lang="en-US" sz="2800" dirty="0" err="1" smtClean="0"/>
              <a:t>rtPA</a:t>
            </a:r>
            <a:r>
              <a:rPr lang="en-US" sz="2800" dirty="0" smtClean="0"/>
              <a:t> (0.9 mg/kg, maximum dose 90 mg) is recommended for selected patients who may be  treated within 3 hours of onset of ischemic stroke  (Class I; Level of Evidence A).</a:t>
            </a:r>
          </a:p>
          <a:p>
            <a:endParaRPr lang="en-US" sz="2800" dirty="0" smtClean="0"/>
          </a:p>
          <a:p>
            <a:r>
              <a:rPr lang="en-US" sz="2800" b="1" dirty="0" smtClean="0"/>
              <a:t> The door-to-needle time should be within 60 minutes from hospital arrival </a:t>
            </a:r>
            <a:endParaRPr lang="en-US"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a:stretch>
            <a:fillRect/>
          </a:stretch>
        </p:blipFill>
        <p:spPr bwMode="auto">
          <a:xfrm>
            <a:off x="1905000" y="510533"/>
            <a:ext cx="6284869" cy="63474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srcRect/>
          <a:stretch>
            <a:fillRect/>
          </a:stretch>
        </p:blipFill>
        <p:spPr bwMode="auto">
          <a:xfrm>
            <a:off x="-682" y="125700"/>
            <a:ext cx="9352259" cy="67322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MERCI trial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successful </a:t>
            </a:r>
            <a:r>
              <a:rPr lang="en-US" dirty="0" err="1" smtClean="0"/>
              <a:t>recanalization</a:t>
            </a:r>
            <a:r>
              <a:rPr lang="en-US" dirty="0" smtClean="0"/>
              <a:t>  </a:t>
            </a:r>
            <a:r>
              <a:rPr lang="en-US" dirty="0" smtClean="0">
                <a:sym typeface="Wingdings" pitchFamily="2" charset="2"/>
              </a:rPr>
              <a:t> </a:t>
            </a:r>
            <a:r>
              <a:rPr lang="en-US" dirty="0" smtClean="0"/>
              <a:t> 75 of 131 (57.3%) </a:t>
            </a:r>
          </a:p>
          <a:p>
            <a:r>
              <a:rPr lang="en-US" dirty="0" smtClean="0"/>
              <a:t>after adjunctive therapy (</a:t>
            </a:r>
            <a:r>
              <a:rPr lang="en-US" dirty="0" err="1" smtClean="0"/>
              <a:t>intraarterial</a:t>
            </a:r>
            <a:r>
              <a:rPr lang="en-US" dirty="0" smtClean="0"/>
              <a:t> </a:t>
            </a:r>
            <a:r>
              <a:rPr lang="en-US" dirty="0" err="1" smtClean="0"/>
              <a:t>tPA</a:t>
            </a:r>
            <a:r>
              <a:rPr lang="en-US" dirty="0" smtClean="0"/>
              <a:t> &amp; mechanical)  </a:t>
            </a:r>
            <a:r>
              <a:rPr lang="en-US" dirty="0" smtClean="0">
                <a:sym typeface="Wingdings" pitchFamily="2" charset="2"/>
              </a:rPr>
              <a:t> </a:t>
            </a:r>
            <a:r>
              <a:rPr lang="en-US" dirty="0" smtClean="0"/>
              <a:t>91 of 131 (69.5%) </a:t>
            </a:r>
          </a:p>
          <a:p>
            <a:endParaRPr lang="en-US" dirty="0" smtClean="0"/>
          </a:p>
          <a:p>
            <a:r>
              <a:rPr lang="en-US" dirty="0" smtClean="0"/>
              <a:t>favorable clinical outcomes (</a:t>
            </a:r>
            <a:r>
              <a:rPr lang="en-US" dirty="0" err="1" smtClean="0"/>
              <a:t>mRS</a:t>
            </a:r>
            <a:r>
              <a:rPr lang="en-US" dirty="0" smtClean="0"/>
              <a:t> 0 to 2) </a:t>
            </a:r>
            <a:r>
              <a:rPr lang="en-US" dirty="0" smtClean="0">
                <a:sym typeface="Wingdings" pitchFamily="2" charset="2"/>
              </a:rPr>
              <a:t> </a:t>
            </a:r>
            <a:r>
              <a:rPr lang="en-US" dirty="0" smtClean="0"/>
              <a:t>36% </a:t>
            </a:r>
          </a:p>
          <a:p>
            <a:r>
              <a:rPr lang="en-US" dirty="0" smtClean="0"/>
              <a:t>Mortality </a:t>
            </a:r>
            <a:r>
              <a:rPr lang="en-US" dirty="0" smtClean="0">
                <a:sym typeface="Wingdings" pitchFamily="2" charset="2"/>
              </a:rPr>
              <a:t> </a:t>
            </a:r>
            <a:r>
              <a:rPr lang="en-US" dirty="0" smtClean="0"/>
              <a:t>34%</a:t>
            </a:r>
          </a:p>
          <a:p>
            <a:endParaRPr lang="en-US" dirty="0" smtClean="0"/>
          </a:p>
          <a:p>
            <a:r>
              <a:rPr lang="en-US" dirty="0" smtClean="0"/>
              <a:t> both outcomes were significantly related to  </a:t>
            </a:r>
            <a:r>
              <a:rPr lang="en-US" dirty="0" err="1" smtClean="0"/>
              <a:t>recanalization</a:t>
            </a:r>
            <a:r>
              <a:rPr lang="en-US" dirty="0" smtClean="0"/>
              <a:t>. </a:t>
            </a:r>
          </a:p>
          <a:p>
            <a:r>
              <a:rPr lang="en-US" dirty="0" err="1" smtClean="0"/>
              <a:t>sICH</a:t>
            </a:r>
            <a:r>
              <a:rPr lang="en-US" dirty="0" smtClean="0"/>
              <a:t> </a:t>
            </a:r>
            <a:r>
              <a:rPr lang="en-US" dirty="0" smtClean="0">
                <a:sym typeface="Wingdings" pitchFamily="2" charset="2"/>
              </a:rPr>
              <a:t>  </a:t>
            </a:r>
            <a:r>
              <a:rPr lang="en-US" dirty="0" smtClean="0"/>
              <a:t>16 patients (9.8%)    :    4 (2.4%) of these were PH- II. </a:t>
            </a:r>
          </a:p>
          <a:p>
            <a:r>
              <a:rPr lang="en-US" dirty="0" smtClean="0"/>
              <a:t>Clinically significant procedural complications occurred in 9 (5.5%) patients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r>
              <a:rPr lang="en-US" dirty="0" smtClean="0"/>
              <a:t>the trial included adults with no upper age limit, nor an upper limit to NIHSS</a:t>
            </a:r>
          </a:p>
          <a:p>
            <a:pPr>
              <a:buNone/>
            </a:pPr>
            <a:endParaRPr lang="en-US" dirty="0" smtClean="0"/>
          </a:p>
          <a:p>
            <a:r>
              <a:rPr lang="en-US" dirty="0" smtClean="0"/>
              <a:t>14% of treated patient had </a:t>
            </a:r>
            <a:r>
              <a:rPr lang="en-US" dirty="0" err="1" smtClean="0"/>
              <a:t>prestroke</a:t>
            </a:r>
            <a:r>
              <a:rPr lang="en-US" dirty="0" smtClean="0"/>
              <a:t> </a:t>
            </a:r>
            <a:r>
              <a:rPr lang="en-US" dirty="0" err="1" smtClean="0"/>
              <a:t>mRS</a:t>
            </a:r>
            <a:r>
              <a:rPr lang="en-US" dirty="0" smtClean="0"/>
              <a:t> scores exceeding 0</a:t>
            </a:r>
          </a:p>
          <a:p>
            <a:endParaRPr lang="en-US" dirty="0" smtClean="0"/>
          </a:p>
          <a:p>
            <a:r>
              <a:rPr lang="en-US" dirty="0" smtClean="0"/>
              <a:t>The device is difficult to manipulate</a:t>
            </a:r>
          </a:p>
          <a:p>
            <a:endParaRPr lang="en-US" dirty="0" smtClean="0"/>
          </a:p>
          <a:p>
            <a:r>
              <a:rPr lang="en-US" dirty="0" smtClean="0"/>
              <a:t>Complication rate of this device is high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srcRect r="14798"/>
          <a:stretch>
            <a:fillRect/>
          </a:stretch>
        </p:blipFill>
        <p:spPr bwMode="auto">
          <a:xfrm>
            <a:off x="-58995" y="762000"/>
            <a:ext cx="9202995" cy="5486400"/>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l="85202" t="45161"/>
          <a:stretch>
            <a:fillRect/>
          </a:stretch>
        </p:blipFill>
        <p:spPr bwMode="auto">
          <a:xfrm>
            <a:off x="7767637" y="1524000"/>
            <a:ext cx="1376363"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srcRect b="52055"/>
          <a:stretch>
            <a:fillRect/>
          </a:stretch>
        </p:blipFill>
        <p:spPr bwMode="auto">
          <a:xfrm>
            <a:off x="-52985" y="304800"/>
            <a:ext cx="7602795" cy="6172200"/>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t="46872"/>
          <a:stretch>
            <a:fillRect/>
          </a:stretch>
        </p:blipFill>
        <p:spPr bwMode="auto">
          <a:xfrm>
            <a:off x="1066800" y="152400"/>
            <a:ext cx="7454002" cy="6705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8434"/>
                                        </p:tgtEl>
                                        <p:attrNameLst>
                                          <p:attrName>ppt_x</p:attrName>
                                        </p:attrNameLst>
                                      </p:cBhvr>
                                      <p:tavLst>
                                        <p:tav tm="0">
                                          <p:val>
                                            <p:strVal val="ppt_x"/>
                                          </p:val>
                                        </p:tav>
                                        <p:tav tm="100000">
                                          <p:val>
                                            <p:strVal val="ppt_x"/>
                                          </p:val>
                                        </p:tav>
                                      </p:tavLst>
                                    </p:anim>
                                    <p:anim calcmode="lin" valueType="num">
                                      <p:cBhvr additive="base">
                                        <p:cTn id="7" dur="500"/>
                                        <p:tgtEl>
                                          <p:spTgt spid="18434"/>
                                        </p:tgtEl>
                                        <p:attrNameLst>
                                          <p:attrName>ppt_y</p:attrName>
                                        </p:attrNameLst>
                                      </p:cBhvr>
                                      <p:tavLst>
                                        <p:tav tm="0">
                                          <p:val>
                                            <p:strVal val="ppt_y"/>
                                          </p:val>
                                        </p:tav>
                                        <p:tav tm="100000">
                                          <p:val>
                                            <p:strVal val="1+ppt_h/2"/>
                                          </p:val>
                                        </p:tav>
                                      </p:tavLst>
                                    </p:anim>
                                    <p:set>
                                      <p:cBhvr>
                                        <p:cTn id="8" dur="1" fill="hold">
                                          <p:stCondLst>
                                            <p:cond delay="499"/>
                                          </p:stCondLst>
                                        </p:cTn>
                                        <p:tgtEl>
                                          <p:spTgt spid="184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SWIFT </a:t>
            </a:r>
            <a:endParaRPr lang="en-US" dirty="0"/>
          </a:p>
        </p:txBody>
      </p:sp>
      <p:pic>
        <p:nvPicPr>
          <p:cNvPr id="19458" name="Picture 2"/>
          <p:cNvPicPr>
            <a:picLocks noGrp="1" noChangeAspect="1" noChangeArrowheads="1"/>
          </p:cNvPicPr>
          <p:nvPr>
            <p:ph idx="1"/>
          </p:nvPr>
        </p:nvPicPr>
        <p:blipFill>
          <a:blip r:embed="rId2"/>
          <a:srcRect/>
          <a:stretch>
            <a:fillRect/>
          </a:stretch>
        </p:blipFill>
        <p:spPr bwMode="auto">
          <a:xfrm>
            <a:off x="144113" y="1288477"/>
            <a:ext cx="8999887" cy="5569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srcRect l="2345" r="1480" b="1902"/>
          <a:stretch>
            <a:fillRect/>
          </a:stretch>
        </p:blipFill>
        <p:spPr bwMode="auto">
          <a:xfrm>
            <a:off x="63500" y="2133600"/>
            <a:ext cx="91694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primary efficacy outcome was achieved more often in the Solitaire group than it  was in the Merci group (61% vs24%; p &lt;0·0001)  </a:t>
            </a:r>
          </a:p>
          <a:p>
            <a:endParaRPr lang="en-US" dirty="0" smtClean="0"/>
          </a:p>
          <a:p>
            <a:endParaRPr lang="en-US" dirty="0" smtClean="0"/>
          </a:p>
          <a:p>
            <a:r>
              <a:rPr lang="en-US" dirty="0" smtClean="0"/>
              <a:t>good 3-month neurological outcome with Solitaire VS  Merci  </a:t>
            </a:r>
            <a:r>
              <a:rPr lang="en-US" dirty="0" smtClean="0">
                <a:sym typeface="Wingdings" pitchFamily="2" charset="2"/>
              </a:rPr>
              <a:t> </a:t>
            </a:r>
            <a:r>
              <a:rPr lang="en-US" dirty="0" smtClean="0"/>
              <a:t>58% vs33%; </a:t>
            </a:r>
          </a:p>
          <a:p>
            <a:endParaRPr lang="en-US" dirty="0" smtClean="0"/>
          </a:p>
          <a:p>
            <a:r>
              <a:rPr lang="en-US" dirty="0" smtClean="0"/>
              <a:t>90-day mortality  was lower in the Solitaire group than it was in the Merci group (17 vs38 p=  0·0001</a:t>
            </a:r>
          </a:p>
          <a:p>
            <a:endParaRPr lang="en-US" dirty="0" smtClean="0"/>
          </a:p>
          <a:p>
            <a:r>
              <a:rPr lang="en-US" dirty="0" smtClean="0"/>
              <a:t>The Solitaire Flow Restoration Device achieved substantially better angiographic, safety, and clinical  outcomes than did the Merci Retrieval System.</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Solitaire device pushes the clot against the vessel wall and traps it allowing substantial retrieval traction. </a:t>
            </a:r>
          </a:p>
          <a:p>
            <a:r>
              <a:rPr lang="en-US" dirty="0" smtClean="0"/>
              <a:t>It also retains structural integrity during the pull. </a:t>
            </a:r>
          </a:p>
          <a:p>
            <a:pPr>
              <a:buNone/>
            </a:pPr>
            <a:endParaRPr lang="en-US" dirty="0" smtClean="0"/>
          </a:p>
          <a:p>
            <a:r>
              <a:rPr lang="en-US" dirty="0" smtClean="0"/>
              <a:t>The Merci retriever’s curved loops can slide through rather than engage target thrombus and the coil can unwind  and lose structural integrity during the pull.</a:t>
            </a:r>
          </a:p>
          <a:p>
            <a:pPr>
              <a:buNone/>
            </a:pPr>
            <a:endParaRPr lang="en-US" dirty="0" smtClean="0"/>
          </a:p>
          <a:p>
            <a:r>
              <a:rPr lang="en-US" dirty="0" smtClean="0"/>
              <a:t>With  regards to intracranial </a:t>
            </a:r>
            <a:r>
              <a:rPr lang="en-US" dirty="0" err="1" smtClean="0"/>
              <a:t>haemorrhage</a:t>
            </a:r>
            <a:r>
              <a:rPr lang="en-US" dirty="0" smtClean="0"/>
              <a:t>, the Solitaire device  exerts less outward radial pressure on the vessel than the Merci Retriever, limiting injury to vascular integrity.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normAutofit fontScale="90000"/>
          </a:bodyPr>
          <a:lstStyle/>
          <a:p>
            <a:r>
              <a:rPr lang="en-US" dirty="0" smtClean="0"/>
              <a:t>IV r </a:t>
            </a:r>
            <a:r>
              <a:rPr lang="en-US" dirty="0" err="1" smtClean="0"/>
              <a:t>tPA</a:t>
            </a:r>
            <a:r>
              <a:rPr lang="en-US" dirty="0" smtClean="0"/>
              <a:t> in the time period 3-4.5 hours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64420" y="1447799"/>
            <a:ext cx="9079580" cy="5410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1506" name="Picture 2"/>
          <p:cNvPicPr>
            <a:picLocks noGrp="1" noChangeAspect="1" noChangeArrowheads="1"/>
          </p:cNvPicPr>
          <p:nvPr>
            <p:ph idx="1"/>
          </p:nvPr>
        </p:nvPicPr>
        <p:blipFill>
          <a:blip r:embed="rId2"/>
          <a:srcRect/>
          <a:stretch>
            <a:fillRect/>
          </a:stretch>
        </p:blipFill>
        <p:spPr bwMode="auto">
          <a:xfrm>
            <a:off x="-1" y="1143000"/>
            <a:ext cx="9061473" cy="5303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a:srcRect r="34259"/>
          <a:stretch>
            <a:fillRect/>
          </a:stretch>
        </p:blipFill>
        <p:spPr bwMode="auto">
          <a:xfrm>
            <a:off x="381000" y="1143000"/>
            <a:ext cx="7949537" cy="3603492"/>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l="67593" t="37286" r="1852" b="37857"/>
          <a:stretch>
            <a:fillRect/>
          </a:stretch>
        </p:blipFill>
        <p:spPr bwMode="auto">
          <a:xfrm>
            <a:off x="2057399" y="5105400"/>
            <a:ext cx="4086225"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The system provided 2 revascularization options: first with thrombus </a:t>
            </a:r>
            <a:r>
              <a:rPr lang="en-US" dirty="0" err="1" smtClean="0"/>
              <a:t>debulking</a:t>
            </a:r>
            <a:r>
              <a:rPr lang="en-US" dirty="0" smtClean="0"/>
              <a:t> and aspiration followed by direct thrombus extraction if clots remained.</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88889"/>
          <a:stretch>
            <a:fillRect/>
          </a:stretch>
        </p:blipFill>
        <p:spPr bwMode="auto">
          <a:xfrm>
            <a:off x="5943599" y="2057400"/>
            <a:ext cx="1316751" cy="48006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r="53704"/>
          <a:stretch>
            <a:fillRect/>
          </a:stretch>
        </p:blipFill>
        <p:spPr bwMode="auto">
          <a:xfrm>
            <a:off x="457199" y="2057400"/>
            <a:ext cx="5486461" cy="48006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a:blip r:embed="rId2"/>
          <a:srcRect/>
          <a:stretch>
            <a:fillRect/>
          </a:stretch>
        </p:blipFill>
        <p:spPr bwMode="auto">
          <a:xfrm>
            <a:off x="82033" y="71462"/>
            <a:ext cx="8353327" cy="6786537"/>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7086600" y="1219200"/>
            <a:ext cx="1543050" cy="35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p:cNvPicPr>
            <a:picLocks noGrp="1" noChangeAspect="1" noChangeArrowheads="1"/>
          </p:cNvPicPr>
          <p:nvPr>
            <p:ph idx="1"/>
          </p:nvPr>
        </p:nvPicPr>
        <p:blipFill>
          <a:blip r:embed="rId2"/>
          <a:srcRect/>
          <a:stretch>
            <a:fillRect/>
          </a:stretch>
        </p:blipFill>
        <p:spPr bwMode="auto">
          <a:xfrm>
            <a:off x="1066800" y="0"/>
            <a:ext cx="7619999" cy="66778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srcRect/>
          <a:stretch>
            <a:fillRect/>
          </a:stretch>
        </p:blipFill>
        <p:spPr bwMode="auto">
          <a:xfrm>
            <a:off x="-31432" y="2438400"/>
            <a:ext cx="9175432" cy="25487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a:srcRect/>
          <a:stretch>
            <a:fillRect/>
          </a:stretch>
        </p:blipFill>
        <p:spPr bwMode="auto">
          <a:xfrm>
            <a:off x="167236" y="71816"/>
            <a:ext cx="9080932" cy="67861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a:t>
            </a:r>
            <a:endParaRPr lang="en-US" dirty="0"/>
          </a:p>
        </p:txBody>
      </p:sp>
      <p:sp>
        <p:nvSpPr>
          <p:cNvPr id="3" name="Content Placeholder 2"/>
          <p:cNvSpPr>
            <a:spLocks noGrp="1"/>
          </p:cNvSpPr>
          <p:nvPr>
            <p:ph idx="1"/>
          </p:nvPr>
        </p:nvSpPr>
        <p:spPr/>
        <p:txBody>
          <a:bodyPr/>
          <a:lstStyle/>
          <a:p>
            <a:r>
              <a:rPr lang="en-US" dirty="0" smtClean="0"/>
              <a:t>SYNTHESIS is the first randomized controlled trial comparing IAT to IVT with </a:t>
            </a:r>
            <a:r>
              <a:rPr lang="en-US" dirty="0" err="1" smtClean="0"/>
              <a:t>alteplase</a:t>
            </a:r>
            <a:r>
              <a:rPr lang="en-US" dirty="0" smtClean="0"/>
              <a:t> in acute ischemic stroke.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52400" y="0"/>
            <a:ext cx="8436264" cy="204140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828800" y="2133600"/>
            <a:ext cx="5107164" cy="4724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5867400" y="1143000"/>
            <a:ext cx="2590800" cy="54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Recanalisation</a:t>
            </a:r>
            <a:r>
              <a:rPr lang="en-US" dirty="0" smtClean="0"/>
              <a:t> hypothesis </a:t>
            </a:r>
            <a:endParaRPr lang="en-US" dirty="0"/>
          </a:p>
        </p:txBody>
      </p:sp>
      <p:sp>
        <p:nvSpPr>
          <p:cNvPr id="3" name="Content Placeholder 2"/>
          <p:cNvSpPr>
            <a:spLocks noGrp="1"/>
          </p:cNvSpPr>
          <p:nvPr>
            <p:ph idx="1"/>
          </p:nvPr>
        </p:nvSpPr>
        <p:spPr/>
        <p:txBody>
          <a:bodyPr/>
          <a:lstStyle/>
          <a:p>
            <a:r>
              <a:rPr lang="en-US" dirty="0" smtClean="0"/>
              <a:t>Thrombolytic stroke therapy is based on the “</a:t>
            </a:r>
            <a:r>
              <a:rPr lang="en-US" dirty="0" err="1" smtClean="0"/>
              <a:t>recanalization</a:t>
            </a:r>
            <a:r>
              <a:rPr lang="en-US" dirty="0" smtClean="0"/>
              <a:t> hypothesis,” </a:t>
            </a:r>
          </a:p>
          <a:p>
            <a:endParaRPr lang="en-US" dirty="0" smtClean="0"/>
          </a:p>
          <a:p>
            <a:r>
              <a:rPr lang="en-US" dirty="0" smtClean="0"/>
              <a:t>The reopening of occluded vessels improves clinical outcome in acute ischemic stroke through regional reperfusion and salvage of threatened tissues.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Recanalization</a:t>
            </a:r>
            <a:r>
              <a:rPr lang="en-US" dirty="0" smtClean="0"/>
              <a:t> rates have been related to improved clinical outcome and there are data suggesting that in patients with large vessel occlusions reperfusion rates with IAT are superior to those obtained with IVT</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914400" y="1524000"/>
            <a:ext cx="7530171" cy="4953000"/>
          </a:xfrm>
          <a:prstGeom prst="rect">
            <a:avLst/>
          </a:prstGeom>
          <a:noFill/>
          <a:ln w="9525">
            <a:noFill/>
            <a:miter lim="800000"/>
            <a:headEnd/>
            <a:tailEnd/>
          </a:ln>
          <a:effectLst/>
        </p:spPr>
      </p:pic>
      <p:cxnSp>
        <p:nvCxnSpPr>
          <p:cNvPr id="5" name="Straight Connector 4"/>
          <p:cNvCxnSpPr/>
          <p:nvPr/>
        </p:nvCxnSpPr>
        <p:spPr>
          <a:xfrm>
            <a:off x="1752600" y="3200400"/>
            <a:ext cx="3962400"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1676400" y="3886200"/>
            <a:ext cx="3962400" cy="1588"/>
          </a:xfrm>
          <a:prstGeom prst="line">
            <a:avLst/>
          </a:prstGeom>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990600" y="0"/>
            <a:ext cx="5911881" cy="6560618"/>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1447800" y="5410200"/>
            <a:ext cx="5782666"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IAT- procedure</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A preliminary angiogram is taken</a:t>
            </a:r>
          </a:p>
          <a:p>
            <a:r>
              <a:rPr lang="en-US" dirty="0" smtClean="0"/>
              <a:t>Intravenous heparin was initiated with a 2000 U bolus followed by an infusion of 500 U/h until termination of the angiography. </a:t>
            </a:r>
          </a:p>
          <a:p>
            <a:r>
              <a:rPr lang="en-US" dirty="0" smtClean="0"/>
              <a:t>An infusion </a:t>
            </a:r>
            <a:r>
              <a:rPr lang="en-US" dirty="0" err="1" smtClean="0"/>
              <a:t>microcatheter</a:t>
            </a:r>
            <a:r>
              <a:rPr lang="en-US" dirty="0" smtClean="0"/>
              <a:t> (3.0 F) placed into the middle of the thrombus </a:t>
            </a:r>
          </a:p>
          <a:p>
            <a:r>
              <a:rPr lang="en-US" dirty="0" smtClean="0"/>
              <a:t>A  angiogram performed through the </a:t>
            </a:r>
            <a:r>
              <a:rPr lang="en-US" dirty="0" err="1" smtClean="0"/>
              <a:t>microcatheter</a:t>
            </a:r>
            <a:r>
              <a:rPr lang="en-US" dirty="0" smtClean="0"/>
              <a:t> to document exactly where the catheter was placed</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Alteplase</a:t>
            </a:r>
            <a:r>
              <a:rPr lang="en-US" dirty="0" smtClean="0"/>
              <a:t> infusion started at a rate of about 0.9 mg/kg/h (maximum 90 mg/h) while the catheter was withdrawn from the proximal surface of the thrombus. </a:t>
            </a:r>
          </a:p>
          <a:p>
            <a:endParaRPr lang="en-US" dirty="0" smtClean="0"/>
          </a:p>
          <a:p>
            <a:r>
              <a:rPr lang="en-US" dirty="0" smtClean="0"/>
              <a:t>Contrast was injected though the guide catheter every 15 min to verify the occurrence and progression of </a:t>
            </a:r>
            <a:r>
              <a:rPr lang="en-US" dirty="0" err="1" smtClean="0"/>
              <a:t>lysis</a:t>
            </a:r>
            <a:r>
              <a:rPr lang="en-US" dirty="0" smtClean="0"/>
              <a:t> so as to reposition the </a:t>
            </a:r>
            <a:r>
              <a:rPr lang="en-US" dirty="0" err="1" smtClean="0"/>
              <a:t>microcatheter</a:t>
            </a:r>
            <a:r>
              <a:rPr lang="en-US" dirty="0" smtClean="0"/>
              <a:t> when necessary</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If complete </a:t>
            </a:r>
            <a:r>
              <a:rPr lang="en-US" dirty="0" err="1" smtClean="0"/>
              <a:t>lysis</a:t>
            </a:r>
            <a:r>
              <a:rPr lang="en-US" dirty="0" smtClean="0"/>
              <a:t> occurred, the infusion was stopped. </a:t>
            </a:r>
          </a:p>
          <a:p>
            <a:endParaRPr lang="en-US" dirty="0" smtClean="0"/>
          </a:p>
          <a:p>
            <a:r>
              <a:rPr lang="en-US" dirty="0" smtClean="0"/>
              <a:t>Mechanical thrombus disruption was possible during the procedure passing through the thrombus with the infusion </a:t>
            </a:r>
            <a:r>
              <a:rPr lang="en-US" dirty="0" err="1" smtClean="0"/>
              <a:t>microcatheter</a:t>
            </a:r>
            <a:r>
              <a:rPr lang="en-US" dirty="0" smtClean="0"/>
              <a:t>. </a:t>
            </a:r>
          </a:p>
          <a:p>
            <a:endParaRPr lang="en-US" dirty="0" smtClean="0"/>
          </a:p>
          <a:p>
            <a:r>
              <a:rPr lang="en-US" dirty="0" smtClean="0"/>
              <a:t>Clot retrieval, but not balloon angioplasty, was allowed</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 second CT scan was performed on all patients day 2.</a:t>
            </a:r>
          </a:p>
          <a:p>
            <a:endParaRPr lang="en-US" dirty="0" smtClean="0"/>
          </a:p>
          <a:p>
            <a:r>
              <a:rPr lang="en-US" dirty="0" smtClean="0"/>
              <a:t>CT was repeated if a new stroke or neurologic deterioration</a:t>
            </a:r>
          </a:p>
          <a:p>
            <a:endParaRPr lang="en-US" dirty="0" smtClean="0"/>
          </a:p>
          <a:p>
            <a:r>
              <a:rPr lang="en-US" dirty="0" smtClean="0"/>
              <a:t> Neurologic deficit was re-scored with NIHSS on day 7 or discharge, whichever occurred first.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52400" y="533400"/>
            <a:ext cx="7613317" cy="438943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5105400"/>
            <a:ext cx="9211826"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762000" y="164785"/>
            <a:ext cx="6172199" cy="64234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609600" y="1447800"/>
            <a:ext cx="7543800" cy="5081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a:t>
            </a:r>
            <a:r>
              <a:rPr lang="en-US" dirty="0" err="1" smtClean="0">
                <a:solidFill>
                  <a:schemeClr val="tx2">
                    <a:lumMod val="75000"/>
                  </a:schemeClr>
                </a:solidFill>
              </a:rPr>
              <a:t>Recanalization</a:t>
            </a:r>
            <a:r>
              <a:rPr lang="en-US" dirty="0" smtClean="0">
                <a:solidFill>
                  <a:schemeClr val="tx2">
                    <a:lumMod val="75000"/>
                  </a:schemeClr>
                </a:solidFill>
              </a:rPr>
              <a:t> of large arteries </a:t>
            </a:r>
            <a:r>
              <a:rPr lang="en-US" dirty="0" smtClean="0"/>
              <a:t>may not yield effective tissue reperfusion because of persisting distal emboli and microcirculatory occlusions </a:t>
            </a:r>
          </a:p>
          <a:p>
            <a:endParaRPr lang="en-US" dirty="0" smtClean="0"/>
          </a:p>
          <a:p>
            <a:r>
              <a:rPr lang="en-US" dirty="0" smtClean="0"/>
              <a:t>Adequate </a:t>
            </a:r>
            <a:r>
              <a:rPr lang="en-US" dirty="0" smtClean="0">
                <a:solidFill>
                  <a:schemeClr val="tx2">
                    <a:lumMod val="75000"/>
                  </a:schemeClr>
                </a:solidFill>
              </a:rPr>
              <a:t>collateral circulation </a:t>
            </a:r>
            <a:r>
              <a:rPr lang="en-US" dirty="0" smtClean="0"/>
              <a:t>may have protected tissues even without </a:t>
            </a:r>
            <a:r>
              <a:rPr lang="en-US" dirty="0" err="1" smtClean="0"/>
              <a:t>recanalization</a:t>
            </a:r>
            <a:r>
              <a:rPr lang="en-US" dirty="0" smtClean="0"/>
              <a:t>. </a:t>
            </a:r>
          </a:p>
          <a:p>
            <a:endParaRPr lang="en-US" dirty="0" smtClean="0"/>
          </a:p>
          <a:p>
            <a:r>
              <a:rPr lang="en-US" dirty="0" err="1" smtClean="0"/>
              <a:t>Recanalization</a:t>
            </a:r>
            <a:r>
              <a:rPr lang="en-US" dirty="0" smtClean="0"/>
              <a:t> may exacerbate tissue injury by promoting reperfusion injury, excessive cerebral edema, and hemorrhagic transformation.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990600" y="1143000"/>
            <a:ext cx="6629399" cy="53320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a:srcRect/>
          <a:stretch>
            <a:fillRect/>
          </a:stretch>
        </p:blipFill>
        <p:spPr bwMode="auto">
          <a:xfrm>
            <a:off x="838200" y="1371600"/>
            <a:ext cx="6857999" cy="5327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at present IAT cannot be substituted for IVT with </a:t>
            </a:r>
            <a:r>
              <a:rPr lang="en-US" dirty="0" err="1" smtClean="0"/>
              <a:t>alteplase</a:t>
            </a:r>
            <a:r>
              <a:rPr lang="en-US" dirty="0" smtClean="0"/>
              <a:t> for acute ischemic stroke.</a:t>
            </a:r>
          </a:p>
          <a:p>
            <a:endParaRPr lang="en-US" dirty="0" smtClean="0"/>
          </a:p>
          <a:p>
            <a:endParaRPr lang="en-US" dirty="0" smtClean="0"/>
          </a:p>
          <a:p>
            <a:r>
              <a:rPr lang="en-US" dirty="0" smtClean="0"/>
              <a:t>The main question is to establish whether it is ethically and scientifically justified to proceed with further RCTs on IAT for stroke and in particular to randomize a patient to IAT versus IVT.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NINDS and ECASS III trials, </a:t>
            </a:r>
            <a:r>
              <a:rPr lang="en-US" dirty="0" smtClean="0">
                <a:latin typeface="Corbel"/>
              </a:rPr>
              <a:t>≤</a:t>
            </a:r>
            <a:r>
              <a:rPr lang="en-US" dirty="0" err="1" smtClean="0"/>
              <a:t>mRS</a:t>
            </a:r>
            <a:r>
              <a:rPr lang="en-US" dirty="0" smtClean="0"/>
              <a:t> 2 is used</a:t>
            </a:r>
          </a:p>
          <a:p>
            <a:pPr>
              <a:buNone/>
            </a:pPr>
            <a:r>
              <a:rPr lang="en-US" dirty="0" smtClean="0"/>
              <a:t> </a:t>
            </a:r>
          </a:p>
          <a:p>
            <a:r>
              <a:rPr lang="en-US" dirty="0" smtClean="0"/>
              <a:t>Here  </a:t>
            </a:r>
            <a:r>
              <a:rPr lang="en-US" dirty="0" err="1" smtClean="0"/>
              <a:t>mRS</a:t>
            </a:r>
            <a:r>
              <a:rPr lang="en-US" dirty="0" smtClean="0"/>
              <a:t> of 0/ 1 is used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srcRect t="48000"/>
          <a:stretch>
            <a:fillRect/>
          </a:stretch>
        </p:blipFill>
        <p:spPr bwMode="auto">
          <a:xfrm>
            <a:off x="0" y="0"/>
            <a:ext cx="8324850" cy="1981200"/>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3"/>
          <a:srcRect/>
          <a:stretch>
            <a:fillRect/>
          </a:stretch>
        </p:blipFill>
        <p:spPr bwMode="auto">
          <a:xfrm>
            <a:off x="0" y="2133600"/>
            <a:ext cx="9108098" cy="4724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495800" y="914400"/>
            <a:ext cx="3686175" cy="295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Grp="1" noChangeAspect="1" noChangeArrowheads="1"/>
          </p:cNvPicPr>
          <p:nvPr>
            <p:ph idx="1"/>
          </p:nvPr>
        </p:nvPicPr>
        <p:blipFill>
          <a:blip r:embed="rId2"/>
          <a:srcRect/>
          <a:stretch>
            <a:fillRect/>
          </a:stretch>
        </p:blipFill>
        <p:spPr bwMode="auto">
          <a:xfrm>
            <a:off x="38899" y="0"/>
            <a:ext cx="8495501" cy="65973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4596" y="1828800"/>
            <a:ext cx="9184156"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52400" y="1740715"/>
            <a:ext cx="8458200" cy="457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Complications in the 7 days in the endovascular-treatment group and the IV t-PA group included death, neurologic deterioration, fatal and nonfatal symptomatic ICH was similar in 2 groups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5181600"/>
            <a:ext cx="7467600" cy="1143000"/>
          </a:xfrm>
        </p:spPr>
        <p:txBody>
          <a:bodyPr>
            <a:normAutofit fontScale="85000" lnSpcReduction="10000"/>
          </a:bodyPr>
          <a:lstStyle/>
          <a:p>
            <a:r>
              <a:rPr lang="en-US" dirty="0" smtClean="0"/>
              <a:t>This trial failed to  show the superiority of endovascular therapy as  compared with intravenous t-PA.</a:t>
            </a:r>
            <a:br>
              <a:rPr lang="en-US" dirty="0" smtClean="0"/>
            </a:br>
            <a:endParaRPr lang="en-US" dirty="0"/>
          </a:p>
        </p:txBody>
      </p:sp>
      <p:pic>
        <p:nvPicPr>
          <p:cNvPr id="5123" name="Picture 3"/>
          <p:cNvPicPr>
            <a:picLocks noChangeAspect="1" noChangeArrowheads="1"/>
          </p:cNvPicPr>
          <p:nvPr/>
        </p:nvPicPr>
        <p:blipFill>
          <a:blip r:embed="rId2"/>
          <a:srcRect/>
          <a:stretch>
            <a:fillRect/>
          </a:stretch>
        </p:blipFill>
        <p:spPr bwMode="auto">
          <a:xfrm>
            <a:off x="304800" y="380999"/>
            <a:ext cx="8839200" cy="475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2195" y="762000"/>
            <a:ext cx="9224735" cy="5562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 y="1407012"/>
            <a:ext cx="9218228" cy="4717564"/>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07813" y="1981645"/>
            <a:ext cx="8731387" cy="3010250"/>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852" y="1462071"/>
            <a:ext cx="9145851" cy="3839385"/>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609600" y="228600"/>
            <a:ext cx="7482214"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381000" y="381000"/>
            <a:ext cx="8655598" cy="5913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304800" y="-36979"/>
            <a:ext cx="7467600" cy="68949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46045" y="1752600"/>
            <a:ext cx="9348200" cy="4246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1066800" y="19753"/>
            <a:ext cx="5791200" cy="67906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5027" y="-51386"/>
            <a:ext cx="8300773" cy="6813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1721" y="0"/>
            <a:ext cx="9207582" cy="632460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t>The meta-analysis  was designed to address several issues</a:t>
            </a:r>
          </a:p>
          <a:p>
            <a:pPr marL="514350" indent="-514350">
              <a:buAutoNum type="arabicParenBoth"/>
            </a:pPr>
            <a:r>
              <a:rPr lang="en-US" dirty="0" smtClean="0"/>
              <a:t>the rates of </a:t>
            </a:r>
            <a:r>
              <a:rPr lang="en-US" dirty="0" err="1" smtClean="0"/>
              <a:t>recanalization</a:t>
            </a:r>
            <a:r>
              <a:rPr lang="en-US" dirty="0" smtClean="0"/>
              <a:t> that occur with active therapy versus spontaneously</a:t>
            </a:r>
          </a:p>
          <a:p>
            <a:pPr marL="514350" indent="-514350">
              <a:buAutoNum type="arabicParenBoth"/>
            </a:pPr>
            <a:r>
              <a:rPr lang="en-US" dirty="0" err="1" smtClean="0"/>
              <a:t>recanalization</a:t>
            </a:r>
            <a:r>
              <a:rPr lang="en-US" dirty="0" smtClean="0"/>
              <a:t>  rate in various situations </a:t>
            </a:r>
            <a:r>
              <a:rPr lang="en-US" dirty="0" smtClean="0">
                <a:sym typeface="Wingdings" pitchFamily="2" charset="2"/>
              </a:rPr>
              <a:t> </a:t>
            </a:r>
            <a:r>
              <a:rPr lang="en-US" dirty="0" smtClean="0"/>
              <a:t>interventions, different target vessels, and different stroke subtypes</a:t>
            </a:r>
          </a:p>
          <a:p>
            <a:pPr marL="514350" indent="-514350">
              <a:buAutoNum type="arabicParenBoth"/>
            </a:pPr>
            <a:r>
              <a:rPr lang="en-US" dirty="0" smtClean="0"/>
              <a:t>the association of </a:t>
            </a:r>
            <a:r>
              <a:rPr lang="en-US" dirty="0" err="1" smtClean="0"/>
              <a:t>recanalization</a:t>
            </a:r>
            <a:r>
              <a:rPr lang="en-US" dirty="0" smtClean="0"/>
              <a:t> with the clinical outcomes of mortality and functional independence </a:t>
            </a:r>
          </a:p>
          <a:p>
            <a:pPr marL="514350" indent="-514350">
              <a:buAutoNum type="arabicParenBoth"/>
            </a:pPr>
            <a:r>
              <a:rPr lang="en-US" dirty="0" smtClean="0"/>
              <a:t> the association of </a:t>
            </a:r>
            <a:r>
              <a:rPr lang="en-US" dirty="0" err="1" smtClean="0"/>
              <a:t>recanalization</a:t>
            </a:r>
            <a:r>
              <a:rPr lang="en-US" dirty="0" smtClean="0"/>
              <a:t> with the development of hemorrhagic transformation</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err="1" smtClean="0"/>
              <a:t>thrombectomy</a:t>
            </a:r>
            <a:r>
              <a:rPr lang="en-US" dirty="0" smtClean="0"/>
              <a:t>  with the Merci</a:t>
            </a:r>
          </a:p>
          <a:p>
            <a:r>
              <a:rPr lang="en-US" dirty="0" smtClean="0"/>
              <a:t>Penumbra System [Penumbra]</a:t>
            </a:r>
          </a:p>
          <a:p>
            <a:r>
              <a:rPr lang="en-US" dirty="0" smtClean="0"/>
              <a:t> Solitaire FR  revascularization device </a:t>
            </a:r>
          </a:p>
          <a:p>
            <a:r>
              <a:rPr lang="en-US" dirty="0" smtClean="0"/>
              <a:t>endovascular delivery of t-PA by means of the Micro-Sonic SV infusion system [EKOS] or a standard  </a:t>
            </a:r>
            <a:r>
              <a:rPr lang="en-US" dirty="0" err="1" smtClean="0"/>
              <a:t>microcatheter</a:t>
            </a:r>
            <a:r>
              <a:rPr lang="en-US" dirty="0" smtClean="0"/>
              <a:t>)</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Among patients with an occlusion of the internal carotid artery, M1, or both</a:t>
            </a:r>
          </a:p>
          <a:p>
            <a:r>
              <a:rPr lang="en-US" dirty="0" smtClean="0"/>
              <a:t>reperfusion rates, as  measured by a TICI score of 2 to 3, </a:t>
            </a:r>
          </a:p>
          <a:p>
            <a:r>
              <a:rPr lang="en-US" dirty="0" err="1" smtClean="0"/>
              <a:t>intraarterial</a:t>
            </a:r>
            <a:r>
              <a:rPr lang="en-US" dirty="0" smtClean="0"/>
              <a:t> t-PA (51 patients) </a:t>
            </a:r>
            <a:r>
              <a:rPr lang="en-US" dirty="0" smtClean="0">
                <a:sym typeface="Wingdings" pitchFamily="2" charset="2"/>
              </a:rPr>
              <a:t> </a:t>
            </a:r>
            <a:r>
              <a:rPr lang="en-US" dirty="0" smtClean="0"/>
              <a:t>71% </a:t>
            </a:r>
          </a:p>
          <a:p>
            <a:r>
              <a:rPr lang="en-US" dirty="0" err="1" smtClean="0"/>
              <a:t>MicroSonic</a:t>
            </a:r>
            <a:r>
              <a:rPr lang="en-US" dirty="0" smtClean="0"/>
              <a:t> SV infusion system with </a:t>
            </a:r>
            <a:r>
              <a:rPr lang="en-US" dirty="0" err="1" smtClean="0"/>
              <a:t>intraarterial</a:t>
            </a:r>
            <a:r>
              <a:rPr lang="en-US" dirty="0" smtClean="0"/>
              <a:t>  t-PA (14 patients)</a:t>
            </a:r>
            <a:r>
              <a:rPr lang="en-US" dirty="0" smtClean="0">
                <a:sym typeface="Wingdings" pitchFamily="2" charset="2"/>
              </a:rPr>
              <a:t> </a:t>
            </a:r>
            <a:r>
              <a:rPr lang="en-US" dirty="0" smtClean="0"/>
              <a:t>71%</a:t>
            </a:r>
          </a:p>
          <a:p>
            <a:r>
              <a:rPr lang="en-US" dirty="0" smtClean="0"/>
              <a:t>Merci retriever (77  patients)</a:t>
            </a:r>
            <a:r>
              <a:rPr lang="en-US" dirty="0" smtClean="0">
                <a:sym typeface="Wingdings" pitchFamily="2" charset="2"/>
              </a:rPr>
              <a:t> </a:t>
            </a:r>
            <a:r>
              <a:rPr lang="en-US" dirty="0" smtClean="0"/>
              <a:t>73% </a:t>
            </a:r>
          </a:p>
          <a:p>
            <a:r>
              <a:rPr lang="en-US" dirty="0" smtClean="0"/>
              <a:t>Penumbra System (39 patients)</a:t>
            </a:r>
            <a:r>
              <a:rPr lang="en-US" dirty="0" smtClean="0">
                <a:sym typeface="Wingdings" pitchFamily="2" charset="2"/>
              </a:rPr>
              <a:t> </a:t>
            </a:r>
            <a:r>
              <a:rPr lang="en-US" dirty="0" smtClean="0"/>
              <a:t>85% </a:t>
            </a:r>
          </a:p>
          <a:p>
            <a:r>
              <a:rPr lang="en-US" dirty="0" smtClean="0"/>
              <a:t>Solitaire FR revascularization device (4 patients)</a:t>
            </a:r>
            <a:r>
              <a:rPr lang="en-US" dirty="0" smtClean="0">
                <a:sym typeface="Wingdings" pitchFamily="2" charset="2"/>
              </a:rPr>
              <a:t> 7</a:t>
            </a:r>
            <a:r>
              <a:rPr lang="en-US" dirty="0" smtClean="0"/>
              <a:t>5%</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r>
              <a:rPr lang="en-US" dirty="0" smtClean="0"/>
              <a:t>There were no significant differences in mortality at 7 days or 90 days, in the rate of symptomatic </a:t>
            </a:r>
            <a:r>
              <a:rPr lang="en-US" dirty="0" err="1" smtClean="0"/>
              <a:t>intracerebral</a:t>
            </a:r>
            <a:r>
              <a:rPr lang="en-US" dirty="0" smtClean="0"/>
              <a:t> hemorrhage, or in the rate of  </a:t>
            </a:r>
            <a:r>
              <a:rPr lang="en-US" dirty="0" err="1" smtClean="0"/>
              <a:t>parenchymal</a:t>
            </a:r>
            <a:r>
              <a:rPr lang="en-US" dirty="0" smtClean="0"/>
              <a:t> hematoma, although the rate of asymptomatic </a:t>
            </a:r>
            <a:r>
              <a:rPr lang="en-US" dirty="0" err="1" smtClean="0"/>
              <a:t>intracerebral</a:t>
            </a:r>
            <a:r>
              <a:rPr lang="en-US" dirty="0" smtClean="0"/>
              <a:t> hemorrhage was higher in the endovascular-therapy group than in the  intravenous t-PA group (P = 0.01)</a:t>
            </a:r>
          </a:p>
          <a:p>
            <a:endParaRPr lang="en-US" dirty="0" smtClean="0"/>
          </a:p>
          <a:p>
            <a:r>
              <a:rPr lang="en-US" dirty="0" smtClean="0"/>
              <a:t>The trial showed similar safety outcomes and no significant difference in functional independence with endovascular therapy after intravenous t-PA, as compared with  intravenous t-PA alone. </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Stent retrievers were used in only a small number of patients in the IMS III trial before the study was halted because of futility. </a:t>
            </a:r>
          </a:p>
          <a:p>
            <a:endParaRPr lang="en-US" dirty="0" smtClean="0"/>
          </a:p>
          <a:p>
            <a:r>
              <a:rPr lang="en-US" dirty="0" smtClean="0"/>
              <a:t>Hence, one limitation of our trial is that it did not compare the efficacy of the </a:t>
            </a:r>
            <a:r>
              <a:rPr lang="en-US" smtClean="0"/>
              <a:t>new stent </a:t>
            </a:r>
            <a:r>
              <a:rPr lang="en-US" dirty="0" smtClean="0"/>
              <a:t>retrievers with that of intravenous </a:t>
            </a:r>
            <a:r>
              <a:rPr lang="en-US" smtClean="0"/>
              <a:t>t-PA alone</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228600" y="228600"/>
            <a:ext cx="7791450" cy="2733675"/>
          </a:xfrm>
          <a:prstGeom prst="rect">
            <a:avLst/>
          </a:prstGeom>
          <a:noFill/>
          <a:ln w="9525">
            <a:noFill/>
            <a:miter lim="800000"/>
            <a:headEnd/>
            <a:tailEnd/>
          </a:ln>
          <a:effectLst/>
        </p:spPr>
      </p:pic>
      <p:pic>
        <p:nvPicPr>
          <p:cNvPr id="6147" name="Picture 3"/>
          <p:cNvPicPr>
            <a:picLocks noGrp="1" noChangeAspect="1" noChangeArrowheads="1"/>
          </p:cNvPicPr>
          <p:nvPr>
            <p:ph idx="1"/>
          </p:nvPr>
        </p:nvPicPr>
        <p:blipFill>
          <a:blip r:embed="rId3"/>
          <a:srcRect/>
          <a:stretch>
            <a:fillRect/>
          </a:stretch>
        </p:blipFill>
        <p:spPr bwMode="auto">
          <a:xfrm>
            <a:off x="228600" y="2952750"/>
            <a:ext cx="7705725" cy="390525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4800600" y="3962400"/>
            <a:ext cx="367665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0" y="0"/>
            <a:ext cx="7981950" cy="2895600"/>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3"/>
          <a:srcRect t="16673"/>
          <a:stretch>
            <a:fillRect/>
          </a:stretch>
        </p:blipFill>
        <p:spPr bwMode="auto">
          <a:xfrm>
            <a:off x="0" y="2895600"/>
            <a:ext cx="8002448" cy="3962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2057400" y="1066800"/>
            <a:ext cx="5151549" cy="1143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52204" y="1"/>
            <a:ext cx="7924603" cy="6927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0" y="-38335"/>
            <a:ext cx="7391400" cy="67386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MR RESCUE trial</a:t>
            </a:r>
            <a:endParaRPr lang="en-US" dirty="0"/>
          </a:p>
        </p:txBody>
      </p:sp>
      <p:sp>
        <p:nvSpPr>
          <p:cNvPr id="3" name="Content Placeholder 2"/>
          <p:cNvSpPr>
            <a:spLocks noGrp="1"/>
          </p:cNvSpPr>
          <p:nvPr>
            <p:ph idx="1"/>
          </p:nvPr>
        </p:nvSpPr>
        <p:spPr/>
        <p:txBody>
          <a:bodyPr/>
          <a:lstStyle/>
          <a:p>
            <a:r>
              <a:rPr lang="en-US" dirty="0" smtClean="0"/>
              <a:t>A favorable penumbral pattern on </a:t>
            </a:r>
            <a:r>
              <a:rPr lang="en-US" dirty="0" err="1" smtClean="0"/>
              <a:t>neuroimaging</a:t>
            </a:r>
            <a:r>
              <a:rPr lang="en-US" dirty="0" smtClean="0"/>
              <a:t> did not identify patients who would differentially benefit from endovascular therapy for acute ischemic stroke, </a:t>
            </a:r>
          </a:p>
          <a:p>
            <a:endParaRPr lang="en-US" dirty="0" smtClean="0"/>
          </a:p>
          <a:p>
            <a:endParaRPr lang="en-US" dirty="0" smtClean="0"/>
          </a:p>
          <a:p>
            <a:r>
              <a:rPr lang="en-US" dirty="0" err="1" smtClean="0"/>
              <a:t>embolectomy</a:t>
            </a:r>
            <a:r>
              <a:rPr lang="en-US" dirty="0" smtClean="0"/>
              <a:t> was not shown to be superior to standard care. </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Limitations of MR – RESCUE trial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of first-generation </a:t>
            </a:r>
            <a:r>
              <a:rPr lang="en-US" dirty="0" err="1" smtClean="0"/>
              <a:t>embolectomy</a:t>
            </a:r>
            <a:r>
              <a:rPr lang="en-US" dirty="0" smtClean="0"/>
              <a:t>  devices – MERCI and Penumbra</a:t>
            </a:r>
          </a:p>
          <a:p>
            <a:endParaRPr lang="en-US" dirty="0" smtClean="0"/>
          </a:p>
          <a:p>
            <a:r>
              <a:rPr lang="en-US" dirty="0" smtClean="0"/>
              <a:t>extended time from imaging to </a:t>
            </a:r>
            <a:r>
              <a:rPr lang="en-US" dirty="0" err="1" smtClean="0"/>
              <a:t>embolectomy</a:t>
            </a:r>
            <a:endParaRPr lang="en-US" dirty="0" smtClean="0"/>
          </a:p>
          <a:p>
            <a:endParaRPr lang="en-US" dirty="0" smtClean="0"/>
          </a:p>
          <a:p>
            <a:r>
              <a:rPr lang="en-US" dirty="0" smtClean="0"/>
              <a:t>the use of intra-venous t-PA in some patients in the standard-care group</a:t>
            </a:r>
          </a:p>
          <a:p>
            <a:endParaRPr lang="en-US" dirty="0" smtClean="0"/>
          </a:p>
          <a:p>
            <a:r>
              <a:rPr lang="en-US" dirty="0" smtClean="0"/>
              <a:t>Imaging - Patients who were evaluated on CT tended to  have larger predicted core volumes than those evaluated on MRI</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6">
      <a:dk1>
        <a:srgbClr val="FFFFFF"/>
      </a:dk1>
      <a:lt1>
        <a:sysClr val="window" lastClr="FFFFFF"/>
      </a:lt1>
      <a:dk2>
        <a:srgbClr val="FFF98D"/>
      </a:dk2>
      <a:lt2>
        <a:srgbClr val="FFF654"/>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Calibri"/>
        <a:ea typeface=""/>
        <a:cs typeface=""/>
      </a:majorFont>
      <a:minorFont>
        <a:latin typeface="Constantia"/>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1540</TotalTime>
  <Words>2091</Words>
  <Application>Microsoft Office PowerPoint</Application>
  <PresentationFormat>On-screen Show (4:3)</PresentationFormat>
  <Paragraphs>260</Paragraphs>
  <Slides>109</Slides>
  <Notes>0</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Flow</vt:lpstr>
      <vt:lpstr>                        PRACTICE PARAMETER   Endovascular treatment of acute ischemic stroke            </vt:lpstr>
      <vt:lpstr>SCHEME </vt:lpstr>
      <vt:lpstr>Slide 3</vt:lpstr>
      <vt:lpstr>TREATMENT OF ACUTE STROKE- AHA –ASA RECOMMENDATIONS</vt:lpstr>
      <vt:lpstr>IV r tPA in the time period 3-4.5 hours</vt:lpstr>
      <vt:lpstr>Recanalisation hypothesis </vt:lpstr>
      <vt:lpstr>Slide 7</vt:lpstr>
      <vt:lpstr>Slide 8</vt:lpstr>
      <vt:lpstr>Slide 9</vt:lpstr>
      <vt:lpstr>Slide 10</vt:lpstr>
      <vt:lpstr>Results of the metaanalysis </vt:lpstr>
      <vt:lpstr>Rcanalisation rate </vt:lpstr>
      <vt:lpstr>Recanalisation depending on site of vessel occlusion </vt:lpstr>
      <vt:lpstr>Recanalisation and sICH </vt:lpstr>
      <vt:lpstr>Slide 15</vt:lpstr>
      <vt:lpstr>IV- TPA :  DISADVANTAGE </vt:lpstr>
      <vt:lpstr>Endovascular Interventions</vt:lpstr>
      <vt:lpstr>IA THROMBOLYSIS</vt:lpstr>
      <vt:lpstr>            </vt:lpstr>
      <vt:lpstr>Slide 20</vt:lpstr>
      <vt:lpstr>Intra-arterial fibrinolysis  </vt:lpstr>
      <vt:lpstr>PROACT II TRIAL - JAMA 1999</vt:lpstr>
      <vt:lpstr>PROACT II TRIAL - JAMA 1999</vt:lpstr>
      <vt:lpstr>Slide 24</vt:lpstr>
      <vt:lpstr>Results of PROACT II trial</vt:lpstr>
      <vt:lpstr>Slide 26</vt:lpstr>
      <vt:lpstr>Slide 27</vt:lpstr>
      <vt:lpstr>Slide 28</vt:lpstr>
      <vt:lpstr>Draw backs of IA thrombolysis</vt:lpstr>
      <vt:lpstr>MELT </vt:lpstr>
      <vt:lpstr>Slide 31</vt:lpstr>
      <vt:lpstr>Slide 32</vt:lpstr>
      <vt:lpstr>Comparison of IA fibrinolysis VS IV TPA </vt:lpstr>
      <vt:lpstr>Slide 34</vt:lpstr>
      <vt:lpstr>Mechanical recanalisation </vt:lpstr>
      <vt:lpstr>Slide 36</vt:lpstr>
      <vt:lpstr>MERCI Trial </vt:lpstr>
      <vt:lpstr>Slide 38</vt:lpstr>
      <vt:lpstr>Slide 39</vt:lpstr>
      <vt:lpstr>Slide 40</vt:lpstr>
      <vt:lpstr>Slide 41</vt:lpstr>
      <vt:lpstr>Conclusion – MERCI trial </vt:lpstr>
      <vt:lpstr>LIMITATIONS</vt:lpstr>
      <vt:lpstr>Slide 44</vt:lpstr>
      <vt:lpstr>Slide 45</vt:lpstr>
      <vt:lpstr>SWIFT </vt:lpstr>
      <vt:lpstr>Slide 47</vt:lpstr>
      <vt:lpstr>Slide 48</vt:lpstr>
      <vt:lpstr>Advantage</vt:lpstr>
      <vt:lpstr>Slide 50</vt:lpstr>
      <vt:lpstr>Slide 51</vt:lpstr>
      <vt:lpstr>Slide 52</vt:lpstr>
      <vt:lpstr>Slide 53</vt:lpstr>
      <vt:lpstr>Slide 54</vt:lpstr>
      <vt:lpstr>Slide 55</vt:lpstr>
      <vt:lpstr>Slide 56</vt:lpstr>
      <vt:lpstr>Slide 57</vt:lpstr>
      <vt:lpstr>SYNTHESIS </vt:lpstr>
      <vt:lpstr>Slide 59</vt:lpstr>
      <vt:lpstr>Slide 60</vt:lpstr>
      <vt:lpstr>Slide 61</vt:lpstr>
      <vt:lpstr>Slide 62</vt:lpstr>
      <vt:lpstr>IAT- procedure </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Conclusion</vt:lpstr>
      <vt:lpstr>Slide 93</vt:lpstr>
      <vt:lpstr>Slide 94</vt:lpstr>
      <vt:lpstr>Slide 95</vt:lpstr>
      <vt:lpstr>Slide 96</vt:lpstr>
      <vt:lpstr>Slide 97</vt:lpstr>
      <vt:lpstr>Conclusion – MR RESCUE trial</vt:lpstr>
      <vt:lpstr>Limitations of MR – RESCUE trial</vt:lpstr>
      <vt:lpstr>Slide 100</vt:lpstr>
      <vt:lpstr>IA thrombolysis in post operative patients </vt:lpstr>
      <vt:lpstr>Slide 102</vt:lpstr>
      <vt:lpstr>Slide 103</vt:lpstr>
      <vt:lpstr>RECOMMENDATIONS </vt:lpstr>
      <vt:lpstr>Slide 105</vt:lpstr>
      <vt:lpstr>Slide 106</vt:lpstr>
      <vt:lpstr>Slide 107</vt:lpstr>
      <vt:lpstr>Slide 108</vt:lpstr>
      <vt:lpstr>Slide 109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46</cp:revision>
  <dcterms:created xsi:type="dcterms:W3CDTF">2006-08-16T00:00:00Z</dcterms:created>
  <dcterms:modified xsi:type="dcterms:W3CDTF">2006-12-31T20:00:51Z</dcterms:modified>
</cp:coreProperties>
</file>