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7"/>
  </p:notesMasterIdLst>
  <p:sldIdLst>
    <p:sldId id="256" r:id="rId2"/>
    <p:sldId id="257" r:id="rId3"/>
    <p:sldId id="261" r:id="rId4"/>
    <p:sldId id="260" r:id="rId5"/>
    <p:sldId id="361" r:id="rId6"/>
    <p:sldId id="259" r:id="rId7"/>
    <p:sldId id="258" r:id="rId8"/>
    <p:sldId id="265" r:id="rId9"/>
    <p:sldId id="264" r:id="rId10"/>
    <p:sldId id="263" r:id="rId11"/>
    <p:sldId id="270" r:id="rId12"/>
    <p:sldId id="359" r:id="rId13"/>
    <p:sldId id="358" r:id="rId14"/>
    <p:sldId id="363" r:id="rId15"/>
    <p:sldId id="365" r:id="rId16"/>
    <p:sldId id="366" r:id="rId17"/>
    <p:sldId id="367" r:id="rId18"/>
    <p:sldId id="368" r:id="rId19"/>
    <p:sldId id="369" r:id="rId20"/>
    <p:sldId id="320" r:id="rId21"/>
    <p:sldId id="371" r:id="rId22"/>
    <p:sldId id="372" r:id="rId23"/>
    <p:sldId id="373" r:id="rId24"/>
    <p:sldId id="374" r:id="rId25"/>
    <p:sldId id="377" r:id="rId26"/>
    <p:sldId id="389" r:id="rId27"/>
    <p:sldId id="390" r:id="rId28"/>
    <p:sldId id="396" r:id="rId29"/>
    <p:sldId id="393" r:id="rId30"/>
    <p:sldId id="394" r:id="rId31"/>
    <p:sldId id="395" r:id="rId32"/>
    <p:sldId id="427" r:id="rId33"/>
    <p:sldId id="435" r:id="rId34"/>
    <p:sldId id="448" r:id="rId35"/>
    <p:sldId id="421" r:id="rId36"/>
    <p:sldId id="277" r:id="rId37"/>
    <p:sldId id="276" r:id="rId38"/>
    <p:sldId id="274" r:id="rId39"/>
    <p:sldId id="378" r:id="rId40"/>
    <p:sldId id="299" r:id="rId41"/>
    <p:sldId id="280" r:id="rId42"/>
    <p:sldId id="292" r:id="rId43"/>
    <p:sldId id="294" r:id="rId44"/>
    <p:sldId id="381" r:id="rId45"/>
    <p:sldId id="387" r:id="rId46"/>
    <p:sldId id="433" r:id="rId47"/>
    <p:sldId id="424" r:id="rId48"/>
    <p:sldId id="439" r:id="rId49"/>
    <p:sldId id="426" r:id="rId50"/>
    <p:sldId id="425" r:id="rId51"/>
    <p:sldId id="301" r:id="rId52"/>
    <p:sldId id="360" r:id="rId53"/>
    <p:sldId id="289" r:id="rId54"/>
    <p:sldId id="278" r:id="rId55"/>
    <p:sldId id="284" r:id="rId56"/>
    <p:sldId id="283" r:id="rId57"/>
    <p:sldId id="321" r:id="rId58"/>
    <p:sldId id="325" r:id="rId59"/>
    <p:sldId id="282" r:id="rId60"/>
    <p:sldId id="323" r:id="rId61"/>
    <p:sldId id="281" r:id="rId62"/>
    <p:sldId id="288" r:id="rId63"/>
    <p:sldId id="305" r:id="rId64"/>
    <p:sldId id="306" r:id="rId65"/>
    <p:sldId id="385" r:id="rId66"/>
    <p:sldId id="350" r:id="rId67"/>
    <p:sldId id="287" r:id="rId68"/>
    <p:sldId id="286" r:id="rId69"/>
    <p:sldId id="386" r:id="rId70"/>
    <p:sldId id="302" r:id="rId71"/>
    <p:sldId id="309" r:id="rId72"/>
    <p:sldId id="313" r:id="rId73"/>
    <p:sldId id="312" r:id="rId74"/>
    <p:sldId id="402" r:id="rId75"/>
    <p:sldId id="310" r:id="rId76"/>
    <p:sldId id="311" r:id="rId77"/>
    <p:sldId id="316" r:id="rId78"/>
    <p:sldId id="397" r:id="rId79"/>
    <p:sldId id="398" r:id="rId80"/>
    <p:sldId id="430" r:id="rId81"/>
    <p:sldId id="429" r:id="rId82"/>
    <p:sldId id="399" r:id="rId83"/>
    <p:sldId id="400" r:id="rId84"/>
    <p:sldId id="401" r:id="rId85"/>
    <p:sldId id="431" r:id="rId86"/>
    <p:sldId id="446" r:id="rId87"/>
    <p:sldId id="444" r:id="rId88"/>
    <p:sldId id="445" r:id="rId89"/>
    <p:sldId id="415" r:id="rId90"/>
    <p:sldId id="443" r:id="rId91"/>
    <p:sldId id="417" r:id="rId92"/>
    <p:sldId id="442" r:id="rId93"/>
    <p:sldId id="440" r:id="rId94"/>
    <p:sldId id="441" r:id="rId95"/>
    <p:sldId id="428" r:id="rId96"/>
    <p:sldId id="420" r:id="rId97"/>
    <p:sldId id="419" r:id="rId98"/>
    <p:sldId id="349" r:id="rId99"/>
    <p:sldId id="437" r:id="rId100"/>
    <p:sldId id="447" r:id="rId101"/>
    <p:sldId id="434" r:id="rId102"/>
    <p:sldId id="436" r:id="rId103"/>
    <p:sldId id="406" r:id="rId104"/>
    <p:sldId id="407" r:id="rId105"/>
    <p:sldId id="408" r:id="rId106"/>
    <p:sldId id="409" r:id="rId107"/>
    <p:sldId id="410" r:id="rId108"/>
    <p:sldId id="412" r:id="rId109"/>
    <p:sldId id="413" r:id="rId110"/>
    <p:sldId id="380" r:id="rId111"/>
    <p:sldId id="432" r:id="rId112"/>
    <p:sldId id="271" r:id="rId113"/>
    <p:sldId id="449" r:id="rId114"/>
    <p:sldId id="450" r:id="rId115"/>
    <p:sldId id="451" r:id="rId1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24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04232-A3A1-4BB2-92CE-8E7FBF720ECA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A1FB-D0F7-4E04-A681-F58EE8E45F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Linkage studies of </a:t>
            </a:r>
            <a:r>
              <a:rPr lang="en-US" dirty="0" smtClean="0">
                <a:solidFill>
                  <a:srgbClr val="FF0000"/>
                </a:solidFill>
              </a:rPr>
              <a:t>large pedigrees are based on STR markers </a:t>
            </a:r>
            <a:r>
              <a:rPr lang="en-US" dirty="0" smtClean="0"/>
              <a:t> whereas SNP markers are mainly used in association studies of case-control populations . First-generation sequencing or Sanger sequencing consists of individual target amplification and sequencing (one primer set). </a:t>
            </a:r>
          </a:p>
          <a:p>
            <a:r>
              <a:rPr lang="en-US" dirty="0" smtClean="0"/>
              <a:t>Second-generation sequencing (also called massively parallel sequencing or next-generation sequencing) enables the sequencing of several target fragments simultaneously. </a:t>
            </a:r>
          </a:p>
          <a:p>
            <a:r>
              <a:rPr lang="en-US" dirty="0" smtClean="0"/>
              <a:t>Generally, the principle consists of shearing of genomic DNA into short pieces, ligation to adapters, </a:t>
            </a:r>
            <a:r>
              <a:rPr lang="en-US" dirty="0" err="1" smtClean="0"/>
              <a:t>hybridisation</a:t>
            </a:r>
            <a:r>
              <a:rPr lang="en-US" dirty="0" smtClean="0"/>
              <a:t> to probes, a capturing step (such as coding </a:t>
            </a:r>
            <a:r>
              <a:rPr lang="en-US" dirty="0" err="1" smtClean="0"/>
              <a:t>exons</a:t>
            </a:r>
            <a:r>
              <a:rPr lang="en-US" dirty="0" smtClean="0"/>
              <a:t> or fragments of choice), an enrichment step, and sequencing on commercially available platforms. </a:t>
            </a:r>
          </a:p>
          <a:p>
            <a:r>
              <a:rPr lang="en-US" dirty="0" smtClean="0"/>
              <a:t>Sanger was mainly Applied in individuals from large families </a:t>
            </a:r>
          </a:p>
          <a:p>
            <a:r>
              <a:rPr lang="en-US" dirty="0" smtClean="0"/>
              <a:t>next-generation sequencing can be applied in case-control populations (arrows, pink) and in patients from smaller pedigrees, trios, or unrelated sporadic Alzheimer’s disease patients.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A1FB-D0F7-4E04-A681-F58EE8E45F0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Secretase</a:t>
            </a:r>
            <a:r>
              <a:rPr lang="en-US" dirty="0" smtClean="0"/>
              <a:t> inhibitors (for both β-</a:t>
            </a:r>
            <a:r>
              <a:rPr lang="en-US" dirty="0" err="1" smtClean="0"/>
              <a:t>secretase</a:t>
            </a:r>
            <a:r>
              <a:rPr lang="en-US" dirty="0" smtClean="0"/>
              <a:t> and γ –</a:t>
            </a:r>
            <a:r>
              <a:rPr lang="en-US" dirty="0" err="1" smtClean="0"/>
              <a:t>secretase</a:t>
            </a:r>
            <a:r>
              <a:rPr lang="en-US" dirty="0" smtClean="0"/>
              <a:t>)or enhancers of α-</a:t>
            </a:r>
            <a:r>
              <a:rPr lang="en-US" dirty="0" err="1" smtClean="0"/>
              <a:t>secretase</a:t>
            </a:r>
            <a:r>
              <a:rPr lang="en-US" dirty="0" smtClean="0"/>
              <a:t> would	diminish production of β-</a:t>
            </a:r>
            <a:r>
              <a:rPr lang="en-US" dirty="0" err="1" smtClean="0"/>
              <a:t>amyloid</a:t>
            </a:r>
            <a:r>
              <a:rPr lang="en-US" dirty="0" smtClean="0"/>
              <a:t> fragments. Production of anti–β-</a:t>
            </a:r>
            <a:r>
              <a:rPr lang="en-US" dirty="0" err="1" smtClean="0"/>
              <a:t>amyloid</a:t>
            </a:r>
            <a:r>
              <a:rPr lang="en-US" dirty="0" smtClean="0"/>
              <a:t> antibodies	by immunization or infusion of anti–β-</a:t>
            </a:r>
            <a:r>
              <a:rPr lang="en-US" dirty="0" err="1" smtClean="0"/>
              <a:t>amyloid</a:t>
            </a:r>
            <a:r>
              <a:rPr lang="en-US" dirty="0" smtClean="0"/>
              <a:t> antibodies might remove β-</a:t>
            </a:r>
            <a:r>
              <a:rPr lang="en-US" dirty="0" err="1" smtClean="0"/>
              <a:t>amyloid</a:t>
            </a:r>
            <a:r>
              <a:rPr lang="en-US" dirty="0" smtClean="0"/>
              <a:t> by allowing	 </a:t>
            </a:r>
            <a:r>
              <a:rPr lang="en-US" dirty="0" err="1" smtClean="0"/>
              <a:t>phagocytosis</a:t>
            </a:r>
            <a:r>
              <a:rPr lang="en-US" dirty="0" smtClean="0"/>
              <a:t> by microglia	or altering equilibrium with the level of β-</a:t>
            </a:r>
            <a:r>
              <a:rPr lang="en-US" dirty="0" err="1" smtClean="0"/>
              <a:t>amyloid</a:t>
            </a:r>
            <a:r>
              <a:rPr lang="en-US" dirty="0" smtClean="0"/>
              <a:t> in the periphery and	causing egress of β-</a:t>
            </a:r>
            <a:r>
              <a:rPr lang="en-US" dirty="0" err="1" smtClean="0"/>
              <a:t>amyloid</a:t>
            </a:r>
            <a:r>
              <a:rPr lang="en-US" dirty="0" smtClean="0"/>
              <a:t> to serum to	be bound.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A1FB-D0F7-4E04-A681-F58EE8E45F0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β-APP cleaving enzyme (BACE); A </a:t>
            </a:r>
            <a:r>
              <a:rPr kumimoji="1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γ-</a:t>
            </a:r>
            <a:r>
              <a:rPr kumimoji="1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secretase</a:t>
            </a: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modulator (GSM); </a:t>
            </a:r>
            <a:r>
              <a:rPr kumimoji="1" lang="el-G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γ‑</a:t>
            </a:r>
            <a:r>
              <a:rPr kumimoji="1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secretase</a:t>
            </a:r>
            <a:r>
              <a:rPr kumimoji="1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inhibitor (GSI)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A1FB-D0F7-4E04-A681-F58EE8E45F0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Mutations in the TREM2gene are typically associated with the rare bone and brain disease </a:t>
            </a:r>
            <a:r>
              <a:rPr lang="en-US" dirty="0" err="1" smtClean="0"/>
              <a:t>Nasu-Hakola</a:t>
            </a:r>
            <a:r>
              <a:rPr lang="en-US" dirty="0" smtClean="0"/>
              <a:t> disease; however, they can also lead to early-onset dementia without bone lesions.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A1FB-D0F7-4E04-A681-F58EE8E45F0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2A1FB-D0F7-4E04-A681-F58EE8E45F0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" y="1109663"/>
            <a:ext cx="9156700" cy="757237"/>
            <a:chOff x="0" y="0"/>
            <a:chExt cx="5768" cy="477"/>
          </a:xfrm>
        </p:grpSpPr>
        <p:sp>
          <p:nvSpPr>
            <p:cNvPr id="1536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6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638" y="6161088"/>
            <a:ext cx="9169400" cy="138112"/>
            <a:chOff x="0" y="4032"/>
            <a:chExt cx="5776" cy="87"/>
          </a:xfrm>
        </p:grpSpPr>
        <p:sp>
          <p:nvSpPr>
            <p:cNvPr id="1538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38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5389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90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391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5392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93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8350"/>
            <a:ext cx="5676900" cy="532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4339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0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1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2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3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4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5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6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7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8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49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0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1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2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3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4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5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6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7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8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59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60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4362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63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364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4365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66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67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</a:defRPr>
            </a:lvl1pPr>
          </a:lstStyle>
          <a:p>
            <a:fld id="{32844141-12F7-40AE-8E7A-18D0A2CA6E33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4368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69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pitchFamily="18" charset="0"/>
              </a:defRPr>
            </a:lvl1pPr>
          </a:lstStyle>
          <a:p>
            <a:fld id="{64A42ECC-7513-483F-88D3-4063DEFF7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90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4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3200" dirty="0" smtClean="0"/>
              <a:t>GENETICS AND MOLECULAR CLASSIFICATION OF DEGENERATIVE DEMENTIA 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273175" y="4876800"/>
            <a:ext cx="6400800" cy="1066800"/>
          </a:xfrm>
        </p:spPr>
        <p:txBody>
          <a:bodyPr/>
          <a:lstStyle/>
          <a:p>
            <a:r>
              <a:rPr lang="en-US" dirty="0" smtClean="0"/>
              <a:t>Faculty : Dr. Sanjay </a:t>
            </a:r>
            <a:r>
              <a:rPr lang="en-US" dirty="0" err="1" smtClean="0"/>
              <a:t>Prakash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908050"/>
          </a:xfrm>
        </p:spPr>
        <p:txBody>
          <a:bodyPr/>
          <a:lstStyle/>
          <a:p>
            <a:r>
              <a:rPr lang="en-US" sz="3200" dirty="0" smtClean="0"/>
              <a:t>Complex diseases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Genetically  complex diseases can skip a generation, </a:t>
            </a:r>
          </a:p>
          <a:p>
            <a:r>
              <a:rPr lang="en-US" sz="2400" dirty="0" smtClean="0"/>
              <a:t>There  can be people affected on both sides of the family</a:t>
            </a:r>
          </a:p>
          <a:p>
            <a:r>
              <a:rPr lang="en-US" sz="2400" dirty="0" smtClean="0"/>
              <a:t>The  known genetic variations only account for a small proportion of the overall genetic risk</a:t>
            </a:r>
          </a:p>
          <a:p>
            <a:endParaRPr lang="en-US" sz="2400" dirty="0" smtClean="0"/>
          </a:p>
          <a:p>
            <a:r>
              <a:rPr lang="en-US" sz="2400" dirty="0" smtClean="0"/>
              <a:t>Genetic testing for any individual genetic variation has poor predictive power for dementia and is not recommended in clinical practice.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73995"/>
            <a:ext cx="7086599" cy="558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US" sz="3200" dirty="0" smtClean="0"/>
              <a:t>CADASIL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Notch3  gene  product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receptor, </a:t>
            </a:r>
          </a:p>
          <a:p>
            <a:r>
              <a:rPr lang="en-US" sz="2400" dirty="0" smtClean="0"/>
              <a:t>limited to vascular smooth muscle cells.</a:t>
            </a:r>
          </a:p>
          <a:p>
            <a:r>
              <a:rPr lang="en-US" sz="2400" dirty="0" smtClean="0"/>
              <a:t>Accumulation of the protein in </a:t>
            </a:r>
            <a:r>
              <a:rPr lang="en-US" sz="2400" dirty="0" err="1" smtClean="0"/>
              <a:t>eosinophilic</a:t>
            </a:r>
            <a:r>
              <a:rPr lang="en-US" sz="2400" dirty="0" smtClean="0"/>
              <a:t> deposits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media of the small cerebral artery  </a:t>
            </a:r>
          </a:p>
          <a:p>
            <a:r>
              <a:rPr lang="en-US" sz="2400" dirty="0" err="1" smtClean="0"/>
              <a:t>angiopathy</a:t>
            </a:r>
            <a:r>
              <a:rPr lang="en-US" sz="2400" dirty="0" smtClean="0"/>
              <a:t>  of  small  arteries  and  capillaries    </a:t>
            </a:r>
          </a:p>
          <a:p>
            <a:endParaRPr lang="en-US" sz="2400" dirty="0" smtClean="0"/>
          </a:p>
          <a:p>
            <a:r>
              <a:rPr lang="en-US" sz="2400" dirty="0" smtClean="0"/>
              <a:t>Recurrent  strokes and cognitive loss (</a:t>
            </a:r>
            <a:r>
              <a:rPr lang="en-US" sz="2400" dirty="0" err="1" smtClean="0"/>
              <a:t>Subcortical</a:t>
            </a:r>
            <a:r>
              <a:rPr lang="en-US" sz="2400" dirty="0" smtClean="0"/>
              <a:t>  dementia  syndrome)</a:t>
            </a:r>
          </a:p>
          <a:p>
            <a:r>
              <a:rPr lang="en-US" sz="2400" dirty="0" smtClean="0"/>
              <a:t>seizures, migraine-type headaches with aura, and clinical and subclinical  strokes</a:t>
            </a:r>
            <a:endParaRPr lang="en-US" sz="24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1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819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762000"/>
            <a:ext cx="2809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33242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Familial  dementia with </a:t>
            </a:r>
            <a:br>
              <a:rPr lang="en-US" sz="3200" dirty="0" smtClean="0"/>
            </a:br>
            <a:r>
              <a:rPr lang="en-US" sz="3200" dirty="0" smtClean="0"/>
              <a:t>additional neurological features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Cognitive impairment is common in </a:t>
            </a:r>
            <a:r>
              <a:rPr lang="en-US" sz="2400" dirty="0" err="1" smtClean="0"/>
              <a:t>neurogenetic</a:t>
            </a:r>
            <a:r>
              <a:rPr lang="en-US" sz="2400" dirty="0" smtClean="0"/>
              <a:t> disorders</a:t>
            </a:r>
          </a:p>
          <a:p>
            <a:r>
              <a:rPr lang="en-US" sz="2400" dirty="0" smtClean="0"/>
              <a:t>Familial  dementia often presents with additional neurological features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0"/>
            <a:ext cx="9139366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828920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09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8173678" cy="44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001000" cy="831850"/>
          </a:xfrm>
        </p:spPr>
        <p:txBody>
          <a:bodyPr/>
          <a:lstStyle/>
          <a:p>
            <a:r>
              <a:rPr lang="en-US" sz="3200" dirty="0" smtClean="0"/>
              <a:t>Framework  for genetic testing in dementia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first step in considering molecular genetic testing for dementia is to obtain a detailed and accurate family history,</a:t>
            </a:r>
          </a:p>
          <a:p>
            <a:r>
              <a:rPr lang="en-US" sz="2400" dirty="0" smtClean="0"/>
              <a:t>Identify  families with family histories consistent with </a:t>
            </a:r>
            <a:r>
              <a:rPr lang="en-US" sz="2400" dirty="0" err="1" smtClean="0"/>
              <a:t>mendelian</a:t>
            </a:r>
            <a:r>
              <a:rPr lang="en-US" sz="2400" dirty="0" smtClean="0"/>
              <a:t> rather than complex inheritance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second step is to obtain an accurate phenotype for the family to inform the choice of genetic test.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Genetic testing can then be considered, ideally starting with an affected family member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Obtaining an accurate phenotype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Validated  retrospective informant  based questionnaires that might be helpful</a:t>
            </a:r>
          </a:p>
          <a:p>
            <a:r>
              <a:rPr lang="en-US" sz="2400" dirty="0" smtClean="0"/>
              <a:t>Psychiatric history is an integral part of the family history of disease, especially for </a:t>
            </a:r>
            <a:r>
              <a:rPr lang="en-US" sz="2400" dirty="0" err="1" smtClean="0"/>
              <a:t>frontotemporal</a:t>
            </a:r>
            <a:r>
              <a:rPr lang="en-US" sz="2400" dirty="0" smtClean="0"/>
              <a:t> dementia</a:t>
            </a:r>
          </a:p>
          <a:p>
            <a:r>
              <a:rPr lang="en-US" sz="2400" dirty="0" smtClean="0"/>
              <a:t>Accurate record of age of onset is particularly helpful for families with a history of Alzheimer’s disease</a:t>
            </a:r>
          </a:p>
          <a:p>
            <a:r>
              <a:rPr lang="en-US" sz="2400" dirty="0" err="1" smtClean="0"/>
              <a:t>Histopathological</a:t>
            </a:r>
            <a:r>
              <a:rPr lang="en-US" sz="2400" dirty="0" smtClean="0"/>
              <a:t>  diagnosis in a family member can be invaluable.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831850"/>
          </a:xfrm>
        </p:spPr>
        <p:txBody>
          <a:bodyPr/>
          <a:lstStyle/>
          <a:p>
            <a:r>
              <a:rPr lang="en-US" sz="3200" dirty="0" smtClean="0"/>
              <a:t>Considerations for genetic testing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first person to be tested in a family must be an affected individual</a:t>
            </a:r>
          </a:p>
          <a:p>
            <a:r>
              <a:rPr lang="en-US" sz="2400" dirty="0" smtClean="0"/>
              <a:t>Pathogenic  mutation is detected, this will confirm the diagnosis at the molecular level and makes testing available for other family members</a:t>
            </a:r>
          </a:p>
          <a:p>
            <a:endParaRPr lang="en-US" sz="2400" dirty="0" smtClean="0"/>
          </a:p>
          <a:p>
            <a:r>
              <a:rPr lang="en-US" sz="2400" dirty="0" smtClean="0"/>
              <a:t>Negative  result for a genetic test in patients with a strong family history of disease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possible strategy   participate in genetic research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475" y="807720"/>
            <a:ext cx="8606726" cy="544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sz="4800" dirty="0" smtClean="0"/>
              <a:t>THANK YOU</a:t>
            </a:r>
            <a:endParaRPr lang="en-US" sz="4800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/>
          <a:lstStyle/>
          <a:p>
            <a:r>
              <a:rPr lang="en-US" sz="2400" dirty="0" smtClean="0"/>
              <a:t>References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z="1800" dirty="0" smtClean="0"/>
              <a:t>Bradley ;6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edition </a:t>
            </a:r>
          </a:p>
          <a:p>
            <a:r>
              <a:rPr lang="en-US" sz="1800" dirty="0" smtClean="0"/>
              <a:t>Harrison’s Principles of Internal Medicine ; 18</a:t>
            </a:r>
            <a:r>
              <a:rPr lang="en-US" sz="1800" baseline="30000" dirty="0" smtClean="0"/>
              <a:t>th</a:t>
            </a:r>
          </a:p>
          <a:p>
            <a:r>
              <a:rPr lang="en-US" sz="1800" dirty="0" smtClean="0"/>
              <a:t>Genetics of dementia ;Clement T Loy, Lancet2014; 383: 828–40</a:t>
            </a:r>
          </a:p>
          <a:p>
            <a:r>
              <a:rPr lang="en-US" sz="1800" dirty="0" smtClean="0"/>
              <a:t>Tau pathology and </a:t>
            </a:r>
            <a:r>
              <a:rPr lang="en-US" sz="1800" dirty="0" err="1" smtClean="0"/>
              <a:t>neurodegeneration;Maria</a:t>
            </a:r>
            <a:r>
              <a:rPr lang="en-US" sz="1800" dirty="0" smtClean="0"/>
              <a:t> </a:t>
            </a:r>
            <a:r>
              <a:rPr lang="en-US" sz="1800" dirty="0" err="1" smtClean="0"/>
              <a:t>Grazia</a:t>
            </a:r>
            <a:r>
              <a:rPr lang="en-US" sz="1800" dirty="0" smtClean="0"/>
              <a:t> </a:t>
            </a:r>
            <a:r>
              <a:rPr lang="en-US" sz="1800" dirty="0" err="1" smtClean="0"/>
              <a:t>Spillantini</a:t>
            </a:r>
            <a:r>
              <a:rPr lang="en-US" sz="1800" dirty="0" smtClean="0"/>
              <a:t>; Lancet Neurol2013; 12: 609–2</a:t>
            </a:r>
          </a:p>
          <a:p>
            <a:r>
              <a:rPr lang="en-US" sz="1800" dirty="0" smtClean="0"/>
              <a:t>Early-onset dementias: diagnostic and etiological considerations </a:t>
            </a:r>
            <a:r>
              <a:rPr lang="en-US" sz="1800" dirty="0" err="1" smtClean="0"/>
              <a:t>Masellis</a:t>
            </a:r>
            <a:r>
              <a:rPr lang="en-US" sz="1800" dirty="0" smtClean="0"/>
              <a:t> et al. Alzheimer’s Research &amp; Therapy2013, 5(</a:t>
            </a:r>
            <a:r>
              <a:rPr lang="en-US" sz="1800" dirty="0" err="1" smtClean="0"/>
              <a:t>Suppl</a:t>
            </a:r>
            <a:r>
              <a:rPr lang="en-US" sz="1800" dirty="0" smtClean="0"/>
              <a:t> 1):S7</a:t>
            </a:r>
            <a:endParaRPr lang="en-US" sz="1800" baseline="30000" dirty="0" smtClean="0"/>
          </a:p>
          <a:p>
            <a:r>
              <a:rPr lang="en-US" sz="2000" baseline="30000" dirty="0" err="1" smtClean="0"/>
              <a:t>Glucocerebrosidase</a:t>
            </a:r>
            <a:r>
              <a:rPr lang="en-US" sz="2000" baseline="30000" dirty="0" smtClean="0"/>
              <a:t> is shaking up the </a:t>
            </a:r>
            <a:r>
              <a:rPr lang="en-US" sz="2000" baseline="30000" dirty="0" err="1" smtClean="0"/>
              <a:t>synucleinopathies</a:t>
            </a:r>
            <a:r>
              <a:rPr lang="en-US" sz="2000" baseline="30000" dirty="0" smtClean="0"/>
              <a:t>; Marina Siebert ;; Brain 2014: 137; 1304–1322 </a:t>
            </a:r>
          </a:p>
          <a:p>
            <a:r>
              <a:rPr lang="en-US" sz="1800" dirty="0" smtClean="0"/>
              <a:t>Clinic, neuropathology and molecular genetics of </a:t>
            </a:r>
            <a:r>
              <a:rPr lang="en-US" sz="1800" dirty="0" err="1" smtClean="0"/>
              <a:t>frontotemporal</a:t>
            </a:r>
            <a:r>
              <a:rPr lang="en-US" sz="1800" dirty="0" smtClean="0"/>
              <a:t> dementia: a mini-</a:t>
            </a:r>
            <a:r>
              <a:rPr lang="en-US" sz="1800" dirty="0" err="1" smtClean="0"/>
              <a:t>review;Xiao</a:t>
            </a:r>
            <a:r>
              <a:rPr lang="en-US" sz="1800" dirty="0" smtClean="0"/>
              <a:t>-dong Pan ; Translational Neurodegeneration2013,2:8</a:t>
            </a:r>
          </a:p>
          <a:p>
            <a:r>
              <a:rPr lang="en-US" sz="1800" dirty="0" err="1" smtClean="0"/>
              <a:t>Tauopathies:OneDiseaseorMany</a:t>
            </a:r>
            <a:r>
              <a:rPr lang="en-US" sz="1800" dirty="0" smtClean="0"/>
              <a:t>? </a:t>
            </a:r>
            <a:r>
              <a:rPr lang="en-US" sz="1800" dirty="0" err="1" smtClean="0"/>
              <a:t>ManonBouchard</a:t>
            </a:r>
            <a:r>
              <a:rPr lang="en-US" sz="1800" dirty="0" smtClean="0"/>
              <a:t>,; Can. J. Neurol. Sci. 2011;38:547-556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09600"/>
          </a:xfrm>
        </p:spPr>
        <p:txBody>
          <a:bodyPr/>
          <a:lstStyle/>
          <a:p>
            <a:r>
              <a:rPr lang="en-US" sz="2400" dirty="0" smtClean="0"/>
              <a:t>References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1800" dirty="0" smtClean="0"/>
              <a:t>Neuropathology of non-Alzheimer degenerative disorders Dennis W. Dickson; </a:t>
            </a:r>
            <a:r>
              <a:rPr lang="en-US" sz="1800" dirty="0" err="1" smtClean="0"/>
              <a:t>Int</a:t>
            </a:r>
            <a:r>
              <a:rPr lang="en-US" sz="1800" dirty="0" smtClean="0"/>
              <a:t> J </a:t>
            </a:r>
            <a:r>
              <a:rPr lang="en-US" sz="1800" dirty="0" err="1" smtClean="0"/>
              <a:t>Clin</a:t>
            </a:r>
            <a:r>
              <a:rPr lang="en-US" sz="1800" dirty="0" smtClean="0"/>
              <a:t> Exp </a:t>
            </a:r>
            <a:r>
              <a:rPr lang="en-US" sz="1800" dirty="0" err="1" smtClean="0"/>
              <a:t>Pathol</a:t>
            </a:r>
            <a:r>
              <a:rPr lang="en-US" sz="1800" dirty="0" smtClean="0"/>
              <a:t> 2010;3(1):1-23</a:t>
            </a:r>
          </a:p>
          <a:p>
            <a:r>
              <a:rPr lang="en-US" sz="1800" dirty="0" smtClean="0"/>
              <a:t>Advances in understanding the molecular  basis of </a:t>
            </a:r>
            <a:r>
              <a:rPr lang="en-US" sz="1800" dirty="0" err="1" smtClean="0"/>
              <a:t>frontotemporal</a:t>
            </a:r>
            <a:r>
              <a:rPr lang="en-US" sz="1800" dirty="0" smtClean="0"/>
              <a:t> dementia ;Rosa </a:t>
            </a:r>
            <a:r>
              <a:rPr lang="en-US" sz="1800" dirty="0" err="1" smtClean="0"/>
              <a:t>Rademakers</a:t>
            </a:r>
            <a:r>
              <a:rPr lang="en-US" sz="1800" dirty="0" smtClean="0"/>
              <a:t>;</a:t>
            </a:r>
            <a:r>
              <a:rPr lang="sv-SE" sz="1800" dirty="0" smtClean="0"/>
              <a:t> Nat. Rev. Neurol. 8, 423–434 (2012); </a:t>
            </a:r>
            <a:endParaRPr lang="en-US" sz="1800" dirty="0" smtClean="0"/>
          </a:p>
          <a:p>
            <a:r>
              <a:rPr lang="en-US" sz="1800" dirty="0" smtClean="0"/>
              <a:t>Green RC, </a:t>
            </a:r>
            <a:r>
              <a:rPr lang="en-US" sz="1800" dirty="0" err="1" smtClean="0"/>
              <a:t>Cupples</a:t>
            </a:r>
            <a:r>
              <a:rPr lang="en-US" sz="1800" dirty="0" smtClean="0"/>
              <a:t> LA, Go R, et al. Risk of dementia among white and African American relatives of patients with Alzheimer disease. JAMA2002; 287:329–36.</a:t>
            </a:r>
          </a:p>
          <a:p>
            <a:r>
              <a:rPr lang="en-US" sz="1800" dirty="0" smtClean="0"/>
              <a:t>Pan and </a:t>
            </a:r>
            <a:r>
              <a:rPr lang="en-US" sz="1800" dirty="0" err="1" smtClean="0"/>
              <a:t>ChenTranslational</a:t>
            </a:r>
            <a:r>
              <a:rPr lang="en-US" sz="1800" dirty="0" smtClean="0"/>
              <a:t> Neurodegeneration2013,2:8</a:t>
            </a:r>
          </a:p>
          <a:p>
            <a:r>
              <a:rPr lang="en-US" sz="1800" dirty="0" smtClean="0"/>
              <a:t>Protein aggregates and dementia: is there a common toxicity?;S </a:t>
            </a:r>
            <a:r>
              <a:rPr lang="en-US" sz="1800" dirty="0" err="1" smtClean="0"/>
              <a:t>Lovestone</a:t>
            </a:r>
            <a:r>
              <a:rPr lang="en-US" sz="1800" dirty="0" smtClean="0"/>
              <a:t>; J </a:t>
            </a:r>
            <a:r>
              <a:rPr lang="en-US" sz="1800" dirty="0" err="1" smtClean="0"/>
              <a:t>Neurol</a:t>
            </a:r>
            <a:r>
              <a:rPr lang="en-US" sz="1800" dirty="0" smtClean="0"/>
              <a:t> </a:t>
            </a:r>
            <a:r>
              <a:rPr lang="en-US" sz="1800" dirty="0" err="1" smtClean="0"/>
              <a:t>Neurosurg</a:t>
            </a:r>
            <a:r>
              <a:rPr lang="en-US" sz="1800" dirty="0" smtClean="0"/>
              <a:t> Psychiatry2002;72:152–161</a:t>
            </a:r>
          </a:p>
          <a:p>
            <a:r>
              <a:rPr lang="en-US" sz="1800" dirty="0" err="1" smtClean="0"/>
              <a:t>Neuropathological</a:t>
            </a:r>
            <a:r>
              <a:rPr lang="en-US" sz="1800" dirty="0" smtClean="0"/>
              <a:t> Spectrum of </a:t>
            </a:r>
            <a:r>
              <a:rPr lang="en-US" sz="1800" dirty="0" err="1" smtClean="0"/>
              <a:t>Synucleinopathies</a:t>
            </a:r>
            <a:r>
              <a:rPr lang="en-US" sz="1800" dirty="0" smtClean="0"/>
              <a:t> ;Kurt A. </a:t>
            </a:r>
            <a:r>
              <a:rPr lang="en-US" sz="1800" dirty="0" err="1" smtClean="0"/>
              <a:t>Jellinger</a:t>
            </a:r>
            <a:r>
              <a:rPr lang="en-US" sz="1800" dirty="0" smtClean="0"/>
              <a:t> ; Movement Disorders ;Vol. 18, Suppl. 6, 2003, pp. S2–S12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 are </a:t>
            </a:r>
            <a:r>
              <a:rPr lang="en-US" sz="2400" dirty="0" err="1" smtClean="0"/>
              <a:t>Taupathies</a:t>
            </a:r>
            <a:r>
              <a:rPr lang="en-US" sz="2400" dirty="0" smtClean="0"/>
              <a:t> except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PSP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CBD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MSA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AGD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GBA1 mutation causes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PSP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CBD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DLB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FTD</a:t>
            </a:r>
            <a:endParaRPr lang="en-US" sz="2400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Autosomal</a:t>
            </a:r>
            <a:r>
              <a:rPr lang="en-US" sz="2400" dirty="0" smtClean="0"/>
              <a:t> recessive disorder  with dementia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Fabry’s disease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Fragile X ataxia tremor syndrome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Cerebrotendinous</a:t>
            </a:r>
            <a:r>
              <a:rPr lang="en-US" sz="2400" dirty="0" smtClean="0"/>
              <a:t>  </a:t>
            </a:r>
            <a:r>
              <a:rPr lang="en-US" sz="2400" dirty="0" err="1" smtClean="0"/>
              <a:t>xanthomatosis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Dentatorubral</a:t>
            </a:r>
            <a:r>
              <a:rPr lang="en-US" sz="2400" dirty="0" smtClean="0"/>
              <a:t> </a:t>
            </a:r>
            <a:r>
              <a:rPr lang="en-US" sz="2400" dirty="0" err="1" smtClean="0"/>
              <a:t>pallidoluysian</a:t>
            </a:r>
            <a:r>
              <a:rPr lang="en-US" sz="2400" dirty="0" smtClean="0"/>
              <a:t> atrophy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472363" cy="583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400800"/>
            <a:ext cx="4419600" cy="2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8350"/>
            <a:ext cx="8001000" cy="527050"/>
          </a:xfrm>
        </p:spPr>
        <p:txBody>
          <a:bodyPr/>
          <a:lstStyle/>
          <a:p>
            <a:r>
              <a:rPr lang="en-US" sz="3200" dirty="0" err="1" smtClean="0"/>
              <a:t>Autosomal</a:t>
            </a:r>
            <a:r>
              <a:rPr lang="en-US" sz="3200" dirty="0" smtClean="0"/>
              <a:t> dominant Inherited dementias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2400" dirty="0" smtClean="0"/>
              <a:t>Alzheimer’s disease</a:t>
            </a:r>
          </a:p>
          <a:p>
            <a:r>
              <a:rPr lang="en-US" sz="2400" dirty="0" err="1" smtClean="0"/>
              <a:t>Frontotemporal</a:t>
            </a:r>
            <a:r>
              <a:rPr lang="en-US" sz="2400" dirty="0" smtClean="0"/>
              <a:t> lobar degeneration spectrum disorders</a:t>
            </a:r>
          </a:p>
          <a:p>
            <a:r>
              <a:rPr lang="en-US" sz="2400" dirty="0" err="1" smtClean="0"/>
              <a:t>Prion</a:t>
            </a:r>
            <a:r>
              <a:rPr lang="en-US" sz="2400" dirty="0" smtClean="0"/>
              <a:t> disease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636" y="0"/>
            <a:ext cx="7780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93086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9144000" cy="79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194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8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67000"/>
            <a:ext cx="23241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00200"/>
            <a:ext cx="1200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638800"/>
            <a:ext cx="1390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81475" y="0"/>
            <a:ext cx="4962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533400"/>
          </a:xfrm>
        </p:spPr>
        <p:txBody>
          <a:bodyPr/>
          <a:lstStyle/>
          <a:p>
            <a:r>
              <a:rPr lang="en-US" sz="2800" b="1" dirty="0" err="1" smtClean="0"/>
              <a:t>Autosomal</a:t>
            </a:r>
            <a:r>
              <a:rPr lang="en-US" sz="2800" b="1" dirty="0" smtClean="0"/>
              <a:t> recessive dementias</a:t>
            </a:r>
            <a:endParaRPr 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1"/>
            <a:ext cx="9144000" cy="34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1475" y="0"/>
            <a:ext cx="4962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213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124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9144000" cy="109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2400" b="1" dirty="0" err="1" smtClean="0"/>
              <a:t>Autosomal</a:t>
            </a:r>
            <a:r>
              <a:rPr lang="en-US" sz="2400" b="1" dirty="0" smtClean="0"/>
              <a:t> recessive dementias</a:t>
            </a:r>
            <a:endParaRPr lang="en-US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299" y="1524000"/>
            <a:ext cx="9097701" cy="40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475" y="0"/>
            <a:ext cx="49625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2800" dirty="0" smtClean="0"/>
              <a:t>X-linked dementias 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5619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148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62400"/>
            <a:ext cx="234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Mitochondrial  dementia 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52525"/>
            <a:ext cx="52863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8915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6100" y="762000"/>
            <a:ext cx="4787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610600" cy="4114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Genetics of dementia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 Molecular classification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/>
              <a:t>Proteinopathies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Genetics and Molecular pathology of AD and FTD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Conclusion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457200"/>
            <a:ext cx="88487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"/>
            <a:ext cx="7902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621166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Genetic insights in Alzheimer’s </a:t>
            </a:r>
            <a:r>
              <a:rPr lang="en-US" dirty="0" err="1" smtClean="0"/>
              <a:t>disease;Karolien</a:t>
            </a:r>
            <a:r>
              <a:rPr lang="en-US" dirty="0" smtClean="0"/>
              <a:t> </a:t>
            </a:r>
            <a:r>
              <a:rPr lang="en-US" dirty="0" err="1" smtClean="0"/>
              <a:t>Bettens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55920" y="6248400"/>
            <a:ext cx="328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Lancet Neurol2013; 12: 92–10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b="1" dirty="0" smtClean="0"/>
              <a:t>Molecular classification of dementia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r>
              <a:rPr lang="en-US" sz="2400" dirty="0" smtClean="0"/>
              <a:t>Based  on the abnormally accumulated  proteins </a:t>
            </a:r>
          </a:p>
          <a:p>
            <a:r>
              <a:rPr lang="en-US" sz="2400" dirty="0" err="1" smtClean="0"/>
              <a:t>Amyloid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Tau,  </a:t>
            </a:r>
          </a:p>
          <a:p>
            <a:r>
              <a:rPr lang="en-US" sz="2400" dirty="0" err="1" smtClean="0"/>
              <a:t>Synuclein</a:t>
            </a:r>
            <a:r>
              <a:rPr lang="en-US" sz="2400" dirty="0" smtClean="0"/>
              <a:t> ,   </a:t>
            </a:r>
          </a:p>
          <a:p>
            <a:r>
              <a:rPr lang="en-US" sz="2400" dirty="0" err="1" smtClean="0"/>
              <a:t>Huntingtin</a:t>
            </a:r>
            <a:r>
              <a:rPr lang="en-US" sz="2400" dirty="0" smtClean="0"/>
              <a:t> ,</a:t>
            </a:r>
          </a:p>
          <a:p>
            <a:r>
              <a:rPr lang="en-US" sz="2400" dirty="0" err="1" smtClean="0"/>
              <a:t>prion</a:t>
            </a:r>
            <a:r>
              <a:rPr lang="en-US" sz="2400" dirty="0" smtClean="0"/>
              <a:t> protein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01000" cy="762000"/>
          </a:xfrm>
        </p:spPr>
        <p:txBody>
          <a:bodyPr/>
          <a:lstStyle/>
          <a:p>
            <a:r>
              <a:rPr lang="en-US" sz="3200" dirty="0" err="1" smtClean="0"/>
              <a:t>Proteinopthies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191000"/>
          </a:xfrm>
        </p:spPr>
        <p:txBody>
          <a:bodyPr/>
          <a:lstStyle/>
          <a:p>
            <a:r>
              <a:rPr lang="en-US" sz="2400" dirty="0" smtClean="0"/>
              <a:t>Aberrant intracellular or extracellular deposition of self aggregating  </a:t>
            </a:r>
            <a:r>
              <a:rPr lang="en-US" sz="2400" dirty="0" err="1" smtClean="0"/>
              <a:t>misfolded</a:t>
            </a:r>
            <a:r>
              <a:rPr lang="en-US" sz="2400" dirty="0" smtClean="0"/>
              <a:t>  proteins  </a:t>
            </a:r>
          </a:p>
          <a:p>
            <a:endParaRPr lang="en-US" sz="2400" dirty="0" smtClean="0"/>
          </a:p>
          <a:p>
            <a:r>
              <a:rPr lang="en-US" sz="2400" dirty="0" smtClean="0"/>
              <a:t>Dense  </a:t>
            </a:r>
            <a:r>
              <a:rPr lang="en-US" sz="2400" dirty="0" err="1" smtClean="0"/>
              <a:t>fibrillar</a:t>
            </a:r>
            <a:r>
              <a:rPr lang="en-US" sz="2400" dirty="0" smtClean="0"/>
              <a:t>  morphology </a:t>
            </a:r>
          </a:p>
          <a:p>
            <a:r>
              <a:rPr lang="en-US" sz="2400" dirty="0" smtClean="0"/>
              <a:t>High  proportion of β-pleated  sheet  secondary structure   </a:t>
            </a:r>
          </a:p>
          <a:p>
            <a:r>
              <a:rPr lang="en-US" sz="2400" dirty="0" err="1" smtClean="0"/>
              <a:t>Ubiquitinated</a:t>
            </a:r>
            <a:r>
              <a:rPr lang="en-US" sz="2400" dirty="0" smtClean="0"/>
              <a:t> , </a:t>
            </a:r>
          </a:p>
          <a:p>
            <a:r>
              <a:rPr lang="en-US" sz="2400" dirty="0" smtClean="0"/>
              <a:t>Resistant  to </a:t>
            </a:r>
            <a:r>
              <a:rPr lang="en-US" sz="2400" dirty="0" err="1" smtClean="0"/>
              <a:t>proteolytic</a:t>
            </a:r>
            <a:r>
              <a:rPr lang="en-US" sz="2400" dirty="0" smtClean="0"/>
              <a:t>  degradation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52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sz="2400" dirty="0" err="1" smtClean="0"/>
              <a:t>Amyloidopathy</a:t>
            </a:r>
            <a:endParaRPr lang="en-US" sz="2400" dirty="0" smtClean="0"/>
          </a:p>
          <a:p>
            <a:r>
              <a:rPr lang="en-US" sz="2400" dirty="0" err="1" smtClean="0"/>
              <a:t>Taupathy</a:t>
            </a:r>
            <a:endParaRPr lang="en-US" sz="2400" dirty="0" smtClean="0"/>
          </a:p>
          <a:p>
            <a:r>
              <a:rPr lang="en-US" sz="2400" dirty="0" smtClean="0"/>
              <a:t>TDP-43 </a:t>
            </a:r>
            <a:r>
              <a:rPr lang="en-US" sz="2400" dirty="0" err="1" smtClean="0"/>
              <a:t>proteinopathies</a:t>
            </a:r>
            <a:endParaRPr lang="en-US" sz="2400" dirty="0" smtClean="0"/>
          </a:p>
          <a:p>
            <a:r>
              <a:rPr lang="en-US" sz="2400" dirty="0" smtClean="0"/>
              <a:t>FUS </a:t>
            </a:r>
            <a:r>
              <a:rPr lang="en-US" sz="2400" dirty="0" err="1" smtClean="0"/>
              <a:t>proteinopathies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Synucleinopathy</a:t>
            </a:r>
            <a:endParaRPr lang="en-US" sz="2400" dirty="0" smtClean="0"/>
          </a:p>
          <a:p>
            <a:r>
              <a:rPr lang="en-US" sz="2400" dirty="0" err="1" smtClean="0"/>
              <a:t>Prionopathy</a:t>
            </a:r>
            <a:endParaRPr lang="en-US" sz="2400" dirty="0" smtClean="0"/>
          </a:p>
          <a:p>
            <a:r>
              <a:rPr lang="en-US" sz="2400" dirty="0" err="1" smtClean="0"/>
              <a:t>Polyglutaminopathy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1"/>
            <a:ext cx="917176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Tauopathies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Tau is a normal component of the neuronal cytoskeleton, </a:t>
            </a:r>
          </a:p>
          <a:p>
            <a:r>
              <a:rPr lang="en-US" sz="2400" dirty="0" smtClean="0"/>
              <a:t>Microtubule  associated protein, </a:t>
            </a:r>
          </a:p>
          <a:p>
            <a:r>
              <a:rPr lang="en-US" sz="2400" dirty="0" smtClean="0"/>
              <a:t>Expressed  predominantly in axons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 </a:t>
            </a:r>
            <a:r>
              <a:rPr lang="en-US" sz="2400" dirty="0" err="1" smtClean="0"/>
              <a:t>stabilise</a:t>
            </a:r>
            <a:r>
              <a:rPr lang="en-US" sz="2400" dirty="0" smtClean="0"/>
              <a:t> microtubules </a:t>
            </a:r>
          </a:p>
          <a:p>
            <a:r>
              <a:rPr lang="en-US" sz="2400" dirty="0" smtClean="0"/>
              <a:t>Essential  for fast axonal transport</a:t>
            </a:r>
          </a:p>
          <a:p>
            <a:endParaRPr lang="en-US" sz="2400" dirty="0" smtClean="0"/>
          </a:p>
          <a:p>
            <a:r>
              <a:rPr lang="en-US" sz="2400" dirty="0" smtClean="0"/>
              <a:t>More  </a:t>
            </a:r>
            <a:r>
              <a:rPr lang="en-US" sz="2400" dirty="0" err="1" smtClean="0"/>
              <a:t>phosphorylated</a:t>
            </a:r>
            <a:r>
              <a:rPr lang="en-US" sz="2400" dirty="0" smtClean="0"/>
              <a:t> tau and   </a:t>
            </a:r>
            <a:r>
              <a:rPr lang="en-US" sz="2400" dirty="0" err="1" smtClean="0"/>
              <a:t>unphosphorylated</a:t>
            </a:r>
            <a:r>
              <a:rPr lang="en-US" sz="2400" dirty="0" smtClean="0"/>
              <a:t>  tau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fails to bind and </a:t>
            </a:r>
            <a:r>
              <a:rPr lang="en-US" sz="2400" dirty="0" err="1" smtClean="0"/>
              <a:t>stabilise</a:t>
            </a:r>
            <a:r>
              <a:rPr lang="en-US" sz="2400" dirty="0" smtClean="0"/>
              <a:t> microtubules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Three </a:t>
            </a:r>
            <a:r>
              <a:rPr lang="en-US" sz="2400" dirty="0" err="1" smtClean="0"/>
              <a:t>isoforms</a:t>
            </a:r>
            <a:r>
              <a:rPr lang="en-US" sz="2400" dirty="0" smtClean="0"/>
              <a:t> with three microtubule- binding repeats(3R) excluding exon10 </a:t>
            </a:r>
          </a:p>
          <a:p>
            <a:r>
              <a:rPr lang="en-US" sz="2400" dirty="0" smtClean="0"/>
              <a:t>Three  </a:t>
            </a:r>
            <a:r>
              <a:rPr lang="en-US" sz="2400" dirty="0" err="1" smtClean="0"/>
              <a:t>isoforms</a:t>
            </a:r>
            <a:r>
              <a:rPr lang="en-US" sz="2400" dirty="0" smtClean="0"/>
              <a:t> with four microtubule binding repeats (4R) including </a:t>
            </a:r>
            <a:r>
              <a:rPr lang="en-US" sz="2400" dirty="0" err="1" smtClean="0"/>
              <a:t>exon</a:t>
            </a:r>
            <a:r>
              <a:rPr lang="en-US" sz="2400" dirty="0" smtClean="0"/>
              <a:t> 10 </a:t>
            </a:r>
          </a:p>
          <a:p>
            <a:r>
              <a:rPr lang="en-US" sz="2400" dirty="0" smtClean="0"/>
              <a:t>3R :4R  Equal  amounts in the normal brain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mutations in the </a:t>
            </a:r>
            <a:r>
              <a:rPr lang="en-US" sz="2400" dirty="0" err="1" smtClean="0"/>
              <a:t>autosomal</a:t>
            </a:r>
            <a:r>
              <a:rPr lang="en-US" sz="2400" dirty="0" smtClean="0"/>
              <a:t> dominant </a:t>
            </a:r>
            <a:r>
              <a:rPr lang="en-US" sz="2400" dirty="0" err="1" smtClean="0"/>
              <a:t>tauopathies</a:t>
            </a:r>
            <a:r>
              <a:rPr lang="en-US" sz="2400" dirty="0" smtClean="0"/>
              <a:t>  are of two types</a:t>
            </a:r>
          </a:p>
          <a:p>
            <a:r>
              <a:rPr lang="en-US" sz="2400" dirty="0" err="1" smtClean="0"/>
              <a:t>Intronic</a:t>
            </a:r>
            <a:r>
              <a:rPr lang="en-US" sz="2400" dirty="0" smtClean="0"/>
              <a:t>  mutations that disrupt the splicing of tau</a:t>
            </a:r>
          </a:p>
          <a:p>
            <a:r>
              <a:rPr lang="en-US" sz="2400" dirty="0" err="1" smtClean="0"/>
              <a:t>Missense</a:t>
            </a:r>
            <a:r>
              <a:rPr lang="en-US" sz="2400" dirty="0" smtClean="0"/>
              <a:t>  mutations that alter the function of  tau</a:t>
            </a:r>
          </a:p>
          <a:p>
            <a:r>
              <a:rPr lang="en-US" sz="2400" dirty="0" smtClean="0"/>
              <a:t>Loss of normal regulation   results in tau aggregation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dirty="0" err="1" smtClean="0"/>
              <a:t>Tauopathies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sz="2400" dirty="0" smtClean="0"/>
              <a:t>Group  of disorders  accumulation of insoluble </a:t>
            </a:r>
            <a:r>
              <a:rPr lang="en-US" sz="2400" dirty="0" err="1" smtClean="0"/>
              <a:t>hyperphosphorylated</a:t>
            </a:r>
            <a:r>
              <a:rPr lang="en-US" sz="2400" dirty="0" smtClean="0"/>
              <a:t> tau protein in the brain</a:t>
            </a:r>
          </a:p>
          <a:p>
            <a:r>
              <a:rPr lang="en-US" sz="2400" dirty="0" smtClean="0"/>
              <a:t>Most </a:t>
            </a:r>
            <a:r>
              <a:rPr lang="en-US" sz="2400" dirty="0" err="1" smtClean="0"/>
              <a:t>tauopathies</a:t>
            </a:r>
            <a:r>
              <a:rPr lang="en-US" sz="2400" dirty="0" smtClean="0"/>
              <a:t>  cause dementia, </a:t>
            </a:r>
          </a:p>
          <a:p>
            <a:r>
              <a:rPr lang="en-US" sz="2400" dirty="0" smtClean="0"/>
              <a:t>Combined  with   </a:t>
            </a:r>
            <a:r>
              <a:rPr lang="en-US" sz="2400" dirty="0" err="1" smtClean="0"/>
              <a:t>extrapyramidal</a:t>
            </a:r>
            <a:r>
              <a:rPr lang="en-US" sz="2400" dirty="0" smtClean="0"/>
              <a:t> dysfunction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Prototypical   </a:t>
            </a:r>
            <a:r>
              <a:rPr lang="en-US" sz="2400" dirty="0" err="1" smtClean="0">
                <a:solidFill>
                  <a:srgbClr val="FFC000"/>
                </a:solidFill>
              </a:rPr>
              <a:t>tauopathies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sz="2400" dirty="0" smtClean="0"/>
              <a:t>Progressive  </a:t>
            </a:r>
            <a:r>
              <a:rPr lang="en-US" sz="2400" dirty="0" err="1" smtClean="0"/>
              <a:t>supranuclear</a:t>
            </a:r>
            <a:r>
              <a:rPr lang="en-US" sz="2400" dirty="0" smtClean="0"/>
              <a:t> palsy(PSP) </a:t>
            </a:r>
          </a:p>
          <a:p>
            <a:r>
              <a:rPr lang="en-US" sz="2400" dirty="0" err="1" smtClean="0"/>
              <a:t>Corticobasal</a:t>
            </a:r>
            <a:r>
              <a:rPr lang="en-US" sz="2400" dirty="0" smtClean="0"/>
              <a:t>  degeneration (CBD)</a:t>
            </a:r>
          </a:p>
          <a:p>
            <a:r>
              <a:rPr lang="en-US" sz="2400" dirty="0" err="1" smtClean="0"/>
              <a:t>Frontotemporal</a:t>
            </a:r>
            <a:r>
              <a:rPr lang="en-US" sz="2400" dirty="0" smtClean="0"/>
              <a:t>  dementia with parkinsonism linked to chromosome 17 (FTDP-17)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Introduction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419600"/>
          </a:xfrm>
        </p:spPr>
        <p:txBody>
          <a:bodyPr/>
          <a:lstStyle/>
          <a:p>
            <a:r>
              <a:rPr lang="en-US" sz="2400" dirty="0" smtClean="0"/>
              <a:t>25% of the general population aged 55 years and older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family history of dementia involving a first-degree relative</a:t>
            </a:r>
          </a:p>
          <a:p>
            <a:r>
              <a:rPr lang="en-US" sz="2400" dirty="0" smtClean="0"/>
              <a:t>family history of dementia does not necessarily mean  </a:t>
            </a:r>
            <a:r>
              <a:rPr lang="en-US" sz="2400" dirty="0" err="1" smtClean="0"/>
              <a:t>mendelian</a:t>
            </a:r>
            <a:r>
              <a:rPr lang="en-US" sz="2400" dirty="0" smtClean="0"/>
              <a:t> form of dementia (or genetic mutation) in the family</a:t>
            </a:r>
          </a:p>
          <a:p>
            <a:endParaRPr lang="en-US" sz="2400" dirty="0" smtClean="0"/>
          </a:p>
          <a:p>
            <a:r>
              <a:rPr lang="en-US" sz="2400" dirty="0" smtClean="0"/>
              <a:t>share environmental and genetic influences, </a:t>
            </a:r>
          </a:p>
          <a:p>
            <a:r>
              <a:rPr lang="en-US" sz="2400" dirty="0" smtClean="0"/>
              <a:t>familial diseases might not always be genetic in origin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/>
          <a:lstStyle/>
          <a:p>
            <a:r>
              <a:rPr lang="en-US" sz="3200" dirty="0" err="1" smtClean="0"/>
              <a:t>Tauopathies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800600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Alzheimer’s disease</a:t>
            </a:r>
          </a:p>
          <a:p>
            <a:r>
              <a:rPr lang="en-US" sz="2400" dirty="0" err="1" smtClean="0"/>
              <a:t>Tauopathy</a:t>
            </a:r>
            <a:r>
              <a:rPr lang="en-US" sz="2400" dirty="0" smtClean="0"/>
              <a:t> with possible parkinsonism</a:t>
            </a:r>
          </a:p>
          <a:p>
            <a:r>
              <a:rPr lang="en-US" sz="2400" dirty="0" err="1" smtClean="0"/>
              <a:t>Tauopathies</a:t>
            </a:r>
            <a:r>
              <a:rPr lang="en-US" sz="2400" dirty="0" smtClean="0"/>
              <a:t> with predominant parkinsonism</a:t>
            </a:r>
          </a:p>
          <a:p>
            <a:r>
              <a:rPr lang="en-US" sz="2400" dirty="0" smtClean="0"/>
              <a:t>Parkinsonism-dementia complex of Guam</a:t>
            </a:r>
          </a:p>
          <a:p>
            <a:r>
              <a:rPr lang="en-US" sz="2400" dirty="0" err="1" smtClean="0"/>
              <a:t>Postencephalitic</a:t>
            </a:r>
            <a:r>
              <a:rPr lang="en-US" sz="2400" dirty="0" smtClean="0"/>
              <a:t> parkinsonism</a:t>
            </a:r>
          </a:p>
          <a:p>
            <a:r>
              <a:rPr lang="en-US" sz="2400" dirty="0" smtClean="0"/>
              <a:t>Dementia </a:t>
            </a:r>
            <a:r>
              <a:rPr lang="en-US" sz="2400" dirty="0" err="1" smtClean="0"/>
              <a:t>pugilistica</a:t>
            </a:r>
            <a:endParaRPr lang="en-US" sz="2400" dirty="0" smtClean="0"/>
          </a:p>
          <a:p>
            <a:r>
              <a:rPr lang="en-US" sz="2400" dirty="0" err="1" smtClean="0"/>
              <a:t>Pantothenate</a:t>
            </a:r>
            <a:r>
              <a:rPr lang="en-US" sz="2400" dirty="0" smtClean="0"/>
              <a:t> </a:t>
            </a:r>
            <a:r>
              <a:rPr lang="en-US" sz="2400" dirty="0" err="1" smtClean="0"/>
              <a:t>kinase</a:t>
            </a:r>
            <a:r>
              <a:rPr lang="en-US" sz="2400" dirty="0" smtClean="0"/>
              <a:t>-associated </a:t>
            </a:r>
            <a:r>
              <a:rPr lang="en-US" sz="2400" dirty="0" err="1" smtClean="0"/>
              <a:t>neurodegeneration</a:t>
            </a:r>
            <a:r>
              <a:rPr lang="en-US" sz="2400" dirty="0" smtClean="0"/>
              <a:t> (PKAN)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527050"/>
          </a:xfrm>
        </p:spPr>
        <p:txBody>
          <a:bodyPr/>
          <a:lstStyle/>
          <a:p>
            <a:r>
              <a:rPr lang="en-US" sz="3200" dirty="0" smtClean="0"/>
              <a:t>Other </a:t>
            </a:r>
            <a:r>
              <a:rPr lang="en-US" sz="3200" dirty="0" err="1" smtClean="0"/>
              <a:t>tauopathies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sz="2400" dirty="0" smtClean="0"/>
              <a:t>Pick’s disease</a:t>
            </a:r>
          </a:p>
          <a:p>
            <a:r>
              <a:rPr lang="en-US" sz="2400" dirty="0" smtClean="0"/>
              <a:t>Down’s syndrome</a:t>
            </a:r>
          </a:p>
          <a:p>
            <a:r>
              <a:rPr lang="en-US" sz="2400" dirty="0" err="1" smtClean="0"/>
              <a:t>Argyrophilic</a:t>
            </a:r>
            <a:r>
              <a:rPr lang="en-US" sz="2400" dirty="0" smtClean="0"/>
              <a:t> grain disease</a:t>
            </a:r>
          </a:p>
          <a:p>
            <a:r>
              <a:rPr lang="en-US" sz="2400" dirty="0" err="1" smtClean="0"/>
              <a:t>Myotonic</a:t>
            </a:r>
            <a:r>
              <a:rPr lang="en-US" sz="2400" dirty="0" smtClean="0"/>
              <a:t> dystrophy</a:t>
            </a:r>
          </a:p>
          <a:p>
            <a:r>
              <a:rPr lang="en-US" sz="2400" dirty="0" smtClean="0"/>
              <a:t>Dementia with tangles with or without calcification</a:t>
            </a:r>
          </a:p>
          <a:p>
            <a:r>
              <a:rPr lang="en-US" sz="2400" dirty="0" smtClean="0"/>
              <a:t>Familial British dementia</a:t>
            </a:r>
          </a:p>
          <a:p>
            <a:r>
              <a:rPr lang="en-US" sz="2400" dirty="0" smtClean="0"/>
              <a:t>Familial Danish dementia</a:t>
            </a:r>
          </a:p>
          <a:p>
            <a:r>
              <a:rPr lang="en-US" sz="2400" dirty="0" err="1" smtClean="0"/>
              <a:t>Gerstmann-Straussler-Scheinker</a:t>
            </a:r>
            <a:r>
              <a:rPr lang="en-US" sz="2400" dirty="0" smtClean="0"/>
              <a:t> syndrome</a:t>
            </a:r>
          </a:p>
          <a:p>
            <a:r>
              <a:rPr lang="en-US" sz="2400" dirty="0" err="1" smtClean="0"/>
              <a:t>Niemann</a:t>
            </a:r>
            <a:r>
              <a:rPr lang="en-US" sz="2400" dirty="0" smtClean="0"/>
              <a:t>-Pick type C disease</a:t>
            </a:r>
          </a:p>
          <a:p>
            <a:r>
              <a:rPr lang="en-US" sz="2400" dirty="0" err="1" smtClean="0"/>
              <a:t>Subacute</a:t>
            </a:r>
            <a:r>
              <a:rPr lang="en-US" sz="2400" dirty="0" smtClean="0"/>
              <a:t>  </a:t>
            </a:r>
            <a:r>
              <a:rPr lang="en-US" sz="2400" dirty="0" err="1" smtClean="0"/>
              <a:t>sclerosing</a:t>
            </a:r>
            <a:r>
              <a:rPr lang="en-US" sz="2400" dirty="0" smtClean="0"/>
              <a:t>  </a:t>
            </a:r>
            <a:r>
              <a:rPr lang="en-US" sz="2400" dirty="0" err="1" smtClean="0"/>
              <a:t>panencephalitis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7010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0" y="0"/>
            <a:ext cx="20574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 smtClean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  </a:t>
            </a:r>
            <a:r>
              <a:rPr kumimoji="1" lang="en-US" sz="1600" b="1" dirty="0" smtClean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CBD  </a:t>
            </a: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--</a:t>
            </a:r>
            <a:r>
              <a:rPr kumimoji="1" lang="en-US" sz="1600" b="1" dirty="0" err="1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astrocytic</a:t>
            </a: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plaques,  appears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as a cluster  of short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Tau  positive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Processes around 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Central </a:t>
            </a:r>
            <a:r>
              <a:rPr kumimoji="1" lang="en-US" sz="1600" b="1" dirty="0" err="1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astrocyte</a:t>
            </a: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(c),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1600" b="1" dirty="0" smtClean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ballooned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neurons (inset)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and thread-like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processes in both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gray and white matter </a:t>
            </a:r>
            <a:r>
              <a:rPr kumimoji="1" lang="en-US" sz="1600" dirty="0" smtClean="0">
                <a:latin typeface="Arial" charset="0"/>
                <a:cs typeface="Times New Roman" pitchFamily="18" charset="0"/>
              </a:rPr>
              <a:t>(d)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697112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6858000" y="3276600"/>
            <a:ext cx="2286000" cy="3581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smtClean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PSP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err="1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astrocytic</a:t>
            </a:r>
            <a:r>
              <a:rPr kumimoji="1" lang="en-US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lesion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tuft of abnormal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fibers (3),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err="1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Globose</a:t>
            </a:r>
            <a:r>
              <a:rPr kumimoji="1" lang="en-US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err="1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Neurofibrillary</a:t>
            </a:r>
            <a:endParaRPr kumimoji="1" lang="en-US" b="1" dirty="0" smtClean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tangles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err="1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oligodendroglia</a:t>
            </a:r>
            <a:r>
              <a:rPr kumimoji="1" lang="en-US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in white matter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have inclusions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referred to 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 “coiled bodies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905151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33400"/>
            <a:ext cx="31813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Amyloidopathy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" y="1828800"/>
            <a:ext cx="909447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6400800"/>
            <a:ext cx="3190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Alzheimer’s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886200"/>
          </a:xfrm>
        </p:spPr>
        <p:txBody>
          <a:bodyPr/>
          <a:lstStyle/>
          <a:p>
            <a:r>
              <a:rPr lang="en-US" sz="2400" dirty="0" smtClean="0"/>
              <a:t>Alzheimer’s disease is defined by the presence of two types of abnormal protein deposits: </a:t>
            </a:r>
          </a:p>
          <a:p>
            <a:r>
              <a:rPr lang="en-US" sz="2400" dirty="0" err="1" smtClean="0"/>
              <a:t>Extraneuronal</a:t>
            </a:r>
            <a:r>
              <a:rPr lang="en-US" sz="2400" dirty="0" smtClean="0"/>
              <a:t>  </a:t>
            </a:r>
            <a:r>
              <a:rPr lang="en-US" sz="2400" dirty="0" err="1" smtClean="0"/>
              <a:t>amyloid</a:t>
            </a:r>
            <a:r>
              <a:rPr lang="en-US" sz="2400" dirty="0" smtClean="0"/>
              <a:t> β </a:t>
            </a:r>
          </a:p>
          <a:p>
            <a:r>
              <a:rPr lang="en-US" sz="2400" dirty="0" err="1" smtClean="0"/>
              <a:t>Intraneuronal</a:t>
            </a:r>
            <a:r>
              <a:rPr lang="en-US" sz="2400" dirty="0" smtClean="0"/>
              <a:t>  tau</a:t>
            </a:r>
          </a:p>
          <a:p>
            <a:endParaRPr lang="en-US" sz="2400" dirty="0" smtClean="0"/>
          </a:p>
          <a:p>
            <a:r>
              <a:rPr lang="en-US" sz="2400" dirty="0" smtClean="0"/>
              <a:t>Tangle -bearing cells die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tau filaments   remain in the extracellular space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ghost tangles    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450850"/>
          </a:xfrm>
        </p:spPr>
        <p:txBody>
          <a:bodyPr/>
          <a:lstStyle/>
          <a:p>
            <a:r>
              <a:rPr lang="en-US" sz="3200" dirty="0" smtClean="0"/>
              <a:t> Alzheimer’s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495800"/>
          </a:xfrm>
        </p:spPr>
        <p:txBody>
          <a:bodyPr/>
          <a:lstStyle/>
          <a:p>
            <a:r>
              <a:rPr lang="en-US" sz="2400" dirty="0" smtClean="0"/>
              <a:t>FAD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Two   forms: 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Early -onset  </a:t>
            </a:r>
            <a:r>
              <a:rPr lang="en-US" sz="2400" dirty="0" err="1" smtClean="0">
                <a:solidFill>
                  <a:srgbClr val="FFC000"/>
                </a:solidFill>
              </a:rPr>
              <a:t>autosomal</a:t>
            </a:r>
            <a:r>
              <a:rPr lang="en-US" sz="2400" dirty="0" smtClean="0">
                <a:solidFill>
                  <a:srgbClr val="FFC000"/>
                </a:solidFill>
              </a:rPr>
              <a:t>  dominant   </a:t>
            </a:r>
            <a:r>
              <a:rPr lang="en-US" sz="2400" dirty="0" smtClean="0"/>
              <a:t>-- associated with mutations in one of three genes  </a:t>
            </a:r>
            <a:r>
              <a:rPr lang="en-US" sz="2400" dirty="0" smtClean="0">
                <a:solidFill>
                  <a:srgbClr val="FFC000"/>
                </a:solidFill>
              </a:rPr>
              <a:t>* rare*</a:t>
            </a:r>
          </a:p>
          <a:p>
            <a:pPr>
              <a:buNone/>
            </a:pPr>
            <a:r>
              <a:rPr lang="en-US" sz="2400" dirty="0" smtClean="0"/>
              <a:t>  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multigenerational  inheritance                                              	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young age of onset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Late -onset  familial  AD</a:t>
            </a:r>
            <a:r>
              <a:rPr lang="en-US" sz="2400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r>
              <a:rPr lang="en-US" sz="2400" dirty="0" smtClean="0"/>
              <a:t> complex polygenic pattern  				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increased frequency in families.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Early -onset  AD but no family history</a:t>
            </a:r>
            <a:r>
              <a:rPr lang="en-US" sz="2400" dirty="0" smtClean="0"/>
              <a:t>, mutations within the known Alzheimer’s disease genes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rare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119188"/>
            <a:ext cx="814387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Mendelian</a:t>
            </a:r>
            <a:r>
              <a:rPr lang="en-US" sz="3200" dirty="0" smtClean="0"/>
              <a:t>  inheritance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Three  known causative genes for Alzheimer’s disease: </a:t>
            </a:r>
          </a:p>
          <a:p>
            <a:r>
              <a:rPr lang="en-US" sz="2400" dirty="0" smtClean="0"/>
              <a:t>APP, </a:t>
            </a:r>
          </a:p>
          <a:p>
            <a:r>
              <a:rPr lang="en-US" sz="2400" dirty="0" smtClean="0"/>
              <a:t>PSEN1, </a:t>
            </a:r>
          </a:p>
          <a:p>
            <a:r>
              <a:rPr lang="en-US" sz="2400" dirty="0" smtClean="0"/>
              <a:t>PSEN2</a:t>
            </a:r>
          </a:p>
          <a:p>
            <a:endParaRPr lang="en-US" sz="2400" dirty="0" smtClean="0"/>
          </a:p>
          <a:p>
            <a:r>
              <a:rPr lang="en-US" sz="2400" dirty="0" smtClean="0"/>
              <a:t>86% of families with young-onset (&lt;60 years) dementia in three or more generations have a mutation in the APP, PSEN1, or PSEN2gene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97887"/>
            <a:ext cx="8015322" cy="522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Mendelian</a:t>
            </a:r>
            <a:r>
              <a:rPr lang="en-US" sz="2400" dirty="0" smtClean="0"/>
              <a:t>  forms of dementia are rare</a:t>
            </a:r>
          </a:p>
          <a:p>
            <a:endParaRPr lang="en-US" sz="2400" dirty="0" smtClean="0"/>
          </a:p>
          <a:p>
            <a:r>
              <a:rPr lang="en-US" sz="2400" dirty="0" smtClean="0"/>
              <a:t>500 families with </a:t>
            </a:r>
            <a:r>
              <a:rPr lang="en-US" sz="2400" dirty="0" err="1" smtClean="0"/>
              <a:t>mendelian</a:t>
            </a:r>
            <a:r>
              <a:rPr lang="en-US" sz="2400" dirty="0" smtClean="0"/>
              <a:t> forms of Alzheimer’s disease reported</a:t>
            </a:r>
          </a:p>
          <a:p>
            <a:endParaRPr lang="en-US" sz="2400" dirty="0" smtClean="0"/>
          </a:p>
          <a:p>
            <a:r>
              <a:rPr lang="en-US" sz="2400" dirty="0" smtClean="0"/>
              <a:t>Most  people with a family history of dementia do not need molecular genetic testing and can be reassured.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5105400"/>
          </a:xfrm>
        </p:spPr>
        <p:txBody>
          <a:bodyPr/>
          <a:lstStyle/>
          <a:p>
            <a:r>
              <a:rPr lang="en-US" sz="2400" dirty="0" smtClean="0"/>
              <a:t>PSEN1 and PSEN2  are both homologous proteins</a:t>
            </a:r>
          </a:p>
          <a:p>
            <a:pPr>
              <a:buNone/>
            </a:pPr>
            <a:r>
              <a:rPr lang="en-US" sz="2400" dirty="0" smtClean="0"/>
              <a:t>  </a:t>
            </a:r>
          </a:p>
          <a:p>
            <a:r>
              <a:rPr lang="en-US" sz="2400" dirty="0" smtClean="0"/>
              <a:t>Active  catalytic site </a:t>
            </a:r>
            <a:r>
              <a:rPr lang="en-US" sz="2400" dirty="0" err="1" smtClean="0"/>
              <a:t>aspartate</a:t>
            </a:r>
            <a:r>
              <a:rPr lang="en-US" sz="2400" dirty="0" smtClean="0"/>
              <a:t> residues  needed for the proteolysis of substrates that enter the γ-</a:t>
            </a:r>
            <a:r>
              <a:rPr lang="en-US" sz="2400" dirty="0" err="1" smtClean="0"/>
              <a:t>secretase</a:t>
            </a:r>
            <a:r>
              <a:rPr lang="en-US" sz="2400" dirty="0" smtClean="0"/>
              <a:t> complex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l-GR" sz="2400" dirty="0" smtClean="0"/>
              <a:t>γ-</a:t>
            </a:r>
            <a:r>
              <a:rPr lang="en-US" sz="2400" dirty="0" err="1" smtClean="0"/>
              <a:t>secretase</a:t>
            </a:r>
            <a:r>
              <a:rPr lang="en-US" sz="2400" dirty="0" smtClean="0"/>
              <a:t> complex is composed of four proteins  </a:t>
            </a:r>
          </a:p>
          <a:p>
            <a:r>
              <a:rPr lang="en-US" sz="2400" dirty="0" smtClean="0"/>
              <a:t>PSEN1 or PSEN2, </a:t>
            </a:r>
          </a:p>
          <a:p>
            <a:r>
              <a:rPr lang="en-US" sz="2400" dirty="0" err="1" smtClean="0"/>
              <a:t>Nicastrin</a:t>
            </a:r>
            <a:r>
              <a:rPr lang="en-US" sz="2400" dirty="0" smtClean="0"/>
              <a:t> , </a:t>
            </a:r>
          </a:p>
          <a:p>
            <a:r>
              <a:rPr lang="en-US" sz="2400" dirty="0" err="1" smtClean="0"/>
              <a:t>Presenilin</a:t>
            </a:r>
            <a:r>
              <a:rPr lang="en-US" sz="2400" dirty="0" smtClean="0"/>
              <a:t>  enhancer 2</a:t>
            </a:r>
          </a:p>
          <a:p>
            <a:r>
              <a:rPr lang="en-US" sz="2400" dirty="0" smtClean="0"/>
              <a:t>Anterior  pharynx defective 1(APH1)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APH1A or  APH1B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PSEN1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Gene  on chromosome 14 </a:t>
            </a:r>
          </a:p>
          <a:p>
            <a:endParaRPr lang="en-US" sz="2400" dirty="0" smtClean="0"/>
          </a:p>
          <a:p>
            <a:r>
              <a:rPr lang="en-US" sz="2400" dirty="0" smtClean="0"/>
              <a:t>Mutation in PSEN1is the most frequent cause, accounting for about 60% of </a:t>
            </a:r>
            <a:r>
              <a:rPr lang="en-US" sz="2400" dirty="0" err="1" smtClean="0"/>
              <a:t>mendelian</a:t>
            </a:r>
            <a:r>
              <a:rPr lang="en-US" sz="2400" dirty="0" smtClean="0"/>
              <a:t> families</a:t>
            </a:r>
          </a:p>
          <a:p>
            <a:endParaRPr lang="en-US" sz="2400" dirty="0" smtClean="0"/>
          </a:p>
          <a:p>
            <a:r>
              <a:rPr lang="en-US" sz="2400" dirty="0" smtClean="0"/>
              <a:t> &gt;180 FAD-linked PSEN1mutations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755650"/>
          </a:xfrm>
        </p:spPr>
        <p:txBody>
          <a:bodyPr/>
          <a:lstStyle/>
          <a:p>
            <a:r>
              <a:rPr lang="en-US" dirty="0" err="1" smtClean="0"/>
              <a:t>Amyloid</a:t>
            </a:r>
            <a:r>
              <a:rPr lang="en-US" dirty="0" smtClean="0"/>
              <a:t> Precursor Protein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82000" cy="4114800"/>
          </a:xfrm>
        </p:spPr>
        <p:txBody>
          <a:bodyPr/>
          <a:lstStyle/>
          <a:p>
            <a:r>
              <a:rPr lang="en-US" sz="2400" dirty="0" smtClean="0"/>
              <a:t>APP gene  , long arm of chromosome 21 </a:t>
            </a:r>
          </a:p>
          <a:p>
            <a:r>
              <a:rPr lang="en-US" sz="2400" dirty="0" smtClean="0"/>
              <a:t>15%  have sequence mutations in APP, </a:t>
            </a:r>
          </a:p>
          <a:p>
            <a:r>
              <a:rPr lang="en-US" sz="2400" dirty="0" smtClean="0"/>
              <a:t> 8% duplication of the APP gene </a:t>
            </a:r>
          </a:p>
          <a:p>
            <a:endParaRPr lang="en-US" sz="2400" dirty="0" smtClean="0"/>
          </a:p>
          <a:p>
            <a:r>
              <a:rPr lang="en-US" sz="2400" dirty="0" smtClean="0"/>
              <a:t>&gt;30   APP </a:t>
            </a:r>
            <a:r>
              <a:rPr lang="en-US" sz="2400" dirty="0" err="1" smtClean="0"/>
              <a:t>missense</a:t>
            </a:r>
            <a:r>
              <a:rPr lang="en-US" sz="2400" dirty="0" smtClean="0"/>
              <a:t> mutations have been identified       25  are pathogenic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PSEN2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Gene  in chromosome 1</a:t>
            </a:r>
          </a:p>
          <a:p>
            <a:r>
              <a:rPr lang="en-US" sz="2400" dirty="0" smtClean="0"/>
              <a:t>Mutations in PSEN2 are rare, </a:t>
            </a:r>
          </a:p>
          <a:p>
            <a:r>
              <a:rPr lang="en-US" sz="2400" dirty="0" smtClean="0"/>
              <a:t>only 22 families reported</a:t>
            </a:r>
          </a:p>
          <a:p>
            <a:endParaRPr lang="en-US" sz="2400" dirty="0" smtClean="0"/>
          </a:p>
          <a:p>
            <a:r>
              <a:rPr lang="en-US" sz="2400" dirty="0" smtClean="0"/>
              <a:t>Age  of onset for PSEN2  families can be as late as the 70s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5195424" cy="683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5486400" y="1295400"/>
            <a:ext cx="3657600" cy="464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Accumulation </a:t>
            </a:r>
          </a:p>
          <a:p>
            <a:r>
              <a:rPr lang="en-US" sz="2400" dirty="0" smtClean="0"/>
              <a:t> of </a:t>
            </a:r>
            <a:r>
              <a:rPr lang="en-US" sz="2400" dirty="0" err="1" smtClean="0"/>
              <a:t>amyloid</a:t>
            </a:r>
            <a:r>
              <a:rPr lang="en-US" sz="2400" dirty="0" smtClean="0"/>
              <a:t> </a:t>
            </a:r>
            <a:r>
              <a:rPr lang="el-GR" sz="2400" dirty="0" smtClean="0"/>
              <a:t>β </a:t>
            </a:r>
            <a:r>
              <a:rPr lang="en-US" sz="2400" dirty="0" smtClean="0">
                <a:sym typeface="Wingdings" pitchFamily="2" charset="2"/>
              </a:rPr>
              <a:t>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amyloid</a:t>
            </a:r>
            <a:r>
              <a:rPr lang="en-US" sz="2400" dirty="0" smtClean="0"/>
              <a:t> </a:t>
            </a:r>
            <a:r>
              <a:rPr lang="el-GR" sz="2400" dirty="0" smtClean="0"/>
              <a:t>β </a:t>
            </a:r>
            <a:r>
              <a:rPr lang="en-US" sz="2400" dirty="0" err="1" smtClean="0"/>
              <a:t>oligomerisation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tau </a:t>
            </a:r>
            <a:r>
              <a:rPr lang="en-US" sz="2400" dirty="0" err="1" smtClean="0"/>
              <a:t>hyperphosphorylation</a:t>
            </a:r>
            <a:endParaRPr lang="en-US" sz="2400" dirty="0" smtClean="0"/>
          </a:p>
          <a:p>
            <a:r>
              <a:rPr lang="en-US" sz="2400" dirty="0" smtClean="0"/>
              <a:t> and aggregation, </a:t>
            </a:r>
          </a:p>
          <a:p>
            <a:endParaRPr lang="en-US" sz="2400" dirty="0" smtClean="0"/>
          </a:p>
          <a:p>
            <a:r>
              <a:rPr lang="en-US" sz="2400" dirty="0" smtClean="0"/>
              <a:t>synaptic dysfunction, </a:t>
            </a:r>
          </a:p>
          <a:p>
            <a:r>
              <a:rPr lang="en-US" sz="2400" dirty="0" smtClean="0"/>
              <a:t>nerve cell death,</a:t>
            </a:r>
          </a:p>
          <a:p>
            <a:r>
              <a:rPr lang="en-US" sz="2400" dirty="0" smtClean="0"/>
              <a:t> and brain shrinkage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β-AMYLOID PEPTIDE: AN UNDISPUTED TOXIC PROTEIN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Extracellular cerebral </a:t>
            </a:r>
            <a:r>
              <a:rPr lang="en-US" sz="2400" dirty="0" err="1" smtClean="0"/>
              <a:t>amyloid</a:t>
            </a:r>
            <a:r>
              <a:rPr lang="en-US" sz="2400" dirty="0" smtClean="0"/>
              <a:t> deposition                        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42 amino acid β-</a:t>
            </a:r>
            <a:r>
              <a:rPr lang="en-US" sz="2400" dirty="0" err="1" smtClean="0"/>
              <a:t>amyloid</a:t>
            </a:r>
            <a:r>
              <a:rPr lang="en-US" sz="2400" dirty="0" smtClean="0"/>
              <a:t> peptide (</a:t>
            </a:r>
            <a:r>
              <a:rPr lang="en-US" sz="2400" dirty="0" err="1" smtClean="0"/>
              <a:t>Aβ</a:t>
            </a:r>
            <a:r>
              <a:rPr lang="en-US" sz="2400" dirty="0" smtClean="0"/>
              <a:t>) hallmarks of Alzheimer’s disease</a:t>
            </a:r>
          </a:p>
          <a:p>
            <a:r>
              <a:rPr lang="en-US" sz="2400" dirty="0" err="1" smtClean="0"/>
              <a:t>Neuritic</a:t>
            </a:r>
            <a:r>
              <a:rPr lang="en-US" sz="2400" dirty="0" smtClean="0"/>
              <a:t> plaques                                                    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insoluble dense cores of 5–10 nm thick </a:t>
            </a:r>
            <a:r>
              <a:rPr lang="en-US" sz="2400" dirty="0" err="1" smtClean="0"/>
              <a:t>amyloid</a:t>
            </a:r>
            <a:r>
              <a:rPr lang="en-US" sz="2400" dirty="0" smtClean="0"/>
              <a:t> fibrils with a paler staining “halo”    	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surrounded by dystrophic </a:t>
            </a:r>
            <a:r>
              <a:rPr lang="en-US" sz="2400" dirty="0" err="1" smtClean="0"/>
              <a:t>neurites</a:t>
            </a:r>
            <a:r>
              <a:rPr lang="en-US" sz="2400" dirty="0" smtClean="0"/>
              <a:t>, reactive </a:t>
            </a:r>
            <a:r>
              <a:rPr lang="en-US" sz="2400" dirty="0" err="1" smtClean="0"/>
              <a:t>astrocytes</a:t>
            </a:r>
            <a:r>
              <a:rPr lang="en-US" sz="2400" dirty="0" smtClean="0"/>
              <a:t>, and activated microglia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1981200"/>
            <a:ext cx="25146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096000" cy="460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35518"/>
            <a:ext cx="6172200" cy="232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838200"/>
            <a:ext cx="3048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>
                <a:solidFill>
                  <a:srgbClr val="FFC000"/>
                </a:solidFill>
              </a:rPr>
              <a:t>Aβ</a:t>
            </a:r>
            <a:r>
              <a:rPr lang="en-US" sz="2400" dirty="0" smtClean="0">
                <a:solidFill>
                  <a:srgbClr val="FFC000"/>
                </a:solidFill>
              </a:rPr>
              <a:t> mediated neurotoxicity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proposed mechanisms </a:t>
            </a:r>
          </a:p>
          <a:p>
            <a:r>
              <a:rPr lang="en-US" sz="2400" dirty="0" smtClean="0"/>
              <a:t>oxidative stress, </a:t>
            </a:r>
          </a:p>
          <a:p>
            <a:r>
              <a:rPr lang="en-US" sz="2400" dirty="0" smtClean="0"/>
              <a:t>free radical generation, </a:t>
            </a:r>
          </a:p>
          <a:p>
            <a:r>
              <a:rPr lang="en-US" sz="2400" dirty="0" smtClean="0"/>
              <a:t>altered calcium homeostasis, </a:t>
            </a:r>
          </a:p>
          <a:p>
            <a:r>
              <a:rPr lang="en-US" sz="2400" dirty="0" smtClean="0"/>
              <a:t>induction of apoptosis, </a:t>
            </a:r>
          </a:p>
          <a:p>
            <a:r>
              <a:rPr lang="en-US" sz="2400" dirty="0" smtClean="0"/>
              <a:t>chronic inflammation, </a:t>
            </a:r>
          </a:p>
          <a:p>
            <a:r>
              <a:rPr lang="en-US" sz="2400" dirty="0" smtClean="0"/>
              <a:t>neuronal structural damage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First  accumulates in the locus </a:t>
            </a:r>
            <a:r>
              <a:rPr lang="en-US" sz="2000" b="1" dirty="0" err="1" smtClean="0">
                <a:solidFill>
                  <a:schemeClr val="tx1"/>
                </a:solidFill>
              </a:rPr>
              <a:t>coeruleus</a:t>
            </a: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chemeClr val="tx1"/>
                </a:solidFill>
              </a:rPr>
              <a:t>,   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Spreads  to the </a:t>
            </a:r>
            <a:r>
              <a:rPr lang="en-US" sz="2000" b="1" dirty="0" err="1" smtClean="0">
                <a:solidFill>
                  <a:schemeClr val="tx1"/>
                </a:solidFill>
              </a:rPr>
              <a:t>entorhinal</a:t>
            </a:r>
            <a:r>
              <a:rPr lang="en-US" sz="2000" b="1" dirty="0" smtClean="0">
                <a:solidFill>
                  <a:schemeClr val="tx1"/>
                </a:solidFill>
              </a:rPr>
              <a:t> cortex and other brain regions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5820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5399" y="6096000"/>
            <a:ext cx="39290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2800" dirty="0" smtClean="0"/>
              <a:t>Propagation of tau pathology- </a:t>
            </a:r>
            <a:r>
              <a:rPr lang="en-US" sz="2800" dirty="0" err="1" smtClean="0"/>
              <a:t>Braak</a:t>
            </a:r>
            <a:r>
              <a:rPr lang="en-US" sz="2800" dirty="0" smtClean="0"/>
              <a:t> stages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981200"/>
            <a:ext cx="3886200" cy="4114800"/>
          </a:xfrm>
        </p:spPr>
        <p:txBody>
          <a:bodyPr/>
          <a:lstStyle/>
          <a:p>
            <a:r>
              <a:rPr lang="en-US" sz="2000" dirty="0" smtClean="0"/>
              <a:t>Stages 1 and 2-- upper layers of the </a:t>
            </a:r>
            <a:r>
              <a:rPr lang="en-US" sz="2000" dirty="0" err="1" smtClean="0"/>
              <a:t>transentorhinal</a:t>
            </a:r>
            <a:r>
              <a:rPr lang="en-US" sz="2000" dirty="0" smtClean="0"/>
              <a:t> cortex</a:t>
            </a:r>
          </a:p>
          <a:p>
            <a:r>
              <a:rPr lang="en-US" sz="2000" dirty="0" smtClean="0"/>
              <a:t>Stages 3 and 4-- severe  </a:t>
            </a:r>
            <a:r>
              <a:rPr lang="en-US" sz="2000" dirty="0" err="1" smtClean="0"/>
              <a:t>transentorhinal</a:t>
            </a:r>
            <a:r>
              <a:rPr lang="en-US" sz="2000" dirty="0" smtClean="0"/>
              <a:t> and </a:t>
            </a:r>
            <a:r>
              <a:rPr lang="en-US" sz="2000" dirty="0" err="1" smtClean="0"/>
              <a:t>entorhinal</a:t>
            </a:r>
            <a:r>
              <a:rPr lang="en-US" sz="2000" dirty="0" smtClean="0"/>
              <a:t> regions,   less severe  hippocampus and several </a:t>
            </a:r>
            <a:r>
              <a:rPr lang="en-US" sz="2000" dirty="0" err="1" smtClean="0"/>
              <a:t>subcortical</a:t>
            </a:r>
            <a:r>
              <a:rPr lang="en-US" sz="2000" dirty="0" smtClean="0"/>
              <a:t> nuclei.</a:t>
            </a:r>
          </a:p>
          <a:p>
            <a:r>
              <a:rPr lang="en-US" sz="2000" dirty="0" smtClean="0"/>
              <a:t>Stages 5 and 6-- neocortical association areas </a:t>
            </a:r>
          </a:p>
          <a:p>
            <a:endParaRPr 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80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622" y="904945"/>
            <a:ext cx="9020378" cy="479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6400800"/>
            <a:ext cx="4419600" cy="2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49" y="457200"/>
            <a:ext cx="906241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2552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371600"/>
            <a:ext cx="1362075" cy="23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/>
          <a:lstStyle/>
          <a:p>
            <a:r>
              <a:rPr lang="en-US" sz="3200" dirty="0" smtClean="0"/>
              <a:t>GENETIC TESTING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/>
          <a:lstStyle/>
          <a:p>
            <a:r>
              <a:rPr lang="en-US" sz="2400" dirty="0" smtClean="0">
                <a:solidFill>
                  <a:srgbClr val="FFC000"/>
                </a:solidFill>
              </a:rPr>
              <a:t>Screen  for PSEN1 mutations first</a:t>
            </a:r>
            <a:r>
              <a:rPr lang="en-US" sz="2400" dirty="0" smtClean="0"/>
              <a:t>,   </a:t>
            </a:r>
          </a:p>
          <a:p>
            <a:r>
              <a:rPr lang="en-US" sz="2400" dirty="0" smtClean="0"/>
              <a:t>early age of onset, </a:t>
            </a:r>
          </a:p>
          <a:p>
            <a:r>
              <a:rPr lang="en-US" sz="2400" dirty="0" smtClean="0"/>
              <a:t>Families with Alzheimer’s disease and spastic </a:t>
            </a:r>
            <a:r>
              <a:rPr lang="en-US" sz="2400" dirty="0" err="1" smtClean="0"/>
              <a:t>paraparesis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C000"/>
                </a:solidFill>
              </a:rPr>
              <a:t>APP mutations</a:t>
            </a:r>
            <a:r>
              <a:rPr lang="en-US" sz="2400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C000"/>
                </a:solidFill>
              </a:rPr>
              <a:t> second </a:t>
            </a:r>
          </a:p>
          <a:p>
            <a:r>
              <a:rPr lang="en-US" sz="2400" dirty="0" smtClean="0"/>
              <a:t>APP mutations can also cause cerebral </a:t>
            </a:r>
            <a:r>
              <a:rPr lang="en-US" sz="2400" dirty="0" err="1" smtClean="0"/>
              <a:t>amyloid</a:t>
            </a:r>
            <a:r>
              <a:rPr lang="en-US" sz="2400" dirty="0" smtClean="0"/>
              <a:t> </a:t>
            </a:r>
            <a:r>
              <a:rPr lang="en-US" sz="2400" dirty="0" err="1" smtClean="0"/>
              <a:t>angiopathy</a:t>
            </a:r>
            <a:r>
              <a:rPr lang="en-US" sz="2400" dirty="0" smtClean="0"/>
              <a:t> with cerebral </a:t>
            </a:r>
            <a:r>
              <a:rPr lang="en-US" sz="2400" dirty="0" err="1" smtClean="0"/>
              <a:t>haemorrhage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Sequencing  of all three genes is normal for a </a:t>
            </a:r>
            <a:r>
              <a:rPr lang="en-US" sz="2400" dirty="0" err="1" smtClean="0"/>
              <a:t>mendelian</a:t>
            </a:r>
            <a:r>
              <a:rPr lang="en-US" sz="2400" dirty="0" smtClean="0"/>
              <a:t> family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mutation of the APP gene  duplication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066800"/>
            <a:ext cx="82772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457200" y="457200"/>
            <a:ext cx="8153400" cy="533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2000" b="1" dirty="0" smtClean="0">
                <a:latin typeface="Arial" charset="0"/>
                <a:cs typeface="Times New Roman" pitchFamily="18" charset="0"/>
              </a:rPr>
              <a:t>Therapeutic Strategies for </a:t>
            </a:r>
            <a:r>
              <a:rPr kumimoji="1" lang="en-US" sz="2000" b="1" dirty="0" err="1" smtClean="0">
                <a:latin typeface="Arial" charset="0"/>
                <a:cs typeface="Times New Roman" pitchFamily="18" charset="0"/>
              </a:rPr>
              <a:t>amyloid</a:t>
            </a:r>
            <a:r>
              <a:rPr kumimoji="1" lang="en-US" sz="2000" b="1" dirty="0" smtClean="0">
                <a:latin typeface="Arial" charset="0"/>
                <a:cs typeface="Times New Roman" pitchFamily="18" charset="0"/>
              </a:rPr>
              <a:t> and </a:t>
            </a:r>
            <a:r>
              <a:rPr kumimoji="1" lang="en-US" sz="2000" b="1" dirty="0" err="1" smtClean="0">
                <a:latin typeface="Arial" charset="0"/>
                <a:cs typeface="Times New Roman" pitchFamily="18" charset="0"/>
              </a:rPr>
              <a:t>amyloid</a:t>
            </a:r>
            <a:r>
              <a:rPr kumimoji="1" lang="en-US" sz="2000" b="1" dirty="0" smtClean="0">
                <a:latin typeface="Arial" charset="0"/>
                <a:cs typeface="Times New Roman" pitchFamily="18" charset="0"/>
              </a:rPr>
              <a:t> plaque reduction .</a:t>
            </a:r>
            <a:endParaRPr kumimoji="1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891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Complex inheritance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Genetic  variations that contribute to disease risk, in a genetically complex manner</a:t>
            </a:r>
          </a:p>
          <a:p>
            <a:r>
              <a:rPr lang="en-US" sz="2400" dirty="0" err="1" smtClean="0"/>
              <a:t>ApoE</a:t>
            </a:r>
            <a:r>
              <a:rPr lang="en-US" sz="2400" dirty="0" smtClean="0"/>
              <a:t> has the greatest effect--confirmed as a “risk gene.”</a:t>
            </a:r>
          </a:p>
          <a:p>
            <a:r>
              <a:rPr lang="en-US" sz="2400" dirty="0" smtClean="0"/>
              <a:t>Compared with people with the common </a:t>
            </a:r>
            <a:r>
              <a:rPr lang="en-US" sz="2400" dirty="0" err="1" smtClean="0"/>
              <a:t>ApoE</a:t>
            </a:r>
            <a:r>
              <a:rPr lang="en-US" sz="2400" dirty="0" smtClean="0"/>
              <a:t> E3/E3 genotype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ApoE</a:t>
            </a:r>
            <a:r>
              <a:rPr lang="en-US" sz="2400" dirty="0" smtClean="0"/>
              <a:t> E2/E2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0.5 times  ,                                                         		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E3/E4 </a:t>
            </a:r>
            <a:r>
              <a:rPr lang="en-US" sz="2400" dirty="0" smtClean="0">
                <a:sym typeface="Wingdings" pitchFamily="2" charset="2"/>
              </a:rPr>
              <a:t>3times </a:t>
            </a:r>
            <a:r>
              <a:rPr lang="en-US" sz="2400" dirty="0" smtClean="0"/>
              <a:t>,                                             		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E4/E4 </a:t>
            </a:r>
            <a:r>
              <a:rPr lang="en-US" sz="2400" dirty="0" smtClean="0">
                <a:sym typeface="Wingdings" pitchFamily="2" charset="2"/>
              </a:rPr>
              <a:t>8times </a:t>
            </a:r>
            <a:r>
              <a:rPr lang="en-US" sz="2400" dirty="0" smtClean="0"/>
              <a:t>                                                  more likely to develop Alzheimer’s disease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603250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sz="2400" dirty="0" smtClean="0"/>
              <a:t>75% of people carrying one copy of the high-risk E4 allele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free of Alzheimer’s disease</a:t>
            </a:r>
          </a:p>
          <a:p>
            <a:r>
              <a:rPr lang="en-US" sz="2400" dirty="0" smtClean="0"/>
              <a:t>50% of people with Alzheimer’s disease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do not carry the high-risk E4 allele. </a:t>
            </a:r>
          </a:p>
          <a:p>
            <a:endParaRPr lang="en-US" sz="2400" dirty="0" smtClean="0"/>
          </a:p>
          <a:p>
            <a:r>
              <a:rPr lang="en-US" sz="2400" dirty="0" smtClean="0"/>
              <a:t>Only  a risk factor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neither sufficient nor necessary for disease development </a:t>
            </a:r>
          </a:p>
          <a:p>
            <a:endParaRPr lang="en-US" sz="2400" dirty="0" smtClean="0"/>
          </a:p>
          <a:p>
            <a:r>
              <a:rPr lang="en-US" sz="2400" dirty="0" smtClean="0"/>
              <a:t>Testing  of the </a:t>
            </a:r>
            <a:r>
              <a:rPr lang="en-US" sz="2400" dirty="0" err="1" smtClean="0"/>
              <a:t>ApoE</a:t>
            </a:r>
            <a:r>
              <a:rPr lang="en-US" sz="2400" dirty="0" smtClean="0"/>
              <a:t> genotype is not recommended.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8350"/>
            <a:ext cx="8153400" cy="603250"/>
          </a:xfrm>
        </p:spPr>
        <p:txBody>
          <a:bodyPr/>
          <a:lstStyle/>
          <a:p>
            <a:r>
              <a:rPr lang="en-US" sz="3200" dirty="0" smtClean="0"/>
              <a:t>New risk loci for genetically complex forms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GWAS, have identified several additional genetic variations associated with Alzheimer’s disease</a:t>
            </a:r>
          </a:p>
          <a:p>
            <a:endParaRPr lang="en-US" sz="2400" dirty="0" smtClean="0"/>
          </a:p>
          <a:p>
            <a:r>
              <a:rPr lang="en-US" sz="2400" dirty="0" smtClean="0"/>
              <a:t>Only  a small proportion of these variations have been confirmed in replication studies,</a:t>
            </a:r>
          </a:p>
          <a:p>
            <a:endParaRPr lang="en-US" sz="2400" dirty="0" smtClean="0"/>
          </a:p>
          <a:p>
            <a:r>
              <a:rPr lang="en-US" sz="2400" dirty="0" smtClean="0"/>
              <a:t>The  replicated variations have even smaller effects on disease risk than does </a:t>
            </a:r>
            <a:r>
              <a:rPr lang="en-US" sz="2400" dirty="0" err="1" smtClean="0"/>
              <a:t>ApoE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4388"/>
            <a:ext cx="91630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399" y="228600"/>
            <a:ext cx="714102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603250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458200" cy="4495800"/>
          </a:xfrm>
        </p:spPr>
        <p:txBody>
          <a:bodyPr/>
          <a:lstStyle/>
          <a:p>
            <a:r>
              <a:rPr lang="en-US" sz="2400" dirty="0" smtClean="0"/>
              <a:t>Identification  of the novel risk genes increases understanding of the molecular underpinnings of Alzheimer’s disease by showing prominent roles of </a:t>
            </a:r>
          </a:p>
          <a:p>
            <a:r>
              <a:rPr lang="en-US" sz="2400" dirty="0" smtClean="0"/>
              <a:t>lipid-processing pathway (APOE, CLU, and ABCA7),</a:t>
            </a:r>
          </a:p>
          <a:p>
            <a:r>
              <a:rPr lang="en-US" sz="2400" dirty="0" smtClean="0"/>
              <a:t>immune system (CLU, CR1, ABCA7, CD33, and EPHA1)</a:t>
            </a:r>
          </a:p>
          <a:p>
            <a:r>
              <a:rPr lang="en-US" sz="2400" dirty="0" smtClean="0"/>
              <a:t>synaptic-cell-functioning pathways (PICALM, BIN1,  CD33, and  CD2AP)</a:t>
            </a:r>
          </a:p>
          <a:p>
            <a:r>
              <a:rPr lang="en-US" sz="2400" dirty="0" err="1" smtClean="0"/>
              <a:t>amyloid</a:t>
            </a:r>
            <a:r>
              <a:rPr lang="en-US" sz="2400" dirty="0" smtClean="0"/>
              <a:t> β pathways(CLU,  PICALM,  BIN1, and  CD2AP)</a:t>
            </a:r>
          </a:p>
          <a:p>
            <a:r>
              <a:rPr lang="en-US" sz="2400" dirty="0" smtClean="0"/>
              <a:t>tau pathway(BIN1)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Rare  variant in the TREM2 gene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significant association with AD</a:t>
            </a:r>
          </a:p>
          <a:p>
            <a:r>
              <a:rPr lang="en-US" sz="2400" dirty="0" smtClean="0"/>
              <a:t>Rare  variant is unlikely to be used for clinical testing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Genetic factors can contribute to familial dementia in two ways: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mendelian</a:t>
            </a:r>
            <a:r>
              <a:rPr lang="en-US" sz="2400" dirty="0" smtClean="0"/>
              <a:t> forms of dementia </a:t>
            </a:r>
          </a:p>
          <a:p>
            <a:endParaRPr lang="en-US" sz="2400" dirty="0" smtClean="0"/>
          </a:p>
          <a:p>
            <a:r>
              <a:rPr lang="en-US" sz="2400" dirty="0" smtClean="0"/>
              <a:t>contributing factor towards genetically complex disease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2000" cy="3886200"/>
          </a:xfrm>
        </p:spPr>
        <p:txBody>
          <a:bodyPr/>
          <a:lstStyle/>
          <a:p>
            <a:r>
              <a:rPr lang="en-US" sz="2400" dirty="0" smtClean="0"/>
              <a:t>APOE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most important gene for complex Alzheimer’s disease </a:t>
            </a:r>
          </a:p>
          <a:p>
            <a:r>
              <a:rPr lang="en-US" sz="2400" dirty="0" smtClean="0"/>
              <a:t>Lifetime  risk of 35% (higher for ε3ε4 carriers at 85 years) 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91000"/>
            <a:ext cx="2819400" cy="1905000"/>
          </a:xfrm>
        </p:spPr>
        <p:txBody>
          <a:bodyPr/>
          <a:lstStyle/>
          <a:p>
            <a:r>
              <a:rPr lang="en-US" sz="2400" dirty="0" smtClean="0"/>
              <a:t>Cumulative  dementia risk   by age 80  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800" cy="413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19400" y="4191000"/>
          <a:ext cx="60960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white subgroup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African-American subgroup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probands</a:t>
                      </a:r>
                      <a:r>
                        <a:rPr lang="en-US" sz="1800" dirty="0" smtClean="0"/>
                        <a:t>’ first-degree relatives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probands</a:t>
                      </a:r>
                      <a:r>
                        <a:rPr lang="en-US" sz="1800" dirty="0" smtClean="0"/>
                        <a:t>’ spouses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3238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Frontotemporal</a:t>
            </a:r>
            <a:r>
              <a:rPr lang="en-US" sz="3200" dirty="0" smtClean="0"/>
              <a:t>   dementia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Heterogeneous  in clinical presentation, imaging features, underlying </a:t>
            </a:r>
            <a:r>
              <a:rPr lang="en-US" sz="2400" dirty="0" err="1" smtClean="0"/>
              <a:t>histopathological</a:t>
            </a:r>
            <a:r>
              <a:rPr lang="en-US" sz="2400" dirty="0" smtClean="0"/>
              <a:t> subtypes, and genetics among the </a:t>
            </a:r>
            <a:r>
              <a:rPr lang="en-US" sz="2400" dirty="0" err="1" smtClean="0"/>
              <a:t>mendelian</a:t>
            </a:r>
            <a:r>
              <a:rPr lang="en-US" sz="2400" dirty="0" smtClean="0"/>
              <a:t> families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C000"/>
                </a:solidFill>
              </a:rPr>
              <a:t>Clinical  subtypes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Behavioural</a:t>
            </a:r>
            <a:r>
              <a:rPr lang="en-US" sz="2400" dirty="0" smtClean="0"/>
              <a:t> -variant </a:t>
            </a:r>
            <a:r>
              <a:rPr lang="en-US" sz="2400" dirty="0" err="1" smtClean="0"/>
              <a:t>frontotemporal</a:t>
            </a:r>
            <a:r>
              <a:rPr lang="en-US" sz="2400" dirty="0" smtClean="0"/>
              <a:t> dementia, </a:t>
            </a:r>
          </a:p>
          <a:p>
            <a:endParaRPr lang="en-US" sz="2400" dirty="0" smtClean="0"/>
          </a:p>
          <a:p>
            <a:r>
              <a:rPr lang="en-US" sz="2400" dirty="0" smtClean="0"/>
              <a:t>Primary   progressive aphasia                                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progressive non-fluent aphasia, </a:t>
            </a:r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semantic dementia                                                         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err="1" smtClean="0"/>
              <a:t>logopenic</a:t>
            </a:r>
            <a:r>
              <a:rPr lang="en-US" sz="2400" dirty="0" smtClean="0"/>
              <a:t> variant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908050"/>
          </a:xfrm>
        </p:spPr>
        <p:txBody>
          <a:bodyPr/>
          <a:lstStyle/>
          <a:p>
            <a:r>
              <a:rPr lang="en-US" sz="3200" dirty="0" err="1" smtClean="0"/>
              <a:t>Histopathological</a:t>
            </a:r>
            <a:r>
              <a:rPr lang="en-US" sz="3200" dirty="0" smtClean="0"/>
              <a:t> subtypes  (FTLD)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763000" cy="4038600"/>
          </a:xfrm>
        </p:spPr>
        <p:txBody>
          <a:bodyPr/>
          <a:lstStyle/>
          <a:p>
            <a:r>
              <a:rPr lang="en-US" sz="2400" dirty="0" smtClean="0"/>
              <a:t>Classified  according to </a:t>
            </a:r>
            <a:r>
              <a:rPr lang="en-US" sz="2400" dirty="0" err="1" smtClean="0"/>
              <a:t>immunohistochemical</a:t>
            </a:r>
            <a:r>
              <a:rPr lang="en-US" sz="2400" dirty="0" smtClean="0"/>
              <a:t> reactivity to  proteins</a:t>
            </a:r>
          </a:p>
          <a:p>
            <a:endParaRPr lang="en-US" sz="2400" dirty="0" smtClean="0"/>
          </a:p>
          <a:p>
            <a:r>
              <a:rPr lang="en-US" sz="2400" dirty="0" smtClean="0"/>
              <a:t>Tau  (FTLD-tau), </a:t>
            </a:r>
          </a:p>
          <a:p>
            <a:r>
              <a:rPr lang="en-US" sz="2400" dirty="0" err="1" smtClean="0"/>
              <a:t>Transactive</a:t>
            </a:r>
            <a:r>
              <a:rPr lang="en-US" sz="2400" dirty="0" smtClean="0"/>
              <a:t>   response DNA binding protein-43 (FTLD-TDP)</a:t>
            </a:r>
          </a:p>
          <a:p>
            <a:r>
              <a:rPr lang="en-US" sz="2400" dirty="0" smtClean="0"/>
              <a:t>Fused  in sarcoma protein (FTLD-FUS)</a:t>
            </a:r>
          </a:p>
          <a:p>
            <a:r>
              <a:rPr lang="en-US" sz="2400" dirty="0" smtClean="0"/>
              <a:t>FTLD-</a:t>
            </a:r>
            <a:r>
              <a:rPr lang="en-US" sz="2400" dirty="0" err="1" smtClean="0"/>
              <a:t>ubiquitin</a:t>
            </a:r>
            <a:r>
              <a:rPr lang="en-US" sz="2400" dirty="0" smtClean="0"/>
              <a:t>  </a:t>
            </a:r>
            <a:r>
              <a:rPr lang="en-US" sz="2400" dirty="0" err="1" smtClean="0"/>
              <a:t>proteasome</a:t>
            </a:r>
            <a:r>
              <a:rPr lang="en-US" sz="2400" dirty="0" smtClean="0"/>
              <a:t> system (FTLD-UPS)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054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Relation   between genetic mutations and </a:t>
            </a:r>
            <a:r>
              <a:rPr lang="en-US" sz="2400" dirty="0" err="1" smtClean="0"/>
              <a:t>histopathological</a:t>
            </a:r>
            <a:r>
              <a:rPr lang="en-US" sz="2400" dirty="0" smtClean="0"/>
              <a:t>  abnormalities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predictable </a:t>
            </a:r>
          </a:p>
          <a:p>
            <a:r>
              <a:rPr lang="en-US" sz="2400" dirty="0" smtClean="0"/>
              <a:t>Mutations in a specific gene only lead to one </a:t>
            </a:r>
            <a:r>
              <a:rPr lang="en-US" sz="2400" dirty="0" err="1" smtClean="0"/>
              <a:t>histopathological</a:t>
            </a:r>
            <a:r>
              <a:rPr lang="en-US" sz="2400" dirty="0" smtClean="0"/>
              <a:t>  subtype</a:t>
            </a:r>
          </a:p>
          <a:p>
            <a:endParaRPr lang="en-US" sz="2400" dirty="0" smtClean="0"/>
          </a:p>
          <a:p>
            <a:r>
              <a:rPr lang="en-US" sz="2400" dirty="0" smtClean="0"/>
              <a:t>Clinical  subtype and histological changes</a:t>
            </a:r>
            <a:r>
              <a:rPr lang="en-US" sz="2400" dirty="0" smtClean="0">
                <a:sym typeface="Wingdings" pitchFamily="2" charset="2"/>
              </a:rPr>
              <a:t> less predictable   </a:t>
            </a:r>
          </a:p>
          <a:p>
            <a:r>
              <a:rPr lang="en-US" sz="2400" dirty="0" smtClean="0"/>
              <a:t>overlap in the relation between causative gene and clinical presentation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Histopathological</a:t>
            </a:r>
            <a:r>
              <a:rPr lang="en-US" sz="2400" dirty="0" smtClean="0"/>
              <a:t> diagnosis in a family member is invaluable in genetic studies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867400"/>
            <a:ext cx="7772400" cy="609600"/>
          </a:xfrm>
        </p:spPr>
        <p:txBody>
          <a:bodyPr/>
          <a:lstStyle/>
          <a:p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62" y="0"/>
            <a:ext cx="91266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304800" y="6248400"/>
            <a:ext cx="84582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Advances in understanding the molecular basis of </a:t>
            </a:r>
            <a:r>
              <a:rPr lang="en-US" sz="1600" dirty="0" err="1" smtClean="0"/>
              <a:t>frontotemporal</a:t>
            </a:r>
            <a:r>
              <a:rPr lang="en-US" sz="1600" dirty="0" smtClean="0"/>
              <a:t> dementia; </a:t>
            </a:r>
          </a:p>
          <a:p>
            <a:r>
              <a:rPr lang="en-US" sz="1600" dirty="0" smtClean="0"/>
              <a:t>Rosa et al ;</a:t>
            </a:r>
            <a:r>
              <a:rPr lang="sv-SE" sz="1600" dirty="0" smtClean="0"/>
              <a:t> Nat. Rev. Neurol. 8, 423–434 (2012)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Identification of </a:t>
            </a:r>
            <a:r>
              <a:rPr lang="en-US" sz="3200" dirty="0" err="1" smtClean="0">
                <a:solidFill>
                  <a:srgbClr val="FFC000"/>
                </a:solidFill>
              </a:rPr>
              <a:t>mendelian</a:t>
            </a:r>
            <a:r>
              <a:rPr lang="en-US" sz="3200" dirty="0" smtClean="0">
                <a:solidFill>
                  <a:srgbClr val="FFC000"/>
                </a:solidFill>
              </a:rPr>
              <a:t> families in </a:t>
            </a:r>
            <a:r>
              <a:rPr lang="en-US" sz="3200" dirty="0" err="1" smtClean="0">
                <a:solidFill>
                  <a:srgbClr val="FFC000"/>
                </a:solidFill>
              </a:rPr>
              <a:t>frontotemporal</a:t>
            </a:r>
            <a:r>
              <a:rPr lang="en-US" sz="3200" dirty="0" smtClean="0">
                <a:solidFill>
                  <a:srgbClr val="FFC000"/>
                </a:solidFill>
              </a:rPr>
              <a:t> dementia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581400"/>
          </a:xfrm>
        </p:spPr>
        <p:txBody>
          <a:bodyPr/>
          <a:lstStyle/>
          <a:p>
            <a:r>
              <a:rPr lang="en-US" sz="2400" dirty="0" smtClean="0"/>
              <a:t>40–50% of people  FTD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family histories of dementia and related disorders,  including  other neurological or psychiatric diseases</a:t>
            </a:r>
          </a:p>
          <a:p>
            <a:endParaRPr lang="en-US" sz="2400" dirty="0" smtClean="0"/>
          </a:p>
          <a:p>
            <a:r>
              <a:rPr lang="en-US" sz="2400" dirty="0" smtClean="0"/>
              <a:t>10–30%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autosomal</a:t>
            </a:r>
            <a:r>
              <a:rPr lang="en-US" sz="2400" dirty="0" smtClean="0"/>
              <a:t> dominant family history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46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Strong  </a:t>
            </a:r>
            <a:r>
              <a:rPr lang="en-US" sz="2400" dirty="0" err="1" smtClean="0"/>
              <a:t>autosomal</a:t>
            </a:r>
            <a:r>
              <a:rPr lang="en-US" sz="2400" dirty="0" smtClean="0"/>
              <a:t> dominant family history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80% cases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three causative genes</a:t>
            </a:r>
          </a:p>
          <a:p>
            <a:pPr>
              <a:buNone/>
            </a:pPr>
            <a:r>
              <a:rPr lang="en-US" sz="2400" dirty="0" smtClean="0"/>
              <a:t>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</a:rPr>
              <a:t>     MAPT,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</a:rPr>
              <a:t>     GRN,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C000"/>
                </a:solidFill>
              </a:rPr>
              <a:t>     C9ORF72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Tau is a microtubule binding protein involved in the transport of organelles and other cellular components.</a:t>
            </a:r>
          </a:p>
          <a:p>
            <a:endParaRPr lang="en-US" sz="2400" dirty="0" smtClean="0"/>
          </a:p>
          <a:p>
            <a:r>
              <a:rPr lang="en-US" sz="2400" dirty="0" smtClean="0"/>
              <a:t>Mutation  lead  to impaired microtubule assembly, impaired axonal transport, and can promote pathological tau filament  aggregation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755650"/>
          </a:xfrm>
        </p:spPr>
        <p:txBody>
          <a:bodyPr/>
          <a:lstStyle/>
          <a:p>
            <a:r>
              <a:rPr lang="en-US" sz="3200" dirty="0" err="1" smtClean="0"/>
              <a:t>Mendelian</a:t>
            </a:r>
            <a:r>
              <a:rPr lang="en-US" sz="3200" dirty="0" smtClean="0"/>
              <a:t> diseases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400" dirty="0" smtClean="0"/>
              <a:t>Many genes were discovered in family genetic studies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linkage studies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Mendelian</a:t>
            </a:r>
            <a:r>
              <a:rPr lang="en-US" sz="2400" dirty="0" smtClean="0"/>
              <a:t>  forms of dementia are </a:t>
            </a:r>
            <a:r>
              <a:rPr lang="en-US" sz="2400" dirty="0" err="1" smtClean="0"/>
              <a:t>autosomal</a:t>
            </a:r>
            <a:r>
              <a:rPr lang="en-US" sz="2400" dirty="0" smtClean="0"/>
              <a:t> dominant with high </a:t>
            </a:r>
            <a:r>
              <a:rPr lang="en-US" sz="2400" dirty="0" err="1" smtClean="0"/>
              <a:t>penetrance</a:t>
            </a:r>
            <a:endParaRPr lang="en-US" sz="2400" dirty="0" smtClean="0"/>
          </a:p>
          <a:p>
            <a:r>
              <a:rPr lang="en-US" sz="2000" dirty="0" err="1" smtClean="0"/>
              <a:t>Penetrance</a:t>
            </a:r>
            <a:r>
              <a:rPr lang="en-US" sz="2000" dirty="0" smtClean="0"/>
              <a:t> of a gene is defined as the probability that an individual who has inherited a mutation in a disease gene goes on to develop the disease phenotype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Family  trees for affected families usually show many affected members in consecutive generations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755650"/>
          </a:xfrm>
        </p:spPr>
        <p:txBody>
          <a:bodyPr/>
          <a:lstStyle/>
          <a:p>
            <a:r>
              <a:rPr lang="en-US" dirty="0" smtClean="0"/>
              <a:t>MAPT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en-US" sz="2400" dirty="0" smtClean="0"/>
              <a:t>Chromosome  17q21.32</a:t>
            </a:r>
          </a:p>
          <a:p>
            <a:endParaRPr lang="en-US" sz="2400" dirty="0" smtClean="0"/>
          </a:p>
          <a:p>
            <a:r>
              <a:rPr lang="en-US" sz="2400" dirty="0" smtClean="0"/>
              <a:t>MAPT mutation </a:t>
            </a:r>
          </a:p>
          <a:p>
            <a:r>
              <a:rPr lang="en-US" sz="2400" dirty="0" smtClean="0"/>
              <a:t>   disrupt tau protein structure </a:t>
            </a:r>
          </a:p>
          <a:p>
            <a:r>
              <a:rPr lang="en-US" sz="2400" dirty="0" smtClean="0"/>
              <a:t>   or alter  the proportion of different tau </a:t>
            </a:r>
            <a:r>
              <a:rPr lang="en-US" sz="2400" dirty="0" err="1" smtClean="0"/>
              <a:t>isoforms</a:t>
            </a:r>
            <a:r>
              <a:rPr lang="en-US" sz="2400" dirty="0" smtClean="0"/>
              <a:t> available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GRN (</a:t>
            </a:r>
            <a:r>
              <a:rPr lang="en-US" sz="3200" dirty="0" err="1" smtClean="0"/>
              <a:t>progranulin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Mutations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null mutations </a:t>
            </a:r>
          </a:p>
          <a:p>
            <a:r>
              <a:rPr lang="en-US" sz="2400" dirty="0" smtClean="0"/>
              <a:t>lead to nonsense-mediated decay of mutant GRN mRNA </a:t>
            </a:r>
          </a:p>
          <a:p>
            <a:r>
              <a:rPr lang="en-US" sz="2400" dirty="0" smtClean="0"/>
              <a:t>reduced expression of </a:t>
            </a:r>
            <a:r>
              <a:rPr lang="en-US" sz="2400" dirty="0" err="1" smtClean="0"/>
              <a:t>progranulin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Mutation  carriers can be identified by measuring serum </a:t>
            </a:r>
            <a:r>
              <a:rPr lang="en-US" sz="2400" dirty="0" err="1" smtClean="0"/>
              <a:t>progranulin</a:t>
            </a:r>
            <a:r>
              <a:rPr lang="en-US" sz="2400" dirty="0" smtClean="0"/>
              <a:t> concentrations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C9ORF72gene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 sz="2400" dirty="0" smtClean="0"/>
              <a:t>Mutations in C9ORF72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most common in FTD-MND families </a:t>
            </a:r>
          </a:p>
          <a:p>
            <a:r>
              <a:rPr lang="en-US" sz="2400" dirty="0" smtClean="0"/>
              <a:t>Expanded  GGGGCC </a:t>
            </a:r>
            <a:r>
              <a:rPr lang="en-US" sz="2400" dirty="0" err="1" smtClean="0"/>
              <a:t>hexanucleotide</a:t>
            </a:r>
            <a:r>
              <a:rPr lang="en-US" sz="2400" dirty="0" smtClean="0"/>
              <a:t>  repeats in the </a:t>
            </a:r>
            <a:r>
              <a:rPr lang="en-US" sz="2400" dirty="0" err="1" smtClean="0"/>
              <a:t>intronic</a:t>
            </a:r>
            <a:r>
              <a:rPr lang="en-US" sz="2400" dirty="0" smtClean="0"/>
              <a:t> region of the C9ORF72gene</a:t>
            </a:r>
          </a:p>
          <a:p>
            <a:endParaRPr lang="en-US" sz="2400" dirty="0" smtClean="0"/>
          </a:p>
          <a:p>
            <a:r>
              <a:rPr lang="en-US" sz="2400" dirty="0" smtClean="0"/>
              <a:t>lower limit of the pathogenic range  65 repeats  </a:t>
            </a:r>
          </a:p>
          <a:p>
            <a:endParaRPr lang="en-US" sz="2400" dirty="0" smtClean="0"/>
          </a:p>
          <a:p>
            <a:r>
              <a:rPr lang="en-US" sz="2400" dirty="0" smtClean="0"/>
              <a:t>Function  of the C9ORF72-encoded protein is unknown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14800"/>
          </a:xfrm>
        </p:spPr>
        <p:txBody>
          <a:bodyPr/>
          <a:lstStyle/>
          <a:p>
            <a:r>
              <a:rPr lang="en-US" sz="2400" dirty="0" smtClean="0"/>
              <a:t>Rarer  genetic causes of </a:t>
            </a:r>
            <a:r>
              <a:rPr lang="en-US" sz="2400" dirty="0" err="1" smtClean="0"/>
              <a:t>frontotemporal</a:t>
            </a:r>
            <a:r>
              <a:rPr lang="en-US" sz="2400" dirty="0" smtClean="0"/>
              <a:t> dementia</a:t>
            </a:r>
          </a:p>
          <a:p>
            <a:endParaRPr lang="en-US" sz="2400" dirty="0" smtClean="0"/>
          </a:p>
          <a:p>
            <a:r>
              <a:rPr lang="en-US" sz="2400" dirty="0" smtClean="0"/>
              <a:t>Chromosome  9  </a:t>
            </a:r>
            <a:r>
              <a:rPr lang="en-US" sz="2400" dirty="0" err="1" smtClean="0"/>
              <a:t>VCPgene</a:t>
            </a:r>
            <a:endParaRPr lang="en-US" sz="2400" dirty="0" smtClean="0"/>
          </a:p>
          <a:p>
            <a:r>
              <a:rPr lang="en-US" sz="2400" dirty="0" smtClean="0"/>
              <a:t>Chromosome  16  FUS gene </a:t>
            </a:r>
          </a:p>
          <a:p>
            <a:r>
              <a:rPr lang="en-US" sz="2400" dirty="0" smtClean="0"/>
              <a:t>Chromosome  3    CHMP2Bgene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3200" dirty="0" smtClean="0"/>
              <a:t>Molecular correlates of FTD phenotypes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244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Semantic dementia </a:t>
            </a:r>
            <a:r>
              <a:rPr lang="en-US" sz="2400" dirty="0" smtClean="0">
                <a:solidFill>
                  <a:srgbClr val="FFC000"/>
                </a:solidFill>
                <a:sym typeface="Wingdings" pitchFamily="2" charset="2"/>
              </a:rPr>
              <a:t></a:t>
            </a:r>
            <a:r>
              <a:rPr lang="en-US" sz="2400" dirty="0" smtClean="0"/>
              <a:t> sporadic and associated with FTLD-TDP type C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Sporadic  PNFA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 FTLD-tau than FTLD-TDP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C000"/>
                </a:solidFill>
              </a:rPr>
              <a:t>Early-onset </a:t>
            </a:r>
            <a:r>
              <a:rPr lang="en-US" sz="2400" dirty="0" err="1" smtClean="0">
                <a:solidFill>
                  <a:srgbClr val="FFC000"/>
                </a:solidFill>
              </a:rPr>
              <a:t>bvFTD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dirty="0" smtClean="0"/>
              <a:t>with severe psycho </a:t>
            </a:r>
            <a:r>
              <a:rPr lang="en-US" sz="2400" dirty="0" err="1" smtClean="0"/>
              <a:t>behavioural</a:t>
            </a:r>
            <a:r>
              <a:rPr lang="en-US" sz="2400" dirty="0" smtClean="0"/>
              <a:t> abnormality, but with minimal motor features or aphasia, is characteristic of FTLD-U subtype of FTLD-FUS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FTD is combined with ALS</a:t>
            </a:r>
            <a:r>
              <a:rPr lang="en-US" sz="2400" dirty="0" smtClean="0"/>
              <a:t>, the pathology is FTLD- TDP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FTD with prominent parkinsonism </a:t>
            </a:r>
            <a:r>
              <a:rPr lang="en-US" sz="2400" dirty="0" smtClean="0"/>
              <a:t>is more often FTLD-tau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All  three  </a:t>
            </a:r>
            <a:r>
              <a:rPr lang="en-US" sz="2400" dirty="0" err="1" smtClean="0"/>
              <a:t>frontotemporal</a:t>
            </a:r>
            <a:r>
              <a:rPr lang="en-US" sz="2400" dirty="0" smtClean="0"/>
              <a:t> dementia genes </a:t>
            </a:r>
          </a:p>
          <a:p>
            <a:pPr>
              <a:buNone/>
            </a:pPr>
            <a:r>
              <a:rPr lang="en-US" sz="2400" dirty="0" smtClean="0"/>
              <a:t>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cause </a:t>
            </a:r>
            <a:r>
              <a:rPr lang="en-US" sz="2400" dirty="0" err="1" smtClean="0"/>
              <a:t>behavioural</a:t>
            </a:r>
            <a:r>
              <a:rPr lang="en-US" sz="2400" dirty="0" smtClean="0"/>
              <a:t> variant  </a:t>
            </a:r>
            <a:r>
              <a:rPr lang="en-US" sz="2400" dirty="0" err="1" smtClean="0"/>
              <a:t>frontotemporal</a:t>
            </a:r>
            <a:r>
              <a:rPr lang="en-US" sz="2400" dirty="0" smtClean="0"/>
              <a:t> dementia </a:t>
            </a:r>
          </a:p>
          <a:p>
            <a:pPr>
              <a:buNone/>
            </a:pPr>
            <a:r>
              <a:rPr lang="en-US" sz="2400" dirty="0" smtClean="0"/>
              <a:t>	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parkinsonism 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685800"/>
          </a:xfrm>
        </p:spPr>
        <p:txBody>
          <a:bodyPr/>
          <a:lstStyle/>
          <a:p>
            <a:r>
              <a:rPr lang="en-US" sz="3200" dirty="0" smtClean="0"/>
              <a:t>Clinical and genetic correlation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648200"/>
          </a:xfrm>
        </p:spPr>
        <p:txBody>
          <a:bodyPr/>
          <a:lstStyle/>
          <a:p>
            <a:r>
              <a:rPr lang="en-US" sz="2400" dirty="0" err="1" smtClean="0"/>
              <a:t>Autosomal</a:t>
            </a:r>
            <a:r>
              <a:rPr lang="en-US" sz="2400" dirty="0" smtClean="0"/>
              <a:t> dominant  </a:t>
            </a:r>
            <a:r>
              <a:rPr lang="en-US" sz="2400" dirty="0" err="1" smtClean="0"/>
              <a:t>bvFTD</a:t>
            </a:r>
            <a:r>
              <a:rPr lang="en-US" sz="2400" dirty="0" smtClean="0"/>
              <a:t> or PNFA without marked  motor dysfunction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C9orf72, GRN or MAPT </a:t>
            </a:r>
          </a:p>
          <a:p>
            <a:endParaRPr lang="en-US" sz="2400" dirty="0" smtClean="0"/>
          </a:p>
          <a:p>
            <a:r>
              <a:rPr lang="en-US" sz="2400" dirty="0" smtClean="0"/>
              <a:t>FTD and  Classical ALS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C9ORF72mutation</a:t>
            </a:r>
          </a:p>
          <a:p>
            <a:r>
              <a:rPr lang="en-US" sz="2400" dirty="0" smtClean="0"/>
              <a:t>Motor  neuron disease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GRN  mutations</a:t>
            </a:r>
          </a:p>
          <a:p>
            <a:r>
              <a:rPr lang="en-US" sz="2400" dirty="0" smtClean="0"/>
              <a:t>Parkinsonism or primary lateral sclerosis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MAPT mutation</a:t>
            </a:r>
          </a:p>
          <a:p>
            <a:r>
              <a:rPr lang="en-US" sz="2400" dirty="0" err="1" smtClean="0"/>
              <a:t>Cortico</a:t>
            </a:r>
            <a:r>
              <a:rPr lang="en-US" sz="2400" dirty="0" smtClean="0"/>
              <a:t>  basal syndrome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GRN and MAPT</a:t>
            </a:r>
          </a:p>
          <a:p>
            <a:r>
              <a:rPr lang="en-US" sz="2400" dirty="0" smtClean="0"/>
              <a:t>Psychotic symptoms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38%  with C9ORF72mutations</a:t>
            </a:r>
          </a:p>
          <a:p>
            <a:r>
              <a:rPr lang="en-US" sz="2400" dirty="0" smtClean="0"/>
              <a:t>Hallucinations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GRN mutations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18" y="1066800"/>
            <a:ext cx="9126482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527050"/>
          </a:xfrm>
        </p:spPr>
        <p:txBody>
          <a:bodyPr/>
          <a:lstStyle/>
          <a:p>
            <a:r>
              <a:rPr lang="en-US" dirty="0" smtClean="0"/>
              <a:t>TDP-43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77200" cy="4419600"/>
          </a:xfrm>
        </p:spPr>
        <p:txBody>
          <a:bodyPr/>
          <a:lstStyle/>
          <a:p>
            <a:r>
              <a:rPr lang="en-US" sz="2400" dirty="0" smtClean="0"/>
              <a:t>TDP-43 is a highly conserved, predominantly nuclear protein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shuttle between the nucleus and cytoplasm </a:t>
            </a:r>
          </a:p>
          <a:p>
            <a:endParaRPr lang="en-US" sz="2400" dirty="0" smtClean="0"/>
          </a:p>
          <a:p>
            <a:r>
              <a:rPr lang="en-US" sz="2400" dirty="0" smtClean="0"/>
              <a:t>Accumulation  of TDP-43 in neuronal and </a:t>
            </a:r>
            <a:r>
              <a:rPr lang="en-US" sz="2400" dirty="0" err="1" smtClean="0"/>
              <a:t>glial</a:t>
            </a:r>
            <a:r>
              <a:rPr lang="en-US" sz="2400" dirty="0" smtClean="0"/>
              <a:t> inclusions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characteristic </a:t>
            </a:r>
            <a:r>
              <a:rPr lang="en-US" sz="2400" dirty="0" err="1" smtClean="0"/>
              <a:t>neuropathological</a:t>
            </a:r>
            <a:r>
              <a:rPr lang="en-US" sz="2400" dirty="0" smtClean="0"/>
              <a:t> feature in ~50%  of FTD </a:t>
            </a:r>
          </a:p>
          <a:p>
            <a:r>
              <a:rPr lang="en-US" sz="2400" dirty="0" smtClean="0"/>
              <a:t>Pathological modifications of TDP-43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redistribution of the protein from the nucleus to the cytoplasm in cells with inclusions,                                    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err="1" smtClean="0"/>
              <a:t>hyperphosphorylation</a:t>
            </a:r>
            <a:r>
              <a:rPr lang="en-US" sz="2400" dirty="0" smtClean="0"/>
              <a:t>, </a:t>
            </a:r>
            <a:r>
              <a:rPr lang="en-US" sz="2400" dirty="0" err="1" smtClean="0"/>
              <a:t>ubiquitination</a:t>
            </a:r>
            <a:r>
              <a:rPr lang="en-US" sz="2400" dirty="0" smtClean="0"/>
              <a:t> and N-terminal  truncation of the protein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TDP-43 </a:t>
            </a:r>
            <a:r>
              <a:rPr lang="en-US" sz="3200" dirty="0" err="1" smtClean="0"/>
              <a:t>proteinopathies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r>
              <a:rPr lang="en-US" sz="2400" dirty="0" smtClean="0"/>
              <a:t>Based on the morphology and anatomical distribution of TDP-43 pathology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four  distinct FTLD-TDP subtypes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Sporadic and genetic forms </a:t>
            </a:r>
          </a:p>
          <a:p>
            <a:endParaRPr lang="en-US" sz="2400" dirty="0" smtClean="0"/>
          </a:p>
          <a:p>
            <a:r>
              <a:rPr lang="en-US" sz="2400" dirty="0" smtClean="0"/>
              <a:t>Mutations   in GRN, VCP  , TARDBP  and C9orf72repeat expansion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Mendelian</a:t>
            </a:r>
            <a:r>
              <a:rPr lang="en-US" sz="3200" dirty="0" smtClean="0"/>
              <a:t> diseases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People carrying pathogenic mutations have a 95% or greater  lifetime risk of dementia</a:t>
            </a:r>
          </a:p>
          <a:p>
            <a:endParaRPr lang="en-US" sz="2400" dirty="0" smtClean="0"/>
          </a:p>
          <a:p>
            <a:r>
              <a:rPr lang="en-US" sz="2400" dirty="0" smtClean="0"/>
              <a:t>The exact risk varies depending on the associated age of onset within the family and on </a:t>
            </a:r>
            <a:r>
              <a:rPr lang="en-US" sz="2400" dirty="0" err="1" smtClean="0"/>
              <a:t>penetrance</a:t>
            </a:r>
            <a:r>
              <a:rPr lang="en-US" sz="2400" dirty="0" smtClean="0"/>
              <a:t> of the gene. </a:t>
            </a:r>
          </a:p>
          <a:p>
            <a:endParaRPr lang="en-US" sz="2400" dirty="0" smtClean="0"/>
          </a:p>
          <a:p>
            <a:r>
              <a:rPr lang="en-US" sz="2400" dirty="0" smtClean="0"/>
              <a:t>People not carrying the mutations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same risk of dementia as the general population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864" y="1600200"/>
            <a:ext cx="84898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34811"/>
            <a:ext cx="7620000" cy="590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FUS </a:t>
            </a:r>
            <a:r>
              <a:rPr lang="en-US" sz="3200" dirty="0" err="1" smtClean="0"/>
              <a:t>proteinopathies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r>
              <a:rPr lang="en-US" sz="2400" dirty="0" smtClean="0"/>
              <a:t>FUS belongs to the FET protein family</a:t>
            </a:r>
          </a:p>
          <a:p>
            <a:r>
              <a:rPr lang="en-US" sz="2400" dirty="0" smtClean="0"/>
              <a:t>highly conserved, ubiquitously expressed, </a:t>
            </a:r>
          </a:p>
          <a:p>
            <a:r>
              <a:rPr lang="en-US" sz="2400" dirty="0" smtClean="0"/>
              <a:t>Predominantly  nuclear  multifunctional DNA/RNA-binding proteins</a:t>
            </a:r>
          </a:p>
          <a:p>
            <a:r>
              <a:rPr lang="en-US" sz="2400" dirty="0" smtClean="0"/>
              <a:t>Bind  to a large number of partially overlapping RNA targets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/>
          <a:lstStyle/>
          <a:p>
            <a:r>
              <a:rPr lang="en-US" sz="3200" dirty="0" smtClean="0"/>
              <a:t>FUS </a:t>
            </a:r>
            <a:r>
              <a:rPr lang="en-US" sz="3200" dirty="0" err="1" smtClean="0"/>
              <a:t>proteinopathies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sz="2400" dirty="0" smtClean="0"/>
              <a:t>FUS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most characteristic marker for the pathology Tau /TDP-negative FTLD cases,  </a:t>
            </a:r>
          </a:p>
          <a:p>
            <a:r>
              <a:rPr lang="en-US" sz="2400" dirty="0" smtClean="0"/>
              <a:t>Three  closely related but distinct </a:t>
            </a:r>
            <a:r>
              <a:rPr lang="en-US" sz="2400" dirty="0" err="1" smtClean="0"/>
              <a:t>clinicopathological</a:t>
            </a:r>
            <a:r>
              <a:rPr lang="en-US" sz="2400" dirty="0" smtClean="0"/>
              <a:t> entities: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C000"/>
                </a:solidFill>
              </a:rPr>
              <a:t>Atypical  FTLD-U (</a:t>
            </a:r>
            <a:r>
              <a:rPr lang="en-US" sz="2400" dirty="0" err="1" smtClean="0">
                <a:solidFill>
                  <a:srgbClr val="FFC000"/>
                </a:solidFill>
              </a:rPr>
              <a:t>aFTLD</a:t>
            </a:r>
            <a:r>
              <a:rPr lang="en-US" sz="2400" dirty="0" smtClean="0">
                <a:solidFill>
                  <a:srgbClr val="FFC000"/>
                </a:solidFill>
              </a:rPr>
              <a:t>-U),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C000"/>
                </a:solidFill>
              </a:rPr>
              <a:t>Neuronal  intermediate filament inclusion disease,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C000"/>
                </a:solidFill>
              </a:rPr>
              <a:t>Basophilic  inclusion body disease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FTLD-FUS as a new molecular subgroup provided further evidence that FTD and ALS are closely related conditions</a:t>
            </a:r>
          </a:p>
          <a:p>
            <a:endParaRPr lang="en-US" sz="2400" dirty="0" smtClean="0"/>
          </a:p>
          <a:p>
            <a:r>
              <a:rPr lang="en-US" sz="2400" dirty="0" smtClean="0"/>
              <a:t>~3% of familial ALS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pathology was characterized by FUS-positive, TDP-43-negative inclusions</a:t>
            </a:r>
          </a:p>
          <a:p>
            <a:r>
              <a:rPr lang="en-US" sz="2400" dirty="0" smtClean="0"/>
              <a:t>ALS with FUS pathology is almost always caused by a FUS mutation</a:t>
            </a:r>
          </a:p>
          <a:p>
            <a:r>
              <a:rPr lang="en-US" sz="2400" dirty="0" smtClean="0"/>
              <a:t>FTLD-FUS tend to be sporadic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981200"/>
            <a:ext cx="2819400" cy="4114800"/>
          </a:xfrm>
        </p:spPr>
        <p:txBody>
          <a:bodyPr/>
          <a:lstStyle/>
          <a:p>
            <a:r>
              <a:rPr lang="en-US" sz="2000" dirty="0" smtClean="0"/>
              <a:t>physiological conditions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the FET proteins bind normally to </a:t>
            </a:r>
            <a:r>
              <a:rPr lang="en-US" sz="2000" dirty="0" err="1" smtClean="0"/>
              <a:t>Trp</a:t>
            </a:r>
            <a:r>
              <a:rPr lang="en-US" sz="2000" dirty="0" smtClean="0"/>
              <a:t>  and all have predominantly nuclear localization  </a:t>
            </a:r>
          </a:p>
          <a:p>
            <a:r>
              <a:rPr lang="en-US" sz="2000" dirty="0" smtClean="0"/>
              <a:t>In ALS-FUS, the NLS of FUS is disrupted</a:t>
            </a:r>
          </a:p>
          <a:p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6838"/>
            <a:ext cx="5867400" cy="349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00425"/>
            <a:ext cx="58483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</a:rPr>
              <a:t>Families  without a </a:t>
            </a:r>
            <a:r>
              <a:rPr lang="en-US" sz="3200" dirty="0" err="1" smtClean="0">
                <a:solidFill>
                  <a:srgbClr val="FFC000"/>
                </a:solidFill>
              </a:rPr>
              <a:t>mendelian</a:t>
            </a:r>
            <a:r>
              <a:rPr lang="en-US" sz="3200" dirty="0" smtClean="0">
                <a:solidFill>
                  <a:srgbClr val="FFC000"/>
                </a:solidFill>
              </a:rPr>
              <a:t> family history of </a:t>
            </a:r>
            <a:r>
              <a:rPr lang="en-US" sz="3200" dirty="0" err="1" smtClean="0">
                <a:solidFill>
                  <a:srgbClr val="FFC000"/>
                </a:solidFill>
              </a:rPr>
              <a:t>frontotemporal</a:t>
            </a:r>
            <a:r>
              <a:rPr lang="en-US" sz="3200" dirty="0" smtClean="0">
                <a:solidFill>
                  <a:srgbClr val="FFC000"/>
                </a:solidFill>
              </a:rPr>
              <a:t> dementia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First -degree relatives of  FTD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cumulative incidence of dementia before age 80 years   22%.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People  with a non-</a:t>
            </a:r>
            <a:r>
              <a:rPr lang="en-US" sz="2400" dirty="0" err="1" smtClean="0"/>
              <a:t>mendelian</a:t>
            </a:r>
            <a:r>
              <a:rPr lang="en-US" sz="2400" dirty="0" smtClean="0"/>
              <a:t> family history of </a:t>
            </a:r>
            <a:r>
              <a:rPr lang="en-US" sz="2400" dirty="0" err="1" smtClean="0"/>
              <a:t>frontotemporal</a:t>
            </a:r>
            <a:r>
              <a:rPr lang="en-US" sz="2400" dirty="0" smtClean="0"/>
              <a:t>  dementia have roughly twice the lifetime risk of dementia compared with the general population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1057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752600"/>
            <a:ext cx="91709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  specific test for a clinical diagnosis of AGD.</a:t>
            </a:r>
          </a:p>
          <a:p>
            <a:r>
              <a:rPr lang="en-US" sz="2400" dirty="0" smtClean="0"/>
              <a:t>Involvement   of structures similar --mild cognitive impairment and AD  </a:t>
            </a:r>
          </a:p>
          <a:p>
            <a:r>
              <a:rPr lang="en-US" sz="2400" dirty="0" smtClean="0"/>
              <a:t>Difficult  to distinguish AD from AGD on  </a:t>
            </a:r>
            <a:r>
              <a:rPr lang="en-US" sz="2400" dirty="0" err="1" smtClean="0"/>
              <a:t>neuroradiological</a:t>
            </a:r>
            <a:r>
              <a:rPr lang="en-US" sz="2400" dirty="0" smtClean="0"/>
              <a:t> data. </a:t>
            </a:r>
          </a:p>
          <a:p>
            <a:r>
              <a:rPr lang="en-US" sz="2400" dirty="0" err="1" smtClean="0"/>
              <a:t>Neuroimaging</a:t>
            </a:r>
            <a:r>
              <a:rPr lang="en-US" sz="2400" dirty="0" smtClean="0"/>
              <a:t> studies--atrophy of the anterior part of the temporal and frontal  lobes or non-specific cerebral atrophy</a:t>
            </a:r>
            <a:endParaRPr lang="en-US" sz="24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Synucleinopathies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sz="2400" dirty="0" err="1" smtClean="0"/>
              <a:t>Synucleinopathies</a:t>
            </a:r>
            <a:r>
              <a:rPr lang="en-US" sz="2400" dirty="0" smtClean="0"/>
              <a:t> commonly associated with dementia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     Parkinson’s disease (PD)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     Dementia with  </a:t>
            </a:r>
            <a:r>
              <a:rPr lang="en-US" sz="2400" dirty="0" err="1" smtClean="0"/>
              <a:t>Lewy</a:t>
            </a:r>
            <a:r>
              <a:rPr lang="en-US" sz="2400" dirty="0" smtClean="0"/>
              <a:t>  bodies (DLB)</a:t>
            </a:r>
          </a:p>
          <a:p>
            <a:r>
              <a:rPr lang="en-US" sz="2400" dirty="0" smtClean="0"/>
              <a:t>Other </a:t>
            </a:r>
            <a:r>
              <a:rPr lang="en-US" sz="2400" dirty="0" err="1" smtClean="0"/>
              <a:t>synucleinopathies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      Multiple system atrophy (MSA)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         Pure autonomic failure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679450"/>
          </a:xfrm>
        </p:spPr>
        <p:txBody>
          <a:bodyPr/>
          <a:lstStyle/>
          <a:p>
            <a:r>
              <a:rPr lang="en-US" sz="3200" dirty="0" smtClean="0"/>
              <a:t>Complex diseases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Genetically  complex ( polygenic or </a:t>
            </a:r>
            <a:r>
              <a:rPr lang="en-US" sz="2400" dirty="0" err="1" smtClean="0"/>
              <a:t>multifactorial</a:t>
            </a:r>
            <a:r>
              <a:rPr lang="en-US" sz="2400" dirty="0" smtClean="0"/>
              <a:t>) disease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genetic and environmental  factors, individually and in interaction with each other </a:t>
            </a:r>
          </a:p>
          <a:p>
            <a:endParaRPr lang="en-US" sz="2400" dirty="0" smtClean="0"/>
          </a:p>
          <a:p>
            <a:r>
              <a:rPr lang="en-US" sz="2400" dirty="0" smtClean="0"/>
              <a:t>Genetic  factors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genetic variations present in the normal population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 person with a genetically complex disease is unlikely to pass on every one of the many genetic variations to her or his offspring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5764412" cy="678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2692399" cy="4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Synuclein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Synuclein</a:t>
            </a:r>
            <a:r>
              <a:rPr lang="en-US" sz="2400" dirty="0" smtClean="0"/>
              <a:t>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normal protein that is developmentally regulated                                                          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becoming associated with the synapse on maturity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Mutations  in the </a:t>
            </a:r>
            <a:r>
              <a:rPr lang="en-US" sz="2400" dirty="0" err="1" smtClean="0"/>
              <a:t>synuclein</a:t>
            </a:r>
            <a:r>
              <a:rPr lang="en-US" sz="2400" dirty="0" smtClean="0"/>
              <a:t> gene result in  protein  self aggregates </a:t>
            </a:r>
          </a:p>
          <a:p>
            <a:r>
              <a:rPr lang="en-US" sz="2400" dirty="0" smtClean="0"/>
              <a:t>Reduce turnover of </a:t>
            </a:r>
            <a:r>
              <a:rPr lang="en-US" sz="2400" dirty="0" err="1" smtClean="0"/>
              <a:t>synuclein</a:t>
            </a:r>
            <a:r>
              <a:rPr lang="en-US" sz="2400" dirty="0" smtClean="0"/>
              <a:t> by the </a:t>
            </a:r>
            <a:r>
              <a:rPr lang="en-US" sz="2400" dirty="0" err="1" smtClean="0"/>
              <a:t>proteosome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DEMENTIA WITH LEWY BODIES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 genetics  of  DLB  has  been  poorly  understood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Duplications  in the α-</a:t>
            </a:r>
            <a:r>
              <a:rPr lang="en-US" sz="2400" dirty="0" err="1" smtClean="0"/>
              <a:t>synuclein</a:t>
            </a:r>
            <a:r>
              <a:rPr lang="en-US" sz="2400" dirty="0" smtClean="0"/>
              <a:t> (SNCA) gene on chromosome 4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leucine</a:t>
            </a:r>
            <a:r>
              <a:rPr lang="en-US" sz="2400" dirty="0" smtClean="0"/>
              <a:t>-rich repeat </a:t>
            </a:r>
            <a:r>
              <a:rPr lang="en-US" sz="2400" dirty="0" err="1" smtClean="0"/>
              <a:t>kinase</a:t>
            </a:r>
            <a:r>
              <a:rPr lang="en-US" sz="2400" dirty="0" smtClean="0"/>
              <a:t> 2 (LRRK2) gene on chromosome 12</a:t>
            </a:r>
          </a:p>
          <a:p>
            <a:r>
              <a:rPr lang="en-US" sz="2400" dirty="0" smtClean="0"/>
              <a:t>Mutations in the </a:t>
            </a:r>
            <a:r>
              <a:rPr lang="en-US" sz="2400" dirty="0" err="1" smtClean="0"/>
              <a:t>glucocerebrosidase</a:t>
            </a:r>
            <a:r>
              <a:rPr lang="en-US" sz="2400" dirty="0" smtClean="0"/>
              <a:t> (GBA) gene on chromosome  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2962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941" y="3015453"/>
            <a:ext cx="8806497" cy="315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232" y="304800"/>
            <a:ext cx="900676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 bwMode="auto">
          <a:xfrm>
            <a:off x="0" y="5867400"/>
            <a:ext cx="91440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 smtClean="0">
                <a:latin typeface="Arial" charset="0"/>
                <a:cs typeface="Times New Roman" pitchFamily="18" charset="0"/>
              </a:rPr>
              <a:t>neurons in basal nucleus of </a:t>
            </a:r>
            <a:r>
              <a:rPr kumimoji="1" lang="en-US" sz="1600" dirty="0" err="1" smtClean="0">
                <a:latin typeface="Arial" charset="0"/>
                <a:cs typeface="Times New Roman" pitchFamily="18" charset="0"/>
              </a:rPr>
              <a:t>Meynert</a:t>
            </a:r>
            <a:r>
              <a:rPr kumimoji="1" lang="en-US" sz="1600" dirty="0" smtClean="0">
                <a:latin typeface="Arial" charset="0"/>
                <a:cs typeface="Times New Roman" pitchFamily="18" charset="0"/>
              </a:rPr>
              <a:t> (a) have dense round inclusions (</a:t>
            </a:r>
            <a:r>
              <a:rPr kumimoji="1" lang="en-US" sz="1600" dirty="0" err="1" smtClean="0">
                <a:latin typeface="Arial" charset="0"/>
                <a:cs typeface="Times New Roman" pitchFamily="18" charset="0"/>
              </a:rPr>
              <a:t>Lewy</a:t>
            </a:r>
            <a:r>
              <a:rPr kumimoji="1" lang="en-US" sz="1600" dirty="0" smtClean="0">
                <a:latin typeface="Arial" charset="0"/>
                <a:cs typeface="Times New Roman" pitchFamily="18" charset="0"/>
              </a:rPr>
              <a:t> bodies) ; </a:t>
            </a:r>
            <a:r>
              <a:rPr kumimoji="1" lang="en-US" sz="1600" dirty="0" err="1" smtClean="0">
                <a:latin typeface="Arial" charset="0"/>
                <a:cs typeface="Times New Roman" pitchFamily="18" charset="0"/>
              </a:rPr>
              <a:t>Lewy</a:t>
            </a:r>
            <a:r>
              <a:rPr kumimoji="1" lang="en-US" sz="1600" dirty="0" smtClean="0">
                <a:latin typeface="Arial" charset="0"/>
                <a:cs typeface="Times New Roman" pitchFamily="18" charset="0"/>
              </a:rPr>
              <a:t> bodies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 smtClean="0">
                <a:latin typeface="Arial" charset="0"/>
                <a:cs typeface="Times New Roman" pitchFamily="18" charset="0"/>
              </a:rPr>
              <a:t>with axons; </a:t>
            </a:r>
            <a:r>
              <a:rPr kumimoji="1" lang="fr-FR" sz="1600" dirty="0" smtClean="0">
                <a:latin typeface="Arial" charset="0"/>
                <a:cs typeface="Times New Roman" pitchFamily="18" charset="0"/>
              </a:rPr>
              <a:t>neuronal inclusions in cortical </a:t>
            </a:r>
            <a:r>
              <a:rPr kumimoji="1" lang="fr-FR" sz="1600" dirty="0" err="1" smtClean="0">
                <a:latin typeface="Arial" charset="0"/>
                <a:cs typeface="Times New Roman" pitchFamily="18" charset="0"/>
              </a:rPr>
              <a:t>neurons</a:t>
            </a:r>
            <a:r>
              <a:rPr kumimoji="1" lang="fr-FR" sz="1600" dirty="0" smtClean="0">
                <a:latin typeface="Arial" charset="0"/>
                <a:cs typeface="Times New Roman" pitchFamily="18" charset="0"/>
              </a:rPr>
              <a:t> (b) </a:t>
            </a:r>
            <a:r>
              <a:rPr kumimoji="1" lang="en-US" sz="1600" dirty="0" err="1" smtClean="0">
                <a:latin typeface="Arial" charset="0"/>
                <a:cs typeface="Times New Roman" pitchFamily="18" charset="0"/>
              </a:rPr>
              <a:t>neurites</a:t>
            </a:r>
            <a:r>
              <a:rPr kumimoji="1" lang="en-US" sz="1600" dirty="0" smtClean="0">
                <a:latin typeface="Arial" charset="0"/>
                <a:cs typeface="Times New Roman" pitchFamily="18" charset="0"/>
              </a:rPr>
              <a:t> in the hippocampus (c)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 err="1" smtClean="0">
                <a:latin typeface="Arial" charset="0"/>
                <a:cs typeface="Times New Roman" pitchFamily="18" charset="0"/>
              </a:rPr>
              <a:t>amygdala</a:t>
            </a:r>
            <a:r>
              <a:rPr kumimoji="1" lang="en-US" sz="1600" dirty="0" smtClean="0">
                <a:latin typeface="Arial" charset="0"/>
                <a:cs typeface="Times New Roman" pitchFamily="18" charset="0"/>
              </a:rPr>
              <a:t> (d)</a:t>
            </a:r>
            <a:endParaRPr kumimoji="1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153400" cy="1143000"/>
          </a:xfrm>
        </p:spPr>
        <p:txBody>
          <a:bodyPr/>
          <a:lstStyle/>
          <a:p>
            <a:r>
              <a:rPr lang="en-US" sz="2400" dirty="0" smtClean="0"/>
              <a:t>PRION PROTEIN AND TRANSMISSABLE SPONGIFORM ENCEPHALOPATHIES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34400" cy="4495800"/>
          </a:xfrm>
        </p:spPr>
        <p:txBody>
          <a:bodyPr/>
          <a:lstStyle/>
          <a:p>
            <a:r>
              <a:rPr lang="en-US" sz="2400" dirty="0" err="1" smtClean="0"/>
              <a:t>Prion</a:t>
            </a:r>
            <a:r>
              <a:rPr lang="en-US" sz="2400" dirty="0" smtClean="0"/>
              <a:t>  protein gene , PRNP, is located on chromosome 20. </a:t>
            </a:r>
          </a:p>
          <a:p>
            <a:r>
              <a:rPr lang="en-US" sz="2400" dirty="0" smtClean="0"/>
              <a:t>Human </a:t>
            </a:r>
            <a:r>
              <a:rPr lang="en-US" sz="2400" dirty="0" err="1" smtClean="0"/>
              <a:t>PrPC</a:t>
            </a:r>
            <a:r>
              <a:rPr lang="en-US" sz="2400" dirty="0" smtClean="0"/>
              <a:t>                                                                  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253 amino acid membrane associated glycoprotein                                      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expressed by neurons and  lesser extent by </a:t>
            </a:r>
            <a:r>
              <a:rPr lang="en-US" sz="2400" dirty="0" err="1" smtClean="0"/>
              <a:t>astrocytes</a:t>
            </a:r>
            <a:endParaRPr lang="en-US" sz="2400" dirty="0" smtClean="0"/>
          </a:p>
          <a:p>
            <a:r>
              <a:rPr lang="en-US" sz="2400" dirty="0" smtClean="0"/>
              <a:t>Mutant  </a:t>
            </a:r>
            <a:r>
              <a:rPr lang="en-US" sz="2400" dirty="0" err="1" smtClean="0"/>
              <a:t>PrPC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 err="1" smtClean="0"/>
              <a:t>PrPsc</a:t>
            </a:r>
            <a:r>
              <a:rPr lang="en-US" sz="2400" dirty="0" smtClean="0"/>
              <a:t>, template  for  </a:t>
            </a:r>
            <a:r>
              <a:rPr lang="en-US" sz="2400" dirty="0" err="1" smtClean="0"/>
              <a:t>misfolding</a:t>
            </a:r>
            <a:r>
              <a:rPr lang="en-US" sz="2400" dirty="0" smtClean="0"/>
              <a:t>  of  the nonpathogenic PRP protein</a:t>
            </a:r>
          </a:p>
          <a:p>
            <a:r>
              <a:rPr lang="en-US" sz="2400" dirty="0" smtClean="0"/>
              <a:t>10%−20% of human </a:t>
            </a:r>
            <a:r>
              <a:rPr lang="en-US" sz="2400" dirty="0" err="1" smtClean="0"/>
              <a:t>prion</a:t>
            </a:r>
            <a:r>
              <a:rPr lang="en-US" sz="2400" dirty="0" smtClean="0"/>
              <a:t> disease is inherited  as </a:t>
            </a:r>
            <a:r>
              <a:rPr lang="en-US" sz="2400" dirty="0" err="1" smtClean="0"/>
              <a:t>autosomal</a:t>
            </a:r>
            <a:r>
              <a:rPr lang="en-US" sz="2400" dirty="0" smtClean="0"/>
              <a:t> dominant  .</a:t>
            </a:r>
          </a:p>
          <a:p>
            <a:r>
              <a:rPr lang="en-US" sz="2400" dirty="0" smtClean="0"/>
              <a:t>wide range of point mutations and insertions in PRNP gene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060450"/>
          </a:xfrm>
        </p:spPr>
        <p:txBody>
          <a:bodyPr/>
          <a:lstStyle/>
          <a:p>
            <a:r>
              <a:rPr lang="en-US" sz="3200" dirty="0" err="1" smtClean="0"/>
              <a:t>Prion</a:t>
            </a:r>
            <a:r>
              <a:rPr lang="en-US" sz="3200" dirty="0" smtClean="0"/>
              <a:t> Dementias</a:t>
            </a:r>
            <a:br>
              <a:rPr lang="en-US" sz="3200" dirty="0" smtClean="0"/>
            </a:br>
            <a:r>
              <a:rPr lang="en-US" sz="3200" dirty="0" smtClean="0"/>
              <a:t>CREUTZFELDT-JAKOB DISEASE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077200" cy="4267200"/>
          </a:xfrm>
        </p:spPr>
        <p:txBody>
          <a:bodyPr/>
          <a:lstStyle/>
          <a:p>
            <a:r>
              <a:rPr lang="en-US" sz="2400" dirty="0" smtClean="0"/>
              <a:t>Altered  conformation  makes them pathogenic    </a:t>
            </a:r>
          </a:p>
          <a:p>
            <a:r>
              <a:rPr lang="en-US" sz="2400" dirty="0" smtClean="0"/>
              <a:t>(1)  spongiform  degeneration  of  neurons,  </a:t>
            </a:r>
          </a:p>
          <a:p>
            <a:r>
              <a:rPr lang="en-US" sz="2400" dirty="0" smtClean="0"/>
              <a:t>(2)  severe  </a:t>
            </a:r>
            <a:r>
              <a:rPr lang="en-US" sz="2400" dirty="0" err="1" smtClean="0"/>
              <a:t>astrocytic</a:t>
            </a:r>
            <a:r>
              <a:rPr lang="en-US" sz="2400" dirty="0" smtClean="0"/>
              <a:t>  </a:t>
            </a:r>
            <a:r>
              <a:rPr lang="en-US" sz="2400" dirty="0" err="1" smtClean="0"/>
              <a:t>gliosis</a:t>
            </a:r>
            <a:r>
              <a:rPr lang="en-US" sz="2400" dirty="0" smtClean="0"/>
              <a:t>  out  of  proportion  to  neuron  loss,  </a:t>
            </a:r>
          </a:p>
          <a:p>
            <a:r>
              <a:rPr lang="en-US" sz="2400" dirty="0" smtClean="0"/>
              <a:t>(3)  </a:t>
            </a:r>
            <a:r>
              <a:rPr lang="en-US" sz="2400" dirty="0" err="1" smtClean="0"/>
              <a:t>amyloid</a:t>
            </a:r>
            <a:r>
              <a:rPr lang="en-US" sz="2400" dirty="0" smtClean="0"/>
              <a:t>  plaque  formation,   </a:t>
            </a:r>
          </a:p>
          <a:p>
            <a:r>
              <a:rPr lang="en-US" sz="2400" dirty="0" smtClean="0"/>
              <a:t>(4)  lack  of  inflammatory                                                     reaction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1529" y="3886200"/>
            <a:ext cx="466247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HUNTINGTIN AND THE POLYGLUTAMINE TOXIC PROTEINS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Mutated  </a:t>
            </a:r>
            <a:r>
              <a:rPr lang="en-US" sz="2400" dirty="0" err="1" smtClean="0"/>
              <a:t>huntingtin</a:t>
            </a:r>
            <a:r>
              <a:rPr lang="en-US" sz="2400" dirty="0" smtClean="0"/>
              <a:t>  aggregate                                           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change in structural properties resulting from increased </a:t>
            </a:r>
            <a:r>
              <a:rPr lang="en-US" sz="2400" dirty="0" err="1" smtClean="0"/>
              <a:t>polyglutamine</a:t>
            </a:r>
            <a:r>
              <a:rPr lang="en-US" sz="2400" dirty="0" smtClean="0"/>
              <a:t>  length  </a:t>
            </a:r>
          </a:p>
          <a:p>
            <a:endParaRPr lang="en-US" sz="2400" dirty="0" smtClean="0"/>
          </a:p>
          <a:p>
            <a:r>
              <a:rPr lang="en-US" sz="2400" dirty="0" smtClean="0"/>
              <a:t>Whether it is the nuclear or the </a:t>
            </a:r>
            <a:r>
              <a:rPr lang="en-US" sz="2400" dirty="0" err="1" smtClean="0"/>
              <a:t>cytoplasmic</a:t>
            </a:r>
            <a:r>
              <a:rPr lang="en-US" sz="2400" dirty="0" smtClean="0"/>
              <a:t> accumulation of  </a:t>
            </a:r>
            <a:r>
              <a:rPr lang="en-US" sz="2400" dirty="0" err="1" smtClean="0"/>
              <a:t>huntingtin</a:t>
            </a:r>
            <a:r>
              <a:rPr lang="en-US" sz="2400" dirty="0" smtClean="0"/>
              <a:t> that results in neuronal toxicity is not entirely clear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1295400"/>
            <a:ext cx="5029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69" y="2286000"/>
            <a:ext cx="911833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6020</TotalTime>
  <Words>3364</Words>
  <Application>Microsoft Office PowerPoint</Application>
  <PresentationFormat>On-screen Show (4:3)</PresentationFormat>
  <Paragraphs>525</Paragraphs>
  <Slides>115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6" baseType="lpstr">
      <vt:lpstr>Theme1</vt:lpstr>
      <vt:lpstr>GENETICS AND MOLECULAR CLASSIFICATION OF DEGENERATIVE DEMENTIA </vt:lpstr>
      <vt:lpstr>Scheme of presentation </vt:lpstr>
      <vt:lpstr>Introduction </vt:lpstr>
      <vt:lpstr>Slide 4</vt:lpstr>
      <vt:lpstr>Slide 5</vt:lpstr>
      <vt:lpstr>Slide 6</vt:lpstr>
      <vt:lpstr>Mendelian diseases</vt:lpstr>
      <vt:lpstr>Mendelian diseases</vt:lpstr>
      <vt:lpstr>Complex diseases</vt:lpstr>
      <vt:lpstr>Complex diseases</vt:lpstr>
      <vt:lpstr>Slide 11</vt:lpstr>
      <vt:lpstr>Slide 12</vt:lpstr>
      <vt:lpstr>Autosomal dominant Inherited dementias  </vt:lpstr>
      <vt:lpstr>Slide 14</vt:lpstr>
      <vt:lpstr>Slide 15</vt:lpstr>
      <vt:lpstr>Autosomal recessive dementias</vt:lpstr>
      <vt:lpstr>Autosomal recessive dementias</vt:lpstr>
      <vt:lpstr>X-linked dementias </vt:lpstr>
      <vt:lpstr>Mitochondrial  dementia </vt:lpstr>
      <vt:lpstr>Slide 20</vt:lpstr>
      <vt:lpstr>Slide 21</vt:lpstr>
      <vt:lpstr>Slide 22</vt:lpstr>
      <vt:lpstr>Proteinopthies </vt:lpstr>
      <vt:lpstr>Slide 24</vt:lpstr>
      <vt:lpstr> </vt:lpstr>
      <vt:lpstr>Tauopathies</vt:lpstr>
      <vt:lpstr>Slide 27</vt:lpstr>
      <vt:lpstr>Slide 28</vt:lpstr>
      <vt:lpstr>Tauopathies</vt:lpstr>
      <vt:lpstr>Tauopathies </vt:lpstr>
      <vt:lpstr>Other tauopathies</vt:lpstr>
      <vt:lpstr>Slide 32</vt:lpstr>
      <vt:lpstr>Slide 33</vt:lpstr>
      <vt:lpstr>Amyloidopathy </vt:lpstr>
      <vt:lpstr>Alzheimer’s disease</vt:lpstr>
      <vt:lpstr> Alzheimer’s disease</vt:lpstr>
      <vt:lpstr>Slide 37</vt:lpstr>
      <vt:lpstr>Mendelian  inheritance </vt:lpstr>
      <vt:lpstr>Slide 39</vt:lpstr>
      <vt:lpstr>Slide 40</vt:lpstr>
      <vt:lpstr>PSEN1</vt:lpstr>
      <vt:lpstr>Amyloid Precursor Protein </vt:lpstr>
      <vt:lpstr>PSEN2</vt:lpstr>
      <vt:lpstr>Slide 44</vt:lpstr>
      <vt:lpstr>β-AMYLOID PEPTIDE: AN UNDISPUTED TOXIC PROTEIN</vt:lpstr>
      <vt:lpstr>Slide 46</vt:lpstr>
      <vt:lpstr>Slide 47</vt:lpstr>
      <vt:lpstr>First  accumulates in the locus coeruleus  ,    Spreads  to the entorhinal cortex and other brain regions </vt:lpstr>
      <vt:lpstr>Propagation of tau pathology- Braak stages</vt:lpstr>
      <vt:lpstr>Slide 50</vt:lpstr>
      <vt:lpstr>GENETIC TESTING </vt:lpstr>
      <vt:lpstr>Slide 52</vt:lpstr>
      <vt:lpstr> </vt:lpstr>
      <vt:lpstr>Complex inheritance </vt:lpstr>
      <vt:lpstr>Slide 55</vt:lpstr>
      <vt:lpstr>New risk loci for genetically complex forms</vt:lpstr>
      <vt:lpstr>Slide 57</vt:lpstr>
      <vt:lpstr>Slide 58</vt:lpstr>
      <vt:lpstr>Slide 59</vt:lpstr>
      <vt:lpstr>Slide 60</vt:lpstr>
      <vt:lpstr>Slide 61</vt:lpstr>
      <vt:lpstr> Frontotemporal   dementia</vt:lpstr>
      <vt:lpstr>Slide 63</vt:lpstr>
      <vt:lpstr>Histopathological subtypes  (FTLD)  </vt:lpstr>
      <vt:lpstr>Slide 65</vt:lpstr>
      <vt:lpstr>Slide 66</vt:lpstr>
      <vt:lpstr>Identification of mendelian families in frontotemporal dementia</vt:lpstr>
      <vt:lpstr>Slide 68</vt:lpstr>
      <vt:lpstr>Slide 69</vt:lpstr>
      <vt:lpstr>MAPT</vt:lpstr>
      <vt:lpstr>GRN (progranulin)</vt:lpstr>
      <vt:lpstr>C9ORF72gene</vt:lpstr>
      <vt:lpstr>Slide 73</vt:lpstr>
      <vt:lpstr>Molecular correlates of FTD phenotypes</vt:lpstr>
      <vt:lpstr>Slide 75</vt:lpstr>
      <vt:lpstr>Clinical and genetic correlation </vt:lpstr>
      <vt:lpstr>Slide 77</vt:lpstr>
      <vt:lpstr>TDP-43</vt:lpstr>
      <vt:lpstr>TDP-43 proteinopathies</vt:lpstr>
      <vt:lpstr>Slide 80</vt:lpstr>
      <vt:lpstr>Slide 81</vt:lpstr>
      <vt:lpstr>FUS proteinopathies</vt:lpstr>
      <vt:lpstr>FUS proteinopathies</vt:lpstr>
      <vt:lpstr>Slide 84</vt:lpstr>
      <vt:lpstr>Slide 85</vt:lpstr>
      <vt:lpstr>Families  without a mendelian family history of frontotemporal dementia</vt:lpstr>
      <vt:lpstr>Slide 87</vt:lpstr>
      <vt:lpstr>Slide 88</vt:lpstr>
      <vt:lpstr>Synucleinopathies </vt:lpstr>
      <vt:lpstr>Slide 90</vt:lpstr>
      <vt:lpstr>Synuclein </vt:lpstr>
      <vt:lpstr>DEMENTIA WITH LEWY BODIES</vt:lpstr>
      <vt:lpstr>Slide 93</vt:lpstr>
      <vt:lpstr>Slide 94</vt:lpstr>
      <vt:lpstr>Slide 95</vt:lpstr>
      <vt:lpstr>PRION PROTEIN AND TRANSMISSABLE SPONGIFORM ENCEPHALOPATHIES</vt:lpstr>
      <vt:lpstr>Prion Dementias CREUTZFELDT-JAKOB DISEASE</vt:lpstr>
      <vt:lpstr>HUNTINGTIN AND THE POLYGLUTAMINE TOXIC PROTEINS</vt:lpstr>
      <vt:lpstr>Slide 99</vt:lpstr>
      <vt:lpstr>Slide 100</vt:lpstr>
      <vt:lpstr>CADASIL</vt:lpstr>
      <vt:lpstr>Slide 102</vt:lpstr>
      <vt:lpstr>Familial  dementia with  additional neurological features</vt:lpstr>
      <vt:lpstr>Slide 104</vt:lpstr>
      <vt:lpstr>Slide 105</vt:lpstr>
      <vt:lpstr>Framework  for genetic testing in dementia</vt:lpstr>
      <vt:lpstr>Slide 107</vt:lpstr>
      <vt:lpstr>Obtaining an accurate phenotype</vt:lpstr>
      <vt:lpstr>Considerations for genetic testing</vt:lpstr>
      <vt:lpstr>Slide 110</vt:lpstr>
      <vt:lpstr>References</vt:lpstr>
      <vt:lpstr>References </vt:lpstr>
      <vt:lpstr>Slide 113</vt:lpstr>
      <vt:lpstr>Slide 114</vt:lpstr>
      <vt:lpstr>Slide 115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MOLECULAR CLASSIFICATION OF DEGENERATIVE DEMENTIA</dc:title>
  <dc:creator>User</dc:creator>
  <cp:lastModifiedBy>User</cp:lastModifiedBy>
  <cp:revision>244</cp:revision>
  <dcterms:created xsi:type="dcterms:W3CDTF">2014-05-27T15:24:42Z</dcterms:created>
  <dcterms:modified xsi:type="dcterms:W3CDTF">2006-12-31T19:45:06Z</dcterms:modified>
</cp:coreProperties>
</file>