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318" r:id="rId7"/>
    <p:sldId id="262" r:id="rId8"/>
    <p:sldId id="263" r:id="rId9"/>
    <p:sldId id="264" r:id="rId10"/>
    <p:sldId id="265" r:id="rId11"/>
    <p:sldId id="290" r:id="rId12"/>
    <p:sldId id="266" r:id="rId13"/>
    <p:sldId id="291" r:id="rId14"/>
    <p:sldId id="314" r:id="rId15"/>
    <p:sldId id="267" r:id="rId16"/>
    <p:sldId id="269" r:id="rId17"/>
    <p:sldId id="270" r:id="rId18"/>
    <p:sldId id="271" r:id="rId19"/>
    <p:sldId id="272" r:id="rId20"/>
    <p:sldId id="273" r:id="rId21"/>
    <p:sldId id="292" r:id="rId22"/>
    <p:sldId id="274" r:id="rId23"/>
    <p:sldId id="276" r:id="rId24"/>
    <p:sldId id="277" r:id="rId25"/>
    <p:sldId id="293" r:id="rId26"/>
    <p:sldId id="294" r:id="rId27"/>
    <p:sldId id="278" r:id="rId28"/>
    <p:sldId id="279" r:id="rId29"/>
    <p:sldId id="280" r:id="rId30"/>
    <p:sldId id="281" r:id="rId31"/>
    <p:sldId id="315" r:id="rId32"/>
    <p:sldId id="282" r:id="rId33"/>
    <p:sldId id="283" r:id="rId34"/>
    <p:sldId id="284" r:id="rId35"/>
    <p:sldId id="285" r:id="rId36"/>
    <p:sldId id="295" r:id="rId37"/>
    <p:sldId id="286" r:id="rId38"/>
    <p:sldId id="287" r:id="rId39"/>
    <p:sldId id="288" r:id="rId40"/>
    <p:sldId id="297" r:id="rId41"/>
    <p:sldId id="298" r:id="rId42"/>
    <p:sldId id="299" r:id="rId43"/>
    <p:sldId id="313" r:id="rId44"/>
    <p:sldId id="303" r:id="rId45"/>
    <p:sldId id="304" r:id="rId46"/>
    <p:sldId id="317" r:id="rId47"/>
    <p:sldId id="316" r:id="rId48"/>
    <p:sldId id="300" r:id="rId49"/>
    <p:sldId id="301" r:id="rId50"/>
    <p:sldId id="305" r:id="rId51"/>
    <p:sldId id="311" r:id="rId52"/>
    <p:sldId id="306" r:id="rId53"/>
    <p:sldId id="307" r:id="rId54"/>
    <p:sldId id="308" r:id="rId55"/>
    <p:sldId id="309" r:id="rId56"/>
    <p:sldId id="310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F6CC-BF1F-42D3-8DD1-FF73CE436CDB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547A-D758-44E3-863A-071C9A690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2E395-FA76-4471-9C28-8123F51AEA23}" type="slidenum">
              <a:rPr lang="en-US"/>
              <a:pPr/>
              <a:t>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E78D5-6550-4129-B767-2104C617F61E}" type="slidenum">
              <a:rPr lang="en-US"/>
              <a:pPr/>
              <a:t>13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5DE54-29EA-4079-B21C-319B869D7046}" type="slidenum">
              <a:rPr lang="en-US"/>
              <a:pPr/>
              <a:t>25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C9E16-08AE-48E9-B3EE-66F3C059B62F}" type="slidenum">
              <a:rPr lang="en-US"/>
              <a:pPr/>
              <a:t>26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82970-565F-41EB-909F-5154B2CB692E}" type="slidenum">
              <a:rPr lang="en-US"/>
              <a:pPr/>
              <a:t>36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B16F9-BC6E-4A4E-971F-63CEA541BB48}" type="slidenum">
              <a:rPr lang="en-US"/>
              <a:pPr/>
              <a:t>42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86ED0-866E-4150-85BA-46451DCAF9FE}" type="slidenum">
              <a:rPr lang="en-US"/>
              <a:pPr/>
              <a:t>43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2C95C-1152-45B1-B20A-EA9E3ED501F1}" type="slidenum">
              <a:rPr lang="en-US"/>
              <a:pPr/>
              <a:t>44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D17E-3B94-4F52-8118-C48C7FA1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EECF-F7F8-4AB9-BAF1-40B14689F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1F66B9-2881-475D-A14F-0A1791C38AF5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295400"/>
          </a:xfrm>
        </p:spPr>
        <p:txBody>
          <a:bodyPr/>
          <a:lstStyle/>
          <a:p>
            <a:r>
              <a:rPr lang="en-US" dirty="0" smtClean="0"/>
              <a:t>Faculty : Dr. </a:t>
            </a:r>
            <a:r>
              <a:rPr lang="en-US" smtClean="0"/>
              <a:t>C Rathore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Congenital myopathies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Z-disk abnormalities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Nemaline</a:t>
            </a:r>
            <a:r>
              <a:rPr lang="en-US" dirty="0" smtClean="0"/>
              <a:t>/rod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Desmin</a:t>
            </a:r>
            <a:r>
              <a:rPr lang="en-US" dirty="0" smtClean="0"/>
              <a:t> related/</a:t>
            </a:r>
            <a:r>
              <a:rPr lang="en-US" dirty="0" err="1" smtClean="0"/>
              <a:t>myofibrillar</a:t>
            </a:r>
            <a:r>
              <a:rPr lang="en-US" dirty="0" smtClean="0"/>
              <a:t> </a:t>
            </a:r>
            <a:r>
              <a:rPr lang="en-US" dirty="0" err="1" smtClean="0"/>
              <a:t>myopathies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Nuclear abnormalities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Myotubular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Intranuclear</a:t>
            </a:r>
            <a:r>
              <a:rPr lang="en-US" dirty="0" smtClean="0"/>
              <a:t> rod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Abnormal inclusions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Fingerprint body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Zebra body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Reducing body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Cylindrical spirals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Abnormalities of organelles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Sarcotubular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smtClean="0"/>
              <a:t>Tubular aggregate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Lysosome</a:t>
            </a:r>
            <a:r>
              <a:rPr lang="en-US" dirty="0" smtClean="0"/>
              <a:t> related vacuolar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Miscellaneous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Minimal change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Non specific cong </a:t>
            </a:r>
            <a:r>
              <a:rPr lang="en-US" dirty="0" err="1" smtClean="0"/>
              <a:t>myopathies</a:t>
            </a:r>
            <a:r>
              <a:rPr lang="en-US" dirty="0" smtClean="0"/>
              <a:t> in syndromes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Mixed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Rod-core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Cytoplasmic</a:t>
            </a:r>
            <a:r>
              <a:rPr lang="en-US" dirty="0" smtClean="0"/>
              <a:t> body-reducing body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Multiminicore-centronuclear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Unstructured types.</a:t>
            </a:r>
          </a:p>
          <a:p>
            <a:pPr lvl="1"/>
            <a:r>
              <a:rPr lang="en-US" sz="2800" dirty="0" smtClean="0"/>
              <a:t>Congenital fiber type disproportion</a:t>
            </a:r>
          </a:p>
          <a:p>
            <a:pPr lvl="1"/>
            <a:r>
              <a:rPr lang="en-US" sz="2800" dirty="0" smtClean="0"/>
              <a:t>Microfiber </a:t>
            </a:r>
            <a:r>
              <a:rPr lang="en-US" sz="2800" dirty="0" err="1" smtClean="0"/>
              <a:t>myopathy</a:t>
            </a: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Congenital </a:t>
            </a:r>
            <a:r>
              <a:rPr lang="en-US" sz="4000" dirty="0" err="1" smtClean="0"/>
              <a:t>myopathies</a:t>
            </a:r>
            <a:r>
              <a:rPr lang="en-US" sz="4000" dirty="0" smtClean="0"/>
              <a:t> with identified genetic loci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graphicFrame>
        <p:nvGraphicFramePr>
          <p:cNvPr id="24656" name="Group 80"/>
          <p:cNvGraphicFramePr>
            <a:graphicFrameLocks noGrp="1"/>
          </p:cNvGraphicFramePr>
          <p:nvPr>
            <p:ph sz="half" idx="2"/>
          </p:nvPr>
        </p:nvGraphicFramePr>
        <p:xfrm>
          <a:off x="0" y="1295400"/>
          <a:ext cx="9144000" cy="5382114"/>
        </p:xfrm>
        <a:graphic>
          <a:graphicData uri="http://schemas.openxmlformats.org/drawingml/2006/table">
            <a:tbl>
              <a:tblPr/>
              <a:tblGrid>
                <a:gridCol w="2286000"/>
                <a:gridCol w="1295400"/>
                <a:gridCol w="2743200"/>
                <a:gridCol w="2819400"/>
              </a:tblGrid>
              <a:tr h="39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Disorder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Protein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Inheritance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Nemaline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TPM3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NEM2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ACTA1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TPM2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TnT1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tropomyosin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nebulin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skeletal muscle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actinin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β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tropomyosin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Troponin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 T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AD,AR,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AD,AR,sporadic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Central core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Ryanodine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receptor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AD, rarely 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Myotubular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MTM1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Myotubularin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X-linked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Desminopathy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myofibrillar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Desmin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 &amp; 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Multi-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minicore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RYR1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SEPN1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Ryanodine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receptor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Selenoprotein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 N</a:t>
                      </a:r>
                      <a:endParaRPr kumimoji="0"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AD, 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mutated proteins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endParaRPr lang="en-US" sz="2800" dirty="0" smtClean="0">
              <a:latin typeface="Times New Roman" charset="0"/>
            </a:endParaRP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r>
              <a:rPr lang="en-US" sz="2800" dirty="0" err="1" smtClean="0">
                <a:latin typeface="Times New Roman" charset="0"/>
              </a:rPr>
              <a:t>Ryanodine</a:t>
            </a:r>
            <a:r>
              <a:rPr lang="en-US" sz="2800" dirty="0" smtClean="0">
                <a:latin typeface="Times New Roman" charset="0"/>
              </a:rPr>
              <a:t> receptor, </a:t>
            </a:r>
            <a:r>
              <a:rPr lang="en-US" sz="2800" dirty="0" err="1" smtClean="0">
                <a:latin typeface="Times New Roman" charset="0"/>
              </a:rPr>
              <a:t>Selenoprotein</a:t>
            </a:r>
            <a:r>
              <a:rPr lang="en-US" sz="2800" dirty="0" smtClean="0">
                <a:latin typeface="Times New Roman" charset="0"/>
              </a:rPr>
              <a:t> N- maintain intracellular Ca2+ homeostasis.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r>
              <a:rPr lang="en-US" sz="2800" dirty="0" err="1" smtClean="0">
                <a:latin typeface="Times New Roman" charset="0"/>
              </a:rPr>
              <a:t>Myotubularin</a:t>
            </a:r>
            <a:r>
              <a:rPr lang="en-US" sz="2800" dirty="0" smtClean="0">
                <a:latin typeface="Times New Roman" charset="0"/>
              </a:rPr>
              <a:t>-  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rotein-tyrosine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phosphatase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required for muscle cell differentiation.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ropomyosin</a:t>
            </a:r>
            <a:r>
              <a:rPr lang="en-US" sz="2800" dirty="0" smtClean="0">
                <a:latin typeface="Times New Roman" charset="0"/>
                <a:cs typeface="Arial" charset="0"/>
              </a:rPr>
              <a:t>, 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nebulin</a:t>
            </a:r>
            <a:r>
              <a:rPr lang="en-US" sz="2800" dirty="0" smtClean="0">
                <a:latin typeface="Times New Roman" charset="0"/>
                <a:cs typeface="Arial" charset="0"/>
              </a:rPr>
              <a:t>, </a:t>
            </a:r>
            <a:r>
              <a:rPr lang="el-GR" sz="2800" dirty="0" smtClean="0">
                <a:latin typeface="Times New Roman" charset="0"/>
                <a:cs typeface="Arial" charset="0"/>
              </a:rPr>
              <a:t>α</a:t>
            </a:r>
            <a:r>
              <a:rPr lang="en-US" sz="2800" dirty="0" smtClean="0">
                <a:latin typeface="Times New Roman" charset="0"/>
                <a:cs typeface="Arial" charset="0"/>
              </a:rPr>
              <a:t>-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actinin</a:t>
            </a:r>
            <a:r>
              <a:rPr lang="en-US" sz="2800" dirty="0" smtClean="0">
                <a:latin typeface="Times New Roman" charset="0"/>
                <a:cs typeface="Arial" charset="0"/>
              </a:rPr>
              <a:t> &amp; 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Troponin</a:t>
            </a:r>
            <a:r>
              <a:rPr lang="en-US" sz="2800" dirty="0" smtClean="0">
                <a:latin typeface="Times New Roman" charset="0"/>
                <a:cs typeface="Arial" charset="0"/>
              </a:rPr>
              <a:t> T - form ms contractile unit along with myosin &amp; 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actin</a:t>
            </a:r>
            <a:r>
              <a:rPr lang="en-US" sz="2800" dirty="0" smtClean="0">
                <a:latin typeface="Times New Roman" charset="0"/>
                <a:cs typeface="Arial" charset="0"/>
              </a:rPr>
              <a:t> and stabilization of Z-disc. </a:t>
            </a:r>
            <a:endParaRPr lang="el-GR" sz="2800" dirty="0" smtClean="0">
              <a:latin typeface="Times New Roman" charset="0"/>
              <a:cs typeface="Arial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endParaRPr lang="en-US" sz="2800" dirty="0" smtClean="0">
              <a:latin typeface="Times New Roman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/>
            </a:pPr>
            <a:endParaRPr lang="en-US" sz="2800" dirty="0" smtClean="0"/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</a:pPr>
            <a:endParaRPr lang="el-GR" sz="2800" dirty="0" smtClean="0">
              <a:latin typeface="Times New Roman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clinical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Generalized weakness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Hypotonia</a:t>
            </a:r>
            <a:r>
              <a:rPr lang="en-US" sz="2800" dirty="0" smtClean="0"/>
              <a:t>- floppy infant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Hyporeflexia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Poor muscle bulk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Normal IQ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Skeletal </a:t>
            </a:r>
            <a:r>
              <a:rPr lang="en-US" sz="2800" dirty="0" err="1" smtClean="0"/>
              <a:t>abn</a:t>
            </a:r>
            <a:r>
              <a:rPr lang="en-US" sz="2800" dirty="0" smtClean="0"/>
              <a:t> sec to </a:t>
            </a:r>
            <a:r>
              <a:rPr lang="en-US" sz="2800" dirty="0" err="1" smtClean="0"/>
              <a:t>myopathy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Elongated </a:t>
            </a:r>
            <a:r>
              <a:rPr lang="en-US" dirty="0" err="1" smtClean="0"/>
              <a:t>facies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carinatum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Scoliosis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Foot deformities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 arched palate</a:t>
            </a:r>
          </a:p>
        </p:txBody>
      </p:sp>
      <p:pic>
        <p:nvPicPr>
          <p:cNvPr id="6" name="Picture 7" descr="congenital%20myopathy%2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4876794" y="1524000"/>
            <a:ext cx="3809999" cy="4724400"/>
          </a:xfrm>
          <a:noFill/>
        </p:spPr>
      </p:pic>
      <p:sp>
        <p:nvSpPr>
          <p:cNvPr id="8" name="Rectangle 7"/>
          <p:cNvSpPr/>
          <p:nvPr/>
        </p:nvSpPr>
        <p:spPr>
          <a:xfrm>
            <a:off x="4876800" y="4343400"/>
            <a:ext cx="3124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Elongated face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Open mouth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involvement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5257800" y="533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914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334000" y="914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5000" y="2286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conduction </a:t>
            </a:r>
            <a:r>
              <a:rPr lang="en-US" sz="2400" dirty="0" err="1" smtClean="0"/>
              <a:t>abn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248400" y="6858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cardiomyopathy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867400" y="11430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valve insufficiency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CK - N / mild</a:t>
            </a:r>
            <a:r>
              <a:rPr lang="en-US" sz="2800" dirty="0" smtClean="0">
                <a:cs typeface="Arial" charset="0"/>
              </a:rPr>
              <a:t>↑</a:t>
            </a:r>
          </a:p>
          <a:p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EMG – </a:t>
            </a:r>
            <a:r>
              <a:rPr lang="en-US" sz="2800" dirty="0" err="1" smtClean="0">
                <a:cs typeface="Arial" charset="0"/>
              </a:rPr>
              <a:t>myopathic</a:t>
            </a:r>
            <a:endParaRPr lang="en-US" sz="2800" dirty="0" smtClean="0">
              <a:cs typeface="Arial" charset="0"/>
            </a:endParaRPr>
          </a:p>
          <a:p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Muscle biopsy-specific </a:t>
            </a:r>
            <a:r>
              <a:rPr lang="en-US" sz="2800" dirty="0" err="1" smtClean="0">
                <a:cs typeface="Arial" charset="0"/>
              </a:rPr>
              <a:t>histologic</a:t>
            </a:r>
            <a:r>
              <a:rPr lang="en-US" sz="2800" dirty="0" smtClean="0">
                <a:cs typeface="Arial" charset="0"/>
              </a:rPr>
              <a:t> / </a:t>
            </a:r>
            <a:r>
              <a:rPr lang="en-US" sz="2800" dirty="0" err="1" smtClean="0">
                <a:cs typeface="Arial" charset="0"/>
              </a:rPr>
              <a:t>ultrastructural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abn</a:t>
            </a:r>
            <a:r>
              <a:rPr lang="en-US" sz="2800" dirty="0" smtClean="0">
                <a:cs typeface="Arial" charset="0"/>
              </a:rPr>
              <a:t>; does not demonstrate necrosis/fibrosis; no storage. </a:t>
            </a:r>
            <a:r>
              <a:rPr lang="en-US" sz="2800" b="1" dirty="0" smtClean="0">
                <a:cs typeface="Arial" charset="0"/>
              </a:rPr>
              <a:t>Type I fiber predominance &amp; preferential hypotrophy. </a:t>
            </a:r>
          </a:p>
          <a:p>
            <a:endParaRPr lang="en-US" sz="2800" b="1" dirty="0" smtClean="0">
              <a:cs typeface="Arial" charset="0"/>
            </a:endParaRPr>
          </a:p>
          <a:p>
            <a:r>
              <a:rPr lang="en-US" sz="2800" b="1" dirty="0" smtClean="0">
                <a:cs typeface="Arial" charset="0"/>
              </a:rPr>
              <a:t>No. of fibers having characteristic pathology does not correlate with disease severity.</a:t>
            </a:r>
          </a:p>
          <a:p>
            <a:endParaRPr lang="en-US" sz="2800" b="1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core disease (CCD)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common CM.</a:t>
            </a:r>
          </a:p>
          <a:p>
            <a:r>
              <a:rPr lang="en-US" sz="2800" dirty="0" smtClean="0"/>
              <a:t>Onset-infancy to early childhood.</a:t>
            </a:r>
          </a:p>
          <a:p>
            <a:r>
              <a:rPr lang="en-US" sz="2800" dirty="0" smtClean="0"/>
              <a:t>Distribution of weakness- proximal hip girdle, axial, mild facial.</a:t>
            </a:r>
          </a:p>
          <a:p>
            <a:r>
              <a:rPr lang="en-US" sz="2800" b="1" dirty="0" smtClean="0"/>
              <a:t>Bulbar &amp; EOM inv considered a clinical exclusion criterion by some authors</a:t>
            </a:r>
            <a:r>
              <a:rPr lang="en-US" sz="2800" dirty="0" smtClean="0"/>
              <a:t>, however, both features have been observed in recessive form.</a:t>
            </a:r>
          </a:p>
          <a:p>
            <a:r>
              <a:rPr lang="en-US" sz="2800" dirty="0" err="1" smtClean="0"/>
              <a:t>Orthopaedic</a:t>
            </a:r>
            <a:r>
              <a:rPr lang="en-US" sz="2800" dirty="0" smtClean="0"/>
              <a:t> complications common- congenital dislocation of the hips, scoliosis, foot deformities like </a:t>
            </a:r>
            <a:r>
              <a:rPr lang="en-US" sz="2800" dirty="0" err="1" smtClean="0"/>
              <a:t>talipes</a:t>
            </a:r>
            <a:r>
              <a:rPr lang="en-US" sz="2800" dirty="0" smtClean="0"/>
              <a:t> </a:t>
            </a:r>
            <a:r>
              <a:rPr lang="en-US" sz="2800" dirty="0" err="1" smtClean="0"/>
              <a:t>equinovarus</a:t>
            </a:r>
            <a:r>
              <a:rPr lang="en-US" sz="2800" dirty="0" smtClean="0"/>
              <a:t> and </a:t>
            </a:r>
            <a:r>
              <a:rPr lang="en-US" sz="2800" dirty="0" err="1" smtClean="0"/>
              <a:t>pes</a:t>
            </a:r>
            <a:r>
              <a:rPr lang="en-US" sz="2800" dirty="0" smtClean="0"/>
              <a:t> </a:t>
            </a:r>
            <a:r>
              <a:rPr lang="en-US" sz="2800" dirty="0" err="1" smtClean="0"/>
              <a:t>planus</a:t>
            </a:r>
            <a:r>
              <a:rPr lang="en-US" sz="2800" dirty="0" smtClean="0"/>
              <a:t> &amp; ligament laxity.</a:t>
            </a:r>
          </a:p>
          <a:p>
            <a:r>
              <a:rPr lang="en-US" sz="2800" dirty="0" smtClean="0"/>
              <a:t>Contractures other than </a:t>
            </a:r>
            <a:r>
              <a:rPr lang="en-US" sz="2800" dirty="0" err="1" smtClean="0"/>
              <a:t>tendoachilles</a:t>
            </a:r>
            <a:r>
              <a:rPr lang="en-US" sz="2800" dirty="0" smtClean="0"/>
              <a:t>  rare. 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Cramps on exercise common.</a:t>
            </a:r>
          </a:p>
          <a:p>
            <a:r>
              <a:rPr lang="en-US" sz="2800" b="1" dirty="0" err="1" smtClean="0"/>
              <a:t>Cardiomyopathy</a:t>
            </a:r>
            <a:r>
              <a:rPr lang="en-US" sz="2800" b="1" dirty="0" smtClean="0"/>
              <a:t> not a feature.</a:t>
            </a:r>
          </a:p>
          <a:p>
            <a:r>
              <a:rPr lang="en-US" sz="2800" dirty="0" smtClean="0"/>
              <a:t>Respiratory involvement in severe neonatal cases (recessive form).</a:t>
            </a:r>
          </a:p>
          <a:p>
            <a:r>
              <a:rPr lang="en-US" sz="2800" dirty="0" smtClean="0"/>
              <a:t>Course- static or only slowly progressive. Most achieve the ability to walk independently.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Classification </a:t>
            </a:r>
          </a:p>
          <a:p>
            <a:r>
              <a:rPr lang="en-US" dirty="0" smtClean="0"/>
              <a:t>Common clinical features</a:t>
            </a:r>
          </a:p>
          <a:p>
            <a:r>
              <a:rPr lang="en-US" dirty="0" smtClean="0"/>
              <a:t>Differential diagnosis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Unresolved issues</a:t>
            </a:r>
          </a:p>
          <a:p>
            <a:r>
              <a:rPr lang="en-US" dirty="0" smtClean="0"/>
              <a:t>Conclusion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CCD &amp; Malignant hyperthermia (MH)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MH and CCD are disorders of calcium release channels &amp; linked to RYR1 gene.</a:t>
            </a:r>
          </a:p>
          <a:p>
            <a:r>
              <a:rPr lang="en-US" dirty="0" smtClean="0"/>
              <a:t>Dominant RYR1 mutations affecting the </a:t>
            </a:r>
            <a:r>
              <a:rPr lang="en-US" b="1" i="1" dirty="0" err="1" smtClean="0"/>
              <a:t>cytoplasmic</a:t>
            </a:r>
            <a:r>
              <a:rPr lang="en-US" b="1" i="1" dirty="0" smtClean="0"/>
              <a:t> N-terminal and central domains </a:t>
            </a:r>
            <a:r>
              <a:rPr lang="en-US" dirty="0" smtClean="0"/>
              <a:t>of the protein give rise to the MH phenotype, whereas the CCD phenotype is closely associated with  </a:t>
            </a:r>
            <a:r>
              <a:rPr lang="en-US" b="1" i="1" dirty="0" smtClean="0"/>
              <a:t>C-terminal mutations.</a:t>
            </a:r>
          </a:p>
          <a:p>
            <a:r>
              <a:rPr lang="en-US" dirty="0" smtClean="0"/>
              <a:t>28% have MH susceptibility.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~50% develop MH on 1</a:t>
            </a:r>
            <a:r>
              <a:rPr lang="en-US" baseline="30000" dirty="0" smtClean="0"/>
              <a:t>st</a:t>
            </a:r>
            <a:r>
              <a:rPr lang="en-US" dirty="0" smtClean="0"/>
              <a:t> exposure.</a:t>
            </a:r>
          </a:p>
          <a:p>
            <a:r>
              <a:rPr lang="en-US" b="1" dirty="0" smtClean="0"/>
              <a:t>Should therefore be considered at risk for MH during general </a:t>
            </a:r>
            <a:r>
              <a:rPr lang="en-US" b="1" dirty="0" err="1" smtClean="0"/>
              <a:t>anaesthesia</a:t>
            </a:r>
            <a:r>
              <a:rPr lang="en-US" b="1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Mode of inheritance- AD &gt;&gt;AR&gt;sporadic</a:t>
            </a:r>
          </a:p>
          <a:p>
            <a:endParaRPr lang="en-US" dirty="0" smtClean="0"/>
          </a:p>
          <a:p>
            <a:r>
              <a:rPr lang="en-US" dirty="0" smtClean="0"/>
              <a:t>Gene- long arm of chr.19</a:t>
            </a:r>
          </a:p>
          <a:p>
            <a:endParaRPr lang="en-US" dirty="0" smtClean="0"/>
          </a:p>
          <a:p>
            <a:r>
              <a:rPr lang="en-US" dirty="0" err="1" smtClean="0"/>
              <a:t>Ryanodine</a:t>
            </a:r>
            <a:r>
              <a:rPr lang="en-US" dirty="0" smtClean="0"/>
              <a:t> receptor (RYR1)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r>
              <a:rPr lang="en-US" dirty="0" smtClean="0"/>
              <a:t>Type I fiber predominance.</a:t>
            </a:r>
          </a:p>
          <a:p>
            <a:r>
              <a:rPr lang="en-US" dirty="0" smtClean="0"/>
              <a:t>Central punched out unstained areas devoid of mitochondria &amp; SR, disorganized myofibrils.</a:t>
            </a:r>
          </a:p>
          <a:p>
            <a:r>
              <a:rPr lang="en-US" dirty="0" smtClean="0"/>
              <a:t>Best seen on oxidative stains (SDH/NADH/COX).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276600"/>
            <a:ext cx="80010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C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3276600"/>
            <a:ext cx="3810000" cy="3200400"/>
          </a:xfrm>
          <a:prstGeom prst="rect">
            <a:avLst/>
          </a:prstGeom>
          <a:noFill/>
        </p:spPr>
      </p:pic>
      <p:pic>
        <p:nvPicPr>
          <p:cNvPr id="6" name="Picture 7" descr="CC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0" y="3276600"/>
            <a:ext cx="4038600" cy="320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6477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NADH stain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64770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SDH stain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MRI in 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Jungbluth</a:t>
            </a:r>
            <a:r>
              <a:rPr lang="en-US" dirty="0" smtClean="0"/>
              <a:t> et al. reported muscle MRI findings of 11 patients from 8 families with RYR1 mutations who had </a:t>
            </a:r>
            <a:r>
              <a:rPr lang="en-US" dirty="0" err="1" smtClean="0"/>
              <a:t>cfs</a:t>
            </a:r>
            <a:r>
              <a:rPr lang="en-US" dirty="0" smtClean="0"/>
              <a:t> of a CCD.</a:t>
            </a:r>
          </a:p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Within thigh: selective involvement of </a:t>
            </a:r>
            <a:r>
              <a:rPr lang="en-US" b="1" dirty="0" err="1" smtClean="0"/>
              <a:t>vasti</a:t>
            </a:r>
            <a:r>
              <a:rPr lang="en-US" b="1" dirty="0" smtClean="0"/>
              <a:t>, </a:t>
            </a:r>
            <a:r>
              <a:rPr lang="en-US" b="1" dirty="0" err="1" smtClean="0"/>
              <a:t>sartorius</a:t>
            </a:r>
            <a:r>
              <a:rPr lang="en-US" b="1" dirty="0" smtClean="0"/>
              <a:t>, adductor </a:t>
            </a:r>
            <a:r>
              <a:rPr lang="en-US" b="1" dirty="0" err="1" smtClean="0"/>
              <a:t>magnus</a:t>
            </a:r>
            <a:r>
              <a:rPr lang="en-US" b="1" dirty="0" smtClean="0"/>
              <a:t> </a:t>
            </a:r>
            <a:r>
              <a:rPr lang="en-US" dirty="0" smtClean="0"/>
              <a:t>and relative sparing of rectus </a:t>
            </a:r>
            <a:r>
              <a:rPr lang="en-US" dirty="0" err="1" smtClean="0"/>
              <a:t>femoris</a:t>
            </a:r>
            <a:r>
              <a:rPr lang="en-US" dirty="0" smtClean="0"/>
              <a:t>, </a:t>
            </a:r>
            <a:r>
              <a:rPr lang="en-US" dirty="0" err="1" smtClean="0"/>
              <a:t>gracilis</a:t>
            </a:r>
            <a:r>
              <a:rPr lang="en-US" dirty="0" smtClean="0"/>
              <a:t> and adductor </a:t>
            </a:r>
            <a:r>
              <a:rPr lang="en-US" dirty="0" err="1" smtClean="0"/>
              <a:t>longus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Within leg: selective involvement of </a:t>
            </a:r>
            <a:r>
              <a:rPr lang="en-US" b="1" dirty="0" err="1" smtClean="0"/>
              <a:t>soleus</a:t>
            </a:r>
            <a:r>
              <a:rPr lang="en-US" b="1" dirty="0" smtClean="0"/>
              <a:t>, </a:t>
            </a:r>
            <a:r>
              <a:rPr lang="en-US" b="1" dirty="0" err="1" smtClean="0"/>
              <a:t>gastrocnemii</a:t>
            </a:r>
            <a:r>
              <a:rPr lang="en-US" b="1" dirty="0" smtClean="0"/>
              <a:t> and </a:t>
            </a:r>
            <a:r>
              <a:rPr lang="en-US" b="1" dirty="0" err="1" smtClean="0"/>
              <a:t>peroneii</a:t>
            </a:r>
            <a:r>
              <a:rPr lang="en-US" b="1" dirty="0" smtClean="0"/>
              <a:t> </a:t>
            </a:r>
            <a:r>
              <a:rPr lang="en-US" dirty="0" smtClean="0"/>
              <a:t>and relative sparing of the </a:t>
            </a:r>
            <a:r>
              <a:rPr lang="en-US" dirty="0" err="1" smtClean="0"/>
              <a:t>tibialis</a:t>
            </a:r>
            <a:r>
              <a:rPr lang="en-US" dirty="0" smtClean="0"/>
              <a:t> anterior.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Nemaline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(NM)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‘</a:t>
            </a:r>
            <a:r>
              <a:rPr lang="en-US" sz="2800" dirty="0" err="1" smtClean="0"/>
              <a:t>Nema</a:t>
            </a:r>
            <a:r>
              <a:rPr lang="en-US" sz="2800" dirty="0" smtClean="0"/>
              <a:t>’ = thread like</a:t>
            </a:r>
          </a:p>
          <a:p>
            <a:r>
              <a:rPr lang="en-US" sz="2800" dirty="0" smtClean="0"/>
              <a:t>Clinically 6 different 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Classic ⁄ typical congenital type-</a:t>
            </a:r>
            <a:r>
              <a:rPr lang="en-US" sz="2800" dirty="0" smtClean="0"/>
              <a:t> floppy infant with additional facial and respiratory weakness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Severe congenital type- </a:t>
            </a:r>
            <a:r>
              <a:rPr lang="en-US" sz="2800" dirty="0" smtClean="0"/>
              <a:t>lack of movements, respiratory insufficiency, contractures, fractures and </a:t>
            </a:r>
            <a:r>
              <a:rPr lang="en-US" sz="2800" dirty="0" err="1" smtClean="0"/>
              <a:t>arthrogryposis</a:t>
            </a:r>
            <a:r>
              <a:rPr lang="en-US" sz="2800" dirty="0" smtClean="0"/>
              <a:t> multiplex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Intermediate congenital type- </a:t>
            </a:r>
            <a:r>
              <a:rPr lang="en-US" sz="2800" dirty="0" smtClean="0"/>
              <a:t>clinical severity apparent only later in childhood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Mild childhood or adolescent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Adult onset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group with </a:t>
            </a:r>
            <a:r>
              <a:rPr lang="en-US" sz="2800" b="1" i="1" dirty="0" smtClean="0"/>
              <a:t>diverse features such as </a:t>
            </a:r>
            <a:r>
              <a:rPr lang="en-US" sz="2800" b="1" i="1" dirty="0" err="1" smtClean="0"/>
              <a:t>cardiomyopathy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ophthalmoplegia</a:t>
            </a:r>
            <a:r>
              <a:rPr lang="en-US" sz="2800" b="1" i="1" dirty="0" smtClean="0"/>
              <a:t> or rigid spine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304800"/>
            <a:ext cx="79248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04800"/>
            <a:ext cx="80772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Usually non-progressive except severe neonatal form.</a:t>
            </a:r>
          </a:p>
          <a:p>
            <a:endParaRPr lang="en-US" dirty="0" smtClean="0"/>
          </a:p>
          <a:p>
            <a:r>
              <a:rPr lang="en-US" dirty="0" err="1" smtClean="0"/>
              <a:t>Cardiomyopathy</a:t>
            </a:r>
            <a:r>
              <a:rPr lang="en-US" dirty="0" smtClean="0"/>
              <a:t> can occur.</a:t>
            </a:r>
          </a:p>
          <a:p>
            <a:endParaRPr lang="en-US" dirty="0" smtClean="0"/>
          </a:p>
          <a:p>
            <a:r>
              <a:rPr lang="en-US" dirty="0" smtClean="0"/>
              <a:t>Rods occur most often in cytoplasm, however, </a:t>
            </a:r>
            <a:r>
              <a:rPr lang="en-US" b="1" dirty="0" smtClean="0"/>
              <a:t>presence of </a:t>
            </a:r>
            <a:r>
              <a:rPr lang="en-US" b="1" dirty="0" err="1" smtClean="0"/>
              <a:t>intranuclear</a:t>
            </a:r>
            <a:r>
              <a:rPr lang="en-US" b="1" dirty="0" smtClean="0"/>
              <a:t> rods is associated with severe infantile form (</a:t>
            </a:r>
            <a:r>
              <a:rPr lang="en-US" b="1" i="1" dirty="0" smtClean="0"/>
              <a:t>Goebel &amp; </a:t>
            </a:r>
            <a:r>
              <a:rPr lang="en-US" b="1" i="1" dirty="0" err="1" smtClean="0"/>
              <a:t>Warlo</a:t>
            </a:r>
            <a:r>
              <a:rPr lang="en-US" b="1" i="1" dirty="0" smtClean="0"/>
              <a:t>, 1997</a:t>
            </a:r>
            <a:r>
              <a:rPr lang="en-US" b="1" dirty="0" smtClean="0"/>
              <a:t>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Centronuclear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(CNM)/ </a:t>
            </a:r>
            <a:r>
              <a:rPr lang="en-US" dirty="0" err="1" smtClean="0"/>
              <a:t>Myotubular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Inherited muscle disease defined by 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numerous centrally placed nuclei on muscle biopsy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clinical features of a congenital </a:t>
            </a:r>
            <a:r>
              <a:rPr lang="en-US" sz="2800" dirty="0" err="1" smtClean="0"/>
              <a:t>myopathy</a:t>
            </a:r>
            <a:r>
              <a:rPr lang="en-US" sz="2800" dirty="0" smtClean="0"/>
              <a:t>.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3 clinical types:</a:t>
            </a:r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Prenatal/neonatal onset - XLR</a:t>
            </a:r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Childhood onset - AR</a:t>
            </a:r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Adult onset mild – AD</a:t>
            </a:r>
          </a:p>
          <a:p>
            <a:pPr marL="777240" lvl="1" indent="-457200">
              <a:lnSpc>
                <a:spcPct val="90000"/>
              </a:lnSpc>
              <a:buNone/>
            </a:pPr>
            <a:endParaRPr lang="en-US" dirty="0" smtClean="0"/>
          </a:p>
          <a:p>
            <a:pPr marL="777240" lvl="1" indent="-457200">
              <a:lnSpc>
                <a:spcPct val="90000"/>
              </a:lnSpc>
            </a:pPr>
            <a:r>
              <a:rPr lang="en-US" dirty="0" smtClean="0"/>
              <a:t>The term ‘</a:t>
            </a:r>
            <a:r>
              <a:rPr lang="en-US" dirty="0" err="1" smtClean="0"/>
              <a:t>Myotubular</a:t>
            </a:r>
            <a:r>
              <a:rPr lang="en-US" dirty="0" smtClean="0"/>
              <a:t>’ (resembling fetal </a:t>
            </a:r>
            <a:r>
              <a:rPr lang="en-US" dirty="0" err="1" smtClean="0"/>
              <a:t>myotubes</a:t>
            </a:r>
            <a:r>
              <a:rPr lang="en-US" dirty="0" smtClean="0"/>
              <a:t>) is used for 1 while 2,3 are usually termed ‘</a:t>
            </a:r>
            <a:r>
              <a:rPr lang="en-US" dirty="0" err="1" smtClean="0"/>
              <a:t>Centronuclear</a:t>
            </a:r>
            <a:r>
              <a:rPr lang="en-US" dirty="0" smtClean="0"/>
              <a:t>’.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X-linked </a:t>
            </a:r>
            <a:r>
              <a:rPr lang="en-US" dirty="0" err="1" smtClean="0"/>
              <a:t>myotubular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(XL MTM)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Antenatal period - </a:t>
            </a:r>
          </a:p>
          <a:p>
            <a:r>
              <a:rPr lang="en-US" dirty="0" smtClean="0"/>
              <a:t>h/o male neonatal deaths or miscarriages</a:t>
            </a:r>
          </a:p>
          <a:p>
            <a:r>
              <a:rPr lang="en-US" dirty="0" smtClean="0"/>
              <a:t>reduced </a:t>
            </a:r>
            <a:r>
              <a:rPr lang="en-US" dirty="0" err="1" smtClean="0"/>
              <a:t>foetal</a:t>
            </a:r>
            <a:r>
              <a:rPr lang="en-US" dirty="0" smtClean="0"/>
              <a:t> movements, </a:t>
            </a:r>
            <a:r>
              <a:rPr lang="en-US" dirty="0" err="1" smtClean="0"/>
              <a:t>polyhydramnios</a:t>
            </a:r>
            <a:r>
              <a:rPr lang="en-US" dirty="0" smtClean="0"/>
              <a:t> and thinning of the ribs on chest radiographs (</a:t>
            </a:r>
            <a:r>
              <a:rPr lang="en-US" b="1" i="1" dirty="0" smtClean="0"/>
              <a:t>only rarely observed in other CMs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Postnatal period -</a:t>
            </a:r>
          </a:p>
          <a:p>
            <a:r>
              <a:rPr lang="en-US" dirty="0" err="1" smtClean="0"/>
              <a:t>Macrosomia</a:t>
            </a:r>
            <a:r>
              <a:rPr lang="en-US" dirty="0" smtClean="0"/>
              <a:t>, </a:t>
            </a:r>
            <a:r>
              <a:rPr lang="en-US" dirty="0" err="1" smtClean="0"/>
              <a:t>macrocephaly</a:t>
            </a:r>
            <a:r>
              <a:rPr lang="en-US" dirty="0" smtClean="0"/>
              <a:t>, </a:t>
            </a:r>
            <a:r>
              <a:rPr lang="en-US" dirty="0" err="1" smtClean="0"/>
              <a:t>micrognathia</a:t>
            </a:r>
            <a:r>
              <a:rPr lang="en-US" dirty="0" smtClean="0"/>
              <a:t>, </a:t>
            </a:r>
            <a:r>
              <a:rPr lang="en-US" dirty="0" err="1" smtClean="0"/>
              <a:t>ptosis</a:t>
            </a:r>
            <a:r>
              <a:rPr lang="en-US" dirty="0" smtClean="0"/>
              <a:t>, joint contractures, high-arched palate, </a:t>
            </a:r>
            <a:r>
              <a:rPr lang="en-US" dirty="0" err="1" smtClean="0"/>
              <a:t>cryptorchidism</a:t>
            </a:r>
            <a:r>
              <a:rPr lang="en-US" dirty="0" smtClean="0"/>
              <a:t>, club feet, </a:t>
            </a:r>
            <a:r>
              <a:rPr lang="en-US" dirty="0" err="1" smtClean="0"/>
              <a:t>arthrogryposis</a:t>
            </a:r>
            <a:r>
              <a:rPr lang="en-US" dirty="0" smtClean="0"/>
              <a:t> multiplex, </a:t>
            </a:r>
            <a:r>
              <a:rPr lang="en-US" dirty="0" err="1" smtClean="0"/>
              <a:t>hypotonia</a:t>
            </a:r>
            <a:r>
              <a:rPr lang="en-US" dirty="0" smtClean="0"/>
              <a:t>, birth asphyxia.</a:t>
            </a:r>
          </a:p>
          <a:p>
            <a:r>
              <a:rPr lang="en-US" dirty="0" smtClean="0"/>
              <a:t>Course: majority fatal within the first months of life, small  proportion may survive into their teens or beyond.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Heterogeneous group of nm conditions defined by distinctive abnormalities in skeletal muscle.</a:t>
            </a:r>
          </a:p>
          <a:p>
            <a:endParaRPr lang="en-US" sz="2800" dirty="0" smtClean="0"/>
          </a:p>
          <a:p>
            <a:r>
              <a:rPr lang="en-US" sz="2800" dirty="0" smtClean="0"/>
              <a:t>Mostly genetic; few sporadic.</a:t>
            </a:r>
          </a:p>
          <a:p>
            <a:endParaRPr lang="en-US" sz="2800" dirty="0" smtClean="0"/>
          </a:p>
          <a:p>
            <a:r>
              <a:rPr lang="en-US" sz="2800" dirty="0" smtClean="0"/>
              <a:t>Present in infancy/early childhood; </a:t>
            </a:r>
            <a:r>
              <a:rPr lang="en-US" sz="2800" dirty="0" err="1" smtClean="0"/>
              <a:t>nonprogressive</a:t>
            </a:r>
            <a:r>
              <a:rPr lang="en-US" sz="2800" dirty="0" smtClean="0"/>
              <a:t> /slowly progressive with age.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Extramuscular</a:t>
            </a:r>
            <a:r>
              <a:rPr lang="en-US" dirty="0" smtClean="0"/>
              <a:t> manifestations in XL MTM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vitamin K-dependent </a:t>
            </a:r>
            <a:r>
              <a:rPr lang="en-US" dirty="0" err="1" smtClean="0"/>
              <a:t>coagulopathy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gastrointestinal bleeding, </a:t>
            </a:r>
          </a:p>
          <a:p>
            <a:r>
              <a:rPr lang="en-US" dirty="0" smtClean="0"/>
              <a:t>pyloric </a:t>
            </a:r>
            <a:r>
              <a:rPr lang="en-US" dirty="0" err="1" smtClean="0"/>
              <a:t>stenosis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cholestatis</a:t>
            </a:r>
            <a:r>
              <a:rPr lang="en-US" dirty="0" smtClean="0"/>
              <a:t>/</a:t>
            </a:r>
            <a:r>
              <a:rPr lang="en-US" dirty="0" err="1" smtClean="0"/>
              <a:t>cholelithiasis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scoliosis and </a:t>
            </a:r>
          </a:p>
          <a:p>
            <a:r>
              <a:rPr lang="en-US" dirty="0" err="1" smtClean="0"/>
              <a:t>nephrocalcinosis</a:t>
            </a:r>
            <a:r>
              <a:rPr lang="en-US" dirty="0" smtClean="0"/>
              <a:t>/kidney stones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Therefore, clinicians should carefully monitor patients for these potential complications.</a:t>
            </a:r>
            <a:r>
              <a:rPr lang="en-US" baseline="30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CNM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Intermediate severity bet XL MTM &amp; AD forms.</a:t>
            </a:r>
          </a:p>
          <a:p>
            <a:r>
              <a:rPr lang="en-US" sz="2400" dirty="0" smtClean="0"/>
              <a:t>Onset in infancy/early childhood.</a:t>
            </a:r>
          </a:p>
          <a:p>
            <a:r>
              <a:rPr lang="en-US" sz="2400" dirty="0" smtClean="0"/>
              <a:t>Delay in motor milestones.</a:t>
            </a:r>
          </a:p>
          <a:p>
            <a:r>
              <a:rPr lang="en-US" sz="2400" dirty="0" err="1" smtClean="0"/>
              <a:t>Hypotonia</a:t>
            </a:r>
            <a:r>
              <a:rPr lang="en-US" sz="2400" dirty="0" smtClean="0"/>
              <a:t>, weak cry, </a:t>
            </a:r>
            <a:r>
              <a:rPr lang="en-US" sz="2400" dirty="0" err="1" smtClean="0"/>
              <a:t>resp</a:t>
            </a:r>
            <a:r>
              <a:rPr lang="en-US" sz="2400" dirty="0" smtClean="0"/>
              <a:t> &amp; sucking diff, </a:t>
            </a:r>
            <a:r>
              <a:rPr lang="en-US" sz="2400" dirty="0" err="1" smtClean="0"/>
              <a:t>ophthalmoplegia</a:t>
            </a:r>
            <a:r>
              <a:rPr lang="en-US" sz="2400" dirty="0" smtClean="0"/>
              <a:t>, </a:t>
            </a:r>
            <a:r>
              <a:rPr lang="en-US" sz="2400" dirty="0" err="1" smtClean="0"/>
              <a:t>ptosis</a:t>
            </a:r>
            <a:r>
              <a:rPr lang="en-US" sz="2400" dirty="0" smtClean="0"/>
              <a:t> &amp; facial </a:t>
            </a:r>
            <a:r>
              <a:rPr lang="en-US" sz="2400" dirty="0" err="1" smtClean="0"/>
              <a:t>diplegia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Skeletal deformities – high arched palate and scoliosis.</a:t>
            </a:r>
          </a:p>
          <a:p>
            <a:r>
              <a:rPr lang="en-US" sz="2400" dirty="0" smtClean="0"/>
              <a:t>Urinary incontinence (</a:t>
            </a:r>
            <a:r>
              <a:rPr lang="en-US" sz="2400" b="1" i="1" dirty="0" smtClean="0"/>
              <a:t>also seen in female carriers of XL MTM</a:t>
            </a:r>
            <a:r>
              <a:rPr lang="en-US" sz="2400" dirty="0" smtClean="0"/>
              <a:t>).</a:t>
            </a:r>
          </a:p>
          <a:p>
            <a:r>
              <a:rPr lang="en-US" sz="2400" dirty="0" err="1" smtClean="0"/>
              <a:t>Cardiomyopathy</a:t>
            </a:r>
            <a:r>
              <a:rPr lang="en-US" sz="2400" dirty="0" smtClean="0"/>
              <a:t>  in few cases.</a:t>
            </a:r>
          </a:p>
          <a:p>
            <a:r>
              <a:rPr lang="en-US" sz="2400" dirty="0" smtClean="0"/>
              <a:t>Slowly progressive weakness. Few may lose ambulation by adolescence.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CNM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Adolescent or adult onset, normal motor milestones.</a:t>
            </a:r>
          </a:p>
          <a:p>
            <a:r>
              <a:rPr lang="en-US" dirty="0" smtClean="0"/>
              <a:t>Proximal &gt; distal weakness, external </a:t>
            </a:r>
            <a:r>
              <a:rPr lang="en-US" dirty="0" err="1" smtClean="0"/>
              <a:t>ophthalmoplegia</a:t>
            </a:r>
            <a:r>
              <a:rPr lang="en-US" dirty="0" smtClean="0"/>
              <a:t> and </a:t>
            </a:r>
            <a:r>
              <a:rPr lang="en-US" dirty="0" err="1" smtClean="0"/>
              <a:t>ptosis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Calf hypertrophy (in some).</a:t>
            </a:r>
          </a:p>
          <a:p>
            <a:r>
              <a:rPr lang="en-US" dirty="0" smtClean="0"/>
              <a:t>Exercise induced </a:t>
            </a:r>
            <a:r>
              <a:rPr lang="en-US" dirty="0" err="1" smtClean="0"/>
              <a:t>myalgia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Slowly progressive course with loss of independent ambulation uncommon before the 6th decade.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identified so far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EMG- spontaneous discharges (fibs, positive sharp waves, </a:t>
            </a:r>
            <a:r>
              <a:rPr lang="en-US" dirty="0" err="1" smtClean="0"/>
              <a:t>occ</a:t>
            </a:r>
            <a:r>
              <a:rPr lang="en-US" dirty="0" smtClean="0"/>
              <a:t> CRDs &amp; rarely </a:t>
            </a:r>
            <a:r>
              <a:rPr lang="en-US" dirty="0" err="1" smtClean="0"/>
              <a:t>myotonic</a:t>
            </a:r>
            <a:r>
              <a:rPr lang="en-US" dirty="0" smtClean="0"/>
              <a:t> discharges).</a:t>
            </a:r>
          </a:p>
          <a:p>
            <a:r>
              <a:rPr lang="en-US" dirty="0" smtClean="0"/>
              <a:t>Ms MRI- distinctive from CCD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9718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819400"/>
          <a:ext cx="7010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8404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CNM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Involvement of-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Rectus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femoris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Adductor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longus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Gastrocnemius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Soleus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Tibialis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anterior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Sparing of-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Gracilis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Sartorius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Adductor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magnus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Vasti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Peroneii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CCD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Involvement of-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Vasti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Adductor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magnus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Sartorius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Gastrocnemius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Soleus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Peroneii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Sparing of-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Gracilis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Rectus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femoris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Adductor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longus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Tibialis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anterior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Myotubular</a:t>
            </a:r>
            <a:r>
              <a:rPr lang="en-US" dirty="0" smtClean="0"/>
              <a:t>/</a:t>
            </a:r>
            <a:r>
              <a:rPr lang="en-US" dirty="0" err="1" smtClean="0"/>
              <a:t>centronuclear</a:t>
            </a:r>
            <a:r>
              <a:rPr lang="en-US" dirty="0" smtClean="0"/>
              <a:t>-pathology </a:t>
            </a:r>
          </a:p>
        </p:txBody>
      </p:sp>
      <p:pic>
        <p:nvPicPr>
          <p:cNvPr id="39939" name="Picture 4" descr="myotubular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3276600"/>
            <a:ext cx="2971800" cy="1765300"/>
          </a:xfrm>
          <a:noFill/>
        </p:spPr>
      </p:pic>
      <p:pic>
        <p:nvPicPr>
          <p:cNvPr id="39940" name="Picture 7" descr="centronuclear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324600" y="1752600"/>
            <a:ext cx="2819400" cy="1938338"/>
          </a:xfrm>
          <a:noFill/>
        </p:spPr>
      </p:pic>
      <p:pic>
        <p:nvPicPr>
          <p:cNvPr id="39941" name="Picture 10" descr="centronuclear-juveni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4876800"/>
            <a:ext cx="2552700" cy="1595438"/>
          </a:xfrm>
          <a:noFill/>
        </p:spPr>
      </p:pic>
      <p:pic>
        <p:nvPicPr>
          <p:cNvPr id="39942" name="Picture 13" descr="myotubula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1752600"/>
            <a:ext cx="2895600" cy="1865313"/>
          </a:xfrm>
          <a:noFill/>
        </p:spPr>
      </p:pic>
      <p:pic>
        <p:nvPicPr>
          <p:cNvPr id="39943" name="Picture 17" descr="cnnadh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876800"/>
            <a:ext cx="2286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18"/>
          <p:cNvSpPr txBox="1">
            <a:spLocks noChangeArrowheads="1"/>
          </p:cNvSpPr>
          <p:nvPr/>
        </p:nvSpPr>
        <p:spPr bwMode="auto">
          <a:xfrm>
            <a:off x="304800" y="3733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Toluidine stain</a:t>
            </a:r>
          </a:p>
        </p:txBody>
      </p:sp>
      <p:sp>
        <p:nvSpPr>
          <p:cNvPr id="39945" name="Text Box 19"/>
          <p:cNvSpPr txBox="1">
            <a:spLocks noChangeArrowheads="1"/>
          </p:cNvSpPr>
          <p:nvPr/>
        </p:nvSpPr>
        <p:spPr bwMode="auto">
          <a:xfrm>
            <a:off x="381000" y="6477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Myosin </a:t>
            </a:r>
            <a:r>
              <a:rPr lang="en-US" dirty="0" err="1">
                <a:latin typeface="Arial" charset="0"/>
              </a:rPr>
              <a:t>ATPase</a:t>
            </a:r>
            <a:r>
              <a:rPr lang="en-US" dirty="0">
                <a:latin typeface="Arial" charset="0"/>
              </a:rPr>
              <a:t> 9.4</a:t>
            </a:r>
          </a:p>
        </p:txBody>
      </p:sp>
      <p:sp>
        <p:nvSpPr>
          <p:cNvPr id="39946" name="Text Box 20"/>
          <p:cNvSpPr txBox="1">
            <a:spLocks noChangeArrowheads="1"/>
          </p:cNvSpPr>
          <p:nvPr/>
        </p:nvSpPr>
        <p:spPr bwMode="auto">
          <a:xfrm>
            <a:off x="6858000" y="6400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       NADH</a:t>
            </a:r>
            <a:endParaRPr lang="en-US" dirty="0">
              <a:latin typeface="Arial" charset="0"/>
            </a:endParaRPr>
          </a:p>
        </p:txBody>
      </p:sp>
      <p:sp>
        <p:nvSpPr>
          <p:cNvPr id="39947" name="Text Box 21"/>
          <p:cNvSpPr txBox="1">
            <a:spLocks noChangeArrowheads="1"/>
          </p:cNvSpPr>
          <p:nvPr/>
        </p:nvSpPr>
        <p:spPr bwMode="auto">
          <a:xfrm>
            <a:off x="6477000" y="3733800"/>
            <a:ext cx="2667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Centrally placed </a:t>
            </a:r>
            <a:r>
              <a:rPr lang="en-US" dirty="0" smtClean="0">
                <a:latin typeface="Arial" charset="0"/>
              </a:rPr>
              <a:t>nuclei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Fiber size variation</a:t>
            </a:r>
            <a:endParaRPr lang="en-US" dirty="0">
              <a:latin typeface="Arial" charset="0"/>
            </a:endParaRPr>
          </a:p>
        </p:txBody>
      </p:sp>
      <p:sp>
        <p:nvSpPr>
          <p:cNvPr id="39948" name="Text Box 22"/>
          <p:cNvSpPr txBox="1">
            <a:spLocks noChangeArrowheads="1"/>
          </p:cNvSpPr>
          <p:nvPr/>
        </p:nvSpPr>
        <p:spPr bwMode="auto">
          <a:xfrm>
            <a:off x="3352800" y="5105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Fetal myotube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Multiminicore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(MMD)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‘</a:t>
            </a:r>
            <a:r>
              <a:rPr lang="it-IT" b="1" i="1" dirty="0" smtClean="0"/>
              <a:t>Multicore disease, minicore disease, pleocore </a:t>
            </a:r>
            <a:r>
              <a:rPr lang="en-US" b="1" i="1" dirty="0" smtClean="0"/>
              <a:t>disease and MMD with external </a:t>
            </a:r>
            <a:r>
              <a:rPr lang="en-US" b="1" i="1" dirty="0" err="1" smtClean="0"/>
              <a:t>ophthalmoplegia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Spinal rigidity, scoliosis and respiratory impairment together with </a:t>
            </a:r>
            <a:r>
              <a:rPr lang="en-US" dirty="0" err="1" smtClean="0"/>
              <a:t>minicores</a:t>
            </a:r>
            <a:r>
              <a:rPr lang="en-US" dirty="0" smtClean="0"/>
              <a:t> on muscle biopsy – classic phenotype.</a:t>
            </a:r>
          </a:p>
          <a:p>
            <a:r>
              <a:rPr lang="en-US" dirty="0" smtClean="0"/>
              <a:t>Onset usually early in life with </a:t>
            </a:r>
            <a:r>
              <a:rPr lang="en-US" dirty="0" err="1" smtClean="0"/>
              <a:t>hypotonia</a:t>
            </a:r>
            <a:r>
              <a:rPr lang="en-US" dirty="0" smtClean="0"/>
              <a:t> &amp; feeding diff.</a:t>
            </a:r>
          </a:p>
          <a:p>
            <a:r>
              <a:rPr lang="en-US" dirty="0" smtClean="0"/>
              <a:t>Axial muscle weakness, particularly neck and trunk flexors, is prominent &amp; failure to acquire head control- early sign.</a:t>
            </a:r>
          </a:p>
          <a:p>
            <a:r>
              <a:rPr lang="en-US" dirty="0" smtClean="0"/>
              <a:t>Muscle wasting mainly affects axial groups, shoulder girdle and inner thigh </a:t>
            </a:r>
            <a:r>
              <a:rPr lang="en-US" b="1" i="1" dirty="0" smtClean="0"/>
              <a:t>("bracket-like appearance")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External </a:t>
            </a:r>
            <a:r>
              <a:rPr lang="en-US" dirty="0" err="1" smtClean="0"/>
              <a:t>ophthalmoplegia</a:t>
            </a:r>
            <a:r>
              <a:rPr lang="en-US" dirty="0" smtClean="0"/>
              <a:t> &amp; </a:t>
            </a:r>
            <a:r>
              <a:rPr lang="en-US" dirty="0" err="1" smtClean="0"/>
              <a:t>cardiomyopathy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Classic genotypes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19050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19050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 19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MMD pathology</a:t>
            </a:r>
            <a:endParaRPr lang="en-US" dirty="0"/>
          </a:p>
        </p:txBody>
      </p:sp>
      <p:pic>
        <p:nvPicPr>
          <p:cNvPr id="4" name="Picture 7" descr="MulticoreNAD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447800"/>
            <a:ext cx="4648200" cy="52578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The term congenital </a:t>
            </a:r>
            <a:r>
              <a:rPr lang="en-US" sz="2800" dirty="0" err="1" smtClean="0"/>
              <a:t>myopathy</a:t>
            </a:r>
            <a:r>
              <a:rPr lang="en-US" sz="2800" dirty="0" smtClean="0"/>
              <a:t> (CM)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 introduced in the scientific literature in </a:t>
            </a:r>
            <a:r>
              <a:rPr lang="en-US" sz="2800" b="1" dirty="0" smtClean="0"/>
              <a:t>1956</a:t>
            </a:r>
            <a:r>
              <a:rPr lang="en-US" sz="2800" dirty="0" smtClean="0"/>
              <a:t>, when </a:t>
            </a:r>
            <a:r>
              <a:rPr lang="en-US" sz="2800" b="1" dirty="0" smtClean="0"/>
              <a:t>Shy and Magee </a:t>
            </a:r>
            <a:r>
              <a:rPr lang="en-US" sz="2800" dirty="0" smtClean="0"/>
              <a:t>described a congenital </a:t>
            </a:r>
            <a:r>
              <a:rPr lang="en-US" sz="2800" dirty="0" err="1" smtClean="0"/>
              <a:t>nonprogressive</a:t>
            </a:r>
            <a:r>
              <a:rPr lang="en-US" sz="2800" dirty="0" smtClean="0"/>
              <a:t> </a:t>
            </a:r>
            <a:r>
              <a:rPr lang="en-US" sz="2800" dirty="0" err="1" smtClean="0"/>
              <a:t>myopathy</a:t>
            </a:r>
            <a:r>
              <a:rPr lang="en-US" sz="2800" dirty="0" smtClean="0"/>
              <a:t>, which was later termed </a:t>
            </a:r>
            <a:r>
              <a:rPr lang="en-US" sz="2800" b="1" dirty="0" smtClean="0"/>
              <a:t>‘central core disease’.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Dubowitz</a:t>
            </a:r>
            <a:r>
              <a:rPr lang="en-US" sz="2800" dirty="0" smtClean="0"/>
              <a:t>  coined the term </a:t>
            </a:r>
            <a:r>
              <a:rPr lang="en-US" sz="2800" b="1" dirty="0" smtClean="0"/>
              <a:t>‘new </a:t>
            </a:r>
            <a:r>
              <a:rPr lang="en-US" sz="2800" b="1" dirty="0" err="1" smtClean="0"/>
              <a:t>myopathies</a:t>
            </a:r>
            <a:r>
              <a:rPr lang="en-US" sz="2800" b="1" dirty="0" smtClean="0"/>
              <a:t>’ </a:t>
            </a:r>
            <a:r>
              <a:rPr lang="en-US" sz="2800" dirty="0" smtClean="0"/>
              <a:t>in </a:t>
            </a:r>
            <a:r>
              <a:rPr lang="en-US" sz="2800" b="1" dirty="0" smtClean="0"/>
              <a:t>1969</a:t>
            </a:r>
            <a:r>
              <a:rPr lang="en-US" sz="2800" dirty="0" smtClean="0"/>
              <a:t> which was not sustained.</a:t>
            </a:r>
          </a:p>
          <a:p>
            <a:endParaRPr lang="en-US" sz="32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rare types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Desminopathy</a:t>
            </a:r>
            <a:r>
              <a:rPr lang="en-US" b="1" dirty="0" smtClean="0"/>
              <a:t>-</a:t>
            </a:r>
          </a:p>
          <a:p>
            <a:r>
              <a:rPr lang="en-US" dirty="0" err="1" smtClean="0"/>
              <a:t>desmin</a:t>
            </a:r>
            <a:r>
              <a:rPr lang="en-US" dirty="0" smtClean="0"/>
              <a:t> gene mutation on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b="1" i="1" dirty="0" smtClean="0"/>
              <a:t>2q35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to 4</a:t>
            </a:r>
            <a:r>
              <a:rPr lang="en-US" baseline="30000" dirty="0" smtClean="0"/>
              <a:t>th</a:t>
            </a:r>
            <a:r>
              <a:rPr lang="en-US" dirty="0" smtClean="0"/>
              <a:t>  decades</a:t>
            </a:r>
          </a:p>
          <a:p>
            <a:r>
              <a:rPr lang="en-US" dirty="0" smtClean="0"/>
              <a:t>distal LL muscle weakness &amp; atrophy on presentation</a:t>
            </a:r>
          </a:p>
          <a:p>
            <a:r>
              <a:rPr lang="en-US" dirty="0" smtClean="0"/>
              <a:t>Slowly progresses to involve axial &amp; </a:t>
            </a:r>
            <a:r>
              <a:rPr lang="en-US" dirty="0" err="1" smtClean="0"/>
              <a:t>prox</a:t>
            </a:r>
            <a:r>
              <a:rPr lang="en-US" dirty="0" smtClean="0"/>
              <a:t> ms</a:t>
            </a:r>
          </a:p>
          <a:p>
            <a:r>
              <a:rPr lang="en-US" dirty="0" err="1" smtClean="0"/>
              <a:t>cardiomyopathy</a:t>
            </a:r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Hyaline body </a:t>
            </a:r>
            <a:r>
              <a:rPr lang="en-US" b="1" dirty="0" err="1" smtClean="0"/>
              <a:t>myopathy</a:t>
            </a:r>
            <a:r>
              <a:rPr lang="en-US" b="1" dirty="0" smtClean="0"/>
              <a:t>-</a:t>
            </a:r>
          </a:p>
          <a:p>
            <a:r>
              <a:rPr lang="en-US" dirty="0" smtClean="0"/>
              <a:t>Rare, &lt; 20 cases reported</a:t>
            </a:r>
          </a:p>
          <a:p>
            <a:r>
              <a:rPr lang="en-US" dirty="0" smtClean="0"/>
              <a:t>Onset-infancy/childhood</a:t>
            </a:r>
          </a:p>
          <a:p>
            <a:r>
              <a:rPr lang="en-US" dirty="0" smtClean="0"/>
              <a:t>No specific c/f</a:t>
            </a:r>
          </a:p>
          <a:p>
            <a:r>
              <a:rPr lang="en-US" dirty="0" smtClean="0"/>
              <a:t>Pathology- </a:t>
            </a:r>
            <a:r>
              <a:rPr lang="en-US" dirty="0" err="1" smtClean="0"/>
              <a:t>subsarcolemmal</a:t>
            </a:r>
            <a:r>
              <a:rPr lang="en-US" dirty="0" smtClean="0"/>
              <a:t> </a:t>
            </a:r>
            <a:r>
              <a:rPr lang="en-US" dirty="0" err="1" smtClean="0"/>
              <a:t>hyalinized</a:t>
            </a:r>
            <a:r>
              <a:rPr lang="en-US" dirty="0" smtClean="0"/>
              <a:t> bodies</a:t>
            </a:r>
          </a:p>
          <a:p>
            <a:r>
              <a:rPr lang="en-US" dirty="0" smtClean="0"/>
              <a:t>Sporadic/?AR/?AD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fiber type disproportion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Non-progressive, relatively good prognosis.</a:t>
            </a:r>
          </a:p>
          <a:p>
            <a:endParaRPr lang="en-US" dirty="0" smtClean="0"/>
          </a:p>
          <a:p>
            <a:r>
              <a:rPr lang="en-US" dirty="0" smtClean="0"/>
              <a:t>Most cases are </a:t>
            </a:r>
            <a:r>
              <a:rPr lang="en-US" dirty="0" err="1" smtClean="0"/>
              <a:t>autosomal</a:t>
            </a:r>
            <a:r>
              <a:rPr lang="en-US" dirty="0" smtClean="0"/>
              <a:t> dominant.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Multiple joint contractures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Short stature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Long thin face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 arched palate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“fish mouth” appearance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1" name="Picture 4" descr="cftd-atpase cftd atpas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905000"/>
            <a:ext cx="3276600" cy="2476500"/>
          </a:xfrm>
          <a:noFill/>
        </p:spPr>
      </p:pic>
      <p:pic>
        <p:nvPicPr>
          <p:cNvPr id="53252" name="Picture 7" descr="cftd-h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1973263"/>
            <a:ext cx="3200400" cy="2446337"/>
          </a:xfrm>
          <a:noFill/>
        </p:spPr>
      </p:pic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533400" y="44196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H&amp; E stain-CFTD</a:t>
            </a:r>
          </a:p>
        </p:txBody>
      </p:sp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5105400" y="4419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Myosin ATPase at pH 9.4-CFTD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876800"/>
            <a:ext cx="8153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Predominance &amp; preferential atrophy of Type I fibers.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diagnosis should only be made when the size discrepancy between Type I &amp; Type II fibers is greater than 45% and when more than 75% of the fibers are Type I.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D/D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Other conditions presenting with floppy infant </a:t>
            </a:r>
            <a:r>
              <a:rPr lang="en-US" sz="2800" dirty="0" err="1" smtClean="0"/>
              <a:t>syn</a:t>
            </a:r>
            <a:endParaRPr lang="en-US" sz="28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SMA (</a:t>
            </a:r>
            <a:r>
              <a:rPr lang="en-US" sz="2400" dirty="0" err="1" smtClean="0"/>
              <a:t>Werdnig-hoffman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dirty="0" smtClean="0"/>
              <a:t>Congenital </a:t>
            </a:r>
            <a:r>
              <a:rPr lang="en-US" dirty="0" err="1" smtClean="0"/>
              <a:t>m</a:t>
            </a:r>
            <a:r>
              <a:rPr lang="en-US" sz="2400" dirty="0" err="1" smtClean="0"/>
              <a:t>yotonic</a:t>
            </a:r>
            <a:r>
              <a:rPr lang="en-US" sz="2400" dirty="0" smtClean="0"/>
              <a:t> dystrophy</a:t>
            </a:r>
          </a:p>
          <a:p>
            <a:pPr lvl="2" eaLnBrk="1" hangingPunct="1"/>
            <a:r>
              <a:rPr lang="en-US" sz="2000" dirty="0" err="1" smtClean="0"/>
              <a:t>Histologic</a:t>
            </a:r>
            <a:r>
              <a:rPr lang="en-US" sz="2000" dirty="0" smtClean="0"/>
              <a:t> similarities with CNM</a:t>
            </a:r>
          </a:p>
          <a:p>
            <a:pPr lvl="2" eaLnBrk="1" hangingPunct="1"/>
            <a:r>
              <a:rPr lang="en-US" sz="2000" dirty="0" smtClean="0"/>
              <a:t>Must be ruled out by EMG of mother/DNA studies.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Cong muscular dystrophies (severe contractures, MR, seizures, WM </a:t>
            </a:r>
            <a:r>
              <a:rPr lang="en-US" dirty="0" err="1" smtClean="0"/>
              <a:t>lucencies</a:t>
            </a:r>
            <a:r>
              <a:rPr lang="en-US" dirty="0" smtClean="0"/>
              <a:t> in brain, markedly elevated CPK)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Congenital m</a:t>
            </a:r>
            <a:r>
              <a:rPr lang="en-US" sz="2400" dirty="0" smtClean="0"/>
              <a:t>yasthenia (treatable condition)</a:t>
            </a:r>
          </a:p>
          <a:p>
            <a:pPr lvl="1" eaLnBrk="1" hangingPunct="1"/>
            <a:r>
              <a:rPr lang="en-US" sz="2400" dirty="0" smtClean="0"/>
              <a:t>Motor neuropathies (</a:t>
            </a:r>
            <a:r>
              <a:rPr lang="en-US" sz="2400" dirty="0" err="1" smtClean="0"/>
              <a:t>eg</a:t>
            </a:r>
            <a:r>
              <a:rPr lang="en-US" sz="2400" dirty="0" smtClean="0"/>
              <a:t>., CHN)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of cong myopathies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 curative Rx for any form</a:t>
            </a:r>
          </a:p>
          <a:p>
            <a:r>
              <a:rPr lang="en-US" dirty="0" smtClean="0"/>
              <a:t>In severe neonatal forms, the decision regarding the duration of respiratory support is not easy  but as </a:t>
            </a:r>
            <a:r>
              <a:rPr lang="en-US" b="1" dirty="0" smtClean="0"/>
              <a:t>no firm prognostic criteria have yet been established</a:t>
            </a:r>
            <a:r>
              <a:rPr lang="en-US" dirty="0" smtClean="0"/>
              <a:t>, at least initially proactive stance should be taken and any respiratory management decision should be made on an </a:t>
            </a:r>
            <a:r>
              <a:rPr lang="en-US" b="1" dirty="0" smtClean="0"/>
              <a:t>individual basis </a:t>
            </a:r>
            <a:r>
              <a:rPr lang="en-US" dirty="0" smtClean="0"/>
              <a:t>rather than on diagnosis alone.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Mutidisciplinary</a:t>
            </a:r>
            <a:r>
              <a:rPr lang="en-US" dirty="0" smtClean="0"/>
              <a:t>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Monitoring - for respiratory function &amp; Rx of RTI, </a:t>
            </a:r>
            <a:r>
              <a:rPr lang="en-US" dirty="0" err="1" smtClean="0"/>
              <a:t>Mx</a:t>
            </a:r>
            <a:r>
              <a:rPr lang="en-US" dirty="0" smtClean="0"/>
              <a:t> of feeding.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Rehabilitation-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physiotherapy to preserve ms power &amp; prevent contractures,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endurance promoting exercises like swimming &amp; riding,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surgical </a:t>
            </a:r>
            <a:r>
              <a:rPr lang="en-US" dirty="0" err="1" smtClean="0"/>
              <a:t>Mx</a:t>
            </a:r>
            <a:r>
              <a:rPr lang="en-US" dirty="0" smtClean="0"/>
              <a:t> of contractures &amp; scoliosis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cases where walking can not be achieved without additional support, independent ambulation may be promoted by weight-bearing calipers.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Risk </a:t>
            </a:r>
            <a:r>
              <a:rPr lang="en-US" dirty="0" err="1" smtClean="0"/>
              <a:t>Mx</a:t>
            </a:r>
            <a:r>
              <a:rPr lang="en-US" dirty="0" smtClean="0"/>
              <a:t>- special precaution during surgery, </a:t>
            </a:r>
            <a:r>
              <a:rPr lang="en-US" dirty="0" err="1" smtClean="0"/>
              <a:t>anaesthesia</a:t>
            </a:r>
            <a:r>
              <a:rPr lang="en-US" dirty="0" smtClean="0"/>
              <a:t>, childbirth, </a:t>
            </a:r>
            <a:r>
              <a:rPr lang="en-US" dirty="0" err="1" smtClean="0"/>
              <a:t>esp</a:t>
            </a:r>
            <a:r>
              <a:rPr lang="en-US" dirty="0" smtClean="0"/>
              <a:t>, in types where RYR1 mutations are common.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Prevention- genetic </a:t>
            </a:r>
            <a:r>
              <a:rPr lang="en-US" dirty="0" err="1" smtClean="0"/>
              <a:t>counselling</a:t>
            </a:r>
            <a:r>
              <a:rPr lang="en-US" dirty="0" smtClean="0"/>
              <a:t> &amp; prenatal diagnosis.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Pilot trial of </a:t>
            </a:r>
            <a:r>
              <a:rPr lang="en-US" b="1" dirty="0" err="1" smtClean="0"/>
              <a:t>salbutamol</a:t>
            </a:r>
            <a:r>
              <a:rPr lang="en-US" b="1" dirty="0" smtClean="0"/>
              <a:t> in central core and multi-</a:t>
            </a:r>
            <a:r>
              <a:rPr lang="en-US" b="1" dirty="0" err="1" smtClean="0"/>
              <a:t>minicore</a:t>
            </a:r>
            <a:r>
              <a:rPr lang="en-US" b="1" dirty="0" smtClean="0"/>
              <a:t> diseases. 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 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Neuropediatrics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, 2004.</a:t>
            </a:r>
          </a:p>
          <a:p>
            <a:r>
              <a:rPr lang="en-US" dirty="0" smtClean="0"/>
              <a:t>10 pts (6 with central core and 4 with </a:t>
            </a:r>
            <a:r>
              <a:rPr lang="en-US" dirty="0" err="1" smtClean="0"/>
              <a:t>minicore</a:t>
            </a:r>
            <a:r>
              <a:rPr lang="en-US" dirty="0" smtClean="0"/>
              <a:t> disease) received oral </a:t>
            </a:r>
            <a:r>
              <a:rPr lang="en-US" dirty="0" err="1" smtClean="0"/>
              <a:t>salbutamol</a:t>
            </a:r>
            <a:r>
              <a:rPr lang="en-US" dirty="0" smtClean="0"/>
              <a:t> at a dose of 2 mg QID for 6 mo.</a:t>
            </a:r>
          </a:p>
          <a:p>
            <a:r>
              <a:rPr lang="en-US" dirty="0" smtClean="0"/>
              <a:t>There were significant increases in </a:t>
            </a:r>
            <a:r>
              <a:rPr lang="en-US" dirty="0" err="1" smtClean="0"/>
              <a:t>myometry</a:t>
            </a:r>
            <a:r>
              <a:rPr lang="en-US" dirty="0" smtClean="0"/>
              <a:t>, MRC scores and forced vital capacity between baseline and the 6 mo assessments.</a:t>
            </a:r>
          </a:p>
          <a:p>
            <a:r>
              <a:rPr lang="en-US" dirty="0" smtClean="0"/>
              <a:t>No significant adverse </a:t>
            </a:r>
            <a:r>
              <a:rPr lang="en-US" dirty="0" err="1" smtClean="0"/>
              <a:t>eff</a:t>
            </a:r>
            <a:r>
              <a:rPr lang="en-US" dirty="0" smtClean="0"/>
              <a:t> were noted.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Impaired neuromuscular transmission and response to </a:t>
            </a:r>
            <a:r>
              <a:rPr lang="en-US" b="1" dirty="0" err="1" smtClean="0"/>
              <a:t>acetylcholinesterase</a:t>
            </a:r>
            <a:r>
              <a:rPr lang="en-US" b="1" dirty="0" smtClean="0"/>
              <a:t> inhibitors in </a:t>
            </a:r>
            <a:r>
              <a:rPr lang="en-US" b="1" dirty="0" err="1" smtClean="0"/>
              <a:t>centronuclear</a:t>
            </a:r>
            <a:r>
              <a:rPr lang="en-US" b="1" dirty="0" smtClean="0"/>
              <a:t> </a:t>
            </a:r>
            <a:r>
              <a:rPr lang="en-US" b="1" dirty="0" err="1" smtClean="0"/>
              <a:t>myopathies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3 CNM &amp; 1 XLMTM cases showed EP features of a nm </a:t>
            </a:r>
            <a:r>
              <a:rPr lang="en-US" dirty="0" err="1" smtClean="0"/>
              <a:t>jn</a:t>
            </a:r>
            <a:r>
              <a:rPr lang="en-US" dirty="0" smtClean="0"/>
              <a:t> defect.  Authors also studied nm junction structure and function in the MTM1 knockdown </a:t>
            </a:r>
            <a:r>
              <a:rPr lang="en-US" dirty="0" err="1" smtClean="0"/>
              <a:t>zebrafish</a:t>
            </a:r>
            <a:r>
              <a:rPr lang="en-US" dirty="0" smtClean="0"/>
              <a:t> model of XLMTM, demonstrating abnormal nm </a:t>
            </a:r>
            <a:r>
              <a:rPr lang="en-US" dirty="0" err="1" smtClean="0"/>
              <a:t>jn</a:t>
            </a:r>
            <a:r>
              <a:rPr lang="en-US" dirty="0" smtClean="0"/>
              <a:t> organization; </a:t>
            </a:r>
            <a:r>
              <a:rPr lang="en-US" b="1" i="1" dirty="0" err="1" smtClean="0"/>
              <a:t>anticholinesterase</a:t>
            </a:r>
            <a:r>
              <a:rPr lang="en-US" b="1" i="1" dirty="0" smtClean="0"/>
              <a:t> therapy resulted in marked clinical response. </a:t>
            </a:r>
            <a:r>
              <a:rPr lang="en-US" dirty="0" smtClean="0"/>
              <a:t>These observations suggest that a nm </a:t>
            </a:r>
            <a:r>
              <a:rPr lang="en-US" dirty="0" err="1" smtClean="0"/>
              <a:t>jn</a:t>
            </a:r>
            <a:r>
              <a:rPr lang="en-US" dirty="0" smtClean="0"/>
              <a:t> defect may accompany CNM and contribute to muscle weakness. </a:t>
            </a:r>
            <a:r>
              <a:rPr lang="en-US" b="1" i="1" dirty="0" smtClean="0"/>
              <a:t>Muscle biopsy should be considered in infants suspected to have CMS &amp; no CMS gene mutation is identified. </a:t>
            </a:r>
            <a:r>
              <a:rPr lang="en-US" dirty="0" smtClean="0"/>
              <a:t>Treatment with </a:t>
            </a:r>
            <a:r>
              <a:rPr lang="en-US" dirty="0" err="1" smtClean="0"/>
              <a:t>acetylcholinesterase</a:t>
            </a:r>
            <a:r>
              <a:rPr lang="en-US" dirty="0" smtClean="0"/>
              <a:t> </a:t>
            </a:r>
            <a:r>
              <a:rPr lang="en-US" dirty="0" err="1" smtClean="0"/>
              <a:t>inh</a:t>
            </a:r>
            <a:r>
              <a:rPr lang="en-US" dirty="0" smtClean="0"/>
              <a:t> may benefit some CNM patients. This warrants further confirmation.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</a:t>
            </a:r>
            <a:r>
              <a:rPr lang="en-US" sz="2200" b="1" i="1" dirty="0" err="1" smtClean="0">
                <a:solidFill>
                  <a:schemeClr val="accent4">
                    <a:lumMod val="50000"/>
                  </a:schemeClr>
                </a:solidFill>
              </a:rPr>
              <a:t>Neuromuscul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i="1" dirty="0" err="1" smtClean="0">
                <a:solidFill>
                  <a:schemeClr val="accent4">
                    <a:lumMod val="50000"/>
                  </a:schemeClr>
                </a:solidFill>
              </a:rPr>
              <a:t>disord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</a:rPr>
              <a:t>, June 2011.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CCD and MH are closely associated with mutations in the </a:t>
            </a:r>
            <a:r>
              <a:rPr lang="en-US" i="1" dirty="0" smtClean="0"/>
              <a:t>RYR1 gene, but clear genotype-phenotype correlations </a:t>
            </a:r>
            <a:r>
              <a:rPr lang="en-US" dirty="0" smtClean="0"/>
              <a:t>are still not known.</a:t>
            </a:r>
          </a:p>
          <a:p>
            <a:r>
              <a:rPr lang="en-US" dirty="0" smtClean="0"/>
              <a:t>Also not known is </a:t>
            </a:r>
            <a:r>
              <a:rPr lang="en-US" i="1" dirty="0" smtClean="0"/>
              <a:t>the pathogenesis of central cores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link between the </a:t>
            </a:r>
            <a:r>
              <a:rPr lang="en-US" i="1" dirty="0" smtClean="0"/>
              <a:t>mutated proteins and abnormal nuclear positioning</a:t>
            </a:r>
            <a:r>
              <a:rPr lang="en-US" dirty="0" smtClean="0"/>
              <a:t> remains unknown in CNM.</a:t>
            </a:r>
          </a:p>
          <a:p>
            <a:r>
              <a:rPr lang="en-US" dirty="0" smtClean="0"/>
              <a:t>The precise mechanisms underlying diff genetic mutations producing almost similar phenotype is not known, </a:t>
            </a:r>
            <a:r>
              <a:rPr lang="en-US" dirty="0" err="1" smtClean="0"/>
              <a:t>eg</a:t>
            </a:r>
            <a:r>
              <a:rPr lang="en-US" dirty="0" smtClean="0"/>
              <a:t>., RYR1 &amp; SEPN1 mutations in MMD.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Suspect congenital </a:t>
            </a:r>
            <a:r>
              <a:rPr lang="en-US" dirty="0" err="1" smtClean="0"/>
              <a:t>myopathy</a:t>
            </a:r>
            <a:r>
              <a:rPr lang="en-US" dirty="0" smtClean="0"/>
              <a:t> when </a:t>
            </a:r>
            <a:r>
              <a:rPr lang="en-US" b="1" i="1" dirty="0" smtClean="0"/>
              <a:t>typical </a:t>
            </a:r>
            <a:r>
              <a:rPr lang="en-US" b="1" i="1" dirty="0" err="1" smtClean="0"/>
              <a:t>facies</a:t>
            </a:r>
            <a:r>
              <a:rPr lang="en-US" b="1" i="1" dirty="0" smtClean="0"/>
              <a:t>, skeletal deformities and normal CPK </a:t>
            </a:r>
            <a:r>
              <a:rPr lang="en-US" dirty="0" smtClean="0"/>
              <a:t>are found irrespective of age of presentation.</a:t>
            </a:r>
          </a:p>
          <a:p>
            <a:r>
              <a:rPr lang="en-US" dirty="0" smtClean="0"/>
              <a:t>Ms biopsy findings described in various CMs can occur in variety of other conditions, hence, a diagnosis of CM needs to be entertained </a:t>
            </a:r>
            <a:r>
              <a:rPr lang="en-US" b="1" i="1" dirty="0" smtClean="0"/>
              <a:t>only when clinically relevant weakness present. </a:t>
            </a:r>
          </a:p>
          <a:p>
            <a:r>
              <a:rPr lang="en-US" dirty="0" smtClean="0"/>
              <a:t>Full cardiac work up needs to be done as </a:t>
            </a:r>
            <a:r>
              <a:rPr lang="en-US" dirty="0" err="1" smtClean="0"/>
              <a:t>cardiomyopathy</a:t>
            </a:r>
            <a:r>
              <a:rPr lang="en-US" dirty="0" smtClean="0"/>
              <a:t> &amp; conduction defects are seen in many different types &amp; </a:t>
            </a:r>
            <a:r>
              <a:rPr lang="en-US" b="1" i="1" dirty="0" smtClean="0"/>
              <a:t>can lead to sudden death.</a:t>
            </a:r>
          </a:p>
          <a:p>
            <a:r>
              <a:rPr lang="en-US" dirty="0" smtClean="0"/>
              <a:t>A cautious approach is generally advisable for all cases of congenital </a:t>
            </a:r>
            <a:r>
              <a:rPr lang="en-US" dirty="0" err="1" smtClean="0"/>
              <a:t>myopathies</a:t>
            </a:r>
            <a:r>
              <a:rPr lang="en-US" dirty="0" smtClean="0"/>
              <a:t> considered for general anesthesia </a:t>
            </a:r>
            <a:r>
              <a:rPr lang="en-US" dirty="0" err="1" smtClean="0"/>
              <a:t>esp</a:t>
            </a:r>
            <a:r>
              <a:rPr lang="en-US" dirty="0" smtClean="0"/>
              <a:t>, those with </a:t>
            </a:r>
            <a:r>
              <a:rPr lang="en-US" b="1" i="1" dirty="0" smtClean="0"/>
              <a:t>RYR1 mutations (CCD, MMD, CNM rarely) or genetically unresolved cases.</a:t>
            </a:r>
            <a:endParaRPr 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common are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Rare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Precise epidemiologic data not existing.</a:t>
            </a:r>
          </a:p>
          <a:p>
            <a:endParaRPr lang="en-US" dirty="0" smtClean="0"/>
          </a:p>
          <a:p>
            <a:r>
              <a:rPr lang="en-US" dirty="0" smtClean="0"/>
              <a:t>Estimated incidence  </a:t>
            </a:r>
            <a:r>
              <a:rPr lang="en-US" b="1" dirty="0" smtClean="0"/>
              <a:t>~ 6 ⁄ 1,00,000 live births, or 1/10</a:t>
            </a:r>
            <a:r>
              <a:rPr lang="en-US" b="1" baseline="30000" dirty="0" smtClean="0"/>
              <a:t>th</a:t>
            </a:r>
            <a:r>
              <a:rPr lang="en-US" b="1" dirty="0" smtClean="0"/>
              <a:t>  </a:t>
            </a:r>
            <a:r>
              <a:rPr lang="en-US" dirty="0" smtClean="0"/>
              <a:t>of all cases of nm disorders.</a:t>
            </a:r>
          </a:p>
          <a:p>
            <a:endParaRPr lang="en-US" dirty="0" smtClean="0"/>
          </a:p>
          <a:p>
            <a:r>
              <a:rPr lang="en-US" dirty="0" smtClean="0"/>
              <a:t>Prevalence </a:t>
            </a:r>
            <a:r>
              <a:rPr lang="en-US" b="1" dirty="0" smtClean="0"/>
              <a:t>3.5–5.0 ⁄ 100,000 </a:t>
            </a:r>
            <a:r>
              <a:rPr lang="en-US" dirty="0" smtClean="0"/>
              <a:t>in a pediatric population (Northern Ireland &amp; Sweden study).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Thank u</a:t>
            </a:r>
            <a:endParaRPr lang="en-US" sz="8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Bradley</a:t>
            </a:r>
            <a:r>
              <a:rPr lang="en-US" dirty="0" smtClean="0"/>
              <a:t>, 5</a:t>
            </a:r>
            <a:r>
              <a:rPr lang="en-US" baseline="30000" dirty="0" smtClean="0"/>
              <a:t>th</a:t>
            </a:r>
            <a:r>
              <a:rPr lang="en-US" dirty="0" smtClean="0"/>
              <a:t> edition.</a:t>
            </a:r>
          </a:p>
          <a:p>
            <a:r>
              <a:rPr lang="en-US" b="1" dirty="0" smtClean="0"/>
              <a:t>Congenital </a:t>
            </a:r>
            <a:r>
              <a:rPr lang="en-US" b="1" dirty="0" err="1" smtClean="0"/>
              <a:t>myopathies</a:t>
            </a:r>
            <a:r>
              <a:rPr lang="en-US" b="1" dirty="0" smtClean="0"/>
              <a:t> – a comprehensive update of recent advancements. </a:t>
            </a:r>
            <a:r>
              <a:rPr lang="en-US" dirty="0" smtClean="0"/>
              <a:t>Sharma et al., </a:t>
            </a:r>
            <a:r>
              <a:rPr lang="es-ES" dirty="0" smtClean="0"/>
              <a:t>Acta </a:t>
            </a:r>
            <a:r>
              <a:rPr lang="es-ES" dirty="0" err="1" smtClean="0"/>
              <a:t>Neurol</a:t>
            </a:r>
            <a:r>
              <a:rPr lang="es-ES" dirty="0" smtClean="0"/>
              <a:t> </a:t>
            </a:r>
            <a:r>
              <a:rPr lang="es-ES" dirty="0" err="1" smtClean="0"/>
              <a:t>Scand</a:t>
            </a:r>
            <a:r>
              <a:rPr lang="es-ES" dirty="0" smtClean="0"/>
              <a:t> 2009: 119: 281–292.</a:t>
            </a:r>
          </a:p>
          <a:p>
            <a:r>
              <a:rPr lang="en-US" b="1" dirty="0" smtClean="0"/>
              <a:t>Central core disease, a review. </a:t>
            </a:r>
            <a:r>
              <a:rPr lang="en-US" dirty="0" err="1" smtClean="0"/>
              <a:t>Jungbluth</a:t>
            </a:r>
            <a:r>
              <a:rPr lang="en-US" dirty="0" smtClean="0"/>
              <a:t>., </a:t>
            </a:r>
            <a:r>
              <a:rPr lang="en-US" dirty="0" err="1" smtClean="0"/>
              <a:t>Orphanet</a:t>
            </a:r>
            <a:r>
              <a:rPr lang="en-US" dirty="0" smtClean="0"/>
              <a:t> Journal of Rare Diseases, 2007.</a:t>
            </a:r>
          </a:p>
          <a:p>
            <a:r>
              <a:rPr lang="en-US" b="1" dirty="0" err="1" smtClean="0"/>
              <a:t>Centronuclear</a:t>
            </a:r>
            <a:r>
              <a:rPr lang="en-US" b="1" dirty="0" smtClean="0"/>
              <a:t> (</a:t>
            </a:r>
            <a:r>
              <a:rPr lang="en-US" b="1" dirty="0" err="1" smtClean="0"/>
              <a:t>myotubular</a:t>
            </a:r>
            <a:r>
              <a:rPr lang="en-US" b="1" dirty="0" smtClean="0"/>
              <a:t>) </a:t>
            </a:r>
            <a:r>
              <a:rPr lang="en-US" b="1" dirty="0" err="1" smtClean="0"/>
              <a:t>myopathy</a:t>
            </a:r>
            <a:r>
              <a:rPr lang="en-US" b="1" dirty="0" smtClean="0"/>
              <a:t>, a review. </a:t>
            </a:r>
            <a:r>
              <a:rPr lang="en-US" dirty="0" err="1" smtClean="0"/>
              <a:t>Jungbluth</a:t>
            </a:r>
            <a:r>
              <a:rPr lang="en-US" dirty="0" smtClean="0"/>
              <a:t> et al., </a:t>
            </a:r>
            <a:r>
              <a:rPr lang="en-US" dirty="0" err="1" smtClean="0"/>
              <a:t>Orphanet</a:t>
            </a:r>
            <a:r>
              <a:rPr lang="en-US" dirty="0" smtClean="0"/>
              <a:t> Journal of Rare Diseases, 2008.</a:t>
            </a:r>
          </a:p>
          <a:p>
            <a:r>
              <a:rPr lang="en-US" b="1" dirty="0" smtClean="0"/>
              <a:t>Multi-</a:t>
            </a:r>
            <a:r>
              <a:rPr lang="en-US" b="1" dirty="0" err="1" smtClean="0"/>
              <a:t>minicore</a:t>
            </a:r>
            <a:r>
              <a:rPr lang="en-US" b="1" dirty="0" smtClean="0"/>
              <a:t> Disease, a review. </a:t>
            </a:r>
            <a:r>
              <a:rPr lang="en-US" dirty="0" err="1" smtClean="0"/>
              <a:t>Jungbluth</a:t>
            </a:r>
            <a:r>
              <a:rPr lang="en-US" dirty="0" smtClean="0"/>
              <a:t> ., </a:t>
            </a:r>
            <a:r>
              <a:rPr lang="en-US" dirty="0" err="1" smtClean="0"/>
              <a:t>Orphanet</a:t>
            </a:r>
            <a:r>
              <a:rPr lang="en-US" dirty="0" smtClean="0"/>
              <a:t> Journal of Rare Diseases, 2007.</a:t>
            </a:r>
          </a:p>
          <a:p>
            <a:r>
              <a:rPr lang="en-US" b="1" dirty="0" err="1" smtClean="0"/>
              <a:t>Myotubular</a:t>
            </a:r>
            <a:r>
              <a:rPr lang="en-US" b="1" dirty="0" smtClean="0"/>
              <a:t>/</a:t>
            </a:r>
            <a:r>
              <a:rPr lang="en-US" b="1" dirty="0" err="1" smtClean="0"/>
              <a:t>centronuclear</a:t>
            </a:r>
            <a:r>
              <a:rPr lang="en-US" b="1" dirty="0" smtClean="0"/>
              <a:t> </a:t>
            </a:r>
            <a:r>
              <a:rPr lang="en-US" b="1" dirty="0" err="1" smtClean="0"/>
              <a:t>myopathy</a:t>
            </a:r>
            <a:r>
              <a:rPr lang="en-US" b="1" dirty="0" smtClean="0"/>
              <a:t> and central core disease. Review article. </a:t>
            </a:r>
            <a:r>
              <a:rPr lang="en-US" dirty="0" smtClean="0"/>
              <a:t>Fujimura et al., </a:t>
            </a:r>
            <a:r>
              <a:rPr lang="en-US" dirty="0" err="1" smtClean="0"/>
              <a:t>Neurol</a:t>
            </a:r>
            <a:r>
              <a:rPr lang="en-US" dirty="0" smtClean="0"/>
              <a:t> India, 2008.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endParaRPr lang="en-US" dirty="0" smtClean="0"/>
          </a:p>
          <a:p>
            <a:endParaRPr lang="es-E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Which is true regarding central core disease?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cases are sporadic.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Cardiomyopathy</a:t>
            </a:r>
            <a:r>
              <a:rPr lang="en-US" dirty="0" smtClean="0"/>
              <a:t> is not a feature.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Cores consist of abnormal accumulation of nuclei.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infantile form never reported.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Succinylcholine</a:t>
            </a:r>
            <a:r>
              <a:rPr lang="en-US" dirty="0" smtClean="0"/>
              <a:t> safe for GA.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= 2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correct option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953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Both central core disease</a:t>
            </a:r>
          </a:p>
          <a:p>
            <a:pPr marL="514350" indent="-514350">
              <a:buAutoNum type="arabicPeriod"/>
            </a:pPr>
            <a:r>
              <a:rPr lang="en-US" dirty="0" smtClean="0"/>
              <a:t>Fig 1= CCD, Fig 2= </a:t>
            </a:r>
            <a:r>
              <a:rPr lang="en-US" dirty="0" err="1" smtClean="0"/>
              <a:t>myotubular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Fig 1= </a:t>
            </a:r>
            <a:r>
              <a:rPr lang="en-US" dirty="0" err="1" smtClean="0"/>
              <a:t>myotubular</a:t>
            </a:r>
            <a:r>
              <a:rPr lang="en-US" dirty="0" smtClean="0"/>
              <a:t>, Fig 2= CCD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</a:t>
            </a:r>
            <a:r>
              <a:rPr lang="en-US" dirty="0" err="1" smtClean="0"/>
              <a:t>myotubular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/>
          </a:p>
        </p:txBody>
      </p:sp>
      <p:pic>
        <p:nvPicPr>
          <p:cNvPr id="7" name="Picture 10" descr="centronuclear-juveni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447800"/>
            <a:ext cx="3200400" cy="2057400"/>
          </a:xfrm>
          <a:noFill/>
        </p:spPr>
      </p:pic>
      <p:pic>
        <p:nvPicPr>
          <p:cNvPr id="8" name="Picture 17" descr="cnnad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2209800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5181600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71600" y="35052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Myosin </a:t>
            </a:r>
            <a:r>
              <a:rPr lang="en-US" dirty="0" err="1" smtClean="0">
                <a:latin typeface="Arial" charset="0"/>
              </a:rPr>
              <a:t>ATPase</a:t>
            </a:r>
            <a:r>
              <a:rPr lang="en-US" dirty="0" smtClean="0">
                <a:latin typeface="Arial" charset="0"/>
              </a:rPr>
              <a:t> 9.4</a:t>
            </a:r>
            <a:endParaRPr lang="en-US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63246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NADH</a:t>
            </a:r>
            <a:endParaRPr lang="en-US" sz="20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=4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Which is false regarding CNM?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infantile form demonstrates characteristic male to male transmission.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EMG can sometimes show </a:t>
            </a:r>
            <a:r>
              <a:rPr lang="en-US" dirty="0" err="1" smtClean="0"/>
              <a:t>myotonia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specific treatment available so far.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Risk with depolarizing neuromuscular blockers seen in few cases.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=1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 scenario - AIIMS study (1998-2000)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Of 70 patients with floppy infant syndrome due to PNS involvement </a:t>
            </a:r>
          </a:p>
          <a:p>
            <a:pPr lvl="1" eaLnBrk="1" hangingPunct="1">
              <a:lnSpc>
                <a:spcPct val="90000"/>
              </a:lnSpc>
            </a:pPr>
            <a:endParaRPr lang="en-US" sz="28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SMA - 37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congenital </a:t>
            </a:r>
            <a:r>
              <a:rPr lang="en-US" sz="2800" i="1" dirty="0" err="1" smtClean="0"/>
              <a:t>myopathy</a:t>
            </a:r>
            <a:r>
              <a:rPr lang="en-US" sz="2800" i="1" dirty="0" smtClean="0"/>
              <a:t> -7,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congenital muscular dystrophy- 5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mitochondrial </a:t>
            </a:r>
            <a:r>
              <a:rPr lang="en-US" sz="2800" i="1" dirty="0" err="1" smtClean="0"/>
              <a:t>myopathy</a:t>
            </a:r>
            <a:r>
              <a:rPr lang="en-US" sz="2800" i="1" dirty="0" smtClean="0"/>
              <a:t>- 4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neuropathies -5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diaphragmatic SMA -1.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Unclassified – 15.7%</a:t>
            </a:r>
          </a:p>
          <a:p>
            <a:pPr lvl="1" eaLnBrk="1" hangingPunct="1">
              <a:lnSpc>
                <a:spcPct val="90000"/>
              </a:lnSpc>
            </a:pPr>
            <a:endParaRPr lang="en-US" sz="2800" i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800" i="1" dirty="0" smtClean="0">
                <a:latin typeface="Arial" charset="0"/>
              </a:rPr>
              <a:t>                             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Indian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Pediatr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2001; 38: 1236-1243 </a:t>
            </a:r>
            <a:r>
              <a:rPr lang="en-US" sz="2800" i="1" dirty="0" smtClean="0">
                <a:latin typeface="Arial" charset="0"/>
              </a:rPr>
              <a:t> </a:t>
            </a:r>
            <a:endParaRPr lang="en-US" sz="2800" i="1" dirty="0" smtClean="0"/>
          </a:p>
          <a:p>
            <a:pPr lvl="1" eaLnBrk="1" hangingPunct="1">
              <a:lnSpc>
                <a:spcPct val="90000"/>
              </a:lnSpc>
            </a:pPr>
            <a:endParaRPr lang="en-US" sz="2800" i="1" dirty="0" smtClean="0"/>
          </a:p>
          <a:p>
            <a:pPr lvl="1" eaLnBrk="1" hangingPunct="1">
              <a:lnSpc>
                <a:spcPct val="90000"/>
              </a:lnSpc>
            </a:pP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Structure of muscle</a:t>
            </a:r>
            <a:endParaRPr lang="en-US" dirty="0"/>
          </a:p>
        </p:txBody>
      </p:sp>
      <p:pic>
        <p:nvPicPr>
          <p:cNvPr id="4" name="Picture 4" descr="muscle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143000"/>
            <a:ext cx="7772400" cy="55626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143000"/>
            <a:ext cx="7696200" cy="55625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Structured types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Abnormalities of </a:t>
            </a:r>
            <a:r>
              <a:rPr lang="en-US" b="1" dirty="0" err="1" smtClean="0">
                <a:solidFill>
                  <a:srgbClr val="002060"/>
                </a:solidFill>
              </a:rPr>
              <a:t>sarcomeres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Central core</a:t>
            </a:r>
          </a:p>
          <a:p>
            <a:pPr lvl="1"/>
            <a:r>
              <a:rPr lang="en-US" dirty="0" smtClean="0"/>
              <a:t>Multi-</a:t>
            </a:r>
            <a:r>
              <a:rPr lang="en-US" dirty="0" err="1" smtClean="0"/>
              <a:t>minicore</a:t>
            </a:r>
            <a:endParaRPr lang="en-US" dirty="0" smtClean="0"/>
          </a:p>
          <a:p>
            <a:pPr lvl="1"/>
            <a:r>
              <a:rPr lang="en-US" dirty="0" smtClean="0"/>
              <a:t>Hyaline body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/>
            <a:r>
              <a:rPr lang="en-US" dirty="0" err="1" smtClean="0"/>
              <a:t>Actinopathy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Cap disease</a:t>
            </a:r>
          </a:p>
          <a:p>
            <a:pPr lvl="1"/>
            <a:r>
              <a:rPr lang="en-US" dirty="0" err="1" smtClean="0"/>
              <a:t>Trilaminar</a:t>
            </a:r>
            <a:r>
              <a:rPr lang="en-US" dirty="0" smtClean="0"/>
              <a:t> fiber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/>
            <a:r>
              <a:rPr lang="en-US" dirty="0" smtClean="0"/>
              <a:t>Broad A-band </a:t>
            </a:r>
            <a:r>
              <a:rPr lang="en-US" dirty="0" err="1" smtClean="0"/>
              <a:t>myopathy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859</TotalTime>
  <Words>2368</Words>
  <Application>Microsoft Office PowerPoint</Application>
  <PresentationFormat>On-screen Show (4:3)</PresentationFormat>
  <Paragraphs>426</Paragraphs>
  <Slides>57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Equity</vt:lpstr>
      <vt:lpstr>Congenital myopathies</vt:lpstr>
      <vt:lpstr>Scheme of presentation</vt:lpstr>
      <vt:lpstr>Introduction </vt:lpstr>
      <vt:lpstr>Slide 4</vt:lpstr>
      <vt:lpstr>How common are these?</vt:lpstr>
      <vt:lpstr>Indian scenario - AIIMS study (1998-2000)</vt:lpstr>
      <vt:lpstr>Structure of muscle</vt:lpstr>
      <vt:lpstr>Slide 8</vt:lpstr>
      <vt:lpstr>Classification</vt:lpstr>
      <vt:lpstr>Slide 10</vt:lpstr>
      <vt:lpstr>Slide 11</vt:lpstr>
      <vt:lpstr>Slide 12</vt:lpstr>
      <vt:lpstr> Congenital myopathies with identified genetic loci</vt:lpstr>
      <vt:lpstr>Functions of mutated proteins</vt:lpstr>
      <vt:lpstr>Common clinical features</vt:lpstr>
      <vt:lpstr>Cardiac involvement </vt:lpstr>
      <vt:lpstr>Slide 17</vt:lpstr>
      <vt:lpstr>Central core disease (CCD)</vt:lpstr>
      <vt:lpstr>Slide 19</vt:lpstr>
      <vt:lpstr>CCD &amp; Malignant hyperthermia (MH)</vt:lpstr>
      <vt:lpstr>Genetics </vt:lpstr>
      <vt:lpstr>Pathology</vt:lpstr>
      <vt:lpstr>Muscle MRI in CCD</vt:lpstr>
      <vt:lpstr>Nemaline myopathy (NM)</vt:lpstr>
      <vt:lpstr>Slide 25</vt:lpstr>
      <vt:lpstr>Slide 26</vt:lpstr>
      <vt:lpstr>Slide 27</vt:lpstr>
      <vt:lpstr>Centronuclear myopathy (CNM)/ Myotubular myopathy</vt:lpstr>
      <vt:lpstr>X-linked myotubular myopathy (XL MTM)</vt:lpstr>
      <vt:lpstr>Slide 30</vt:lpstr>
      <vt:lpstr>Extramuscular manifestations in XL MTM</vt:lpstr>
      <vt:lpstr>AR CNM</vt:lpstr>
      <vt:lpstr>AD CNM</vt:lpstr>
      <vt:lpstr>Genes identified so far</vt:lpstr>
      <vt:lpstr>Investigations</vt:lpstr>
      <vt:lpstr>Myotubular/centronuclear-pathology </vt:lpstr>
      <vt:lpstr>Multiminicore myopathy (MMD)</vt:lpstr>
      <vt:lpstr>Classic genotypes</vt:lpstr>
      <vt:lpstr>MMD pathology</vt:lpstr>
      <vt:lpstr>Other rare types</vt:lpstr>
      <vt:lpstr>Congenital fiber type disproportion </vt:lpstr>
      <vt:lpstr>Slide 42</vt:lpstr>
      <vt:lpstr>D/D</vt:lpstr>
      <vt:lpstr>Treatment of cong myopathies</vt:lpstr>
      <vt:lpstr>Slide 45</vt:lpstr>
      <vt:lpstr>Pharmacologic agents</vt:lpstr>
      <vt:lpstr>Slide 47</vt:lpstr>
      <vt:lpstr>Unresolved issues</vt:lpstr>
      <vt:lpstr>Conclusion </vt:lpstr>
      <vt:lpstr>Slide 50</vt:lpstr>
      <vt:lpstr>References</vt:lpstr>
      <vt:lpstr>MCQs</vt:lpstr>
      <vt:lpstr>Slide 53</vt:lpstr>
      <vt:lpstr>Which is the correct option</vt:lpstr>
      <vt:lpstr>Slide 55</vt:lpstr>
      <vt:lpstr>Slide 56</vt:lpstr>
      <vt:lpstr>Slide 57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myopathies</dc:title>
  <dc:creator>a</dc:creator>
  <cp:lastModifiedBy>administrator1</cp:lastModifiedBy>
  <cp:revision>106</cp:revision>
  <dcterms:created xsi:type="dcterms:W3CDTF">2011-06-18T14:08:11Z</dcterms:created>
  <dcterms:modified xsi:type="dcterms:W3CDTF">2021-09-13T10:08:30Z</dcterms:modified>
</cp:coreProperties>
</file>