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4"/>
  </p:notesMasterIdLst>
  <p:sldIdLst>
    <p:sldId id="256" r:id="rId2"/>
    <p:sldId id="595" r:id="rId3"/>
    <p:sldId id="375" r:id="rId4"/>
    <p:sldId id="611" r:id="rId5"/>
    <p:sldId id="382" r:id="rId6"/>
    <p:sldId id="582" r:id="rId7"/>
    <p:sldId id="583" r:id="rId8"/>
    <p:sldId id="499" r:id="rId9"/>
    <p:sldId id="390" r:id="rId10"/>
    <p:sldId id="391" r:id="rId11"/>
    <p:sldId id="502" r:id="rId12"/>
    <p:sldId id="400" r:id="rId13"/>
    <p:sldId id="549" r:id="rId14"/>
    <p:sldId id="550" r:id="rId15"/>
    <p:sldId id="551" r:id="rId16"/>
    <p:sldId id="552" r:id="rId17"/>
    <p:sldId id="553" r:id="rId18"/>
    <p:sldId id="604" r:id="rId19"/>
    <p:sldId id="605" r:id="rId20"/>
    <p:sldId id="606" r:id="rId21"/>
    <p:sldId id="607" r:id="rId22"/>
    <p:sldId id="602" r:id="rId23"/>
    <p:sldId id="603" r:id="rId24"/>
    <p:sldId id="599" r:id="rId25"/>
    <p:sldId id="600" r:id="rId26"/>
    <p:sldId id="505" r:id="rId27"/>
    <p:sldId id="507" r:id="rId28"/>
    <p:sldId id="413" r:id="rId29"/>
    <p:sldId id="418" r:id="rId30"/>
    <p:sldId id="414" r:id="rId31"/>
    <p:sldId id="419" r:id="rId32"/>
    <p:sldId id="415" r:id="rId33"/>
    <p:sldId id="417" r:id="rId34"/>
    <p:sldId id="508" r:id="rId35"/>
    <p:sldId id="422" r:id="rId36"/>
    <p:sldId id="545" r:id="rId37"/>
    <p:sldId id="546" r:id="rId38"/>
    <p:sldId id="520" r:id="rId39"/>
    <p:sldId id="524" r:id="rId40"/>
    <p:sldId id="522" r:id="rId41"/>
    <p:sldId id="521" r:id="rId42"/>
    <p:sldId id="547" r:id="rId43"/>
    <p:sldId id="609" r:id="rId44"/>
    <p:sldId id="608" r:id="rId45"/>
    <p:sldId id="563" r:id="rId46"/>
    <p:sldId id="562" r:id="rId47"/>
    <p:sldId id="565" r:id="rId48"/>
    <p:sldId id="274" r:id="rId49"/>
    <p:sldId id="434" r:id="rId50"/>
    <p:sldId id="610" r:id="rId51"/>
    <p:sldId id="276" r:id="rId52"/>
    <p:sldId id="462" r:id="rId53"/>
    <p:sldId id="279" r:id="rId54"/>
    <p:sldId id="280" r:id="rId55"/>
    <p:sldId id="281" r:id="rId56"/>
    <p:sldId id="282" r:id="rId57"/>
    <p:sldId id="468" r:id="rId58"/>
    <p:sldId id="464" r:id="rId59"/>
    <p:sldId id="487" r:id="rId60"/>
    <p:sldId id="470" r:id="rId61"/>
    <p:sldId id="474" r:id="rId62"/>
    <p:sldId id="477" r:id="rId63"/>
    <p:sldId id="476" r:id="rId64"/>
    <p:sldId id="479" r:id="rId65"/>
    <p:sldId id="480" r:id="rId66"/>
    <p:sldId id="366" r:id="rId67"/>
    <p:sldId id="359" r:id="rId68"/>
    <p:sldId id="483" r:id="rId69"/>
    <p:sldId id="486" r:id="rId70"/>
    <p:sldId id="506" r:id="rId71"/>
    <p:sldId id="488" r:id="rId72"/>
    <p:sldId id="489" r:id="rId73"/>
    <p:sldId id="490" r:id="rId74"/>
    <p:sldId id="491" r:id="rId75"/>
    <p:sldId id="493" r:id="rId76"/>
    <p:sldId id="612" r:id="rId77"/>
    <p:sldId id="364" r:id="rId78"/>
    <p:sldId id="283" r:id="rId79"/>
    <p:sldId id="439" r:id="rId80"/>
    <p:sldId id="284" r:id="rId81"/>
    <p:sldId id="613" r:id="rId82"/>
    <p:sldId id="441" r:id="rId83"/>
    <p:sldId id="442" r:id="rId84"/>
    <p:sldId id="440" r:id="rId85"/>
    <p:sldId id="443" r:id="rId86"/>
    <p:sldId id="444" r:id="rId87"/>
    <p:sldId id="446" r:id="rId88"/>
    <p:sldId id="447" r:id="rId89"/>
    <p:sldId id="445" r:id="rId90"/>
    <p:sldId id="454" r:id="rId91"/>
    <p:sldId id="455" r:id="rId92"/>
    <p:sldId id="456" r:id="rId93"/>
    <p:sldId id="567" r:id="rId94"/>
    <p:sldId id="461" r:id="rId95"/>
    <p:sldId id="458" r:id="rId96"/>
    <p:sldId id="457" r:id="rId97"/>
    <p:sldId id="459" r:id="rId98"/>
    <p:sldId id="432" r:id="rId99"/>
    <p:sldId id="568" r:id="rId100"/>
    <p:sldId id="498" r:id="rId101"/>
    <p:sldId id="569" r:id="rId102"/>
    <p:sldId id="570" r:id="rId103"/>
    <p:sldId id="571" r:id="rId104"/>
    <p:sldId id="573" r:id="rId105"/>
    <p:sldId id="574" r:id="rId106"/>
    <p:sldId id="572" r:id="rId107"/>
    <p:sldId id="575" r:id="rId108"/>
    <p:sldId id="579" r:id="rId109"/>
    <p:sldId id="497" r:id="rId110"/>
    <p:sldId id="584" r:id="rId111"/>
    <p:sldId id="585" r:id="rId112"/>
    <p:sldId id="285" r:id="rId113"/>
    <p:sldId id="286" r:id="rId114"/>
    <p:sldId id="576" r:id="rId115"/>
    <p:sldId id="449" r:id="rId116"/>
    <p:sldId id="597" r:id="rId117"/>
    <p:sldId id="450" r:id="rId118"/>
    <p:sldId id="596" r:id="rId119"/>
    <p:sldId id="559" r:id="rId120"/>
    <p:sldId id="588" r:id="rId121"/>
    <p:sldId id="614" r:id="rId122"/>
    <p:sldId id="615" r:id="rId123"/>
    <p:sldId id="616" r:id="rId124"/>
    <p:sldId id="617" r:id="rId125"/>
    <p:sldId id="618" r:id="rId126"/>
    <p:sldId id="619" r:id="rId127"/>
    <p:sldId id="620" r:id="rId128"/>
    <p:sldId id="586" r:id="rId129"/>
    <p:sldId id="587" r:id="rId130"/>
    <p:sldId id="591" r:id="rId131"/>
    <p:sldId id="592" r:id="rId132"/>
    <p:sldId id="593" r:id="rId1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48" autoAdjust="0"/>
  </p:normalViewPr>
  <p:slideViewPr>
    <p:cSldViewPr>
      <p:cViewPr>
        <p:scale>
          <a:sx n="56" d="100"/>
          <a:sy n="56" d="100"/>
        </p:scale>
        <p:origin x="-155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1764C-2B1E-46AB-AE0A-5A1DB6E1F4C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8A890D5-3766-41A0-B35B-B473FC8053A1}">
      <dgm:prSet phldrT="[Text]"/>
      <dgm:spPr/>
      <dgm:t>
        <a:bodyPr/>
        <a:lstStyle/>
        <a:p>
          <a:r>
            <a:rPr lang="en-US" dirty="0" smtClean="0"/>
            <a:t>Transient complete suppression of neural activity at focus of stimulation</a:t>
          </a:r>
          <a:endParaRPr lang="en-IN" dirty="0"/>
        </a:p>
      </dgm:t>
    </dgm:pt>
    <dgm:pt modelId="{2E295C11-A602-4D8E-B355-E50D4A208D4A}" type="parTrans" cxnId="{7319658C-66AA-4CFE-8D6E-C430E57FDF84}">
      <dgm:prSet/>
      <dgm:spPr/>
      <dgm:t>
        <a:bodyPr/>
        <a:lstStyle/>
        <a:p>
          <a:endParaRPr lang="en-IN"/>
        </a:p>
      </dgm:t>
    </dgm:pt>
    <dgm:pt modelId="{96AB15BD-0F0D-4B6C-BDB9-FC136DE8E87E}" type="sibTrans" cxnId="{7319658C-66AA-4CFE-8D6E-C430E57FDF84}">
      <dgm:prSet/>
      <dgm:spPr/>
      <dgm:t>
        <a:bodyPr/>
        <a:lstStyle/>
        <a:p>
          <a:endParaRPr lang="en-IN"/>
        </a:p>
      </dgm:t>
    </dgm:pt>
    <dgm:pt modelId="{3CEADE34-13CC-419D-90C4-5102EF12F892}">
      <dgm:prSet phldrT="[Text]"/>
      <dgm:spPr/>
      <dgm:t>
        <a:bodyPr/>
        <a:lstStyle/>
        <a:p>
          <a:r>
            <a:rPr lang="en-US" dirty="0" smtClean="0"/>
            <a:t>Spread of depression at 3-5mm/min</a:t>
          </a:r>
          <a:endParaRPr lang="en-IN" dirty="0"/>
        </a:p>
      </dgm:t>
    </dgm:pt>
    <dgm:pt modelId="{AA0E87D5-7B11-4863-92EE-28B5129610F5}" type="parTrans" cxnId="{A72EE406-ABDC-440F-81DF-99111C882B5A}">
      <dgm:prSet/>
      <dgm:spPr/>
      <dgm:t>
        <a:bodyPr/>
        <a:lstStyle/>
        <a:p>
          <a:endParaRPr lang="en-IN"/>
        </a:p>
      </dgm:t>
    </dgm:pt>
    <dgm:pt modelId="{FAABA401-0324-4CD6-BEFF-07281142D834}" type="sibTrans" cxnId="{A72EE406-ABDC-440F-81DF-99111C882B5A}">
      <dgm:prSet/>
      <dgm:spPr/>
      <dgm:t>
        <a:bodyPr/>
        <a:lstStyle/>
        <a:p>
          <a:endParaRPr lang="en-IN"/>
        </a:p>
      </dgm:t>
    </dgm:pt>
    <dgm:pt modelId="{7FA8595B-F73C-4084-A4C9-8E06C11CB3B4}" type="pres">
      <dgm:prSet presAssocID="{5C01764C-2B1E-46AB-AE0A-5A1DB6E1F4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AB64E9E-2925-4246-BE6F-D4FD6D89F558}" type="pres">
      <dgm:prSet presAssocID="{3CEADE34-13CC-419D-90C4-5102EF12F892}" presName="boxAndChildren" presStyleCnt="0"/>
      <dgm:spPr/>
    </dgm:pt>
    <dgm:pt modelId="{65BE7F47-609C-48C5-B85B-007526D656D8}" type="pres">
      <dgm:prSet presAssocID="{3CEADE34-13CC-419D-90C4-5102EF12F892}" presName="parentTextBox" presStyleLbl="node1" presStyleIdx="0" presStyleCnt="2"/>
      <dgm:spPr/>
      <dgm:t>
        <a:bodyPr/>
        <a:lstStyle/>
        <a:p>
          <a:endParaRPr lang="en-IN"/>
        </a:p>
      </dgm:t>
    </dgm:pt>
    <dgm:pt modelId="{EC469125-2157-4806-A884-122B3C6720EA}" type="pres">
      <dgm:prSet presAssocID="{96AB15BD-0F0D-4B6C-BDB9-FC136DE8E87E}" presName="sp" presStyleCnt="0"/>
      <dgm:spPr/>
    </dgm:pt>
    <dgm:pt modelId="{E7740EF6-24FE-4E5E-BFF7-FC724F55D75C}" type="pres">
      <dgm:prSet presAssocID="{38A890D5-3766-41A0-B35B-B473FC8053A1}" presName="arrowAndChildren" presStyleCnt="0"/>
      <dgm:spPr/>
    </dgm:pt>
    <dgm:pt modelId="{C685CC20-A07C-4028-BA00-8CA58F835185}" type="pres">
      <dgm:prSet presAssocID="{38A890D5-3766-41A0-B35B-B473FC8053A1}" presName="parentTextArrow" presStyleLbl="node1" presStyleIdx="1" presStyleCnt="2"/>
      <dgm:spPr/>
      <dgm:t>
        <a:bodyPr/>
        <a:lstStyle/>
        <a:p>
          <a:endParaRPr lang="en-IN"/>
        </a:p>
      </dgm:t>
    </dgm:pt>
  </dgm:ptLst>
  <dgm:cxnLst>
    <dgm:cxn modelId="{A72EE406-ABDC-440F-81DF-99111C882B5A}" srcId="{5C01764C-2B1E-46AB-AE0A-5A1DB6E1F4CD}" destId="{3CEADE34-13CC-419D-90C4-5102EF12F892}" srcOrd="1" destOrd="0" parTransId="{AA0E87D5-7B11-4863-92EE-28B5129610F5}" sibTransId="{FAABA401-0324-4CD6-BEFF-07281142D834}"/>
    <dgm:cxn modelId="{7319658C-66AA-4CFE-8D6E-C430E57FDF84}" srcId="{5C01764C-2B1E-46AB-AE0A-5A1DB6E1F4CD}" destId="{38A890D5-3766-41A0-B35B-B473FC8053A1}" srcOrd="0" destOrd="0" parTransId="{2E295C11-A602-4D8E-B355-E50D4A208D4A}" sibTransId="{96AB15BD-0F0D-4B6C-BDB9-FC136DE8E87E}"/>
    <dgm:cxn modelId="{226B139F-039F-4062-B9F8-946B05C575E1}" type="presOf" srcId="{5C01764C-2B1E-46AB-AE0A-5A1DB6E1F4CD}" destId="{7FA8595B-F73C-4084-A4C9-8E06C11CB3B4}" srcOrd="0" destOrd="0" presId="urn:microsoft.com/office/officeart/2005/8/layout/process4"/>
    <dgm:cxn modelId="{A9E8AA31-99A3-45E4-A6BD-32817C9DE6EA}" type="presOf" srcId="{3CEADE34-13CC-419D-90C4-5102EF12F892}" destId="{65BE7F47-609C-48C5-B85B-007526D656D8}" srcOrd="0" destOrd="0" presId="urn:microsoft.com/office/officeart/2005/8/layout/process4"/>
    <dgm:cxn modelId="{710AA46B-1993-4CDE-BE97-F38D47AE2A21}" type="presOf" srcId="{38A890D5-3766-41A0-B35B-B473FC8053A1}" destId="{C685CC20-A07C-4028-BA00-8CA58F835185}" srcOrd="0" destOrd="0" presId="urn:microsoft.com/office/officeart/2005/8/layout/process4"/>
    <dgm:cxn modelId="{4CD9030D-7821-4C05-9CA5-841E2425F36D}" type="presParOf" srcId="{7FA8595B-F73C-4084-A4C9-8E06C11CB3B4}" destId="{1AB64E9E-2925-4246-BE6F-D4FD6D89F558}" srcOrd="0" destOrd="0" presId="urn:microsoft.com/office/officeart/2005/8/layout/process4"/>
    <dgm:cxn modelId="{3DCAA7B3-35F6-415B-B7B8-70DB05CA56AC}" type="presParOf" srcId="{1AB64E9E-2925-4246-BE6F-D4FD6D89F558}" destId="{65BE7F47-609C-48C5-B85B-007526D656D8}" srcOrd="0" destOrd="0" presId="urn:microsoft.com/office/officeart/2005/8/layout/process4"/>
    <dgm:cxn modelId="{43E25B93-D321-4031-A888-B95BCE40002C}" type="presParOf" srcId="{7FA8595B-F73C-4084-A4C9-8E06C11CB3B4}" destId="{EC469125-2157-4806-A884-122B3C6720EA}" srcOrd="1" destOrd="0" presId="urn:microsoft.com/office/officeart/2005/8/layout/process4"/>
    <dgm:cxn modelId="{12EBDE0F-C19E-439D-B150-8AFADA37700B}" type="presParOf" srcId="{7FA8595B-F73C-4084-A4C9-8E06C11CB3B4}" destId="{E7740EF6-24FE-4E5E-BFF7-FC724F55D75C}" srcOrd="2" destOrd="0" presId="urn:microsoft.com/office/officeart/2005/8/layout/process4"/>
    <dgm:cxn modelId="{9936C63B-4AEF-4DE8-91B3-5E74DA91CE4F}" type="presParOf" srcId="{E7740EF6-24FE-4E5E-BFF7-FC724F55D75C}" destId="{C685CC20-A07C-4028-BA00-8CA58F8351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A9C40-C3C7-42B0-AC21-02219A0A2E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BD61A8E-4A74-404B-8395-99C0208000EC}">
      <dgm:prSet/>
      <dgm:spPr/>
      <dgm:t>
        <a:bodyPr/>
        <a:lstStyle/>
        <a:p>
          <a:pPr rtl="0"/>
          <a:r>
            <a:rPr lang="en-IN" dirty="0" smtClean="0"/>
            <a:t>During CSD BBB becomes more permeable</a:t>
          </a:r>
          <a:endParaRPr lang="en-IN" dirty="0"/>
        </a:p>
      </dgm:t>
    </dgm:pt>
    <dgm:pt modelId="{4C7F33D7-DE70-4D78-94A4-6560198FA393}" type="parTrans" cxnId="{F8F7EA74-A8E7-4B14-A2C5-247F722E5331}">
      <dgm:prSet/>
      <dgm:spPr/>
      <dgm:t>
        <a:bodyPr/>
        <a:lstStyle/>
        <a:p>
          <a:endParaRPr lang="en-IN"/>
        </a:p>
      </dgm:t>
    </dgm:pt>
    <dgm:pt modelId="{38E99CE1-F0EA-4AD3-A37B-41CBDF6DE730}" type="sibTrans" cxnId="{F8F7EA74-A8E7-4B14-A2C5-247F722E5331}">
      <dgm:prSet/>
      <dgm:spPr/>
      <dgm:t>
        <a:bodyPr/>
        <a:lstStyle/>
        <a:p>
          <a:endParaRPr lang="en-IN"/>
        </a:p>
      </dgm:t>
    </dgm:pt>
    <dgm:pt modelId="{3714FC88-3C92-4E4A-9E34-DEA1F68EB2DA}">
      <dgm:prSet/>
      <dgm:spPr/>
      <dgm:t>
        <a:bodyPr/>
        <a:lstStyle/>
        <a:p>
          <a:pPr rtl="0"/>
          <a:r>
            <a:rPr lang="en-IN" dirty="0" smtClean="0"/>
            <a:t>Allows glutamate, K+, H+, NO, AA, Serotonin release</a:t>
          </a:r>
          <a:endParaRPr lang="en-IN" dirty="0"/>
        </a:p>
      </dgm:t>
    </dgm:pt>
    <dgm:pt modelId="{3565C0AE-2A28-4F08-B703-E7DB21F4964D}" type="parTrans" cxnId="{174CA93A-BAE1-485D-84CD-7384B65B0D67}">
      <dgm:prSet/>
      <dgm:spPr/>
      <dgm:t>
        <a:bodyPr/>
        <a:lstStyle/>
        <a:p>
          <a:endParaRPr lang="en-IN"/>
        </a:p>
      </dgm:t>
    </dgm:pt>
    <dgm:pt modelId="{D601E6BC-1D16-4BC2-AC7E-68FED5CC7877}" type="sibTrans" cxnId="{174CA93A-BAE1-485D-84CD-7384B65B0D67}">
      <dgm:prSet/>
      <dgm:spPr/>
      <dgm:t>
        <a:bodyPr/>
        <a:lstStyle/>
        <a:p>
          <a:endParaRPr lang="en-IN"/>
        </a:p>
      </dgm:t>
    </dgm:pt>
    <dgm:pt modelId="{37758BF9-CE8C-4AE0-A852-F32EBEF79628}">
      <dgm:prSet/>
      <dgm:spPr/>
      <dgm:t>
        <a:bodyPr/>
        <a:lstStyle/>
        <a:p>
          <a:pPr rtl="0"/>
          <a:r>
            <a:rPr lang="en-US" dirty="0" smtClean="0"/>
            <a:t>From cortical surface to </a:t>
          </a:r>
          <a:r>
            <a:rPr lang="en-US" dirty="0" err="1" smtClean="0"/>
            <a:t>meninges</a:t>
          </a:r>
          <a:endParaRPr lang="en-IN" dirty="0"/>
        </a:p>
      </dgm:t>
    </dgm:pt>
    <dgm:pt modelId="{328ABF09-4579-424E-916C-53A6A3C0677A}" type="parTrans" cxnId="{1BDA4878-5B73-428E-978E-1D8CCC5426B9}">
      <dgm:prSet/>
      <dgm:spPr/>
      <dgm:t>
        <a:bodyPr/>
        <a:lstStyle/>
        <a:p>
          <a:endParaRPr lang="en-IN"/>
        </a:p>
      </dgm:t>
    </dgm:pt>
    <dgm:pt modelId="{C73BE3A6-EF77-484C-BC62-62E02AC23134}" type="sibTrans" cxnId="{1BDA4878-5B73-428E-978E-1D8CCC5426B9}">
      <dgm:prSet/>
      <dgm:spPr/>
      <dgm:t>
        <a:bodyPr/>
        <a:lstStyle/>
        <a:p>
          <a:endParaRPr lang="en-IN"/>
        </a:p>
      </dgm:t>
    </dgm:pt>
    <dgm:pt modelId="{06638A4A-C19A-47CD-848B-097281E535F1}">
      <dgm:prSet/>
      <dgm:spPr/>
      <dgm:t>
        <a:bodyPr/>
        <a:lstStyle/>
        <a:p>
          <a:pPr rtl="0"/>
          <a:r>
            <a:rPr lang="en-US" dirty="0" smtClean="0"/>
            <a:t>Trigger </a:t>
          </a:r>
          <a:r>
            <a:rPr lang="en-US" dirty="0" err="1" smtClean="0"/>
            <a:t>nociceptive</a:t>
          </a:r>
          <a:r>
            <a:rPr lang="en-US" dirty="0" smtClean="0"/>
            <a:t> afferents around blood vessel</a:t>
          </a:r>
          <a:endParaRPr lang="en-IN" dirty="0"/>
        </a:p>
      </dgm:t>
    </dgm:pt>
    <dgm:pt modelId="{2A48DAF6-7524-4B99-AE69-4DE4A9BB735B}" type="parTrans" cxnId="{45917553-6E03-4F34-9B23-7368DE1E26F4}">
      <dgm:prSet/>
      <dgm:spPr/>
      <dgm:t>
        <a:bodyPr/>
        <a:lstStyle/>
        <a:p>
          <a:endParaRPr lang="en-IN"/>
        </a:p>
      </dgm:t>
    </dgm:pt>
    <dgm:pt modelId="{069F9751-61A6-4E71-B2A7-1148D9CCBFB0}" type="sibTrans" cxnId="{45917553-6E03-4F34-9B23-7368DE1E26F4}">
      <dgm:prSet/>
      <dgm:spPr/>
      <dgm:t>
        <a:bodyPr/>
        <a:lstStyle/>
        <a:p>
          <a:endParaRPr lang="en-IN"/>
        </a:p>
      </dgm:t>
    </dgm:pt>
    <dgm:pt modelId="{47D3FEA1-AC8B-43B2-BE69-36478065808F}" type="pres">
      <dgm:prSet presAssocID="{D44A9C40-C3C7-42B0-AC21-02219A0A2E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F67683B-92FB-4A10-AFB6-26E9F5F94D05}" type="pres">
      <dgm:prSet presAssocID="{D44A9C40-C3C7-42B0-AC21-02219A0A2E23}" presName="dummyMaxCanvas" presStyleCnt="0">
        <dgm:presLayoutVars/>
      </dgm:prSet>
      <dgm:spPr/>
    </dgm:pt>
    <dgm:pt modelId="{2D7969C0-7ED4-43BF-A9B6-1D3F49B4C0DC}" type="pres">
      <dgm:prSet presAssocID="{D44A9C40-C3C7-42B0-AC21-02219A0A2E2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10B7D7-3FCF-4FA2-9085-5D5A0BB3217B}" type="pres">
      <dgm:prSet presAssocID="{D44A9C40-C3C7-42B0-AC21-02219A0A2E2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274149-4F3D-430D-A596-682ED184280C}" type="pres">
      <dgm:prSet presAssocID="{D44A9C40-C3C7-42B0-AC21-02219A0A2E2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57DF00-C6DB-493F-9C63-51A2D957E1A1}" type="pres">
      <dgm:prSet presAssocID="{D44A9C40-C3C7-42B0-AC21-02219A0A2E2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171D13-4EC5-4A4D-BA1F-8F4236D02E5B}" type="pres">
      <dgm:prSet presAssocID="{D44A9C40-C3C7-42B0-AC21-02219A0A2E2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64A8C8-2613-49A6-ABFC-A64DD3929E61}" type="pres">
      <dgm:prSet presAssocID="{D44A9C40-C3C7-42B0-AC21-02219A0A2E2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DAEFAB2-5E19-4A49-AA31-663041A91BA7}" type="pres">
      <dgm:prSet presAssocID="{D44A9C40-C3C7-42B0-AC21-02219A0A2E2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E396AE-258F-4260-A137-99DD0C44DBAF}" type="pres">
      <dgm:prSet presAssocID="{D44A9C40-C3C7-42B0-AC21-02219A0A2E2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CCC9AEE-8C8E-4F8E-B236-7455678066FD}" type="pres">
      <dgm:prSet presAssocID="{D44A9C40-C3C7-42B0-AC21-02219A0A2E2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401D54-AD9C-432E-B8B9-82425BA67B54}" type="pres">
      <dgm:prSet presAssocID="{D44A9C40-C3C7-42B0-AC21-02219A0A2E2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DEA15B-BA66-48F7-994F-4C1E22A582B6}" type="pres">
      <dgm:prSet presAssocID="{D44A9C40-C3C7-42B0-AC21-02219A0A2E2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9A5B136-5B12-45DE-B715-1A101086FB85}" type="presOf" srcId="{D44A9C40-C3C7-42B0-AC21-02219A0A2E23}" destId="{47D3FEA1-AC8B-43B2-BE69-36478065808F}" srcOrd="0" destOrd="0" presId="urn:microsoft.com/office/officeart/2005/8/layout/vProcess5"/>
    <dgm:cxn modelId="{F8F7EA74-A8E7-4B14-A2C5-247F722E5331}" srcId="{D44A9C40-C3C7-42B0-AC21-02219A0A2E23}" destId="{4BD61A8E-4A74-404B-8395-99C0208000EC}" srcOrd="0" destOrd="0" parTransId="{4C7F33D7-DE70-4D78-94A4-6560198FA393}" sibTransId="{38E99CE1-F0EA-4AD3-A37B-41CBDF6DE730}"/>
    <dgm:cxn modelId="{45917553-6E03-4F34-9B23-7368DE1E26F4}" srcId="{D44A9C40-C3C7-42B0-AC21-02219A0A2E23}" destId="{06638A4A-C19A-47CD-848B-097281E535F1}" srcOrd="3" destOrd="0" parTransId="{2A48DAF6-7524-4B99-AE69-4DE4A9BB735B}" sibTransId="{069F9751-61A6-4E71-B2A7-1148D9CCBFB0}"/>
    <dgm:cxn modelId="{8AF92864-1AEA-467A-8450-C62CDAAAAC8A}" type="presOf" srcId="{3714FC88-3C92-4E4A-9E34-DEA1F68EB2DA}" destId="{4CCC9AEE-8C8E-4F8E-B236-7455678066FD}" srcOrd="1" destOrd="0" presId="urn:microsoft.com/office/officeart/2005/8/layout/vProcess5"/>
    <dgm:cxn modelId="{9EDEF01E-2B98-4D02-8F0A-4623A55A4E1B}" type="presOf" srcId="{C73BE3A6-EF77-484C-BC62-62E02AC23134}" destId="{4DAEFAB2-5E19-4A49-AA31-663041A91BA7}" srcOrd="0" destOrd="0" presId="urn:microsoft.com/office/officeart/2005/8/layout/vProcess5"/>
    <dgm:cxn modelId="{D5B51027-EBAD-415F-8440-35E7BC346562}" type="presOf" srcId="{D601E6BC-1D16-4BC2-AC7E-68FED5CC7877}" destId="{6664A8C8-2613-49A6-ABFC-A64DD3929E61}" srcOrd="0" destOrd="0" presId="urn:microsoft.com/office/officeart/2005/8/layout/vProcess5"/>
    <dgm:cxn modelId="{D6AD6C45-07BE-4730-9985-80DE034E3653}" type="presOf" srcId="{4BD61A8E-4A74-404B-8395-99C0208000EC}" destId="{49E396AE-258F-4260-A137-99DD0C44DBAF}" srcOrd="1" destOrd="0" presId="urn:microsoft.com/office/officeart/2005/8/layout/vProcess5"/>
    <dgm:cxn modelId="{2836B672-53FA-4B78-8490-8E2E0DA398A7}" type="presOf" srcId="{37758BF9-CE8C-4AE0-A852-F32EBEF79628}" destId="{82401D54-AD9C-432E-B8B9-82425BA67B54}" srcOrd="1" destOrd="0" presId="urn:microsoft.com/office/officeart/2005/8/layout/vProcess5"/>
    <dgm:cxn modelId="{BE927A43-E77F-4B80-AE73-3064C620FE58}" type="presOf" srcId="{3714FC88-3C92-4E4A-9E34-DEA1F68EB2DA}" destId="{B910B7D7-3FCF-4FA2-9085-5D5A0BB3217B}" srcOrd="0" destOrd="0" presId="urn:microsoft.com/office/officeart/2005/8/layout/vProcess5"/>
    <dgm:cxn modelId="{CF10C402-F212-488B-8E33-32EFF92FFA52}" type="presOf" srcId="{37758BF9-CE8C-4AE0-A852-F32EBEF79628}" destId="{22274149-4F3D-430D-A596-682ED184280C}" srcOrd="0" destOrd="0" presId="urn:microsoft.com/office/officeart/2005/8/layout/vProcess5"/>
    <dgm:cxn modelId="{C01D2901-6AE9-4EFA-91FD-392130C1BF41}" type="presOf" srcId="{06638A4A-C19A-47CD-848B-097281E535F1}" destId="{3EDEA15B-BA66-48F7-994F-4C1E22A582B6}" srcOrd="1" destOrd="0" presId="urn:microsoft.com/office/officeart/2005/8/layout/vProcess5"/>
    <dgm:cxn modelId="{4918001B-8463-4C69-AE2F-547CF42527CA}" type="presOf" srcId="{38E99CE1-F0EA-4AD3-A37B-41CBDF6DE730}" destId="{EF171D13-4EC5-4A4D-BA1F-8F4236D02E5B}" srcOrd="0" destOrd="0" presId="urn:microsoft.com/office/officeart/2005/8/layout/vProcess5"/>
    <dgm:cxn modelId="{1BDA4878-5B73-428E-978E-1D8CCC5426B9}" srcId="{D44A9C40-C3C7-42B0-AC21-02219A0A2E23}" destId="{37758BF9-CE8C-4AE0-A852-F32EBEF79628}" srcOrd="2" destOrd="0" parTransId="{328ABF09-4579-424E-916C-53A6A3C0677A}" sibTransId="{C73BE3A6-EF77-484C-BC62-62E02AC23134}"/>
    <dgm:cxn modelId="{95B2BFF7-3173-421B-963D-AAFD5E8CBD37}" type="presOf" srcId="{06638A4A-C19A-47CD-848B-097281E535F1}" destId="{4657DF00-C6DB-493F-9C63-51A2D957E1A1}" srcOrd="0" destOrd="0" presId="urn:microsoft.com/office/officeart/2005/8/layout/vProcess5"/>
    <dgm:cxn modelId="{28F7583A-D569-46E1-9C20-C4477DA763F5}" type="presOf" srcId="{4BD61A8E-4A74-404B-8395-99C0208000EC}" destId="{2D7969C0-7ED4-43BF-A9B6-1D3F49B4C0DC}" srcOrd="0" destOrd="0" presId="urn:microsoft.com/office/officeart/2005/8/layout/vProcess5"/>
    <dgm:cxn modelId="{174CA93A-BAE1-485D-84CD-7384B65B0D67}" srcId="{D44A9C40-C3C7-42B0-AC21-02219A0A2E23}" destId="{3714FC88-3C92-4E4A-9E34-DEA1F68EB2DA}" srcOrd="1" destOrd="0" parTransId="{3565C0AE-2A28-4F08-B703-E7DB21F4964D}" sibTransId="{D601E6BC-1D16-4BC2-AC7E-68FED5CC7877}"/>
    <dgm:cxn modelId="{FE246383-CD3E-4053-A4D9-68848189C0D4}" type="presParOf" srcId="{47D3FEA1-AC8B-43B2-BE69-36478065808F}" destId="{AF67683B-92FB-4A10-AFB6-26E9F5F94D05}" srcOrd="0" destOrd="0" presId="urn:microsoft.com/office/officeart/2005/8/layout/vProcess5"/>
    <dgm:cxn modelId="{219E2916-5031-4E57-BE66-E1B89DE3DD03}" type="presParOf" srcId="{47D3FEA1-AC8B-43B2-BE69-36478065808F}" destId="{2D7969C0-7ED4-43BF-A9B6-1D3F49B4C0DC}" srcOrd="1" destOrd="0" presId="urn:microsoft.com/office/officeart/2005/8/layout/vProcess5"/>
    <dgm:cxn modelId="{2A65FD56-1E5D-4B3B-878B-FDC1DB39682E}" type="presParOf" srcId="{47D3FEA1-AC8B-43B2-BE69-36478065808F}" destId="{B910B7D7-3FCF-4FA2-9085-5D5A0BB3217B}" srcOrd="2" destOrd="0" presId="urn:microsoft.com/office/officeart/2005/8/layout/vProcess5"/>
    <dgm:cxn modelId="{FF28A3CF-3E8A-4269-8578-E7A2164933A3}" type="presParOf" srcId="{47D3FEA1-AC8B-43B2-BE69-36478065808F}" destId="{22274149-4F3D-430D-A596-682ED184280C}" srcOrd="3" destOrd="0" presId="urn:microsoft.com/office/officeart/2005/8/layout/vProcess5"/>
    <dgm:cxn modelId="{1A1BDA48-7F59-4889-8C40-25B67541B554}" type="presParOf" srcId="{47D3FEA1-AC8B-43B2-BE69-36478065808F}" destId="{4657DF00-C6DB-493F-9C63-51A2D957E1A1}" srcOrd="4" destOrd="0" presId="urn:microsoft.com/office/officeart/2005/8/layout/vProcess5"/>
    <dgm:cxn modelId="{7F0899C5-FD71-42DB-B4B3-5DF828215D72}" type="presParOf" srcId="{47D3FEA1-AC8B-43B2-BE69-36478065808F}" destId="{EF171D13-4EC5-4A4D-BA1F-8F4236D02E5B}" srcOrd="5" destOrd="0" presId="urn:microsoft.com/office/officeart/2005/8/layout/vProcess5"/>
    <dgm:cxn modelId="{9BB3FCFB-3C41-4A57-AE65-DE496BFCF3AC}" type="presParOf" srcId="{47D3FEA1-AC8B-43B2-BE69-36478065808F}" destId="{6664A8C8-2613-49A6-ABFC-A64DD3929E61}" srcOrd="6" destOrd="0" presId="urn:microsoft.com/office/officeart/2005/8/layout/vProcess5"/>
    <dgm:cxn modelId="{B90F0157-0C82-47FB-967A-91601131B4E5}" type="presParOf" srcId="{47D3FEA1-AC8B-43B2-BE69-36478065808F}" destId="{4DAEFAB2-5E19-4A49-AA31-663041A91BA7}" srcOrd="7" destOrd="0" presId="urn:microsoft.com/office/officeart/2005/8/layout/vProcess5"/>
    <dgm:cxn modelId="{D25642E9-BE4E-4921-8A8B-25FEB90FD80E}" type="presParOf" srcId="{47D3FEA1-AC8B-43B2-BE69-36478065808F}" destId="{49E396AE-258F-4260-A137-99DD0C44DBAF}" srcOrd="8" destOrd="0" presId="urn:microsoft.com/office/officeart/2005/8/layout/vProcess5"/>
    <dgm:cxn modelId="{5682F337-4BD6-4199-AB81-EC58562D4D22}" type="presParOf" srcId="{47D3FEA1-AC8B-43B2-BE69-36478065808F}" destId="{4CCC9AEE-8C8E-4F8E-B236-7455678066FD}" srcOrd="9" destOrd="0" presId="urn:microsoft.com/office/officeart/2005/8/layout/vProcess5"/>
    <dgm:cxn modelId="{0CC88EA3-4CAB-44C3-8FD9-573EE9C565C0}" type="presParOf" srcId="{47D3FEA1-AC8B-43B2-BE69-36478065808F}" destId="{82401D54-AD9C-432E-B8B9-82425BA67B54}" srcOrd="10" destOrd="0" presId="urn:microsoft.com/office/officeart/2005/8/layout/vProcess5"/>
    <dgm:cxn modelId="{09290207-9428-40F0-8D56-D025C45DAFA3}" type="presParOf" srcId="{47D3FEA1-AC8B-43B2-BE69-36478065808F}" destId="{3EDEA15B-BA66-48F7-994F-4C1E22A582B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C4BE7-3D64-452C-B91F-7CDF1D426A9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FE26913-1B21-450B-8493-35D7E50FA248}">
      <dgm:prSet phldrT="[Text]"/>
      <dgm:spPr/>
      <dgm:t>
        <a:bodyPr/>
        <a:lstStyle/>
        <a:p>
          <a:endParaRPr lang="en-IN" dirty="0"/>
        </a:p>
      </dgm:t>
    </dgm:pt>
    <dgm:pt modelId="{37B901AE-9080-49CA-AC50-5C6C25373D9F}" type="parTrans" cxnId="{A995A21F-85A3-4E54-82AF-4CE7F42DECF3}">
      <dgm:prSet/>
      <dgm:spPr/>
      <dgm:t>
        <a:bodyPr/>
        <a:lstStyle/>
        <a:p>
          <a:endParaRPr lang="en-IN"/>
        </a:p>
      </dgm:t>
    </dgm:pt>
    <dgm:pt modelId="{EB201140-94C9-4140-8E8B-5BD73AEE2445}" type="sibTrans" cxnId="{A995A21F-85A3-4E54-82AF-4CE7F42DECF3}">
      <dgm:prSet/>
      <dgm:spPr/>
      <dgm:t>
        <a:bodyPr/>
        <a:lstStyle/>
        <a:p>
          <a:endParaRPr lang="en-IN"/>
        </a:p>
      </dgm:t>
    </dgm:pt>
    <dgm:pt modelId="{1095EF44-56C8-42A4-A01A-AB2D5DCBEF52}">
      <dgm:prSet phldrT="[Text]"/>
      <dgm:spPr/>
      <dgm:t>
        <a:bodyPr/>
        <a:lstStyle/>
        <a:p>
          <a:r>
            <a:rPr lang="en-IN" dirty="0" smtClean="0"/>
            <a:t>Cranial blood vessels &amp; TVS</a:t>
          </a:r>
          <a:endParaRPr lang="en-IN" dirty="0"/>
        </a:p>
      </dgm:t>
    </dgm:pt>
    <dgm:pt modelId="{C9FE9755-071B-40EC-8CBF-6E6FE46F8189}" type="parTrans" cxnId="{448772A7-BE73-450A-80C3-E61C57FF9380}">
      <dgm:prSet/>
      <dgm:spPr/>
      <dgm:t>
        <a:bodyPr/>
        <a:lstStyle/>
        <a:p>
          <a:endParaRPr lang="en-IN"/>
        </a:p>
      </dgm:t>
    </dgm:pt>
    <dgm:pt modelId="{1C0E1A05-98B9-404B-B2EB-073EF24C20BD}" type="sibTrans" cxnId="{448772A7-BE73-450A-80C3-E61C57FF9380}">
      <dgm:prSet/>
      <dgm:spPr/>
      <dgm:t>
        <a:bodyPr/>
        <a:lstStyle/>
        <a:p>
          <a:endParaRPr lang="en-IN"/>
        </a:p>
      </dgm:t>
    </dgm:pt>
    <dgm:pt modelId="{63B224AE-018A-4D39-93A6-F54E851777A4}">
      <dgm:prSet phldrT="[Text]" phldr="1"/>
      <dgm:spPr/>
      <dgm:t>
        <a:bodyPr/>
        <a:lstStyle/>
        <a:p>
          <a:endParaRPr lang="en-IN" dirty="0"/>
        </a:p>
      </dgm:t>
    </dgm:pt>
    <dgm:pt modelId="{7CDAB966-20A8-45C7-9D48-B8300A8D27BF}" type="parTrans" cxnId="{85F0094E-6ECC-4129-971C-73D8DA2C26A7}">
      <dgm:prSet/>
      <dgm:spPr/>
      <dgm:t>
        <a:bodyPr/>
        <a:lstStyle/>
        <a:p>
          <a:endParaRPr lang="en-IN"/>
        </a:p>
      </dgm:t>
    </dgm:pt>
    <dgm:pt modelId="{02F1DC7F-F335-4416-8006-0D9BC0E5AD01}" type="sibTrans" cxnId="{85F0094E-6ECC-4129-971C-73D8DA2C26A7}">
      <dgm:prSet/>
      <dgm:spPr/>
      <dgm:t>
        <a:bodyPr/>
        <a:lstStyle/>
        <a:p>
          <a:endParaRPr lang="en-IN"/>
        </a:p>
      </dgm:t>
    </dgm:pt>
    <dgm:pt modelId="{77C36384-0B46-4A39-8F3D-5E0F7CCEFF83}">
      <dgm:prSet phldrT="[Text]"/>
      <dgm:spPr/>
      <dgm:t>
        <a:bodyPr/>
        <a:lstStyle/>
        <a:p>
          <a:r>
            <a:rPr lang="en-IN" dirty="0" smtClean="0"/>
            <a:t>Activation of  TCC</a:t>
          </a:r>
          <a:endParaRPr lang="en-IN" dirty="0"/>
        </a:p>
      </dgm:t>
    </dgm:pt>
    <dgm:pt modelId="{D1C46A4D-CD40-435B-A799-A0E5CAA58A96}" type="parTrans" cxnId="{48267F54-594C-4184-9BA4-840820D0320D}">
      <dgm:prSet/>
      <dgm:spPr/>
      <dgm:t>
        <a:bodyPr/>
        <a:lstStyle/>
        <a:p>
          <a:endParaRPr lang="en-IN"/>
        </a:p>
      </dgm:t>
    </dgm:pt>
    <dgm:pt modelId="{890E9269-8356-4716-96A1-E0D9362EB019}" type="sibTrans" cxnId="{48267F54-594C-4184-9BA4-840820D0320D}">
      <dgm:prSet/>
      <dgm:spPr/>
      <dgm:t>
        <a:bodyPr/>
        <a:lstStyle/>
        <a:p>
          <a:endParaRPr lang="en-IN"/>
        </a:p>
      </dgm:t>
    </dgm:pt>
    <dgm:pt modelId="{619C133D-8E23-4F11-A5D9-F1D54C2B3C55}">
      <dgm:prSet phldrT="[Text]" phldr="1"/>
      <dgm:spPr/>
      <dgm:t>
        <a:bodyPr/>
        <a:lstStyle/>
        <a:p>
          <a:endParaRPr lang="en-IN" dirty="0"/>
        </a:p>
      </dgm:t>
    </dgm:pt>
    <dgm:pt modelId="{6A39ED3E-EACE-4649-B7A6-7D92D6F55A82}" type="parTrans" cxnId="{2F709FF7-7169-41AE-AE28-6781C33E6252}">
      <dgm:prSet/>
      <dgm:spPr/>
      <dgm:t>
        <a:bodyPr/>
        <a:lstStyle/>
        <a:p>
          <a:endParaRPr lang="en-IN"/>
        </a:p>
      </dgm:t>
    </dgm:pt>
    <dgm:pt modelId="{BF1F9415-A0A8-4C8B-99F5-9D444FC54546}" type="sibTrans" cxnId="{2F709FF7-7169-41AE-AE28-6781C33E6252}">
      <dgm:prSet/>
      <dgm:spPr/>
      <dgm:t>
        <a:bodyPr/>
        <a:lstStyle/>
        <a:p>
          <a:endParaRPr lang="en-IN"/>
        </a:p>
      </dgm:t>
    </dgm:pt>
    <dgm:pt modelId="{67C8249C-AA67-44A7-926F-8F2BE2B0D0FB}">
      <dgm:prSet phldrT="[Text]"/>
      <dgm:spPr/>
      <dgm:t>
        <a:bodyPr/>
        <a:lstStyle/>
        <a:p>
          <a:r>
            <a:rPr lang="en-IN" dirty="0" smtClean="0"/>
            <a:t>Activation of cortical and brain stem regions</a:t>
          </a:r>
          <a:endParaRPr lang="en-IN" dirty="0"/>
        </a:p>
      </dgm:t>
    </dgm:pt>
    <dgm:pt modelId="{FB033484-4FD4-4F66-8BEA-63A06C8360E7}" type="parTrans" cxnId="{7F9A9E4A-C60D-421C-A936-4490E02B1A4B}">
      <dgm:prSet/>
      <dgm:spPr/>
      <dgm:t>
        <a:bodyPr/>
        <a:lstStyle/>
        <a:p>
          <a:endParaRPr lang="en-IN"/>
        </a:p>
      </dgm:t>
    </dgm:pt>
    <dgm:pt modelId="{18EB6ED4-151D-4DA4-9F2A-1778E9F64595}" type="sibTrans" cxnId="{7F9A9E4A-C60D-421C-A936-4490E02B1A4B}">
      <dgm:prSet/>
      <dgm:spPr/>
      <dgm:t>
        <a:bodyPr/>
        <a:lstStyle/>
        <a:p>
          <a:endParaRPr lang="en-IN"/>
        </a:p>
      </dgm:t>
    </dgm:pt>
    <dgm:pt modelId="{B4431030-72BB-4FE2-86A3-F017553B12DC}" type="pres">
      <dgm:prSet presAssocID="{C06C4BE7-3D64-452C-B91F-7CDF1D426A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30DD3FD-B25F-4AE7-BEFE-F41358DBDB3C}" type="pres">
      <dgm:prSet presAssocID="{2FE26913-1B21-450B-8493-35D7E50FA248}" presName="composite" presStyleCnt="0"/>
      <dgm:spPr/>
    </dgm:pt>
    <dgm:pt modelId="{D702086D-9858-4E51-8195-63B86C74EEEE}" type="pres">
      <dgm:prSet presAssocID="{2FE26913-1B21-450B-8493-35D7E50FA2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DADA-893B-4EBB-92FF-A299378D75D4}" type="pres">
      <dgm:prSet presAssocID="{2FE26913-1B21-450B-8493-35D7E50FA248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E77066-A40F-42C7-9402-78E1B5DF483A}" type="pres">
      <dgm:prSet presAssocID="{EB201140-94C9-4140-8E8B-5BD73AEE2445}" presName="sp" presStyleCnt="0"/>
      <dgm:spPr/>
    </dgm:pt>
    <dgm:pt modelId="{4A786501-A59C-40C2-9CD5-0E90B0647B52}" type="pres">
      <dgm:prSet presAssocID="{63B224AE-018A-4D39-93A6-F54E851777A4}" presName="composite" presStyleCnt="0"/>
      <dgm:spPr/>
    </dgm:pt>
    <dgm:pt modelId="{E823943B-B1FD-4D77-A00A-DBB2ACCB76B6}" type="pres">
      <dgm:prSet presAssocID="{63B224AE-018A-4D39-93A6-F54E851777A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FE8E18-6686-4F41-B7E7-31DE35A61F9C}" type="pres">
      <dgm:prSet presAssocID="{63B224AE-018A-4D39-93A6-F54E851777A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0484CF0-E4F4-4E46-B7C3-50E6AEB22BEE}" type="pres">
      <dgm:prSet presAssocID="{02F1DC7F-F335-4416-8006-0D9BC0E5AD01}" presName="sp" presStyleCnt="0"/>
      <dgm:spPr/>
    </dgm:pt>
    <dgm:pt modelId="{18E4B245-0232-475F-8893-3131A6515C69}" type="pres">
      <dgm:prSet presAssocID="{619C133D-8E23-4F11-A5D9-F1D54C2B3C55}" presName="composite" presStyleCnt="0"/>
      <dgm:spPr/>
    </dgm:pt>
    <dgm:pt modelId="{DB7CDE71-40A7-455D-A459-CC1545E88AA9}" type="pres">
      <dgm:prSet presAssocID="{619C133D-8E23-4F11-A5D9-F1D54C2B3C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890BDA-B24A-4589-8308-FEC084DE4186}" type="pres">
      <dgm:prSet presAssocID="{619C133D-8E23-4F11-A5D9-F1D54C2B3C5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25E06BA-96D6-45E7-9E4D-3A0081D99A23}" type="presOf" srcId="{1095EF44-56C8-42A4-A01A-AB2D5DCBEF52}" destId="{F1D7DADA-893B-4EBB-92FF-A299378D75D4}" srcOrd="0" destOrd="0" presId="urn:microsoft.com/office/officeart/2005/8/layout/chevron2"/>
    <dgm:cxn modelId="{7F9A9E4A-C60D-421C-A936-4490E02B1A4B}" srcId="{619C133D-8E23-4F11-A5D9-F1D54C2B3C55}" destId="{67C8249C-AA67-44A7-926F-8F2BE2B0D0FB}" srcOrd="0" destOrd="0" parTransId="{FB033484-4FD4-4F66-8BEA-63A06C8360E7}" sibTransId="{18EB6ED4-151D-4DA4-9F2A-1778E9F64595}"/>
    <dgm:cxn modelId="{A995A21F-85A3-4E54-82AF-4CE7F42DECF3}" srcId="{C06C4BE7-3D64-452C-B91F-7CDF1D426A90}" destId="{2FE26913-1B21-450B-8493-35D7E50FA248}" srcOrd="0" destOrd="0" parTransId="{37B901AE-9080-49CA-AC50-5C6C25373D9F}" sibTransId="{EB201140-94C9-4140-8E8B-5BD73AEE2445}"/>
    <dgm:cxn modelId="{B0AF32DF-3866-4873-9668-166E13C47121}" type="presOf" srcId="{63B224AE-018A-4D39-93A6-F54E851777A4}" destId="{E823943B-B1FD-4D77-A00A-DBB2ACCB76B6}" srcOrd="0" destOrd="0" presId="urn:microsoft.com/office/officeart/2005/8/layout/chevron2"/>
    <dgm:cxn modelId="{350D0F8C-112B-418C-9ADA-EEA3A606280E}" type="presOf" srcId="{C06C4BE7-3D64-452C-B91F-7CDF1D426A90}" destId="{B4431030-72BB-4FE2-86A3-F017553B12DC}" srcOrd="0" destOrd="0" presId="urn:microsoft.com/office/officeart/2005/8/layout/chevron2"/>
    <dgm:cxn modelId="{259A50BE-A7E0-4ADD-8EA6-3EF63B03153A}" type="presOf" srcId="{2FE26913-1B21-450B-8493-35D7E50FA248}" destId="{D702086D-9858-4E51-8195-63B86C74EEEE}" srcOrd="0" destOrd="0" presId="urn:microsoft.com/office/officeart/2005/8/layout/chevron2"/>
    <dgm:cxn modelId="{2F709FF7-7169-41AE-AE28-6781C33E6252}" srcId="{C06C4BE7-3D64-452C-B91F-7CDF1D426A90}" destId="{619C133D-8E23-4F11-A5D9-F1D54C2B3C55}" srcOrd="2" destOrd="0" parTransId="{6A39ED3E-EACE-4649-B7A6-7D92D6F55A82}" sibTransId="{BF1F9415-A0A8-4C8B-99F5-9D444FC54546}"/>
    <dgm:cxn modelId="{48267F54-594C-4184-9BA4-840820D0320D}" srcId="{63B224AE-018A-4D39-93A6-F54E851777A4}" destId="{77C36384-0B46-4A39-8F3D-5E0F7CCEFF83}" srcOrd="0" destOrd="0" parTransId="{D1C46A4D-CD40-435B-A799-A0E5CAA58A96}" sibTransId="{890E9269-8356-4716-96A1-E0D9362EB019}"/>
    <dgm:cxn modelId="{85F0094E-6ECC-4129-971C-73D8DA2C26A7}" srcId="{C06C4BE7-3D64-452C-B91F-7CDF1D426A90}" destId="{63B224AE-018A-4D39-93A6-F54E851777A4}" srcOrd="1" destOrd="0" parTransId="{7CDAB966-20A8-45C7-9D48-B8300A8D27BF}" sibTransId="{02F1DC7F-F335-4416-8006-0D9BC0E5AD01}"/>
    <dgm:cxn modelId="{448772A7-BE73-450A-80C3-E61C57FF9380}" srcId="{2FE26913-1B21-450B-8493-35D7E50FA248}" destId="{1095EF44-56C8-42A4-A01A-AB2D5DCBEF52}" srcOrd="0" destOrd="0" parTransId="{C9FE9755-071B-40EC-8CBF-6E6FE46F8189}" sibTransId="{1C0E1A05-98B9-404B-B2EB-073EF24C20BD}"/>
    <dgm:cxn modelId="{6D8CD75F-2CE4-4BD1-B795-C9BCF8508790}" type="presOf" srcId="{77C36384-0B46-4A39-8F3D-5E0F7CCEFF83}" destId="{D0FE8E18-6686-4F41-B7E7-31DE35A61F9C}" srcOrd="0" destOrd="0" presId="urn:microsoft.com/office/officeart/2005/8/layout/chevron2"/>
    <dgm:cxn modelId="{4E7E334E-617E-4FC8-8E16-77E8E207CCEC}" type="presOf" srcId="{67C8249C-AA67-44A7-926F-8F2BE2B0D0FB}" destId="{0D890BDA-B24A-4589-8308-FEC084DE4186}" srcOrd="0" destOrd="0" presId="urn:microsoft.com/office/officeart/2005/8/layout/chevron2"/>
    <dgm:cxn modelId="{995FDE33-04D7-42B7-BEE5-B4F233F594A2}" type="presOf" srcId="{619C133D-8E23-4F11-A5D9-F1D54C2B3C55}" destId="{DB7CDE71-40A7-455D-A459-CC1545E88AA9}" srcOrd="0" destOrd="0" presId="urn:microsoft.com/office/officeart/2005/8/layout/chevron2"/>
    <dgm:cxn modelId="{50116909-94E3-4C9F-8298-560006F9AB58}" type="presParOf" srcId="{B4431030-72BB-4FE2-86A3-F017553B12DC}" destId="{430DD3FD-B25F-4AE7-BEFE-F41358DBDB3C}" srcOrd="0" destOrd="0" presId="urn:microsoft.com/office/officeart/2005/8/layout/chevron2"/>
    <dgm:cxn modelId="{F07CC8BB-8D1C-4BA8-A140-0045C70D0121}" type="presParOf" srcId="{430DD3FD-B25F-4AE7-BEFE-F41358DBDB3C}" destId="{D702086D-9858-4E51-8195-63B86C74EEEE}" srcOrd="0" destOrd="0" presId="urn:microsoft.com/office/officeart/2005/8/layout/chevron2"/>
    <dgm:cxn modelId="{E4AF832A-AD7A-4DBD-814F-F3AB3F17D6D4}" type="presParOf" srcId="{430DD3FD-B25F-4AE7-BEFE-F41358DBDB3C}" destId="{F1D7DADA-893B-4EBB-92FF-A299378D75D4}" srcOrd="1" destOrd="0" presId="urn:microsoft.com/office/officeart/2005/8/layout/chevron2"/>
    <dgm:cxn modelId="{BB710C2E-6C0C-4837-9669-E6374DDFC119}" type="presParOf" srcId="{B4431030-72BB-4FE2-86A3-F017553B12DC}" destId="{E1E77066-A40F-42C7-9402-78E1B5DF483A}" srcOrd="1" destOrd="0" presId="urn:microsoft.com/office/officeart/2005/8/layout/chevron2"/>
    <dgm:cxn modelId="{91054EEC-8DCC-4E83-BF78-D168548A4B36}" type="presParOf" srcId="{B4431030-72BB-4FE2-86A3-F017553B12DC}" destId="{4A786501-A59C-40C2-9CD5-0E90B0647B52}" srcOrd="2" destOrd="0" presId="urn:microsoft.com/office/officeart/2005/8/layout/chevron2"/>
    <dgm:cxn modelId="{47FD1FB0-E8DE-4B35-9AE4-D2E6930DC60D}" type="presParOf" srcId="{4A786501-A59C-40C2-9CD5-0E90B0647B52}" destId="{E823943B-B1FD-4D77-A00A-DBB2ACCB76B6}" srcOrd="0" destOrd="0" presId="urn:microsoft.com/office/officeart/2005/8/layout/chevron2"/>
    <dgm:cxn modelId="{FFC01231-209F-45E0-B7C0-A4E69427B281}" type="presParOf" srcId="{4A786501-A59C-40C2-9CD5-0E90B0647B52}" destId="{D0FE8E18-6686-4F41-B7E7-31DE35A61F9C}" srcOrd="1" destOrd="0" presId="urn:microsoft.com/office/officeart/2005/8/layout/chevron2"/>
    <dgm:cxn modelId="{E6C10B29-DB34-4BF7-9A23-FF0D86A6C640}" type="presParOf" srcId="{B4431030-72BB-4FE2-86A3-F017553B12DC}" destId="{30484CF0-E4F4-4E46-B7C3-50E6AEB22BEE}" srcOrd="3" destOrd="0" presId="urn:microsoft.com/office/officeart/2005/8/layout/chevron2"/>
    <dgm:cxn modelId="{FD1D4666-96D9-4170-890F-E8689EA86AD3}" type="presParOf" srcId="{B4431030-72BB-4FE2-86A3-F017553B12DC}" destId="{18E4B245-0232-475F-8893-3131A6515C69}" srcOrd="4" destOrd="0" presId="urn:microsoft.com/office/officeart/2005/8/layout/chevron2"/>
    <dgm:cxn modelId="{97AF3736-6A92-4E46-9924-C9508D640931}" type="presParOf" srcId="{18E4B245-0232-475F-8893-3131A6515C69}" destId="{DB7CDE71-40A7-455D-A459-CC1545E88AA9}" srcOrd="0" destOrd="0" presId="urn:microsoft.com/office/officeart/2005/8/layout/chevron2"/>
    <dgm:cxn modelId="{BE1CA45D-E92E-40E6-B086-4A34BADAAD8D}" type="presParOf" srcId="{18E4B245-0232-475F-8893-3131A6515C69}" destId="{0D890BDA-B24A-4589-8308-FEC084DE41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6A9DE-0161-4101-8BFB-6A37DE89516D}" type="doc">
      <dgm:prSet loTypeId="urn:microsoft.com/office/officeart/2005/8/layout/radial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1799141-AC74-47DF-BCEA-BB611EB4A2AA}">
      <dgm:prSet/>
      <dgm:spPr/>
      <dgm:t>
        <a:bodyPr/>
        <a:lstStyle/>
        <a:p>
          <a:pPr rtl="0"/>
          <a:r>
            <a:rPr lang="en-IN" dirty="0" smtClean="0"/>
            <a:t>Central feature of migraine is recurrent </a:t>
          </a:r>
          <a:r>
            <a:rPr lang="en-IN" dirty="0" smtClean="0">
              <a:solidFill>
                <a:srgbClr val="FFFF00"/>
              </a:solidFill>
            </a:rPr>
            <a:t>activation of </a:t>
          </a:r>
          <a:r>
            <a:rPr lang="en-IN" dirty="0" err="1" smtClean="0">
              <a:solidFill>
                <a:srgbClr val="FFFF00"/>
              </a:solidFill>
            </a:rPr>
            <a:t>Trigeminocervical</a:t>
          </a:r>
          <a:r>
            <a:rPr lang="en-IN" dirty="0" smtClean="0"/>
            <a:t> pain system</a:t>
          </a:r>
          <a:endParaRPr lang="en-IN" dirty="0"/>
        </a:p>
      </dgm:t>
    </dgm:pt>
    <dgm:pt modelId="{14F06B11-653F-49C8-8AB7-CE49114F95C6}" type="parTrans" cxnId="{23FE9750-EE27-401C-9739-05CC99C4B10B}">
      <dgm:prSet/>
      <dgm:spPr/>
      <dgm:t>
        <a:bodyPr/>
        <a:lstStyle/>
        <a:p>
          <a:endParaRPr lang="en-IN"/>
        </a:p>
      </dgm:t>
    </dgm:pt>
    <dgm:pt modelId="{F46114E5-AFBD-4DB5-B10E-73DF60425843}" type="sibTrans" cxnId="{23FE9750-EE27-401C-9739-05CC99C4B10B}">
      <dgm:prSet/>
      <dgm:spPr/>
      <dgm:t>
        <a:bodyPr/>
        <a:lstStyle/>
        <a:p>
          <a:endParaRPr lang="en-IN"/>
        </a:p>
      </dgm:t>
    </dgm:pt>
    <dgm:pt modelId="{2C1EC0FF-F426-4E43-A5D7-445FC8C2C3B5}" type="pres">
      <dgm:prSet presAssocID="{C776A9DE-0161-4101-8BFB-6A37DE8951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6B157C7-A774-40D7-8CFE-9FED4618CF5A}" type="pres">
      <dgm:prSet presAssocID="{81799141-AC74-47DF-BCEA-BB611EB4A2AA}" presName="centerShape" presStyleLbl="node0" presStyleIdx="0" presStyleCnt="1" custLinFactNeighborX="1673" custLinFactNeighborY="1100"/>
      <dgm:spPr/>
      <dgm:t>
        <a:bodyPr/>
        <a:lstStyle/>
        <a:p>
          <a:endParaRPr lang="en-IN"/>
        </a:p>
      </dgm:t>
    </dgm:pt>
  </dgm:ptLst>
  <dgm:cxnLst>
    <dgm:cxn modelId="{D8A5803F-73E9-4314-8F7D-5ECBCD3634A7}" type="presOf" srcId="{C776A9DE-0161-4101-8BFB-6A37DE89516D}" destId="{2C1EC0FF-F426-4E43-A5D7-445FC8C2C3B5}" srcOrd="0" destOrd="0" presId="urn:microsoft.com/office/officeart/2005/8/layout/radial6"/>
    <dgm:cxn modelId="{23FE9750-EE27-401C-9739-05CC99C4B10B}" srcId="{C776A9DE-0161-4101-8BFB-6A37DE89516D}" destId="{81799141-AC74-47DF-BCEA-BB611EB4A2AA}" srcOrd="0" destOrd="0" parTransId="{14F06B11-653F-49C8-8AB7-CE49114F95C6}" sibTransId="{F46114E5-AFBD-4DB5-B10E-73DF60425843}"/>
    <dgm:cxn modelId="{27E82E48-A917-4D10-8494-CDFE247EA91F}" type="presOf" srcId="{81799141-AC74-47DF-BCEA-BB611EB4A2AA}" destId="{D6B157C7-A774-40D7-8CFE-9FED4618CF5A}" srcOrd="0" destOrd="0" presId="urn:microsoft.com/office/officeart/2005/8/layout/radial6"/>
    <dgm:cxn modelId="{7C48A8FE-5633-4D0B-B9EF-3F565D550888}" type="presParOf" srcId="{2C1EC0FF-F426-4E43-A5D7-445FC8C2C3B5}" destId="{D6B157C7-A774-40D7-8CFE-9FED4618CF5A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B799B-54C2-4493-9BA7-819CD50976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EAA1076-4B39-4ADD-9D25-7A92FB265C43}">
      <dgm:prSet/>
      <dgm:spPr/>
      <dgm:t>
        <a:bodyPr/>
        <a:lstStyle/>
        <a:p>
          <a:pPr rtl="0"/>
          <a:r>
            <a:rPr lang="en-US" dirty="0" smtClean="0"/>
            <a:t>Accurate diagnosis</a:t>
          </a:r>
          <a:endParaRPr lang="en-IN" dirty="0"/>
        </a:p>
      </dgm:t>
    </dgm:pt>
    <dgm:pt modelId="{8B3B60EA-2B73-4CD3-B814-9A5286C7AC70}" type="parTrans" cxnId="{ADAD36CA-6279-4664-AE4B-9877047DCA34}">
      <dgm:prSet/>
      <dgm:spPr/>
      <dgm:t>
        <a:bodyPr/>
        <a:lstStyle/>
        <a:p>
          <a:endParaRPr lang="en-IN"/>
        </a:p>
      </dgm:t>
    </dgm:pt>
    <dgm:pt modelId="{5CDAD016-4074-42B2-BAF9-39ACD2C51C3D}" type="sibTrans" cxnId="{ADAD36CA-6279-4664-AE4B-9877047DCA34}">
      <dgm:prSet/>
      <dgm:spPr/>
      <dgm:t>
        <a:bodyPr/>
        <a:lstStyle/>
        <a:p>
          <a:endParaRPr lang="en-IN"/>
        </a:p>
      </dgm:t>
    </dgm:pt>
    <dgm:pt modelId="{6808E9AE-2FFC-43F3-8889-8AE0FF9E86C4}">
      <dgm:prSet/>
      <dgm:spPr/>
      <dgm:t>
        <a:bodyPr/>
        <a:lstStyle/>
        <a:p>
          <a:pPr rtl="0"/>
          <a:r>
            <a:rPr lang="en-US" dirty="0" smtClean="0"/>
            <a:t>Detailed patient </a:t>
          </a:r>
          <a:r>
            <a:rPr lang="en-US" smtClean="0"/>
            <a:t>information- expectation </a:t>
          </a:r>
          <a:r>
            <a:rPr lang="en-US" dirty="0" smtClean="0"/>
            <a:t>needs</a:t>
          </a:r>
          <a:endParaRPr lang="en-IN" dirty="0"/>
        </a:p>
      </dgm:t>
    </dgm:pt>
    <dgm:pt modelId="{393F9F0B-A0D7-4C6A-9F38-028CC6FB3F96}" type="parTrans" cxnId="{8720C136-5521-43E9-A9BB-E964762D67D1}">
      <dgm:prSet/>
      <dgm:spPr/>
      <dgm:t>
        <a:bodyPr/>
        <a:lstStyle/>
        <a:p>
          <a:endParaRPr lang="en-IN"/>
        </a:p>
      </dgm:t>
    </dgm:pt>
    <dgm:pt modelId="{FA569596-AA15-45F4-9B47-1EA02FAC9282}" type="sibTrans" cxnId="{8720C136-5521-43E9-A9BB-E964762D67D1}">
      <dgm:prSet/>
      <dgm:spPr/>
      <dgm:t>
        <a:bodyPr/>
        <a:lstStyle/>
        <a:p>
          <a:endParaRPr lang="en-IN"/>
        </a:p>
      </dgm:t>
    </dgm:pt>
    <dgm:pt modelId="{988A3D22-9B9C-4F3D-83A7-07C82B8E2B41}">
      <dgm:prSet/>
      <dgm:spPr/>
      <dgm:t>
        <a:bodyPr/>
        <a:lstStyle/>
        <a:p>
          <a:pPr rtl="0"/>
          <a:r>
            <a:rPr lang="en-US" dirty="0" smtClean="0"/>
            <a:t>Education &amp; reassurance</a:t>
          </a:r>
          <a:endParaRPr lang="en-IN" dirty="0"/>
        </a:p>
      </dgm:t>
    </dgm:pt>
    <dgm:pt modelId="{2BCA957B-618D-4C42-9592-4C51D721439C}" type="parTrans" cxnId="{39405416-ED5F-4B2E-9705-EA984E76C5E5}">
      <dgm:prSet/>
      <dgm:spPr/>
      <dgm:t>
        <a:bodyPr/>
        <a:lstStyle/>
        <a:p>
          <a:endParaRPr lang="en-IN"/>
        </a:p>
      </dgm:t>
    </dgm:pt>
    <dgm:pt modelId="{8824FACF-060C-44DB-A84C-C2BD67D32960}" type="sibTrans" cxnId="{39405416-ED5F-4B2E-9705-EA984E76C5E5}">
      <dgm:prSet/>
      <dgm:spPr/>
      <dgm:t>
        <a:bodyPr/>
        <a:lstStyle/>
        <a:p>
          <a:endParaRPr lang="en-IN"/>
        </a:p>
      </dgm:t>
    </dgm:pt>
    <dgm:pt modelId="{93551EF2-57DB-4DE9-AF35-F6A71548573F}">
      <dgm:prSet/>
      <dgm:spPr/>
      <dgm:t>
        <a:bodyPr/>
        <a:lstStyle/>
        <a:p>
          <a:pPr rtl="0"/>
          <a:r>
            <a:rPr lang="en-US" dirty="0" smtClean="0"/>
            <a:t>Non pharmacological treatment</a:t>
          </a:r>
          <a:endParaRPr lang="en-IN" dirty="0"/>
        </a:p>
      </dgm:t>
    </dgm:pt>
    <dgm:pt modelId="{82E6563D-849E-4566-A237-D4BFD74D2ED3}" type="parTrans" cxnId="{F02DB09B-5929-48F1-84E4-B6B50FCACB8F}">
      <dgm:prSet/>
      <dgm:spPr/>
      <dgm:t>
        <a:bodyPr/>
        <a:lstStyle/>
        <a:p>
          <a:endParaRPr lang="en-IN"/>
        </a:p>
      </dgm:t>
    </dgm:pt>
    <dgm:pt modelId="{991D4171-1453-4818-9A9A-21F497F4E7DA}" type="sibTrans" cxnId="{F02DB09B-5929-48F1-84E4-B6B50FCACB8F}">
      <dgm:prSet/>
      <dgm:spPr/>
      <dgm:t>
        <a:bodyPr/>
        <a:lstStyle/>
        <a:p>
          <a:endParaRPr lang="en-IN"/>
        </a:p>
      </dgm:t>
    </dgm:pt>
    <dgm:pt modelId="{3B600647-E8AD-4CEB-B50F-56A7B3D34421}">
      <dgm:prSet/>
      <dgm:spPr/>
      <dgm:t>
        <a:bodyPr/>
        <a:lstStyle/>
        <a:p>
          <a:pPr rtl="0"/>
          <a:r>
            <a:rPr lang="en-US" dirty="0" smtClean="0"/>
            <a:t>Acute and prophylactic treatment</a:t>
          </a:r>
          <a:endParaRPr lang="en-IN" dirty="0"/>
        </a:p>
      </dgm:t>
    </dgm:pt>
    <dgm:pt modelId="{C62B37F2-8D20-4CCE-9078-62AEBAC0D744}" type="parTrans" cxnId="{66F5B370-1A88-4D22-B41E-99BB898AAC73}">
      <dgm:prSet/>
      <dgm:spPr/>
      <dgm:t>
        <a:bodyPr/>
        <a:lstStyle/>
        <a:p>
          <a:endParaRPr lang="en-IN"/>
        </a:p>
      </dgm:t>
    </dgm:pt>
    <dgm:pt modelId="{73653EA9-38E7-4E9F-B7E2-723E305FD0DB}" type="sibTrans" cxnId="{66F5B370-1A88-4D22-B41E-99BB898AAC73}">
      <dgm:prSet/>
      <dgm:spPr/>
      <dgm:t>
        <a:bodyPr/>
        <a:lstStyle/>
        <a:p>
          <a:endParaRPr lang="en-IN"/>
        </a:p>
      </dgm:t>
    </dgm:pt>
    <dgm:pt modelId="{D78DD764-C063-4CCE-96AC-304D13EC0F24}">
      <dgm:prSet/>
      <dgm:spPr/>
      <dgm:t>
        <a:bodyPr/>
        <a:lstStyle/>
        <a:p>
          <a:endParaRPr lang="en-IN"/>
        </a:p>
      </dgm:t>
    </dgm:pt>
    <dgm:pt modelId="{B825C997-8E7E-4276-9872-68BB729C4037}" type="parTrans" cxnId="{A4148822-0D81-406E-83A4-D94676A7D0EC}">
      <dgm:prSet/>
      <dgm:spPr/>
      <dgm:t>
        <a:bodyPr/>
        <a:lstStyle/>
        <a:p>
          <a:endParaRPr lang="en-IN"/>
        </a:p>
      </dgm:t>
    </dgm:pt>
    <dgm:pt modelId="{DAFA5898-79B0-42EB-85A3-C731DBC91DAF}" type="sibTrans" cxnId="{A4148822-0D81-406E-83A4-D94676A7D0EC}">
      <dgm:prSet/>
      <dgm:spPr/>
      <dgm:t>
        <a:bodyPr/>
        <a:lstStyle/>
        <a:p>
          <a:endParaRPr lang="en-IN"/>
        </a:p>
      </dgm:t>
    </dgm:pt>
    <dgm:pt modelId="{AC46C357-A001-4C32-B3B4-D450450A6434}">
      <dgm:prSet/>
      <dgm:spPr/>
      <dgm:t>
        <a:bodyPr/>
        <a:lstStyle/>
        <a:p>
          <a:pPr rtl="0"/>
          <a:endParaRPr lang="en-IN" dirty="0"/>
        </a:p>
      </dgm:t>
    </dgm:pt>
    <dgm:pt modelId="{F5F4AE26-F377-4CE9-91F8-F2E02F6B54DC}" type="parTrans" cxnId="{63217F6A-9796-490A-ADBA-DAFE636B75E2}">
      <dgm:prSet/>
      <dgm:spPr/>
      <dgm:t>
        <a:bodyPr/>
        <a:lstStyle/>
        <a:p>
          <a:endParaRPr lang="en-IN"/>
        </a:p>
      </dgm:t>
    </dgm:pt>
    <dgm:pt modelId="{B5F2A658-1110-4167-9920-CC0B46C01949}" type="sibTrans" cxnId="{63217F6A-9796-490A-ADBA-DAFE636B75E2}">
      <dgm:prSet/>
      <dgm:spPr/>
      <dgm:t>
        <a:bodyPr/>
        <a:lstStyle/>
        <a:p>
          <a:endParaRPr lang="en-IN"/>
        </a:p>
      </dgm:t>
    </dgm:pt>
    <dgm:pt modelId="{F92644CC-3DE8-42F5-93D9-39143A3494F8}" type="pres">
      <dgm:prSet presAssocID="{E8AB799B-54C2-4493-9BA7-819CD509764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B82FA12-0630-4A88-A1BB-7D79BCF8ADC1}" type="pres">
      <dgm:prSet presAssocID="{E8AB799B-54C2-4493-9BA7-819CD509764F}" presName="dummyMaxCanvas" presStyleCnt="0">
        <dgm:presLayoutVars/>
      </dgm:prSet>
      <dgm:spPr/>
    </dgm:pt>
    <dgm:pt modelId="{13D240E2-478C-49E7-B23E-516C148FC4D1}" type="pres">
      <dgm:prSet presAssocID="{E8AB799B-54C2-4493-9BA7-819CD509764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157B37-C0C9-4B41-B283-FDDE9ED2C0DE}" type="pres">
      <dgm:prSet presAssocID="{E8AB799B-54C2-4493-9BA7-819CD509764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76266B-B00B-4A5F-B3F4-4D5421ECF244}" type="pres">
      <dgm:prSet presAssocID="{E8AB799B-54C2-4493-9BA7-819CD509764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80E02F-600F-4676-9F77-60F732D09996}" type="pres">
      <dgm:prSet presAssocID="{E8AB799B-54C2-4493-9BA7-819CD509764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85A1B1-039D-4103-A742-16027E36DFB6}" type="pres">
      <dgm:prSet presAssocID="{E8AB799B-54C2-4493-9BA7-819CD509764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C6E966-CABE-4CF2-A4FD-E7F14048696D}" type="pres">
      <dgm:prSet presAssocID="{E8AB799B-54C2-4493-9BA7-819CD509764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10958AC-9070-49EA-9101-5FB393C7583D}" type="pres">
      <dgm:prSet presAssocID="{E8AB799B-54C2-4493-9BA7-819CD509764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BFBE23-E090-4BCD-9416-84D0482436FE}" type="pres">
      <dgm:prSet presAssocID="{E8AB799B-54C2-4493-9BA7-819CD509764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F2505E-F4FF-40D6-A2A8-08522161DBDB}" type="pres">
      <dgm:prSet presAssocID="{E8AB799B-54C2-4493-9BA7-819CD509764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1694EE-969B-41C0-89AA-658325BF178F}" type="pres">
      <dgm:prSet presAssocID="{E8AB799B-54C2-4493-9BA7-819CD509764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AF241A-F969-410E-8E5C-BB82A947BB4E}" type="pres">
      <dgm:prSet presAssocID="{E8AB799B-54C2-4493-9BA7-819CD509764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2DF717-79F1-4E8F-9F2D-811EDC54C48A}" type="pres">
      <dgm:prSet presAssocID="{E8AB799B-54C2-4493-9BA7-819CD509764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017BF0-DD22-4231-B09C-92318BAD0613}" type="pres">
      <dgm:prSet presAssocID="{E8AB799B-54C2-4493-9BA7-819CD509764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4F18F70-2C5E-4687-9ADD-A5F08566B26E}" type="pres">
      <dgm:prSet presAssocID="{E8AB799B-54C2-4493-9BA7-819CD509764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BDA9F84-2A71-41B5-AE27-2D27A1F56E0D}" type="presOf" srcId="{2EAA1076-4B39-4ADD-9D25-7A92FB265C43}" destId="{13D240E2-478C-49E7-B23E-516C148FC4D1}" srcOrd="0" destOrd="0" presId="urn:microsoft.com/office/officeart/2005/8/layout/vProcess5"/>
    <dgm:cxn modelId="{63CE8D17-D241-4597-95F8-E55DE32DD969}" type="presOf" srcId="{93551EF2-57DB-4DE9-AF35-F6A71548573F}" destId="{90017BF0-DD22-4231-B09C-92318BAD0613}" srcOrd="1" destOrd="0" presId="urn:microsoft.com/office/officeart/2005/8/layout/vProcess5"/>
    <dgm:cxn modelId="{F02DB09B-5929-48F1-84E4-B6B50FCACB8F}" srcId="{E8AB799B-54C2-4493-9BA7-819CD509764F}" destId="{93551EF2-57DB-4DE9-AF35-F6A71548573F}" srcOrd="3" destOrd="0" parTransId="{82E6563D-849E-4566-A237-D4BFD74D2ED3}" sibTransId="{991D4171-1453-4818-9A9A-21F497F4E7DA}"/>
    <dgm:cxn modelId="{8720C136-5521-43E9-A9BB-E964762D67D1}" srcId="{E8AB799B-54C2-4493-9BA7-819CD509764F}" destId="{6808E9AE-2FFC-43F3-8889-8AE0FF9E86C4}" srcOrd="1" destOrd="0" parTransId="{393F9F0B-A0D7-4C6A-9F38-028CC6FB3F96}" sibTransId="{FA569596-AA15-45F4-9B47-1EA02FAC9282}"/>
    <dgm:cxn modelId="{74FA9B0D-D2C2-40EE-9D78-DF256C07F103}" type="presOf" srcId="{988A3D22-9B9C-4F3D-83A7-07C82B8E2B41}" destId="{FB2DF717-79F1-4E8F-9F2D-811EDC54C48A}" srcOrd="1" destOrd="0" presId="urn:microsoft.com/office/officeart/2005/8/layout/vProcess5"/>
    <dgm:cxn modelId="{2E0B2280-CB4A-4601-B210-72F3BDAAA31D}" type="presOf" srcId="{5CDAD016-4074-42B2-BAF9-39ACD2C51C3D}" destId="{77C6E966-CABE-4CF2-A4FD-E7F14048696D}" srcOrd="0" destOrd="0" presId="urn:microsoft.com/office/officeart/2005/8/layout/vProcess5"/>
    <dgm:cxn modelId="{9BAFA610-F457-4A90-AADE-EB9DA0E14FA5}" type="presOf" srcId="{3B600647-E8AD-4CEB-B50F-56A7B3D34421}" destId="{44F18F70-2C5E-4687-9ADD-A5F08566B26E}" srcOrd="1" destOrd="0" presId="urn:microsoft.com/office/officeart/2005/8/layout/vProcess5"/>
    <dgm:cxn modelId="{F06A2FE6-BA62-4212-B374-27F30D6A7E73}" type="presOf" srcId="{988A3D22-9B9C-4F3D-83A7-07C82B8E2B41}" destId="{CB76266B-B00B-4A5F-B3F4-4D5421ECF244}" srcOrd="0" destOrd="0" presId="urn:microsoft.com/office/officeart/2005/8/layout/vProcess5"/>
    <dgm:cxn modelId="{C4209AFE-168C-4A6F-813A-B5D774DCECBC}" type="presOf" srcId="{E8AB799B-54C2-4493-9BA7-819CD509764F}" destId="{F92644CC-3DE8-42F5-93D9-39143A3494F8}" srcOrd="0" destOrd="0" presId="urn:microsoft.com/office/officeart/2005/8/layout/vProcess5"/>
    <dgm:cxn modelId="{121D8D5B-DB8B-45DB-93D7-AF15167F1725}" type="presOf" srcId="{6808E9AE-2FFC-43F3-8889-8AE0FF9E86C4}" destId="{5F157B37-C0C9-4B41-B283-FDDE9ED2C0DE}" srcOrd="0" destOrd="0" presId="urn:microsoft.com/office/officeart/2005/8/layout/vProcess5"/>
    <dgm:cxn modelId="{39405416-ED5F-4B2E-9705-EA984E76C5E5}" srcId="{E8AB799B-54C2-4493-9BA7-819CD509764F}" destId="{988A3D22-9B9C-4F3D-83A7-07C82B8E2B41}" srcOrd="2" destOrd="0" parTransId="{2BCA957B-618D-4C42-9592-4C51D721439C}" sibTransId="{8824FACF-060C-44DB-A84C-C2BD67D32960}"/>
    <dgm:cxn modelId="{B0ECC4D9-46DA-4FD9-8885-D3DC4E83A456}" type="presOf" srcId="{3B600647-E8AD-4CEB-B50F-56A7B3D34421}" destId="{4685A1B1-039D-4103-A742-16027E36DFB6}" srcOrd="0" destOrd="0" presId="urn:microsoft.com/office/officeart/2005/8/layout/vProcess5"/>
    <dgm:cxn modelId="{3E3D40A1-F867-4562-82ED-0625A4C12086}" type="presOf" srcId="{991D4171-1453-4818-9A9A-21F497F4E7DA}" destId="{09F2505E-F4FF-40D6-A2A8-08522161DBDB}" srcOrd="0" destOrd="0" presId="urn:microsoft.com/office/officeart/2005/8/layout/vProcess5"/>
    <dgm:cxn modelId="{1BD4AC50-D13B-43AB-A482-676C7EE2B339}" type="presOf" srcId="{FA569596-AA15-45F4-9B47-1EA02FAC9282}" destId="{510958AC-9070-49EA-9101-5FB393C7583D}" srcOrd="0" destOrd="0" presId="urn:microsoft.com/office/officeart/2005/8/layout/vProcess5"/>
    <dgm:cxn modelId="{9746068C-2EA8-4285-B373-B8E16EF919A0}" type="presOf" srcId="{8824FACF-060C-44DB-A84C-C2BD67D32960}" destId="{55BFBE23-E090-4BCD-9416-84D0482436FE}" srcOrd="0" destOrd="0" presId="urn:microsoft.com/office/officeart/2005/8/layout/vProcess5"/>
    <dgm:cxn modelId="{ADAD36CA-6279-4664-AE4B-9877047DCA34}" srcId="{E8AB799B-54C2-4493-9BA7-819CD509764F}" destId="{2EAA1076-4B39-4ADD-9D25-7A92FB265C43}" srcOrd="0" destOrd="0" parTransId="{8B3B60EA-2B73-4CD3-B814-9A5286C7AC70}" sibTransId="{5CDAD016-4074-42B2-BAF9-39ACD2C51C3D}"/>
    <dgm:cxn modelId="{796D61A0-863E-4D0B-8E29-B176B815D848}" type="presOf" srcId="{6808E9AE-2FFC-43F3-8889-8AE0FF9E86C4}" destId="{F4AF241A-F969-410E-8E5C-BB82A947BB4E}" srcOrd="1" destOrd="0" presId="urn:microsoft.com/office/officeart/2005/8/layout/vProcess5"/>
    <dgm:cxn modelId="{63217F6A-9796-490A-ADBA-DAFE636B75E2}" srcId="{E8AB799B-54C2-4493-9BA7-819CD509764F}" destId="{AC46C357-A001-4C32-B3B4-D450450A6434}" srcOrd="6" destOrd="0" parTransId="{F5F4AE26-F377-4CE9-91F8-F2E02F6B54DC}" sibTransId="{B5F2A658-1110-4167-9920-CC0B46C01949}"/>
    <dgm:cxn modelId="{66F5B370-1A88-4D22-B41E-99BB898AAC73}" srcId="{E8AB799B-54C2-4493-9BA7-819CD509764F}" destId="{3B600647-E8AD-4CEB-B50F-56A7B3D34421}" srcOrd="4" destOrd="0" parTransId="{C62B37F2-8D20-4CCE-9078-62AEBAC0D744}" sibTransId="{73653EA9-38E7-4E9F-B7E2-723E305FD0DB}"/>
    <dgm:cxn modelId="{A4148822-0D81-406E-83A4-D94676A7D0EC}" srcId="{E8AB799B-54C2-4493-9BA7-819CD509764F}" destId="{D78DD764-C063-4CCE-96AC-304D13EC0F24}" srcOrd="5" destOrd="0" parTransId="{B825C997-8E7E-4276-9872-68BB729C4037}" sibTransId="{DAFA5898-79B0-42EB-85A3-C731DBC91DAF}"/>
    <dgm:cxn modelId="{138E331A-1588-4FF8-89FB-4ADF40BC8482}" type="presOf" srcId="{2EAA1076-4B39-4ADD-9D25-7A92FB265C43}" destId="{F11694EE-969B-41C0-89AA-658325BF178F}" srcOrd="1" destOrd="0" presId="urn:microsoft.com/office/officeart/2005/8/layout/vProcess5"/>
    <dgm:cxn modelId="{48424AEF-FA0C-4D2C-BA89-E88802470031}" type="presOf" srcId="{93551EF2-57DB-4DE9-AF35-F6A71548573F}" destId="{B780E02F-600F-4676-9F77-60F732D09996}" srcOrd="0" destOrd="0" presId="urn:microsoft.com/office/officeart/2005/8/layout/vProcess5"/>
    <dgm:cxn modelId="{9D293F5E-ED1F-4F0C-A68D-B90A048B630A}" type="presParOf" srcId="{F92644CC-3DE8-42F5-93D9-39143A3494F8}" destId="{2B82FA12-0630-4A88-A1BB-7D79BCF8ADC1}" srcOrd="0" destOrd="0" presId="urn:microsoft.com/office/officeart/2005/8/layout/vProcess5"/>
    <dgm:cxn modelId="{769D552C-52E4-41F2-AE01-CA46EED85810}" type="presParOf" srcId="{F92644CC-3DE8-42F5-93D9-39143A3494F8}" destId="{13D240E2-478C-49E7-B23E-516C148FC4D1}" srcOrd="1" destOrd="0" presId="urn:microsoft.com/office/officeart/2005/8/layout/vProcess5"/>
    <dgm:cxn modelId="{2057D7EF-3643-47EF-ABA8-69FEB9342175}" type="presParOf" srcId="{F92644CC-3DE8-42F5-93D9-39143A3494F8}" destId="{5F157B37-C0C9-4B41-B283-FDDE9ED2C0DE}" srcOrd="2" destOrd="0" presId="urn:microsoft.com/office/officeart/2005/8/layout/vProcess5"/>
    <dgm:cxn modelId="{7AD920EE-E1EA-471F-A0E7-8D410526F21A}" type="presParOf" srcId="{F92644CC-3DE8-42F5-93D9-39143A3494F8}" destId="{CB76266B-B00B-4A5F-B3F4-4D5421ECF244}" srcOrd="3" destOrd="0" presId="urn:microsoft.com/office/officeart/2005/8/layout/vProcess5"/>
    <dgm:cxn modelId="{3B0BC0C7-82E4-46BE-A9AC-F9A8AA30785C}" type="presParOf" srcId="{F92644CC-3DE8-42F5-93D9-39143A3494F8}" destId="{B780E02F-600F-4676-9F77-60F732D09996}" srcOrd="4" destOrd="0" presId="urn:microsoft.com/office/officeart/2005/8/layout/vProcess5"/>
    <dgm:cxn modelId="{4823A3AF-ABD8-4147-8417-FD5E766358D4}" type="presParOf" srcId="{F92644CC-3DE8-42F5-93D9-39143A3494F8}" destId="{4685A1B1-039D-4103-A742-16027E36DFB6}" srcOrd="5" destOrd="0" presId="urn:microsoft.com/office/officeart/2005/8/layout/vProcess5"/>
    <dgm:cxn modelId="{B93075B0-91A8-44FC-BE63-8ADA13B76578}" type="presParOf" srcId="{F92644CC-3DE8-42F5-93D9-39143A3494F8}" destId="{77C6E966-CABE-4CF2-A4FD-E7F14048696D}" srcOrd="6" destOrd="0" presId="urn:microsoft.com/office/officeart/2005/8/layout/vProcess5"/>
    <dgm:cxn modelId="{68496372-6400-40A2-8D27-7A275929385E}" type="presParOf" srcId="{F92644CC-3DE8-42F5-93D9-39143A3494F8}" destId="{510958AC-9070-49EA-9101-5FB393C7583D}" srcOrd="7" destOrd="0" presId="urn:microsoft.com/office/officeart/2005/8/layout/vProcess5"/>
    <dgm:cxn modelId="{609FF61E-42D4-439E-A93F-BC2D87C12BB4}" type="presParOf" srcId="{F92644CC-3DE8-42F5-93D9-39143A3494F8}" destId="{55BFBE23-E090-4BCD-9416-84D0482436FE}" srcOrd="8" destOrd="0" presId="urn:microsoft.com/office/officeart/2005/8/layout/vProcess5"/>
    <dgm:cxn modelId="{723EE5D8-E429-4537-8186-062419154379}" type="presParOf" srcId="{F92644CC-3DE8-42F5-93D9-39143A3494F8}" destId="{09F2505E-F4FF-40D6-A2A8-08522161DBDB}" srcOrd="9" destOrd="0" presId="urn:microsoft.com/office/officeart/2005/8/layout/vProcess5"/>
    <dgm:cxn modelId="{28CC3A51-D2EC-44F9-83B8-138149537365}" type="presParOf" srcId="{F92644CC-3DE8-42F5-93D9-39143A3494F8}" destId="{F11694EE-969B-41C0-89AA-658325BF178F}" srcOrd="10" destOrd="0" presId="urn:microsoft.com/office/officeart/2005/8/layout/vProcess5"/>
    <dgm:cxn modelId="{29BD8624-E5C7-40D7-89EE-64BF94B4EB32}" type="presParOf" srcId="{F92644CC-3DE8-42F5-93D9-39143A3494F8}" destId="{F4AF241A-F969-410E-8E5C-BB82A947BB4E}" srcOrd="11" destOrd="0" presId="urn:microsoft.com/office/officeart/2005/8/layout/vProcess5"/>
    <dgm:cxn modelId="{65F0F302-B602-43EF-9C15-E6179819D66C}" type="presParOf" srcId="{F92644CC-3DE8-42F5-93D9-39143A3494F8}" destId="{FB2DF717-79F1-4E8F-9F2D-811EDC54C48A}" srcOrd="12" destOrd="0" presId="urn:microsoft.com/office/officeart/2005/8/layout/vProcess5"/>
    <dgm:cxn modelId="{45CB154A-0200-4D48-93B1-B8C18F81DD9C}" type="presParOf" srcId="{F92644CC-3DE8-42F5-93D9-39143A3494F8}" destId="{90017BF0-DD22-4231-B09C-92318BAD0613}" srcOrd="13" destOrd="0" presId="urn:microsoft.com/office/officeart/2005/8/layout/vProcess5"/>
    <dgm:cxn modelId="{97E28F11-AE85-4789-81C4-0839C3D36C81}" type="presParOf" srcId="{F92644CC-3DE8-42F5-93D9-39143A3494F8}" destId="{44F18F70-2C5E-4687-9ADD-A5F08566B26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0C465E-3192-4FCA-BDCF-9F7C36E586B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5E7042C-2E95-4A10-B547-6E30BAFF486D}">
      <dgm:prSet phldrT="[Text]"/>
      <dgm:spPr/>
      <dgm:t>
        <a:bodyPr/>
        <a:lstStyle/>
        <a:p>
          <a:r>
            <a:rPr lang="en-US" dirty="0" smtClean="0"/>
            <a:t>Step1</a:t>
          </a:r>
          <a:endParaRPr lang="en-IN" dirty="0"/>
        </a:p>
      </dgm:t>
    </dgm:pt>
    <dgm:pt modelId="{9D64F4D6-E69F-42B8-8D06-F9A2FD61CBED}" type="parTrans" cxnId="{2A37B0BE-BF2F-42FB-B6D5-05F8CBBFC324}">
      <dgm:prSet/>
      <dgm:spPr/>
      <dgm:t>
        <a:bodyPr/>
        <a:lstStyle/>
        <a:p>
          <a:endParaRPr lang="en-IN"/>
        </a:p>
      </dgm:t>
    </dgm:pt>
    <dgm:pt modelId="{563728AC-4E22-4A2C-A7F1-DE40BEF84AA9}" type="sibTrans" cxnId="{2A37B0BE-BF2F-42FB-B6D5-05F8CBBFC324}">
      <dgm:prSet/>
      <dgm:spPr/>
      <dgm:t>
        <a:bodyPr/>
        <a:lstStyle/>
        <a:p>
          <a:endParaRPr lang="en-IN"/>
        </a:p>
      </dgm:t>
    </dgm:pt>
    <dgm:pt modelId="{DA8E48B6-2E8C-4155-ACC0-72295F7B3B84}">
      <dgm:prSet phldrT="[Text]"/>
      <dgm:spPr/>
      <dgm:t>
        <a:bodyPr/>
        <a:lstStyle/>
        <a:p>
          <a:r>
            <a:rPr lang="en-US" dirty="0" smtClean="0"/>
            <a:t>Simple analgesics</a:t>
          </a:r>
          <a:endParaRPr lang="en-IN" dirty="0"/>
        </a:p>
      </dgm:t>
    </dgm:pt>
    <dgm:pt modelId="{47BA6BFC-06A2-4461-881B-9760E14EC6C4}" type="parTrans" cxnId="{B57F5EFD-3698-410C-8261-F5F1EA30B7EE}">
      <dgm:prSet/>
      <dgm:spPr/>
      <dgm:t>
        <a:bodyPr/>
        <a:lstStyle/>
        <a:p>
          <a:endParaRPr lang="en-IN"/>
        </a:p>
      </dgm:t>
    </dgm:pt>
    <dgm:pt modelId="{4B295E33-E882-427F-9018-ABDD034FF63E}" type="sibTrans" cxnId="{B57F5EFD-3698-410C-8261-F5F1EA30B7EE}">
      <dgm:prSet/>
      <dgm:spPr/>
      <dgm:t>
        <a:bodyPr/>
        <a:lstStyle/>
        <a:p>
          <a:endParaRPr lang="en-IN"/>
        </a:p>
      </dgm:t>
    </dgm:pt>
    <dgm:pt modelId="{5B09B8CB-74FD-4463-87DB-D75DC66A764C}">
      <dgm:prSet phldrT="[Text]"/>
      <dgm:spPr/>
      <dgm:t>
        <a:bodyPr/>
        <a:lstStyle/>
        <a:p>
          <a:r>
            <a:rPr lang="en-US" dirty="0" smtClean="0"/>
            <a:t>Step2</a:t>
          </a:r>
          <a:endParaRPr lang="en-IN" dirty="0"/>
        </a:p>
      </dgm:t>
    </dgm:pt>
    <dgm:pt modelId="{CB2E740E-10A9-491B-9329-D42F7854FC7F}" type="parTrans" cxnId="{84D60D4D-21C7-4917-A432-E9524252BF6E}">
      <dgm:prSet/>
      <dgm:spPr/>
      <dgm:t>
        <a:bodyPr/>
        <a:lstStyle/>
        <a:p>
          <a:endParaRPr lang="en-IN"/>
        </a:p>
      </dgm:t>
    </dgm:pt>
    <dgm:pt modelId="{6B14EA29-5AC9-4588-A175-D9EFCD2870DC}" type="sibTrans" cxnId="{84D60D4D-21C7-4917-A432-E9524252BF6E}">
      <dgm:prSet/>
      <dgm:spPr/>
      <dgm:t>
        <a:bodyPr/>
        <a:lstStyle/>
        <a:p>
          <a:endParaRPr lang="en-IN"/>
        </a:p>
      </dgm:t>
    </dgm:pt>
    <dgm:pt modelId="{D7E87657-C6D8-459C-9E19-705C92551576}">
      <dgm:prSet phldrT="[Text]"/>
      <dgm:spPr/>
      <dgm:t>
        <a:bodyPr/>
        <a:lstStyle/>
        <a:p>
          <a:r>
            <a:rPr lang="en-US" dirty="0" smtClean="0"/>
            <a:t>Analgesics+ antiemetic</a:t>
          </a:r>
          <a:endParaRPr lang="en-IN" dirty="0"/>
        </a:p>
      </dgm:t>
    </dgm:pt>
    <dgm:pt modelId="{2C715E5F-EA62-40F3-BC37-DDF3A7F8A664}" type="parTrans" cxnId="{81C3B7D7-8E0B-42A5-90A1-6EF9A452146E}">
      <dgm:prSet/>
      <dgm:spPr/>
      <dgm:t>
        <a:bodyPr/>
        <a:lstStyle/>
        <a:p>
          <a:endParaRPr lang="en-IN"/>
        </a:p>
      </dgm:t>
    </dgm:pt>
    <dgm:pt modelId="{E440DC48-00CC-4E18-BA12-D859F3AD71C5}" type="sibTrans" cxnId="{81C3B7D7-8E0B-42A5-90A1-6EF9A452146E}">
      <dgm:prSet/>
      <dgm:spPr/>
      <dgm:t>
        <a:bodyPr/>
        <a:lstStyle/>
        <a:p>
          <a:endParaRPr lang="en-IN"/>
        </a:p>
      </dgm:t>
    </dgm:pt>
    <dgm:pt modelId="{1A10059C-92CF-4B72-8A22-37E91948B7F4}">
      <dgm:prSet phldrT="[Text]" phldr="1"/>
      <dgm:spPr/>
      <dgm:t>
        <a:bodyPr/>
        <a:lstStyle/>
        <a:p>
          <a:endParaRPr lang="en-IN"/>
        </a:p>
      </dgm:t>
    </dgm:pt>
    <dgm:pt modelId="{A0E1B482-A30E-46C3-8F14-FB36BEF4E779}" type="parTrans" cxnId="{21F20EF7-198D-4264-AEB6-B114DD5A4BDC}">
      <dgm:prSet/>
      <dgm:spPr/>
      <dgm:t>
        <a:bodyPr/>
        <a:lstStyle/>
        <a:p>
          <a:endParaRPr lang="en-IN"/>
        </a:p>
      </dgm:t>
    </dgm:pt>
    <dgm:pt modelId="{39F20695-4CF3-4C3D-8A61-914E220CDA9D}" type="sibTrans" cxnId="{21F20EF7-198D-4264-AEB6-B114DD5A4BDC}">
      <dgm:prSet/>
      <dgm:spPr/>
      <dgm:t>
        <a:bodyPr/>
        <a:lstStyle/>
        <a:p>
          <a:endParaRPr lang="en-IN"/>
        </a:p>
      </dgm:t>
    </dgm:pt>
    <dgm:pt modelId="{38FDFAE6-00C1-4B70-B7B6-F69CBA77BA19}">
      <dgm:prSet phldrT="[Text]"/>
      <dgm:spPr/>
      <dgm:t>
        <a:bodyPr/>
        <a:lstStyle/>
        <a:p>
          <a:r>
            <a:rPr lang="en-US" dirty="0" smtClean="0"/>
            <a:t>Step3</a:t>
          </a:r>
          <a:endParaRPr lang="en-IN" dirty="0"/>
        </a:p>
      </dgm:t>
    </dgm:pt>
    <dgm:pt modelId="{44C9863D-9A97-46D7-9FF0-5C09AD827723}" type="parTrans" cxnId="{9BBF3DB9-F6D2-4786-80E3-1EB46B1C81ED}">
      <dgm:prSet/>
      <dgm:spPr/>
      <dgm:t>
        <a:bodyPr/>
        <a:lstStyle/>
        <a:p>
          <a:endParaRPr lang="en-IN"/>
        </a:p>
      </dgm:t>
    </dgm:pt>
    <dgm:pt modelId="{186B953F-E293-4FDC-9E67-B1749883685E}" type="sibTrans" cxnId="{9BBF3DB9-F6D2-4786-80E3-1EB46B1C81ED}">
      <dgm:prSet/>
      <dgm:spPr/>
      <dgm:t>
        <a:bodyPr/>
        <a:lstStyle/>
        <a:p>
          <a:endParaRPr lang="en-IN"/>
        </a:p>
      </dgm:t>
    </dgm:pt>
    <dgm:pt modelId="{D8DD9AE5-CCA9-43E1-8698-55582C4A17B3}">
      <dgm:prSet phldrT="[Text]"/>
      <dgm:spPr/>
      <dgm:t>
        <a:bodyPr/>
        <a:lstStyle/>
        <a:p>
          <a:r>
            <a:rPr lang="en-US" dirty="0" smtClean="0"/>
            <a:t>Migraine specific</a:t>
          </a:r>
          <a:endParaRPr lang="en-IN" dirty="0"/>
        </a:p>
      </dgm:t>
    </dgm:pt>
    <dgm:pt modelId="{6D2E63C1-26EF-4E30-A61F-84AFCAD5D185}" type="parTrans" cxnId="{B960F5EC-891C-4723-BBEB-6AA8925A27B3}">
      <dgm:prSet/>
      <dgm:spPr/>
      <dgm:t>
        <a:bodyPr/>
        <a:lstStyle/>
        <a:p>
          <a:endParaRPr lang="en-IN"/>
        </a:p>
      </dgm:t>
    </dgm:pt>
    <dgm:pt modelId="{D526252C-2CF2-4D55-8806-5A4AC763590A}" type="sibTrans" cxnId="{B960F5EC-891C-4723-BBEB-6AA8925A27B3}">
      <dgm:prSet/>
      <dgm:spPr/>
      <dgm:t>
        <a:bodyPr/>
        <a:lstStyle/>
        <a:p>
          <a:endParaRPr lang="en-IN"/>
        </a:p>
      </dgm:t>
    </dgm:pt>
    <dgm:pt modelId="{ED5DACE7-2D18-4648-AD29-3A102CF9F9A8}">
      <dgm:prSet phldrT="[Text]" phldr="1"/>
      <dgm:spPr/>
      <dgm:t>
        <a:bodyPr/>
        <a:lstStyle/>
        <a:p>
          <a:endParaRPr lang="en-IN"/>
        </a:p>
      </dgm:t>
    </dgm:pt>
    <dgm:pt modelId="{A011618F-D28A-42E4-AAD5-707DA893AB6F}" type="parTrans" cxnId="{7C95A098-3C8C-4F8F-BFB9-11497EB6E20D}">
      <dgm:prSet/>
      <dgm:spPr/>
      <dgm:t>
        <a:bodyPr/>
        <a:lstStyle/>
        <a:p>
          <a:endParaRPr lang="en-IN"/>
        </a:p>
      </dgm:t>
    </dgm:pt>
    <dgm:pt modelId="{9D60D752-94E0-46BE-AF63-1F5D599F6F55}" type="sibTrans" cxnId="{7C95A098-3C8C-4F8F-BFB9-11497EB6E20D}">
      <dgm:prSet/>
      <dgm:spPr/>
      <dgm:t>
        <a:bodyPr/>
        <a:lstStyle/>
        <a:p>
          <a:endParaRPr lang="en-IN"/>
        </a:p>
      </dgm:t>
    </dgm:pt>
    <dgm:pt modelId="{DC85E854-830F-41D3-BA5F-4B69A23956FB}" type="pres">
      <dgm:prSet presAssocID="{5D0C465E-3192-4FCA-BDCF-9F7C36E586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FCC509A-0CB7-4AEE-8603-DBEB9DFA557F}" type="pres">
      <dgm:prSet presAssocID="{05E7042C-2E95-4A10-B547-6E30BAFF486D}" presName="composite" presStyleCnt="0"/>
      <dgm:spPr/>
    </dgm:pt>
    <dgm:pt modelId="{929CD022-08BA-439B-9EB1-94282CDDA7D5}" type="pres">
      <dgm:prSet presAssocID="{05E7042C-2E95-4A10-B547-6E30BAFF48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E84034-E2C5-46E7-BE23-98AE428E0CE4}" type="pres">
      <dgm:prSet presAssocID="{05E7042C-2E95-4A10-B547-6E30BAFF48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F65636-2886-4406-B47D-4840FEB4DB17}" type="pres">
      <dgm:prSet presAssocID="{563728AC-4E22-4A2C-A7F1-DE40BEF84AA9}" presName="sp" presStyleCnt="0"/>
      <dgm:spPr/>
    </dgm:pt>
    <dgm:pt modelId="{2D9CAAE0-7A7E-44C0-AB52-416793AA85BF}" type="pres">
      <dgm:prSet presAssocID="{5B09B8CB-74FD-4463-87DB-D75DC66A764C}" presName="composite" presStyleCnt="0"/>
      <dgm:spPr/>
    </dgm:pt>
    <dgm:pt modelId="{A15C47A0-9FD4-4399-9E48-5824F2B0CBD0}" type="pres">
      <dgm:prSet presAssocID="{5B09B8CB-74FD-4463-87DB-D75DC66A76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C23844-5AA2-4E91-A0F6-152CA2C43ACE}" type="pres">
      <dgm:prSet presAssocID="{5B09B8CB-74FD-4463-87DB-D75DC66A76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17E9ADF-8BD5-4DA3-8AE4-316038F3BE8D}" type="pres">
      <dgm:prSet presAssocID="{6B14EA29-5AC9-4588-A175-D9EFCD2870DC}" presName="sp" presStyleCnt="0"/>
      <dgm:spPr/>
    </dgm:pt>
    <dgm:pt modelId="{73D40D4A-7AD3-44A8-836F-3F1A83B1A924}" type="pres">
      <dgm:prSet presAssocID="{38FDFAE6-00C1-4B70-B7B6-F69CBA77BA19}" presName="composite" presStyleCnt="0"/>
      <dgm:spPr/>
    </dgm:pt>
    <dgm:pt modelId="{7E8A7768-EA9B-42F8-BB91-65D0F6BAA133}" type="pres">
      <dgm:prSet presAssocID="{38FDFAE6-00C1-4B70-B7B6-F69CBA77BA1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6BDADC-0D28-4547-B716-26CDDA201D89}" type="pres">
      <dgm:prSet presAssocID="{38FDFAE6-00C1-4B70-B7B6-F69CBA77BA1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562CBA6-43F8-4364-815F-7928511FC6BB}" type="presOf" srcId="{5D0C465E-3192-4FCA-BDCF-9F7C36E586B5}" destId="{DC85E854-830F-41D3-BA5F-4B69A23956FB}" srcOrd="0" destOrd="0" presId="urn:microsoft.com/office/officeart/2005/8/layout/chevron2"/>
    <dgm:cxn modelId="{BC30CC4B-EDC8-4B16-9178-AB9618C06143}" type="presOf" srcId="{1A10059C-92CF-4B72-8A22-37E91948B7F4}" destId="{3FC23844-5AA2-4E91-A0F6-152CA2C43ACE}" srcOrd="0" destOrd="1" presId="urn:microsoft.com/office/officeart/2005/8/layout/chevron2"/>
    <dgm:cxn modelId="{2A37B0BE-BF2F-42FB-B6D5-05F8CBBFC324}" srcId="{5D0C465E-3192-4FCA-BDCF-9F7C36E586B5}" destId="{05E7042C-2E95-4A10-B547-6E30BAFF486D}" srcOrd="0" destOrd="0" parTransId="{9D64F4D6-E69F-42B8-8D06-F9A2FD61CBED}" sibTransId="{563728AC-4E22-4A2C-A7F1-DE40BEF84AA9}"/>
    <dgm:cxn modelId="{E1E36772-2327-45ED-883A-50D7FF16881E}" type="presOf" srcId="{ED5DACE7-2D18-4648-AD29-3A102CF9F9A8}" destId="{9C6BDADC-0D28-4547-B716-26CDDA201D89}" srcOrd="0" destOrd="1" presId="urn:microsoft.com/office/officeart/2005/8/layout/chevron2"/>
    <dgm:cxn modelId="{DF233C13-87C8-4D22-9C05-8ABB8F557A94}" type="presOf" srcId="{38FDFAE6-00C1-4B70-B7B6-F69CBA77BA19}" destId="{7E8A7768-EA9B-42F8-BB91-65D0F6BAA133}" srcOrd="0" destOrd="0" presId="urn:microsoft.com/office/officeart/2005/8/layout/chevron2"/>
    <dgm:cxn modelId="{B57F5EFD-3698-410C-8261-F5F1EA30B7EE}" srcId="{05E7042C-2E95-4A10-B547-6E30BAFF486D}" destId="{DA8E48B6-2E8C-4155-ACC0-72295F7B3B84}" srcOrd="0" destOrd="0" parTransId="{47BA6BFC-06A2-4461-881B-9760E14EC6C4}" sibTransId="{4B295E33-E882-427F-9018-ABDD034FF63E}"/>
    <dgm:cxn modelId="{C282AAAF-1E58-49F2-9B7E-1175F6A22C36}" type="presOf" srcId="{DA8E48B6-2E8C-4155-ACC0-72295F7B3B84}" destId="{86E84034-E2C5-46E7-BE23-98AE428E0CE4}" srcOrd="0" destOrd="0" presId="urn:microsoft.com/office/officeart/2005/8/layout/chevron2"/>
    <dgm:cxn modelId="{84D60D4D-21C7-4917-A432-E9524252BF6E}" srcId="{5D0C465E-3192-4FCA-BDCF-9F7C36E586B5}" destId="{5B09B8CB-74FD-4463-87DB-D75DC66A764C}" srcOrd="1" destOrd="0" parTransId="{CB2E740E-10A9-491B-9329-D42F7854FC7F}" sibTransId="{6B14EA29-5AC9-4588-A175-D9EFCD2870DC}"/>
    <dgm:cxn modelId="{7C95A098-3C8C-4F8F-BFB9-11497EB6E20D}" srcId="{38FDFAE6-00C1-4B70-B7B6-F69CBA77BA19}" destId="{ED5DACE7-2D18-4648-AD29-3A102CF9F9A8}" srcOrd="1" destOrd="0" parTransId="{A011618F-D28A-42E4-AAD5-707DA893AB6F}" sibTransId="{9D60D752-94E0-46BE-AF63-1F5D599F6F55}"/>
    <dgm:cxn modelId="{21F20EF7-198D-4264-AEB6-B114DD5A4BDC}" srcId="{5B09B8CB-74FD-4463-87DB-D75DC66A764C}" destId="{1A10059C-92CF-4B72-8A22-37E91948B7F4}" srcOrd="1" destOrd="0" parTransId="{A0E1B482-A30E-46C3-8F14-FB36BEF4E779}" sibTransId="{39F20695-4CF3-4C3D-8A61-914E220CDA9D}"/>
    <dgm:cxn modelId="{7C3DBA07-8229-4915-9192-9199B5FF151B}" type="presOf" srcId="{D8DD9AE5-CCA9-43E1-8698-55582C4A17B3}" destId="{9C6BDADC-0D28-4547-B716-26CDDA201D89}" srcOrd="0" destOrd="0" presId="urn:microsoft.com/office/officeart/2005/8/layout/chevron2"/>
    <dgm:cxn modelId="{6FE727E0-1FC7-4F9E-B3C5-CB624977A538}" type="presOf" srcId="{D7E87657-C6D8-459C-9E19-705C92551576}" destId="{3FC23844-5AA2-4E91-A0F6-152CA2C43ACE}" srcOrd="0" destOrd="0" presId="urn:microsoft.com/office/officeart/2005/8/layout/chevron2"/>
    <dgm:cxn modelId="{9BBF3DB9-F6D2-4786-80E3-1EB46B1C81ED}" srcId="{5D0C465E-3192-4FCA-BDCF-9F7C36E586B5}" destId="{38FDFAE6-00C1-4B70-B7B6-F69CBA77BA19}" srcOrd="2" destOrd="0" parTransId="{44C9863D-9A97-46D7-9FF0-5C09AD827723}" sibTransId="{186B953F-E293-4FDC-9E67-B1749883685E}"/>
    <dgm:cxn modelId="{C3D30A1A-C4DB-4DC1-93A8-C134020B3648}" type="presOf" srcId="{05E7042C-2E95-4A10-B547-6E30BAFF486D}" destId="{929CD022-08BA-439B-9EB1-94282CDDA7D5}" srcOrd="0" destOrd="0" presId="urn:microsoft.com/office/officeart/2005/8/layout/chevron2"/>
    <dgm:cxn modelId="{81C3B7D7-8E0B-42A5-90A1-6EF9A452146E}" srcId="{5B09B8CB-74FD-4463-87DB-D75DC66A764C}" destId="{D7E87657-C6D8-459C-9E19-705C92551576}" srcOrd="0" destOrd="0" parTransId="{2C715E5F-EA62-40F3-BC37-DDF3A7F8A664}" sibTransId="{E440DC48-00CC-4E18-BA12-D859F3AD71C5}"/>
    <dgm:cxn modelId="{B960F5EC-891C-4723-BBEB-6AA8925A27B3}" srcId="{38FDFAE6-00C1-4B70-B7B6-F69CBA77BA19}" destId="{D8DD9AE5-CCA9-43E1-8698-55582C4A17B3}" srcOrd="0" destOrd="0" parTransId="{6D2E63C1-26EF-4E30-A61F-84AFCAD5D185}" sibTransId="{D526252C-2CF2-4D55-8806-5A4AC763590A}"/>
    <dgm:cxn modelId="{0676F52B-E5CA-4FC4-80B4-05FD6D34A42F}" type="presOf" srcId="{5B09B8CB-74FD-4463-87DB-D75DC66A764C}" destId="{A15C47A0-9FD4-4399-9E48-5824F2B0CBD0}" srcOrd="0" destOrd="0" presId="urn:microsoft.com/office/officeart/2005/8/layout/chevron2"/>
    <dgm:cxn modelId="{435FB107-6C75-414B-B047-5A8712D8FCCA}" type="presParOf" srcId="{DC85E854-830F-41D3-BA5F-4B69A23956FB}" destId="{6FCC509A-0CB7-4AEE-8603-DBEB9DFA557F}" srcOrd="0" destOrd="0" presId="urn:microsoft.com/office/officeart/2005/8/layout/chevron2"/>
    <dgm:cxn modelId="{D3172562-4B7D-4B05-B10B-3174C3A861DF}" type="presParOf" srcId="{6FCC509A-0CB7-4AEE-8603-DBEB9DFA557F}" destId="{929CD022-08BA-439B-9EB1-94282CDDA7D5}" srcOrd="0" destOrd="0" presId="urn:microsoft.com/office/officeart/2005/8/layout/chevron2"/>
    <dgm:cxn modelId="{AF8912EE-354C-4D1B-B0F2-458E37BD7864}" type="presParOf" srcId="{6FCC509A-0CB7-4AEE-8603-DBEB9DFA557F}" destId="{86E84034-E2C5-46E7-BE23-98AE428E0CE4}" srcOrd="1" destOrd="0" presId="urn:microsoft.com/office/officeart/2005/8/layout/chevron2"/>
    <dgm:cxn modelId="{29F9EAF5-7E77-4536-AC25-31FD48D639A6}" type="presParOf" srcId="{DC85E854-830F-41D3-BA5F-4B69A23956FB}" destId="{CDF65636-2886-4406-B47D-4840FEB4DB17}" srcOrd="1" destOrd="0" presId="urn:microsoft.com/office/officeart/2005/8/layout/chevron2"/>
    <dgm:cxn modelId="{3834B9AE-0C2E-4444-8264-018499D9E8EE}" type="presParOf" srcId="{DC85E854-830F-41D3-BA5F-4B69A23956FB}" destId="{2D9CAAE0-7A7E-44C0-AB52-416793AA85BF}" srcOrd="2" destOrd="0" presId="urn:microsoft.com/office/officeart/2005/8/layout/chevron2"/>
    <dgm:cxn modelId="{C02BC500-C68D-47E5-9FAB-A070C7982C72}" type="presParOf" srcId="{2D9CAAE0-7A7E-44C0-AB52-416793AA85BF}" destId="{A15C47A0-9FD4-4399-9E48-5824F2B0CBD0}" srcOrd="0" destOrd="0" presId="urn:microsoft.com/office/officeart/2005/8/layout/chevron2"/>
    <dgm:cxn modelId="{DD8F387E-2CD8-4988-94A3-D669C63BE40B}" type="presParOf" srcId="{2D9CAAE0-7A7E-44C0-AB52-416793AA85BF}" destId="{3FC23844-5AA2-4E91-A0F6-152CA2C43ACE}" srcOrd="1" destOrd="0" presId="urn:microsoft.com/office/officeart/2005/8/layout/chevron2"/>
    <dgm:cxn modelId="{0FFA3864-8072-461A-9E89-5D816396BC20}" type="presParOf" srcId="{DC85E854-830F-41D3-BA5F-4B69A23956FB}" destId="{917E9ADF-8BD5-4DA3-8AE4-316038F3BE8D}" srcOrd="3" destOrd="0" presId="urn:microsoft.com/office/officeart/2005/8/layout/chevron2"/>
    <dgm:cxn modelId="{0241FBC1-F305-44DC-9090-4218E48DAB7A}" type="presParOf" srcId="{DC85E854-830F-41D3-BA5F-4B69A23956FB}" destId="{73D40D4A-7AD3-44A8-836F-3F1A83B1A924}" srcOrd="4" destOrd="0" presId="urn:microsoft.com/office/officeart/2005/8/layout/chevron2"/>
    <dgm:cxn modelId="{0CFC4399-CE12-47F0-B624-AF21E6763CAD}" type="presParOf" srcId="{73D40D4A-7AD3-44A8-836F-3F1A83B1A924}" destId="{7E8A7768-EA9B-42F8-BB91-65D0F6BAA133}" srcOrd="0" destOrd="0" presId="urn:microsoft.com/office/officeart/2005/8/layout/chevron2"/>
    <dgm:cxn modelId="{A60619B6-9941-45B9-9619-43E9571F80F8}" type="presParOf" srcId="{73D40D4A-7AD3-44A8-836F-3F1A83B1A924}" destId="{9C6BDADC-0D28-4547-B716-26CDDA201D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ACB1AE-457A-4F53-9E49-C945DECACED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ACB89C-8612-4921-B21C-EF00CA1056CD}">
      <dgm:prSet phldrT="[Text]"/>
      <dgm:spPr/>
      <dgm:t>
        <a:bodyPr/>
        <a:lstStyle/>
        <a:p>
          <a:r>
            <a:rPr lang="en-US" b="1" dirty="0" smtClean="0"/>
            <a:t>Pre-emptive</a:t>
          </a:r>
          <a:endParaRPr lang="en-IN" b="1" dirty="0"/>
        </a:p>
      </dgm:t>
    </dgm:pt>
    <dgm:pt modelId="{7E8651CB-DC20-4169-BBFF-B95BB3ED1EB4}" type="parTrans" cxnId="{E328183B-7452-4420-8984-6E066B198ABF}">
      <dgm:prSet/>
      <dgm:spPr/>
      <dgm:t>
        <a:bodyPr/>
        <a:lstStyle/>
        <a:p>
          <a:endParaRPr lang="en-IN"/>
        </a:p>
      </dgm:t>
    </dgm:pt>
    <dgm:pt modelId="{3365A750-41A2-4C32-A1BA-E151A67C3DF9}" type="sibTrans" cxnId="{E328183B-7452-4420-8984-6E066B198ABF}">
      <dgm:prSet/>
      <dgm:spPr/>
      <dgm:t>
        <a:bodyPr/>
        <a:lstStyle/>
        <a:p>
          <a:endParaRPr lang="en-IN"/>
        </a:p>
      </dgm:t>
    </dgm:pt>
    <dgm:pt modelId="{81328B9B-0BD0-40C0-BE2E-909CDD19BE59}">
      <dgm:prSet phldrT="[Text]"/>
      <dgm:spPr/>
      <dgm:t>
        <a:bodyPr/>
        <a:lstStyle/>
        <a:p>
          <a:r>
            <a:rPr lang="en-US" dirty="0" smtClean="0"/>
            <a:t>Exercise/Sex</a:t>
          </a:r>
          <a:endParaRPr lang="en-IN" dirty="0"/>
        </a:p>
      </dgm:t>
    </dgm:pt>
    <dgm:pt modelId="{5869ECAE-270C-4D98-9DB6-2C591D7156E7}" type="parTrans" cxnId="{F3C8D1B6-3559-449D-8BCC-FE35319AF71B}">
      <dgm:prSet/>
      <dgm:spPr/>
      <dgm:t>
        <a:bodyPr/>
        <a:lstStyle/>
        <a:p>
          <a:endParaRPr lang="en-IN"/>
        </a:p>
      </dgm:t>
    </dgm:pt>
    <dgm:pt modelId="{C09BB599-CB77-4E47-9348-E1BB5BF738BA}" type="sibTrans" cxnId="{F3C8D1B6-3559-449D-8BCC-FE35319AF71B}">
      <dgm:prSet/>
      <dgm:spPr/>
      <dgm:t>
        <a:bodyPr/>
        <a:lstStyle/>
        <a:p>
          <a:endParaRPr lang="en-IN"/>
        </a:p>
      </dgm:t>
    </dgm:pt>
    <dgm:pt modelId="{62BE207F-33E3-4933-91D2-30CCE2C5BC5C}">
      <dgm:prSet phldrT="[Text]"/>
      <dgm:spPr/>
      <dgm:t>
        <a:bodyPr/>
        <a:lstStyle/>
        <a:p>
          <a:r>
            <a:rPr lang="en-US" dirty="0" smtClean="0"/>
            <a:t>Single dose</a:t>
          </a:r>
          <a:endParaRPr lang="en-IN" dirty="0"/>
        </a:p>
      </dgm:t>
    </dgm:pt>
    <dgm:pt modelId="{CFDE9584-3EFA-4CDF-B530-63BCDAF9E528}" type="parTrans" cxnId="{EDB1C2AF-8C15-4FAE-9FDF-18AA113D6EA2}">
      <dgm:prSet/>
      <dgm:spPr/>
      <dgm:t>
        <a:bodyPr/>
        <a:lstStyle/>
        <a:p>
          <a:endParaRPr lang="en-IN"/>
        </a:p>
      </dgm:t>
    </dgm:pt>
    <dgm:pt modelId="{3240F768-CC54-48C5-B2F6-451A052407BA}" type="sibTrans" cxnId="{EDB1C2AF-8C15-4FAE-9FDF-18AA113D6EA2}">
      <dgm:prSet/>
      <dgm:spPr/>
      <dgm:t>
        <a:bodyPr/>
        <a:lstStyle/>
        <a:p>
          <a:endParaRPr lang="en-IN"/>
        </a:p>
      </dgm:t>
    </dgm:pt>
    <dgm:pt modelId="{414D87AC-DAFA-4F54-815B-D76CFB91984B}">
      <dgm:prSet phldrT="[Text]"/>
      <dgm:spPr/>
      <dgm:t>
        <a:bodyPr/>
        <a:lstStyle/>
        <a:p>
          <a:r>
            <a:rPr lang="en-US" b="1" dirty="0" smtClean="0"/>
            <a:t>Short term</a:t>
          </a:r>
          <a:endParaRPr lang="en-IN" b="1" dirty="0"/>
        </a:p>
      </dgm:t>
    </dgm:pt>
    <dgm:pt modelId="{1FDD3E8C-C33D-4606-8E94-0B23CCB8CF18}" type="parTrans" cxnId="{11BF5F9B-7BD3-4E55-A163-CDEA4188C6E6}">
      <dgm:prSet/>
      <dgm:spPr/>
      <dgm:t>
        <a:bodyPr/>
        <a:lstStyle/>
        <a:p>
          <a:endParaRPr lang="en-IN"/>
        </a:p>
      </dgm:t>
    </dgm:pt>
    <dgm:pt modelId="{159E4E60-F606-4D54-A265-15639FA2FDDE}" type="sibTrans" cxnId="{11BF5F9B-7BD3-4E55-A163-CDEA4188C6E6}">
      <dgm:prSet/>
      <dgm:spPr/>
      <dgm:t>
        <a:bodyPr/>
        <a:lstStyle/>
        <a:p>
          <a:endParaRPr lang="en-IN"/>
        </a:p>
      </dgm:t>
    </dgm:pt>
    <dgm:pt modelId="{B7DFEC24-3E02-4073-A250-AAAF1936BD1C}">
      <dgm:prSet phldrT="[Text]"/>
      <dgm:spPr/>
      <dgm:t>
        <a:bodyPr/>
        <a:lstStyle/>
        <a:p>
          <a:r>
            <a:rPr lang="en-US" dirty="0" smtClean="0"/>
            <a:t>Menstruation</a:t>
          </a:r>
          <a:endParaRPr lang="en-IN" dirty="0"/>
        </a:p>
      </dgm:t>
    </dgm:pt>
    <dgm:pt modelId="{046E7FDD-953F-4502-AC3A-6E38679EE096}" type="parTrans" cxnId="{47F92BA6-DD7F-443E-9F95-F30D186E8901}">
      <dgm:prSet/>
      <dgm:spPr/>
      <dgm:t>
        <a:bodyPr/>
        <a:lstStyle/>
        <a:p>
          <a:endParaRPr lang="en-IN"/>
        </a:p>
      </dgm:t>
    </dgm:pt>
    <dgm:pt modelId="{985360AA-ABD7-44D0-BE87-8AD4B4ED4007}" type="sibTrans" cxnId="{47F92BA6-DD7F-443E-9F95-F30D186E8901}">
      <dgm:prSet/>
      <dgm:spPr/>
      <dgm:t>
        <a:bodyPr/>
        <a:lstStyle/>
        <a:p>
          <a:endParaRPr lang="en-IN"/>
        </a:p>
      </dgm:t>
    </dgm:pt>
    <dgm:pt modelId="{03B7775B-A5F1-4CE0-9E40-649976AFEFCC}">
      <dgm:prSet phldrT="[Text]"/>
      <dgm:spPr/>
      <dgm:t>
        <a:bodyPr/>
        <a:lstStyle/>
        <a:p>
          <a:r>
            <a:rPr lang="en-US" dirty="0" smtClean="0"/>
            <a:t>Just before/during</a:t>
          </a:r>
          <a:endParaRPr lang="en-IN" dirty="0"/>
        </a:p>
      </dgm:t>
    </dgm:pt>
    <dgm:pt modelId="{A930C70C-5FA8-4ED6-A7F8-14AC9541D4BE}" type="parTrans" cxnId="{A73D30BB-8529-4CBB-B32D-81CBD8139566}">
      <dgm:prSet/>
      <dgm:spPr/>
      <dgm:t>
        <a:bodyPr/>
        <a:lstStyle/>
        <a:p>
          <a:endParaRPr lang="en-IN"/>
        </a:p>
      </dgm:t>
    </dgm:pt>
    <dgm:pt modelId="{8107D257-5F67-42A5-9D95-BBB56D5B3C54}" type="sibTrans" cxnId="{A73D30BB-8529-4CBB-B32D-81CBD8139566}">
      <dgm:prSet/>
      <dgm:spPr/>
      <dgm:t>
        <a:bodyPr/>
        <a:lstStyle/>
        <a:p>
          <a:endParaRPr lang="en-IN"/>
        </a:p>
      </dgm:t>
    </dgm:pt>
    <dgm:pt modelId="{FD0E2C27-68CB-4A82-9DE3-A636A99E519E}">
      <dgm:prSet phldrT="[Text]"/>
      <dgm:spPr/>
      <dgm:t>
        <a:bodyPr/>
        <a:lstStyle/>
        <a:p>
          <a:r>
            <a:rPr lang="en-US" b="1" dirty="0" smtClean="0"/>
            <a:t>Chronic</a:t>
          </a:r>
          <a:endParaRPr lang="en-IN" b="1" dirty="0"/>
        </a:p>
      </dgm:t>
    </dgm:pt>
    <dgm:pt modelId="{E5AFC148-3D0A-485F-8B49-01BA2ECB1DF9}" type="parTrans" cxnId="{0DD424AD-3838-408A-A456-C4721EB6A186}">
      <dgm:prSet/>
      <dgm:spPr/>
      <dgm:t>
        <a:bodyPr/>
        <a:lstStyle/>
        <a:p>
          <a:endParaRPr lang="en-IN"/>
        </a:p>
      </dgm:t>
    </dgm:pt>
    <dgm:pt modelId="{A09ED1B7-ABC4-433E-9FAD-21661E71C1F2}" type="sibTrans" cxnId="{0DD424AD-3838-408A-A456-C4721EB6A186}">
      <dgm:prSet/>
      <dgm:spPr/>
      <dgm:t>
        <a:bodyPr/>
        <a:lstStyle/>
        <a:p>
          <a:endParaRPr lang="en-IN"/>
        </a:p>
      </dgm:t>
    </dgm:pt>
    <dgm:pt modelId="{626FA035-9616-459E-B6BE-21348BBC9301}">
      <dgm:prSet phldrT="[Text]" phldr="1"/>
      <dgm:spPr/>
      <dgm:t>
        <a:bodyPr/>
        <a:lstStyle/>
        <a:p>
          <a:endParaRPr lang="en-IN"/>
        </a:p>
      </dgm:t>
    </dgm:pt>
    <dgm:pt modelId="{EEA43743-3B34-4BCE-AC94-4451CD02E9F6}" type="parTrans" cxnId="{3F071C53-66CC-4729-BBAF-54108C6FC162}">
      <dgm:prSet/>
      <dgm:spPr/>
      <dgm:t>
        <a:bodyPr/>
        <a:lstStyle/>
        <a:p>
          <a:endParaRPr lang="en-IN"/>
        </a:p>
      </dgm:t>
    </dgm:pt>
    <dgm:pt modelId="{C82A4823-E672-4AC7-A7D1-BE52FBEC068F}" type="sibTrans" cxnId="{3F071C53-66CC-4729-BBAF-54108C6FC162}">
      <dgm:prSet/>
      <dgm:spPr/>
      <dgm:t>
        <a:bodyPr/>
        <a:lstStyle/>
        <a:p>
          <a:endParaRPr lang="en-IN"/>
        </a:p>
      </dgm:t>
    </dgm:pt>
    <dgm:pt modelId="{AAFF9BE4-DD17-4CE4-A2B6-0A914AFAEEC7}">
      <dgm:prSet phldrT="[Text]" phldr="1"/>
      <dgm:spPr/>
      <dgm:t>
        <a:bodyPr/>
        <a:lstStyle/>
        <a:p>
          <a:endParaRPr lang="en-IN"/>
        </a:p>
      </dgm:t>
    </dgm:pt>
    <dgm:pt modelId="{6DC289D4-5E2B-4946-AB15-0A51126B4D0D}" type="parTrans" cxnId="{646F9F3F-9AC9-48F0-AB29-271B6F71695F}">
      <dgm:prSet/>
      <dgm:spPr/>
      <dgm:t>
        <a:bodyPr/>
        <a:lstStyle/>
        <a:p>
          <a:endParaRPr lang="en-IN"/>
        </a:p>
      </dgm:t>
    </dgm:pt>
    <dgm:pt modelId="{10EEDE9B-F836-4957-A413-5F0ED17DB915}" type="sibTrans" cxnId="{646F9F3F-9AC9-48F0-AB29-271B6F71695F}">
      <dgm:prSet/>
      <dgm:spPr/>
      <dgm:t>
        <a:bodyPr/>
        <a:lstStyle/>
        <a:p>
          <a:endParaRPr lang="en-IN"/>
        </a:p>
      </dgm:t>
    </dgm:pt>
    <dgm:pt modelId="{866E0127-041F-4319-B27A-58832BDCD6B8}" type="pres">
      <dgm:prSet presAssocID="{22ACB1AE-457A-4F53-9E49-C945DECACE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E2D49DC-E459-4287-8920-6F4C432FA4A6}" type="pres">
      <dgm:prSet presAssocID="{5BACB89C-8612-4921-B21C-EF00CA1056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26C499-A183-4A5D-8A57-155A0E3D5BC9}" type="pres">
      <dgm:prSet presAssocID="{3365A750-41A2-4C32-A1BA-E151A67C3DF9}" presName="sibTrans" presStyleCnt="0"/>
      <dgm:spPr/>
    </dgm:pt>
    <dgm:pt modelId="{FDE3B186-435A-40FC-B387-3CA9CF6A21B6}" type="pres">
      <dgm:prSet presAssocID="{414D87AC-DAFA-4F54-815B-D76CFB9198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26E417-B2E6-43F9-A96C-6D57946FDD59}" type="pres">
      <dgm:prSet presAssocID="{159E4E60-F606-4D54-A265-15639FA2FDDE}" presName="sibTrans" presStyleCnt="0"/>
      <dgm:spPr/>
    </dgm:pt>
    <dgm:pt modelId="{1CEF1719-8C77-4FEE-ACDA-1E3D1759CA4A}" type="pres">
      <dgm:prSet presAssocID="{FD0E2C27-68CB-4A82-9DE3-A636A99E51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1E089D2-23CD-4ED0-8E6B-D046EE8683C4}" type="presOf" srcId="{B7DFEC24-3E02-4073-A250-AAAF1936BD1C}" destId="{FDE3B186-435A-40FC-B387-3CA9CF6A21B6}" srcOrd="0" destOrd="1" presId="urn:microsoft.com/office/officeart/2005/8/layout/hList6"/>
    <dgm:cxn modelId="{6823B4E5-49DF-4FFC-B67B-791DE890A770}" type="presOf" srcId="{81328B9B-0BD0-40C0-BE2E-909CDD19BE59}" destId="{EE2D49DC-E459-4287-8920-6F4C432FA4A6}" srcOrd="0" destOrd="1" presId="urn:microsoft.com/office/officeart/2005/8/layout/hList6"/>
    <dgm:cxn modelId="{6344077E-429B-47F4-843C-437AF0E2935E}" type="presOf" srcId="{5BACB89C-8612-4921-B21C-EF00CA1056CD}" destId="{EE2D49DC-E459-4287-8920-6F4C432FA4A6}" srcOrd="0" destOrd="0" presId="urn:microsoft.com/office/officeart/2005/8/layout/hList6"/>
    <dgm:cxn modelId="{A73D30BB-8529-4CBB-B32D-81CBD8139566}" srcId="{414D87AC-DAFA-4F54-815B-D76CFB91984B}" destId="{03B7775B-A5F1-4CE0-9E40-649976AFEFCC}" srcOrd="1" destOrd="0" parTransId="{A930C70C-5FA8-4ED6-A7F8-14AC9541D4BE}" sibTransId="{8107D257-5F67-42A5-9D95-BBB56D5B3C54}"/>
    <dgm:cxn modelId="{646F9F3F-9AC9-48F0-AB29-271B6F71695F}" srcId="{FD0E2C27-68CB-4A82-9DE3-A636A99E519E}" destId="{AAFF9BE4-DD17-4CE4-A2B6-0A914AFAEEC7}" srcOrd="1" destOrd="0" parTransId="{6DC289D4-5E2B-4946-AB15-0A51126B4D0D}" sibTransId="{10EEDE9B-F836-4957-A413-5F0ED17DB915}"/>
    <dgm:cxn modelId="{EDB1C2AF-8C15-4FAE-9FDF-18AA113D6EA2}" srcId="{5BACB89C-8612-4921-B21C-EF00CA1056CD}" destId="{62BE207F-33E3-4933-91D2-30CCE2C5BC5C}" srcOrd="1" destOrd="0" parTransId="{CFDE9584-3EFA-4CDF-B530-63BCDAF9E528}" sibTransId="{3240F768-CC54-48C5-B2F6-451A052407BA}"/>
    <dgm:cxn modelId="{0DD424AD-3838-408A-A456-C4721EB6A186}" srcId="{22ACB1AE-457A-4F53-9E49-C945DECACED4}" destId="{FD0E2C27-68CB-4A82-9DE3-A636A99E519E}" srcOrd="2" destOrd="0" parTransId="{E5AFC148-3D0A-485F-8B49-01BA2ECB1DF9}" sibTransId="{A09ED1B7-ABC4-433E-9FAD-21661E71C1F2}"/>
    <dgm:cxn modelId="{A56E85C3-9939-4B52-A30B-1B1D49815538}" type="presOf" srcId="{FD0E2C27-68CB-4A82-9DE3-A636A99E519E}" destId="{1CEF1719-8C77-4FEE-ACDA-1E3D1759CA4A}" srcOrd="0" destOrd="0" presId="urn:microsoft.com/office/officeart/2005/8/layout/hList6"/>
    <dgm:cxn modelId="{47F92BA6-DD7F-443E-9F95-F30D186E8901}" srcId="{414D87AC-DAFA-4F54-815B-D76CFB91984B}" destId="{B7DFEC24-3E02-4073-A250-AAAF1936BD1C}" srcOrd="0" destOrd="0" parTransId="{046E7FDD-953F-4502-AC3A-6E38679EE096}" sibTransId="{985360AA-ABD7-44D0-BE87-8AD4B4ED4007}"/>
    <dgm:cxn modelId="{0D061DBE-066D-4D6E-AB2D-E320051C6B9B}" type="presOf" srcId="{626FA035-9616-459E-B6BE-21348BBC9301}" destId="{1CEF1719-8C77-4FEE-ACDA-1E3D1759CA4A}" srcOrd="0" destOrd="1" presId="urn:microsoft.com/office/officeart/2005/8/layout/hList6"/>
    <dgm:cxn modelId="{F3C8D1B6-3559-449D-8BCC-FE35319AF71B}" srcId="{5BACB89C-8612-4921-B21C-EF00CA1056CD}" destId="{81328B9B-0BD0-40C0-BE2E-909CDD19BE59}" srcOrd="0" destOrd="0" parTransId="{5869ECAE-270C-4D98-9DB6-2C591D7156E7}" sibTransId="{C09BB599-CB77-4E47-9348-E1BB5BF738BA}"/>
    <dgm:cxn modelId="{F60FDB23-4590-426D-BFB8-B1C25DE9BFE2}" type="presOf" srcId="{62BE207F-33E3-4933-91D2-30CCE2C5BC5C}" destId="{EE2D49DC-E459-4287-8920-6F4C432FA4A6}" srcOrd="0" destOrd="2" presId="urn:microsoft.com/office/officeart/2005/8/layout/hList6"/>
    <dgm:cxn modelId="{4C4906D4-CB1B-4AE1-9C83-5D804C3228E0}" type="presOf" srcId="{AAFF9BE4-DD17-4CE4-A2B6-0A914AFAEEC7}" destId="{1CEF1719-8C77-4FEE-ACDA-1E3D1759CA4A}" srcOrd="0" destOrd="2" presId="urn:microsoft.com/office/officeart/2005/8/layout/hList6"/>
    <dgm:cxn modelId="{F73C2AB5-C319-49BA-84C0-78FFF3D74772}" type="presOf" srcId="{414D87AC-DAFA-4F54-815B-D76CFB91984B}" destId="{FDE3B186-435A-40FC-B387-3CA9CF6A21B6}" srcOrd="0" destOrd="0" presId="urn:microsoft.com/office/officeart/2005/8/layout/hList6"/>
    <dgm:cxn modelId="{E328183B-7452-4420-8984-6E066B198ABF}" srcId="{22ACB1AE-457A-4F53-9E49-C945DECACED4}" destId="{5BACB89C-8612-4921-B21C-EF00CA1056CD}" srcOrd="0" destOrd="0" parTransId="{7E8651CB-DC20-4169-BBFF-B95BB3ED1EB4}" sibTransId="{3365A750-41A2-4C32-A1BA-E151A67C3DF9}"/>
    <dgm:cxn modelId="{11BF5F9B-7BD3-4E55-A163-CDEA4188C6E6}" srcId="{22ACB1AE-457A-4F53-9E49-C945DECACED4}" destId="{414D87AC-DAFA-4F54-815B-D76CFB91984B}" srcOrd="1" destOrd="0" parTransId="{1FDD3E8C-C33D-4606-8E94-0B23CCB8CF18}" sibTransId="{159E4E60-F606-4D54-A265-15639FA2FDDE}"/>
    <dgm:cxn modelId="{16D9071D-7C82-432E-A567-416B2C4F5E2A}" type="presOf" srcId="{03B7775B-A5F1-4CE0-9E40-649976AFEFCC}" destId="{FDE3B186-435A-40FC-B387-3CA9CF6A21B6}" srcOrd="0" destOrd="2" presId="urn:microsoft.com/office/officeart/2005/8/layout/hList6"/>
    <dgm:cxn modelId="{3F071C53-66CC-4729-BBAF-54108C6FC162}" srcId="{FD0E2C27-68CB-4A82-9DE3-A636A99E519E}" destId="{626FA035-9616-459E-B6BE-21348BBC9301}" srcOrd="0" destOrd="0" parTransId="{EEA43743-3B34-4BCE-AC94-4451CD02E9F6}" sibTransId="{C82A4823-E672-4AC7-A7D1-BE52FBEC068F}"/>
    <dgm:cxn modelId="{622069DF-B403-40B0-BDC8-3D66D8DB8EA2}" type="presOf" srcId="{22ACB1AE-457A-4F53-9E49-C945DECACED4}" destId="{866E0127-041F-4319-B27A-58832BDCD6B8}" srcOrd="0" destOrd="0" presId="urn:microsoft.com/office/officeart/2005/8/layout/hList6"/>
    <dgm:cxn modelId="{C1B935EB-1A2A-4335-8447-449E204EF2CE}" type="presParOf" srcId="{866E0127-041F-4319-B27A-58832BDCD6B8}" destId="{EE2D49DC-E459-4287-8920-6F4C432FA4A6}" srcOrd="0" destOrd="0" presId="urn:microsoft.com/office/officeart/2005/8/layout/hList6"/>
    <dgm:cxn modelId="{892C44E3-A1A2-41CC-8DAE-C97DC0F108AB}" type="presParOf" srcId="{866E0127-041F-4319-B27A-58832BDCD6B8}" destId="{0926C499-A183-4A5D-8A57-155A0E3D5BC9}" srcOrd="1" destOrd="0" presId="urn:microsoft.com/office/officeart/2005/8/layout/hList6"/>
    <dgm:cxn modelId="{95C6F2C8-0581-4F26-9F16-B0CAD5A48C22}" type="presParOf" srcId="{866E0127-041F-4319-B27A-58832BDCD6B8}" destId="{FDE3B186-435A-40FC-B387-3CA9CF6A21B6}" srcOrd="2" destOrd="0" presId="urn:microsoft.com/office/officeart/2005/8/layout/hList6"/>
    <dgm:cxn modelId="{1FC5409E-05F7-46D4-A043-0370EC9BE416}" type="presParOf" srcId="{866E0127-041F-4319-B27A-58832BDCD6B8}" destId="{AF26E417-B2E6-43F9-A96C-6D57946FDD59}" srcOrd="3" destOrd="0" presId="urn:microsoft.com/office/officeart/2005/8/layout/hList6"/>
    <dgm:cxn modelId="{48FD1D2B-8EF9-44AD-BBBE-4A7719A58598}" type="presParOf" srcId="{866E0127-041F-4319-B27A-58832BDCD6B8}" destId="{1CEF1719-8C77-4FEE-ACDA-1E3D1759CA4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9E97F7-E10F-4F74-815A-AB5BB65AE63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72B253-74BF-46D4-BDBE-1770FCE540BF}">
      <dgm:prSet phldrT="[Text]"/>
      <dgm:spPr/>
      <dgm:t>
        <a:bodyPr/>
        <a:lstStyle/>
        <a:p>
          <a:r>
            <a:rPr lang="en-US" dirty="0" smtClean="0"/>
            <a:t>Increase GABA level</a:t>
          </a:r>
          <a:endParaRPr lang="en-IN" dirty="0"/>
        </a:p>
      </dgm:t>
    </dgm:pt>
    <dgm:pt modelId="{D58C8D13-1770-415D-8175-753A2609705C}" type="parTrans" cxnId="{97BA91C1-E1F4-4D49-96F5-987719B28627}">
      <dgm:prSet/>
      <dgm:spPr/>
      <dgm:t>
        <a:bodyPr/>
        <a:lstStyle/>
        <a:p>
          <a:endParaRPr lang="en-IN"/>
        </a:p>
      </dgm:t>
    </dgm:pt>
    <dgm:pt modelId="{B2324FEA-FA0E-437D-A18C-04FF1E4354D6}" type="sibTrans" cxnId="{97BA91C1-E1F4-4D49-96F5-987719B28627}">
      <dgm:prSet/>
      <dgm:spPr/>
      <dgm:t>
        <a:bodyPr/>
        <a:lstStyle/>
        <a:p>
          <a:endParaRPr lang="en-IN"/>
        </a:p>
      </dgm:t>
    </dgm:pt>
    <dgm:pt modelId="{BDA87530-1CF5-4D1A-9747-9B11695D5C3B}">
      <dgm:prSet phldrT="[Text]"/>
      <dgm:spPr/>
      <dgm:t>
        <a:bodyPr/>
        <a:lstStyle/>
        <a:p>
          <a:r>
            <a:rPr lang="en-US" dirty="0" smtClean="0"/>
            <a:t>Increase Ca conductance</a:t>
          </a:r>
          <a:endParaRPr lang="en-IN" dirty="0"/>
        </a:p>
      </dgm:t>
    </dgm:pt>
    <dgm:pt modelId="{2292DDDC-5CAE-4084-A8C4-3ED90984E3A7}" type="parTrans" cxnId="{08B5ADE9-55A8-4C61-9E63-F79B38724733}">
      <dgm:prSet/>
      <dgm:spPr/>
      <dgm:t>
        <a:bodyPr/>
        <a:lstStyle/>
        <a:p>
          <a:endParaRPr lang="en-IN"/>
        </a:p>
      </dgm:t>
    </dgm:pt>
    <dgm:pt modelId="{693FBB59-20E0-4C12-8756-B5E4660A3ECD}" type="sibTrans" cxnId="{08B5ADE9-55A8-4C61-9E63-F79B38724733}">
      <dgm:prSet/>
      <dgm:spPr/>
      <dgm:t>
        <a:bodyPr/>
        <a:lstStyle/>
        <a:p>
          <a:endParaRPr lang="en-IN"/>
        </a:p>
      </dgm:t>
    </dgm:pt>
    <dgm:pt modelId="{A475FF2F-A739-48D1-B203-4705536071AC}">
      <dgm:prSet phldrT="[Text]"/>
      <dgm:spPr/>
      <dgm:t>
        <a:bodyPr/>
        <a:lstStyle/>
        <a:p>
          <a:r>
            <a:rPr lang="en-US" dirty="0" smtClean="0"/>
            <a:t>Decrease Pl </a:t>
          </a:r>
          <a:r>
            <a:rPr lang="en-US" dirty="0" err="1" smtClean="0"/>
            <a:t>extravasation</a:t>
          </a:r>
          <a:endParaRPr lang="en-IN" dirty="0"/>
        </a:p>
      </dgm:t>
    </dgm:pt>
    <dgm:pt modelId="{AD969B00-CF07-4637-AB5A-7AD2ADFDD72E}" type="parTrans" cxnId="{96D957CC-A82E-4967-A3C2-613F7DA59177}">
      <dgm:prSet/>
      <dgm:spPr/>
      <dgm:t>
        <a:bodyPr/>
        <a:lstStyle/>
        <a:p>
          <a:endParaRPr lang="en-IN"/>
        </a:p>
      </dgm:t>
    </dgm:pt>
    <dgm:pt modelId="{5BF07AF2-1079-4C2A-A238-8ABD07997401}" type="sibTrans" cxnId="{96D957CC-A82E-4967-A3C2-613F7DA59177}">
      <dgm:prSet/>
      <dgm:spPr/>
      <dgm:t>
        <a:bodyPr/>
        <a:lstStyle/>
        <a:p>
          <a:endParaRPr lang="en-IN"/>
        </a:p>
      </dgm:t>
    </dgm:pt>
    <dgm:pt modelId="{C09B6AD5-F49F-411E-9669-050F64FFB2E3}">
      <dgm:prSet phldrT="[Text]"/>
      <dgm:spPr/>
      <dgm:t>
        <a:bodyPr/>
        <a:lstStyle/>
        <a:p>
          <a:r>
            <a:rPr lang="en-US" dirty="0" smtClean="0"/>
            <a:t>Reduce NI</a:t>
          </a:r>
          <a:endParaRPr lang="en-IN" dirty="0"/>
        </a:p>
      </dgm:t>
    </dgm:pt>
    <dgm:pt modelId="{4E88F198-7112-44C9-B6C3-85B05068BB6E}" type="parTrans" cxnId="{FBCACADF-C349-4499-83B5-54198D226657}">
      <dgm:prSet/>
      <dgm:spPr/>
      <dgm:t>
        <a:bodyPr/>
        <a:lstStyle/>
        <a:p>
          <a:endParaRPr lang="en-IN"/>
        </a:p>
      </dgm:t>
    </dgm:pt>
    <dgm:pt modelId="{403E5238-788F-448C-80AC-D20ED2B49C33}" type="sibTrans" cxnId="{FBCACADF-C349-4499-83B5-54198D226657}">
      <dgm:prSet/>
      <dgm:spPr/>
      <dgm:t>
        <a:bodyPr/>
        <a:lstStyle/>
        <a:p>
          <a:endParaRPr lang="en-IN"/>
        </a:p>
      </dgm:t>
    </dgm:pt>
    <dgm:pt modelId="{A4CD2258-1F9F-4FAA-BB44-C1EEC0E92B47}">
      <dgm:prSet phldrT="[Text]"/>
      <dgm:spPr/>
      <dgm:t>
        <a:bodyPr/>
        <a:lstStyle/>
        <a:p>
          <a:r>
            <a:rPr lang="en-US" dirty="0" smtClean="0"/>
            <a:t>Decrease CS</a:t>
          </a:r>
          <a:endParaRPr lang="en-IN" dirty="0"/>
        </a:p>
      </dgm:t>
    </dgm:pt>
    <dgm:pt modelId="{DA9C8E92-AD1D-4A13-8614-0D03695BC738}" type="parTrans" cxnId="{3BC6B2C3-365F-4CF1-A148-C3DB3944E8AE}">
      <dgm:prSet/>
      <dgm:spPr/>
      <dgm:t>
        <a:bodyPr/>
        <a:lstStyle/>
        <a:p>
          <a:endParaRPr lang="en-IN"/>
        </a:p>
      </dgm:t>
    </dgm:pt>
    <dgm:pt modelId="{E89D05CA-D1B5-4629-ACA7-89C1EF83E9A7}" type="sibTrans" cxnId="{3BC6B2C3-365F-4CF1-A148-C3DB3944E8AE}">
      <dgm:prSet/>
      <dgm:spPr/>
      <dgm:t>
        <a:bodyPr/>
        <a:lstStyle/>
        <a:p>
          <a:endParaRPr lang="en-IN"/>
        </a:p>
      </dgm:t>
    </dgm:pt>
    <dgm:pt modelId="{1355DA00-B291-41F8-8C8C-5273C6AAEE05}" type="pres">
      <dgm:prSet presAssocID="{DE9E97F7-E10F-4F74-815A-AB5BB65AE6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42436B4-7C0C-421E-BA19-B170C80FB166}" type="pres">
      <dgm:prSet presAssocID="{5B72B253-74BF-46D4-BDBE-1770FCE540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AA2BA6-61A5-4EC4-8066-CEE3AD32600A}" type="pres">
      <dgm:prSet presAssocID="{5B72B253-74BF-46D4-BDBE-1770FCE540BF}" presName="spNode" presStyleCnt="0"/>
      <dgm:spPr/>
    </dgm:pt>
    <dgm:pt modelId="{D5739A1B-62B8-4F2E-BDBC-E8AB1E566335}" type="pres">
      <dgm:prSet presAssocID="{B2324FEA-FA0E-437D-A18C-04FF1E4354D6}" presName="sibTrans" presStyleLbl="sibTrans1D1" presStyleIdx="0" presStyleCnt="5"/>
      <dgm:spPr/>
      <dgm:t>
        <a:bodyPr/>
        <a:lstStyle/>
        <a:p>
          <a:endParaRPr lang="en-IN"/>
        </a:p>
      </dgm:t>
    </dgm:pt>
    <dgm:pt modelId="{683BAD2F-F2F8-4969-AC53-BFECB1BF938A}" type="pres">
      <dgm:prSet presAssocID="{BDA87530-1CF5-4D1A-9747-9B11695D5C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6EB65B-CB12-4079-80A5-69C2C8456CA5}" type="pres">
      <dgm:prSet presAssocID="{BDA87530-1CF5-4D1A-9747-9B11695D5C3B}" presName="spNode" presStyleCnt="0"/>
      <dgm:spPr/>
    </dgm:pt>
    <dgm:pt modelId="{AFC7CEEA-AFEC-465C-B0E8-B19291112A01}" type="pres">
      <dgm:prSet presAssocID="{693FBB59-20E0-4C12-8756-B5E4660A3ECD}" presName="sibTrans" presStyleLbl="sibTrans1D1" presStyleIdx="1" presStyleCnt="5"/>
      <dgm:spPr/>
      <dgm:t>
        <a:bodyPr/>
        <a:lstStyle/>
        <a:p>
          <a:endParaRPr lang="en-IN"/>
        </a:p>
      </dgm:t>
    </dgm:pt>
    <dgm:pt modelId="{33F35F52-EAA0-43CF-A7A1-17264E028D28}" type="pres">
      <dgm:prSet presAssocID="{A475FF2F-A739-48D1-B203-4705536071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CD938E-9DD5-4D9A-BB32-2381626D7C1E}" type="pres">
      <dgm:prSet presAssocID="{A475FF2F-A739-48D1-B203-4705536071AC}" presName="spNode" presStyleCnt="0"/>
      <dgm:spPr/>
    </dgm:pt>
    <dgm:pt modelId="{4FC3828D-E82B-44BE-9B9E-6DFE4F3C9C24}" type="pres">
      <dgm:prSet presAssocID="{5BF07AF2-1079-4C2A-A238-8ABD07997401}" presName="sibTrans" presStyleLbl="sibTrans1D1" presStyleIdx="2" presStyleCnt="5"/>
      <dgm:spPr/>
      <dgm:t>
        <a:bodyPr/>
        <a:lstStyle/>
        <a:p>
          <a:endParaRPr lang="en-IN"/>
        </a:p>
      </dgm:t>
    </dgm:pt>
    <dgm:pt modelId="{2EF5B097-CF82-490E-9D77-BCCFEA6DFF5B}" type="pres">
      <dgm:prSet presAssocID="{C09B6AD5-F49F-411E-9669-050F64FFB2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92FC2A-95C1-4E44-B8CD-E6160C0387EC}" type="pres">
      <dgm:prSet presAssocID="{C09B6AD5-F49F-411E-9669-050F64FFB2E3}" presName="spNode" presStyleCnt="0"/>
      <dgm:spPr/>
    </dgm:pt>
    <dgm:pt modelId="{EAB7F7FF-0A2B-4959-A728-B8AE797872BC}" type="pres">
      <dgm:prSet presAssocID="{403E5238-788F-448C-80AC-D20ED2B49C33}" presName="sibTrans" presStyleLbl="sibTrans1D1" presStyleIdx="3" presStyleCnt="5"/>
      <dgm:spPr/>
      <dgm:t>
        <a:bodyPr/>
        <a:lstStyle/>
        <a:p>
          <a:endParaRPr lang="en-IN"/>
        </a:p>
      </dgm:t>
    </dgm:pt>
    <dgm:pt modelId="{7AFA8F67-A8F4-495D-9281-17406A39F09B}" type="pres">
      <dgm:prSet presAssocID="{A4CD2258-1F9F-4FAA-BB44-C1EEC0E92B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3A7366-0998-4182-89F1-05310AFABBD3}" type="pres">
      <dgm:prSet presAssocID="{A4CD2258-1F9F-4FAA-BB44-C1EEC0E92B47}" presName="spNode" presStyleCnt="0"/>
      <dgm:spPr/>
    </dgm:pt>
    <dgm:pt modelId="{47CBFAA8-FD20-49C6-B9A3-2187C0130CB6}" type="pres">
      <dgm:prSet presAssocID="{E89D05CA-D1B5-4629-ACA7-89C1EF83E9A7}" presName="sibTrans" presStyleLbl="sibTrans1D1" presStyleIdx="4" presStyleCnt="5"/>
      <dgm:spPr/>
      <dgm:t>
        <a:bodyPr/>
        <a:lstStyle/>
        <a:p>
          <a:endParaRPr lang="en-IN"/>
        </a:p>
      </dgm:t>
    </dgm:pt>
  </dgm:ptLst>
  <dgm:cxnLst>
    <dgm:cxn modelId="{96D957CC-A82E-4967-A3C2-613F7DA59177}" srcId="{DE9E97F7-E10F-4F74-815A-AB5BB65AE63D}" destId="{A475FF2F-A739-48D1-B203-4705536071AC}" srcOrd="2" destOrd="0" parTransId="{AD969B00-CF07-4637-AB5A-7AD2ADFDD72E}" sibTransId="{5BF07AF2-1079-4C2A-A238-8ABD07997401}"/>
    <dgm:cxn modelId="{9B8D3211-E720-4A8B-ACF8-FB692B50AF44}" type="presOf" srcId="{A475FF2F-A739-48D1-B203-4705536071AC}" destId="{33F35F52-EAA0-43CF-A7A1-17264E028D28}" srcOrd="0" destOrd="0" presId="urn:microsoft.com/office/officeart/2005/8/layout/cycle6"/>
    <dgm:cxn modelId="{D5431ED7-16D4-40C0-9D59-4DAA14CBE711}" type="presOf" srcId="{5BF07AF2-1079-4C2A-A238-8ABD07997401}" destId="{4FC3828D-E82B-44BE-9B9E-6DFE4F3C9C24}" srcOrd="0" destOrd="0" presId="urn:microsoft.com/office/officeart/2005/8/layout/cycle6"/>
    <dgm:cxn modelId="{F052AB99-965D-4B2D-B286-B28FECBB08F5}" type="presOf" srcId="{B2324FEA-FA0E-437D-A18C-04FF1E4354D6}" destId="{D5739A1B-62B8-4F2E-BDBC-E8AB1E566335}" srcOrd="0" destOrd="0" presId="urn:microsoft.com/office/officeart/2005/8/layout/cycle6"/>
    <dgm:cxn modelId="{3BC6B2C3-365F-4CF1-A148-C3DB3944E8AE}" srcId="{DE9E97F7-E10F-4F74-815A-AB5BB65AE63D}" destId="{A4CD2258-1F9F-4FAA-BB44-C1EEC0E92B47}" srcOrd="4" destOrd="0" parTransId="{DA9C8E92-AD1D-4A13-8614-0D03695BC738}" sibTransId="{E89D05CA-D1B5-4629-ACA7-89C1EF83E9A7}"/>
    <dgm:cxn modelId="{FA30EDA0-7225-4615-9030-DED49C632EEE}" type="presOf" srcId="{A4CD2258-1F9F-4FAA-BB44-C1EEC0E92B47}" destId="{7AFA8F67-A8F4-495D-9281-17406A39F09B}" srcOrd="0" destOrd="0" presId="urn:microsoft.com/office/officeart/2005/8/layout/cycle6"/>
    <dgm:cxn modelId="{FBCACADF-C349-4499-83B5-54198D226657}" srcId="{DE9E97F7-E10F-4F74-815A-AB5BB65AE63D}" destId="{C09B6AD5-F49F-411E-9669-050F64FFB2E3}" srcOrd="3" destOrd="0" parTransId="{4E88F198-7112-44C9-B6C3-85B05068BB6E}" sibTransId="{403E5238-788F-448C-80AC-D20ED2B49C33}"/>
    <dgm:cxn modelId="{903F5A44-B4CA-4B2F-95AE-44B1B124195F}" type="presOf" srcId="{5B72B253-74BF-46D4-BDBE-1770FCE540BF}" destId="{942436B4-7C0C-421E-BA19-B170C80FB166}" srcOrd="0" destOrd="0" presId="urn:microsoft.com/office/officeart/2005/8/layout/cycle6"/>
    <dgm:cxn modelId="{08B5ADE9-55A8-4C61-9E63-F79B38724733}" srcId="{DE9E97F7-E10F-4F74-815A-AB5BB65AE63D}" destId="{BDA87530-1CF5-4D1A-9747-9B11695D5C3B}" srcOrd="1" destOrd="0" parTransId="{2292DDDC-5CAE-4084-A8C4-3ED90984E3A7}" sibTransId="{693FBB59-20E0-4C12-8756-B5E4660A3ECD}"/>
    <dgm:cxn modelId="{909DE635-B7B2-46F3-B025-8FCD1EFDC606}" type="presOf" srcId="{BDA87530-1CF5-4D1A-9747-9B11695D5C3B}" destId="{683BAD2F-F2F8-4969-AC53-BFECB1BF938A}" srcOrd="0" destOrd="0" presId="urn:microsoft.com/office/officeart/2005/8/layout/cycle6"/>
    <dgm:cxn modelId="{39568580-82A8-4A13-A378-7083CBC643EF}" type="presOf" srcId="{693FBB59-20E0-4C12-8756-B5E4660A3ECD}" destId="{AFC7CEEA-AFEC-465C-B0E8-B19291112A01}" srcOrd="0" destOrd="0" presId="urn:microsoft.com/office/officeart/2005/8/layout/cycle6"/>
    <dgm:cxn modelId="{90CD3C71-2613-4610-BF55-4B1663E0700A}" type="presOf" srcId="{403E5238-788F-448C-80AC-D20ED2B49C33}" destId="{EAB7F7FF-0A2B-4959-A728-B8AE797872BC}" srcOrd="0" destOrd="0" presId="urn:microsoft.com/office/officeart/2005/8/layout/cycle6"/>
    <dgm:cxn modelId="{97BA91C1-E1F4-4D49-96F5-987719B28627}" srcId="{DE9E97F7-E10F-4F74-815A-AB5BB65AE63D}" destId="{5B72B253-74BF-46D4-BDBE-1770FCE540BF}" srcOrd="0" destOrd="0" parTransId="{D58C8D13-1770-415D-8175-753A2609705C}" sibTransId="{B2324FEA-FA0E-437D-A18C-04FF1E4354D6}"/>
    <dgm:cxn modelId="{FEB30D4D-1B88-49CE-B0F4-8B3C5EBBEE54}" type="presOf" srcId="{DE9E97F7-E10F-4F74-815A-AB5BB65AE63D}" destId="{1355DA00-B291-41F8-8C8C-5273C6AAEE05}" srcOrd="0" destOrd="0" presId="urn:microsoft.com/office/officeart/2005/8/layout/cycle6"/>
    <dgm:cxn modelId="{1F0489E1-64FC-4618-A012-CC55E8F5B0C4}" type="presOf" srcId="{E89D05CA-D1B5-4629-ACA7-89C1EF83E9A7}" destId="{47CBFAA8-FD20-49C6-B9A3-2187C0130CB6}" srcOrd="0" destOrd="0" presId="urn:microsoft.com/office/officeart/2005/8/layout/cycle6"/>
    <dgm:cxn modelId="{F04C7BC4-AAF7-4A35-A9B7-5A87BAB00501}" type="presOf" srcId="{C09B6AD5-F49F-411E-9669-050F64FFB2E3}" destId="{2EF5B097-CF82-490E-9D77-BCCFEA6DFF5B}" srcOrd="0" destOrd="0" presId="urn:microsoft.com/office/officeart/2005/8/layout/cycle6"/>
    <dgm:cxn modelId="{2B86BC68-0B68-4A87-ADDF-43333B9D5A36}" type="presParOf" srcId="{1355DA00-B291-41F8-8C8C-5273C6AAEE05}" destId="{942436B4-7C0C-421E-BA19-B170C80FB166}" srcOrd="0" destOrd="0" presId="urn:microsoft.com/office/officeart/2005/8/layout/cycle6"/>
    <dgm:cxn modelId="{0784B076-8B5E-4A3D-A197-B3F4B91A148D}" type="presParOf" srcId="{1355DA00-B291-41F8-8C8C-5273C6AAEE05}" destId="{B6AA2BA6-61A5-4EC4-8066-CEE3AD32600A}" srcOrd="1" destOrd="0" presId="urn:microsoft.com/office/officeart/2005/8/layout/cycle6"/>
    <dgm:cxn modelId="{EA588A51-7168-44F7-9C83-EA659433DEDC}" type="presParOf" srcId="{1355DA00-B291-41F8-8C8C-5273C6AAEE05}" destId="{D5739A1B-62B8-4F2E-BDBC-E8AB1E566335}" srcOrd="2" destOrd="0" presId="urn:microsoft.com/office/officeart/2005/8/layout/cycle6"/>
    <dgm:cxn modelId="{B91391D2-715F-43D0-86DC-B54DA38199F4}" type="presParOf" srcId="{1355DA00-B291-41F8-8C8C-5273C6AAEE05}" destId="{683BAD2F-F2F8-4969-AC53-BFECB1BF938A}" srcOrd="3" destOrd="0" presId="urn:microsoft.com/office/officeart/2005/8/layout/cycle6"/>
    <dgm:cxn modelId="{A52E4ED2-DF04-4091-8B65-FB052A65DB41}" type="presParOf" srcId="{1355DA00-B291-41F8-8C8C-5273C6AAEE05}" destId="{776EB65B-CB12-4079-80A5-69C2C8456CA5}" srcOrd="4" destOrd="0" presId="urn:microsoft.com/office/officeart/2005/8/layout/cycle6"/>
    <dgm:cxn modelId="{4A6B7ADF-89E6-4E3C-AE94-AFAC7DAFB39F}" type="presParOf" srcId="{1355DA00-B291-41F8-8C8C-5273C6AAEE05}" destId="{AFC7CEEA-AFEC-465C-B0E8-B19291112A01}" srcOrd="5" destOrd="0" presId="urn:microsoft.com/office/officeart/2005/8/layout/cycle6"/>
    <dgm:cxn modelId="{A0078AA5-565D-4EE6-B31B-07DB7D1B2C66}" type="presParOf" srcId="{1355DA00-B291-41F8-8C8C-5273C6AAEE05}" destId="{33F35F52-EAA0-43CF-A7A1-17264E028D28}" srcOrd="6" destOrd="0" presId="urn:microsoft.com/office/officeart/2005/8/layout/cycle6"/>
    <dgm:cxn modelId="{497C2D42-C3A0-468B-B6EA-A49477078494}" type="presParOf" srcId="{1355DA00-B291-41F8-8C8C-5273C6AAEE05}" destId="{D7CD938E-9DD5-4D9A-BB32-2381626D7C1E}" srcOrd="7" destOrd="0" presId="urn:microsoft.com/office/officeart/2005/8/layout/cycle6"/>
    <dgm:cxn modelId="{16C37C3D-B89A-44D9-8462-62DBAA504393}" type="presParOf" srcId="{1355DA00-B291-41F8-8C8C-5273C6AAEE05}" destId="{4FC3828D-E82B-44BE-9B9E-6DFE4F3C9C24}" srcOrd="8" destOrd="0" presId="urn:microsoft.com/office/officeart/2005/8/layout/cycle6"/>
    <dgm:cxn modelId="{28D08EC0-AA68-40F7-89B3-B2B4CF5975C7}" type="presParOf" srcId="{1355DA00-B291-41F8-8C8C-5273C6AAEE05}" destId="{2EF5B097-CF82-490E-9D77-BCCFEA6DFF5B}" srcOrd="9" destOrd="0" presId="urn:microsoft.com/office/officeart/2005/8/layout/cycle6"/>
    <dgm:cxn modelId="{FC2BEE0A-5D0C-4E4B-A987-74D4DA428358}" type="presParOf" srcId="{1355DA00-B291-41F8-8C8C-5273C6AAEE05}" destId="{B292FC2A-95C1-4E44-B8CD-E6160C0387EC}" srcOrd="10" destOrd="0" presId="urn:microsoft.com/office/officeart/2005/8/layout/cycle6"/>
    <dgm:cxn modelId="{63E3CBCD-82D1-405C-8724-8F50864C5D09}" type="presParOf" srcId="{1355DA00-B291-41F8-8C8C-5273C6AAEE05}" destId="{EAB7F7FF-0A2B-4959-A728-B8AE797872BC}" srcOrd="11" destOrd="0" presId="urn:microsoft.com/office/officeart/2005/8/layout/cycle6"/>
    <dgm:cxn modelId="{E3F73EAD-6619-445B-AF69-40376C37C043}" type="presParOf" srcId="{1355DA00-B291-41F8-8C8C-5273C6AAEE05}" destId="{7AFA8F67-A8F4-495D-9281-17406A39F09B}" srcOrd="12" destOrd="0" presId="urn:microsoft.com/office/officeart/2005/8/layout/cycle6"/>
    <dgm:cxn modelId="{83ECB615-054A-44EF-843D-6441D92FC85E}" type="presParOf" srcId="{1355DA00-B291-41F8-8C8C-5273C6AAEE05}" destId="{EF3A7366-0998-4182-89F1-05310AFABBD3}" srcOrd="13" destOrd="0" presId="urn:microsoft.com/office/officeart/2005/8/layout/cycle6"/>
    <dgm:cxn modelId="{0DCC9284-F569-435B-89F1-1D0569C0F9FE}" type="presParOf" srcId="{1355DA00-B291-41F8-8C8C-5273C6AAEE05}" destId="{47CBFAA8-FD20-49C6-B9A3-2187C0130CB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BE7F47-609C-48C5-B85B-007526D656D8}">
      <dsp:nvSpPr>
        <dsp:cNvPr id="0" name=""/>
        <dsp:cNvSpPr/>
      </dsp:nvSpPr>
      <dsp:spPr>
        <a:xfrm>
          <a:off x="0" y="1895740"/>
          <a:ext cx="8568952" cy="1243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Spread of depression at 3-5mm/min</a:t>
          </a:r>
          <a:endParaRPr lang="en-IN" sz="2900" kern="1200" dirty="0"/>
        </a:p>
      </dsp:txBody>
      <dsp:txXfrm>
        <a:off x="0" y="1895740"/>
        <a:ext cx="8568952" cy="1243811"/>
      </dsp:txXfrm>
    </dsp:sp>
    <dsp:sp modelId="{C685CC20-A07C-4028-BA00-8CA58F835185}">
      <dsp:nvSpPr>
        <dsp:cNvPr id="0" name=""/>
        <dsp:cNvSpPr/>
      </dsp:nvSpPr>
      <dsp:spPr>
        <a:xfrm rot="10800000">
          <a:off x="0" y="1416"/>
          <a:ext cx="8568952" cy="191298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Transient complete suppression of neural activity at focus of stimulation</a:t>
          </a:r>
          <a:endParaRPr lang="en-IN" sz="2900" kern="1200" dirty="0"/>
        </a:p>
      </dsp:txBody>
      <dsp:txXfrm rot="10800000">
        <a:off x="0" y="1416"/>
        <a:ext cx="8568952" cy="1912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7969C0-7ED4-43BF-A9B6-1D3F49B4C0DC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During CSD BBB becomes more permeable</a:t>
          </a:r>
          <a:endParaRPr lang="en-IN" sz="2600" kern="1200" dirty="0"/>
        </a:p>
      </dsp:txBody>
      <dsp:txXfrm>
        <a:off x="0" y="0"/>
        <a:ext cx="5483418" cy="995711"/>
      </dsp:txXfrm>
    </dsp:sp>
    <dsp:sp modelId="{B910B7D7-3FCF-4FA2-9085-5D5A0BB3217B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kern="1200" dirty="0" smtClean="0"/>
            <a:t>Allows glutamate, K+, H+, NO, AA, Serotonin release</a:t>
          </a:r>
          <a:endParaRPr lang="en-IN" sz="2600" kern="1200" dirty="0"/>
        </a:p>
      </dsp:txBody>
      <dsp:txXfrm>
        <a:off x="551383" y="1176750"/>
        <a:ext cx="5385084" cy="995711"/>
      </dsp:txXfrm>
    </dsp:sp>
    <dsp:sp modelId="{22274149-4F3D-430D-A596-682ED184280C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From cortical surface to </a:t>
          </a:r>
          <a:r>
            <a:rPr lang="en-US" sz="2600" kern="1200" dirty="0" err="1" smtClean="0"/>
            <a:t>meninges</a:t>
          </a:r>
          <a:endParaRPr lang="en-IN" sz="2600" kern="1200" dirty="0"/>
        </a:p>
      </dsp:txBody>
      <dsp:txXfrm>
        <a:off x="1094536" y="2353500"/>
        <a:ext cx="5393313" cy="995711"/>
      </dsp:txXfrm>
    </dsp:sp>
    <dsp:sp modelId="{4657DF00-C6DB-493F-9C63-51A2D957E1A1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Trigger </a:t>
          </a:r>
          <a:r>
            <a:rPr lang="en-US" sz="2600" kern="1200" dirty="0" err="1" smtClean="0"/>
            <a:t>nociceptive</a:t>
          </a:r>
          <a:r>
            <a:rPr lang="en-US" sz="2600" kern="1200" dirty="0" smtClean="0"/>
            <a:t> afferents around blood vessel</a:t>
          </a:r>
          <a:endParaRPr lang="en-IN" sz="2600" kern="1200" dirty="0"/>
        </a:p>
      </dsp:txBody>
      <dsp:txXfrm>
        <a:off x="1645920" y="3530251"/>
        <a:ext cx="5385084" cy="995711"/>
      </dsp:txXfrm>
    </dsp:sp>
    <dsp:sp modelId="{EF171D13-4EC5-4A4D-BA1F-8F4236D02E5B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900" kern="1200"/>
        </a:p>
      </dsp:txBody>
      <dsp:txXfrm>
        <a:off x="5936467" y="762624"/>
        <a:ext cx="647212" cy="647212"/>
      </dsp:txXfrm>
    </dsp:sp>
    <dsp:sp modelId="{6664A8C8-2613-49A6-ABFC-A64DD3929E61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900" kern="1200"/>
        </a:p>
      </dsp:txBody>
      <dsp:txXfrm>
        <a:off x="6487850" y="1939375"/>
        <a:ext cx="647212" cy="647212"/>
      </dsp:txXfrm>
    </dsp:sp>
    <dsp:sp modelId="{4DAEFAB2-5E19-4A49-AA31-663041A91BA7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900" kern="1200"/>
        </a:p>
      </dsp:txBody>
      <dsp:txXfrm>
        <a:off x="7031004" y="3116125"/>
        <a:ext cx="647212" cy="6472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02086D-9858-4E51-8195-63B86C74EEEE}">
      <dsp:nvSpPr>
        <dsp:cNvPr id="0" name=""/>
        <dsp:cNvSpPr/>
      </dsp:nvSpPr>
      <dsp:spPr>
        <a:xfrm rot="5400000">
          <a:off x="-211939" y="213229"/>
          <a:ext cx="1412928" cy="9890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700" kern="1200" dirty="0"/>
        </a:p>
      </dsp:txBody>
      <dsp:txXfrm rot="5400000">
        <a:off x="-211939" y="213229"/>
        <a:ext cx="1412928" cy="989050"/>
      </dsp:txXfrm>
    </dsp:sp>
    <dsp:sp modelId="{F1D7DADA-893B-4EBB-92FF-A299378D75D4}">
      <dsp:nvSpPr>
        <dsp:cNvPr id="0" name=""/>
        <dsp:cNvSpPr/>
      </dsp:nvSpPr>
      <dsp:spPr>
        <a:xfrm rot="5400000">
          <a:off x="3088324" y="-2091427"/>
          <a:ext cx="918403" cy="51316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kern="1200" dirty="0" smtClean="0"/>
            <a:t>Cranial blood vessels &amp; TVS</a:t>
          </a:r>
          <a:endParaRPr lang="en-IN" sz="2800" kern="1200" dirty="0"/>
        </a:p>
      </dsp:txBody>
      <dsp:txXfrm rot="5400000">
        <a:off x="3088324" y="-2091427"/>
        <a:ext cx="918403" cy="5131629"/>
      </dsp:txXfrm>
    </dsp:sp>
    <dsp:sp modelId="{E823943B-B1FD-4D77-A00A-DBB2ACCB76B6}">
      <dsp:nvSpPr>
        <dsp:cNvPr id="0" name=""/>
        <dsp:cNvSpPr/>
      </dsp:nvSpPr>
      <dsp:spPr>
        <a:xfrm rot="5400000">
          <a:off x="-211939" y="1429462"/>
          <a:ext cx="1412928" cy="9890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700" kern="1200" dirty="0"/>
        </a:p>
      </dsp:txBody>
      <dsp:txXfrm rot="5400000">
        <a:off x="-211939" y="1429462"/>
        <a:ext cx="1412928" cy="989050"/>
      </dsp:txXfrm>
    </dsp:sp>
    <dsp:sp modelId="{D0FE8E18-6686-4F41-B7E7-31DE35A61F9C}">
      <dsp:nvSpPr>
        <dsp:cNvPr id="0" name=""/>
        <dsp:cNvSpPr/>
      </dsp:nvSpPr>
      <dsp:spPr>
        <a:xfrm rot="5400000">
          <a:off x="3095663" y="-889089"/>
          <a:ext cx="918403" cy="51316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kern="1200" dirty="0" smtClean="0"/>
            <a:t>Activation of  TCC</a:t>
          </a:r>
          <a:endParaRPr lang="en-IN" sz="2800" kern="1200" dirty="0"/>
        </a:p>
      </dsp:txBody>
      <dsp:txXfrm rot="5400000">
        <a:off x="3095663" y="-889089"/>
        <a:ext cx="918403" cy="5131629"/>
      </dsp:txXfrm>
    </dsp:sp>
    <dsp:sp modelId="{DB7CDE71-40A7-455D-A459-CC1545E88AA9}">
      <dsp:nvSpPr>
        <dsp:cNvPr id="0" name=""/>
        <dsp:cNvSpPr/>
      </dsp:nvSpPr>
      <dsp:spPr>
        <a:xfrm rot="5400000">
          <a:off x="-211939" y="2645696"/>
          <a:ext cx="1412928" cy="9890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700" kern="1200" dirty="0"/>
        </a:p>
      </dsp:txBody>
      <dsp:txXfrm rot="5400000">
        <a:off x="-211939" y="2645696"/>
        <a:ext cx="1412928" cy="989050"/>
      </dsp:txXfrm>
    </dsp:sp>
    <dsp:sp modelId="{0D890BDA-B24A-4589-8308-FEC084DE4186}">
      <dsp:nvSpPr>
        <dsp:cNvPr id="0" name=""/>
        <dsp:cNvSpPr/>
      </dsp:nvSpPr>
      <dsp:spPr>
        <a:xfrm rot="5400000">
          <a:off x="3095663" y="327144"/>
          <a:ext cx="918403" cy="51316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800" kern="1200" dirty="0" smtClean="0"/>
            <a:t>Activation of cortical and brain stem regions</a:t>
          </a:r>
          <a:endParaRPr lang="en-IN" sz="2800" kern="1200" dirty="0"/>
        </a:p>
      </dsp:txBody>
      <dsp:txXfrm rot="5400000">
        <a:off x="3095663" y="327144"/>
        <a:ext cx="918403" cy="51316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157C7-A774-40D7-8CFE-9FED4618CF5A}">
      <dsp:nvSpPr>
        <dsp:cNvPr id="0" name=""/>
        <dsp:cNvSpPr/>
      </dsp:nvSpPr>
      <dsp:spPr>
        <a:xfrm>
          <a:off x="1306459" y="6026"/>
          <a:ext cx="5826621" cy="58266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400" kern="1200" dirty="0" smtClean="0"/>
            <a:t>Central feature of migraine is recurrent </a:t>
          </a:r>
          <a:r>
            <a:rPr lang="en-IN" sz="4400" kern="1200" dirty="0" smtClean="0">
              <a:solidFill>
                <a:srgbClr val="FFFF00"/>
              </a:solidFill>
            </a:rPr>
            <a:t>activation of </a:t>
          </a:r>
          <a:r>
            <a:rPr lang="en-IN" sz="4400" kern="1200" dirty="0" err="1" smtClean="0">
              <a:solidFill>
                <a:srgbClr val="FFFF00"/>
              </a:solidFill>
            </a:rPr>
            <a:t>Trigeminocervical</a:t>
          </a:r>
          <a:r>
            <a:rPr lang="en-IN" sz="4400" kern="1200" dirty="0" smtClean="0"/>
            <a:t> pain system</a:t>
          </a:r>
          <a:endParaRPr lang="en-IN" sz="4400" kern="1200" dirty="0"/>
        </a:p>
      </dsp:txBody>
      <dsp:txXfrm>
        <a:off x="1306459" y="6026"/>
        <a:ext cx="5826621" cy="582662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D240E2-478C-49E7-B23E-516C148FC4D1}">
      <dsp:nvSpPr>
        <dsp:cNvPr id="0" name=""/>
        <dsp:cNvSpPr/>
      </dsp:nvSpPr>
      <dsp:spPr>
        <a:xfrm>
          <a:off x="0" y="0"/>
          <a:ext cx="7040880" cy="101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Accurate diagnosis</a:t>
          </a:r>
          <a:endParaRPr lang="en-IN" sz="2600" kern="1200" dirty="0"/>
        </a:p>
      </dsp:txBody>
      <dsp:txXfrm>
        <a:off x="0" y="0"/>
        <a:ext cx="5890876" cy="1010992"/>
      </dsp:txXfrm>
    </dsp:sp>
    <dsp:sp modelId="{5F157B37-C0C9-4B41-B283-FDDE9ED2C0DE}">
      <dsp:nvSpPr>
        <dsp:cNvPr id="0" name=""/>
        <dsp:cNvSpPr/>
      </dsp:nvSpPr>
      <dsp:spPr>
        <a:xfrm>
          <a:off x="525780" y="1151407"/>
          <a:ext cx="7040880" cy="101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Detailed patient </a:t>
          </a:r>
          <a:r>
            <a:rPr lang="en-US" sz="2600" kern="1200" smtClean="0"/>
            <a:t>information- expectation </a:t>
          </a:r>
          <a:r>
            <a:rPr lang="en-US" sz="2600" kern="1200" dirty="0" smtClean="0"/>
            <a:t>needs</a:t>
          </a:r>
          <a:endParaRPr lang="en-IN" sz="2600" kern="1200" dirty="0"/>
        </a:p>
      </dsp:txBody>
      <dsp:txXfrm>
        <a:off x="525780" y="1151407"/>
        <a:ext cx="5857954" cy="1010992"/>
      </dsp:txXfrm>
    </dsp:sp>
    <dsp:sp modelId="{CB76266B-B00B-4A5F-B3F4-4D5421ECF244}">
      <dsp:nvSpPr>
        <dsp:cNvPr id="0" name=""/>
        <dsp:cNvSpPr/>
      </dsp:nvSpPr>
      <dsp:spPr>
        <a:xfrm>
          <a:off x="1051559" y="2302815"/>
          <a:ext cx="7040880" cy="101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Education &amp; reassurance</a:t>
          </a:r>
          <a:endParaRPr lang="en-IN" sz="2600" kern="1200" dirty="0"/>
        </a:p>
      </dsp:txBody>
      <dsp:txXfrm>
        <a:off x="1051559" y="2302815"/>
        <a:ext cx="5857954" cy="1010992"/>
      </dsp:txXfrm>
    </dsp:sp>
    <dsp:sp modelId="{B780E02F-600F-4676-9F77-60F732D09996}">
      <dsp:nvSpPr>
        <dsp:cNvPr id="0" name=""/>
        <dsp:cNvSpPr/>
      </dsp:nvSpPr>
      <dsp:spPr>
        <a:xfrm>
          <a:off x="1577339" y="3454223"/>
          <a:ext cx="7040880" cy="101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Non pharmacological treatment</a:t>
          </a:r>
          <a:endParaRPr lang="en-IN" sz="2600" kern="1200" dirty="0"/>
        </a:p>
      </dsp:txBody>
      <dsp:txXfrm>
        <a:off x="1577339" y="3454223"/>
        <a:ext cx="5857954" cy="1010992"/>
      </dsp:txXfrm>
    </dsp:sp>
    <dsp:sp modelId="{4685A1B1-039D-4103-A742-16027E36DFB6}">
      <dsp:nvSpPr>
        <dsp:cNvPr id="0" name=""/>
        <dsp:cNvSpPr/>
      </dsp:nvSpPr>
      <dsp:spPr>
        <a:xfrm>
          <a:off x="2103119" y="4605631"/>
          <a:ext cx="7040880" cy="1010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Acute and prophylactic treatment</a:t>
          </a:r>
          <a:endParaRPr lang="en-IN" sz="2600" kern="1200" dirty="0"/>
        </a:p>
      </dsp:txBody>
      <dsp:txXfrm>
        <a:off x="2103119" y="4605631"/>
        <a:ext cx="5857954" cy="1010992"/>
      </dsp:txXfrm>
    </dsp:sp>
    <dsp:sp modelId="{77C6E966-CABE-4CF2-A4FD-E7F14048696D}">
      <dsp:nvSpPr>
        <dsp:cNvPr id="0" name=""/>
        <dsp:cNvSpPr/>
      </dsp:nvSpPr>
      <dsp:spPr>
        <a:xfrm>
          <a:off x="6383734" y="738586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900" kern="1200"/>
        </a:p>
      </dsp:txBody>
      <dsp:txXfrm>
        <a:off x="6383734" y="738586"/>
        <a:ext cx="657145" cy="657145"/>
      </dsp:txXfrm>
    </dsp:sp>
    <dsp:sp modelId="{510958AC-9070-49EA-9101-5FB393C7583D}">
      <dsp:nvSpPr>
        <dsp:cNvPr id="0" name=""/>
        <dsp:cNvSpPr/>
      </dsp:nvSpPr>
      <dsp:spPr>
        <a:xfrm>
          <a:off x="6909514" y="1889993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900" kern="1200"/>
        </a:p>
      </dsp:txBody>
      <dsp:txXfrm>
        <a:off x="6909514" y="1889993"/>
        <a:ext cx="657145" cy="657145"/>
      </dsp:txXfrm>
    </dsp:sp>
    <dsp:sp modelId="{55BFBE23-E090-4BCD-9416-84D0482436FE}">
      <dsp:nvSpPr>
        <dsp:cNvPr id="0" name=""/>
        <dsp:cNvSpPr/>
      </dsp:nvSpPr>
      <dsp:spPr>
        <a:xfrm>
          <a:off x="7435294" y="3024552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900" kern="1200"/>
        </a:p>
      </dsp:txBody>
      <dsp:txXfrm>
        <a:off x="7435294" y="3024552"/>
        <a:ext cx="657145" cy="657145"/>
      </dsp:txXfrm>
    </dsp:sp>
    <dsp:sp modelId="{09F2505E-F4FF-40D6-A2A8-08522161DBDB}">
      <dsp:nvSpPr>
        <dsp:cNvPr id="0" name=""/>
        <dsp:cNvSpPr/>
      </dsp:nvSpPr>
      <dsp:spPr>
        <a:xfrm>
          <a:off x="7961074" y="4187193"/>
          <a:ext cx="657145" cy="657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900" kern="1200"/>
        </a:p>
      </dsp:txBody>
      <dsp:txXfrm>
        <a:off x="7961074" y="4187193"/>
        <a:ext cx="657145" cy="6571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9CD022-08BA-439B-9EB1-94282CDDA7D5}">
      <dsp:nvSpPr>
        <dsp:cNvPr id="0" name=""/>
        <dsp:cNvSpPr/>
      </dsp:nvSpPr>
      <dsp:spPr>
        <a:xfrm rot="5400000">
          <a:off x="-168694" y="168769"/>
          <a:ext cx="1124633" cy="7872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Step1</a:t>
          </a:r>
          <a:endParaRPr lang="en-IN" sz="2200" kern="1200" dirty="0"/>
        </a:p>
      </dsp:txBody>
      <dsp:txXfrm rot="5400000">
        <a:off x="-168694" y="168769"/>
        <a:ext cx="1124633" cy="787243"/>
      </dsp:txXfrm>
    </dsp:sp>
    <dsp:sp modelId="{86E84034-E2C5-46E7-BE23-98AE428E0CE4}">
      <dsp:nvSpPr>
        <dsp:cNvPr id="0" name=""/>
        <dsp:cNvSpPr/>
      </dsp:nvSpPr>
      <dsp:spPr>
        <a:xfrm rot="5400000">
          <a:off x="3076115" y="-2288797"/>
          <a:ext cx="731011" cy="5308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Simple analgesics</a:t>
          </a:r>
          <a:endParaRPr lang="en-IN" sz="2000" kern="1200" dirty="0"/>
        </a:p>
      </dsp:txBody>
      <dsp:txXfrm rot="5400000">
        <a:off x="3076115" y="-2288797"/>
        <a:ext cx="731011" cy="5308756"/>
      </dsp:txXfrm>
    </dsp:sp>
    <dsp:sp modelId="{A15C47A0-9FD4-4399-9E48-5824F2B0CBD0}">
      <dsp:nvSpPr>
        <dsp:cNvPr id="0" name=""/>
        <dsp:cNvSpPr/>
      </dsp:nvSpPr>
      <dsp:spPr>
        <a:xfrm rot="5400000">
          <a:off x="-168694" y="1090430"/>
          <a:ext cx="1124633" cy="7872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Step2</a:t>
          </a:r>
          <a:endParaRPr lang="en-IN" sz="2200" kern="1200" dirty="0"/>
        </a:p>
      </dsp:txBody>
      <dsp:txXfrm rot="5400000">
        <a:off x="-168694" y="1090430"/>
        <a:ext cx="1124633" cy="787243"/>
      </dsp:txXfrm>
    </dsp:sp>
    <dsp:sp modelId="{3FC23844-5AA2-4E91-A0F6-152CA2C43ACE}">
      <dsp:nvSpPr>
        <dsp:cNvPr id="0" name=""/>
        <dsp:cNvSpPr/>
      </dsp:nvSpPr>
      <dsp:spPr>
        <a:xfrm rot="5400000">
          <a:off x="3076115" y="-1367137"/>
          <a:ext cx="731011" cy="5308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Analgesics+ antiemetic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/>
        </a:p>
      </dsp:txBody>
      <dsp:txXfrm rot="5400000">
        <a:off x="3076115" y="-1367137"/>
        <a:ext cx="731011" cy="5308756"/>
      </dsp:txXfrm>
    </dsp:sp>
    <dsp:sp modelId="{7E8A7768-EA9B-42F8-BB91-65D0F6BAA133}">
      <dsp:nvSpPr>
        <dsp:cNvPr id="0" name=""/>
        <dsp:cNvSpPr/>
      </dsp:nvSpPr>
      <dsp:spPr>
        <a:xfrm rot="5400000">
          <a:off x="-168694" y="2012091"/>
          <a:ext cx="1124633" cy="7872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Step3</a:t>
          </a:r>
          <a:endParaRPr lang="en-IN" sz="2200" kern="1200" dirty="0"/>
        </a:p>
      </dsp:txBody>
      <dsp:txXfrm rot="5400000">
        <a:off x="-168694" y="2012091"/>
        <a:ext cx="1124633" cy="787243"/>
      </dsp:txXfrm>
    </dsp:sp>
    <dsp:sp modelId="{9C6BDADC-0D28-4547-B716-26CDDA201D89}">
      <dsp:nvSpPr>
        <dsp:cNvPr id="0" name=""/>
        <dsp:cNvSpPr/>
      </dsp:nvSpPr>
      <dsp:spPr>
        <a:xfrm rot="5400000">
          <a:off x="3076115" y="-445476"/>
          <a:ext cx="731011" cy="5308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Migraine specific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000" kern="1200"/>
        </a:p>
      </dsp:txBody>
      <dsp:txXfrm rot="5400000">
        <a:off x="3076115" y="-445476"/>
        <a:ext cx="731011" cy="530875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2D49DC-E459-4287-8920-6F4C432FA4A6}">
      <dsp:nvSpPr>
        <dsp:cNvPr id="0" name=""/>
        <dsp:cNvSpPr/>
      </dsp:nvSpPr>
      <dsp:spPr>
        <a:xfrm rot="16200000">
          <a:off x="-1364700" y="1365605"/>
          <a:ext cx="5085184" cy="23539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9182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Pre-emptive</a:t>
          </a:r>
          <a:endParaRPr lang="en-IN" sz="31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Exercise/Sex</a:t>
          </a:r>
          <a:endParaRPr lang="en-I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Single dose</a:t>
          </a:r>
          <a:endParaRPr lang="en-IN" sz="2400" kern="1200" dirty="0"/>
        </a:p>
      </dsp:txBody>
      <dsp:txXfrm rot="16200000">
        <a:off x="-1364700" y="1365605"/>
        <a:ext cx="5085184" cy="2353972"/>
      </dsp:txXfrm>
    </dsp:sp>
    <dsp:sp modelId="{FDE3B186-435A-40FC-B387-3CA9CF6A21B6}">
      <dsp:nvSpPr>
        <dsp:cNvPr id="0" name=""/>
        <dsp:cNvSpPr/>
      </dsp:nvSpPr>
      <dsp:spPr>
        <a:xfrm rot="16200000">
          <a:off x="1165820" y="1365605"/>
          <a:ext cx="5085184" cy="23539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9182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Short term</a:t>
          </a:r>
          <a:endParaRPr lang="en-IN" sz="31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Menstruation</a:t>
          </a:r>
          <a:endParaRPr lang="en-I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Just before/during</a:t>
          </a:r>
          <a:endParaRPr lang="en-IN" sz="2400" kern="1200" dirty="0"/>
        </a:p>
      </dsp:txBody>
      <dsp:txXfrm rot="16200000">
        <a:off x="1165820" y="1365605"/>
        <a:ext cx="5085184" cy="2353972"/>
      </dsp:txXfrm>
    </dsp:sp>
    <dsp:sp modelId="{1CEF1719-8C77-4FEE-ACDA-1E3D1759CA4A}">
      <dsp:nvSpPr>
        <dsp:cNvPr id="0" name=""/>
        <dsp:cNvSpPr/>
      </dsp:nvSpPr>
      <dsp:spPr>
        <a:xfrm rot="16200000">
          <a:off x="3696340" y="1365605"/>
          <a:ext cx="5085184" cy="23539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9182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Chronic</a:t>
          </a:r>
          <a:endParaRPr lang="en-IN" sz="31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400" kern="1200"/>
        </a:p>
      </dsp:txBody>
      <dsp:txXfrm rot="16200000">
        <a:off x="3696340" y="1365605"/>
        <a:ext cx="5085184" cy="235397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2436B4-7C0C-421E-BA19-B170C80FB166}">
      <dsp:nvSpPr>
        <dsp:cNvPr id="0" name=""/>
        <dsp:cNvSpPr/>
      </dsp:nvSpPr>
      <dsp:spPr>
        <a:xfrm>
          <a:off x="3629917" y="1776"/>
          <a:ext cx="1884164" cy="1224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Increase GABA level</a:t>
          </a:r>
          <a:endParaRPr lang="en-IN" sz="2300" kern="1200" dirty="0"/>
        </a:p>
      </dsp:txBody>
      <dsp:txXfrm>
        <a:off x="3629917" y="1776"/>
        <a:ext cx="1884164" cy="1224706"/>
      </dsp:txXfrm>
    </dsp:sp>
    <dsp:sp modelId="{D5739A1B-62B8-4F2E-BDBC-E8AB1E566335}">
      <dsp:nvSpPr>
        <dsp:cNvPr id="0" name=""/>
        <dsp:cNvSpPr/>
      </dsp:nvSpPr>
      <dsp:spPr>
        <a:xfrm>
          <a:off x="2126375" y="614129"/>
          <a:ext cx="4891249" cy="4891249"/>
        </a:xfrm>
        <a:custGeom>
          <a:avLst/>
          <a:gdLst/>
          <a:ahLst/>
          <a:cxnLst/>
          <a:rect l="0" t="0" r="0" b="0"/>
          <a:pathLst>
            <a:path>
              <a:moveTo>
                <a:pt x="3400635" y="194172"/>
              </a:moveTo>
              <a:arcTo wR="2445624" hR="2445624" stAng="17579127" swAng="1960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BAD2F-F2F8-4969-AC53-BFECB1BF938A}">
      <dsp:nvSpPr>
        <dsp:cNvPr id="0" name=""/>
        <dsp:cNvSpPr/>
      </dsp:nvSpPr>
      <dsp:spPr>
        <a:xfrm>
          <a:off x="5955845" y="1691661"/>
          <a:ext cx="1884164" cy="1224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Increase Ca conductance</a:t>
          </a:r>
          <a:endParaRPr lang="en-IN" sz="2300" kern="1200" dirty="0"/>
        </a:p>
      </dsp:txBody>
      <dsp:txXfrm>
        <a:off x="5955845" y="1691661"/>
        <a:ext cx="1884164" cy="1224706"/>
      </dsp:txXfrm>
    </dsp:sp>
    <dsp:sp modelId="{AFC7CEEA-AFEC-465C-B0E8-B19291112A01}">
      <dsp:nvSpPr>
        <dsp:cNvPr id="0" name=""/>
        <dsp:cNvSpPr/>
      </dsp:nvSpPr>
      <dsp:spPr>
        <a:xfrm>
          <a:off x="2126375" y="614129"/>
          <a:ext cx="4891249" cy="4891249"/>
        </a:xfrm>
        <a:custGeom>
          <a:avLst/>
          <a:gdLst/>
          <a:ahLst/>
          <a:cxnLst/>
          <a:rect l="0" t="0" r="0" b="0"/>
          <a:pathLst>
            <a:path>
              <a:moveTo>
                <a:pt x="4887910" y="2317864"/>
              </a:moveTo>
              <a:arcTo wR="2445624" hR="2445624" stAng="21420330" swAng="2195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35F52-EAA0-43CF-A7A1-17264E028D28}">
      <dsp:nvSpPr>
        <dsp:cNvPr id="0" name=""/>
        <dsp:cNvSpPr/>
      </dsp:nvSpPr>
      <dsp:spPr>
        <a:xfrm>
          <a:off x="5067420" y="4425953"/>
          <a:ext cx="1884164" cy="1224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Decrease Pl </a:t>
          </a:r>
          <a:r>
            <a:rPr lang="en-US" sz="2300" kern="1200" dirty="0" err="1" smtClean="0"/>
            <a:t>extravasation</a:t>
          </a:r>
          <a:endParaRPr lang="en-IN" sz="2300" kern="1200" dirty="0"/>
        </a:p>
      </dsp:txBody>
      <dsp:txXfrm>
        <a:off x="5067420" y="4425953"/>
        <a:ext cx="1884164" cy="1224706"/>
      </dsp:txXfrm>
    </dsp:sp>
    <dsp:sp modelId="{4FC3828D-E82B-44BE-9B9E-6DFE4F3C9C24}">
      <dsp:nvSpPr>
        <dsp:cNvPr id="0" name=""/>
        <dsp:cNvSpPr/>
      </dsp:nvSpPr>
      <dsp:spPr>
        <a:xfrm>
          <a:off x="2126375" y="614129"/>
          <a:ext cx="4891249" cy="4891249"/>
        </a:xfrm>
        <a:custGeom>
          <a:avLst/>
          <a:gdLst/>
          <a:ahLst/>
          <a:cxnLst/>
          <a:rect l="0" t="0" r="0" b="0"/>
          <a:pathLst>
            <a:path>
              <a:moveTo>
                <a:pt x="2931338" y="4842531"/>
              </a:moveTo>
              <a:arcTo wR="2445624" hR="2445624" stAng="4712676" swAng="13746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5B097-CF82-490E-9D77-BCCFEA6DFF5B}">
      <dsp:nvSpPr>
        <dsp:cNvPr id="0" name=""/>
        <dsp:cNvSpPr/>
      </dsp:nvSpPr>
      <dsp:spPr>
        <a:xfrm>
          <a:off x="2192415" y="4425953"/>
          <a:ext cx="1884164" cy="1224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Reduce NI</a:t>
          </a:r>
          <a:endParaRPr lang="en-IN" sz="2300" kern="1200" dirty="0"/>
        </a:p>
      </dsp:txBody>
      <dsp:txXfrm>
        <a:off x="2192415" y="4425953"/>
        <a:ext cx="1884164" cy="1224706"/>
      </dsp:txXfrm>
    </dsp:sp>
    <dsp:sp modelId="{EAB7F7FF-0A2B-4959-A728-B8AE797872BC}">
      <dsp:nvSpPr>
        <dsp:cNvPr id="0" name=""/>
        <dsp:cNvSpPr/>
      </dsp:nvSpPr>
      <dsp:spPr>
        <a:xfrm>
          <a:off x="2126375" y="614129"/>
          <a:ext cx="4891249" cy="4891249"/>
        </a:xfrm>
        <a:custGeom>
          <a:avLst/>
          <a:gdLst/>
          <a:ahLst/>
          <a:cxnLst/>
          <a:rect l="0" t="0" r="0" b="0"/>
          <a:pathLst>
            <a:path>
              <a:moveTo>
                <a:pt x="408480" y="3798814"/>
              </a:moveTo>
              <a:arcTo wR="2445624" hR="2445624" stAng="8784334" swAng="21953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A8F67-A8F4-495D-9281-17406A39F09B}">
      <dsp:nvSpPr>
        <dsp:cNvPr id="0" name=""/>
        <dsp:cNvSpPr/>
      </dsp:nvSpPr>
      <dsp:spPr>
        <a:xfrm>
          <a:off x="1303990" y="1691661"/>
          <a:ext cx="1884164" cy="1224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Decrease CS</a:t>
          </a:r>
          <a:endParaRPr lang="en-IN" sz="2300" kern="1200" dirty="0"/>
        </a:p>
      </dsp:txBody>
      <dsp:txXfrm>
        <a:off x="1303990" y="1691661"/>
        <a:ext cx="1884164" cy="1224706"/>
      </dsp:txXfrm>
    </dsp:sp>
    <dsp:sp modelId="{47CBFAA8-FD20-49C6-B9A3-2187C0130CB6}">
      <dsp:nvSpPr>
        <dsp:cNvPr id="0" name=""/>
        <dsp:cNvSpPr/>
      </dsp:nvSpPr>
      <dsp:spPr>
        <a:xfrm>
          <a:off x="2126375" y="614129"/>
          <a:ext cx="4891249" cy="4891249"/>
        </a:xfrm>
        <a:custGeom>
          <a:avLst/>
          <a:gdLst/>
          <a:ahLst/>
          <a:cxnLst/>
          <a:rect l="0" t="0" r="0" b="0"/>
          <a:pathLst>
            <a:path>
              <a:moveTo>
                <a:pt x="426338" y="1065928"/>
              </a:moveTo>
              <a:arcTo wR="2445624" hR="2445624" stAng="12860593" swAng="1960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B099D-2860-4C8E-BB06-AB95A263C99F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F29B-AC79-4AB9-91DD-DC5663B05AA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 motor </a:t>
            </a:r>
            <a:r>
              <a:rPr lang="en-US" dirty="0" err="1" smtClean="0"/>
              <a:t>weaknss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of the </a:t>
            </a:r>
            <a:r>
              <a:rPr lang="en-IN" dirty="0" err="1" smtClean="0"/>
              <a:t>dural</a:t>
            </a:r>
            <a:r>
              <a:rPr lang="en-IN" dirty="0" smtClean="0"/>
              <a:t> and </a:t>
            </a:r>
            <a:r>
              <a:rPr lang="en-IN" dirty="0" err="1" smtClean="0"/>
              <a:t>meningeal</a:t>
            </a:r>
            <a:r>
              <a:rPr lang="en-IN" dirty="0" smtClean="0"/>
              <a:t> trigeminal </a:t>
            </a:r>
            <a:r>
              <a:rPr lang="en-IN" dirty="0" err="1" smtClean="0"/>
              <a:t>nociceptors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</a:t>
            </a:r>
            <a:r>
              <a:rPr lang="en-US" baseline="0" dirty="0" smtClean="0"/>
              <a:t>t disability go </a:t>
            </a:r>
            <a:r>
              <a:rPr lang="en-US" baseline="0" dirty="0" err="1" smtClean="0"/>
              <a:t>direclty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specfic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trreatment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55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The US Headache Consortium published its recommendations for the treatment of migraine in 2000 (Silberstein 2000)</a:t>
            </a:r>
          </a:p>
          <a:p>
            <a:r>
              <a:rPr lang="en-IN" dirty="0" smtClean="0"/>
              <a:t>”). Frequent use of acute medications (ergotamine [not DHE], opiates, </a:t>
            </a:r>
            <a:r>
              <a:rPr lang="en-IN" dirty="0" err="1" smtClean="0"/>
              <a:t>triptans</a:t>
            </a:r>
            <a:r>
              <a:rPr lang="en-IN" dirty="0" smtClean="0"/>
              <a:t>, simple analgesics, and mixed analgesics containing </a:t>
            </a:r>
            <a:r>
              <a:rPr lang="en-IN" dirty="0" err="1" smtClean="0"/>
              <a:t>butalbital</a:t>
            </a:r>
            <a:r>
              <a:rPr lang="en-IN" dirty="0" smtClean="0"/>
              <a:t>, caffeine, or </a:t>
            </a:r>
            <a:r>
              <a:rPr lang="en-IN" dirty="0" err="1" smtClean="0"/>
              <a:t>isometheptene</a:t>
            </a:r>
            <a:r>
              <a:rPr lang="en-IN" dirty="0" smtClean="0"/>
              <a:t>) is generally thought to cause medication-overuse headache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56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from a preclinical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intravital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microscope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dural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plasma protein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extravasation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(DPPE) assay that was used to investigate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anti-migraine action of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rizatriptan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These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videoframes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show a branch of the middle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meningeal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artery embedded within the</a:t>
            </a:r>
          </a:p>
          <a:p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 (running bottom left to top right of each section). The sequence shows the artery at baseline (left panel), in a dilated state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electrically evoked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vasoactive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neuropeptide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release from the </a:t>
            </a:r>
            <a:r>
              <a:rPr lang="en-I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perivascular</a:t>
            </a:r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nerves (middle panel) and when normalized by drug</a:t>
            </a:r>
          </a:p>
          <a:p>
            <a:r>
              <a:rPr lang="e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60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Also inhibit NT release and </a:t>
            </a:r>
            <a:r>
              <a:rPr lang="en-IN" dirty="0" err="1" smtClean="0"/>
              <a:t>nociceptive</a:t>
            </a:r>
            <a:r>
              <a:rPr lang="en-IN" dirty="0" smtClean="0"/>
              <a:t> transmission by stimulating 5-HT1D receptors on central and peripheral trigeminal sensory nerves.</a:t>
            </a:r>
            <a:r>
              <a:rPr lang="en-IN" baseline="0" dirty="0" smtClean="0"/>
              <a:t> </a:t>
            </a:r>
            <a:r>
              <a:rPr lang="en-IN" dirty="0" smtClean="0"/>
              <a:t>unable to block ongoing sensitization in the second order </a:t>
            </a:r>
            <a:r>
              <a:rPr lang="en-IN" dirty="0" err="1" smtClean="0"/>
              <a:t>trigeminovascular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61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Sumatriptan</a:t>
            </a:r>
            <a:r>
              <a:rPr lang="en-US" dirty="0" smtClean="0"/>
              <a:t> available in SC, oral, Nasal spray and dispersible forms, </a:t>
            </a:r>
          </a:p>
          <a:p>
            <a:r>
              <a:rPr lang="en-US" dirty="0" smtClean="0"/>
              <a:t>Oral or nasal form is extensively metabolized by liver MAO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63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Triptans</a:t>
            </a:r>
            <a:r>
              <a:rPr lang="en-IN" dirty="0" smtClean="0"/>
              <a:t> are effective &amp; safe for the acute treatment;  initial treatment choice in mod to severe migraine(with no contraindications)(Grade A).</a:t>
            </a:r>
          </a:p>
          <a:p>
            <a:r>
              <a:rPr lang="en-IN" dirty="0" smtClean="0"/>
              <a:t>Initial treatment with any </a:t>
            </a:r>
            <a:r>
              <a:rPr lang="en-IN" dirty="0" err="1" smtClean="0"/>
              <a:t>triptan</a:t>
            </a:r>
            <a:r>
              <a:rPr lang="en-IN" dirty="0" smtClean="0"/>
              <a:t> is a reasonable choice when nonspecific medication has failed to provide adequate relief in the past (Grade C)</a:t>
            </a:r>
          </a:p>
          <a:p>
            <a:r>
              <a:rPr lang="en-IN" dirty="0" smtClean="0"/>
              <a:t>Patients with nausea and vomiting may be given intranasal or subcutaneous </a:t>
            </a:r>
            <a:r>
              <a:rPr lang="en-IN" dirty="0" err="1" smtClean="0"/>
              <a:t>Sumatriptan</a:t>
            </a:r>
            <a:r>
              <a:rPr lang="en-IN" dirty="0" smtClean="0"/>
              <a:t> (Grade C). 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65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Subnauseating</a:t>
            </a:r>
            <a:r>
              <a:rPr lang="en-US" dirty="0" smtClean="0"/>
              <a:t> dose: 0.25mg every 15 </a:t>
            </a:r>
            <a:r>
              <a:rPr lang="en-US" dirty="0" err="1" smtClean="0"/>
              <a:t>mts</a:t>
            </a:r>
            <a:r>
              <a:rPr lang="en-US" dirty="0" smtClean="0"/>
              <a:t> until patient develops nausea or 1mg reached</a:t>
            </a:r>
          </a:p>
          <a:p>
            <a:r>
              <a:rPr lang="en-US" dirty="0" smtClean="0"/>
              <a:t>Pretreatment with </a:t>
            </a:r>
            <a:r>
              <a:rPr lang="en-US" dirty="0" err="1" smtClean="0"/>
              <a:t>antiemetics</a:t>
            </a:r>
            <a:endParaRPr lang="en-US" dirty="0" smtClean="0"/>
          </a:p>
          <a:p>
            <a:r>
              <a:rPr lang="en-US" dirty="0" smtClean="0"/>
              <a:t>DHE test dose of 0.5mg iv over 3-5minutes</a:t>
            </a:r>
          </a:p>
          <a:p>
            <a:r>
              <a:rPr lang="en-US" dirty="0" smtClean="0"/>
              <a:t>If persisting, another 0.5mg given</a:t>
            </a:r>
          </a:p>
          <a:p>
            <a:r>
              <a:rPr lang="en-US" dirty="0" smtClean="0"/>
              <a:t>Max 1mg iv Q8H, reduce to 0.25mg if nausea persists</a:t>
            </a:r>
          </a:p>
          <a:p>
            <a:r>
              <a:rPr lang="en-US" dirty="0" smtClean="0"/>
              <a:t>Tapered off after 3 days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70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Ergotamine PO/PR) in selected patients with mod to severe migraine(Grade B). </a:t>
            </a:r>
          </a:p>
          <a:p>
            <a:r>
              <a:rPr lang="en-IN" dirty="0" smtClean="0"/>
              <a:t>DHE nasal spray is safe &amp; effective for the treatment of mod to severe migraine (Grade A)</a:t>
            </a:r>
          </a:p>
          <a:p>
            <a:r>
              <a:rPr lang="en-IN" dirty="0" smtClean="0"/>
              <a:t>DHE SC/IV/IM and nasal spray may be given to patients with nausea and vomiting (Grade C). </a:t>
            </a:r>
          </a:p>
          <a:p>
            <a:r>
              <a:rPr lang="en-IN" dirty="0" smtClean="0"/>
              <a:t>DHE IV plus </a:t>
            </a:r>
            <a:r>
              <a:rPr lang="en-IN" dirty="0" err="1" smtClean="0"/>
              <a:t>antiemetics</a:t>
            </a:r>
            <a:r>
              <a:rPr lang="en-IN" dirty="0" smtClean="0"/>
              <a:t> IV is an appropriate treatment choice for patients with severe migraine (Grade 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71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</a:t>
            </a:r>
            <a:r>
              <a:rPr lang="en-US" dirty="0" err="1" smtClean="0"/>
              <a:t>migranous</a:t>
            </a:r>
            <a:r>
              <a:rPr lang="en-US" dirty="0" smtClean="0"/>
              <a:t> infraction and pt preference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80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 </a:t>
            </a:r>
            <a:r>
              <a:rPr lang="en-US" dirty="0" err="1" smtClean="0"/>
              <a:t>kranion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’Triggers” are specific factors that may increase your risk of having a migraine attack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81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err="1" smtClean="0"/>
              <a:t>Candesartan</a:t>
            </a:r>
            <a:r>
              <a:rPr lang="en-IN" dirty="0" smtClean="0"/>
              <a:t> increasing GABA inhibitory from the </a:t>
            </a:r>
            <a:r>
              <a:rPr lang="en-IN" dirty="0" err="1" smtClean="0"/>
              <a:t>rostroventromedial</a:t>
            </a:r>
            <a:r>
              <a:rPr lang="en-IN" dirty="0" smtClean="0"/>
              <a:t> nuclear complex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104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Lanepitant</a:t>
            </a:r>
            <a:r>
              <a:rPr lang="en-IN" dirty="0" smtClean="0"/>
              <a:t>, a very potent antagonist of the receptor for substance P was not clinically effective</a:t>
            </a:r>
          </a:p>
          <a:p>
            <a:endParaRPr lang="en-US" dirty="0" smtClean="0"/>
          </a:p>
          <a:p>
            <a:r>
              <a:rPr lang="en-IN" dirty="0" smtClean="0"/>
              <a:t>CGRP antagonist, inhibited </a:t>
            </a:r>
            <a:r>
              <a:rPr lang="en-IN" dirty="0" err="1" smtClean="0"/>
              <a:t>vasodilation</a:t>
            </a:r>
            <a:r>
              <a:rPr lang="en-IN" dirty="0" smtClean="0"/>
              <a:t> induced by electrical stimulation of the trigeminal ganglion; but failed in clinical studies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114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Poor tolerance/contraindication to medications,</a:t>
            </a:r>
            <a:r>
              <a:rPr lang="en-IN" baseline="0" dirty="0" smtClean="0"/>
              <a:t> </a:t>
            </a:r>
            <a:r>
              <a:rPr lang="en-IN" dirty="0" smtClean="0"/>
              <a:t>Insufficient or no response to pharmacologic treatment,</a:t>
            </a:r>
            <a:r>
              <a:rPr lang="en-IN" baseline="0" dirty="0" smtClean="0"/>
              <a:t> </a:t>
            </a:r>
            <a:r>
              <a:rPr lang="en-IN" dirty="0" smtClean="0"/>
              <a:t>Pregnancy, planned pregnancy, or nursing </a:t>
            </a:r>
          </a:p>
          <a:p>
            <a:r>
              <a:rPr lang="en-IN" dirty="0" smtClean="0"/>
              <a:t>Medication over use headache, Significant stress or deficient stress-coping skills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115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Peter </a:t>
            </a:r>
            <a:r>
              <a:rPr lang="en-US" dirty="0" err="1" smtClean="0"/>
              <a:t>Wallwork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Edward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Marriage of two ,</a:t>
            </a:r>
            <a:r>
              <a:rPr lang="en-US" dirty="0" err="1" smtClean="0"/>
              <a:t>Clnical</a:t>
            </a:r>
            <a:r>
              <a:rPr lang="en-US" dirty="0" smtClean="0"/>
              <a:t> and treatment</a:t>
            </a:r>
            <a:r>
              <a:rPr lang="en-US" baseline="0" dirty="0" smtClean="0"/>
              <a:t> response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Ray and Wolff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Migriane</a:t>
            </a:r>
            <a:r>
              <a:rPr lang="en-US" baseline="0" dirty="0" smtClean="0"/>
              <a:t> generator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triggers-</a:t>
            </a:r>
            <a:r>
              <a:rPr lang="en-IN" dirty="0" err="1" smtClean="0"/>
              <a:t>dysregulation</a:t>
            </a:r>
            <a:r>
              <a:rPr lang="en-IN" dirty="0" smtClean="0"/>
              <a:t> may in certain conditions (e.g., in response to migraine triggers such as</a:t>
            </a:r>
          </a:p>
          <a:p>
            <a:r>
              <a:rPr lang="en-IN" smtClean="0"/>
              <a:t>intense, prolonged sensory stimulation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</a:t>
            </a:r>
            <a:r>
              <a:rPr lang="en-US" dirty="0" err="1" smtClean="0"/>
              <a:t>antidromic</a:t>
            </a:r>
            <a:r>
              <a:rPr lang="en-US" dirty="0" smtClean="0"/>
              <a:t> inputs</a:t>
            </a:r>
            <a:r>
              <a:rPr lang="en-US" baseline="0" dirty="0" smtClean="0"/>
              <a:t> from brainstem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F29B-AC79-4AB9-91DD-DC5663B05AA7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462B-5C85-48E9-B69D-24796C66695F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61C1-90D1-475E-B70F-147127637B47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05A7-C0F0-4AC9-8EAA-61D422C02729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EAA-1062-4E54-8332-45C82CB91339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B679-13B6-443D-98AF-D8FCAB74C596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F891-7AA9-4898-A1E0-26C9DA3EC90F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5674-CE10-4153-90F0-DA78AD22BB8E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3DF5-BF23-4A5F-A949-E59A4AE5F765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6757-E94F-4795-A361-DEA69F7CE3A5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E4FB-8B4C-403A-BB92-EF7CFEF1CD06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94B1-302F-401E-B69C-F02F69E82624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CD8F-DC18-48B3-B749-6EE3EC693A76}" type="datetime1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A0D9-EF47-417A-BF9E-B7762380359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 descr="t_0156a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642" y="2420888"/>
            <a:ext cx="856272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SEMINAR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MIGRAINE- PATHOPHYSIOLOGY AND TREATMENT</a:t>
            </a:r>
          </a:p>
          <a:p>
            <a:pPr algn="ctr"/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Sanjay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Prakash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en-IN" dirty="0" smtClean="0"/>
              <a:t>Spreading Depression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In 1941, </a:t>
            </a:r>
            <a:r>
              <a:rPr lang="en-IN" dirty="0" smtClean="0">
                <a:solidFill>
                  <a:srgbClr val="FFFF00"/>
                </a:solidFill>
              </a:rPr>
              <a:t>Karl </a:t>
            </a:r>
            <a:r>
              <a:rPr lang="en-IN" dirty="0" err="1" smtClean="0">
                <a:solidFill>
                  <a:srgbClr val="FFFF00"/>
                </a:solidFill>
              </a:rPr>
              <a:t>Lashley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smtClean="0"/>
              <a:t>described his own ‘‘</a:t>
            </a:r>
            <a:r>
              <a:rPr lang="en-IN" dirty="0" smtClean="0">
                <a:solidFill>
                  <a:srgbClr val="FFFF00"/>
                </a:solidFill>
              </a:rPr>
              <a:t>scintillating </a:t>
            </a:r>
            <a:r>
              <a:rPr lang="en-IN" dirty="0" err="1" smtClean="0">
                <a:solidFill>
                  <a:srgbClr val="FFFF00"/>
                </a:solidFill>
              </a:rPr>
              <a:t>scotoma</a:t>
            </a:r>
            <a:r>
              <a:rPr lang="en-IN" dirty="0" smtClean="0"/>
              <a:t>”</a:t>
            </a:r>
          </a:p>
          <a:p>
            <a:r>
              <a:rPr lang="en-IN" dirty="0" smtClean="0"/>
              <a:t>Examining the progress over time, from length of the striate cortex being 67 mm, he suggested that a wave of intense excitation spreading at  about 3mm/min from occipital pole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401" y="3933056"/>
            <a:ext cx="2442479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347865" cy="255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50" y="1196752"/>
            <a:ext cx="123825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Enhancing </a:t>
            </a:r>
            <a:r>
              <a:rPr lang="en-IN" dirty="0" err="1" smtClean="0"/>
              <a:t>antinociceptive</a:t>
            </a:r>
            <a:r>
              <a:rPr lang="en-IN" dirty="0" smtClean="0"/>
              <a:t> neurons, by </a:t>
            </a:r>
            <a:r>
              <a:rPr lang="en-IN" dirty="0" err="1" smtClean="0"/>
              <a:t>Amitriptyline’s</a:t>
            </a:r>
            <a:r>
              <a:rPr lang="en-IN" dirty="0" smtClean="0"/>
              <a:t> SNRI properties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Blocking Na channels; relevance to peripheral sensitization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Indirectly increasing GABA levels by inhibiting GAT-1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100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Amytryptilline</a:t>
            </a:r>
            <a:r>
              <a:rPr lang="en-US" dirty="0" smtClean="0"/>
              <a:t>: </a:t>
            </a:r>
            <a:r>
              <a:rPr lang="en-IN" dirty="0" smtClean="0"/>
              <a:t> a low initial dose(10 mg) and dose built up slowly (10 mg every week or every two weeks)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Maximum dose : </a:t>
            </a:r>
            <a:r>
              <a:rPr lang="en-US" dirty="0" smtClean="0">
                <a:solidFill>
                  <a:srgbClr val="FFFF00"/>
                </a:solidFill>
              </a:rPr>
              <a:t>100mg-300mg per day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Venlafexine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FF00"/>
                </a:solidFill>
              </a:rPr>
              <a:t>75mg-150mg per day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101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 inhibitors/ARBs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In the 2000 guideline, no studies available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In 2012, </a:t>
            </a:r>
            <a:r>
              <a:rPr lang="en-IN" dirty="0" err="1" smtClean="0"/>
              <a:t>Lisinopril</a:t>
            </a:r>
            <a:r>
              <a:rPr lang="en-IN" dirty="0" smtClean="0"/>
              <a:t> &amp; </a:t>
            </a:r>
            <a:r>
              <a:rPr lang="en-IN" dirty="0" err="1" smtClean="0"/>
              <a:t>Candesartan</a:t>
            </a:r>
            <a:r>
              <a:rPr lang="en-IN" dirty="0" smtClean="0"/>
              <a:t> are possibly effective for migraine prevention (1 Class II study each)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err="1" smtClean="0"/>
              <a:t>Telmisartan</a:t>
            </a:r>
            <a:r>
              <a:rPr lang="en-IN" dirty="0" smtClean="0"/>
              <a:t> is ineffective for reducing the number of migraine days (1 negative Class II study)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102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Lisinopril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Open-label study significantly reduced  frequency</a:t>
            </a:r>
          </a:p>
          <a:p>
            <a:pPr>
              <a:buNone/>
            </a:pPr>
            <a:endParaRPr lang="en-IN" dirty="0" smtClean="0"/>
          </a:p>
          <a:p>
            <a:r>
              <a:rPr lang="en-US" dirty="0" smtClean="0"/>
              <a:t>Exact </a:t>
            </a:r>
            <a:r>
              <a:rPr lang="en-US" dirty="0" err="1" smtClean="0"/>
              <a:t>antimigraine</a:t>
            </a:r>
            <a:r>
              <a:rPr lang="en-US" dirty="0" smtClean="0"/>
              <a:t> effect unknown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Target dose is </a:t>
            </a:r>
            <a:r>
              <a:rPr lang="en-US" dirty="0" smtClean="0">
                <a:solidFill>
                  <a:srgbClr val="FFFF00"/>
                </a:solidFill>
              </a:rPr>
              <a:t>20mg/day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S/E: cough, hypotension and fatigue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103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Candesartan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1 RCT with decreased mean headache and migraine days versus placebo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AT1 receptors act </a:t>
            </a:r>
            <a:r>
              <a:rPr lang="en-IN" dirty="0" err="1" smtClean="0"/>
              <a:t>presynaptically</a:t>
            </a:r>
            <a:r>
              <a:rPr lang="en-IN" dirty="0" smtClean="0"/>
              <a:t> to inhibit GABA release</a:t>
            </a:r>
          </a:p>
          <a:p>
            <a:pPr>
              <a:buNone/>
            </a:pPr>
            <a:endParaRPr lang="en-IN" dirty="0" smtClean="0"/>
          </a:p>
          <a:p>
            <a:r>
              <a:rPr lang="en-US" dirty="0" smtClean="0"/>
              <a:t>Target dose: </a:t>
            </a:r>
            <a:r>
              <a:rPr lang="en-US" dirty="0" smtClean="0">
                <a:solidFill>
                  <a:srgbClr val="FFFF00"/>
                </a:solidFill>
              </a:rPr>
              <a:t>16mg/day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Few adverse effects compared to </a:t>
            </a:r>
            <a:r>
              <a:rPr lang="en-US" dirty="0" err="1" smtClean="0"/>
              <a:t>Lisinopril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104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Triptans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Frovatriptan</a:t>
            </a:r>
            <a:r>
              <a:rPr lang="en-IN" dirty="0" smtClean="0"/>
              <a:t>, </a:t>
            </a:r>
            <a:r>
              <a:rPr lang="en-IN" dirty="0" err="1" smtClean="0"/>
              <a:t>Naratriptan</a:t>
            </a:r>
            <a:r>
              <a:rPr lang="en-IN" dirty="0" smtClean="0"/>
              <a:t> and </a:t>
            </a:r>
            <a:r>
              <a:rPr lang="en-IN" dirty="0" err="1" smtClean="0"/>
              <a:t>Zolmitriptan</a:t>
            </a:r>
            <a:r>
              <a:rPr lang="en-IN" dirty="0" smtClean="0"/>
              <a:t> for short-term prevention of </a:t>
            </a:r>
            <a:r>
              <a:rPr lang="en-IN" dirty="0" err="1" smtClean="0"/>
              <a:t>menstrually</a:t>
            </a:r>
            <a:r>
              <a:rPr lang="en-IN" dirty="0" smtClean="0"/>
              <a:t> associated migraine (MAM)</a:t>
            </a:r>
          </a:p>
          <a:p>
            <a:r>
              <a:rPr lang="en-IN" dirty="0" smtClean="0"/>
              <a:t>Given for 5 days, starting 2 days before onset</a:t>
            </a:r>
          </a:p>
          <a:p>
            <a:pPr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664" y="4077072"/>
          <a:ext cx="609600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94066"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Dose</a:t>
                      </a:r>
                      <a:endParaRPr lang="en-IN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Frovatriptan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r>
                        <a:rPr lang="en-US" baseline="0" dirty="0" smtClean="0"/>
                        <a:t> mg OD/BD</a:t>
                      </a:r>
                      <a:endParaRPr lang="en-IN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Naratriptan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1mg OD</a:t>
                      </a:r>
                      <a:endParaRPr lang="en-IN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Zolmitriptan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2.5mg BD/TD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105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Have only modest efficacy, not considered as first line always, but Level A </a:t>
            </a:r>
          </a:p>
          <a:p>
            <a:r>
              <a:rPr lang="en-IN" dirty="0" smtClean="0"/>
              <a:t>Butterbur 75 mg BD</a:t>
            </a:r>
          </a:p>
          <a:p>
            <a:r>
              <a:rPr lang="en-IN" dirty="0" smtClean="0"/>
              <a:t>Riboflavin 400mg/day</a:t>
            </a:r>
          </a:p>
          <a:p>
            <a:r>
              <a:rPr lang="en-IN" dirty="0" smtClean="0"/>
              <a:t>Mg 300 mg (elemental) BD</a:t>
            </a:r>
          </a:p>
          <a:p>
            <a:r>
              <a:rPr lang="en-IN" dirty="0" smtClean="0"/>
              <a:t>Co-enzyme Q10 100 mg TDS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106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77912"/>
            <a:ext cx="3131840" cy="35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Drugs with insufficient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/>
              <a:t>Level U. (Evidence is conflicting or inadequate to support/refute)</a:t>
            </a:r>
          </a:p>
          <a:p>
            <a:pPr>
              <a:buNone/>
            </a:pPr>
            <a:r>
              <a:rPr lang="en-IN" dirty="0" smtClean="0"/>
              <a:t>• AEDs: </a:t>
            </a:r>
            <a:r>
              <a:rPr lang="en-IN" dirty="0" err="1" smtClean="0"/>
              <a:t>Gabapentin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• Antidepressants: </a:t>
            </a:r>
            <a:r>
              <a:rPr lang="en-IN" dirty="0" err="1" smtClean="0"/>
              <a:t>Fluoxetine</a:t>
            </a:r>
            <a:r>
              <a:rPr lang="en-IN" dirty="0" smtClean="0"/>
              <a:t>, </a:t>
            </a:r>
            <a:r>
              <a:rPr lang="en-IN" dirty="0" err="1" smtClean="0"/>
              <a:t>Protriptyline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• </a:t>
            </a:r>
            <a:r>
              <a:rPr lang="en-IN" dirty="0" err="1" smtClean="0"/>
              <a:t>Antithrombotics</a:t>
            </a:r>
            <a:r>
              <a:rPr lang="en-IN" dirty="0" smtClean="0"/>
              <a:t>: </a:t>
            </a:r>
            <a:r>
              <a:rPr lang="en-IN" dirty="0" err="1" smtClean="0"/>
              <a:t>Acenocoumarol</a:t>
            </a:r>
            <a:r>
              <a:rPr lang="en-IN" dirty="0" smtClean="0"/>
              <a:t>, Coumadin</a:t>
            </a:r>
          </a:p>
          <a:p>
            <a:pPr>
              <a:buNone/>
            </a:pPr>
            <a:r>
              <a:rPr lang="en-IN" dirty="0" smtClean="0"/>
              <a:t>• Beta Blockers: </a:t>
            </a:r>
            <a:r>
              <a:rPr lang="en-IN" dirty="0" err="1" smtClean="0"/>
              <a:t>Bisoprolol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• Calcium-channel blockers: </a:t>
            </a:r>
            <a:r>
              <a:rPr lang="en-IN" dirty="0" err="1" smtClean="0"/>
              <a:t>Nicardipine</a:t>
            </a:r>
            <a:r>
              <a:rPr lang="en-IN" dirty="0" smtClean="0"/>
              <a:t>, </a:t>
            </a:r>
            <a:r>
              <a:rPr lang="en-IN" dirty="0" err="1" smtClean="0"/>
              <a:t>Nifedipine</a:t>
            </a:r>
            <a:r>
              <a:rPr lang="en-IN" dirty="0" smtClean="0"/>
              <a:t>, </a:t>
            </a:r>
            <a:r>
              <a:rPr lang="en-IN" dirty="0" err="1" smtClean="0"/>
              <a:t>Nimodipine</a:t>
            </a:r>
            <a:r>
              <a:rPr lang="en-IN" dirty="0" smtClean="0"/>
              <a:t>, </a:t>
            </a:r>
            <a:r>
              <a:rPr lang="en-IN" dirty="0" err="1" smtClean="0"/>
              <a:t>Verapamil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• </a:t>
            </a:r>
            <a:r>
              <a:rPr lang="en-IN" dirty="0" err="1" smtClean="0"/>
              <a:t>Acetazolamide</a:t>
            </a:r>
            <a:endParaRPr lang="en-IN" dirty="0" smtClean="0"/>
          </a:p>
          <a:p>
            <a:pPr>
              <a:buNone/>
            </a:pP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107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with no effect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/>
              <a:t>Level A negative(established ineffective):</a:t>
            </a:r>
            <a:endParaRPr lang="en-US" b="1" dirty="0" smtClean="0"/>
          </a:p>
          <a:p>
            <a:r>
              <a:rPr lang="en-US" dirty="0" err="1" smtClean="0"/>
              <a:t>Lamotrigine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Level B Negative(Probably ineffective):</a:t>
            </a:r>
          </a:p>
          <a:p>
            <a:r>
              <a:rPr lang="en-US" dirty="0" err="1" smtClean="0"/>
              <a:t>Clomipramine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Level C Negative(Possibly ineffective):</a:t>
            </a:r>
          </a:p>
          <a:p>
            <a:r>
              <a:rPr lang="en-IN" dirty="0" err="1" smtClean="0"/>
              <a:t>Acebutolol</a:t>
            </a:r>
            <a:r>
              <a:rPr lang="en-IN" dirty="0" smtClean="0"/>
              <a:t>,  </a:t>
            </a:r>
            <a:r>
              <a:rPr lang="en-IN" dirty="0" err="1" smtClean="0"/>
              <a:t>Clonazepam</a:t>
            </a:r>
            <a:r>
              <a:rPr lang="en-IN" dirty="0" smtClean="0"/>
              <a:t>,  </a:t>
            </a:r>
            <a:r>
              <a:rPr lang="en-IN" dirty="0" err="1" smtClean="0"/>
              <a:t>Nabumetone</a:t>
            </a:r>
            <a:r>
              <a:rPr lang="en-IN" dirty="0" smtClean="0"/>
              <a:t>, </a:t>
            </a:r>
            <a:r>
              <a:rPr lang="en-IN" dirty="0" err="1" smtClean="0"/>
              <a:t>Oxcarbazepine</a:t>
            </a:r>
            <a:r>
              <a:rPr lang="en-IN" dirty="0" smtClean="0"/>
              <a:t>, </a:t>
            </a:r>
            <a:r>
              <a:rPr lang="en-IN" dirty="0" err="1" smtClean="0"/>
              <a:t>Telmisartan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108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31032"/>
          </a:xfrm>
        </p:spPr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Flunarazine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501008"/>
            <a:ext cx="874846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IN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109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 depression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 1944 Aristides </a:t>
            </a:r>
            <a:r>
              <a:rPr lang="en-IN" dirty="0" err="1" smtClean="0"/>
              <a:t>Leao</a:t>
            </a:r>
            <a:r>
              <a:rPr lang="en-IN" dirty="0" smtClean="0"/>
              <a:t>, working in Harvard-   ‘‘</a:t>
            </a:r>
            <a:r>
              <a:rPr lang="en-IN" dirty="0" smtClean="0">
                <a:solidFill>
                  <a:srgbClr val="FFFF00"/>
                </a:solidFill>
              </a:rPr>
              <a:t>spreading depression</a:t>
            </a:r>
            <a:r>
              <a:rPr lang="en-IN" dirty="0" smtClean="0"/>
              <a:t>”</a:t>
            </a:r>
          </a:p>
          <a:p>
            <a:endParaRPr lang="en-IN" dirty="0" smtClean="0"/>
          </a:p>
          <a:p>
            <a:r>
              <a:rPr lang="en-IN" dirty="0" smtClean="0"/>
              <a:t>The rate of spread of the depolarization fitted  with </a:t>
            </a:r>
            <a:r>
              <a:rPr lang="en-IN" dirty="0" err="1" smtClean="0"/>
              <a:t>Lashley’s</a:t>
            </a:r>
            <a:r>
              <a:rPr lang="en-IN" dirty="0" smtClean="0"/>
              <a:t> description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24847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11065"/>
            <a:ext cx="9144000" cy="474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111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pPr marL="514350" indent="-514350">
              <a:buAutoNum type="alphaUcPeriod"/>
            </a:pPr>
            <a:r>
              <a:rPr lang="en-IN" dirty="0" smtClean="0"/>
              <a:t>Initiate therapy most efficacious at lowest effective dose, increase slowly until clinical benefits/adverse events</a:t>
            </a:r>
          </a:p>
          <a:p>
            <a:pPr>
              <a:buNone/>
            </a:pPr>
            <a:r>
              <a:rPr lang="en-IN" dirty="0" smtClean="0"/>
              <a:t>B.  Adequate trial- 2 - 3 months</a:t>
            </a:r>
          </a:p>
          <a:p>
            <a:pPr>
              <a:buNone/>
            </a:pPr>
            <a:r>
              <a:rPr lang="en-IN" dirty="0" smtClean="0"/>
              <a:t>D.  Avoid interfering medications </a:t>
            </a:r>
          </a:p>
          <a:p>
            <a:pPr>
              <a:buNone/>
            </a:pPr>
            <a:r>
              <a:rPr lang="en-IN" dirty="0" smtClean="0"/>
              <a:t>E.  Use of a long-acting formulation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112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Evaluation: </a:t>
            </a:r>
          </a:p>
          <a:p>
            <a:pPr marL="514350" indent="-514350">
              <a:buAutoNum type="alphaUcPeriod"/>
            </a:pPr>
            <a:r>
              <a:rPr lang="en-IN" dirty="0" smtClean="0"/>
              <a:t>Monitor the patient’s headache through a headache diary</a:t>
            </a:r>
          </a:p>
          <a:p>
            <a:pPr marL="514350" indent="-514350">
              <a:buAutoNum type="alphaUcPeriod"/>
            </a:pPr>
            <a:endParaRPr lang="en-IN" dirty="0" smtClean="0"/>
          </a:p>
          <a:p>
            <a:pPr marL="514350" indent="-514350">
              <a:buAutoNum type="alphaUcPeriod"/>
            </a:pPr>
            <a:r>
              <a:rPr lang="en-IN" dirty="0" smtClean="0"/>
              <a:t>Re-evaluate therapy. If after 3 to 6 months headaches are well controlled, consider tapering or discontinuing treatment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Inhibitors of CSD such as sigma-receptor agonists </a:t>
            </a:r>
            <a:r>
              <a:rPr lang="en-IN" dirty="0" err="1" smtClean="0"/>
              <a:t>Dextromethorphan</a:t>
            </a:r>
            <a:r>
              <a:rPr lang="en-IN" dirty="0" smtClean="0"/>
              <a:t>, </a:t>
            </a:r>
            <a:r>
              <a:rPr lang="en-IN" dirty="0" err="1" smtClean="0"/>
              <a:t>Carbetapentane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Glutamate receptor modulators: </a:t>
            </a:r>
            <a:r>
              <a:rPr lang="en-IN" dirty="0" err="1" smtClean="0"/>
              <a:t>Ketamine</a:t>
            </a:r>
            <a:r>
              <a:rPr lang="en-IN" dirty="0" smtClean="0"/>
              <a:t>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Migraine-specific calcium channel antagonists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Selective acetylcholine receptor modulators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589240"/>
            <a:ext cx="699135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Pharmacological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Relaxation training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Biofeedback therapy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Cognitive-</a:t>
            </a:r>
            <a:r>
              <a:rPr lang="en-IN" dirty="0" err="1" smtClean="0"/>
              <a:t>behavioral</a:t>
            </a:r>
            <a:r>
              <a:rPr lang="en-IN" dirty="0" smtClean="0"/>
              <a:t> training 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Aerobic exercise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feed back 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common are EMG, thermal, </a:t>
            </a:r>
            <a:r>
              <a:rPr lang="en-US" dirty="0" err="1" smtClean="0"/>
              <a:t>electrodermal</a:t>
            </a:r>
            <a:r>
              <a:rPr lang="en-US" dirty="0" smtClean="0"/>
              <a:t> activity or cephalic pulse feed back</a:t>
            </a:r>
          </a:p>
          <a:p>
            <a:r>
              <a:rPr lang="en-US" dirty="0" smtClean="0"/>
              <a:t>Information fed back as blinking light/audible tone</a:t>
            </a:r>
          </a:p>
          <a:p>
            <a:r>
              <a:rPr lang="en-US" dirty="0" smtClean="0"/>
              <a:t>Coupled with relaxation technique </a:t>
            </a:r>
            <a:r>
              <a:rPr lang="en-IN" dirty="0" smtClean="0"/>
              <a:t>to control  physical state</a:t>
            </a:r>
          </a:p>
          <a:p>
            <a:r>
              <a:rPr lang="en-IN" dirty="0" smtClean="0"/>
              <a:t>Often referred to as "mind over migraine"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6440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Role of Botox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en-US" dirty="0" smtClean="0"/>
              <a:t>FDA approval in 2010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Indicated in chronic migraine, failed response to 3 prophylactic trials, not having MOH</a:t>
            </a:r>
          </a:p>
          <a:p>
            <a:pPr>
              <a:buNone/>
            </a:pPr>
            <a:endParaRPr lang="en-US" dirty="0" smtClean="0"/>
          </a:p>
          <a:p>
            <a:r>
              <a:rPr lang="en-IN" dirty="0" smtClean="0"/>
              <a:t>Dose- 155-195 units, </a:t>
            </a:r>
            <a:r>
              <a:rPr lang="en-IN" dirty="0" err="1" smtClean="0"/>
              <a:t>im</a:t>
            </a:r>
            <a:r>
              <a:rPr lang="en-IN" dirty="0" smtClean="0"/>
              <a:t> 0.1 ml (5 units) to 31 - 39 sites around the head and neck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Every 12 weeks</a:t>
            </a:r>
            <a:endParaRPr lang="en-US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CSD</a:t>
            </a:r>
            <a:r>
              <a:rPr lang="en-IN" dirty="0" smtClean="0"/>
              <a:t> initiate headache mechanisms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Headache phase- activation and sensitization of trigeminal </a:t>
            </a:r>
            <a:r>
              <a:rPr lang="en-IN" dirty="0" err="1" smtClean="0"/>
              <a:t>nociceptors</a:t>
            </a:r>
            <a:r>
              <a:rPr lang="en-IN" dirty="0" smtClean="0"/>
              <a:t>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Sequential activation 2</a:t>
            </a:r>
            <a:r>
              <a:rPr lang="en-IN" baseline="30000" dirty="0" smtClean="0"/>
              <a:t>nd</a:t>
            </a:r>
            <a:r>
              <a:rPr lang="en-IN" dirty="0" smtClean="0">
                <a:sym typeface="Wingdings" pitchFamily="2" charset="2"/>
              </a:rPr>
              <a:t>3</a:t>
            </a:r>
            <a:r>
              <a:rPr lang="en-IN" baseline="30000" dirty="0" smtClean="0">
                <a:sym typeface="Wingdings" pitchFamily="2" charset="2"/>
              </a:rPr>
              <a:t>rd</a:t>
            </a:r>
            <a:r>
              <a:rPr lang="en-IN" dirty="0" smtClean="0">
                <a:sym typeface="Wingdings" pitchFamily="2" charset="2"/>
              </a:rPr>
              <a:t> order </a:t>
            </a:r>
            <a:r>
              <a:rPr lang="en-IN" dirty="0" err="1" smtClean="0">
                <a:sym typeface="Wingdings" pitchFamily="2" charset="2"/>
              </a:rPr>
              <a:t>neruons</a:t>
            </a:r>
            <a:r>
              <a:rPr lang="en-IN" dirty="0" smtClean="0">
                <a:sym typeface="Wingdings" pitchFamily="2" charset="2"/>
              </a:rPr>
              <a:t> cortical centres</a:t>
            </a:r>
          </a:p>
          <a:p>
            <a:pPr>
              <a:buNone/>
            </a:pPr>
            <a:endParaRPr lang="en-IN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Triptans</a:t>
            </a:r>
            <a:r>
              <a:rPr lang="en-US" dirty="0" smtClean="0">
                <a:sym typeface="Wingdings" pitchFamily="2" charset="2"/>
              </a:rPr>
              <a:t> in acute and AEDs/Beta blockers as preventive recommendations</a:t>
            </a:r>
            <a:endParaRPr lang="en-IN" dirty="0" smtClean="0">
              <a:sym typeface="Wingdings" pitchFamily="2" charset="2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118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2834"/>
            <a:ext cx="8208912" cy="667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43808" y="4221088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Thank You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The great debate: vessel versus brain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>
                <a:solidFill>
                  <a:srgbClr val="FFFF00"/>
                </a:solidFill>
              </a:rPr>
              <a:t>Vasogenic</a:t>
            </a:r>
            <a:r>
              <a:rPr lang="en-IN" dirty="0" smtClean="0">
                <a:solidFill>
                  <a:srgbClr val="FFFF00"/>
                </a:solidFill>
              </a:rPr>
              <a:t> theory</a:t>
            </a:r>
            <a:r>
              <a:rPr lang="en-IN" dirty="0" smtClean="0"/>
              <a:t>- aura due to transient ischemia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headache due to rebound vasodilatation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Alternate </a:t>
            </a:r>
            <a:r>
              <a:rPr lang="en-IN" dirty="0" err="1" smtClean="0">
                <a:solidFill>
                  <a:srgbClr val="FFFF00"/>
                </a:solidFill>
              </a:rPr>
              <a:t>neurogenic</a:t>
            </a:r>
            <a:r>
              <a:rPr lang="en-IN" dirty="0" smtClean="0">
                <a:solidFill>
                  <a:srgbClr val="FFFF00"/>
                </a:solidFill>
              </a:rPr>
              <a:t> theory</a:t>
            </a:r>
            <a:r>
              <a:rPr lang="en-IN" dirty="0" smtClean="0"/>
              <a:t>- vascular changes followed neuronal dysfunction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Neither alone can account for all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Wolff’s textbook of migraine and other headaches</a:t>
            </a:r>
          </a:p>
          <a:p>
            <a:r>
              <a:rPr lang="en-US" dirty="0" smtClean="0"/>
              <a:t>Atlas of migraine and other headaches</a:t>
            </a:r>
          </a:p>
          <a:p>
            <a:r>
              <a:rPr lang="en-US" dirty="0" smtClean="0"/>
              <a:t>History of migraine: Paul Davies</a:t>
            </a:r>
          </a:p>
          <a:p>
            <a:r>
              <a:rPr lang="en-IN" dirty="0" smtClean="0"/>
              <a:t>Practice parameters: Standards Subcommittee of the American Academy of Neurology headache (an evidence-based review): 2000</a:t>
            </a:r>
            <a:endParaRPr lang="en-US" dirty="0" smtClean="0"/>
          </a:p>
          <a:p>
            <a:r>
              <a:rPr lang="en-IN" dirty="0" smtClean="0"/>
              <a:t>The 2012 AHS/AAN Guidelines for Prevention of Episodic Migraine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Ipsilateral</a:t>
            </a:r>
            <a:r>
              <a:rPr lang="en-US" dirty="0" smtClean="0"/>
              <a:t> </a:t>
            </a:r>
            <a:r>
              <a:rPr lang="en-US" dirty="0" err="1" smtClean="0"/>
              <a:t>allodynia</a:t>
            </a:r>
            <a:r>
              <a:rPr lang="en-US" dirty="0" smtClean="0"/>
              <a:t> over forehead during migraine attack is due to sensitization of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Trigeminocervical</a:t>
            </a:r>
            <a:r>
              <a:rPr lang="en-US" dirty="0" smtClean="0"/>
              <a:t> complex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Trigeminothalamic</a:t>
            </a:r>
            <a:r>
              <a:rPr lang="en-US" dirty="0" smtClean="0"/>
              <a:t> complex</a:t>
            </a:r>
          </a:p>
          <a:p>
            <a:pPr marL="514350" indent="-514350">
              <a:buAutoNum type="alphaLcPeriod"/>
            </a:pPr>
            <a:r>
              <a:rPr lang="en-US" dirty="0" smtClean="0"/>
              <a:t>Sensory cortex</a:t>
            </a:r>
          </a:p>
          <a:p>
            <a:pPr marL="514350" indent="-514350">
              <a:buAutoNum type="alphaLcPeriod"/>
            </a:pPr>
            <a:r>
              <a:rPr lang="en-US" dirty="0" smtClean="0"/>
              <a:t>Peripheral sensitization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Ipsilateral</a:t>
            </a:r>
            <a:r>
              <a:rPr lang="en-US" dirty="0" smtClean="0"/>
              <a:t> </a:t>
            </a:r>
            <a:r>
              <a:rPr lang="en-US" dirty="0" err="1" smtClean="0"/>
              <a:t>allodynia</a:t>
            </a:r>
            <a:r>
              <a:rPr lang="en-US" dirty="0" smtClean="0"/>
              <a:t> over forehead during migraine attack is due to sensitization of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>
                <a:solidFill>
                  <a:srgbClr val="FFFF00"/>
                </a:solidFill>
              </a:rPr>
              <a:t>Trigeminocervical</a:t>
            </a:r>
            <a:r>
              <a:rPr lang="en-US" dirty="0" smtClean="0">
                <a:solidFill>
                  <a:srgbClr val="FFFF00"/>
                </a:solidFill>
              </a:rPr>
              <a:t> complex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Trigeminothalamic</a:t>
            </a:r>
            <a:r>
              <a:rPr lang="en-US" dirty="0" smtClean="0"/>
              <a:t> complex</a:t>
            </a:r>
          </a:p>
          <a:p>
            <a:pPr marL="514350" indent="-514350">
              <a:buAutoNum type="alphaLcPeriod"/>
            </a:pPr>
            <a:r>
              <a:rPr lang="en-US" dirty="0" smtClean="0"/>
              <a:t>Sensory cortex</a:t>
            </a:r>
          </a:p>
          <a:p>
            <a:pPr marL="514350" indent="-514350">
              <a:buAutoNum type="alphaLcPeriod"/>
            </a:pPr>
            <a:r>
              <a:rPr lang="en-US" dirty="0" smtClean="0"/>
              <a:t>Peripheral sensitization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Which of the following AEDs does not have Level A recommendation in migraine prophylaxis</a:t>
            </a:r>
          </a:p>
          <a:p>
            <a:pPr>
              <a:buNone/>
            </a:pPr>
            <a:r>
              <a:rPr lang="en-US" dirty="0" smtClean="0"/>
              <a:t> a. 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Carbamazepine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Divalproex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Valproate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123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Which of the following AEDs does not have Level A recommendation in migraine prophylaxis</a:t>
            </a:r>
          </a:p>
          <a:p>
            <a:pPr>
              <a:buNone/>
            </a:pPr>
            <a:r>
              <a:rPr lang="en-US" dirty="0" smtClean="0"/>
              <a:t> a. </a:t>
            </a:r>
            <a:r>
              <a:rPr lang="en-US" dirty="0" err="1" smtClean="0"/>
              <a:t>Topiramate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>
                <a:solidFill>
                  <a:srgbClr val="FFFF00"/>
                </a:solidFill>
              </a:rPr>
              <a:t>Carbamazepine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Divalproex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Valproate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124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Which of the following </a:t>
            </a:r>
            <a:r>
              <a:rPr lang="en-US" dirty="0" err="1" smtClean="0"/>
              <a:t>Triptans</a:t>
            </a:r>
            <a:r>
              <a:rPr lang="en-US" dirty="0" smtClean="0"/>
              <a:t> have no role in migraine prophylaxis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Zolmitriptan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Naratriptan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Rizatriptan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Frovatriptan</a:t>
            </a:r>
            <a:endParaRPr lang="en-US" dirty="0" smtClean="0"/>
          </a:p>
          <a:p>
            <a:pPr marL="514350" indent="-514350">
              <a:buAutoNum type="alphaL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125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Which of the following </a:t>
            </a:r>
            <a:r>
              <a:rPr lang="en-US" dirty="0" err="1" smtClean="0"/>
              <a:t>Triptans</a:t>
            </a:r>
            <a:r>
              <a:rPr lang="en-US" dirty="0" smtClean="0"/>
              <a:t> have no role in migraine prophylaxis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Zolmitriptan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Naratriptan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>
                <a:solidFill>
                  <a:srgbClr val="FFFF00"/>
                </a:solidFill>
              </a:rPr>
              <a:t>Rizatriptan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AutoNum type="alphaLcPeriod"/>
            </a:pPr>
            <a:r>
              <a:rPr lang="en-US" dirty="0" err="1" smtClean="0"/>
              <a:t>Frovatriptan</a:t>
            </a:r>
            <a:endParaRPr lang="en-US" dirty="0" smtClean="0"/>
          </a:p>
          <a:p>
            <a:pPr marL="514350" indent="-514350">
              <a:buAutoNum type="alphaL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126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127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Genetics? Of Migraine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FHM - model for migraine</a:t>
            </a:r>
          </a:p>
          <a:p>
            <a:r>
              <a:rPr lang="en-IN" dirty="0" smtClean="0"/>
              <a:t>Three genes have been identified</a:t>
            </a:r>
          </a:p>
          <a:p>
            <a:r>
              <a:rPr lang="en-IN" dirty="0" smtClean="0"/>
              <a:t>The first was </a:t>
            </a:r>
            <a:r>
              <a:rPr lang="en-IN" i="1" dirty="0" smtClean="0"/>
              <a:t>CACNA1A</a:t>
            </a:r>
            <a:r>
              <a:rPr lang="en-IN" dirty="0" smtClean="0"/>
              <a:t> located on </a:t>
            </a:r>
            <a:r>
              <a:rPr lang="en-IN" dirty="0" err="1" smtClean="0"/>
              <a:t>chr</a:t>
            </a:r>
            <a:r>
              <a:rPr lang="en-IN" dirty="0" smtClean="0"/>
              <a:t> 19p13 </a:t>
            </a:r>
          </a:p>
          <a:p>
            <a:r>
              <a:rPr lang="en-IN" dirty="0" smtClean="0"/>
              <a:t>Encodes </a:t>
            </a:r>
            <a:r>
              <a:rPr lang="el-GR" dirty="0" smtClean="0"/>
              <a:t>α1 </a:t>
            </a:r>
            <a:r>
              <a:rPr lang="en-IN" dirty="0" smtClean="0"/>
              <a:t>subunit of neuronal Ca</a:t>
            </a:r>
            <a:r>
              <a:rPr lang="en-IN" baseline="-25000" dirty="0" smtClean="0"/>
              <a:t>V</a:t>
            </a:r>
            <a:r>
              <a:rPr lang="en-IN" dirty="0" smtClean="0"/>
              <a:t>2.1 (P/Q-type) voltage gated Ca channel</a:t>
            </a:r>
          </a:p>
          <a:p>
            <a:r>
              <a:rPr lang="en-IN" dirty="0" smtClean="0"/>
              <a:t>Neuronal calcium channels mediate</a:t>
            </a:r>
          </a:p>
          <a:p>
            <a:r>
              <a:rPr lang="en-IN" dirty="0" smtClean="0"/>
              <a:t>serotonin (5-HT) release within the midbrain (2).</a:t>
            </a:r>
          </a:p>
          <a:p>
            <a:r>
              <a:rPr lang="en-IN" dirty="0" smtClean="0"/>
              <a:t>Therefore, dysfunction of these channels might impair serotonin release and predispose</a:t>
            </a:r>
          </a:p>
          <a:p>
            <a:r>
              <a:rPr lang="en-IN" dirty="0" smtClean="0"/>
              <a:t>patients to migraine or impair their self-aborting mechanism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128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62" y="404664"/>
            <a:ext cx="8895944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129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Migraine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4211960" cy="83410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Pain sensitive structures in brain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174874"/>
            <a:ext cx="4139952" cy="4683126"/>
          </a:xfrm>
        </p:spPr>
        <p:txBody>
          <a:bodyPr/>
          <a:lstStyle/>
          <a:p>
            <a:r>
              <a:rPr lang="en-IN" sz="2800" dirty="0" smtClean="0"/>
              <a:t>Large cerebral vessels, venous sinuses and blood vessels of </a:t>
            </a:r>
            <a:r>
              <a:rPr lang="en-IN" sz="2800" dirty="0" err="1" smtClean="0"/>
              <a:t>pia</a:t>
            </a:r>
            <a:r>
              <a:rPr lang="en-IN" sz="2800" dirty="0" smtClean="0"/>
              <a:t> and </a:t>
            </a:r>
            <a:r>
              <a:rPr lang="en-IN" sz="2800" dirty="0" err="1" smtClean="0"/>
              <a:t>dura</a:t>
            </a:r>
            <a:r>
              <a:rPr lang="en-IN" sz="2800" dirty="0" smtClean="0"/>
              <a:t> mater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Large plexus of  </a:t>
            </a:r>
            <a:r>
              <a:rPr lang="en-IN" sz="2800" dirty="0" err="1" smtClean="0">
                <a:solidFill>
                  <a:srgbClr val="FFFF00"/>
                </a:solidFill>
              </a:rPr>
              <a:t>unmyelinated</a:t>
            </a:r>
            <a:r>
              <a:rPr lang="en-IN" sz="2800" dirty="0" smtClean="0">
                <a:solidFill>
                  <a:srgbClr val="FFFF00"/>
                </a:solidFill>
              </a:rPr>
              <a:t> </a:t>
            </a:r>
            <a:r>
              <a:rPr lang="en-IN" sz="2800" dirty="0" err="1" smtClean="0">
                <a:solidFill>
                  <a:srgbClr val="FFFF00"/>
                </a:solidFill>
              </a:rPr>
              <a:t>fibers</a:t>
            </a:r>
            <a:r>
              <a:rPr lang="en-IN" sz="2800" dirty="0" smtClean="0">
                <a:solidFill>
                  <a:srgbClr val="FFFF00"/>
                </a:solidFill>
              </a:rPr>
              <a:t> from V1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514806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 err="1" smtClean="0"/>
              <a:t>Migranosus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The principles of treatment for status </a:t>
            </a:r>
            <a:r>
              <a:rPr lang="en-IN" dirty="0" err="1" smtClean="0"/>
              <a:t>migrainosus</a:t>
            </a:r>
            <a:r>
              <a:rPr lang="en-IN" dirty="0" smtClean="0"/>
              <a:t> include the following:</a:t>
            </a:r>
          </a:p>
          <a:p>
            <a:r>
              <a:rPr lang="en-IN" dirty="0" smtClean="0"/>
              <a:t>Fluid and electrolyte replacement (if indicated)</a:t>
            </a:r>
          </a:p>
          <a:p>
            <a:r>
              <a:rPr lang="en-IN" dirty="0" smtClean="0"/>
              <a:t>Drug detoxification</a:t>
            </a:r>
          </a:p>
          <a:p>
            <a:r>
              <a:rPr lang="en-IN" dirty="0" smtClean="0"/>
              <a:t>Intravenous pharmacotherapy to control pain</a:t>
            </a:r>
          </a:p>
          <a:p>
            <a:r>
              <a:rPr lang="en-IN" dirty="0" smtClean="0"/>
              <a:t>Treatment of associated symptoms of nausea and vomiting</a:t>
            </a:r>
          </a:p>
          <a:p>
            <a:r>
              <a:rPr lang="en-IN" dirty="0" smtClean="0"/>
              <a:t>Concurrent implementation of migraine prophylaxis (if indicated)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130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Detoxification guidelines (Silberstein et al 2001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Fluid replacement for 24 to 48 hours</a:t>
            </a:r>
          </a:p>
          <a:p>
            <a:r>
              <a:rPr lang="en-IN" dirty="0" smtClean="0"/>
              <a:t>Ergotamine </a:t>
            </a:r>
            <a:r>
              <a:rPr lang="en-IN" dirty="0" err="1" smtClean="0"/>
              <a:t>tartrate</a:t>
            </a:r>
            <a:r>
              <a:rPr lang="en-IN" dirty="0" smtClean="0"/>
              <a:t> &amp; Non-</a:t>
            </a:r>
            <a:r>
              <a:rPr lang="en-IN" dirty="0" err="1" smtClean="0"/>
              <a:t>opioids</a:t>
            </a:r>
            <a:r>
              <a:rPr lang="en-IN" dirty="0" smtClean="0"/>
              <a:t> can be stopped abruptly if DHE is administered</a:t>
            </a:r>
          </a:p>
          <a:p>
            <a:r>
              <a:rPr lang="en-IN" dirty="0" err="1" smtClean="0"/>
              <a:t>Opioid</a:t>
            </a:r>
            <a:r>
              <a:rPr lang="en-IN" dirty="0" smtClean="0"/>
              <a:t> withdrawal must be carried out slowly or through replacement with methadone and subsequent rapid taper</a:t>
            </a:r>
          </a:p>
          <a:p>
            <a:r>
              <a:rPr lang="en-IN" dirty="0" smtClean="0"/>
              <a:t>Side effects can be reduced by giving </a:t>
            </a:r>
            <a:r>
              <a:rPr lang="en-IN" dirty="0" err="1" smtClean="0"/>
              <a:t>clonidine</a:t>
            </a:r>
            <a:r>
              <a:rPr lang="en-IN" dirty="0" smtClean="0"/>
              <a:t> hydrochloride, </a:t>
            </a:r>
            <a:r>
              <a:rPr lang="en-IN" dirty="0" err="1" smtClean="0"/>
              <a:t>phenobarbital</a:t>
            </a:r>
            <a:r>
              <a:rPr lang="en-IN" dirty="0" smtClean="0"/>
              <a:t>, or a BZD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131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6977"/>
            <a:ext cx="7560840" cy="658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132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migraine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Meningeal vessels innervated by V1</a:t>
            </a:r>
          </a:p>
          <a:p>
            <a:endParaRPr lang="en-IN" dirty="0" smtClean="0"/>
          </a:p>
          <a:p>
            <a:r>
              <a:rPr lang="en-IN" dirty="0" smtClean="0"/>
              <a:t>Nerve endings are unique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Has </a:t>
            </a:r>
            <a:r>
              <a:rPr lang="en-IN" dirty="0" smtClean="0">
                <a:solidFill>
                  <a:srgbClr val="FFFF00"/>
                </a:solidFill>
              </a:rPr>
              <a:t>axonal varicosities </a:t>
            </a:r>
            <a:r>
              <a:rPr lang="en-IN" dirty="0" smtClean="0"/>
              <a:t>that contain  </a:t>
            </a:r>
            <a:r>
              <a:rPr lang="en-IN" dirty="0" err="1" smtClean="0"/>
              <a:t>nociceptive</a:t>
            </a:r>
            <a:r>
              <a:rPr lang="en-IN" dirty="0" smtClean="0"/>
              <a:t> transmitters/peptides-  serotonin, histamine, </a:t>
            </a:r>
            <a:r>
              <a:rPr lang="en-IN" dirty="0" err="1" smtClean="0"/>
              <a:t>bradykinin</a:t>
            </a:r>
            <a:r>
              <a:rPr lang="en-IN" dirty="0" smtClean="0"/>
              <a:t>, PG and sub P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Migraine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781128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Nerve terminals bear varicosities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Contain </a:t>
            </a:r>
            <a:r>
              <a:rPr lang="en-IN" dirty="0" smtClean="0">
                <a:solidFill>
                  <a:srgbClr val="FFFF00"/>
                </a:solidFill>
              </a:rPr>
              <a:t>NT &amp; NP </a:t>
            </a:r>
          </a:p>
          <a:p>
            <a:endParaRPr lang="en-IN" dirty="0" smtClean="0"/>
          </a:p>
          <a:p>
            <a:r>
              <a:rPr lang="en-IN" dirty="0" smtClean="0"/>
              <a:t>When nerves are activated, released into walls of vessels</a:t>
            </a:r>
          </a:p>
          <a:p>
            <a:pPr>
              <a:buNone/>
            </a:pPr>
            <a:endParaRPr lang="en-IN" dirty="0" smtClean="0"/>
          </a:p>
          <a:p>
            <a:r>
              <a:rPr lang="en-US" dirty="0" smtClean="0"/>
              <a:t>Central projection of these </a:t>
            </a:r>
            <a:r>
              <a:rPr lang="en-US" dirty="0" err="1" smtClean="0"/>
              <a:t>fibres</a:t>
            </a:r>
            <a:r>
              <a:rPr lang="en-US" dirty="0" smtClean="0"/>
              <a:t>- TCC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IN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864" y="1844823"/>
            <a:ext cx="4797136" cy="425831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Trigeminocervical</a:t>
            </a:r>
            <a:r>
              <a:rPr lang="en-US" dirty="0" smtClean="0"/>
              <a:t> complex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FFFF00"/>
                </a:solidFill>
              </a:rPr>
              <a:t>C1 and C2 dorsal horns </a:t>
            </a:r>
            <a:r>
              <a:rPr lang="en-IN" dirty="0" smtClean="0">
                <a:solidFill>
                  <a:srgbClr val="FFFF00"/>
                </a:solidFill>
              </a:rPr>
              <a:t>&amp; </a:t>
            </a:r>
            <a:r>
              <a:rPr lang="en-IN" dirty="0">
                <a:solidFill>
                  <a:srgbClr val="FFFF00"/>
                </a:solidFill>
              </a:rPr>
              <a:t>caudal division of 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>
                <a:solidFill>
                  <a:srgbClr val="FFFF00"/>
                </a:solidFill>
              </a:rPr>
              <a:t>spinal trigeminal nucleus </a:t>
            </a:r>
            <a:endParaRPr lang="en-IN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TCC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brain stem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hypothalamic and thalamic nuclei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ascending connections with the cortex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138242" name="AutoShape 2" descr="http://origin-ars.els-cdn.com/content/image/1-s2.0-S175432071100006X-gr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6424"/>
          <a:stretch>
            <a:fillRect/>
          </a:stretch>
        </p:blipFill>
        <p:spPr bwMode="auto">
          <a:xfrm>
            <a:off x="4211960" y="1340768"/>
            <a:ext cx="4706991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02" y="548680"/>
            <a:ext cx="8932798" cy="576064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2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3851920" cy="40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Cortical projections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VPM </a:t>
            </a:r>
            <a:r>
              <a:rPr lang="en-IN" dirty="0"/>
              <a:t>thalamic </a:t>
            </a:r>
            <a:r>
              <a:rPr lang="en-IN" dirty="0" smtClean="0"/>
              <a:t>neurons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trigeminal S1, S2  &amp; </a:t>
            </a:r>
            <a:r>
              <a:rPr lang="en-IN" dirty="0"/>
              <a:t>insular </a:t>
            </a:r>
            <a:r>
              <a:rPr lang="en-IN" dirty="0" smtClean="0"/>
              <a:t>cortex - </a:t>
            </a:r>
            <a:r>
              <a:rPr lang="en-IN" dirty="0" smtClean="0">
                <a:solidFill>
                  <a:srgbClr val="FFFF00"/>
                </a:solidFill>
              </a:rPr>
              <a:t>perception </a:t>
            </a:r>
            <a:r>
              <a:rPr lang="en-IN" dirty="0">
                <a:solidFill>
                  <a:srgbClr val="FFFF00"/>
                </a:solidFill>
              </a:rPr>
              <a:t>of </a:t>
            </a:r>
            <a:r>
              <a:rPr lang="en-IN" dirty="0" smtClean="0">
                <a:solidFill>
                  <a:srgbClr val="FFFF00"/>
                </a:solidFill>
              </a:rPr>
              <a:t>headache</a:t>
            </a:r>
          </a:p>
          <a:p>
            <a:r>
              <a:rPr lang="en-IN" dirty="0" smtClean="0"/>
              <a:t>Po thalamic neurons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auditory, visual</a:t>
            </a:r>
            <a:r>
              <a:rPr lang="en-IN" dirty="0"/>
              <a:t>, </a:t>
            </a:r>
            <a:r>
              <a:rPr lang="en-IN" dirty="0" err="1"/>
              <a:t>retrosplenial</a:t>
            </a:r>
            <a:r>
              <a:rPr lang="en-IN" dirty="0"/>
              <a:t>, </a:t>
            </a:r>
            <a:r>
              <a:rPr lang="en-IN" dirty="0" err="1" smtClean="0"/>
              <a:t>entorhinal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FF00"/>
                </a:solidFill>
              </a:rPr>
              <a:t>cortices-  </a:t>
            </a:r>
            <a:r>
              <a:rPr lang="en-IN" dirty="0">
                <a:solidFill>
                  <a:srgbClr val="FFFF00"/>
                </a:solidFill>
              </a:rPr>
              <a:t>vision, audition</a:t>
            </a:r>
            <a:r>
              <a:rPr lang="en-IN" dirty="0" smtClean="0">
                <a:solidFill>
                  <a:srgbClr val="FFFF00"/>
                </a:solidFill>
              </a:rPr>
              <a:t>, memory, limbic </a:t>
            </a:r>
            <a:r>
              <a:rPr lang="en-IN" dirty="0">
                <a:solidFill>
                  <a:srgbClr val="FFFF00"/>
                </a:solidFill>
              </a:rPr>
              <a:t>and cognitive </a:t>
            </a:r>
            <a:r>
              <a:rPr lang="en-IN" dirty="0" smtClean="0">
                <a:solidFill>
                  <a:srgbClr val="FFFF00"/>
                </a:solidFill>
              </a:rPr>
              <a:t>symptoms</a:t>
            </a:r>
          </a:p>
          <a:p>
            <a:r>
              <a:rPr lang="en-IN" dirty="0" smtClean="0"/>
              <a:t>Hypothalamic </a:t>
            </a:r>
            <a:r>
              <a:rPr lang="en-IN" dirty="0"/>
              <a:t>and brain stem nuclei </a:t>
            </a:r>
            <a:r>
              <a:rPr lang="en-IN" dirty="0" smtClean="0"/>
              <a:t>- loss </a:t>
            </a:r>
            <a:r>
              <a:rPr lang="en-IN" dirty="0"/>
              <a:t>of </a:t>
            </a:r>
            <a:r>
              <a:rPr lang="en-IN" dirty="0">
                <a:solidFill>
                  <a:srgbClr val="FFFF00"/>
                </a:solidFill>
              </a:rPr>
              <a:t>appetite</a:t>
            </a:r>
            <a:r>
              <a:rPr lang="en-IN" dirty="0" smtClean="0">
                <a:solidFill>
                  <a:srgbClr val="FFFF00"/>
                </a:solidFill>
              </a:rPr>
              <a:t>, fluid </a:t>
            </a:r>
            <a:r>
              <a:rPr lang="en-IN" dirty="0">
                <a:solidFill>
                  <a:srgbClr val="FFFF00"/>
                </a:solidFill>
              </a:rPr>
              <a:t>retention, sleepiness, irritability, stress</a:t>
            </a:r>
            <a:r>
              <a:rPr lang="en-IN" dirty="0"/>
              <a:t>, pursuit of solitude, and autonomic symptoms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photophobia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Dura-sensitive thalamic </a:t>
            </a:r>
            <a:r>
              <a:rPr lang="en-IN" dirty="0"/>
              <a:t>neurons in </a:t>
            </a:r>
            <a:r>
              <a:rPr lang="en-IN" dirty="0" smtClean="0">
                <a:solidFill>
                  <a:srgbClr val="FFFF00"/>
                </a:solidFill>
              </a:rPr>
              <a:t>Po</a:t>
            </a:r>
            <a:r>
              <a:rPr lang="en-IN" dirty="0" smtClean="0"/>
              <a:t> </a:t>
            </a:r>
            <a:r>
              <a:rPr lang="en-IN" dirty="0"/>
              <a:t>thalamus receive monosynaptic input from </a:t>
            </a:r>
            <a:r>
              <a:rPr lang="en-IN" dirty="0">
                <a:solidFill>
                  <a:srgbClr val="FFFF00"/>
                </a:solidFill>
              </a:rPr>
              <a:t>retinal </a:t>
            </a:r>
            <a:r>
              <a:rPr lang="en-IN" dirty="0" smtClean="0">
                <a:solidFill>
                  <a:srgbClr val="FFFF00"/>
                </a:solidFill>
              </a:rPr>
              <a:t>ganglion cells </a:t>
            </a:r>
            <a:r>
              <a:rPr lang="en-IN" dirty="0" smtClean="0"/>
              <a:t>(non-image-forming)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Light </a:t>
            </a:r>
            <a:r>
              <a:rPr lang="en-IN" dirty="0" smtClean="0">
                <a:solidFill>
                  <a:srgbClr val="FFFF00"/>
                </a:solidFill>
              </a:rPr>
              <a:t>enhances</a:t>
            </a:r>
            <a:r>
              <a:rPr lang="en-IN" dirty="0" smtClean="0"/>
              <a:t> </a:t>
            </a:r>
            <a:r>
              <a:rPr lang="en-IN" dirty="0"/>
              <a:t>the activity of </a:t>
            </a:r>
            <a:r>
              <a:rPr lang="en-IN" dirty="0" err="1"/>
              <a:t>dura</a:t>
            </a:r>
            <a:r>
              <a:rPr lang="en-IN" dirty="0"/>
              <a:t>-sensitive thalamic neurons located in the same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Evolution of migraine theories</a:t>
            </a:r>
          </a:p>
          <a:p>
            <a:r>
              <a:rPr lang="en-US" dirty="0" smtClean="0"/>
              <a:t>Anatomy of migraine</a:t>
            </a:r>
          </a:p>
          <a:p>
            <a:r>
              <a:rPr lang="en-US" dirty="0" err="1" smtClean="0"/>
              <a:t>Pathophysiology</a:t>
            </a:r>
            <a:r>
              <a:rPr lang="en-US" dirty="0" smtClean="0"/>
              <a:t> of migraine</a:t>
            </a:r>
          </a:p>
          <a:p>
            <a:r>
              <a:rPr lang="en-US" dirty="0" smtClean="0"/>
              <a:t>Acute and preventive treatment</a:t>
            </a:r>
          </a:p>
          <a:p>
            <a:r>
              <a:rPr lang="en-US" dirty="0" smtClean="0"/>
              <a:t>Non pharmacological treatment</a:t>
            </a:r>
          </a:p>
          <a:p>
            <a:r>
              <a:rPr lang="en-US" dirty="0" smtClean="0"/>
              <a:t>Conclusion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Descending </a:t>
            </a:r>
            <a:r>
              <a:rPr lang="en-US" dirty="0" err="1" smtClean="0"/>
              <a:t>modulatory</a:t>
            </a:r>
            <a:r>
              <a:rPr lang="en-US" dirty="0" smtClean="0"/>
              <a:t>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/>
          <a:p>
            <a:r>
              <a:rPr lang="en-IN" dirty="0"/>
              <a:t>TCC receives </a:t>
            </a:r>
            <a:r>
              <a:rPr lang="en-IN" dirty="0">
                <a:solidFill>
                  <a:srgbClr val="FFFF00"/>
                </a:solidFill>
              </a:rPr>
              <a:t>descending</a:t>
            </a:r>
            <a:r>
              <a:rPr lang="en-IN" dirty="0"/>
              <a:t> projections </a:t>
            </a:r>
            <a:r>
              <a:rPr lang="en-IN" dirty="0" smtClean="0"/>
              <a:t>from cortex, </a:t>
            </a:r>
            <a:r>
              <a:rPr lang="en-IN" dirty="0"/>
              <a:t>brain stem and </a:t>
            </a:r>
            <a:r>
              <a:rPr lang="en-IN" dirty="0" smtClean="0"/>
              <a:t>hypothalamus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Shifting of balance to facilitation of TCC</a:t>
            </a:r>
            <a:r>
              <a:rPr lang="en-IN" dirty="0" smtClean="0">
                <a:sym typeface="Wingdings" pitchFamily="2" charset="2"/>
              </a:rPr>
              <a:t> cen</a:t>
            </a:r>
            <a:r>
              <a:rPr lang="en-IN" dirty="0" smtClean="0"/>
              <a:t>tral sensitisation.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29869"/>
            <a:ext cx="4248472" cy="56281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6886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2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21</a:t>
            </a:fld>
            <a:endParaRPr lang="en-IN"/>
          </a:p>
        </p:txBody>
      </p:sp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4427984" cy="4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Moderate to severe, recurrent, unilateral, throbbing headache lasting hours to days</a:t>
            </a:r>
          </a:p>
          <a:p>
            <a:pPr>
              <a:buFont typeface="Arial" charset="0"/>
              <a:buNone/>
            </a:pPr>
            <a:endParaRPr lang="en-IN" dirty="0" smtClean="0"/>
          </a:p>
          <a:p>
            <a:r>
              <a:rPr lang="en-IN" dirty="0" smtClean="0"/>
              <a:t> Generally accompanied by nausea, photophobia, and </a:t>
            </a:r>
            <a:r>
              <a:rPr lang="en-IN" dirty="0" err="1" smtClean="0"/>
              <a:t>phonophobia</a:t>
            </a:r>
            <a:endParaRPr lang="en-IN" dirty="0" smtClean="0"/>
          </a:p>
          <a:p>
            <a:pPr>
              <a:buFont typeface="Arial" charset="0"/>
              <a:buNone/>
            </a:pPr>
            <a:endParaRPr lang="en-IN" dirty="0" smtClean="0"/>
          </a:p>
          <a:p>
            <a:r>
              <a:rPr lang="en-IN" dirty="0" smtClean="0"/>
              <a:t> Worsened by routine physical exertion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298820" cy="406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9715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 smtClean="0"/>
          </a:p>
          <a:p>
            <a:pPr>
              <a:buNone/>
            </a:pPr>
            <a:r>
              <a:rPr lang="en-US" sz="1900" i="1" dirty="0" smtClean="0"/>
              <a:t>*JAMA 1992</a:t>
            </a:r>
            <a:endParaRPr lang="en-IN" sz="1900" dirty="0" smtClean="0"/>
          </a:p>
          <a:p>
            <a:r>
              <a:rPr lang="en-IN" dirty="0" smtClean="0"/>
              <a:t>Prevalence have varied widely, ranging from 3% to about 22%</a:t>
            </a:r>
            <a:endParaRPr lang="en-US" dirty="0" smtClean="0"/>
          </a:p>
          <a:p>
            <a:pPr>
              <a:buNone/>
            </a:pPr>
            <a:endParaRPr lang="en-IN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149" y="570948"/>
            <a:ext cx="4072339" cy="581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4032448" cy="587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215862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91401"/>
            <a:ext cx="4142606" cy="316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/>
              <a:t>Migraine stages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35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of aura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Migraine aura defined as a focal neurological disturbance manifest as visual or  sensory</a:t>
            </a:r>
          </a:p>
          <a:p>
            <a:pPr>
              <a:buNone/>
            </a:pPr>
            <a:endParaRPr lang="en-IN" dirty="0" smtClean="0"/>
          </a:p>
          <a:p>
            <a:r>
              <a:rPr lang="en-US" dirty="0" smtClean="0"/>
              <a:t>Enough evidence that </a:t>
            </a:r>
            <a:r>
              <a:rPr lang="en-US" dirty="0" smtClean="0">
                <a:solidFill>
                  <a:srgbClr val="FFFF00"/>
                </a:solidFill>
              </a:rPr>
              <a:t>Cortical Spreading Depression</a:t>
            </a:r>
            <a:r>
              <a:rPr lang="en-US" dirty="0" smtClean="0"/>
              <a:t> is the correlate of aura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Cortical spreading depression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Aristides </a:t>
            </a:r>
            <a:r>
              <a:rPr lang="en-IN" dirty="0" err="1" smtClean="0"/>
              <a:t>Leao</a:t>
            </a:r>
            <a:r>
              <a:rPr lang="en-IN" dirty="0" smtClean="0"/>
              <a:t> initially described cortical spreading depression (CSD)</a:t>
            </a:r>
          </a:p>
          <a:p>
            <a:r>
              <a:rPr lang="en-IN" dirty="0" smtClean="0"/>
              <a:t>Observed in </a:t>
            </a:r>
            <a:r>
              <a:rPr lang="en-IN" dirty="0" err="1" smtClean="0"/>
              <a:t>ECoG</a:t>
            </a:r>
            <a:r>
              <a:rPr lang="en-IN" dirty="0" smtClean="0"/>
              <a:t> following stimulation of exposed rabbit cortex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23528" y="3717032"/>
          <a:ext cx="8568952" cy="31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586" y="764704"/>
            <a:ext cx="928492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877272"/>
            <a:ext cx="4462636" cy="52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608512"/>
          </a:xfrm>
        </p:spPr>
        <p:txBody>
          <a:bodyPr>
            <a:normAutofit/>
          </a:bodyPr>
          <a:lstStyle/>
          <a:p>
            <a:r>
              <a:rPr lang="en-IN" dirty="0" smtClean="0"/>
              <a:t>Migraine - very common primary headache disorder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One of the 20 most disabling diseases - WHO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Cost -18.5 billion Euros per yr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Public health problem of significant impact </a:t>
            </a:r>
          </a:p>
          <a:p>
            <a:pPr>
              <a:buNone/>
            </a:pP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CSD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Short-lived positive wave of neural excitation, </a:t>
            </a:r>
            <a:r>
              <a:rPr lang="en-IN" dirty="0" err="1" smtClean="0">
                <a:solidFill>
                  <a:srgbClr val="FFFF00"/>
                </a:solidFill>
              </a:rPr>
              <a:t>upto</a:t>
            </a:r>
            <a:r>
              <a:rPr lang="en-IN" dirty="0" smtClean="0">
                <a:solidFill>
                  <a:srgbClr val="FFFF00"/>
                </a:solidFill>
              </a:rPr>
              <a:t> depth of 5mm of cortex, without regard to vascular boundaries, followed by a negative phase of neural depression</a:t>
            </a:r>
          </a:p>
          <a:p>
            <a:r>
              <a:rPr lang="en-IN" dirty="0" smtClean="0"/>
              <a:t>Unfolded primary visual cortex - </a:t>
            </a:r>
            <a:r>
              <a:rPr lang="en-IN" dirty="0" smtClean="0">
                <a:solidFill>
                  <a:srgbClr val="FFFF00"/>
                </a:solidFill>
              </a:rPr>
              <a:t>60mm</a:t>
            </a:r>
            <a:r>
              <a:rPr lang="en-IN" dirty="0" smtClean="0"/>
              <a:t> long; CSD takes </a:t>
            </a:r>
            <a:r>
              <a:rPr lang="en-IN" dirty="0" smtClean="0">
                <a:solidFill>
                  <a:srgbClr val="FFFF00"/>
                </a:solidFill>
              </a:rPr>
              <a:t>20</a:t>
            </a:r>
            <a:r>
              <a:rPr lang="en-IN" dirty="0" smtClean="0"/>
              <a:t> minutes to traverse </a:t>
            </a:r>
          </a:p>
          <a:p>
            <a:r>
              <a:rPr lang="en-IN" dirty="0" smtClean="0"/>
              <a:t>Fits with the typical duration &amp; characteristics of aura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83407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396" y="620688"/>
            <a:ext cx="404244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9040"/>
            <a:ext cx="4248472" cy="267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7691" y="6614542"/>
            <a:ext cx="2556309" cy="24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CSD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244280" cy="4824536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Rate of expansion </a:t>
            </a:r>
            <a:r>
              <a:rPr lang="en-IN" dirty="0" smtClean="0"/>
              <a:t>and size of </a:t>
            </a:r>
            <a:r>
              <a:rPr lang="en-IN" dirty="0" err="1" smtClean="0"/>
              <a:t>teichopsic</a:t>
            </a:r>
            <a:r>
              <a:rPr lang="en-IN" dirty="0" smtClean="0"/>
              <a:t> arc </a:t>
            </a:r>
            <a:r>
              <a:rPr lang="en-IN" dirty="0" smtClean="0">
                <a:solidFill>
                  <a:srgbClr val="FFFF00"/>
                </a:solidFill>
              </a:rPr>
              <a:t>increases</a:t>
            </a:r>
            <a:r>
              <a:rPr lang="en-IN" dirty="0" smtClean="0"/>
              <a:t> as it becomes more peripheral</a:t>
            </a:r>
          </a:p>
          <a:p>
            <a:r>
              <a:rPr lang="en-IN" dirty="0" smtClean="0"/>
              <a:t>Cortical volume representing  fovea at </a:t>
            </a:r>
            <a:r>
              <a:rPr lang="en-IN" dirty="0" err="1" smtClean="0"/>
              <a:t>calcarine</a:t>
            </a:r>
            <a:r>
              <a:rPr lang="en-IN" dirty="0" smtClean="0"/>
              <a:t> pole is large, while more anterior cortical is small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69368"/>
            <a:ext cx="4109839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CSD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Ignited by local </a:t>
            </a:r>
            <a:r>
              <a:rPr lang="en-IN" dirty="0" smtClean="0">
                <a:solidFill>
                  <a:srgbClr val="FFFF00"/>
                </a:solidFill>
              </a:rPr>
              <a:t>elevations of extracellular [K+]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IN" dirty="0" smtClean="0"/>
              <a:t>Initiated by triggers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disruption of E/I balance</a:t>
            </a:r>
            <a:r>
              <a:rPr lang="en-IN" dirty="0" smtClean="0">
                <a:sym typeface="Wingdings" pitchFamily="2" charset="2"/>
              </a:rPr>
              <a:t> hy</a:t>
            </a:r>
            <a:r>
              <a:rPr lang="en-IN" dirty="0" smtClean="0"/>
              <a:t>peractivity of cortical circuits</a:t>
            </a:r>
            <a:r>
              <a:rPr lang="en-IN" dirty="0" smtClean="0">
                <a:sym typeface="Wingdings" pitchFamily="2" charset="2"/>
              </a:rPr>
              <a:t>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initiation of CSD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Slowly propagating wave of strong neuronal/ </a:t>
            </a:r>
            <a:r>
              <a:rPr lang="en-IN" dirty="0" err="1" smtClean="0"/>
              <a:t>glial</a:t>
            </a:r>
            <a:r>
              <a:rPr lang="en-IN" dirty="0" smtClean="0"/>
              <a:t> depolarization accompanied by depression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CSD triggers headache?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91872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headache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headache phase- involve 3 main neural activation processes</a:t>
            </a:r>
          </a:p>
          <a:p>
            <a:endParaRPr lang="en-I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47664" y="2780928"/>
          <a:ext cx="6120680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Peripheral mechanism/</a:t>
            </a:r>
            <a:r>
              <a:rPr lang="en-US" dirty="0" err="1" smtClean="0"/>
              <a:t>Nociceptor</a:t>
            </a:r>
            <a:r>
              <a:rPr lang="en-US" dirty="0" smtClean="0"/>
              <a:t> activation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CSD activates the </a:t>
            </a:r>
            <a:r>
              <a:rPr lang="en-IN" dirty="0" err="1" smtClean="0"/>
              <a:t>perivascular</a:t>
            </a:r>
            <a:r>
              <a:rPr lang="en-IN" dirty="0" smtClean="0"/>
              <a:t> trigeminal axons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release of NP from varicosities</a:t>
            </a:r>
          </a:p>
          <a:p>
            <a:r>
              <a:rPr lang="en-IN" dirty="0" err="1" smtClean="0"/>
              <a:t>Nociceptive</a:t>
            </a:r>
            <a:r>
              <a:rPr lang="en-IN" dirty="0" smtClean="0"/>
              <a:t> signals taken </a:t>
            </a:r>
            <a:r>
              <a:rPr lang="en-IN" dirty="0" err="1" smtClean="0"/>
              <a:t>orthodromically</a:t>
            </a:r>
            <a:r>
              <a:rPr lang="en-IN" dirty="0" smtClean="0"/>
              <a:t> to the brainstem, while </a:t>
            </a:r>
            <a:r>
              <a:rPr lang="en-IN" dirty="0" err="1" smtClean="0"/>
              <a:t>antidromic</a:t>
            </a:r>
            <a:r>
              <a:rPr lang="en-IN" dirty="0" smtClean="0"/>
              <a:t> conduction results in the release of sub P/CGRP into vessel wall</a:t>
            </a:r>
          </a:p>
          <a:p>
            <a:r>
              <a:rPr lang="en-IN" dirty="0" smtClean="0"/>
              <a:t>Cause vessel dilatation and </a:t>
            </a:r>
            <a:r>
              <a:rPr lang="en-IN" dirty="0" err="1" smtClean="0"/>
              <a:t>neurogenic</a:t>
            </a:r>
            <a:r>
              <a:rPr lang="en-IN" dirty="0" smtClean="0"/>
              <a:t> inflammation</a:t>
            </a:r>
            <a:endParaRPr lang="en-IN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4075585" cy="331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55" y="764704"/>
            <a:ext cx="8233563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39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ICHD II Criteria of Migraine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648072"/>
          </a:xfrm>
        </p:spPr>
        <p:txBody>
          <a:bodyPr/>
          <a:lstStyle/>
          <a:p>
            <a:pPr algn="ctr"/>
            <a:r>
              <a:rPr lang="en-US" dirty="0" smtClean="0"/>
              <a:t>Migraine without aura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1520" y="2174874"/>
            <a:ext cx="4245868" cy="4683125"/>
          </a:xfrm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800" dirty="0" smtClean="0"/>
              <a:t>Headache 4-72hrs</a:t>
            </a:r>
          </a:p>
          <a:p>
            <a:pPr marL="457200" indent="-457200">
              <a:buAutoNum type="alphaLcPeriod"/>
            </a:pPr>
            <a:r>
              <a:rPr lang="en-US" sz="2800" dirty="0" smtClean="0"/>
              <a:t>2/4 of- U/L, pulsating, mod to severe, aggravated by exertion</a:t>
            </a:r>
          </a:p>
          <a:p>
            <a:pPr marL="457200" indent="-457200">
              <a:buAutoNum type="alphaLcPeriod"/>
            </a:pPr>
            <a:r>
              <a:rPr lang="en-US" sz="2800" dirty="0" smtClean="0"/>
              <a:t>During headache 1/2of- nausea/vomiting, </a:t>
            </a:r>
            <a:r>
              <a:rPr lang="en-US" sz="2800" dirty="0" err="1" smtClean="0"/>
              <a:t>photo&amp;phonophobia</a:t>
            </a:r>
            <a:endParaRPr lang="en-US" sz="2800" dirty="0" smtClean="0"/>
          </a:p>
          <a:p>
            <a:pPr marL="457200" indent="-457200">
              <a:buAutoNum type="alphaLcPeriod"/>
            </a:pPr>
            <a:r>
              <a:rPr lang="en-US" sz="2800" dirty="0" smtClean="0"/>
              <a:t>5 or &gt; attacks</a:t>
            </a:r>
          </a:p>
          <a:p>
            <a:pPr marL="457200" indent="-457200">
              <a:buAutoNum type="alphaLcPeriod"/>
            </a:pPr>
            <a:r>
              <a:rPr lang="en-US" sz="2800" dirty="0" smtClean="0"/>
              <a:t>No other cause</a:t>
            </a:r>
            <a:endParaRPr lang="en-IN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20079"/>
          </a:xfrm>
        </p:spPr>
        <p:txBody>
          <a:bodyPr/>
          <a:lstStyle/>
          <a:p>
            <a:pPr algn="ctr"/>
            <a:r>
              <a:rPr lang="en-US" dirty="0" smtClean="0"/>
              <a:t>Migraine with aura(typical)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19463" cy="46831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a. Aura of 1/3 of- </a:t>
            </a:r>
            <a:r>
              <a:rPr lang="en-IN" dirty="0" smtClean="0"/>
              <a:t> 1. fully reversible positive or negative visual  symptoms 2.  fully reversible positive or negative sensory symptoms 3. fully reversible dysphasia</a:t>
            </a:r>
          </a:p>
          <a:p>
            <a:pPr>
              <a:buNone/>
            </a:pPr>
            <a:r>
              <a:rPr lang="en-US" dirty="0" smtClean="0"/>
              <a:t>b. 2/3 of- 1. </a:t>
            </a:r>
            <a:r>
              <a:rPr lang="en-IN" dirty="0" smtClean="0"/>
              <a:t>homonymous visual symptoms and/or unilateral sensory symptoms 2. aura sequentially over 5mts 3. &gt;5mts &lt;60mt</a:t>
            </a:r>
          </a:p>
          <a:p>
            <a:pPr>
              <a:buNone/>
            </a:pPr>
            <a:r>
              <a:rPr lang="en-US" dirty="0" smtClean="0"/>
              <a:t>c. 2 or more attacks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mechanism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Activation of </a:t>
            </a:r>
            <a:r>
              <a:rPr lang="en-IN" dirty="0" err="1" smtClean="0"/>
              <a:t>meningeal</a:t>
            </a:r>
            <a:r>
              <a:rPr lang="en-IN" dirty="0" smtClean="0"/>
              <a:t> </a:t>
            </a:r>
            <a:r>
              <a:rPr lang="en-IN" dirty="0" err="1" smtClean="0"/>
              <a:t>nociceptors</a:t>
            </a:r>
            <a:r>
              <a:rPr lang="en-IN" dirty="0" smtClean="0"/>
              <a:t>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release of </a:t>
            </a:r>
            <a:r>
              <a:rPr lang="en-IN" dirty="0" err="1" smtClean="0"/>
              <a:t>vasoactive</a:t>
            </a:r>
            <a:r>
              <a:rPr lang="en-IN" dirty="0" smtClean="0"/>
              <a:t> CGRP and SP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Produce </a:t>
            </a:r>
            <a:r>
              <a:rPr lang="en-IN" dirty="0" err="1" smtClean="0"/>
              <a:t>vasodilation</a:t>
            </a:r>
            <a:r>
              <a:rPr lang="en-IN" dirty="0" smtClean="0"/>
              <a:t> (CGRP), plasma </a:t>
            </a:r>
            <a:r>
              <a:rPr lang="en-IN" dirty="0" err="1" smtClean="0"/>
              <a:t>extravasation</a:t>
            </a:r>
            <a:r>
              <a:rPr lang="en-IN" dirty="0" smtClean="0"/>
              <a:t>, mast cell activation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release of cytokines/ inflammatory mediators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</a:t>
            </a:r>
            <a:r>
              <a:rPr lang="en-IN" dirty="0" err="1" smtClean="0"/>
              <a:t>neurogenic</a:t>
            </a:r>
            <a:r>
              <a:rPr lang="en-IN" dirty="0" smtClean="0"/>
              <a:t> inflammation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mechanism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69371"/>
          </a:xfrm>
        </p:spPr>
        <p:txBody>
          <a:bodyPr/>
          <a:lstStyle/>
          <a:p>
            <a:r>
              <a:rPr lang="en-IN" dirty="0" smtClean="0"/>
              <a:t>This sterile </a:t>
            </a:r>
            <a:r>
              <a:rPr lang="en-IN" dirty="0" err="1" smtClean="0"/>
              <a:t>meningeal</a:t>
            </a:r>
            <a:r>
              <a:rPr lang="en-IN" dirty="0" smtClean="0"/>
              <a:t> inflammation is considered one key mechanism that may underlie the sustained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41</a:t>
            </a:fld>
            <a:endParaRPr lang="en-IN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11" y="3573016"/>
            <a:ext cx="392608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672408" cy="303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17" y="620688"/>
            <a:ext cx="8561927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Sensitization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Sensitization-  stimulus needed decreases; while response increases</a:t>
            </a:r>
          </a:p>
          <a:p>
            <a:r>
              <a:rPr lang="en-IN" dirty="0" smtClean="0"/>
              <a:t>Peripheral sensitization- </a:t>
            </a:r>
            <a:r>
              <a:rPr lang="en-IN" dirty="0" err="1" smtClean="0"/>
              <a:t>neurogenic</a:t>
            </a:r>
            <a:r>
              <a:rPr lang="en-IN" dirty="0" smtClean="0"/>
              <a:t> inflammation</a:t>
            </a:r>
          </a:p>
          <a:p>
            <a:r>
              <a:rPr lang="en-US" dirty="0" smtClean="0"/>
              <a:t>CS- </a:t>
            </a:r>
            <a:r>
              <a:rPr lang="en-IN" dirty="0" smtClean="0">
                <a:solidFill>
                  <a:srgbClr val="FFFF00"/>
                </a:solidFill>
              </a:rPr>
              <a:t>abnormal neuronal excitability in the TNC(2</a:t>
            </a:r>
            <a:r>
              <a:rPr lang="en-IN" baseline="30000" dirty="0" smtClean="0">
                <a:solidFill>
                  <a:srgbClr val="FFFF00"/>
                </a:solidFill>
              </a:rPr>
              <a:t>nd</a:t>
            </a:r>
            <a:r>
              <a:rPr lang="en-IN" dirty="0" smtClean="0">
                <a:solidFill>
                  <a:srgbClr val="FFFF00"/>
                </a:solidFill>
              </a:rPr>
              <a:t> order)</a:t>
            </a:r>
          </a:p>
          <a:p>
            <a:r>
              <a:rPr lang="en-US" dirty="0" smtClean="0"/>
              <a:t>TNC- </a:t>
            </a:r>
            <a:r>
              <a:rPr lang="en-IN" dirty="0" smtClean="0"/>
              <a:t>convergent input from the </a:t>
            </a:r>
            <a:r>
              <a:rPr lang="en-IN" dirty="0" err="1" smtClean="0"/>
              <a:t>meningeal</a:t>
            </a:r>
            <a:r>
              <a:rPr lang="en-IN" dirty="0" smtClean="0"/>
              <a:t> </a:t>
            </a:r>
            <a:r>
              <a:rPr lang="en-IN" dirty="0" err="1" smtClean="0"/>
              <a:t>nociceptors</a:t>
            </a:r>
            <a:r>
              <a:rPr lang="en-IN" dirty="0" smtClean="0"/>
              <a:t> and facial skin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44</a:t>
            </a:fld>
            <a:endParaRPr lang="en-IN"/>
          </a:p>
        </p:txBody>
      </p:sp>
      <p:pic>
        <p:nvPicPr>
          <p:cNvPr id="5122" name="Picture 2" descr="C:\Users\Tosh\Desktop\migraine files\landy.fig3.gif"/>
          <p:cNvPicPr>
            <a:picLocks noChangeAspect="1" noChangeArrowheads="1"/>
          </p:cNvPicPr>
          <p:nvPr/>
        </p:nvPicPr>
        <p:blipFill>
          <a:blip r:embed="rId2" cstate="print"/>
          <a:srcRect t="5250"/>
          <a:stretch>
            <a:fillRect/>
          </a:stretch>
        </p:blipFill>
        <p:spPr bwMode="auto">
          <a:xfrm>
            <a:off x="104758" y="-1"/>
            <a:ext cx="8963679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sensitization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IN" dirty="0" smtClean="0"/>
              <a:t>Progressive sensitization; 2</a:t>
            </a:r>
            <a:r>
              <a:rPr lang="en-IN" baseline="30000" dirty="0" smtClean="0"/>
              <a:t>nd</a:t>
            </a:r>
            <a:r>
              <a:rPr lang="en-IN" dirty="0" smtClean="0"/>
              <a:t> order</a:t>
            </a:r>
            <a:r>
              <a:rPr lang="en-IN" dirty="0" smtClean="0">
                <a:sym typeface="Wingdings" pitchFamily="2" charset="2"/>
              </a:rPr>
              <a:t> 3</a:t>
            </a:r>
            <a:r>
              <a:rPr lang="en-IN" baseline="30000" dirty="0" smtClean="0">
                <a:sym typeface="Wingdings" pitchFamily="2" charset="2"/>
              </a:rPr>
              <a:t>rd</a:t>
            </a:r>
            <a:r>
              <a:rPr lang="en-IN" dirty="0" smtClean="0">
                <a:sym typeface="Wingdings" pitchFamily="2" charset="2"/>
              </a:rPr>
              <a:t> order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err="1" smtClean="0">
                <a:solidFill>
                  <a:srgbClr val="FFFF00"/>
                </a:solidFill>
              </a:rPr>
              <a:t>Extracephalic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allodynia</a:t>
            </a:r>
            <a:r>
              <a:rPr lang="en-IN" dirty="0" smtClean="0"/>
              <a:t>-  sensitization of </a:t>
            </a:r>
            <a:r>
              <a:rPr lang="en-IN" dirty="0" err="1" smtClean="0"/>
              <a:t>trigemino</a:t>
            </a:r>
            <a:r>
              <a:rPr lang="en-IN" dirty="0" smtClean="0"/>
              <a:t> thalamic neurons(3</a:t>
            </a:r>
            <a:r>
              <a:rPr lang="en-IN" baseline="30000" dirty="0" smtClean="0"/>
              <a:t>rd</a:t>
            </a:r>
            <a:r>
              <a:rPr lang="en-IN" dirty="0" smtClean="0"/>
              <a:t> order)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converging sensory information from </a:t>
            </a:r>
            <a:r>
              <a:rPr lang="en-IN" dirty="0" err="1" smtClean="0"/>
              <a:t>extracephalic</a:t>
            </a:r>
            <a:r>
              <a:rPr lang="en-IN" dirty="0" smtClean="0"/>
              <a:t> skin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Trigeminal autonomic reflex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Parasympathetic symptoms and signs</a:t>
            </a:r>
          </a:p>
          <a:p>
            <a:pPr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‘Red Migraine‘-  skin flushing, sweating, painful </a:t>
            </a:r>
            <a:r>
              <a:rPr lang="en-IN" dirty="0" err="1" smtClean="0"/>
              <a:t>vasodilation</a:t>
            </a:r>
            <a:r>
              <a:rPr lang="en-IN" dirty="0" smtClean="0"/>
              <a:t>, eyelid </a:t>
            </a:r>
            <a:r>
              <a:rPr lang="en-IN" dirty="0" err="1" smtClean="0"/>
              <a:t>edema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‘White Migraine’- facial pallor during (more common)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Trigeminal autonomic reflex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The efferent- superior </a:t>
            </a:r>
            <a:r>
              <a:rPr lang="en-IN" dirty="0" err="1" smtClean="0"/>
              <a:t>salivatory</a:t>
            </a:r>
            <a:r>
              <a:rPr lang="en-IN" dirty="0" smtClean="0"/>
              <a:t> nucleus in the </a:t>
            </a:r>
            <a:r>
              <a:rPr lang="en-IN" dirty="0" err="1" smtClean="0"/>
              <a:t>pons</a:t>
            </a:r>
            <a:r>
              <a:rPr lang="en-IN" dirty="0" smtClean="0"/>
              <a:t> 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via the parasympathetic outflow – GSPN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to  </a:t>
            </a:r>
            <a:r>
              <a:rPr lang="en-IN" dirty="0" err="1" smtClean="0"/>
              <a:t>pterygopalatine</a:t>
            </a:r>
            <a:r>
              <a:rPr lang="en-IN" dirty="0" smtClean="0"/>
              <a:t> and </a:t>
            </a:r>
            <a:r>
              <a:rPr lang="en-IN" dirty="0" err="1" smtClean="0"/>
              <a:t>otic</a:t>
            </a:r>
            <a:r>
              <a:rPr lang="en-IN" dirty="0" smtClean="0"/>
              <a:t> ganglia.</a:t>
            </a:r>
          </a:p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44553"/>
            <a:ext cx="4932040" cy="526364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48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Trepanation survived for as late as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Gower separated treatment for a/c &amp; c/c</a:t>
            </a:r>
          </a:p>
          <a:p>
            <a:endParaRPr lang="en-US" dirty="0" smtClean="0"/>
          </a:p>
          <a:p>
            <a:r>
              <a:rPr lang="en-US" dirty="0" smtClean="0"/>
              <a:t>Isolation of Ergotamine by Stoll in 1920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49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10928"/>
            <a:ext cx="2987824" cy="304707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945" y="980728"/>
            <a:ext cx="4004055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Migraine theories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752528" cy="5645224"/>
          </a:xfrm>
        </p:spPr>
        <p:txBody>
          <a:bodyPr>
            <a:normAutofit/>
          </a:bodyPr>
          <a:lstStyle/>
          <a:p>
            <a:r>
              <a:rPr lang="en-US" dirty="0" smtClean="0"/>
              <a:t>During 17</a:t>
            </a:r>
            <a:r>
              <a:rPr lang="en-US" baseline="30000" dirty="0" smtClean="0"/>
              <a:t>th</a:t>
            </a:r>
            <a:r>
              <a:rPr lang="en-US" dirty="0" smtClean="0"/>
              <a:t> century Thomas Willis described cases of migraine</a:t>
            </a:r>
          </a:p>
          <a:p>
            <a:pPr>
              <a:buNone/>
            </a:pPr>
            <a:endParaRPr lang="en-US" dirty="0" smtClean="0"/>
          </a:p>
          <a:p>
            <a:r>
              <a:rPr lang="en-IN" dirty="0" smtClean="0"/>
              <a:t>Suggested headache to be due to dilatation of carotid vessels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An observation that echoes the </a:t>
            </a:r>
            <a:r>
              <a:rPr lang="en-IN" i="1" dirty="0" smtClean="0"/>
              <a:t>vascular theory</a:t>
            </a:r>
            <a:endParaRPr lang="en-IN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205788" cy="401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</a:t>
            </a:r>
            <a:r>
              <a:rPr lang="en-US" dirty="0" err="1" smtClean="0"/>
              <a:t>Triptans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76464" cy="4525963"/>
          </a:xfrm>
        </p:spPr>
        <p:txBody>
          <a:bodyPr/>
          <a:lstStyle/>
          <a:p>
            <a:r>
              <a:rPr lang="en-US" dirty="0" smtClean="0"/>
              <a:t>Large amts of 5-HIAA excreted during attack</a:t>
            </a:r>
          </a:p>
          <a:p>
            <a:endParaRPr lang="en-US" dirty="0" smtClean="0"/>
          </a:p>
          <a:p>
            <a:r>
              <a:rPr lang="en-US" dirty="0" smtClean="0"/>
              <a:t>Monoamine </a:t>
            </a:r>
            <a:r>
              <a:rPr lang="en-US" dirty="0" err="1" smtClean="0"/>
              <a:t>depletors</a:t>
            </a:r>
            <a:r>
              <a:rPr lang="en-US" dirty="0" smtClean="0"/>
              <a:t> can provoke attack</a:t>
            </a:r>
          </a:p>
          <a:p>
            <a:endParaRPr lang="en-US" dirty="0" smtClean="0"/>
          </a:p>
          <a:p>
            <a:r>
              <a:rPr lang="en-US" dirty="0" smtClean="0"/>
              <a:t>Slow infusion of 5HT aborted attack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dirty="0" err="1" smtClean="0"/>
              <a:t>tryptamine</a:t>
            </a:r>
            <a:r>
              <a:rPr lang="en-US" dirty="0" smtClean="0"/>
              <a:t> derivatives – </a:t>
            </a:r>
            <a:r>
              <a:rPr lang="en-US" dirty="0" err="1" smtClean="0"/>
              <a:t>Sumatriptan</a:t>
            </a:r>
            <a:r>
              <a:rPr lang="en-US" dirty="0" smtClean="0"/>
              <a:t> 1984</a:t>
            </a:r>
          </a:p>
          <a:p>
            <a:endParaRPr lang="en-US" dirty="0" smtClean="0"/>
          </a:p>
          <a:p>
            <a:r>
              <a:rPr lang="en-US" dirty="0" smtClean="0"/>
              <a:t>Subsequent research 2</a:t>
            </a:r>
            <a:r>
              <a:rPr lang="en-US" baseline="30000" dirty="0" smtClean="0"/>
              <a:t>nd</a:t>
            </a:r>
            <a:r>
              <a:rPr lang="en-US" dirty="0" smtClean="0"/>
              <a:t> generation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50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/>
              <a:t>Pre requisites of treatment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51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52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/>
          <a:lstStyle/>
          <a:p>
            <a:r>
              <a:rPr lang="en-US" dirty="0" smtClean="0"/>
              <a:t>Treatment of acute migraine attack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9212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Treat as early as possible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be specific or non-specific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Non specific- NSAIDs and combination, </a:t>
            </a:r>
            <a:r>
              <a:rPr lang="en-US" dirty="0" err="1" smtClean="0"/>
              <a:t>antiemetics</a:t>
            </a:r>
            <a:r>
              <a:rPr lang="en-US" dirty="0" smtClean="0"/>
              <a:t>, </a:t>
            </a:r>
            <a:r>
              <a:rPr lang="en-US" dirty="0" err="1" smtClean="0"/>
              <a:t>opioids</a:t>
            </a:r>
            <a:r>
              <a:rPr lang="en-US" dirty="0" smtClean="0"/>
              <a:t>, DA agonists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Specific- Ergotamine, DHE, </a:t>
            </a:r>
            <a:r>
              <a:rPr lang="en-US" dirty="0" err="1" smtClean="0"/>
              <a:t>triptans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355976" cy="14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53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Acute 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care and stratified care</a:t>
            </a:r>
          </a:p>
          <a:p>
            <a:r>
              <a:rPr lang="en-US" dirty="0" smtClean="0"/>
              <a:t>Step care- across or within an attack </a:t>
            </a:r>
            <a:endParaRPr lang="en-I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47664" y="3429000"/>
          <a:ext cx="6096000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54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Stratified care</a:t>
            </a:r>
            <a:r>
              <a:rPr lang="en-US" dirty="0" smtClean="0"/>
              <a:t>- based on initial assessment of severity</a:t>
            </a:r>
          </a:p>
          <a:p>
            <a:r>
              <a:rPr lang="en-US" dirty="0" smtClean="0"/>
              <a:t>More cost effective</a:t>
            </a:r>
          </a:p>
          <a:p>
            <a:r>
              <a:rPr lang="en-US" dirty="0" smtClean="0"/>
              <a:t>Better acute treatment efficacy</a:t>
            </a:r>
          </a:p>
          <a:p>
            <a:r>
              <a:rPr lang="en-US" dirty="0" smtClean="0"/>
              <a:t>Hence class I evidence in support of stratified care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353255"/>
            <a:ext cx="2627784" cy="25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55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Acute treatment- General principles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Use specific agents in patients with mod/severe migraine or  poor response to NSAIDs or combination</a:t>
            </a:r>
          </a:p>
          <a:p>
            <a:r>
              <a:rPr lang="en-IN" dirty="0" smtClean="0"/>
              <a:t>Non-oral route in severe nausea or vomiting</a:t>
            </a:r>
          </a:p>
          <a:p>
            <a:r>
              <a:rPr lang="en-IN" dirty="0" err="1" smtClean="0"/>
              <a:t>Antiemetics</a:t>
            </a:r>
            <a:r>
              <a:rPr lang="en-IN" dirty="0" smtClean="0"/>
              <a:t> should not be restricted</a:t>
            </a:r>
          </a:p>
          <a:p>
            <a:r>
              <a:rPr lang="en-IN" dirty="0" smtClean="0"/>
              <a:t>Guard against MOH; limit acute therapy to two headache days per week 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477202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56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1</a:t>
            </a:r>
            <a:r>
              <a:rPr lang="en-IN" b="1" i="1" u="sng" dirty="0" smtClean="0"/>
              <a:t>. Specific</a:t>
            </a:r>
            <a:r>
              <a:rPr lang="en-IN" dirty="0" smtClean="0"/>
              <a:t>: a. </a:t>
            </a:r>
            <a:r>
              <a:rPr lang="en-IN" dirty="0" err="1" smtClean="0"/>
              <a:t>Triptans</a:t>
            </a:r>
            <a:r>
              <a:rPr lang="en-IN" dirty="0" smtClean="0"/>
              <a:t> b. Ergot and its derivatives</a:t>
            </a:r>
          </a:p>
          <a:p>
            <a:pPr>
              <a:buNone/>
            </a:pPr>
            <a:r>
              <a:rPr lang="en-IN" dirty="0" smtClean="0"/>
              <a:t>2. </a:t>
            </a:r>
            <a:r>
              <a:rPr lang="en-IN" b="1" i="1" u="sng" dirty="0" smtClean="0"/>
              <a:t>Nonspecific</a:t>
            </a:r>
            <a:r>
              <a:rPr lang="en-IN" dirty="0" smtClean="0"/>
              <a:t>: a. </a:t>
            </a:r>
            <a:r>
              <a:rPr lang="en-IN" dirty="0" err="1" smtClean="0"/>
              <a:t>Antiemetics</a:t>
            </a:r>
            <a:r>
              <a:rPr lang="en-IN" dirty="0" smtClean="0"/>
              <a:t> b. NSAIDs and non narcotic analgesics c. Narcotics – Opiate analgesics</a:t>
            </a:r>
          </a:p>
          <a:p>
            <a:pPr>
              <a:buNone/>
            </a:pPr>
            <a:r>
              <a:rPr lang="en-IN" dirty="0" smtClean="0"/>
              <a:t>3. </a:t>
            </a:r>
            <a:r>
              <a:rPr lang="en-IN" b="1" i="1" u="sng" dirty="0" smtClean="0"/>
              <a:t>Miscellaneous</a:t>
            </a:r>
            <a:r>
              <a:rPr lang="en-IN" dirty="0" smtClean="0"/>
              <a:t>: a. Steroids b. </a:t>
            </a:r>
            <a:r>
              <a:rPr lang="en-IN" dirty="0" err="1" smtClean="0"/>
              <a:t>Isometheptene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4. </a:t>
            </a:r>
            <a:r>
              <a:rPr lang="en-IN" b="1" i="1" u="sng" dirty="0" err="1" smtClean="0"/>
              <a:t>Nonpharmacological</a:t>
            </a:r>
            <a:r>
              <a:rPr lang="en-IN" dirty="0" smtClean="0"/>
              <a:t>: a. Biofeedback c. Icepack  d. Relaxation therapy  e. Yoga, meditation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57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58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Triptans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5-HT 1B/1D agonists</a:t>
            </a:r>
            <a:r>
              <a:rPr lang="en-US" dirty="0" smtClean="0"/>
              <a:t> with class I evidence in treatment of acute migraine</a:t>
            </a:r>
          </a:p>
          <a:p>
            <a:endParaRPr lang="en-US" dirty="0" smtClean="0"/>
          </a:p>
          <a:p>
            <a:r>
              <a:rPr lang="en-US" dirty="0" smtClean="0"/>
              <a:t>Have become the standard of care in acute migraine attack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59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Vascular Theory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/>
          </a:bodyPr>
          <a:lstStyle/>
          <a:p>
            <a:r>
              <a:rPr lang="en-IN" dirty="0" smtClean="0"/>
              <a:t>Latham(1873) proposed </a:t>
            </a:r>
            <a:r>
              <a:rPr lang="en-IN" dirty="0" smtClean="0">
                <a:solidFill>
                  <a:srgbClr val="FFFF00"/>
                </a:solidFill>
              </a:rPr>
              <a:t>vascular theory</a:t>
            </a:r>
          </a:p>
          <a:p>
            <a:r>
              <a:rPr lang="en-IN" dirty="0" smtClean="0"/>
              <a:t>Explaining that aura resulted from contraction of vessels by the excitation of the sympathetic</a:t>
            </a:r>
          </a:p>
          <a:p>
            <a:r>
              <a:rPr lang="en-IN" dirty="0" smtClean="0"/>
              <a:t>Exhaustion of sympathetic causes dilatation and headache</a:t>
            </a:r>
          </a:p>
          <a:p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4566"/>
          <a:stretch>
            <a:fillRect/>
          </a:stretch>
        </p:blipFill>
        <p:spPr bwMode="auto">
          <a:xfrm>
            <a:off x="4932040" y="1149822"/>
            <a:ext cx="3799334" cy="544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dirty="0" err="1" smtClean="0"/>
              <a:t>Triptans</a:t>
            </a:r>
            <a:r>
              <a:rPr lang="en-US" dirty="0" smtClean="0"/>
              <a:t>-Mechanism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IN" dirty="0" err="1" smtClean="0"/>
              <a:t>Triptans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FF00"/>
                </a:solidFill>
              </a:rPr>
              <a:t>constrict dilated arteries </a:t>
            </a:r>
            <a:r>
              <a:rPr lang="en-IN" dirty="0" smtClean="0"/>
              <a:t>through </a:t>
            </a:r>
            <a:r>
              <a:rPr lang="en-IN" dirty="0" err="1" smtClean="0"/>
              <a:t>stimualtion</a:t>
            </a:r>
            <a:r>
              <a:rPr lang="en-IN" dirty="0" smtClean="0"/>
              <a:t>  5-HT1B receptors on vessel wall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81089"/>
            <a:ext cx="8376156" cy="4476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60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60648"/>
            <a:ext cx="9136793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61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Triptans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selective 5-HT 1B/1D agonist developed was </a:t>
            </a:r>
            <a:r>
              <a:rPr lang="en-US" dirty="0" err="1" smtClean="0"/>
              <a:t>Sumatriptan</a:t>
            </a:r>
            <a:r>
              <a:rPr lang="en-US" dirty="0" smtClean="0"/>
              <a:t>, followed by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Zolmitriptan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Naratriptan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Rizatriptan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Eletriptan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Frovatriptan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62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118" y="0"/>
            <a:ext cx="3608881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3491880" cy="349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5" y="3328828"/>
            <a:ext cx="5832649" cy="3529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63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64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US" dirty="0" smtClean="0"/>
              <a:t>Side effects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15" y="1268760"/>
            <a:ext cx="851833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65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Ergotamine and derivatives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Ergotamine </a:t>
            </a:r>
            <a:r>
              <a:rPr lang="en-IN" dirty="0" err="1" smtClean="0"/>
              <a:t>tartrate</a:t>
            </a:r>
            <a:r>
              <a:rPr lang="en-IN" dirty="0" smtClean="0"/>
              <a:t> (ET) – 1st ergot alkaloid to be isolated and used for migraine treatment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DHE- semi-synthetic derivative; greater α antagonistic, reduced emetic/vasoconstrictor</a:t>
            </a:r>
          </a:p>
          <a:p>
            <a:pPr>
              <a:buNone/>
            </a:pPr>
            <a:endParaRPr lang="en-IN" dirty="0" smtClean="0"/>
          </a:p>
          <a:p>
            <a:r>
              <a:rPr lang="en-US" dirty="0" smtClean="0"/>
              <a:t>Safe &amp; effective for acute attack; 1</a:t>
            </a:r>
            <a:r>
              <a:rPr lang="en-US" baseline="30000" dirty="0" smtClean="0"/>
              <a:t>st</a:t>
            </a:r>
            <a:r>
              <a:rPr lang="en-US" dirty="0" smtClean="0"/>
              <a:t> line drug in acute mod-severe migraine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66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Mechanisms</a:t>
            </a:r>
            <a:r>
              <a:rPr lang="en-IN" u="sng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Vasoconstrictor action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Due to their agonist activity at 5-HT1B/ID and 5-HT 1F receptors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Role in </a:t>
            </a:r>
            <a:r>
              <a:rPr lang="en-IN" dirty="0" smtClean="0">
                <a:solidFill>
                  <a:srgbClr val="FFFF00"/>
                </a:solidFill>
              </a:rPr>
              <a:t>blocking NI </a:t>
            </a:r>
            <a:r>
              <a:rPr lang="en-IN" dirty="0" smtClean="0"/>
              <a:t>as well as centrally in the TNC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67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2" cstate="print"/>
          <a:srcRect l="5980" t="3084" r="8026" b="4898"/>
          <a:stretch>
            <a:fillRect/>
          </a:stretch>
        </p:blipFill>
        <p:spPr bwMode="auto">
          <a:xfrm>
            <a:off x="4788024" y="0"/>
            <a:ext cx="4355976" cy="325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144462"/>
            <a:ext cx="4091351" cy="30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79615"/>
            <a:ext cx="6306939" cy="307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68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69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theory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/>
          <a:lstStyle/>
          <a:p>
            <a:r>
              <a:rPr lang="en-US" dirty="0" err="1" smtClean="0"/>
              <a:t>Leveing</a:t>
            </a:r>
            <a:r>
              <a:rPr lang="en-US" dirty="0" smtClean="0"/>
              <a:t>(1873) “</a:t>
            </a:r>
            <a:r>
              <a:rPr lang="en-US" dirty="0" smtClean="0">
                <a:solidFill>
                  <a:srgbClr val="FFFF00"/>
                </a:solidFill>
              </a:rPr>
              <a:t>nerve storms</a:t>
            </a:r>
            <a:r>
              <a:rPr lang="en-US" dirty="0" smtClean="0"/>
              <a:t>”</a:t>
            </a:r>
          </a:p>
          <a:p>
            <a:r>
              <a:rPr lang="en-IN" dirty="0" smtClean="0"/>
              <a:t>Originated from ‘sensory tract and ganglia of sensory nerves from the optic thalamus above to the nucleus of </a:t>
            </a:r>
            <a:r>
              <a:rPr lang="en-IN" dirty="0" err="1" smtClean="0"/>
              <a:t>vagus</a:t>
            </a:r>
            <a:r>
              <a:rPr lang="en-IN" dirty="0" smtClean="0"/>
              <a:t> below.’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905250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70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US" dirty="0" smtClean="0"/>
              <a:t>Side effects</a:t>
            </a:r>
            <a:endParaRPr lang="en-IN" dirty="0"/>
          </a:p>
        </p:txBody>
      </p:sp>
      <p:pic>
        <p:nvPicPr>
          <p:cNvPr id="177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32" y="1052736"/>
            <a:ext cx="895403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71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 specific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NSAIDs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Anti emetics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3.  Narcotic </a:t>
            </a:r>
            <a:r>
              <a:rPr lang="en-US" dirty="0" err="1" smtClean="0"/>
              <a:t>analgsics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4.  Miscellaneous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72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73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74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75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Acetaminophen alone is not recommended for migraine (Grade B)</a:t>
            </a:r>
          </a:p>
          <a:p>
            <a:pPr>
              <a:buNone/>
            </a:pPr>
            <a:endParaRPr lang="en-IN" dirty="0" smtClean="0"/>
          </a:p>
          <a:p>
            <a:r>
              <a:rPr lang="en-US" dirty="0" smtClean="0"/>
              <a:t>NSAIDs (Grade A) and </a:t>
            </a:r>
            <a:r>
              <a:rPr lang="en-US" dirty="0" err="1" smtClean="0"/>
              <a:t>antiemetics</a:t>
            </a:r>
            <a:r>
              <a:rPr lang="en-US" dirty="0" smtClean="0"/>
              <a:t>(Grade C) recommended in acute mild to moderate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Opioids</a:t>
            </a:r>
            <a:r>
              <a:rPr lang="en-IN" dirty="0" smtClean="0"/>
              <a:t> risk of abuse &amp; sedation to be addressed(Grade A) </a:t>
            </a:r>
            <a:endParaRPr lang="en-US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76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Corticosteroids (</a:t>
            </a:r>
            <a:r>
              <a:rPr lang="en-IN" dirty="0" err="1" smtClean="0"/>
              <a:t>dexamethasone</a:t>
            </a:r>
            <a:r>
              <a:rPr lang="en-IN" dirty="0" smtClean="0"/>
              <a:t> or hydrocortisone) as rescue therapy in status </a:t>
            </a:r>
            <a:r>
              <a:rPr lang="en-IN" dirty="0" err="1" smtClean="0"/>
              <a:t>migrainosus</a:t>
            </a:r>
            <a:r>
              <a:rPr lang="en-IN" dirty="0" smtClean="0"/>
              <a:t> (Grade C)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Insufficient evidence for a defined role for intranasal/IV </a:t>
            </a:r>
            <a:r>
              <a:rPr lang="en-IN" dirty="0" err="1" smtClean="0"/>
              <a:t>Lidocaine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77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224136"/>
          </a:xfrm>
        </p:spPr>
        <p:txBody>
          <a:bodyPr/>
          <a:lstStyle/>
          <a:p>
            <a:r>
              <a:rPr lang="en-US" dirty="0" smtClean="0"/>
              <a:t>Preventive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The goals of preventive therapy are </a:t>
            </a:r>
          </a:p>
          <a:p>
            <a:pPr marL="514350" indent="-514350">
              <a:buAutoNum type="arabicParenR"/>
            </a:pPr>
            <a:r>
              <a:rPr lang="en-IN" dirty="0" smtClean="0"/>
              <a:t>Reduce attack frequency, severity, and duration</a:t>
            </a:r>
          </a:p>
          <a:p>
            <a:pPr marL="514350" indent="-514350">
              <a:buAutoNum type="arabicParenR"/>
            </a:pPr>
            <a:r>
              <a:rPr lang="en-IN" dirty="0" smtClean="0"/>
              <a:t>Improve responsiveness to treatment of acute attacks</a:t>
            </a:r>
          </a:p>
          <a:p>
            <a:pPr marL="514350" indent="-514350">
              <a:buNone/>
            </a:pPr>
            <a:r>
              <a:rPr lang="en-IN" dirty="0" smtClean="0"/>
              <a:t>3)  Improve function and reduce disability 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355976" cy="142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78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Preventive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 smtClean="0"/>
              <a:t>Can be :</a:t>
            </a:r>
          </a:p>
          <a:p>
            <a:endParaRPr lang="en-I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99592" y="1772816"/>
          <a:ext cx="7416824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79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of migraine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608512" cy="5445224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Harold Wolff </a:t>
            </a:r>
            <a:r>
              <a:rPr lang="en-IN" dirty="0" smtClean="0"/>
              <a:t>- first researcher to place migraine on a scientific basis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Measured diameter of temporal arteries in patients found to be dilated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These patients were then treated with vasoconstrictors (ergotamine) which relieved the pain (Graham and Wolf, 1938).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IN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570244" cy="392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chronic preventive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41987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r>
              <a:rPr lang="en-IN" dirty="0" smtClean="0"/>
              <a:t>Recurring migraine significantly interfering with daily routines</a:t>
            </a:r>
          </a:p>
          <a:p>
            <a:r>
              <a:rPr lang="en-IN" dirty="0" smtClean="0"/>
              <a:t>Frequent headaches (&gt;4/</a:t>
            </a:r>
            <a:r>
              <a:rPr lang="en-IN" dirty="0" err="1" smtClean="0"/>
              <a:t>mnth</a:t>
            </a:r>
            <a:r>
              <a:rPr lang="en-IN" dirty="0" smtClean="0"/>
              <a:t>)</a:t>
            </a:r>
          </a:p>
          <a:p>
            <a:r>
              <a:rPr lang="en-IN" dirty="0" smtClean="0"/>
              <a:t>Contraindication/failure/intolerance/overuse of a/c </a:t>
            </a:r>
            <a:r>
              <a:rPr lang="en-IN" dirty="0" err="1" smtClean="0"/>
              <a:t>rx</a:t>
            </a:r>
            <a:r>
              <a:rPr lang="en-IN" dirty="0" smtClean="0"/>
              <a:t> </a:t>
            </a:r>
          </a:p>
          <a:p>
            <a:r>
              <a:rPr lang="en-IN" dirty="0" smtClean="0"/>
              <a:t>Very long/uncomfortable aura </a:t>
            </a:r>
          </a:p>
          <a:p>
            <a:r>
              <a:rPr lang="en-IN" dirty="0" smtClean="0"/>
              <a:t>Presence of uncommon migraine conditions(hemiplegic/basilar migraine)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80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Avoiding triggers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81</a:t>
            </a:fld>
            <a:endParaRPr lang="en-IN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956376" cy="596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7984" y="1052736"/>
            <a:ext cx="8640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5274"/>
            <a:ext cx="9144000" cy="455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82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83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RECOMMENDATIONS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Level A:</a:t>
            </a:r>
          </a:p>
          <a:p>
            <a:pPr>
              <a:buNone/>
            </a:pPr>
            <a:endParaRPr lang="en-US" u="sng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Antiepileptic drugs (AEDs): VPA, TPM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Beta Blockers: </a:t>
            </a:r>
            <a:r>
              <a:rPr lang="en-IN" dirty="0" err="1" smtClean="0"/>
              <a:t>Metoprolol</a:t>
            </a:r>
            <a:r>
              <a:rPr lang="en-IN" dirty="0" smtClean="0"/>
              <a:t>, </a:t>
            </a:r>
            <a:r>
              <a:rPr lang="en-IN" dirty="0" err="1" smtClean="0"/>
              <a:t>Propranolol</a:t>
            </a:r>
            <a:r>
              <a:rPr lang="en-IN" dirty="0" smtClean="0"/>
              <a:t>, </a:t>
            </a:r>
            <a:r>
              <a:rPr lang="en-IN" dirty="0" err="1" smtClean="0"/>
              <a:t>Timolol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Triptans</a:t>
            </a:r>
            <a:r>
              <a:rPr lang="en-IN" dirty="0" smtClean="0"/>
              <a:t>: </a:t>
            </a:r>
            <a:r>
              <a:rPr lang="en-IN" dirty="0" err="1" smtClean="0"/>
              <a:t>Frovatriptan</a:t>
            </a:r>
            <a:r>
              <a:rPr lang="en-IN" dirty="0" smtClean="0"/>
              <a:t> for short-term MAMs prevention</a:t>
            </a:r>
            <a:endParaRPr lang="en-IN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84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Level B:</a:t>
            </a:r>
          </a:p>
          <a:p>
            <a:pPr>
              <a:buFont typeface="Wingdings" pitchFamily="2" charset="2"/>
              <a:buChar char="Ø"/>
            </a:pPr>
            <a:endParaRPr lang="en-US" u="sng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Antidepressants: </a:t>
            </a:r>
            <a:r>
              <a:rPr lang="en-US" dirty="0" err="1" smtClean="0"/>
              <a:t>Amitryptilline</a:t>
            </a:r>
            <a:r>
              <a:rPr lang="en-US" dirty="0" smtClean="0"/>
              <a:t>, </a:t>
            </a:r>
            <a:r>
              <a:rPr lang="en-US" dirty="0" err="1" smtClean="0"/>
              <a:t>Venlafexine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Beta blockers: </a:t>
            </a:r>
            <a:r>
              <a:rPr lang="en-US" dirty="0" err="1" smtClean="0"/>
              <a:t>Atenolol</a:t>
            </a:r>
            <a:r>
              <a:rPr lang="en-US" dirty="0" smtClean="0"/>
              <a:t>, </a:t>
            </a:r>
            <a:r>
              <a:rPr lang="en-US" dirty="0" err="1" smtClean="0"/>
              <a:t>Nadolol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Triptans</a:t>
            </a:r>
            <a:r>
              <a:rPr lang="en-US" dirty="0" smtClean="0"/>
              <a:t>:  </a:t>
            </a:r>
            <a:r>
              <a:rPr lang="en-US" dirty="0" err="1" smtClean="0"/>
              <a:t>Naratriptan</a:t>
            </a:r>
            <a:r>
              <a:rPr lang="en-US" dirty="0" smtClean="0"/>
              <a:t>, </a:t>
            </a:r>
            <a:r>
              <a:rPr lang="en-US" dirty="0" err="1" smtClean="0"/>
              <a:t>Zolmitriptan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85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Level C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ACE inhibitors/ARB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Beta blockers: </a:t>
            </a:r>
            <a:r>
              <a:rPr lang="en-US" dirty="0" err="1" smtClean="0"/>
              <a:t>Nebivolol</a:t>
            </a:r>
            <a:r>
              <a:rPr lang="en-US" dirty="0" smtClean="0"/>
              <a:t>, </a:t>
            </a:r>
            <a:r>
              <a:rPr lang="en-US" dirty="0" err="1" smtClean="0"/>
              <a:t>Pindalol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Alpha agonists: </a:t>
            </a:r>
            <a:r>
              <a:rPr lang="en-US" dirty="0" err="1" smtClean="0"/>
              <a:t>Clonidine</a:t>
            </a:r>
            <a:r>
              <a:rPr lang="en-US" dirty="0" smtClean="0"/>
              <a:t>, </a:t>
            </a:r>
            <a:r>
              <a:rPr lang="en-US" dirty="0" err="1" smtClean="0"/>
              <a:t>Guafenacine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AEDs: </a:t>
            </a:r>
            <a:r>
              <a:rPr lang="en-US" dirty="0" err="1" smtClean="0"/>
              <a:t>Carbamazepine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86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chosen drug at low dose, increase slowly until:</a:t>
            </a:r>
          </a:p>
          <a:p>
            <a:pPr>
              <a:buNone/>
            </a:pPr>
            <a:r>
              <a:rPr lang="en-US" dirty="0" smtClean="0"/>
              <a:t>             - therapeutic effects develop</a:t>
            </a:r>
          </a:p>
          <a:p>
            <a:pPr>
              <a:buNone/>
            </a:pPr>
            <a:r>
              <a:rPr lang="en-US" dirty="0" smtClean="0"/>
              <a:t>             - intolerable side effects</a:t>
            </a:r>
          </a:p>
          <a:p>
            <a:pPr>
              <a:buNone/>
            </a:pPr>
            <a:r>
              <a:rPr lang="en-US" dirty="0" smtClean="0"/>
              <a:t>             - ceiling dose</a:t>
            </a:r>
          </a:p>
          <a:p>
            <a:r>
              <a:rPr lang="en-US" dirty="0" smtClean="0"/>
              <a:t>Give adequate trial- a full trial may take 2-6 months; efficacy noted at 4 weeks &amp; dose can be increased </a:t>
            </a:r>
            <a:r>
              <a:rPr lang="en-US" dirty="0" err="1" smtClean="0"/>
              <a:t>upto</a:t>
            </a:r>
            <a:r>
              <a:rPr lang="en-US" dirty="0" smtClean="0"/>
              <a:t> 3 months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87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co-morbidities</a:t>
            </a:r>
          </a:p>
          <a:p>
            <a:endParaRPr lang="en-US" dirty="0" smtClean="0"/>
          </a:p>
          <a:p>
            <a:r>
              <a:rPr lang="en-US" dirty="0" smtClean="0"/>
              <a:t>Avoidance of overuse of acute treatment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Involve pt preferences and set realistic goals</a:t>
            </a:r>
          </a:p>
          <a:p>
            <a:endParaRPr lang="en-US" dirty="0" smtClean="0"/>
          </a:p>
          <a:p>
            <a:r>
              <a:rPr lang="en-US" dirty="0" smtClean="0"/>
              <a:t>But initiate therapy with drug having highest efficacy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88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US" dirty="0" smtClean="0"/>
              <a:t>Both </a:t>
            </a:r>
            <a:r>
              <a:rPr lang="en-US" dirty="0" err="1" smtClean="0">
                <a:solidFill>
                  <a:srgbClr val="FFFF00"/>
                </a:solidFill>
              </a:rPr>
              <a:t>Divalproex</a:t>
            </a:r>
            <a:r>
              <a:rPr lang="en-US" dirty="0" smtClean="0">
                <a:solidFill>
                  <a:srgbClr val="FFFF00"/>
                </a:solidFill>
              </a:rPr>
              <a:t> /</a:t>
            </a:r>
            <a:r>
              <a:rPr lang="en-US" dirty="0" err="1" smtClean="0">
                <a:solidFill>
                  <a:srgbClr val="FFFF00"/>
                </a:solidFill>
              </a:rPr>
              <a:t>Valproate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FF00"/>
                </a:solidFill>
              </a:rPr>
              <a:t>Topiramate</a:t>
            </a:r>
            <a:r>
              <a:rPr lang="en-US" dirty="0" smtClean="0"/>
              <a:t> are class I drugs for migraine prophylaxis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89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en-IN" dirty="0" smtClean="0"/>
              <a:t>Theories of migraine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Graham and Wolff ’s ‘‘smoking drum’’ experiment</a:t>
            </a:r>
          </a:p>
          <a:p>
            <a:r>
              <a:rPr lang="en-IN" dirty="0" smtClean="0"/>
              <a:t>IV DHE rapidly reduced the arterial pulsation amplitude</a:t>
            </a:r>
          </a:p>
          <a:p>
            <a:r>
              <a:rPr lang="en-IN" dirty="0" smtClean="0"/>
              <a:t>Corresponding reduction in headache severity</a:t>
            </a:r>
          </a:p>
          <a:p>
            <a:r>
              <a:rPr lang="en-IN" dirty="0" smtClean="0"/>
              <a:t>As the effect wore off, the headache began to return.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592760" cy="5407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/>
          <a:lstStyle/>
          <a:p>
            <a:r>
              <a:rPr lang="en-US" dirty="0" smtClean="0"/>
              <a:t>Mechanism of </a:t>
            </a:r>
            <a:r>
              <a:rPr lang="en-US" dirty="0" err="1" smtClean="0"/>
              <a:t>Valproate</a:t>
            </a:r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90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Increase of GABA-</a:t>
            </a:r>
            <a:r>
              <a:rPr lang="en-IN" dirty="0" err="1" smtClean="0">
                <a:solidFill>
                  <a:srgbClr val="FFFF00"/>
                </a:solidFill>
              </a:rPr>
              <a:t>ergic</a:t>
            </a:r>
            <a:r>
              <a:rPr lang="en-IN" dirty="0" smtClean="0">
                <a:solidFill>
                  <a:srgbClr val="FFFF00"/>
                </a:solidFill>
              </a:rPr>
              <a:t> transmission </a:t>
            </a:r>
            <a:r>
              <a:rPr lang="en-IN" dirty="0" smtClean="0"/>
              <a:t>as well as reduction of the level of excitatory AA</a:t>
            </a:r>
          </a:p>
          <a:p>
            <a:pPr>
              <a:buNone/>
            </a:pPr>
            <a:endParaRPr lang="en-IN" dirty="0" smtClean="0"/>
          </a:p>
          <a:p>
            <a:r>
              <a:rPr lang="en-US" dirty="0" smtClean="0"/>
              <a:t>Reduce plasma </a:t>
            </a:r>
            <a:r>
              <a:rPr lang="en-US" dirty="0" err="1" smtClean="0"/>
              <a:t>extravasation</a:t>
            </a:r>
            <a:r>
              <a:rPr lang="en-US" dirty="0" smtClean="0"/>
              <a:t> and NI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91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of VPA use in Migraine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Obtain baseline LFT &amp; BRE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Start at 250mg HS</a:t>
            </a:r>
            <a:r>
              <a:rPr lang="en-US" dirty="0" smtClean="0"/>
              <a:t>(enteric coated), increase </a:t>
            </a:r>
            <a:r>
              <a:rPr lang="en-US" dirty="0" err="1" smtClean="0"/>
              <a:t>upto</a:t>
            </a:r>
            <a:r>
              <a:rPr lang="en-US" dirty="0" smtClean="0"/>
              <a:t> 500-750mg/day(Max dose 60mg/kg/day)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 necessary to monitor blood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Tremor if bothersome, decrease dose or add </a:t>
            </a:r>
            <a:r>
              <a:rPr lang="en-US" dirty="0" err="1" smtClean="0"/>
              <a:t>Propranolol</a:t>
            </a:r>
            <a:endParaRPr lang="en-US" dirty="0" smtClean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23731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Silberstein et al</a:t>
            </a:r>
            <a:endParaRPr lang="en-IN" sz="28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92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Topiramate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n-IN" dirty="0" err="1" smtClean="0"/>
              <a:t>Topiramate</a:t>
            </a:r>
            <a:r>
              <a:rPr lang="en-IN" dirty="0" smtClean="0"/>
              <a:t> is the recent drug approved by the FDA for migraine prevention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93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en-US" dirty="0" err="1" smtClean="0"/>
              <a:t>Topiramate</a:t>
            </a:r>
            <a:r>
              <a:rPr lang="en-US" dirty="0" smtClean="0"/>
              <a:t> at </a:t>
            </a:r>
            <a:r>
              <a:rPr lang="en-US" dirty="0" smtClean="0">
                <a:solidFill>
                  <a:srgbClr val="FFFF00"/>
                </a:solidFill>
              </a:rPr>
              <a:t>dose of 100mg/day </a:t>
            </a:r>
            <a:r>
              <a:rPr lang="en-US" dirty="0" smtClean="0"/>
              <a:t>was similar in respect to </a:t>
            </a:r>
            <a:r>
              <a:rPr lang="en-US" dirty="0" err="1" smtClean="0"/>
              <a:t>Propranalol</a:t>
            </a:r>
            <a:r>
              <a:rPr lang="en-US" dirty="0" smtClean="0"/>
              <a:t> in </a:t>
            </a:r>
            <a:r>
              <a:rPr lang="en-US" dirty="0" err="1" smtClean="0"/>
              <a:t>migrai</a:t>
            </a:r>
            <a:r>
              <a:rPr lang="en-IN" dirty="0" smtClean="0"/>
              <a:t>ne </a:t>
            </a:r>
          </a:p>
          <a:p>
            <a:pPr>
              <a:buNone/>
            </a:pPr>
            <a:endParaRPr lang="en-IN" dirty="0" smtClean="0"/>
          </a:p>
          <a:p>
            <a:r>
              <a:rPr lang="en-US" dirty="0" smtClean="0"/>
              <a:t>TPM at 200mg/day less tolerated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Started at 25mg/day and increased weekly to target dose(100mg/day)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94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</a:t>
            </a:r>
            <a:r>
              <a:rPr lang="en-US" dirty="0" err="1" smtClean="0"/>
              <a:t>Topiramate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TPM blocks:</a:t>
            </a:r>
          </a:p>
          <a:p>
            <a:pPr>
              <a:buNone/>
            </a:pPr>
            <a:r>
              <a:rPr lang="en-IN" dirty="0" smtClean="0"/>
              <a:t>     - voltage-dependent Na channels</a:t>
            </a:r>
          </a:p>
          <a:p>
            <a:pPr>
              <a:buNone/>
            </a:pPr>
            <a:r>
              <a:rPr lang="en-IN" dirty="0" smtClean="0"/>
              <a:t>     - potentiates GABA activity</a:t>
            </a:r>
          </a:p>
          <a:p>
            <a:pPr>
              <a:buNone/>
            </a:pPr>
            <a:r>
              <a:rPr lang="en-IN" dirty="0" smtClean="0"/>
              <a:t>     - </a:t>
            </a:r>
            <a:r>
              <a:rPr lang="en-IN" dirty="0" smtClean="0">
                <a:solidFill>
                  <a:srgbClr val="FFFF00"/>
                </a:solidFill>
              </a:rPr>
              <a:t>inhibits AMPA/KA receptors</a:t>
            </a:r>
          </a:p>
          <a:p>
            <a:pPr>
              <a:buNone/>
            </a:pPr>
            <a:r>
              <a:rPr lang="en-IN" dirty="0" smtClean="0"/>
              <a:t>     - blocks L- and N-calcium channels</a:t>
            </a:r>
          </a:p>
          <a:p>
            <a:endParaRPr lang="en-IN" dirty="0" smtClean="0"/>
          </a:p>
          <a:p>
            <a:r>
              <a:rPr lang="en-IN" dirty="0" smtClean="0"/>
              <a:t>Modulates </a:t>
            </a:r>
            <a:r>
              <a:rPr lang="en-IN" dirty="0" err="1" smtClean="0"/>
              <a:t>trigeminovascular</a:t>
            </a:r>
            <a:r>
              <a:rPr lang="en-IN" dirty="0" smtClean="0"/>
              <a:t> transmission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95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Beta-blockers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 migraine effect by </a:t>
            </a:r>
            <a:r>
              <a:rPr lang="en-US" dirty="0" smtClean="0">
                <a:solidFill>
                  <a:srgbClr val="FFFF00"/>
                </a:solidFill>
              </a:rPr>
              <a:t>inhibition of NE release </a:t>
            </a:r>
            <a:r>
              <a:rPr lang="en-US" dirty="0" smtClean="0"/>
              <a:t>by blocking </a:t>
            </a:r>
            <a:r>
              <a:rPr lang="en-US" dirty="0" err="1" smtClean="0"/>
              <a:t>prejunctional</a:t>
            </a:r>
            <a:r>
              <a:rPr lang="en-US" dirty="0" smtClean="0"/>
              <a:t> Beta receptors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Also central sensitization is inhibited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96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Blockers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19803">
                <a:tc>
                  <a:txBody>
                    <a:bodyPr/>
                    <a:lstStyle/>
                    <a:p>
                      <a:r>
                        <a:rPr lang="en-US" dirty="0" smtClean="0"/>
                        <a:t>Agent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</a:t>
                      </a:r>
                      <a:r>
                        <a:rPr lang="en-US" baseline="0" dirty="0" smtClean="0"/>
                        <a:t> Dose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IN" dirty="0"/>
                    </a:p>
                  </a:txBody>
                  <a:tcPr/>
                </a:tc>
              </a:tr>
              <a:tr h="12817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Propranolol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40-400mg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acting- TID or QID</a:t>
                      </a:r>
                    </a:p>
                    <a:p>
                      <a:r>
                        <a:rPr lang="en-US" dirty="0" smtClean="0"/>
                        <a:t>Long acting- BD</a:t>
                      </a:r>
                    </a:p>
                    <a:p>
                      <a:r>
                        <a:rPr lang="en-US" dirty="0" smtClean="0"/>
                        <a:t>1-2mg/kg in children</a:t>
                      </a:r>
                      <a:endParaRPr lang="en-IN" dirty="0"/>
                    </a:p>
                  </a:txBody>
                  <a:tcPr/>
                </a:tc>
              </a:tr>
              <a:tr h="89719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Metoprolol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100-200mg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acting- QID</a:t>
                      </a:r>
                    </a:p>
                    <a:p>
                      <a:r>
                        <a:rPr lang="en-US" dirty="0" smtClean="0"/>
                        <a:t>Long acting BD</a:t>
                      </a:r>
                      <a:endParaRPr lang="en-IN" dirty="0"/>
                    </a:p>
                  </a:txBody>
                  <a:tcPr/>
                </a:tc>
              </a:tr>
              <a:tr h="89719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Atenolol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50-200mg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QID,</a:t>
                      </a:r>
                      <a:r>
                        <a:rPr lang="en-US" baseline="0" dirty="0" smtClean="0"/>
                        <a:t> Fewer side effects than </a:t>
                      </a:r>
                      <a:r>
                        <a:rPr lang="en-US" baseline="0" dirty="0" err="1" smtClean="0"/>
                        <a:t>Propranolol</a:t>
                      </a:r>
                      <a:endParaRPr lang="en-IN" dirty="0"/>
                    </a:p>
                  </a:txBody>
                  <a:tcPr/>
                </a:tc>
              </a:tr>
              <a:tr h="89719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Nadolol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100-200mg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QID, Fewer side effects than </a:t>
                      </a:r>
                      <a:r>
                        <a:rPr lang="en-US" dirty="0" err="1" smtClean="0"/>
                        <a:t>Propranolol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97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Antidepressants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TCAs- most commonly used medications for prophylaxis</a:t>
            </a:r>
          </a:p>
          <a:p>
            <a:pPr>
              <a:buNone/>
            </a:pPr>
            <a:endParaRPr lang="en-IN" dirty="0" smtClean="0"/>
          </a:p>
          <a:p>
            <a:endParaRPr lang="en-US" dirty="0" smtClean="0"/>
          </a:p>
          <a:p>
            <a:r>
              <a:rPr lang="en-US" dirty="0" err="1" smtClean="0"/>
              <a:t>Amitryptilline</a:t>
            </a:r>
            <a:r>
              <a:rPr lang="en-US" dirty="0" smtClean="0"/>
              <a:t> &amp; </a:t>
            </a:r>
            <a:r>
              <a:rPr lang="en-US" dirty="0" err="1" smtClean="0"/>
              <a:t>Venlafexine</a:t>
            </a:r>
            <a:r>
              <a:rPr lang="en-US" dirty="0" smtClean="0"/>
              <a:t>(SNRI) has level B recommendations, rest </a:t>
            </a:r>
            <a:r>
              <a:rPr lang="en-US" dirty="0" err="1" smtClean="0"/>
              <a:t>incuding</a:t>
            </a:r>
            <a:r>
              <a:rPr lang="en-US" dirty="0" smtClean="0"/>
              <a:t> </a:t>
            </a:r>
            <a:r>
              <a:rPr lang="en-US" dirty="0" err="1" smtClean="0"/>
              <a:t>Nortryptilline</a:t>
            </a:r>
            <a:r>
              <a:rPr lang="en-US" dirty="0" smtClean="0"/>
              <a:t>, </a:t>
            </a:r>
            <a:r>
              <a:rPr lang="en-US" dirty="0" err="1" smtClean="0"/>
              <a:t>Gabapetin</a:t>
            </a:r>
            <a:r>
              <a:rPr lang="en-US" dirty="0" smtClean="0"/>
              <a:t> level U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98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Antidepressants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Preferred in migraine and </a:t>
            </a:r>
            <a:r>
              <a:rPr lang="en-IN" dirty="0" err="1" smtClean="0"/>
              <a:t>comorbid</a:t>
            </a:r>
            <a:r>
              <a:rPr lang="en-IN" dirty="0" smtClean="0"/>
              <a:t> depression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But S/E: sexual dysfunction, increased appetite &amp; weight gain, sedation, orthostatic hypotension, and </a:t>
            </a:r>
            <a:r>
              <a:rPr lang="en-IN" dirty="0" err="1" smtClean="0"/>
              <a:t>cardiotoxicity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A0D9-EF47-417A-BF9E-B77623803596}" type="slidenum">
              <a:rPr lang="en-IN" smtClean="0"/>
              <a:pPr/>
              <a:t>99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7261</TotalTime>
  <Words>3708</Words>
  <Application>Microsoft Office PowerPoint</Application>
  <PresentationFormat>On-screen Show (4:3)</PresentationFormat>
  <Paragraphs>800</Paragraphs>
  <Slides>132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3" baseType="lpstr">
      <vt:lpstr>Office Theme</vt:lpstr>
      <vt:lpstr>Slide 1</vt:lpstr>
      <vt:lpstr>Scheme of presentation</vt:lpstr>
      <vt:lpstr>Introduction</vt:lpstr>
      <vt:lpstr>ICHD II Criteria of Migraine</vt:lpstr>
      <vt:lpstr>Evolution of Migraine theories</vt:lpstr>
      <vt:lpstr>Vascular Theory</vt:lpstr>
      <vt:lpstr>Neural theory</vt:lpstr>
      <vt:lpstr>Theories of migraine</vt:lpstr>
      <vt:lpstr>Theories of migraine</vt:lpstr>
      <vt:lpstr>Spreading Depression</vt:lpstr>
      <vt:lpstr>Spreading depression</vt:lpstr>
      <vt:lpstr>The great debate: vessel versus brain </vt:lpstr>
      <vt:lpstr>Anatomy of Migraine </vt:lpstr>
      <vt:lpstr>Anatomy of migraine</vt:lpstr>
      <vt:lpstr>Anatomy of Migraine</vt:lpstr>
      <vt:lpstr>Trigeminocervical complex</vt:lpstr>
      <vt:lpstr>Slide 17</vt:lpstr>
      <vt:lpstr>Cortical projections</vt:lpstr>
      <vt:lpstr>Mechanism of photophobia</vt:lpstr>
      <vt:lpstr>Descending modulatory network</vt:lpstr>
      <vt:lpstr>Slide 21</vt:lpstr>
      <vt:lpstr>Clinical features</vt:lpstr>
      <vt:lpstr>Epidemiology</vt:lpstr>
      <vt:lpstr>Slide 24</vt:lpstr>
      <vt:lpstr>Slide 25</vt:lpstr>
      <vt:lpstr>Migraine stages</vt:lpstr>
      <vt:lpstr>Pathophysiology of aura</vt:lpstr>
      <vt:lpstr>Cortical spreading depression</vt:lpstr>
      <vt:lpstr>Slide 29</vt:lpstr>
      <vt:lpstr>CSD</vt:lpstr>
      <vt:lpstr>Slide 31</vt:lpstr>
      <vt:lpstr>CSD</vt:lpstr>
      <vt:lpstr>Mechanism of CSD</vt:lpstr>
      <vt:lpstr>How CSD triggers headache?</vt:lpstr>
      <vt:lpstr>Slide 35</vt:lpstr>
      <vt:lpstr>Mechanism of headache</vt:lpstr>
      <vt:lpstr>Slide 37</vt:lpstr>
      <vt:lpstr>Peripheral mechanism/Nociceptor activation</vt:lpstr>
      <vt:lpstr>Slide 39</vt:lpstr>
      <vt:lpstr>Peripheral mechanism</vt:lpstr>
      <vt:lpstr>Peripheral mechanism</vt:lpstr>
      <vt:lpstr>Slide 42</vt:lpstr>
      <vt:lpstr>Central Sensitization</vt:lpstr>
      <vt:lpstr>Slide 44</vt:lpstr>
      <vt:lpstr>Central sensitization</vt:lpstr>
      <vt:lpstr>Trigeminal autonomic reflex</vt:lpstr>
      <vt:lpstr>Trigeminal autonomic reflex</vt:lpstr>
      <vt:lpstr>Treatment </vt:lpstr>
      <vt:lpstr>Evolution of treatment</vt:lpstr>
      <vt:lpstr>Origin of Triptans</vt:lpstr>
      <vt:lpstr>Pre requisites of treatment</vt:lpstr>
      <vt:lpstr>Slide 52</vt:lpstr>
      <vt:lpstr>Treatment of acute migraine attack</vt:lpstr>
      <vt:lpstr>Acute treatment </vt:lpstr>
      <vt:lpstr>Acute treatment </vt:lpstr>
      <vt:lpstr>Acute treatment- General principles</vt:lpstr>
      <vt:lpstr>Acute treatment</vt:lpstr>
      <vt:lpstr>Slide 58</vt:lpstr>
      <vt:lpstr>Triptans</vt:lpstr>
      <vt:lpstr>Triptans-Mechanism</vt:lpstr>
      <vt:lpstr>Slide 61</vt:lpstr>
      <vt:lpstr>Triptans</vt:lpstr>
      <vt:lpstr>Slide 63</vt:lpstr>
      <vt:lpstr>Slide 64</vt:lpstr>
      <vt:lpstr>Side effects</vt:lpstr>
      <vt:lpstr>Ergotamine and derivatives</vt:lpstr>
      <vt:lpstr>Mechanisms </vt:lpstr>
      <vt:lpstr>Slide 68</vt:lpstr>
      <vt:lpstr>Slide 69</vt:lpstr>
      <vt:lpstr>Slide 70</vt:lpstr>
      <vt:lpstr>Side effects</vt:lpstr>
      <vt:lpstr>Non specific treatment</vt:lpstr>
      <vt:lpstr>Slide 73</vt:lpstr>
      <vt:lpstr>Slide 74</vt:lpstr>
      <vt:lpstr>Slide 75</vt:lpstr>
      <vt:lpstr>Recommendations</vt:lpstr>
      <vt:lpstr>Others</vt:lpstr>
      <vt:lpstr>Preventive treatment</vt:lpstr>
      <vt:lpstr>Preventive treatment</vt:lpstr>
      <vt:lpstr>Indications for chronic preventive</vt:lpstr>
      <vt:lpstr>Avoiding triggers</vt:lpstr>
      <vt:lpstr>Slide 82</vt:lpstr>
      <vt:lpstr>Slide 83</vt:lpstr>
      <vt:lpstr>RECOMMENDATIONS</vt:lpstr>
      <vt:lpstr>RECOMMENDATIONS</vt:lpstr>
      <vt:lpstr>RECOMMENDATIONS</vt:lpstr>
      <vt:lpstr>General Principles</vt:lpstr>
      <vt:lpstr>General Principles</vt:lpstr>
      <vt:lpstr>AEDs</vt:lpstr>
      <vt:lpstr>Mechanism of Valproate</vt:lpstr>
      <vt:lpstr>Mechanism</vt:lpstr>
      <vt:lpstr>Guidelines of VPA use in Migraine</vt:lpstr>
      <vt:lpstr>Topiramate</vt:lpstr>
      <vt:lpstr>Slide 94</vt:lpstr>
      <vt:lpstr>Mechanism of Topiramate</vt:lpstr>
      <vt:lpstr>Beta-blockers</vt:lpstr>
      <vt:lpstr>Beta Blockers</vt:lpstr>
      <vt:lpstr>Antidepressants</vt:lpstr>
      <vt:lpstr>Antidepressants</vt:lpstr>
      <vt:lpstr>Mechanism of action</vt:lpstr>
      <vt:lpstr>Dose</vt:lpstr>
      <vt:lpstr>ACE inhibitors/ARBs</vt:lpstr>
      <vt:lpstr>Lisinopril</vt:lpstr>
      <vt:lpstr>Candesartan</vt:lpstr>
      <vt:lpstr>Triptans</vt:lpstr>
      <vt:lpstr>Others</vt:lpstr>
      <vt:lpstr>Drugs with insufficient data</vt:lpstr>
      <vt:lpstr>Drugs with no effect</vt:lpstr>
      <vt:lpstr>Role of Flunarazine</vt:lpstr>
      <vt:lpstr>Slide 110</vt:lpstr>
      <vt:lpstr>Slide 111</vt:lpstr>
      <vt:lpstr>Guidelines </vt:lpstr>
      <vt:lpstr>Guidelines</vt:lpstr>
      <vt:lpstr>Future trends</vt:lpstr>
      <vt:lpstr>Non Pharmacological treatment</vt:lpstr>
      <vt:lpstr>Bio feed back therapy</vt:lpstr>
      <vt:lpstr>Role of Botox</vt:lpstr>
      <vt:lpstr>Conclusion</vt:lpstr>
      <vt:lpstr>Slide 119</vt:lpstr>
      <vt:lpstr>Principle References</vt:lpstr>
      <vt:lpstr>Questions</vt:lpstr>
      <vt:lpstr>Questions</vt:lpstr>
      <vt:lpstr>Questions</vt:lpstr>
      <vt:lpstr>Questions</vt:lpstr>
      <vt:lpstr>Questions</vt:lpstr>
      <vt:lpstr>Questions</vt:lpstr>
      <vt:lpstr>Slide 127</vt:lpstr>
      <vt:lpstr>Genetics? Of Migraine</vt:lpstr>
      <vt:lpstr>Slide 129</vt:lpstr>
      <vt:lpstr>Status Migranosus</vt:lpstr>
      <vt:lpstr>Detoxification guidelines (Silberstein et al 2001</vt:lpstr>
      <vt:lpstr>Slide 132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</dc:creator>
  <cp:lastModifiedBy>administrator1</cp:lastModifiedBy>
  <cp:revision>247</cp:revision>
  <dcterms:created xsi:type="dcterms:W3CDTF">2013-08-11T07:32:11Z</dcterms:created>
  <dcterms:modified xsi:type="dcterms:W3CDTF">2020-08-16T15:05:16Z</dcterms:modified>
</cp:coreProperties>
</file>