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0"/>
  </p:notesMasterIdLst>
  <p:sldIdLst>
    <p:sldId id="256" r:id="rId2"/>
    <p:sldId id="260" r:id="rId3"/>
    <p:sldId id="261" r:id="rId4"/>
    <p:sldId id="288" r:id="rId5"/>
    <p:sldId id="275" r:id="rId6"/>
    <p:sldId id="267" r:id="rId7"/>
    <p:sldId id="262" r:id="rId8"/>
    <p:sldId id="300" r:id="rId9"/>
    <p:sldId id="301" r:id="rId10"/>
    <p:sldId id="302" r:id="rId11"/>
    <p:sldId id="303" r:id="rId12"/>
    <p:sldId id="263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9" r:id="rId23"/>
    <p:sldId id="326" r:id="rId24"/>
    <p:sldId id="264" r:id="rId25"/>
    <p:sldId id="290" r:id="rId26"/>
    <p:sldId id="308" r:id="rId27"/>
    <p:sldId id="291" r:id="rId28"/>
    <p:sldId id="309" r:id="rId29"/>
    <p:sldId id="299" r:id="rId30"/>
    <p:sldId id="310" r:id="rId31"/>
    <p:sldId id="311" r:id="rId32"/>
    <p:sldId id="282" r:id="rId33"/>
    <p:sldId id="294" r:id="rId34"/>
    <p:sldId id="295" r:id="rId35"/>
    <p:sldId id="307" r:id="rId36"/>
    <p:sldId id="296" r:id="rId37"/>
    <p:sldId id="314" r:id="rId38"/>
    <p:sldId id="315" r:id="rId39"/>
    <p:sldId id="316" r:id="rId40"/>
    <p:sldId id="327" r:id="rId41"/>
    <p:sldId id="328" r:id="rId42"/>
    <p:sldId id="312" r:id="rId43"/>
    <p:sldId id="284" r:id="rId44"/>
    <p:sldId id="285" r:id="rId45"/>
    <p:sldId id="286" r:id="rId46"/>
    <p:sldId id="313" r:id="rId47"/>
    <p:sldId id="297" r:id="rId48"/>
    <p:sldId id="265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186" autoAdjust="0"/>
  </p:normalViewPr>
  <p:slideViewPr>
    <p:cSldViewPr>
      <p:cViewPr varScale="1">
        <p:scale>
          <a:sx n="58" d="100"/>
          <a:sy n="58" d="100"/>
        </p:scale>
        <p:origin x="-14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BC384-F9A1-4583-8C4B-D174A2072FE8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13430-B434-49E7-9BAB-6298D432F0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Nondestructive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testing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wide group of analysis techniques used in science and technology industry to evaluate the properties of a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3430-B434-49E7-9BAB-6298D432F0F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attenuation coefficient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(µ) is a constant that describes the fraction of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attenuated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incident photons in a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monoenergetic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beam per unit thickness of a material </a:t>
            </a:r>
            <a:r>
              <a:rPr lang="en-GB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...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attenuation coefficient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increases with increasing atomic number and increasing physical density of the absorbing material.</a:t>
            </a:r>
          </a:p>
          <a:p>
            <a:r>
              <a:rPr lang="en-GB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sinograms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are simply a display of all of the different projections for a given slice stacked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3430-B434-49E7-9BAB-6298D432F0F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Cadmium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tungstate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CdWO4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3430-B434-49E7-9BAB-6298D432F0F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0B0BD6-545C-4CCB-B427-47CC60A7B18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5CAD5B-6635-4240-A11B-8342F3223DE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PRINCIPLES AND GENERATIONS OF CT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410200"/>
            <a:ext cx="7854696" cy="17526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C:\Users\computer\Desktop\Downloads\toshiba_ct_scanner_630px[1].jpg"/>
          <p:cNvPicPr>
            <a:picLocks noChangeAspect="1" noChangeArrowheads="1"/>
          </p:cNvPicPr>
          <p:nvPr/>
        </p:nvPicPr>
        <p:blipFill>
          <a:blip r:embed="rId2" cstate="print"/>
          <a:srcRect l="2483" t="7446" r="1683" b="343"/>
          <a:stretch>
            <a:fillRect/>
          </a:stretch>
        </p:blipFill>
        <p:spPr bwMode="auto">
          <a:xfrm>
            <a:off x="228600" y="1981200"/>
            <a:ext cx="5105400" cy="36890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0" y="457200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Forte" pitchFamily="66" charset="0"/>
              </a:rPr>
              <a:t>Passang Doma Sherpa</a:t>
            </a:r>
          </a:p>
          <a:p>
            <a:pPr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Forte" pitchFamily="66" charset="0"/>
              </a:rPr>
              <a:t>            Tutor</a:t>
            </a:r>
          </a:p>
          <a:p>
            <a:pPr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Forte" pitchFamily="66" charset="0"/>
              </a:rPr>
              <a:t>Department of Paramedical Science, SBKSMI&amp;RC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887" r="7777" b="7037"/>
          <a:stretch>
            <a:fillRect/>
          </a:stretch>
        </p:blipFill>
        <p:spPr bwMode="auto">
          <a:xfrm>
            <a:off x="381000" y="1066800"/>
            <a:ext cx="7740993" cy="519673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 qu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667000"/>
            <a:ext cx="7834418" cy="2604357"/>
          </a:xfrm>
          <a:noFill/>
          <a:ln>
            <a:solidFill>
              <a:srgbClr val="FFC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14400" y="14478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Spatial resolution improves with increasing matrix size and smaller pixels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     Data  acquisition</a:t>
            </a:r>
            <a:br>
              <a:rPr lang="en-US" b="1" dirty="0" smtClean="0"/>
            </a:br>
            <a:r>
              <a:rPr lang="en-US" b="1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smtClean="0"/>
              <a:t>In CT  transmission measurements or projection data are systematically collected from the patient several schemes are available for such data collection each based on a specific “geometrical pattern of scanning” 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25179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each tube position a fan beam of x-ray pass through patient(</a:t>
            </a:r>
            <a:r>
              <a:rPr lang="en-US" dirty="0" err="1" smtClean="0"/>
              <a:t>eg</a:t>
            </a:r>
            <a:r>
              <a:rPr lang="en-US" dirty="0" smtClean="0"/>
              <a:t>: 50 cm beam for abdomen imaging)</a:t>
            </a:r>
          </a:p>
          <a:p>
            <a:r>
              <a:rPr lang="en-US" dirty="0" smtClean="0"/>
              <a:t>A ray is measured of total x-ray attenuation along a line from the focal point to a single  detector.</a:t>
            </a:r>
          </a:p>
          <a:p>
            <a:r>
              <a:rPr lang="en-US" dirty="0" smtClean="0"/>
              <a:t>Transmitted x-ray intensity is measured by array of detectors (each detector detects one ray)</a:t>
            </a:r>
          </a:p>
          <a:p>
            <a:r>
              <a:rPr lang="en-US" dirty="0" smtClean="0"/>
              <a:t>CT x-rays are highly filtered</a:t>
            </a:r>
          </a:p>
          <a:p>
            <a:r>
              <a:rPr lang="en-US" dirty="0" smtClean="0"/>
              <a:t>Intensity depends on how much of the beam was attenuated/absorbed by tissue  along the ray ( ray sum)</a:t>
            </a:r>
          </a:p>
          <a:p>
            <a:r>
              <a:rPr lang="en-US" dirty="0" smtClean="0"/>
              <a:t>A projection is all the rays at a given x-ray tube angle or series of rays that pass through the patient at the same orientation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MDCT concept</a:t>
            </a:r>
          </a:p>
          <a:p>
            <a:r>
              <a:rPr lang="en-US" dirty="0" smtClean="0"/>
              <a:t>Number of slice makes number of projection per tube rotation</a:t>
            </a:r>
          </a:p>
          <a:p>
            <a:r>
              <a:rPr lang="en-US" dirty="0" smtClean="0"/>
              <a:t>Beam width= # slice X slice thickness</a:t>
            </a:r>
          </a:p>
          <a:p>
            <a:pPr algn="ctr">
              <a:buNone/>
            </a:pPr>
            <a:r>
              <a:rPr lang="en-US" b="1" u="sng" dirty="0" smtClean="0"/>
              <a:t>Image reconstruction</a:t>
            </a:r>
          </a:p>
          <a:p>
            <a:pPr>
              <a:buNone/>
            </a:pPr>
            <a:r>
              <a:rPr lang="en-US" b="1" dirty="0" smtClean="0"/>
              <a:t>Linear attenuation coefficient(LAC)</a:t>
            </a:r>
          </a:p>
          <a:p>
            <a:pPr>
              <a:buNone/>
            </a:pPr>
            <a:r>
              <a:rPr lang="en-US" dirty="0" smtClean="0"/>
              <a:t>-measurement of how well x-rays move through a given tissue( fat, water, bone etc)</a:t>
            </a:r>
          </a:p>
          <a:p>
            <a:r>
              <a:rPr lang="en-US" dirty="0" smtClean="0"/>
              <a:t>Graphic plot of projection data forms a raw data </a:t>
            </a:r>
            <a:r>
              <a:rPr lang="en-US" b="1" dirty="0" smtClean="0"/>
              <a:t>‘</a:t>
            </a:r>
            <a:r>
              <a:rPr lang="en-US" b="1" dirty="0" err="1" smtClean="0"/>
              <a:t>sinogram</a:t>
            </a:r>
            <a:r>
              <a:rPr lang="en-US" b="1" dirty="0" smtClean="0"/>
              <a:t>’</a:t>
            </a:r>
          </a:p>
          <a:p>
            <a:r>
              <a:rPr lang="en-US" dirty="0" smtClean="0"/>
              <a:t>Computer makes images by determining the linear attenuation coefficient for each pixel-</a:t>
            </a:r>
            <a:r>
              <a:rPr lang="en-US" b="1" dirty="0" smtClean="0"/>
              <a:t>back projection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How do we get this raw </a:t>
            </a:r>
            <a:r>
              <a:rPr lang="en-US" sz="2400" b="1" dirty="0" err="1" smtClean="0"/>
              <a:t>sinogram</a:t>
            </a:r>
            <a:r>
              <a:rPr lang="en-US" sz="2400" b="1" dirty="0" smtClean="0"/>
              <a:t> data into a picture?</a:t>
            </a:r>
          </a:p>
          <a:p>
            <a:r>
              <a:rPr lang="en-US" dirty="0" smtClean="0"/>
              <a:t>If you have this 4 pixel image and know the projection values, you can use algebra to solve for the value of each pixel.</a:t>
            </a:r>
          </a:p>
          <a:p>
            <a:r>
              <a:rPr lang="en-US" dirty="0" smtClean="0"/>
              <a:t>CT image derived from mathematical manipulation of </a:t>
            </a:r>
            <a:r>
              <a:rPr lang="en-US" dirty="0" err="1" smtClean="0"/>
              <a:t>sinogram</a:t>
            </a:r>
            <a:r>
              <a:rPr lang="en-US" dirty="0" smtClean="0"/>
              <a:t> data.</a:t>
            </a:r>
          </a:p>
          <a:p>
            <a:pPr>
              <a:buNone/>
            </a:pPr>
            <a:r>
              <a:rPr lang="en-US" sz="2400" b="1" dirty="0" smtClean="0"/>
              <a:t>In CT, Kernel used refers to :</a:t>
            </a:r>
          </a:p>
          <a:p>
            <a:r>
              <a:rPr lang="en-US" dirty="0" smtClean="0"/>
              <a:t>Mathematical reconstruction filter</a:t>
            </a:r>
          </a:p>
          <a:p>
            <a:r>
              <a:rPr lang="en-US" dirty="0" smtClean="0"/>
              <a:t>For lungs , bone, small and discrete feature- use hard( sharp) kernel to accentuate above feature</a:t>
            </a:r>
          </a:p>
          <a:p>
            <a:r>
              <a:rPr lang="en-US" dirty="0" smtClean="0"/>
              <a:t>For soft tissues such as brain, abdomen, liver lesion- use soft kernel that will the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b="1" dirty="0" smtClean="0"/>
              <a:t>Mathematical Technique- </a:t>
            </a:r>
            <a:r>
              <a:rPr lang="en-US" dirty="0" smtClean="0"/>
              <a:t>with a given mathematical filter or convoluted kernel to remove the </a:t>
            </a:r>
            <a:r>
              <a:rPr lang="en-US" b="1" dirty="0" smtClean="0"/>
              <a:t>blur- Filtered back projection</a:t>
            </a:r>
          </a:p>
          <a:p>
            <a:pPr>
              <a:buNone/>
            </a:pPr>
            <a:r>
              <a:rPr lang="en-US" b="1" dirty="0" smtClean="0"/>
              <a:t>Spatial resolution:</a:t>
            </a:r>
          </a:p>
          <a:p>
            <a:r>
              <a:rPr lang="en-US" dirty="0" smtClean="0"/>
              <a:t>Ability to distinguish small objects that are close together (</a:t>
            </a:r>
            <a:r>
              <a:rPr lang="en-US" dirty="0" err="1" smtClean="0"/>
              <a:t>eg</a:t>
            </a:r>
            <a:r>
              <a:rPr lang="en-US" dirty="0" smtClean="0"/>
              <a:t>: lines pairs per cm</a:t>
            </a:r>
          </a:p>
          <a:p>
            <a:r>
              <a:rPr lang="en-US" dirty="0" smtClean="0"/>
              <a:t>CTs have different mathematical filters for different purposes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Contrast resolution:</a:t>
            </a:r>
          </a:p>
          <a:p>
            <a:r>
              <a:rPr lang="en-US" dirty="0" smtClean="0"/>
              <a:t>Ability to determine small difference in object density from its surroundings</a:t>
            </a:r>
          </a:p>
          <a:p>
            <a:r>
              <a:rPr lang="en-US" dirty="0" smtClean="0"/>
              <a:t>Newer CTs use </a:t>
            </a:r>
            <a:r>
              <a:rPr lang="en-US" b="1" dirty="0" smtClean="0"/>
              <a:t>iterative reconstruction(IR</a:t>
            </a:r>
            <a:r>
              <a:rPr lang="en-US" dirty="0" smtClean="0"/>
              <a:t>) rather then </a:t>
            </a:r>
            <a:r>
              <a:rPr lang="en-US" b="1" dirty="0" smtClean="0"/>
              <a:t>filtered back projection(FBR)</a:t>
            </a:r>
          </a:p>
          <a:p>
            <a:r>
              <a:rPr lang="en-US" dirty="0" smtClean="0"/>
              <a:t>Iterative reconstruction(IR)- Selectively remove noise to make better out of low dose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b="1" dirty="0" smtClean="0"/>
              <a:t>There for iterative reconstruction(IR)  can correct for noise, so you can use low dose)</a:t>
            </a:r>
          </a:p>
          <a:p>
            <a:r>
              <a:rPr lang="en-US" dirty="0" smtClean="0"/>
              <a:t>Patient dose reduced with IR technique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Hounsfield unit(HU)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 </a:t>
            </a:r>
            <a:r>
              <a:rPr lang="en-GB" b="1" dirty="0" smtClean="0"/>
              <a:t>Hounsfield</a:t>
            </a:r>
            <a:r>
              <a:rPr lang="en-GB" dirty="0" smtClean="0"/>
              <a:t> unit (</a:t>
            </a:r>
            <a:r>
              <a:rPr lang="en-GB" b="1" dirty="0" smtClean="0"/>
              <a:t>HU</a:t>
            </a:r>
            <a:r>
              <a:rPr lang="en-GB" dirty="0" smtClean="0"/>
              <a:t>) is a relative quantitative measurement of </a:t>
            </a:r>
            <a:r>
              <a:rPr lang="en-GB" b="1" dirty="0" smtClean="0"/>
              <a:t>radio density </a:t>
            </a:r>
            <a:r>
              <a:rPr lang="en-GB" dirty="0" smtClean="0"/>
              <a:t>used by radiologists in the interpretation of </a:t>
            </a:r>
            <a:r>
              <a:rPr lang="en-GB" b="1" dirty="0" smtClean="0"/>
              <a:t>computed tomography</a:t>
            </a:r>
            <a:r>
              <a:rPr lang="en-GB" dirty="0" smtClean="0"/>
              <a:t> (</a:t>
            </a:r>
            <a:r>
              <a:rPr lang="en-GB" b="1" dirty="0" smtClean="0"/>
              <a:t>CT</a:t>
            </a:r>
            <a:r>
              <a:rPr lang="en-GB" dirty="0" smtClean="0"/>
              <a:t>) images. </a:t>
            </a:r>
          </a:p>
          <a:p>
            <a:r>
              <a:rPr lang="en-GB" dirty="0" smtClean="0"/>
              <a:t>The absorption/attenuation coefficient of radiation within a tissue is used during </a:t>
            </a:r>
            <a:r>
              <a:rPr lang="en-GB" b="1" dirty="0" smtClean="0"/>
              <a:t>CT</a:t>
            </a:r>
            <a:r>
              <a:rPr lang="en-GB" dirty="0" smtClean="0"/>
              <a:t> reconstruction to produce a greyscale image.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image is a map of linear attenuation coefficient.</a:t>
            </a:r>
          </a:p>
          <a:p>
            <a:pPr>
              <a:buNone/>
            </a:pPr>
            <a:r>
              <a:rPr lang="en-US" b="1" dirty="0" smtClean="0"/>
              <a:t>Given CT no : HU</a:t>
            </a:r>
          </a:p>
          <a:p>
            <a:r>
              <a:rPr lang="en-US" dirty="0" smtClean="0"/>
              <a:t>Based on arbitrary definitions of air as </a:t>
            </a:r>
            <a:r>
              <a:rPr lang="en-US" b="1" dirty="0" smtClean="0"/>
              <a:t>-1000 </a:t>
            </a:r>
            <a:r>
              <a:rPr lang="en-US" dirty="0" smtClean="0"/>
              <a:t>and water as </a:t>
            </a:r>
            <a:r>
              <a:rPr lang="en-US" b="1" dirty="0" smtClean="0"/>
              <a:t>0.</a:t>
            </a:r>
          </a:p>
          <a:p>
            <a:r>
              <a:rPr lang="en-US" dirty="0" smtClean="0"/>
              <a:t>HU are approximate, and can vary depending on kV and filtration 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03320"/>
          </a:xfrm>
        </p:spPr>
        <p:txBody>
          <a:bodyPr/>
          <a:lstStyle/>
          <a:p>
            <a:r>
              <a:rPr lang="en-US" b="1" dirty="0" smtClean="0"/>
              <a:t>History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Principle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Data  acquisition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Generations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Hounsfield unit for different material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348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HU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-500 to -200</a:t>
                      </a:r>
                      <a:endParaRPr lang="en-US" dirty="0"/>
                    </a:p>
                  </a:txBody>
                  <a:tcPr/>
                </a:tc>
              </a:tr>
              <a:tr h="381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-200 to -50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Muscle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25 to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200 to 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CT Display: </a:t>
            </a:r>
            <a:r>
              <a:rPr lang="en-US" dirty="0" smtClean="0"/>
              <a:t>FOV, Matrix and slice thickness</a:t>
            </a:r>
            <a:endParaRPr lang="en-US" b="1" dirty="0" smtClean="0"/>
          </a:p>
          <a:p>
            <a:r>
              <a:rPr lang="en-US" dirty="0" smtClean="0"/>
              <a:t>FOV is area scanned </a:t>
            </a:r>
            <a:r>
              <a:rPr lang="en-US" b="1" dirty="0" smtClean="0"/>
              <a:t>( Head= 250mm, body=500mm)</a:t>
            </a:r>
          </a:p>
          <a:p>
            <a:r>
              <a:rPr lang="en-US" b="1" dirty="0" smtClean="0"/>
              <a:t>Matrix : </a:t>
            </a:r>
            <a:r>
              <a:rPr lang="en-US" dirty="0" smtClean="0"/>
              <a:t>it is an rectangular arrangement of numbers in row and columns.</a:t>
            </a:r>
          </a:p>
          <a:p>
            <a:pPr>
              <a:buFontTx/>
              <a:buChar char="-"/>
            </a:pPr>
            <a:r>
              <a:rPr lang="en-US" dirty="0" smtClean="0"/>
              <a:t>CT matrix is usually </a:t>
            </a:r>
            <a:r>
              <a:rPr lang="en-US" b="1" dirty="0" smtClean="0"/>
              <a:t>512X512</a:t>
            </a:r>
          </a:p>
          <a:p>
            <a:pPr>
              <a:buFontTx/>
              <a:buChar char="-"/>
            </a:pPr>
            <a:endParaRPr lang="en-US" b="1" dirty="0" smtClean="0"/>
          </a:p>
        </p:txBody>
      </p:sp>
      <p:pic>
        <p:nvPicPr>
          <p:cNvPr id="25602" name="Picture 2" descr="Effect of Matrix Size on the Image Quality of Ultra-high-resolution CT of  the Lung: Comparison of 512 × 512, 1024 × 1024, and 2048 × 2048 - 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78" y="3124200"/>
            <a:ext cx="8432422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Pixel</a:t>
            </a:r>
            <a:r>
              <a:rPr lang="en-GB" dirty="0" smtClean="0"/>
              <a:t>: Two dimensional picture element that makes up the matrix. Each </a:t>
            </a:r>
            <a:r>
              <a:rPr lang="en-GB" b="1" dirty="0" smtClean="0"/>
              <a:t>pixel</a:t>
            </a:r>
            <a:r>
              <a:rPr lang="en-GB" dirty="0" smtClean="0"/>
              <a:t> represents a </a:t>
            </a:r>
            <a:r>
              <a:rPr lang="en-GB" b="1" dirty="0" smtClean="0"/>
              <a:t>CT</a:t>
            </a:r>
            <a:r>
              <a:rPr lang="en-GB" dirty="0" smtClean="0"/>
              <a:t> number and is the building block of the matrix and image</a:t>
            </a:r>
          </a:p>
          <a:p>
            <a:r>
              <a:rPr lang="en-GB" b="1" dirty="0" smtClean="0"/>
              <a:t>Pixel size=FOV/Matrix</a:t>
            </a:r>
          </a:p>
          <a:p>
            <a:r>
              <a:rPr lang="en-GB" dirty="0" smtClean="0"/>
              <a:t>Spatial resolution can be improved by making pixels smaller- to do this either decrease FOV or increase the matrix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4514" name="Picture 2" descr="Principles of CT.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572000"/>
            <a:ext cx="2971799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Window width and window level affects the image display by assigning different HU numbers  each gives brightness level</a:t>
            </a:r>
          </a:p>
          <a:p>
            <a:r>
              <a:rPr lang="en-US" dirty="0" smtClean="0"/>
              <a:t>Level- what you are looking for</a:t>
            </a:r>
          </a:p>
          <a:p>
            <a:r>
              <a:rPr lang="en-US" dirty="0" smtClean="0"/>
              <a:t>Width range of what you can see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8100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20800"/>
                <a:gridCol w="2032000"/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</a:t>
                      </a:r>
                      <a:r>
                        <a:rPr lang="en-US" baseline="0" dirty="0" smtClean="0"/>
                        <a:t>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Chest ( </a:t>
                      </a:r>
                      <a:r>
                        <a:rPr lang="en-US" dirty="0" err="1" smtClean="0"/>
                        <a:t>mediasternum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Chest ( lung)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Abdomen (liver)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3810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                   Generations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6781800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First generation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Second generation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Third generation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Fourth generation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Fifth generation</a:t>
            </a:r>
          </a:p>
          <a:p>
            <a:r>
              <a:rPr lang="en-US" sz="2400" b="1" i="1" dirty="0" smtClean="0"/>
              <a:t> </a:t>
            </a:r>
          </a:p>
          <a:p>
            <a:r>
              <a:rPr lang="en-US" sz="2400" b="1" i="1" dirty="0" smtClean="0"/>
              <a:t>Spiral CT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Multi detector CT </a:t>
            </a:r>
            <a:endParaRPr lang="en-US" sz="2400" b="1" i="1" dirty="0"/>
          </a:p>
        </p:txBody>
      </p:sp>
      <p:pic>
        <p:nvPicPr>
          <p:cNvPr id="5" name="Picture 2" descr="http://upload.wikimedia.org/wikipedia/commons/a/ae/Emi1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5000"/>
            <a:ext cx="3276600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00200"/>
            <a:ext cx="4038600" cy="3794760"/>
          </a:xfrm>
          <a:noFill/>
        </p:spPr>
      </p:pic>
      <p:pic>
        <p:nvPicPr>
          <p:cNvPr id="5" name="Picture 4" descr="chris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09800" y="457200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/>
              <a:t>First Generation</a:t>
            </a:r>
          </a:p>
          <a:p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180x160=28800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Translate- Rotate Technique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One X-ray beam and one detector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Moved one degree at a time until 180 Degree were covered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Take 4-5 minutes to perform a head CT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To lone to mage chest and abdomen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Each tomogram required 5 min &amp; total study time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of 25-30 min.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t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752600"/>
            <a:ext cx="5410200" cy="4514466"/>
          </a:xfrm>
          <a:noFill/>
        </p:spPr>
      </p:pic>
      <p:sp>
        <p:nvSpPr>
          <p:cNvPr id="3" name="Rectangle 2"/>
          <p:cNvSpPr/>
          <p:nvPr/>
        </p:nvSpPr>
        <p:spPr>
          <a:xfrm>
            <a:off x="1524000" y="7620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u="sng" dirty="0" smtClean="0"/>
              <a:t>Second Generation</a:t>
            </a:r>
          </a:p>
          <a:p>
            <a:pPr algn="ctr"/>
            <a:endParaRPr lang="en-US" sz="3600" b="1" i="1" u="sng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Rotate- translate configuration </a:t>
            </a:r>
          </a:p>
          <a:p>
            <a:r>
              <a:rPr lang="en-US" dirty="0" smtClean="0"/>
              <a:t>Introduction of Fan Beam and multi detectors</a:t>
            </a:r>
          </a:p>
          <a:p>
            <a:r>
              <a:rPr lang="en-US" dirty="0" smtClean="0"/>
              <a:t>Added 3 detectors at 1 degree apart, so could rotate 3 degree at a time</a:t>
            </a:r>
          </a:p>
          <a:p>
            <a:r>
              <a:rPr lang="en-US" dirty="0" smtClean="0"/>
              <a:t>Cut down the time to scan by a factor of 3</a:t>
            </a:r>
          </a:p>
          <a:p>
            <a:r>
              <a:rPr lang="en-US" dirty="0" smtClean="0"/>
              <a:t>Eventually added up to 55 detectors </a:t>
            </a:r>
          </a:p>
          <a:p>
            <a:r>
              <a:rPr lang="en-US" dirty="0" smtClean="0"/>
              <a:t>Started to image the trunk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810000" cy="37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:\js\ct-third-g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3009900" cy="32289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914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i="1" u="sng" dirty="0" smtClean="0"/>
              <a:t>Third Generation</a:t>
            </a:r>
          </a:p>
          <a:p>
            <a:pPr algn="ctr"/>
            <a:endParaRPr lang="en-US" sz="4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2374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             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               </a:t>
            </a:r>
            <a:br>
              <a:rPr lang="en-US" b="1" dirty="0" smtClean="0"/>
            </a:br>
            <a:r>
              <a:rPr lang="en-US" b="1" dirty="0" smtClean="0"/>
              <a:t>                         History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invention of CT scan by sir G. N. houns field.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Invented in 1972 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Godfrey Hounsfield  and  Allan Cormack shared  Nobel prize for medicine in 1979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6002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This type has only rotation movements-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Rotate- rotate type- </a:t>
            </a:r>
            <a:r>
              <a:rPr lang="en-US" sz="2800" dirty="0" smtClean="0"/>
              <a:t>fan shaped collimated X-ray tube with multiple (over 700) detectors</a:t>
            </a:r>
          </a:p>
          <a:p>
            <a:r>
              <a:rPr lang="en-US" sz="2800" dirty="0" smtClean="0"/>
              <a:t>loaded on gantry which moves completely around the patients.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Fan beam completely cover the object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Currently used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7710605" cy="5334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Rectangle 2"/>
          <p:cNvSpPr/>
          <p:nvPr/>
        </p:nvSpPr>
        <p:spPr>
          <a:xfrm>
            <a:off x="2057400" y="762000"/>
            <a:ext cx="4936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/>
              <a:t> Fourth generation  </a:t>
            </a:r>
            <a:endParaRPr lang="en-US" sz="40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Rotate-fixed configuration</a:t>
            </a:r>
          </a:p>
          <a:p>
            <a:r>
              <a:rPr lang="en-US" dirty="0" smtClean="0"/>
              <a:t>In this type the detectors form a ring that completely</a:t>
            </a:r>
          </a:p>
          <a:p>
            <a:pPr>
              <a:buNone/>
            </a:pPr>
            <a:r>
              <a:rPr lang="en-US" dirty="0" smtClean="0"/>
              <a:t>    surrounds the patient and are fixed.</a:t>
            </a:r>
          </a:p>
          <a:p>
            <a:r>
              <a:rPr lang="en-US" dirty="0" smtClean="0"/>
              <a:t>X-ray tube rotates around in circle inside the detector ring and has </a:t>
            </a:r>
            <a:r>
              <a:rPr lang="en-US" b="1" dirty="0" smtClean="0"/>
              <a:t>fan shaped collimated x-ray beam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Scan time is lesser than 1 sec for each section.</a:t>
            </a:r>
          </a:p>
          <a:p>
            <a:r>
              <a:rPr lang="en-US" dirty="0" smtClean="0"/>
              <a:t>Advantage– speed</a:t>
            </a:r>
          </a:p>
          <a:p>
            <a:r>
              <a:rPr lang="en-US" dirty="0" smtClean="0"/>
              <a:t>Disadvantage– increased amount of scattered radiations</a:t>
            </a:r>
          </a:p>
          <a:p>
            <a:r>
              <a:rPr lang="en-US" dirty="0" smtClean="0"/>
              <a:t>Cost prohibited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tx1"/>
                </a:solidFill>
              </a:rPr>
              <a:t>Fifth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b="1" i="1" dirty="0" smtClean="0">
                <a:solidFill>
                  <a:schemeClr val="tx1"/>
                </a:solidFill>
              </a:rPr>
              <a:t>generation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b="1" i="1" dirty="0" smtClean="0">
                <a:solidFill>
                  <a:schemeClr val="tx1"/>
                </a:solidFill>
              </a:rPr>
              <a:t>scanner</a:t>
            </a:r>
            <a:endParaRPr lang="en-US" sz="5400" b="1" i="1" dirty="0">
              <a:solidFill>
                <a:schemeClr val="tx1"/>
              </a:solidFill>
            </a:endParaRPr>
          </a:p>
        </p:txBody>
      </p:sp>
      <p:pic>
        <p:nvPicPr>
          <p:cNvPr id="4" name="Picture 4" descr="E-Speed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209800"/>
            <a:ext cx="4114800" cy="3600451"/>
          </a:xfrm>
          <a:noFill/>
          <a:ln>
            <a:solidFill>
              <a:srgbClr val="FF9933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tx1"/>
                </a:solidFill>
              </a:rPr>
              <a:t>        </a:t>
            </a:r>
            <a:r>
              <a:rPr lang="en-US" sz="6000" b="1" i="1" u="sng" dirty="0" smtClean="0">
                <a:solidFill>
                  <a:schemeClr val="tx1"/>
                </a:solidFill>
              </a:rPr>
              <a:t>Electron Beam CT</a:t>
            </a:r>
            <a:endParaRPr lang="en-US" sz="5400" b="1" i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Heart scan.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Electron gun [320cm long]with focusing and deflecting coils.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4 tungsten target rings (fixed) 180cms in diameter.</a:t>
            </a:r>
          </a:p>
          <a:p>
            <a:endParaRPr lang="en-US" dirty="0" smtClean="0"/>
          </a:p>
          <a:p>
            <a:r>
              <a:rPr lang="en-US" dirty="0" smtClean="0"/>
              <a:t>Ring of detectors (two rows of 432 each).</a:t>
            </a:r>
          </a:p>
          <a:p>
            <a:endParaRPr lang="en-US" dirty="0" smtClean="0"/>
          </a:p>
          <a:p>
            <a:r>
              <a:rPr lang="en-US" dirty="0" smtClean="0"/>
              <a:t>Scan time: 50ms</a:t>
            </a:r>
          </a:p>
          <a:p>
            <a:endParaRPr lang="en-US" dirty="0" smtClean="0"/>
          </a:p>
          <a:p>
            <a:r>
              <a:rPr lang="en-US" dirty="0" smtClean="0"/>
              <a:t>8 contiguous tomographic images obtained without moving the patient</a:t>
            </a:r>
          </a:p>
          <a:p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ebc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" y="1524000"/>
            <a:ext cx="74961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476" t="14063" r="21815" b="15625"/>
          <a:stretch>
            <a:fillRect/>
          </a:stretch>
        </p:blipFill>
        <p:spPr bwMode="auto">
          <a:xfrm>
            <a:off x="1295400" y="1143000"/>
            <a:ext cx="6680289" cy="5029200"/>
          </a:xfrm>
          <a:prstGeom prst="rect">
            <a:avLst/>
          </a:prstGeom>
          <a:noFill/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\Desktop\CWO_photo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286000"/>
            <a:ext cx="4246643" cy="3398837"/>
          </a:xfrm>
          <a:noFill/>
        </p:spPr>
      </p:pic>
      <p:pic>
        <p:nvPicPr>
          <p:cNvPr id="5" name="Picture 2" descr="C:\Users\computer\Desktop\38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52336" y="2209800"/>
            <a:ext cx="4291664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Cdwo4 crystals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600200"/>
            <a:ext cx="214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Bismuth germinate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4000" dirty="0" smtClean="0"/>
              <a:t>              </a:t>
            </a:r>
            <a:r>
              <a:rPr lang="en-US" sz="4000" b="1" i="1" u="sng" dirty="0" smtClean="0"/>
              <a:t>Types of detectors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Types</a:t>
            </a:r>
          </a:p>
          <a:p>
            <a:pPr marL="514350" indent="-514350">
              <a:buNone/>
            </a:pPr>
            <a:r>
              <a:rPr lang="en-US" dirty="0" smtClean="0"/>
              <a:t>1. Scintillation crystals- Bismuth germinate crystals coupled with photomultiplier or sodium iodide crystals, are more efficient and has less afterglow .</a:t>
            </a:r>
          </a:p>
          <a:p>
            <a:pPr>
              <a:buNone/>
            </a:pPr>
            <a:r>
              <a:rPr lang="en-US" dirty="0" smtClean="0"/>
              <a:t>2. Ionization chamber containing xenon gas under</a:t>
            </a:r>
          </a:p>
          <a:p>
            <a:pPr>
              <a:buNone/>
            </a:pPr>
            <a:r>
              <a:rPr lang="en-US" dirty="0" smtClean="0"/>
              <a:t>    pressure, they have no afterglow but are slightly less efficient.</a:t>
            </a:r>
          </a:p>
          <a:p>
            <a:pPr>
              <a:buNone/>
            </a:pPr>
            <a:r>
              <a:rPr lang="en-US" dirty="0" smtClean="0"/>
              <a:t>3. Solid state detectors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Detectors are designed to have quick temporal resolution and little afterglow/ rapid decay</a:t>
            </a:r>
          </a:p>
          <a:p>
            <a:r>
              <a:rPr lang="en-US" dirty="0" smtClean="0"/>
              <a:t>High efficiency more the 90% incident x-ray absorbed</a:t>
            </a:r>
          </a:p>
          <a:p>
            <a:r>
              <a:rPr lang="en-US" b="1" dirty="0" smtClean="0"/>
              <a:t>Computer magic </a:t>
            </a:r>
            <a:r>
              <a:rPr lang="en-US" dirty="0" smtClean="0"/>
              <a:t>-electronic signal made proportional to incident radiation.</a:t>
            </a:r>
          </a:p>
          <a:p>
            <a:r>
              <a:rPr lang="en-US" b="1" dirty="0" smtClean="0"/>
              <a:t>Common modern materials: </a:t>
            </a:r>
            <a:r>
              <a:rPr lang="en-US" dirty="0" smtClean="0"/>
              <a:t>Cadmium </a:t>
            </a:r>
            <a:r>
              <a:rPr lang="en-US" dirty="0" err="1" smtClean="0"/>
              <a:t>tungstate</a:t>
            </a:r>
            <a:r>
              <a:rPr lang="en-US" dirty="0" smtClean="0"/>
              <a:t>, </a:t>
            </a:r>
            <a:r>
              <a:rPr lang="en-US" dirty="0" err="1" smtClean="0"/>
              <a:t>CsI</a:t>
            </a:r>
            <a:r>
              <a:rPr lang="en-US" dirty="0" smtClean="0"/>
              <a:t>, Calcium fluoride, Bismuth </a:t>
            </a:r>
            <a:r>
              <a:rPr lang="en-US" dirty="0" err="1" smtClean="0"/>
              <a:t>Germanate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dfreyhounsfield250_19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4619416" cy="351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orm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276600"/>
            <a:ext cx="22098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09600" y="47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Book Antiqua" pitchFamily="18" charset="0"/>
              </a:rPr>
              <a:t>1967 - Sir. Godfrey N. Hounsfield  an engineer at EMI</a:t>
            </a:r>
            <a:endParaRPr lang="en-US" b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6324600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Book Antiqua" pitchFamily="18" charset="0"/>
              </a:rPr>
              <a:t>ALLEN CORMACK</a:t>
            </a:r>
            <a:endParaRPr lang="en-US" b="1" dirty="0">
              <a:solidFill>
                <a:srgbClr val="00B0F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Detector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Pitch is the relation between patient movement and tube rotation </a:t>
            </a:r>
            <a:r>
              <a:rPr lang="en-US" sz="2400" b="1" dirty="0" smtClean="0"/>
              <a:t>(rate of table move in per tube rotation)</a:t>
            </a:r>
          </a:p>
          <a:p>
            <a:r>
              <a:rPr lang="en-US" sz="2400" dirty="0" smtClean="0"/>
              <a:t>Detector pitch is divided table movement per 360 degree rotation divided by the collimator width at </a:t>
            </a:r>
            <a:r>
              <a:rPr lang="en-US" sz="2400" dirty="0" err="1" smtClean="0"/>
              <a:t>isocentre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Pitch</a:t>
            </a:r>
            <a:r>
              <a:rPr lang="en-US" sz="2400" dirty="0" smtClean="0"/>
              <a:t> = </a:t>
            </a:r>
            <a:r>
              <a:rPr lang="en-US" sz="2400" u="sng" dirty="0" smtClean="0"/>
              <a:t>Table movement/rotation </a:t>
            </a:r>
          </a:p>
          <a:p>
            <a:pPr>
              <a:buNone/>
            </a:pPr>
            <a:r>
              <a:rPr lang="en-US" sz="2400" dirty="0" smtClean="0"/>
              <a:t>                 X-ray beam width</a:t>
            </a:r>
          </a:p>
          <a:p>
            <a:pPr>
              <a:buNone/>
            </a:pPr>
            <a:r>
              <a:rPr lang="en-US" sz="2400" b="1" dirty="0" smtClean="0"/>
              <a:t>Pitch 1 </a:t>
            </a:r>
            <a:r>
              <a:rPr lang="en-US" sz="2400" dirty="0" smtClean="0"/>
              <a:t>= there is no gap</a:t>
            </a:r>
          </a:p>
          <a:p>
            <a:pPr>
              <a:buNone/>
            </a:pPr>
            <a:r>
              <a:rPr lang="en-US" sz="2400" b="1" dirty="0" smtClean="0"/>
              <a:t>Pitch 2</a:t>
            </a:r>
            <a:r>
              <a:rPr lang="en-US" sz="2400" dirty="0" smtClean="0"/>
              <a:t>= that means beam width is smaller than the rate of table movement (so there is gap)</a:t>
            </a:r>
          </a:p>
          <a:p>
            <a:pPr>
              <a:buNone/>
            </a:pPr>
            <a:r>
              <a:rPr lang="en-US" sz="2400" b="1" dirty="0" smtClean="0"/>
              <a:t>Pitch 0.58 </a:t>
            </a:r>
            <a:r>
              <a:rPr lang="en-US" sz="2400" dirty="0" smtClean="0"/>
              <a:t>= table speed is less than beam width</a:t>
            </a:r>
          </a:p>
          <a:p>
            <a:pPr>
              <a:buNone/>
            </a:pPr>
            <a:r>
              <a:rPr lang="en-US" sz="2400" dirty="0" smtClean="0"/>
              <a:t>So there overlap in a image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the pitch will decrease scan time and radiation dose</a:t>
            </a:r>
          </a:p>
          <a:p>
            <a:r>
              <a:rPr lang="en-US" dirty="0" smtClean="0"/>
              <a:t>Low pitch values gives really good spatial resolution</a:t>
            </a:r>
          </a:p>
          <a:p>
            <a:r>
              <a:rPr lang="en-US" dirty="0" smtClean="0"/>
              <a:t>But at the same increase in radiation dose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24986" y="541953"/>
            <a:ext cx="5505461" cy="71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0" y="609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i="1" dirty="0" smtClean="0"/>
              <a:t> Spiral CT</a:t>
            </a:r>
            <a:br>
              <a:rPr lang="en-US" sz="6000" b="1" i="1" dirty="0" smtClean="0"/>
            </a:b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X-ray tube moves continuously with slip-ring technique.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Ring having brushes that remain in electrical contact with the inside of outer ring.</a:t>
            </a:r>
          </a:p>
          <a:p>
            <a:endParaRPr lang="en-US" dirty="0" smtClean="0"/>
          </a:p>
          <a:p>
            <a:r>
              <a:rPr lang="en-US" dirty="0" smtClean="0"/>
              <a:t>X-ray tube moves continuously with patient moving</a:t>
            </a:r>
          </a:p>
          <a:p>
            <a:pPr>
              <a:buNone/>
            </a:pPr>
            <a:r>
              <a:rPr lang="en-US" dirty="0" smtClean="0"/>
              <a:t>   cephalad with constant rate producing a spiral or helix</a:t>
            </a:r>
          </a:p>
          <a:p>
            <a:pPr>
              <a:buNone/>
            </a:pPr>
            <a:r>
              <a:rPr lang="en-US" dirty="0" smtClean="0"/>
              <a:t>    around the patient.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Tube is energized quickly as compared to conventional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Thermal capacity 8MHU.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Cadmium tungstate is used preferred crystal photo iodides used.</a:t>
            </a:r>
          </a:p>
          <a:p>
            <a:endParaRPr lang="en-US" dirty="0" smtClean="0"/>
          </a:p>
          <a:p>
            <a:r>
              <a:rPr lang="en-US" dirty="0" smtClean="0"/>
              <a:t>Reconstruction is by interpolation I.e. calculation of intermediate values in a series.</a:t>
            </a:r>
          </a:p>
          <a:p>
            <a:endParaRPr lang="en-US" dirty="0" smtClean="0"/>
          </a:p>
          <a:p>
            <a:r>
              <a:rPr lang="en-US" dirty="0" smtClean="0"/>
              <a:t>It has 3 dimensional image constructed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Shorter scanning time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Reconstruction along z axis with overlapping of</a:t>
            </a:r>
          </a:p>
          <a:p>
            <a:pPr>
              <a:buNone/>
            </a:pPr>
            <a:r>
              <a:rPr lang="en-US" dirty="0" smtClean="0"/>
              <a:t>    successive images leading to detection of small</a:t>
            </a:r>
          </a:p>
          <a:p>
            <a:pPr>
              <a:buNone/>
            </a:pPr>
            <a:r>
              <a:rPr lang="en-US" dirty="0" smtClean="0"/>
              <a:t>    lesions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Reduced motion artifacts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3D reconstruction of image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85800" y="1066800"/>
            <a:ext cx="800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Advantages of spiral over  conventional CT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68556"/>
            <a:ext cx="3876674" cy="298924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5288340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Characterized by </a:t>
            </a:r>
          </a:p>
          <a:p>
            <a:pPr lvl="2"/>
            <a:r>
              <a:rPr lang="en-US" sz="1600" dirty="0" smtClean="0"/>
              <a:t>Continuous gantry rotation </a:t>
            </a:r>
          </a:p>
          <a:p>
            <a:pPr lvl="2"/>
            <a:r>
              <a:rPr lang="en-US" sz="1600" dirty="0" smtClean="0"/>
              <a:t>Continuous data acquisition</a:t>
            </a:r>
          </a:p>
          <a:p>
            <a:pPr lvl="2"/>
            <a:r>
              <a:rPr lang="en-US" sz="1600" dirty="0" smtClean="0"/>
              <a:t>Patient table is moving at constant speed</a:t>
            </a:r>
          </a:p>
          <a:p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7910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/>
              <a:t>MULTIPLE DETECTOR CT SCAN </a:t>
            </a:r>
            <a:endParaRPr lang="en-US" sz="4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0" y="2286000"/>
          <a:ext cx="3657600" cy="3044949"/>
        </p:xfrm>
        <a:graphic>
          <a:graphicData uri="http://schemas.openxmlformats.org/presentationml/2006/ole">
            <p:oleObj spid="_x0000_s1026" name="Bitmap Image" r:id="rId4" imgW="2647619" imgH="31238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These scanners are intended to facilitate to image moving structures.</a:t>
            </a:r>
          </a:p>
          <a:p>
            <a:endParaRPr lang="en-US" dirty="0" smtClean="0"/>
          </a:p>
          <a:p>
            <a:r>
              <a:rPr lang="en-US" dirty="0" smtClean="0"/>
              <a:t>Fast image acquiring. </a:t>
            </a:r>
          </a:p>
          <a:p>
            <a:endParaRPr lang="en-US" dirty="0" smtClean="0"/>
          </a:p>
          <a:p>
            <a:r>
              <a:rPr lang="en-US" dirty="0" smtClean="0"/>
              <a:t>Multi image in single expose.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nd-Claps.jp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401"/>
          <a:stretch>
            <a:fillRect/>
          </a:stretch>
        </p:blipFill>
        <p:spPr bwMode="auto">
          <a:xfrm>
            <a:off x="6014995" y="838200"/>
            <a:ext cx="312900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28956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Thank you</a:t>
            </a:r>
            <a:endParaRPr lang="en-US" sz="6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89120"/>
          </a:xfrm>
        </p:spPr>
        <p:txBody>
          <a:bodyPr/>
          <a:lstStyle/>
          <a:p>
            <a:r>
              <a:rPr lang="en-US" dirty="0" smtClean="0"/>
              <a:t>Tomographic image the image had a remarkable characteristic one never before seen in an x- ray image</a:t>
            </a:r>
          </a:p>
          <a:p>
            <a:pPr marL="274320" lvl="8" indent="-274320"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400" dirty="0" smtClean="0"/>
          </a:p>
          <a:p>
            <a:pPr marL="274320" lvl="8" indent="-274320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CT scanner technology today is used not only in medicine but in many other industrial applications such as nondestructive testing and soil core analysis.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403" t="21875" r="46297" b="31250"/>
          <a:stretch>
            <a:fillRect/>
          </a:stretch>
        </p:blipFill>
        <p:spPr bwMode="auto">
          <a:xfrm>
            <a:off x="1143000" y="3505200"/>
            <a:ext cx="3429000" cy="3192463"/>
          </a:xfrm>
          <a:prstGeom prst="rect">
            <a:avLst/>
          </a:prstGeom>
          <a:noFill/>
          <a:ln w="12700" cap="sq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026" name="Picture 2" descr="C:\Users\user\Desktop\X-Ra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483701"/>
            <a:ext cx="3251678" cy="337429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5344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had different names.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      1 . Computerized Axial Tomography  (CAT)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      2. Computerized reconstruction tomography.(CRT)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      3. Computerized added tomography. (CAT)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      4. Computerized tomography. (CT)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Principles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1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The basic principle behind CT is that the internal structure  of an object can be reconstructed from multiple projections of the object.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838200"/>
          <a:ext cx="19812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"/>
                <a:gridCol w="396240"/>
                <a:gridCol w="396240"/>
                <a:gridCol w="396240"/>
                <a:gridCol w="39624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5200" y="762000"/>
          <a:ext cx="1905000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53200" y="685800"/>
          <a:ext cx="1905000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3505200"/>
          <a:ext cx="1905000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81400" y="3429000"/>
          <a:ext cx="2057401" cy="190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570"/>
                <a:gridCol w="1246162"/>
                <a:gridCol w="425669"/>
              </a:tblGrid>
              <a:tr h="5288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42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332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53200" y="3429000"/>
          <a:ext cx="1981199" cy="197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533400"/>
                <a:gridCol w="685799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5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6" name="Right Arrow 15"/>
          <p:cNvSpPr/>
          <p:nvPr/>
        </p:nvSpPr>
        <p:spPr>
          <a:xfrm rot="10800000">
            <a:off x="2667000" y="42672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638800" y="1524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391400" y="2819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667000" y="1524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5715000" y="42672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5562600"/>
            <a:ext cx="10058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                                                 intensity of x-ray at the source (i</a:t>
            </a:r>
            <a:r>
              <a:rPr lang="en-US" sz="1400" dirty="0" smtClean="0"/>
              <a:t>0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dirty="0" smtClean="0"/>
              <a:t>Relative transmission = Log       -------------------------------------------------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</a:t>
            </a:r>
            <a:r>
              <a:rPr lang="en-US" sz="2000" dirty="0" smtClean="0"/>
              <a:t>intensity of x-ray at the detector (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j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597498" cy="493781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cd4e47ca4d01b6518e3f034e4947abdf16d44e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1550</Words>
  <Application>Microsoft Office PowerPoint</Application>
  <PresentationFormat>On-screen Show (4:3)</PresentationFormat>
  <Paragraphs>288</Paragraphs>
  <Slides>48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Flow</vt:lpstr>
      <vt:lpstr>Bitmap Image</vt:lpstr>
      <vt:lpstr>PRINCIPLES AND GENERATIONS OF CT </vt:lpstr>
      <vt:lpstr>                      Contents</vt:lpstr>
      <vt:lpstr>                                                                                History </vt:lpstr>
      <vt:lpstr>Slide 4</vt:lpstr>
      <vt:lpstr>Slide 5</vt:lpstr>
      <vt:lpstr>Slide 6</vt:lpstr>
      <vt:lpstr>                      Principles </vt:lpstr>
      <vt:lpstr>Slide 8</vt:lpstr>
      <vt:lpstr>Slide 9</vt:lpstr>
      <vt:lpstr>Slide 10</vt:lpstr>
      <vt:lpstr>Slide 11</vt:lpstr>
      <vt:lpstr>                Data  acquisition    </vt:lpstr>
      <vt:lpstr>Slide 13</vt:lpstr>
      <vt:lpstr>Slide 14</vt:lpstr>
      <vt:lpstr>Slide 15</vt:lpstr>
      <vt:lpstr>Slide 16</vt:lpstr>
      <vt:lpstr>Slide 17</vt:lpstr>
      <vt:lpstr>Hounsfield unit(HU)</vt:lpstr>
      <vt:lpstr>Slide 19</vt:lpstr>
      <vt:lpstr>Hounsfield unit for different material </vt:lpstr>
      <vt:lpstr>Slide 21</vt:lpstr>
      <vt:lpstr>Slide 22</vt:lpstr>
      <vt:lpstr>Slide 23</vt:lpstr>
      <vt:lpstr>                    Generations 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Fifth generation scanner</vt:lpstr>
      <vt:lpstr>        Electron Beam CT</vt:lpstr>
      <vt:lpstr>Slide 35</vt:lpstr>
      <vt:lpstr>Slide 36</vt:lpstr>
      <vt:lpstr>Slide 37</vt:lpstr>
      <vt:lpstr>              Types of detectors </vt:lpstr>
      <vt:lpstr>Slide 39</vt:lpstr>
      <vt:lpstr>Detector pitch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AND GENERATIONS OF CT</dc:title>
  <dc:creator>user</dc:creator>
  <cp:lastModifiedBy>Passang</cp:lastModifiedBy>
  <cp:revision>256</cp:revision>
  <dcterms:created xsi:type="dcterms:W3CDTF">2010-09-27T17:08:30Z</dcterms:created>
  <dcterms:modified xsi:type="dcterms:W3CDTF">2021-09-13T03:55:17Z</dcterms:modified>
</cp:coreProperties>
</file>