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4" r:id="rId48"/>
    <p:sldId id="305" r:id="rId49"/>
    <p:sldId id="306" r:id="rId50"/>
    <p:sldId id="307" r:id="rId51"/>
    <p:sldId id="308"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2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9/13/2021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9/13/2021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9/13/2021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9/13/2021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9/13/2021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Passang\Desktop\Lockdown\Recording\PACS\PACS256.wa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65.wa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66.wa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67.wa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68.wa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69.wa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70.wa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Passang\Desktop\Lockdown\Recording\PACS\PACS271.wav" TargetMode="External"/><Relationship Id="rId5" Type="http://schemas.openxmlformats.org/officeDocument/2006/relationships/image" Target="../media/image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72.wa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73.wa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74.wa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Users\Passang\Desktop\Lockdown\Recording\PACS\PACS257.wa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75.wa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Users\Passang\Desktop\Lockdown\Recording\PACS\PACS276.wav"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77.wa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78.wa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C:\Users\Passang\Desktop\Lockdown\Recording\PACS\PACS279.wav"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C:\Users\Passang\Desktop\Lockdown\Recording\PACS\PACS280.wav"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file:///C:\Users\Passang\Desktop\Lockdown\Recording\PACS\PACS281.wav"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Users\Passang\Desktop\Lockdown\Recording\PACS\PACS282.wav"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83.wa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84.wa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58.wa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C:\Users\Passang\Desktop\Lockdown\Recording\PACS\PACS285.wav"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86.wa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87.wa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Passang\Desktop\Lockdown\Recording\PACS\PACS288.wav" TargetMode="External"/><Relationship Id="rId5" Type="http://schemas.openxmlformats.org/officeDocument/2006/relationships/image" Target="../media/image4.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90.wa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91.wa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92.wa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93.wa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94.wa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95.wa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Passang\Desktop\Lockdown\Recording\PACS\PACS259.wav"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96.wa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file:///C:\Users\Passang\Desktop\Lockdown\Recording\PACS\PACS297.wav" TargetMode="Externa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98.wa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C:\Users\Passang\Desktop\Lockdown\Recording\PACS\PACS299.wav" TargetMode="Externa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300.wa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301.wa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file:///C:\Users\Passang\Desktop\Lockdown\Recording\PACS\PACS302.wav" TargetMode="External"/><Relationship Id="rId5" Type="http://schemas.openxmlformats.org/officeDocument/2006/relationships/image" Target="../media/image4.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304.wa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file:///C:\Users\Passang\Desktop\Lockdown\Recording\PACS\PACS305.wav" TargetMode="Externa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306.wa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60.wa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307.wav"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308.wav"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file:///C:\Users\Passang\Desktop\Lockdown\Recording\PACS\PACS310.wav" TargetMode="Externa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Passang\Desktop\Lockdown\Recording\PACS\PACS311.wav" TargetMode="Externa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Passang\Desktop\Lockdown\Recording\PACS\PACS312.wav" TargetMode="Externa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Passang\Desktop\Lockdown\Recording\PACS\PACS313.wav" TargetMode="Externa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314.wav"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Users\Passang\Desktop\Lockdown\Recording\PACS\PACS315.wav" TargetMode="Externa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316.wav"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317.wa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61.wav"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Users\Passang\Desktop\Lockdown\Recording\PACS\PACS318-0.wav" TargetMode="Externa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319-0.wav"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320.wav"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audio" Target="file:///C:\Users\Passang\Desktop\Lockdown\Recording\PACS\PACS321-0.wav"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file:///C:\Users\Passang\Desktop\Lockdown\Recording\PACS\PACS322-0.wav" TargetMode="External"/><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file:///C:\Users\Passang\Desktop\Lockdown\Recording\PACS\PACS323.wav"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62.wa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63.wa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assang\Desktop\Lockdown\Recording\PACS\PACS264.wa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93813" y="762000"/>
            <a:ext cx="5945187" cy="2895600"/>
          </a:xfrm>
        </p:spPr>
        <p:txBody>
          <a:bodyPr/>
          <a:lstStyle/>
          <a:p>
            <a:pPr eaLnBrk="1" hangingPunct="1">
              <a:defRPr/>
            </a:pPr>
            <a:r>
              <a:rPr lang="en-US" sz="9600" smtClean="0"/>
              <a:t>  PACS</a:t>
            </a:r>
          </a:p>
        </p:txBody>
      </p:sp>
      <p:pic>
        <p:nvPicPr>
          <p:cNvPr id="3" name="PACS256.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
        <p:nvSpPr>
          <p:cNvPr id="5" name="Rectangle 4"/>
          <p:cNvSpPr/>
          <p:nvPr/>
        </p:nvSpPr>
        <p:spPr>
          <a:xfrm>
            <a:off x="5105400" y="5105400"/>
            <a:ext cx="3505200" cy="1200329"/>
          </a:xfrm>
          <a:prstGeom prst="rect">
            <a:avLst/>
          </a:prstGeom>
        </p:spPr>
        <p:txBody>
          <a:bodyPr wrap="square">
            <a:spAutoFit/>
          </a:bodyPr>
          <a:lstStyle/>
          <a:p>
            <a:pPr>
              <a:buNone/>
            </a:pPr>
            <a:r>
              <a:rPr lang="en-GB" dirty="0" err="1" smtClean="0">
                <a:latin typeface="Forte" pitchFamily="66" charset="0"/>
              </a:rPr>
              <a:t>Passang</a:t>
            </a:r>
            <a:r>
              <a:rPr lang="en-GB" dirty="0" smtClean="0">
                <a:latin typeface="Forte" pitchFamily="66" charset="0"/>
              </a:rPr>
              <a:t> </a:t>
            </a:r>
            <a:r>
              <a:rPr lang="en-GB" dirty="0" err="1" smtClean="0">
                <a:latin typeface="Forte" pitchFamily="66" charset="0"/>
              </a:rPr>
              <a:t>Doma</a:t>
            </a:r>
            <a:r>
              <a:rPr lang="en-GB" dirty="0" smtClean="0">
                <a:latin typeface="Forte" pitchFamily="66" charset="0"/>
              </a:rPr>
              <a:t> Sherpa</a:t>
            </a:r>
          </a:p>
          <a:p>
            <a:pPr>
              <a:buNone/>
            </a:pPr>
            <a:r>
              <a:rPr lang="en-GB" dirty="0" smtClean="0">
                <a:latin typeface="Forte" pitchFamily="66" charset="0"/>
              </a:rPr>
              <a:t>            Tutor</a:t>
            </a:r>
          </a:p>
          <a:p>
            <a:pPr>
              <a:buNone/>
            </a:pPr>
            <a:r>
              <a:rPr lang="en-GB" dirty="0" smtClean="0">
                <a:latin typeface="Forte" pitchFamily="66" charset="0"/>
              </a:rPr>
              <a:t>Department of Paramedical Science, SBKSMI&amp;RC</a:t>
            </a:r>
          </a:p>
        </p:txBody>
      </p:sp>
    </p:spTree>
  </p:cSld>
  <p:clrMapOvr>
    <a:masterClrMapping/>
  </p:clrMapOvr>
  <p:transition advTm="429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685800" y="762000"/>
            <a:ext cx="7772400" cy="5791200"/>
          </a:xfrm>
        </p:spPr>
        <p:txBody>
          <a:bodyPr/>
          <a:lstStyle/>
          <a:p>
            <a:pPr eaLnBrk="1" hangingPunct="1"/>
            <a:r>
              <a:rPr lang="en-US" smtClean="0"/>
              <a:t>Images are automatically </a:t>
            </a:r>
            <a:r>
              <a:rPr lang="en-US" smtClean="0">
                <a:solidFill>
                  <a:schemeClr val="tx2"/>
                </a:solidFill>
              </a:rPr>
              <a:t>chronologically ordered</a:t>
            </a:r>
          </a:p>
          <a:p>
            <a:pPr eaLnBrk="1" hangingPunct="1"/>
            <a:r>
              <a:rPr lang="en-US" smtClean="0"/>
              <a:t>Some </a:t>
            </a:r>
            <a:r>
              <a:rPr lang="en-US" smtClean="0">
                <a:solidFill>
                  <a:schemeClr val="tx2"/>
                </a:solidFill>
              </a:rPr>
              <a:t>direct cost savings</a:t>
            </a:r>
          </a:p>
          <a:p>
            <a:pPr eaLnBrk="1" hangingPunct="1"/>
            <a:r>
              <a:rPr lang="en-US" smtClean="0">
                <a:solidFill>
                  <a:schemeClr val="tx2"/>
                </a:solidFill>
              </a:rPr>
              <a:t>Time saving</a:t>
            </a:r>
            <a:r>
              <a:rPr lang="en-US" smtClean="0"/>
              <a:t> for non-radiological clinicians</a:t>
            </a:r>
          </a:p>
          <a:p>
            <a:pPr eaLnBrk="1" hangingPunct="1"/>
            <a:r>
              <a:rPr lang="en-US" smtClean="0"/>
              <a:t>No image can be lost / misfiled</a:t>
            </a:r>
          </a:p>
          <a:p>
            <a:pPr eaLnBrk="1" hangingPunct="1"/>
            <a:r>
              <a:rPr lang="en-US" smtClean="0"/>
              <a:t>No </a:t>
            </a:r>
            <a:r>
              <a:rPr lang="en-US" smtClean="0">
                <a:solidFill>
                  <a:schemeClr val="tx2"/>
                </a:solidFill>
              </a:rPr>
              <a:t>patient </a:t>
            </a:r>
            <a:r>
              <a:rPr lang="en-US" smtClean="0"/>
              <a:t>is</a:t>
            </a:r>
            <a:r>
              <a:rPr lang="en-US" smtClean="0">
                <a:solidFill>
                  <a:schemeClr val="tx2"/>
                </a:solidFill>
              </a:rPr>
              <a:t> re-irradiated</a:t>
            </a:r>
          </a:p>
          <a:p>
            <a:pPr eaLnBrk="1" hangingPunct="1"/>
            <a:r>
              <a:rPr lang="en-US" smtClean="0"/>
              <a:t>Introduction of </a:t>
            </a:r>
            <a:r>
              <a:rPr lang="en-US" smtClean="0">
                <a:solidFill>
                  <a:schemeClr val="tx2"/>
                </a:solidFill>
              </a:rPr>
              <a:t>teleradiology</a:t>
            </a:r>
            <a:r>
              <a:rPr lang="en-US" smtClean="0"/>
              <a:t> over a wide area network</a:t>
            </a:r>
          </a:p>
        </p:txBody>
      </p:sp>
      <p:pic>
        <p:nvPicPr>
          <p:cNvPr id="3" name="PACS265.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433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685800" y="990600"/>
            <a:ext cx="7772400" cy="5105400"/>
          </a:xfrm>
        </p:spPr>
        <p:txBody>
          <a:bodyPr/>
          <a:lstStyle/>
          <a:p>
            <a:pPr marL="609600" indent="-609600" eaLnBrk="1" hangingPunct="1">
              <a:buFont typeface="Wingdings" pitchFamily="2" charset="2"/>
              <a:buNone/>
            </a:pPr>
            <a:r>
              <a:rPr lang="en-US" b="1" smtClean="0">
                <a:solidFill>
                  <a:srgbClr val="FF9933"/>
                </a:solidFill>
              </a:rPr>
              <a:t>PACS consists of five major</a:t>
            </a:r>
          </a:p>
          <a:p>
            <a:pPr marL="609600" indent="-609600" eaLnBrk="1" hangingPunct="1">
              <a:buFont typeface="Wingdings" pitchFamily="2" charset="2"/>
              <a:buNone/>
            </a:pPr>
            <a:r>
              <a:rPr lang="en-US" b="1" smtClean="0">
                <a:solidFill>
                  <a:srgbClr val="FF9933"/>
                </a:solidFill>
              </a:rPr>
              <a:t>subsystems:</a:t>
            </a:r>
          </a:p>
          <a:p>
            <a:pPr marL="609600" indent="-609600" eaLnBrk="1" hangingPunct="1">
              <a:buFont typeface="Wingdings" pitchFamily="2" charset="2"/>
              <a:buNone/>
            </a:pPr>
            <a:endParaRPr lang="en-US" b="1" smtClean="0">
              <a:solidFill>
                <a:srgbClr val="FF9933"/>
              </a:solidFill>
            </a:endParaRPr>
          </a:p>
          <a:p>
            <a:pPr marL="609600" indent="-609600" algn="just" eaLnBrk="1" hangingPunct="1">
              <a:buFont typeface="Wingdings" pitchFamily="2" charset="2"/>
              <a:buAutoNum type="arabicPeriod"/>
            </a:pPr>
            <a:r>
              <a:rPr lang="en-US" b="1" smtClean="0"/>
              <a:t>Patient/Exam data entry</a:t>
            </a:r>
          </a:p>
          <a:p>
            <a:pPr marL="609600" indent="-609600" algn="just" eaLnBrk="1" hangingPunct="1">
              <a:buFont typeface="Wingdings" pitchFamily="2" charset="2"/>
              <a:buAutoNum type="arabicPeriod"/>
            </a:pPr>
            <a:r>
              <a:rPr lang="en-US" b="1" smtClean="0"/>
              <a:t>Image acquisition</a:t>
            </a:r>
          </a:p>
          <a:p>
            <a:pPr marL="609600" indent="-609600" algn="just" eaLnBrk="1" hangingPunct="1">
              <a:buFont typeface="Wingdings" pitchFamily="2" charset="2"/>
              <a:buAutoNum type="arabicPeriod"/>
            </a:pPr>
            <a:r>
              <a:rPr lang="en-US" b="1" smtClean="0"/>
              <a:t>Image output and display.</a:t>
            </a:r>
          </a:p>
          <a:p>
            <a:pPr marL="609600" indent="-609600" algn="just" eaLnBrk="1" hangingPunct="1">
              <a:buFont typeface="Wingdings" pitchFamily="2" charset="2"/>
              <a:buAutoNum type="arabicPeriod"/>
            </a:pPr>
            <a:r>
              <a:rPr lang="en-US" b="1" smtClean="0"/>
              <a:t>Image database management &amp; storage.</a:t>
            </a:r>
          </a:p>
          <a:p>
            <a:pPr marL="609600" indent="-609600" algn="just" eaLnBrk="1" hangingPunct="1">
              <a:buFont typeface="Wingdings" pitchFamily="2" charset="2"/>
              <a:buAutoNum type="arabicPeriod"/>
            </a:pPr>
            <a:r>
              <a:rPr lang="en-US" b="1" smtClean="0"/>
              <a:t>Network and communications.</a:t>
            </a:r>
          </a:p>
          <a:p>
            <a:pPr marL="609600" indent="-609600" eaLnBrk="1" hangingPunct="1">
              <a:buFont typeface="Wingdings" pitchFamily="2" charset="2"/>
              <a:buAutoNum type="arabicPeriod"/>
            </a:pPr>
            <a:endParaRPr lang="en-US" b="1" smtClean="0"/>
          </a:p>
        </p:txBody>
      </p:sp>
      <p:pic>
        <p:nvPicPr>
          <p:cNvPr id="3" name="PACS266.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18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p:txBody>
          <a:bodyPr/>
          <a:lstStyle/>
          <a:p>
            <a:pPr eaLnBrk="1" hangingPunct="1">
              <a:defRPr/>
            </a:pPr>
            <a:endParaRPr lang="en-US" smtClean="0"/>
          </a:p>
        </p:txBody>
      </p:sp>
      <p:sp>
        <p:nvSpPr>
          <p:cNvPr id="17411" name="Rectangle 1027"/>
          <p:cNvSpPr>
            <a:spLocks noGrp="1" noChangeArrowheads="1"/>
          </p:cNvSpPr>
          <p:nvPr>
            <p:ph idx="1"/>
          </p:nvPr>
        </p:nvSpPr>
        <p:spPr/>
        <p:txBody>
          <a:bodyPr/>
          <a:lstStyle/>
          <a:p>
            <a:pPr eaLnBrk="1" hangingPunct="1"/>
            <a:endParaRPr lang="en-US" smtClean="0"/>
          </a:p>
          <a:p>
            <a:pPr eaLnBrk="1" hangingPunct="1"/>
            <a:r>
              <a:rPr lang="en-US" b="1" smtClean="0">
                <a:solidFill>
                  <a:srgbClr val="FF9933"/>
                </a:solidFill>
              </a:rPr>
              <a:t>Step 1</a:t>
            </a:r>
            <a:r>
              <a:rPr lang="en-US" b="1" smtClean="0"/>
              <a:t> : PATIENT EXAMINATION AND DATA ENTRY</a:t>
            </a:r>
          </a:p>
        </p:txBody>
      </p:sp>
      <p:pic>
        <p:nvPicPr>
          <p:cNvPr id="4" name="PACS267.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5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mtClean="0"/>
              <a:t>HIS</a:t>
            </a:r>
          </a:p>
        </p:txBody>
      </p:sp>
      <p:sp>
        <p:nvSpPr>
          <p:cNvPr id="18435" name="Rectangle 3"/>
          <p:cNvSpPr>
            <a:spLocks noGrp="1" noChangeArrowheads="1"/>
          </p:cNvSpPr>
          <p:nvPr>
            <p:ph idx="1"/>
          </p:nvPr>
        </p:nvSpPr>
        <p:spPr/>
        <p:txBody>
          <a:bodyPr/>
          <a:lstStyle/>
          <a:p>
            <a:pPr eaLnBrk="1" hangingPunct="1">
              <a:lnSpc>
                <a:spcPct val="90000"/>
              </a:lnSpc>
            </a:pPr>
            <a:r>
              <a:rPr lang="en-US" b="1" smtClean="0">
                <a:solidFill>
                  <a:srgbClr val="FF9933"/>
                </a:solidFill>
              </a:rPr>
              <a:t>Hospital information system</a:t>
            </a:r>
            <a:r>
              <a:rPr lang="en-US" smtClean="0"/>
              <a:t> (most imp computer system in the hosptl)</a:t>
            </a:r>
          </a:p>
          <a:p>
            <a:pPr eaLnBrk="1" hangingPunct="1">
              <a:lnSpc>
                <a:spcPct val="90000"/>
              </a:lnSpc>
            </a:pPr>
            <a:r>
              <a:rPr lang="en-US" b="1" smtClean="0">
                <a:solidFill>
                  <a:schemeClr val="tx2"/>
                </a:solidFill>
              </a:rPr>
              <a:t>Stores demographic data of all the patients whether or not they have any imaging procedures performed</a:t>
            </a:r>
          </a:p>
          <a:p>
            <a:pPr eaLnBrk="1" hangingPunct="1">
              <a:lnSpc>
                <a:spcPct val="90000"/>
              </a:lnSpc>
            </a:pPr>
            <a:r>
              <a:rPr lang="en-US" smtClean="0"/>
              <a:t>Also records the admission and discharge dates, outpatient appointments etc</a:t>
            </a:r>
          </a:p>
          <a:p>
            <a:pPr eaLnBrk="1" hangingPunct="1">
              <a:lnSpc>
                <a:spcPct val="90000"/>
              </a:lnSpc>
            </a:pPr>
            <a:r>
              <a:rPr lang="en-US" smtClean="0"/>
              <a:t>Othe modules : laboratory reports</a:t>
            </a:r>
          </a:p>
        </p:txBody>
      </p:sp>
      <p:pic>
        <p:nvPicPr>
          <p:cNvPr id="4" name="PACS268.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30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smtClean="0"/>
              <a:t>RIS</a:t>
            </a:r>
          </a:p>
        </p:txBody>
      </p:sp>
      <p:sp>
        <p:nvSpPr>
          <p:cNvPr id="19459" name="Rectangle 3"/>
          <p:cNvSpPr>
            <a:spLocks noGrp="1" noChangeArrowheads="1"/>
          </p:cNvSpPr>
          <p:nvPr>
            <p:ph idx="1"/>
          </p:nvPr>
        </p:nvSpPr>
        <p:spPr/>
        <p:txBody>
          <a:bodyPr/>
          <a:lstStyle/>
          <a:p>
            <a:pPr eaLnBrk="1" hangingPunct="1"/>
            <a:r>
              <a:rPr lang="en-US" b="1" smtClean="0">
                <a:solidFill>
                  <a:schemeClr val="hlink"/>
                </a:solidFill>
              </a:rPr>
              <a:t>Radiology information system</a:t>
            </a:r>
          </a:p>
          <a:p>
            <a:pPr eaLnBrk="1" hangingPunct="1"/>
            <a:endParaRPr lang="en-US" b="1" smtClean="0">
              <a:solidFill>
                <a:schemeClr val="hlink"/>
              </a:solidFill>
            </a:endParaRPr>
          </a:p>
          <a:p>
            <a:pPr eaLnBrk="1" hangingPunct="1"/>
            <a:r>
              <a:rPr lang="en-US" smtClean="0"/>
              <a:t>A separate system or a part of HIS</a:t>
            </a:r>
          </a:p>
          <a:p>
            <a:pPr eaLnBrk="1" hangingPunct="1"/>
            <a:endParaRPr lang="en-US" smtClean="0"/>
          </a:p>
          <a:p>
            <a:pPr eaLnBrk="1" hangingPunct="1"/>
            <a:r>
              <a:rPr lang="en-US" smtClean="0"/>
              <a:t>Stores information specific to the radiology department</a:t>
            </a:r>
          </a:p>
        </p:txBody>
      </p:sp>
      <p:pic>
        <p:nvPicPr>
          <p:cNvPr id="4" name="PACS269.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174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p:txBody>
          <a:bodyPr/>
          <a:lstStyle/>
          <a:p>
            <a:pPr eaLnBrk="1" hangingPunct="1">
              <a:defRPr/>
            </a:pPr>
            <a:r>
              <a:rPr lang="en-US" smtClean="0"/>
              <a:t>HIS-RIS-PACS</a:t>
            </a:r>
          </a:p>
        </p:txBody>
      </p:sp>
      <p:sp>
        <p:nvSpPr>
          <p:cNvPr id="20483" name="Rectangle 1027"/>
          <p:cNvSpPr>
            <a:spLocks noGrp="1" noChangeArrowheads="1"/>
          </p:cNvSpPr>
          <p:nvPr>
            <p:ph idx="1"/>
          </p:nvPr>
        </p:nvSpPr>
        <p:spPr/>
        <p:txBody>
          <a:bodyPr/>
          <a:lstStyle/>
          <a:p>
            <a:pPr eaLnBrk="1" hangingPunct="1">
              <a:lnSpc>
                <a:spcPct val="90000"/>
              </a:lnSpc>
            </a:pPr>
            <a:r>
              <a:rPr lang="en-US" sz="2800" b="1" dirty="0" smtClean="0">
                <a:solidFill>
                  <a:schemeClr val="folHlink"/>
                </a:solidFill>
              </a:rPr>
              <a:t>Bidirectional </a:t>
            </a:r>
            <a:r>
              <a:rPr lang="en-US" sz="2800" dirty="0" smtClean="0"/>
              <a:t>integration is preferred :</a:t>
            </a:r>
          </a:p>
          <a:p>
            <a:pPr eaLnBrk="1" hangingPunct="1">
              <a:lnSpc>
                <a:spcPct val="90000"/>
              </a:lnSpc>
            </a:pPr>
            <a:endParaRPr lang="en-US" sz="2800" dirty="0" smtClean="0"/>
          </a:p>
          <a:p>
            <a:pPr eaLnBrk="1" hangingPunct="1">
              <a:lnSpc>
                <a:spcPct val="90000"/>
              </a:lnSpc>
            </a:pPr>
            <a:r>
              <a:rPr lang="en-US" sz="2800" dirty="0" smtClean="0"/>
              <a:t>1) </a:t>
            </a:r>
            <a:r>
              <a:rPr lang="en-US" sz="2800" b="1" dirty="0" smtClean="0">
                <a:solidFill>
                  <a:schemeClr val="hlink"/>
                </a:solidFill>
              </a:rPr>
              <a:t>input of demographic data only once</a:t>
            </a:r>
            <a:r>
              <a:rPr lang="en-US" sz="2800" dirty="0" smtClean="0"/>
              <a:t> minimizes human error</a:t>
            </a:r>
          </a:p>
          <a:p>
            <a:pPr eaLnBrk="1" hangingPunct="1">
              <a:lnSpc>
                <a:spcPct val="90000"/>
              </a:lnSpc>
            </a:pPr>
            <a:r>
              <a:rPr lang="en-US" sz="2800" dirty="0" smtClean="0"/>
              <a:t>2) any scheduling or status </a:t>
            </a:r>
            <a:r>
              <a:rPr lang="en-US" sz="2800" b="1" dirty="0" smtClean="0">
                <a:solidFill>
                  <a:schemeClr val="hlink"/>
                </a:solidFill>
              </a:rPr>
              <a:t>data is distributed to all systems automatically</a:t>
            </a:r>
          </a:p>
          <a:p>
            <a:pPr eaLnBrk="1" hangingPunct="1">
              <a:lnSpc>
                <a:spcPct val="90000"/>
              </a:lnSpc>
            </a:pPr>
            <a:r>
              <a:rPr lang="en-US" sz="2800" dirty="0" smtClean="0"/>
              <a:t>3) PACS propagated to all systems automatically, ensures that </a:t>
            </a:r>
            <a:r>
              <a:rPr lang="en-US" sz="2800" b="1" dirty="0" smtClean="0">
                <a:solidFill>
                  <a:schemeClr val="hlink"/>
                </a:solidFill>
              </a:rPr>
              <a:t>all systems contain accurate information</a:t>
            </a:r>
          </a:p>
          <a:p>
            <a:pPr eaLnBrk="1" hangingPunct="1">
              <a:lnSpc>
                <a:spcPct val="90000"/>
              </a:lnSpc>
            </a:pPr>
            <a:endParaRPr lang="en-US" sz="2800" b="1" dirty="0" smtClean="0">
              <a:solidFill>
                <a:schemeClr val="hlink"/>
              </a:solidFill>
            </a:endParaRPr>
          </a:p>
        </p:txBody>
      </p:sp>
      <p:pic>
        <p:nvPicPr>
          <p:cNvPr id="4" name="PACS270.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592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200400" y="2057400"/>
            <a:ext cx="2743200" cy="11430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HIS</a:t>
            </a:r>
          </a:p>
        </p:txBody>
      </p:sp>
      <p:sp>
        <p:nvSpPr>
          <p:cNvPr id="21507" name="Rectangle 5"/>
          <p:cNvSpPr>
            <a:spLocks noChangeArrowheads="1"/>
          </p:cNvSpPr>
          <p:nvPr/>
        </p:nvSpPr>
        <p:spPr bwMode="auto">
          <a:xfrm>
            <a:off x="1295400" y="4800600"/>
            <a:ext cx="2286000" cy="10668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PACS</a:t>
            </a:r>
          </a:p>
        </p:txBody>
      </p:sp>
      <p:sp>
        <p:nvSpPr>
          <p:cNvPr id="21508" name="Rectangle 6"/>
          <p:cNvSpPr>
            <a:spLocks noChangeArrowheads="1"/>
          </p:cNvSpPr>
          <p:nvPr/>
        </p:nvSpPr>
        <p:spPr bwMode="auto">
          <a:xfrm>
            <a:off x="5715000" y="4800600"/>
            <a:ext cx="2438400" cy="9906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RIS</a:t>
            </a:r>
          </a:p>
        </p:txBody>
      </p:sp>
      <p:sp>
        <p:nvSpPr>
          <p:cNvPr id="21509" name="Line 7"/>
          <p:cNvSpPr>
            <a:spLocks noChangeShapeType="1"/>
          </p:cNvSpPr>
          <p:nvPr/>
        </p:nvSpPr>
        <p:spPr bwMode="auto">
          <a:xfrm flipV="1">
            <a:off x="1905000" y="3048000"/>
            <a:ext cx="1143000" cy="1600200"/>
          </a:xfrm>
          <a:prstGeom prst="line">
            <a:avLst/>
          </a:prstGeom>
          <a:noFill/>
          <a:ln w="9525">
            <a:solidFill>
              <a:schemeClr val="tx1"/>
            </a:solidFill>
            <a:round/>
            <a:headEnd/>
            <a:tailEnd type="triangle" w="med" len="med"/>
          </a:ln>
        </p:spPr>
        <p:txBody>
          <a:bodyPr wrap="none"/>
          <a:lstStyle/>
          <a:p>
            <a:endParaRPr lang="en-US"/>
          </a:p>
        </p:txBody>
      </p:sp>
      <p:sp>
        <p:nvSpPr>
          <p:cNvPr id="21510" name="Line 8"/>
          <p:cNvSpPr>
            <a:spLocks noChangeShapeType="1"/>
          </p:cNvSpPr>
          <p:nvPr/>
        </p:nvSpPr>
        <p:spPr bwMode="auto">
          <a:xfrm flipH="1">
            <a:off x="2438400" y="3429000"/>
            <a:ext cx="838200" cy="1143000"/>
          </a:xfrm>
          <a:prstGeom prst="line">
            <a:avLst/>
          </a:prstGeom>
          <a:noFill/>
          <a:ln w="9525">
            <a:solidFill>
              <a:schemeClr val="tx1"/>
            </a:solidFill>
            <a:round/>
            <a:headEnd/>
            <a:tailEnd type="triangle" w="med" len="med"/>
          </a:ln>
        </p:spPr>
        <p:txBody>
          <a:bodyPr wrap="none"/>
          <a:lstStyle/>
          <a:p>
            <a:endParaRPr lang="en-US"/>
          </a:p>
        </p:txBody>
      </p:sp>
      <p:sp>
        <p:nvSpPr>
          <p:cNvPr id="21511" name="Line 9"/>
          <p:cNvSpPr>
            <a:spLocks noChangeShapeType="1"/>
          </p:cNvSpPr>
          <p:nvPr/>
        </p:nvSpPr>
        <p:spPr bwMode="auto">
          <a:xfrm>
            <a:off x="5486400" y="3429000"/>
            <a:ext cx="1524000" cy="1219200"/>
          </a:xfrm>
          <a:prstGeom prst="line">
            <a:avLst/>
          </a:prstGeom>
          <a:noFill/>
          <a:ln w="9525">
            <a:solidFill>
              <a:schemeClr val="tx1"/>
            </a:solidFill>
            <a:round/>
            <a:headEnd/>
            <a:tailEnd type="triangle" w="med" len="med"/>
          </a:ln>
        </p:spPr>
        <p:txBody>
          <a:bodyPr wrap="none"/>
          <a:lstStyle/>
          <a:p>
            <a:endParaRPr lang="en-US"/>
          </a:p>
        </p:txBody>
      </p:sp>
      <p:sp>
        <p:nvSpPr>
          <p:cNvPr id="21512" name="Line 10"/>
          <p:cNvSpPr>
            <a:spLocks noChangeShapeType="1"/>
          </p:cNvSpPr>
          <p:nvPr/>
        </p:nvSpPr>
        <p:spPr bwMode="auto">
          <a:xfrm flipH="1" flipV="1">
            <a:off x="6096000" y="3429000"/>
            <a:ext cx="1447800" cy="1143000"/>
          </a:xfrm>
          <a:prstGeom prst="line">
            <a:avLst/>
          </a:prstGeom>
          <a:noFill/>
          <a:ln w="9525">
            <a:solidFill>
              <a:schemeClr val="tx1"/>
            </a:solidFill>
            <a:round/>
            <a:headEnd/>
            <a:tailEnd type="triangle" w="med" len="med"/>
          </a:ln>
        </p:spPr>
        <p:txBody>
          <a:bodyPr wrap="none"/>
          <a:lstStyle/>
          <a:p>
            <a:endParaRPr lang="en-US"/>
          </a:p>
        </p:txBody>
      </p:sp>
      <p:sp>
        <p:nvSpPr>
          <p:cNvPr id="21513" name="Line 11"/>
          <p:cNvSpPr>
            <a:spLocks noChangeShapeType="1"/>
          </p:cNvSpPr>
          <p:nvPr/>
        </p:nvSpPr>
        <p:spPr bwMode="auto">
          <a:xfrm>
            <a:off x="3733800" y="5105400"/>
            <a:ext cx="1752600" cy="0"/>
          </a:xfrm>
          <a:prstGeom prst="line">
            <a:avLst/>
          </a:prstGeom>
          <a:noFill/>
          <a:ln w="9525">
            <a:solidFill>
              <a:schemeClr val="tx1"/>
            </a:solidFill>
            <a:round/>
            <a:headEnd/>
            <a:tailEnd type="triangle" w="med" len="med"/>
          </a:ln>
        </p:spPr>
        <p:txBody>
          <a:bodyPr wrap="none"/>
          <a:lstStyle/>
          <a:p>
            <a:endParaRPr lang="en-US"/>
          </a:p>
        </p:txBody>
      </p:sp>
      <p:sp>
        <p:nvSpPr>
          <p:cNvPr id="21514" name="Line 12"/>
          <p:cNvSpPr>
            <a:spLocks noChangeShapeType="1"/>
          </p:cNvSpPr>
          <p:nvPr/>
        </p:nvSpPr>
        <p:spPr bwMode="auto">
          <a:xfrm flipH="1">
            <a:off x="3733800" y="5486400"/>
            <a:ext cx="1752600" cy="0"/>
          </a:xfrm>
          <a:prstGeom prst="line">
            <a:avLst/>
          </a:prstGeom>
          <a:noFill/>
          <a:ln w="9525">
            <a:solidFill>
              <a:schemeClr val="tx1"/>
            </a:solidFill>
            <a:round/>
            <a:headEnd/>
            <a:tailEnd type="triangle" w="med" len="med"/>
          </a:ln>
        </p:spPr>
        <p:txBody>
          <a:bodyPr wrap="none"/>
          <a:lstStyle/>
          <a:p>
            <a:endParaRPr lang="en-US"/>
          </a:p>
        </p:txBody>
      </p:sp>
      <p:grpSp>
        <p:nvGrpSpPr>
          <p:cNvPr id="2" name="Group 13"/>
          <p:cNvGrpSpPr>
            <a:grpSpLocks/>
          </p:cNvGrpSpPr>
          <p:nvPr/>
        </p:nvGrpSpPr>
        <p:grpSpPr bwMode="auto">
          <a:xfrm>
            <a:off x="1143000" y="457200"/>
            <a:ext cx="2057400" cy="2414588"/>
            <a:chOff x="2484" y="3120"/>
            <a:chExt cx="528" cy="591"/>
          </a:xfrm>
        </p:grpSpPr>
        <p:pic>
          <p:nvPicPr>
            <p:cNvPr id="21517" name="Picture 14" descr="Basic PC"/>
            <p:cNvPicPr>
              <a:picLocks noChangeAspect="1" noChangeArrowheads="1"/>
            </p:cNvPicPr>
            <p:nvPr/>
          </p:nvPicPr>
          <p:blipFill>
            <a:blip r:embed="rId3"/>
            <a:srcRect/>
            <a:stretch>
              <a:fillRect/>
            </a:stretch>
          </p:blipFill>
          <p:spPr bwMode="auto">
            <a:xfrm>
              <a:off x="2496" y="3120"/>
              <a:ext cx="504" cy="475"/>
            </a:xfrm>
            <a:prstGeom prst="rect">
              <a:avLst/>
            </a:prstGeom>
            <a:noFill/>
            <a:ln w="9525">
              <a:noFill/>
              <a:miter lim="800000"/>
              <a:headEnd/>
              <a:tailEnd/>
            </a:ln>
          </p:spPr>
        </p:pic>
        <p:sp>
          <p:nvSpPr>
            <p:cNvPr id="21518" name="Text Box 15"/>
            <p:cNvSpPr txBox="1">
              <a:spLocks noChangeArrowheads="1"/>
            </p:cNvSpPr>
            <p:nvPr/>
          </p:nvSpPr>
          <p:spPr bwMode="auto">
            <a:xfrm>
              <a:off x="2484" y="3599"/>
              <a:ext cx="528" cy="112"/>
            </a:xfrm>
            <a:prstGeom prst="rect">
              <a:avLst/>
            </a:prstGeom>
            <a:noFill/>
            <a:ln w="9525">
              <a:noFill/>
              <a:miter lim="800000"/>
              <a:headEnd/>
              <a:tailEnd/>
            </a:ln>
          </p:spPr>
          <p:txBody>
            <a:bodyPr>
              <a:spAutoFit/>
            </a:bodyPr>
            <a:lstStyle/>
            <a:p>
              <a:pPr algn="ctr" eaLnBrk="0" hangingPunct="0">
                <a:spcBef>
                  <a:spcPct val="50000"/>
                </a:spcBef>
              </a:pPr>
              <a:endParaRPr lang="en-US">
                <a:solidFill>
                  <a:schemeClr val="bg1"/>
                </a:solidFill>
              </a:endParaRPr>
            </a:p>
          </p:txBody>
        </p:sp>
      </p:grpSp>
      <p:pic>
        <p:nvPicPr>
          <p:cNvPr id="21516" name="Picture 16" descr="imacc"/>
          <p:cNvPicPr>
            <a:picLocks noChangeAspect="1" noChangeArrowheads="1"/>
          </p:cNvPicPr>
          <p:nvPr/>
        </p:nvPicPr>
        <p:blipFill>
          <a:blip r:embed="rId4"/>
          <a:srcRect/>
          <a:stretch>
            <a:fillRect/>
          </a:stretch>
        </p:blipFill>
        <p:spPr bwMode="auto">
          <a:xfrm>
            <a:off x="7891463" y="3429000"/>
            <a:ext cx="1252537" cy="1371600"/>
          </a:xfrm>
          <a:prstGeom prst="rect">
            <a:avLst/>
          </a:prstGeom>
          <a:noFill/>
          <a:ln w="9525">
            <a:noFill/>
            <a:miter lim="800000"/>
            <a:headEnd/>
            <a:tailEnd/>
          </a:ln>
        </p:spPr>
      </p:pic>
      <p:pic>
        <p:nvPicPr>
          <p:cNvPr id="15" name="PACS271.wav">
            <a:hlinkClick r:id="" action="ppaction://media"/>
          </p:cNvPr>
          <p:cNvPicPr>
            <a:picLocks noRot="1" noChangeAspect="1"/>
          </p:cNvPicPr>
          <p:nvPr>
            <a:audioFile r:link="rId1"/>
          </p:nvPr>
        </p:nvPicPr>
        <p:blipFill>
          <a:blip r:embed="rId5"/>
          <a:stretch>
            <a:fillRect/>
          </a:stretch>
        </p:blipFill>
        <p:spPr>
          <a:xfrm>
            <a:off x="8788400" y="6502400"/>
            <a:ext cx="203200" cy="203200"/>
          </a:xfrm>
          <a:prstGeom prst="rect">
            <a:avLst/>
          </a:prstGeom>
        </p:spPr>
      </p:pic>
    </p:spTree>
  </p:cSld>
  <p:clrMapOvr>
    <a:masterClrMapping/>
  </p:clrMapOvr>
  <p:transition advTm="94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p:txBody>
          <a:bodyPr/>
          <a:lstStyle/>
          <a:p>
            <a:pPr eaLnBrk="1" hangingPunct="1">
              <a:defRPr/>
            </a:pPr>
            <a:endParaRPr lang="en-US" smtClean="0"/>
          </a:p>
        </p:txBody>
      </p:sp>
      <p:sp>
        <p:nvSpPr>
          <p:cNvPr id="22531" name="Rectangle 1027"/>
          <p:cNvSpPr>
            <a:spLocks noGrp="1" noChangeArrowheads="1"/>
          </p:cNvSpPr>
          <p:nvPr>
            <p:ph idx="1"/>
          </p:nvPr>
        </p:nvSpPr>
        <p:spPr>
          <a:xfrm>
            <a:off x="685800" y="2667000"/>
            <a:ext cx="7772400" cy="3429000"/>
          </a:xfrm>
        </p:spPr>
        <p:txBody>
          <a:bodyPr/>
          <a:lstStyle/>
          <a:p>
            <a:pPr eaLnBrk="1" hangingPunct="1"/>
            <a:r>
              <a:rPr lang="en-US" b="1" smtClean="0">
                <a:solidFill>
                  <a:schemeClr val="hlink"/>
                </a:solidFill>
              </a:rPr>
              <a:t>STEP 2</a:t>
            </a:r>
            <a:r>
              <a:rPr lang="en-US" smtClean="0"/>
              <a:t> :  </a:t>
            </a:r>
            <a:r>
              <a:rPr lang="en-US" b="1" smtClean="0"/>
              <a:t>IMAGE ACQUISITION</a:t>
            </a:r>
          </a:p>
        </p:txBody>
      </p:sp>
      <p:pic>
        <p:nvPicPr>
          <p:cNvPr id="4" name="PACS272.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24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019800" y="1562100"/>
            <a:ext cx="3124200" cy="3733800"/>
          </a:xfrm>
          <a:prstGeom prst="rect">
            <a:avLst/>
          </a:prstGeom>
          <a:solidFill>
            <a:srgbClr val="00CC99"/>
          </a:solidFill>
          <a:ln w="9525">
            <a:solidFill>
              <a:schemeClr val="tx1"/>
            </a:solidFill>
            <a:miter lim="800000"/>
            <a:headEnd/>
            <a:tailEnd/>
          </a:ln>
        </p:spPr>
        <p:txBody>
          <a:bodyPr wrap="none" anchor="ctr"/>
          <a:lstStyle/>
          <a:p>
            <a:pPr algn="ctr"/>
            <a:r>
              <a:rPr lang="en-US" b="1">
                <a:solidFill>
                  <a:schemeClr val="bg2"/>
                </a:solidFill>
              </a:rPr>
              <a:t>P</a:t>
            </a:r>
          </a:p>
          <a:p>
            <a:pPr algn="ctr"/>
            <a:r>
              <a:rPr lang="en-US" b="1">
                <a:solidFill>
                  <a:schemeClr val="bg2"/>
                </a:solidFill>
              </a:rPr>
              <a:t>A</a:t>
            </a:r>
          </a:p>
          <a:p>
            <a:pPr algn="ctr"/>
            <a:r>
              <a:rPr lang="en-US" b="1">
                <a:solidFill>
                  <a:schemeClr val="bg2"/>
                </a:solidFill>
              </a:rPr>
              <a:t>C</a:t>
            </a:r>
          </a:p>
          <a:p>
            <a:pPr algn="ctr"/>
            <a:r>
              <a:rPr lang="en-US" b="1">
                <a:solidFill>
                  <a:schemeClr val="bg2"/>
                </a:solidFill>
              </a:rPr>
              <a:t>S</a:t>
            </a:r>
          </a:p>
        </p:txBody>
      </p:sp>
      <p:sp>
        <p:nvSpPr>
          <p:cNvPr id="23555" name="Rectangle 5"/>
          <p:cNvSpPr>
            <a:spLocks noChangeArrowheads="1"/>
          </p:cNvSpPr>
          <p:nvPr/>
        </p:nvSpPr>
        <p:spPr bwMode="auto">
          <a:xfrm>
            <a:off x="228600" y="838200"/>
            <a:ext cx="1905000" cy="4572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MRI</a:t>
            </a:r>
          </a:p>
        </p:txBody>
      </p:sp>
      <p:sp>
        <p:nvSpPr>
          <p:cNvPr id="23556" name="Rectangle 6"/>
          <p:cNvSpPr>
            <a:spLocks noChangeArrowheads="1"/>
          </p:cNvSpPr>
          <p:nvPr/>
        </p:nvSpPr>
        <p:spPr bwMode="auto">
          <a:xfrm>
            <a:off x="228600" y="1828800"/>
            <a:ext cx="1905000" cy="4572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CT</a:t>
            </a:r>
          </a:p>
        </p:txBody>
      </p:sp>
      <p:sp>
        <p:nvSpPr>
          <p:cNvPr id="23557" name="Rectangle 7"/>
          <p:cNvSpPr>
            <a:spLocks noChangeArrowheads="1"/>
          </p:cNvSpPr>
          <p:nvPr/>
        </p:nvSpPr>
        <p:spPr bwMode="auto">
          <a:xfrm>
            <a:off x="304800" y="2971800"/>
            <a:ext cx="1905000" cy="4572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USG</a:t>
            </a:r>
          </a:p>
        </p:txBody>
      </p:sp>
      <p:sp>
        <p:nvSpPr>
          <p:cNvPr id="23558" name="Line 9"/>
          <p:cNvSpPr>
            <a:spLocks noChangeShapeType="1"/>
          </p:cNvSpPr>
          <p:nvPr/>
        </p:nvSpPr>
        <p:spPr bwMode="auto">
          <a:xfrm>
            <a:off x="2133600" y="1066800"/>
            <a:ext cx="838200" cy="0"/>
          </a:xfrm>
          <a:prstGeom prst="line">
            <a:avLst/>
          </a:prstGeom>
          <a:noFill/>
          <a:ln w="9525">
            <a:solidFill>
              <a:schemeClr val="tx1"/>
            </a:solidFill>
            <a:round/>
            <a:headEnd/>
            <a:tailEnd/>
          </a:ln>
        </p:spPr>
        <p:txBody>
          <a:bodyPr wrap="none"/>
          <a:lstStyle/>
          <a:p>
            <a:endParaRPr lang="en-US"/>
          </a:p>
        </p:txBody>
      </p:sp>
      <p:sp>
        <p:nvSpPr>
          <p:cNvPr id="23559" name="Line 10"/>
          <p:cNvSpPr>
            <a:spLocks noChangeShapeType="1"/>
          </p:cNvSpPr>
          <p:nvPr/>
        </p:nvSpPr>
        <p:spPr bwMode="auto">
          <a:xfrm>
            <a:off x="2133600" y="2057400"/>
            <a:ext cx="762000" cy="0"/>
          </a:xfrm>
          <a:prstGeom prst="line">
            <a:avLst/>
          </a:prstGeom>
          <a:noFill/>
          <a:ln w="9525">
            <a:solidFill>
              <a:schemeClr val="tx1"/>
            </a:solidFill>
            <a:round/>
            <a:headEnd/>
            <a:tailEnd/>
          </a:ln>
        </p:spPr>
        <p:txBody>
          <a:bodyPr wrap="none"/>
          <a:lstStyle/>
          <a:p>
            <a:endParaRPr lang="en-US"/>
          </a:p>
        </p:txBody>
      </p:sp>
      <p:sp>
        <p:nvSpPr>
          <p:cNvPr id="23560" name="Line 11"/>
          <p:cNvSpPr>
            <a:spLocks noChangeShapeType="1"/>
          </p:cNvSpPr>
          <p:nvPr/>
        </p:nvSpPr>
        <p:spPr bwMode="auto">
          <a:xfrm>
            <a:off x="2971800" y="1066800"/>
            <a:ext cx="0" cy="2209800"/>
          </a:xfrm>
          <a:prstGeom prst="line">
            <a:avLst/>
          </a:prstGeom>
          <a:noFill/>
          <a:ln w="9525">
            <a:solidFill>
              <a:schemeClr val="tx1"/>
            </a:solidFill>
            <a:round/>
            <a:headEnd/>
            <a:tailEnd/>
          </a:ln>
        </p:spPr>
        <p:txBody>
          <a:bodyPr wrap="none"/>
          <a:lstStyle/>
          <a:p>
            <a:endParaRPr lang="en-US"/>
          </a:p>
        </p:txBody>
      </p:sp>
      <p:sp>
        <p:nvSpPr>
          <p:cNvPr id="23561" name="Line 12"/>
          <p:cNvSpPr>
            <a:spLocks noChangeShapeType="1"/>
          </p:cNvSpPr>
          <p:nvPr/>
        </p:nvSpPr>
        <p:spPr bwMode="auto">
          <a:xfrm>
            <a:off x="2209800" y="3276600"/>
            <a:ext cx="762000" cy="0"/>
          </a:xfrm>
          <a:prstGeom prst="line">
            <a:avLst/>
          </a:prstGeom>
          <a:noFill/>
          <a:ln w="9525">
            <a:solidFill>
              <a:schemeClr val="tx1"/>
            </a:solidFill>
            <a:round/>
            <a:headEnd/>
            <a:tailEnd/>
          </a:ln>
        </p:spPr>
        <p:txBody>
          <a:bodyPr wrap="none"/>
          <a:lstStyle/>
          <a:p>
            <a:endParaRPr lang="en-US"/>
          </a:p>
        </p:txBody>
      </p:sp>
      <p:sp>
        <p:nvSpPr>
          <p:cNvPr id="23562" name="Line 13"/>
          <p:cNvSpPr>
            <a:spLocks noChangeShapeType="1"/>
          </p:cNvSpPr>
          <p:nvPr/>
        </p:nvSpPr>
        <p:spPr bwMode="auto">
          <a:xfrm>
            <a:off x="2971800" y="2819400"/>
            <a:ext cx="2895600" cy="0"/>
          </a:xfrm>
          <a:prstGeom prst="line">
            <a:avLst/>
          </a:prstGeom>
          <a:noFill/>
          <a:ln w="9525">
            <a:solidFill>
              <a:schemeClr val="tx1"/>
            </a:solidFill>
            <a:round/>
            <a:headEnd/>
            <a:tailEnd type="triangle" w="med" len="med"/>
          </a:ln>
        </p:spPr>
        <p:txBody>
          <a:bodyPr wrap="none"/>
          <a:lstStyle/>
          <a:p>
            <a:endParaRPr lang="en-US"/>
          </a:p>
        </p:txBody>
      </p:sp>
      <p:sp>
        <p:nvSpPr>
          <p:cNvPr id="23563" name="Rectangle 14"/>
          <p:cNvSpPr>
            <a:spLocks noChangeArrowheads="1"/>
          </p:cNvSpPr>
          <p:nvPr/>
        </p:nvSpPr>
        <p:spPr bwMode="auto">
          <a:xfrm>
            <a:off x="3505200" y="1981200"/>
            <a:ext cx="2133600" cy="457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Digital images</a:t>
            </a:r>
          </a:p>
        </p:txBody>
      </p:sp>
      <p:sp>
        <p:nvSpPr>
          <p:cNvPr id="23564" name="Rectangle 15"/>
          <p:cNvSpPr>
            <a:spLocks noChangeArrowheads="1"/>
          </p:cNvSpPr>
          <p:nvPr/>
        </p:nvSpPr>
        <p:spPr bwMode="auto">
          <a:xfrm>
            <a:off x="0" y="5257800"/>
            <a:ext cx="2895600" cy="9144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CONVENTIONAL</a:t>
            </a:r>
          </a:p>
          <a:p>
            <a:pPr algn="ctr"/>
            <a:r>
              <a:rPr lang="en-US">
                <a:solidFill>
                  <a:schemeClr val="bg2"/>
                </a:solidFill>
              </a:rPr>
              <a:t>RADIOGRAPHY</a:t>
            </a:r>
          </a:p>
        </p:txBody>
      </p:sp>
      <p:sp>
        <p:nvSpPr>
          <p:cNvPr id="23565" name="Rectangle 16"/>
          <p:cNvSpPr>
            <a:spLocks noChangeArrowheads="1"/>
          </p:cNvSpPr>
          <p:nvPr/>
        </p:nvSpPr>
        <p:spPr bwMode="auto">
          <a:xfrm>
            <a:off x="3429000" y="4191000"/>
            <a:ext cx="2133600" cy="24384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IMAGE </a:t>
            </a:r>
          </a:p>
          <a:p>
            <a:pPr algn="ctr"/>
            <a:r>
              <a:rPr lang="en-US">
                <a:solidFill>
                  <a:schemeClr val="bg2"/>
                </a:solidFill>
              </a:rPr>
              <a:t>DIGITIZATION</a:t>
            </a:r>
          </a:p>
        </p:txBody>
      </p:sp>
      <p:sp>
        <p:nvSpPr>
          <p:cNvPr id="23566" name="Line 17"/>
          <p:cNvSpPr>
            <a:spLocks noChangeShapeType="1"/>
          </p:cNvSpPr>
          <p:nvPr/>
        </p:nvSpPr>
        <p:spPr bwMode="auto">
          <a:xfrm>
            <a:off x="2971800" y="5715000"/>
            <a:ext cx="304800" cy="0"/>
          </a:xfrm>
          <a:prstGeom prst="line">
            <a:avLst/>
          </a:prstGeom>
          <a:noFill/>
          <a:ln w="9525">
            <a:solidFill>
              <a:schemeClr val="tx1"/>
            </a:solidFill>
            <a:round/>
            <a:headEnd/>
            <a:tailEnd type="triangle" w="med" len="med"/>
          </a:ln>
        </p:spPr>
        <p:txBody>
          <a:bodyPr wrap="none"/>
          <a:lstStyle/>
          <a:p>
            <a:endParaRPr lang="en-US"/>
          </a:p>
        </p:txBody>
      </p:sp>
      <p:sp>
        <p:nvSpPr>
          <p:cNvPr id="23567" name="Line 18"/>
          <p:cNvSpPr>
            <a:spLocks noChangeShapeType="1"/>
          </p:cNvSpPr>
          <p:nvPr/>
        </p:nvSpPr>
        <p:spPr bwMode="auto">
          <a:xfrm flipV="1">
            <a:off x="5638800" y="5410200"/>
            <a:ext cx="304800" cy="228600"/>
          </a:xfrm>
          <a:prstGeom prst="line">
            <a:avLst/>
          </a:prstGeom>
          <a:noFill/>
          <a:ln w="9525">
            <a:solidFill>
              <a:schemeClr val="tx1"/>
            </a:solidFill>
            <a:round/>
            <a:headEnd/>
            <a:tailEnd type="triangle" w="med" len="med"/>
          </a:ln>
        </p:spPr>
        <p:txBody>
          <a:bodyPr wrap="none"/>
          <a:lstStyle/>
          <a:p>
            <a:endParaRPr lang="en-US"/>
          </a:p>
        </p:txBody>
      </p:sp>
      <p:pic>
        <p:nvPicPr>
          <p:cNvPr id="16" name="PACS273.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247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685800" y="130175"/>
            <a:ext cx="7772400" cy="2101850"/>
          </a:xfrm>
        </p:spPr>
        <p:txBody>
          <a:bodyPr/>
          <a:lstStyle/>
          <a:p>
            <a:pPr eaLnBrk="1" hangingPunct="1">
              <a:defRPr/>
            </a:pPr>
            <a:r>
              <a:rPr lang="en-US" smtClean="0"/>
              <a:t>Digital image acquisition prior to PACS</a:t>
            </a:r>
          </a:p>
        </p:txBody>
      </p:sp>
      <p:sp>
        <p:nvSpPr>
          <p:cNvPr id="24579" name="Rectangle 1027"/>
          <p:cNvSpPr>
            <a:spLocks noGrp="1" noChangeArrowheads="1"/>
          </p:cNvSpPr>
          <p:nvPr>
            <p:ph idx="1"/>
          </p:nvPr>
        </p:nvSpPr>
        <p:spPr>
          <a:xfrm>
            <a:off x="685800" y="2362200"/>
            <a:ext cx="7772400" cy="4267200"/>
          </a:xfrm>
        </p:spPr>
        <p:txBody>
          <a:bodyPr/>
          <a:lstStyle/>
          <a:p>
            <a:pPr eaLnBrk="1" hangingPunct="1"/>
            <a:r>
              <a:rPr lang="en-US" smtClean="0"/>
              <a:t>DIGITISING CONVENTIONAL ANALOGUE FILM</a:t>
            </a:r>
          </a:p>
          <a:p>
            <a:pPr eaLnBrk="1" hangingPunct="1"/>
            <a:endParaRPr lang="en-US" smtClean="0"/>
          </a:p>
          <a:p>
            <a:pPr eaLnBrk="1" hangingPunct="1"/>
            <a:r>
              <a:rPr lang="en-US" smtClean="0"/>
              <a:t>PHOTOSTIMULABLE PHOSPHOR PLATE TECHNOLOGY</a:t>
            </a:r>
          </a:p>
          <a:p>
            <a:pPr eaLnBrk="1" hangingPunct="1"/>
            <a:endParaRPr lang="en-US" smtClean="0"/>
          </a:p>
          <a:p>
            <a:pPr eaLnBrk="1" hangingPunct="1"/>
            <a:r>
              <a:rPr lang="en-US" smtClean="0"/>
              <a:t>DIRECT DIGITAL RADIOGRAPHY</a:t>
            </a:r>
          </a:p>
        </p:txBody>
      </p:sp>
      <p:pic>
        <p:nvPicPr>
          <p:cNvPr id="4" name="PACS274.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256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1"/>
          <p:cNvSpPr>
            <a:spLocks noGrp="1" noChangeArrowheads="1"/>
          </p:cNvSpPr>
          <p:nvPr>
            <p:ph idx="1"/>
          </p:nvPr>
        </p:nvSpPr>
        <p:spPr>
          <a:xfrm>
            <a:off x="685800" y="762000"/>
            <a:ext cx="7772400" cy="5334000"/>
          </a:xfrm>
        </p:spPr>
        <p:txBody>
          <a:bodyPr/>
          <a:lstStyle/>
          <a:p>
            <a:pPr eaLnBrk="1" hangingPunct="1">
              <a:buFont typeface="Wingdings" pitchFamily="2" charset="2"/>
              <a:buNone/>
            </a:pPr>
            <a:r>
              <a:rPr lang="en-US" b="1" smtClean="0"/>
              <a:t>What is PACS?</a:t>
            </a:r>
          </a:p>
          <a:p>
            <a:pPr eaLnBrk="1" hangingPunct="1">
              <a:buFont typeface="Wingdings" pitchFamily="2" charset="2"/>
              <a:buNone/>
            </a:pPr>
            <a:endParaRPr lang="en-US" b="1" smtClean="0"/>
          </a:p>
          <a:p>
            <a:pPr algn="just" eaLnBrk="1" hangingPunct="1"/>
            <a:r>
              <a:rPr lang="en-US" sz="2800" smtClean="0"/>
              <a:t>PACS </a:t>
            </a:r>
            <a:r>
              <a:rPr lang="en-US" sz="2800" b="1" smtClean="0">
                <a:solidFill>
                  <a:srgbClr val="FF9933"/>
                </a:solidFill>
              </a:rPr>
              <a:t>(Picture Archival &amp; Communication System)</a:t>
            </a:r>
            <a:r>
              <a:rPr lang="en-US" sz="2800" smtClean="0"/>
              <a:t> provides  Radiology departments optimal   </a:t>
            </a:r>
            <a:r>
              <a:rPr lang="en-US" sz="2800" b="1" smtClean="0">
                <a:solidFill>
                  <a:srgbClr val="FFFF66"/>
                </a:solidFill>
              </a:rPr>
              <a:t>storage  of    patient data and radiographic images.</a:t>
            </a:r>
          </a:p>
          <a:p>
            <a:pPr algn="just" eaLnBrk="1" hangingPunct="1"/>
            <a:endParaRPr lang="en-US" sz="2800" b="1" smtClean="0">
              <a:solidFill>
                <a:srgbClr val="FFFF66"/>
              </a:solidFill>
            </a:endParaRPr>
          </a:p>
          <a:p>
            <a:pPr algn="just" eaLnBrk="1" hangingPunct="1"/>
            <a:r>
              <a:rPr lang="en-US" sz="2800" smtClean="0"/>
              <a:t>PACS  enables  the  acquisition,  storage, output,  display  of  </a:t>
            </a:r>
            <a:r>
              <a:rPr lang="en-US" sz="2800" b="1" smtClean="0">
                <a:solidFill>
                  <a:srgbClr val="FFFF66"/>
                </a:solidFill>
              </a:rPr>
              <a:t>digital  images</a:t>
            </a:r>
            <a:r>
              <a:rPr lang="en-US" sz="2800" smtClean="0"/>
              <a:t>  and reports  throughout  the  facility to many users simultaneously. </a:t>
            </a:r>
          </a:p>
          <a:p>
            <a:pPr eaLnBrk="1" hangingPunct="1"/>
            <a:endParaRPr lang="en-US" sz="2800" smtClean="0"/>
          </a:p>
        </p:txBody>
      </p:sp>
      <p:pic>
        <p:nvPicPr>
          <p:cNvPr id="3" name="PACS257.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22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Digitisation of analogue film</a:t>
            </a:r>
          </a:p>
        </p:txBody>
      </p:sp>
      <p:sp>
        <p:nvSpPr>
          <p:cNvPr id="25603" name="Rectangle 3"/>
          <p:cNvSpPr>
            <a:spLocks noGrp="1" noChangeArrowheads="1"/>
          </p:cNvSpPr>
          <p:nvPr>
            <p:ph idx="1"/>
          </p:nvPr>
        </p:nvSpPr>
        <p:spPr/>
        <p:txBody>
          <a:bodyPr/>
          <a:lstStyle/>
          <a:p>
            <a:pPr eaLnBrk="1" hangingPunct="1"/>
            <a:r>
              <a:rPr lang="en-US" smtClean="0"/>
              <a:t>Time consuming process</a:t>
            </a:r>
          </a:p>
          <a:p>
            <a:pPr eaLnBrk="1" hangingPunct="1"/>
            <a:r>
              <a:rPr lang="en-US" smtClean="0"/>
              <a:t>Digitization on a large scale is not a practical option</a:t>
            </a:r>
          </a:p>
          <a:p>
            <a:pPr eaLnBrk="1" hangingPunct="1"/>
            <a:r>
              <a:rPr lang="en-US" smtClean="0"/>
              <a:t>Digitised image retains any intrinsic limitations</a:t>
            </a:r>
          </a:p>
          <a:p>
            <a:pPr eaLnBrk="1" hangingPunct="1"/>
            <a:r>
              <a:rPr lang="en-US" smtClean="0"/>
              <a:t>Requires skilled operators</a:t>
            </a:r>
          </a:p>
          <a:p>
            <a:pPr eaLnBrk="1" hangingPunct="1"/>
            <a:r>
              <a:rPr lang="en-US" smtClean="0"/>
              <a:t>Nondusty working conditions</a:t>
            </a:r>
          </a:p>
          <a:p>
            <a:pPr eaLnBrk="1" hangingPunct="1"/>
            <a:endParaRPr lang="en-US" smtClean="0"/>
          </a:p>
        </p:txBody>
      </p:sp>
      <p:pic>
        <p:nvPicPr>
          <p:cNvPr id="4" name="PACS275.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494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endParaRPr lang="en-US" smtClean="0"/>
          </a:p>
        </p:txBody>
      </p:sp>
      <p:pic>
        <p:nvPicPr>
          <p:cNvPr id="26627" name="Picture 7" descr="http://www.ael.co.kr/scan/pacs/mini.gif"/>
          <p:cNvPicPr>
            <a:picLocks noChangeAspect="1" noChangeArrowheads="1"/>
          </p:cNvPicPr>
          <p:nvPr/>
        </p:nvPicPr>
        <p:blipFill>
          <a:blip r:embed="rId3"/>
          <a:srcRect r="56190" b="41400"/>
          <a:stretch>
            <a:fillRect/>
          </a:stretch>
        </p:blipFill>
        <p:spPr bwMode="auto">
          <a:xfrm>
            <a:off x="1295400" y="2133600"/>
            <a:ext cx="5486400" cy="3468688"/>
          </a:xfrm>
          <a:prstGeom prst="rect">
            <a:avLst/>
          </a:prstGeom>
          <a:noFill/>
          <a:ln w="9525">
            <a:noFill/>
            <a:miter lim="800000"/>
            <a:headEnd/>
            <a:tailEnd/>
          </a:ln>
        </p:spPr>
      </p:pic>
      <p:pic>
        <p:nvPicPr>
          <p:cNvPr id="4" name="PACS276.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98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876300"/>
            <a:ext cx="7772400" cy="609600"/>
          </a:xfrm>
        </p:spPr>
        <p:txBody>
          <a:bodyPr/>
          <a:lstStyle/>
          <a:p>
            <a:pPr eaLnBrk="1" hangingPunct="1">
              <a:defRPr/>
            </a:pPr>
            <a:r>
              <a:rPr lang="en-US" smtClean="0"/>
              <a:t>Computed radiography</a:t>
            </a:r>
          </a:p>
        </p:txBody>
      </p:sp>
      <p:sp>
        <p:nvSpPr>
          <p:cNvPr id="27651" name="Rectangle 3"/>
          <p:cNvSpPr>
            <a:spLocks noGrp="1" noChangeArrowheads="1"/>
          </p:cNvSpPr>
          <p:nvPr>
            <p:ph idx="1"/>
          </p:nvPr>
        </p:nvSpPr>
        <p:spPr/>
        <p:txBody>
          <a:bodyPr/>
          <a:lstStyle/>
          <a:p>
            <a:pPr eaLnBrk="1" hangingPunct="1"/>
            <a:r>
              <a:rPr lang="en-US" smtClean="0">
                <a:solidFill>
                  <a:schemeClr val="hlink"/>
                </a:solidFill>
              </a:rPr>
              <a:t>Photostimulable phosphor plates</a:t>
            </a:r>
            <a:r>
              <a:rPr lang="en-US" smtClean="0"/>
              <a:t> replace the conventional film/ screen combination</a:t>
            </a:r>
          </a:p>
          <a:p>
            <a:pPr eaLnBrk="1" hangingPunct="1"/>
            <a:endParaRPr lang="en-US" smtClean="0"/>
          </a:p>
          <a:p>
            <a:pPr eaLnBrk="1" hangingPunct="1"/>
            <a:r>
              <a:rPr lang="en-US" smtClean="0"/>
              <a:t>X-ray photons falling on phosphor plate produce a </a:t>
            </a:r>
            <a:r>
              <a:rPr lang="en-US" smtClean="0">
                <a:solidFill>
                  <a:schemeClr val="hlink"/>
                </a:solidFill>
              </a:rPr>
              <a:t>latent image</a:t>
            </a:r>
            <a:r>
              <a:rPr lang="en-US" smtClean="0"/>
              <a:t> by promoting electrons to metastable traps of higher energy level</a:t>
            </a:r>
          </a:p>
        </p:txBody>
      </p:sp>
      <p:pic>
        <p:nvPicPr>
          <p:cNvPr id="4" name="PACS277.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359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28675" name="Rectangle 3"/>
          <p:cNvSpPr>
            <a:spLocks noGrp="1" noChangeArrowheads="1"/>
          </p:cNvSpPr>
          <p:nvPr>
            <p:ph idx="1"/>
          </p:nvPr>
        </p:nvSpPr>
        <p:spPr/>
        <p:txBody>
          <a:bodyPr/>
          <a:lstStyle/>
          <a:p>
            <a:pPr eaLnBrk="1" hangingPunct="1"/>
            <a:r>
              <a:rPr lang="en-US" smtClean="0"/>
              <a:t>Plate is read out by </a:t>
            </a:r>
            <a:r>
              <a:rPr lang="en-US" smtClean="0">
                <a:solidFill>
                  <a:schemeClr val="hlink"/>
                </a:solidFill>
              </a:rPr>
              <a:t>scanning laser beam</a:t>
            </a:r>
            <a:r>
              <a:rPr lang="en-US" smtClean="0"/>
              <a:t> : electrons gain sufficient energy to fall back to basal energy level and emit photons of visible light which is converted to a final digital signal</a:t>
            </a:r>
          </a:p>
        </p:txBody>
      </p:sp>
      <p:pic>
        <p:nvPicPr>
          <p:cNvPr id="4" name="PACS278.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339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endParaRPr lang="en-US" smtClean="0"/>
          </a:p>
        </p:txBody>
      </p:sp>
      <p:pic>
        <p:nvPicPr>
          <p:cNvPr id="29699" name="Picture 4" descr="D:\cystic diseaseof kidneys\images\phosphor plate.jpg"/>
          <p:cNvPicPr>
            <a:picLocks noChangeAspect="1" noChangeArrowheads="1"/>
          </p:cNvPicPr>
          <p:nvPr/>
        </p:nvPicPr>
        <p:blipFill>
          <a:blip r:embed="rId3"/>
          <a:srcRect l="6140"/>
          <a:stretch>
            <a:fillRect/>
          </a:stretch>
        </p:blipFill>
        <p:spPr bwMode="auto">
          <a:xfrm>
            <a:off x="495300" y="1371600"/>
            <a:ext cx="8153400" cy="4943475"/>
          </a:xfrm>
          <a:prstGeom prst="rect">
            <a:avLst/>
          </a:prstGeom>
          <a:noFill/>
          <a:ln w="9525">
            <a:noFill/>
            <a:miter lim="800000"/>
            <a:headEnd/>
            <a:tailEnd/>
          </a:ln>
        </p:spPr>
      </p:pic>
      <p:pic>
        <p:nvPicPr>
          <p:cNvPr id="4" name="PACS279.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179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p:txBody>
          <a:bodyPr/>
          <a:lstStyle/>
          <a:p>
            <a:pPr eaLnBrk="1" hangingPunct="1">
              <a:defRPr/>
            </a:pPr>
            <a:r>
              <a:rPr lang="en-US" sz="3200" b="1" smtClean="0">
                <a:solidFill>
                  <a:srgbClr val="FF0000"/>
                </a:solidFill>
              </a:rPr>
              <a:t>What is the Computerised radiography Process?</a:t>
            </a:r>
          </a:p>
        </p:txBody>
      </p:sp>
      <p:pic>
        <p:nvPicPr>
          <p:cNvPr id="30723" name="Picture 1028" descr="slide 6 final"/>
          <p:cNvPicPr>
            <a:picLocks noChangeAspect="1" noChangeArrowheads="1"/>
          </p:cNvPicPr>
          <p:nvPr/>
        </p:nvPicPr>
        <p:blipFill>
          <a:blip r:embed="rId3">
            <a:clrChange>
              <a:clrFrom>
                <a:srgbClr val="F3E795"/>
              </a:clrFrom>
              <a:clrTo>
                <a:srgbClr val="F3E795">
                  <a:alpha val="0"/>
                </a:srgbClr>
              </a:clrTo>
            </a:clrChange>
          </a:blip>
          <a:srcRect/>
          <a:stretch>
            <a:fillRect/>
          </a:stretch>
        </p:blipFill>
        <p:spPr bwMode="auto">
          <a:xfrm>
            <a:off x="114300" y="2514600"/>
            <a:ext cx="8915400" cy="3252788"/>
          </a:xfrm>
          <a:prstGeom prst="rect">
            <a:avLst/>
          </a:prstGeom>
          <a:noFill/>
          <a:ln w="9525">
            <a:noFill/>
            <a:miter lim="800000"/>
            <a:headEnd/>
            <a:tailEnd/>
          </a:ln>
        </p:spPr>
      </p:pic>
      <p:pic>
        <p:nvPicPr>
          <p:cNvPr id="4" name="PACS280.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276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181600" y="609600"/>
            <a:ext cx="3505200" cy="1981200"/>
          </a:xfrm>
        </p:spPr>
        <p:txBody>
          <a:bodyPr/>
          <a:lstStyle/>
          <a:p>
            <a:pPr eaLnBrk="1" hangingPunct="1"/>
            <a:r>
              <a:rPr lang="en-US" sz="2000" smtClean="0">
                <a:solidFill>
                  <a:schemeClr val="tx1"/>
                </a:solidFill>
                <a:effectLst/>
                <a:latin typeface="GEsans55" pitchFamily="2" charset="0"/>
              </a:rPr>
              <a:t>2. Image plate is removed from cassette</a:t>
            </a:r>
            <a:br>
              <a:rPr lang="en-US" sz="2000" smtClean="0">
                <a:solidFill>
                  <a:schemeClr val="tx1"/>
                </a:solidFill>
                <a:effectLst/>
                <a:latin typeface="GEsans55" pitchFamily="2" charset="0"/>
              </a:rPr>
            </a:br>
            <a:endParaRPr lang="en-US" sz="2000" smtClean="0">
              <a:solidFill>
                <a:schemeClr val="tx1"/>
              </a:solidFill>
              <a:effectLst/>
              <a:latin typeface="GEsans55" pitchFamily="2" charset="0"/>
            </a:endParaRPr>
          </a:p>
        </p:txBody>
      </p:sp>
      <p:pic>
        <p:nvPicPr>
          <p:cNvPr id="31747" name="Picture 4" descr="slide 9 final"/>
          <p:cNvPicPr>
            <a:picLocks noChangeAspect="1" noChangeArrowheads="1"/>
          </p:cNvPicPr>
          <p:nvPr/>
        </p:nvPicPr>
        <p:blipFill>
          <a:blip r:embed="rId3">
            <a:clrChange>
              <a:clrFrom>
                <a:srgbClr val="DDD494"/>
              </a:clrFrom>
              <a:clrTo>
                <a:srgbClr val="DDD494">
                  <a:alpha val="0"/>
                </a:srgbClr>
              </a:clrTo>
            </a:clrChange>
          </a:blip>
          <a:srcRect/>
          <a:stretch>
            <a:fillRect/>
          </a:stretch>
        </p:blipFill>
        <p:spPr bwMode="auto">
          <a:xfrm>
            <a:off x="2819400" y="1905000"/>
            <a:ext cx="3235325" cy="4686300"/>
          </a:xfrm>
          <a:prstGeom prst="rect">
            <a:avLst/>
          </a:prstGeom>
          <a:noFill/>
          <a:ln w="9525">
            <a:noFill/>
            <a:miter lim="800000"/>
            <a:headEnd/>
            <a:tailEnd/>
          </a:ln>
        </p:spPr>
      </p:pic>
      <p:sp>
        <p:nvSpPr>
          <p:cNvPr id="31748" name="Rectangle 5"/>
          <p:cNvSpPr>
            <a:spLocks noChangeArrowheads="1"/>
          </p:cNvSpPr>
          <p:nvPr/>
        </p:nvSpPr>
        <p:spPr bwMode="auto">
          <a:xfrm>
            <a:off x="228600" y="1066800"/>
            <a:ext cx="3810000" cy="701675"/>
          </a:xfrm>
          <a:prstGeom prst="rect">
            <a:avLst/>
          </a:prstGeom>
          <a:noFill/>
          <a:ln w="9525">
            <a:noFill/>
            <a:miter lim="800000"/>
            <a:headEnd/>
            <a:tailEnd/>
          </a:ln>
        </p:spPr>
        <p:txBody>
          <a:bodyPr>
            <a:spAutoFit/>
          </a:bodyPr>
          <a:lstStyle/>
          <a:p>
            <a:pPr eaLnBrk="0" hangingPunct="0"/>
            <a:r>
              <a:rPr lang="en-US" sz="2000">
                <a:latin typeface="GEsans55" pitchFamily="2" charset="0"/>
              </a:rPr>
              <a:t>1. Cassette and image plate enter the reader</a:t>
            </a:r>
          </a:p>
        </p:txBody>
      </p:sp>
      <p:sp>
        <p:nvSpPr>
          <p:cNvPr id="31749" name="Rectangle 6"/>
          <p:cNvSpPr>
            <a:spLocks noChangeArrowheads="1"/>
          </p:cNvSpPr>
          <p:nvPr/>
        </p:nvSpPr>
        <p:spPr bwMode="auto">
          <a:xfrm>
            <a:off x="6858000" y="3048000"/>
            <a:ext cx="1752600" cy="1311275"/>
          </a:xfrm>
          <a:prstGeom prst="rect">
            <a:avLst/>
          </a:prstGeom>
          <a:noFill/>
          <a:ln w="9525">
            <a:noFill/>
            <a:miter lim="800000"/>
            <a:headEnd/>
            <a:tailEnd/>
          </a:ln>
        </p:spPr>
        <p:txBody>
          <a:bodyPr>
            <a:spAutoFit/>
          </a:bodyPr>
          <a:lstStyle/>
          <a:p>
            <a:pPr eaLnBrk="0" hangingPunct="0"/>
            <a:r>
              <a:rPr lang="en-US" sz="2000">
                <a:latin typeface="GEsans55" pitchFamily="2" charset="0"/>
              </a:rPr>
              <a:t>3. Latent image is scanned by laser</a:t>
            </a:r>
          </a:p>
        </p:txBody>
      </p:sp>
      <p:sp>
        <p:nvSpPr>
          <p:cNvPr id="31750" name="Rectangle 7"/>
          <p:cNvSpPr>
            <a:spLocks noChangeArrowheads="1"/>
          </p:cNvSpPr>
          <p:nvPr/>
        </p:nvSpPr>
        <p:spPr bwMode="auto">
          <a:xfrm>
            <a:off x="533400" y="4876800"/>
            <a:ext cx="2438400" cy="1006475"/>
          </a:xfrm>
          <a:prstGeom prst="rect">
            <a:avLst/>
          </a:prstGeom>
          <a:noFill/>
          <a:ln w="9525">
            <a:noFill/>
            <a:miter lim="800000"/>
            <a:headEnd/>
            <a:tailEnd/>
          </a:ln>
        </p:spPr>
        <p:txBody>
          <a:bodyPr>
            <a:spAutoFit/>
          </a:bodyPr>
          <a:lstStyle/>
          <a:p>
            <a:pPr eaLnBrk="0" hangingPunct="0"/>
            <a:r>
              <a:rPr lang="en-US" sz="2000">
                <a:latin typeface="GEsans55" pitchFamily="2" charset="0"/>
              </a:rPr>
              <a:t>4. Image plate is erased with high intensity light</a:t>
            </a:r>
          </a:p>
        </p:txBody>
      </p:sp>
      <p:sp>
        <p:nvSpPr>
          <p:cNvPr id="31751" name="Rectangle 8"/>
          <p:cNvSpPr>
            <a:spLocks noChangeArrowheads="1"/>
          </p:cNvSpPr>
          <p:nvPr/>
        </p:nvSpPr>
        <p:spPr bwMode="auto">
          <a:xfrm>
            <a:off x="609600" y="2819400"/>
            <a:ext cx="2209800" cy="1311275"/>
          </a:xfrm>
          <a:prstGeom prst="rect">
            <a:avLst/>
          </a:prstGeom>
          <a:noFill/>
          <a:ln w="9525">
            <a:noFill/>
            <a:miter lim="800000"/>
            <a:headEnd/>
            <a:tailEnd/>
          </a:ln>
        </p:spPr>
        <p:txBody>
          <a:bodyPr>
            <a:spAutoFit/>
          </a:bodyPr>
          <a:lstStyle/>
          <a:p>
            <a:pPr eaLnBrk="0" hangingPunct="0"/>
            <a:r>
              <a:rPr lang="en-US" sz="2000">
                <a:latin typeface="GEsans55" pitchFamily="2" charset="0"/>
              </a:rPr>
              <a:t>5. Image plate is returned to cassette and ejected</a:t>
            </a:r>
          </a:p>
        </p:txBody>
      </p:sp>
      <p:pic>
        <p:nvPicPr>
          <p:cNvPr id="8" name="PACS281.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356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p:txBody>
          <a:bodyPr/>
          <a:lstStyle/>
          <a:p>
            <a:pPr eaLnBrk="1" hangingPunct="1">
              <a:defRPr/>
            </a:pPr>
            <a:endParaRPr lang="en-US" smtClean="0"/>
          </a:p>
        </p:txBody>
      </p:sp>
      <p:pic>
        <p:nvPicPr>
          <p:cNvPr id="32771" name="Picture 1028"/>
          <p:cNvPicPr>
            <a:picLocks noChangeAspect="1" noChangeArrowheads="1"/>
          </p:cNvPicPr>
          <p:nvPr/>
        </p:nvPicPr>
        <p:blipFill>
          <a:blip r:embed="rId3"/>
          <a:srcRect/>
          <a:stretch>
            <a:fillRect/>
          </a:stretch>
        </p:blipFill>
        <p:spPr bwMode="auto">
          <a:xfrm>
            <a:off x="2146300" y="9525"/>
            <a:ext cx="4851400" cy="6848475"/>
          </a:xfrm>
          <a:prstGeom prst="rect">
            <a:avLst/>
          </a:prstGeom>
          <a:noFill/>
          <a:ln w="9525">
            <a:noFill/>
            <a:miter lim="800000"/>
            <a:headEnd/>
            <a:tailEnd/>
          </a:ln>
        </p:spPr>
      </p:pic>
      <p:pic>
        <p:nvPicPr>
          <p:cNvPr id="4" name="PACS282.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5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876300"/>
            <a:ext cx="7772400" cy="609600"/>
          </a:xfrm>
        </p:spPr>
        <p:txBody>
          <a:bodyPr/>
          <a:lstStyle/>
          <a:p>
            <a:pPr eaLnBrk="1" hangingPunct="1">
              <a:defRPr/>
            </a:pPr>
            <a:r>
              <a:rPr lang="en-US" smtClean="0"/>
              <a:t>advantages</a:t>
            </a:r>
          </a:p>
        </p:txBody>
      </p:sp>
      <p:sp>
        <p:nvSpPr>
          <p:cNvPr id="33795" name="Rectangle 3"/>
          <p:cNvSpPr>
            <a:spLocks noGrp="1" noChangeArrowheads="1"/>
          </p:cNvSpPr>
          <p:nvPr>
            <p:ph idx="1"/>
          </p:nvPr>
        </p:nvSpPr>
        <p:spPr/>
        <p:txBody>
          <a:bodyPr/>
          <a:lstStyle/>
          <a:p>
            <a:pPr eaLnBrk="1" hangingPunct="1"/>
            <a:r>
              <a:rPr lang="en-US" dirty="0" smtClean="0"/>
              <a:t>Allows a greater latitude of exposure</a:t>
            </a:r>
          </a:p>
          <a:p>
            <a:pPr eaLnBrk="1" hangingPunct="1"/>
            <a:r>
              <a:rPr lang="en-US" dirty="0" smtClean="0"/>
              <a:t>Reduction in the number of repeat images taken due to errors in selecting correct exposure</a:t>
            </a:r>
          </a:p>
          <a:p>
            <a:pPr eaLnBrk="1" hangingPunct="1"/>
            <a:r>
              <a:rPr lang="en-US" dirty="0" smtClean="0"/>
              <a:t>Superior contrast resolution</a:t>
            </a:r>
          </a:p>
          <a:p>
            <a:pPr eaLnBrk="1" hangingPunct="1"/>
            <a:r>
              <a:rPr lang="en-US" dirty="0" smtClean="0"/>
              <a:t>Phosphor is reusable</a:t>
            </a:r>
          </a:p>
        </p:txBody>
      </p:sp>
      <p:pic>
        <p:nvPicPr>
          <p:cNvPr id="4" name="PACS283.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213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Direct digital radiography</a:t>
            </a:r>
          </a:p>
        </p:txBody>
      </p:sp>
      <p:sp>
        <p:nvSpPr>
          <p:cNvPr id="34819" name="Rectangle 3"/>
          <p:cNvSpPr>
            <a:spLocks noGrp="1" noChangeArrowheads="1"/>
          </p:cNvSpPr>
          <p:nvPr>
            <p:ph idx="1"/>
          </p:nvPr>
        </p:nvSpPr>
        <p:spPr/>
        <p:txBody>
          <a:bodyPr/>
          <a:lstStyle/>
          <a:p>
            <a:pPr eaLnBrk="1" hangingPunct="1"/>
            <a:r>
              <a:rPr lang="en-US" smtClean="0"/>
              <a:t>Amorphous silicon used with digital detectors</a:t>
            </a:r>
          </a:p>
          <a:p>
            <a:pPr eaLnBrk="1" hangingPunct="1"/>
            <a:r>
              <a:rPr lang="en-US" smtClean="0"/>
              <a:t>Amorphous silicon used to make plates consisting of an array of photodiodes</a:t>
            </a:r>
          </a:p>
          <a:p>
            <a:pPr eaLnBrk="1" hangingPunct="1"/>
            <a:r>
              <a:rPr lang="en-US" smtClean="0"/>
              <a:t>Digital detectors :</a:t>
            </a:r>
          </a:p>
          <a:p>
            <a:pPr eaLnBrk="1" hangingPunct="1"/>
            <a:r>
              <a:rPr lang="en-US" smtClean="0"/>
              <a:t>1) cesium iodide: emit light photons</a:t>
            </a:r>
          </a:p>
          <a:p>
            <a:pPr eaLnBrk="1" hangingPunct="1"/>
            <a:r>
              <a:rPr lang="en-US" smtClean="0"/>
              <a:t>2) selenium: produces electrical signal</a:t>
            </a:r>
          </a:p>
        </p:txBody>
      </p:sp>
      <p:pic>
        <p:nvPicPr>
          <p:cNvPr id="4" name="PACS284.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799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3124200" y="2590800"/>
            <a:ext cx="1981200" cy="1333500"/>
          </a:xfrm>
          <a:prstGeom prst="rect">
            <a:avLst/>
          </a:prstGeom>
          <a:solidFill>
            <a:srgbClr val="00CC99"/>
          </a:solidFill>
          <a:ln w="9525">
            <a:solidFill>
              <a:schemeClr val="tx1"/>
            </a:solidFill>
            <a:miter lim="800000"/>
            <a:headEnd/>
            <a:tailEnd/>
          </a:ln>
        </p:spPr>
        <p:txBody>
          <a:bodyPr wrap="none" anchor="ctr"/>
          <a:lstStyle/>
          <a:p>
            <a:pPr algn="ctr"/>
            <a:r>
              <a:rPr lang="en-US" sz="4000" b="1">
                <a:solidFill>
                  <a:schemeClr val="bg2"/>
                </a:solidFill>
              </a:rPr>
              <a:t>P A C S</a:t>
            </a:r>
          </a:p>
        </p:txBody>
      </p:sp>
      <p:sp>
        <p:nvSpPr>
          <p:cNvPr id="8195" name="Rectangle 5"/>
          <p:cNvSpPr>
            <a:spLocks noChangeArrowheads="1"/>
          </p:cNvSpPr>
          <p:nvPr/>
        </p:nvSpPr>
        <p:spPr bwMode="auto">
          <a:xfrm>
            <a:off x="762000" y="228600"/>
            <a:ext cx="3810000" cy="838200"/>
          </a:xfrm>
          <a:prstGeom prst="rect">
            <a:avLst/>
          </a:prstGeom>
          <a:solidFill>
            <a:schemeClr val="accent1"/>
          </a:solidFill>
          <a:ln w="9525">
            <a:solidFill>
              <a:schemeClr val="tx1"/>
            </a:solidFill>
            <a:miter lim="800000"/>
            <a:headEnd/>
            <a:tailEnd/>
          </a:ln>
        </p:spPr>
        <p:txBody>
          <a:bodyPr wrap="none" anchor="ctr"/>
          <a:lstStyle/>
          <a:p>
            <a:pPr algn="ctr"/>
            <a:r>
              <a:rPr lang="en-US" dirty="0">
                <a:solidFill>
                  <a:schemeClr val="bg2"/>
                </a:solidFill>
              </a:rPr>
              <a:t>IMAGING AT RADIOLOGY </a:t>
            </a:r>
          </a:p>
          <a:p>
            <a:pPr algn="ctr"/>
            <a:r>
              <a:rPr lang="en-US" dirty="0">
                <a:solidFill>
                  <a:schemeClr val="bg2"/>
                </a:solidFill>
              </a:rPr>
              <a:t>DEPARTMENT</a:t>
            </a:r>
          </a:p>
        </p:txBody>
      </p:sp>
      <p:sp>
        <p:nvSpPr>
          <p:cNvPr id="8196" name="Line 6"/>
          <p:cNvSpPr>
            <a:spLocks noChangeShapeType="1"/>
          </p:cNvSpPr>
          <p:nvPr/>
        </p:nvSpPr>
        <p:spPr bwMode="auto">
          <a:xfrm>
            <a:off x="3048000" y="1295400"/>
            <a:ext cx="990600" cy="1066800"/>
          </a:xfrm>
          <a:prstGeom prst="line">
            <a:avLst/>
          </a:prstGeom>
          <a:noFill/>
          <a:ln w="9525">
            <a:solidFill>
              <a:schemeClr val="tx1"/>
            </a:solidFill>
            <a:round/>
            <a:headEnd/>
            <a:tailEnd type="triangle" w="med" len="med"/>
          </a:ln>
        </p:spPr>
        <p:txBody>
          <a:bodyPr wrap="none"/>
          <a:lstStyle/>
          <a:p>
            <a:endParaRPr lang="en-US"/>
          </a:p>
        </p:txBody>
      </p:sp>
      <p:sp>
        <p:nvSpPr>
          <p:cNvPr id="8197" name="Line 7"/>
          <p:cNvSpPr>
            <a:spLocks noChangeShapeType="1"/>
          </p:cNvSpPr>
          <p:nvPr/>
        </p:nvSpPr>
        <p:spPr bwMode="auto">
          <a:xfrm flipH="1">
            <a:off x="2057400" y="3962400"/>
            <a:ext cx="1143000" cy="914400"/>
          </a:xfrm>
          <a:prstGeom prst="line">
            <a:avLst/>
          </a:prstGeom>
          <a:noFill/>
          <a:ln w="9525">
            <a:solidFill>
              <a:schemeClr val="tx1"/>
            </a:solidFill>
            <a:round/>
            <a:headEnd/>
            <a:tailEnd type="triangle" w="med" len="med"/>
          </a:ln>
        </p:spPr>
        <p:txBody>
          <a:bodyPr wrap="none"/>
          <a:lstStyle/>
          <a:p>
            <a:endParaRPr lang="en-US"/>
          </a:p>
        </p:txBody>
      </p:sp>
      <p:sp>
        <p:nvSpPr>
          <p:cNvPr id="8198" name="Rectangle 9"/>
          <p:cNvSpPr>
            <a:spLocks noChangeArrowheads="1"/>
          </p:cNvSpPr>
          <p:nvPr/>
        </p:nvSpPr>
        <p:spPr bwMode="auto">
          <a:xfrm>
            <a:off x="533400" y="5029200"/>
            <a:ext cx="3352800" cy="1066800"/>
          </a:xfrm>
          <a:prstGeom prst="rect">
            <a:avLst/>
          </a:prstGeom>
          <a:solidFill>
            <a:srgbClr val="00CC99"/>
          </a:solidFill>
          <a:ln w="9525">
            <a:solidFill>
              <a:schemeClr val="tx1"/>
            </a:solidFill>
            <a:miter lim="800000"/>
            <a:headEnd/>
            <a:tailEnd/>
          </a:ln>
        </p:spPr>
        <p:txBody>
          <a:bodyPr wrap="none" anchor="ctr"/>
          <a:lstStyle/>
          <a:p>
            <a:pPr algn="ctr"/>
            <a:r>
              <a:rPr lang="en-US" dirty="0">
                <a:solidFill>
                  <a:schemeClr val="bg2"/>
                </a:solidFill>
              </a:rPr>
              <a:t>IMAGE</a:t>
            </a:r>
          </a:p>
          <a:p>
            <a:pPr algn="ctr"/>
            <a:r>
              <a:rPr lang="en-US" dirty="0">
                <a:solidFill>
                  <a:schemeClr val="bg2"/>
                </a:solidFill>
              </a:rPr>
              <a:t>ARCHIVAL / STORAGE</a:t>
            </a:r>
          </a:p>
        </p:txBody>
      </p:sp>
      <p:sp>
        <p:nvSpPr>
          <p:cNvPr id="8199" name="Rectangle 10"/>
          <p:cNvSpPr>
            <a:spLocks noChangeArrowheads="1"/>
          </p:cNvSpPr>
          <p:nvPr/>
        </p:nvSpPr>
        <p:spPr bwMode="auto">
          <a:xfrm>
            <a:off x="5334000" y="5029200"/>
            <a:ext cx="3581400" cy="11430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COMMUNICATION </a:t>
            </a:r>
          </a:p>
          <a:p>
            <a:pPr algn="ctr"/>
            <a:r>
              <a:rPr lang="en-US">
                <a:solidFill>
                  <a:schemeClr val="bg2"/>
                </a:solidFill>
              </a:rPr>
              <a:t>TO THE ENTIRE HOSPITAL</a:t>
            </a:r>
          </a:p>
        </p:txBody>
      </p:sp>
      <p:sp>
        <p:nvSpPr>
          <p:cNvPr id="8200" name="Line 11"/>
          <p:cNvSpPr>
            <a:spLocks noChangeShapeType="1"/>
          </p:cNvSpPr>
          <p:nvPr/>
        </p:nvSpPr>
        <p:spPr bwMode="auto">
          <a:xfrm>
            <a:off x="3962400" y="5486400"/>
            <a:ext cx="1219200" cy="0"/>
          </a:xfrm>
          <a:prstGeom prst="line">
            <a:avLst/>
          </a:prstGeom>
          <a:noFill/>
          <a:ln w="9525">
            <a:solidFill>
              <a:schemeClr val="tx1"/>
            </a:solidFill>
            <a:round/>
            <a:headEnd/>
            <a:tailEnd type="triangle" w="med" len="med"/>
          </a:ln>
        </p:spPr>
        <p:txBody>
          <a:bodyPr wrap="none"/>
          <a:lstStyle/>
          <a:p>
            <a:endParaRPr lang="en-US"/>
          </a:p>
        </p:txBody>
      </p:sp>
      <p:pic>
        <p:nvPicPr>
          <p:cNvPr id="9" name="PACS258.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25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endParaRPr lang="en-US" smtClean="0"/>
          </a:p>
        </p:txBody>
      </p:sp>
      <p:pic>
        <p:nvPicPr>
          <p:cNvPr id="35843" name="Picture 4" descr="D:\cystic diseaseof kidneys\images\direct dr.jpg"/>
          <p:cNvPicPr>
            <a:picLocks noChangeAspect="1" noChangeArrowheads="1"/>
          </p:cNvPicPr>
          <p:nvPr/>
        </p:nvPicPr>
        <p:blipFill>
          <a:blip r:embed="rId3"/>
          <a:srcRect l="19917" b="11111"/>
          <a:stretch>
            <a:fillRect/>
          </a:stretch>
        </p:blipFill>
        <p:spPr bwMode="auto">
          <a:xfrm>
            <a:off x="590550" y="1066800"/>
            <a:ext cx="7962900" cy="5281613"/>
          </a:xfrm>
          <a:prstGeom prst="rect">
            <a:avLst/>
          </a:prstGeom>
          <a:noFill/>
          <a:ln w="9525">
            <a:noFill/>
            <a:miter lim="800000"/>
            <a:headEnd/>
            <a:tailEnd/>
          </a:ln>
        </p:spPr>
      </p:pic>
      <p:pic>
        <p:nvPicPr>
          <p:cNvPr id="4" name="PACS285.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69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endParaRPr lang="en-US" smtClean="0"/>
          </a:p>
        </p:txBody>
      </p:sp>
      <p:sp>
        <p:nvSpPr>
          <p:cNvPr id="36867" name="Rectangle 3"/>
          <p:cNvSpPr>
            <a:spLocks noGrp="1" noChangeArrowheads="1"/>
          </p:cNvSpPr>
          <p:nvPr>
            <p:ph idx="1"/>
          </p:nvPr>
        </p:nvSpPr>
        <p:spPr/>
        <p:txBody>
          <a:bodyPr/>
          <a:lstStyle/>
          <a:p>
            <a:pPr eaLnBrk="1" hangingPunct="1"/>
            <a:r>
              <a:rPr lang="en-US" smtClean="0"/>
              <a:t>Spatial resolution equals that of a film</a:t>
            </a:r>
          </a:p>
          <a:p>
            <a:pPr eaLnBrk="1" hangingPunct="1"/>
            <a:endParaRPr lang="en-US" smtClean="0"/>
          </a:p>
          <a:p>
            <a:pPr eaLnBrk="1" hangingPunct="1"/>
            <a:r>
              <a:rPr lang="en-US" smtClean="0"/>
              <a:t>Lower patient exposure</a:t>
            </a:r>
          </a:p>
          <a:p>
            <a:pPr eaLnBrk="1" hangingPunct="1"/>
            <a:endParaRPr lang="en-US" smtClean="0"/>
          </a:p>
          <a:p>
            <a:pPr eaLnBrk="1" hangingPunct="1"/>
            <a:r>
              <a:rPr lang="en-US" smtClean="0"/>
              <a:t>HIGHLY EXPENSIVE</a:t>
            </a:r>
          </a:p>
          <a:p>
            <a:pPr eaLnBrk="1" hangingPunct="1"/>
            <a:endParaRPr lang="en-US" smtClean="0"/>
          </a:p>
        </p:txBody>
      </p:sp>
      <p:pic>
        <p:nvPicPr>
          <p:cNvPr id="4" name="PACS286.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120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endParaRPr lang="en-US" smtClean="0"/>
          </a:p>
        </p:txBody>
      </p:sp>
      <p:sp>
        <p:nvSpPr>
          <p:cNvPr id="37891" name="Rectangle 4"/>
          <p:cNvSpPr>
            <a:spLocks noChangeArrowheads="1"/>
          </p:cNvSpPr>
          <p:nvPr/>
        </p:nvSpPr>
        <p:spPr bwMode="auto">
          <a:xfrm>
            <a:off x="762000" y="1981200"/>
            <a:ext cx="3429000" cy="9906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IMAGE ACQUISITION</a:t>
            </a:r>
          </a:p>
        </p:txBody>
      </p:sp>
      <p:sp>
        <p:nvSpPr>
          <p:cNvPr id="37892" name="Rectangle 5"/>
          <p:cNvSpPr>
            <a:spLocks noChangeArrowheads="1"/>
          </p:cNvSpPr>
          <p:nvPr/>
        </p:nvSpPr>
        <p:spPr bwMode="auto">
          <a:xfrm>
            <a:off x="4800600" y="1981200"/>
            <a:ext cx="3733800" cy="9906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PATIENT INFORMATION</a:t>
            </a:r>
          </a:p>
        </p:txBody>
      </p:sp>
      <p:sp>
        <p:nvSpPr>
          <p:cNvPr id="37893" name="Line 6"/>
          <p:cNvSpPr>
            <a:spLocks noChangeShapeType="1"/>
          </p:cNvSpPr>
          <p:nvPr/>
        </p:nvSpPr>
        <p:spPr bwMode="auto">
          <a:xfrm>
            <a:off x="2362200" y="2971800"/>
            <a:ext cx="0" cy="685800"/>
          </a:xfrm>
          <a:prstGeom prst="line">
            <a:avLst/>
          </a:prstGeom>
          <a:noFill/>
          <a:ln w="9525">
            <a:solidFill>
              <a:schemeClr val="tx1"/>
            </a:solidFill>
            <a:round/>
            <a:headEnd/>
            <a:tailEnd/>
          </a:ln>
        </p:spPr>
        <p:txBody>
          <a:bodyPr wrap="none"/>
          <a:lstStyle/>
          <a:p>
            <a:endParaRPr lang="en-US"/>
          </a:p>
        </p:txBody>
      </p:sp>
      <p:sp>
        <p:nvSpPr>
          <p:cNvPr id="37894" name="Line 7"/>
          <p:cNvSpPr>
            <a:spLocks noChangeShapeType="1"/>
          </p:cNvSpPr>
          <p:nvPr/>
        </p:nvSpPr>
        <p:spPr bwMode="auto">
          <a:xfrm>
            <a:off x="2362200" y="3657600"/>
            <a:ext cx="4267200" cy="0"/>
          </a:xfrm>
          <a:prstGeom prst="line">
            <a:avLst/>
          </a:prstGeom>
          <a:noFill/>
          <a:ln w="9525">
            <a:solidFill>
              <a:schemeClr val="tx1"/>
            </a:solidFill>
            <a:round/>
            <a:headEnd/>
            <a:tailEnd/>
          </a:ln>
        </p:spPr>
        <p:txBody>
          <a:bodyPr wrap="none"/>
          <a:lstStyle/>
          <a:p>
            <a:endParaRPr lang="en-US"/>
          </a:p>
        </p:txBody>
      </p:sp>
      <p:sp>
        <p:nvSpPr>
          <p:cNvPr id="37895" name="Line 8"/>
          <p:cNvSpPr>
            <a:spLocks noChangeShapeType="1"/>
          </p:cNvSpPr>
          <p:nvPr/>
        </p:nvSpPr>
        <p:spPr bwMode="auto">
          <a:xfrm>
            <a:off x="6629400" y="2971800"/>
            <a:ext cx="0" cy="685800"/>
          </a:xfrm>
          <a:prstGeom prst="line">
            <a:avLst/>
          </a:prstGeom>
          <a:noFill/>
          <a:ln w="9525">
            <a:solidFill>
              <a:schemeClr val="tx1"/>
            </a:solidFill>
            <a:round/>
            <a:headEnd/>
            <a:tailEnd/>
          </a:ln>
        </p:spPr>
        <p:txBody>
          <a:bodyPr wrap="none"/>
          <a:lstStyle/>
          <a:p>
            <a:endParaRPr lang="en-US"/>
          </a:p>
        </p:txBody>
      </p:sp>
      <p:sp>
        <p:nvSpPr>
          <p:cNvPr id="37896" name="Rectangle 9"/>
          <p:cNvSpPr>
            <a:spLocks noChangeArrowheads="1"/>
          </p:cNvSpPr>
          <p:nvPr/>
        </p:nvSpPr>
        <p:spPr bwMode="auto">
          <a:xfrm>
            <a:off x="3733800" y="4495800"/>
            <a:ext cx="1676400" cy="1143000"/>
          </a:xfrm>
          <a:prstGeom prst="rect">
            <a:avLst/>
          </a:prstGeom>
          <a:solidFill>
            <a:schemeClr val="accent1"/>
          </a:solidFill>
          <a:ln w="9525">
            <a:solidFill>
              <a:schemeClr val="tx1"/>
            </a:solidFill>
            <a:miter lim="800000"/>
            <a:headEnd/>
            <a:tailEnd/>
          </a:ln>
        </p:spPr>
        <p:txBody>
          <a:bodyPr wrap="none" anchor="ctr"/>
          <a:lstStyle/>
          <a:p>
            <a:pPr algn="ctr"/>
            <a:r>
              <a:rPr lang="en-US" b="1">
                <a:solidFill>
                  <a:schemeClr val="bg2"/>
                </a:solidFill>
              </a:rPr>
              <a:t>PACS</a:t>
            </a:r>
          </a:p>
        </p:txBody>
      </p:sp>
      <p:sp>
        <p:nvSpPr>
          <p:cNvPr id="37897" name="Line 10"/>
          <p:cNvSpPr>
            <a:spLocks noChangeShapeType="1"/>
          </p:cNvSpPr>
          <p:nvPr/>
        </p:nvSpPr>
        <p:spPr bwMode="auto">
          <a:xfrm>
            <a:off x="4572000" y="3657600"/>
            <a:ext cx="0" cy="685800"/>
          </a:xfrm>
          <a:prstGeom prst="line">
            <a:avLst/>
          </a:prstGeom>
          <a:noFill/>
          <a:ln w="9525">
            <a:solidFill>
              <a:schemeClr val="tx1"/>
            </a:solidFill>
            <a:round/>
            <a:headEnd/>
            <a:tailEnd type="triangle" w="med" len="med"/>
          </a:ln>
        </p:spPr>
        <p:txBody>
          <a:bodyPr wrap="none"/>
          <a:lstStyle/>
          <a:p>
            <a:endParaRPr lang="en-US"/>
          </a:p>
        </p:txBody>
      </p:sp>
      <p:pic>
        <p:nvPicPr>
          <p:cNvPr id="10" name="PACS287.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89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endParaRPr lang="en-US" smtClean="0"/>
          </a:p>
        </p:txBody>
      </p:sp>
      <p:grpSp>
        <p:nvGrpSpPr>
          <p:cNvPr id="2" name="Group 4"/>
          <p:cNvGrpSpPr>
            <a:grpSpLocks/>
          </p:cNvGrpSpPr>
          <p:nvPr/>
        </p:nvGrpSpPr>
        <p:grpSpPr bwMode="auto">
          <a:xfrm>
            <a:off x="609600" y="1447800"/>
            <a:ext cx="2057400" cy="2414588"/>
            <a:chOff x="2484" y="3120"/>
            <a:chExt cx="528" cy="591"/>
          </a:xfrm>
        </p:grpSpPr>
        <p:pic>
          <p:nvPicPr>
            <p:cNvPr id="38921" name="Picture 5" descr="Basic PC"/>
            <p:cNvPicPr>
              <a:picLocks noChangeAspect="1" noChangeArrowheads="1"/>
            </p:cNvPicPr>
            <p:nvPr/>
          </p:nvPicPr>
          <p:blipFill>
            <a:blip r:embed="rId3"/>
            <a:srcRect/>
            <a:stretch>
              <a:fillRect/>
            </a:stretch>
          </p:blipFill>
          <p:spPr bwMode="auto">
            <a:xfrm>
              <a:off x="2496" y="3120"/>
              <a:ext cx="504" cy="475"/>
            </a:xfrm>
            <a:prstGeom prst="rect">
              <a:avLst/>
            </a:prstGeom>
            <a:noFill/>
            <a:ln w="9525">
              <a:noFill/>
              <a:miter lim="800000"/>
              <a:headEnd/>
              <a:tailEnd/>
            </a:ln>
          </p:spPr>
        </p:pic>
        <p:sp>
          <p:nvSpPr>
            <p:cNvPr id="38922" name="Text Box 6"/>
            <p:cNvSpPr txBox="1">
              <a:spLocks noChangeArrowheads="1"/>
            </p:cNvSpPr>
            <p:nvPr/>
          </p:nvSpPr>
          <p:spPr bwMode="auto">
            <a:xfrm>
              <a:off x="2484" y="3599"/>
              <a:ext cx="528" cy="112"/>
            </a:xfrm>
            <a:prstGeom prst="rect">
              <a:avLst/>
            </a:prstGeom>
            <a:noFill/>
            <a:ln w="9525">
              <a:noFill/>
              <a:miter lim="800000"/>
              <a:headEnd/>
              <a:tailEnd/>
            </a:ln>
          </p:spPr>
          <p:txBody>
            <a:bodyPr>
              <a:spAutoFit/>
            </a:bodyPr>
            <a:lstStyle/>
            <a:p>
              <a:pPr algn="ctr" eaLnBrk="0" hangingPunct="0">
                <a:spcBef>
                  <a:spcPct val="50000"/>
                </a:spcBef>
              </a:pPr>
              <a:endParaRPr lang="en-US">
                <a:solidFill>
                  <a:schemeClr val="bg1"/>
                </a:solidFill>
              </a:endParaRPr>
            </a:p>
          </p:txBody>
        </p:sp>
      </p:grpSp>
      <p:sp>
        <p:nvSpPr>
          <p:cNvPr id="38916" name="Rectangle 7"/>
          <p:cNvSpPr>
            <a:spLocks noChangeArrowheads="1"/>
          </p:cNvSpPr>
          <p:nvPr/>
        </p:nvSpPr>
        <p:spPr bwMode="auto">
          <a:xfrm>
            <a:off x="152400" y="3810000"/>
            <a:ext cx="3048000" cy="519113"/>
          </a:xfrm>
          <a:prstGeom prst="rect">
            <a:avLst/>
          </a:prstGeom>
          <a:noFill/>
          <a:ln w="9525">
            <a:noFill/>
            <a:miter lim="800000"/>
            <a:headEnd/>
            <a:tailEnd/>
          </a:ln>
        </p:spPr>
        <p:txBody>
          <a:bodyPr>
            <a:spAutoFit/>
          </a:bodyPr>
          <a:lstStyle/>
          <a:p>
            <a:r>
              <a:rPr lang="en-US" sz="2800">
                <a:solidFill>
                  <a:schemeClr val="accent1"/>
                </a:solidFill>
              </a:rPr>
              <a:t>ORDER ENGINE</a:t>
            </a:r>
          </a:p>
        </p:txBody>
      </p:sp>
      <p:pic>
        <p:nvPicPr>
          <p:cNvPr id="38917" name="Picture 8" descr="ISU"/>
          <p:cNvPicPr>
            <a:picLocks noChangeAspect="1" noChangeArrowheads="1"/>
          </p:cNvPicPr>
          <p:nvPr/>
        </p:nvPicPr>
        <p:blipFill>
          <a:blip r:embed="rId4"/>
          <a:srcRect/>
          <a:stretch>
            <a:fillRect/>
          </a:stretch>
        </p:blipFill>
        <p:spPr bwMode="auto">
          <a:xfrm>
            <a:off x="6248400" y="1143000"/>
            <a:ext cx="2478088" cy="3352800"/>
          </a:xfrm>
          <a:prstGeom prst="rect">
            <a:avLst/>
          </a:prstGeom>
          <a:noFill/>
          <a:ln w="9525">
            <a:noFill/>
            <a:miter lim="800000"/>
            <a:headEnd/>
            <a:tailEnd/>
          </a:ln>
        </p:spPr>
      </p:pic>
      <p:sp>
        <p:nvSpPr>
          <p:cNvPr id="38918" name="Rectangle 9"/>
          <p:cNvSpPr>
            <a:spLocks noChangeArrowheads="1"/>
          </p:cNvSpPr>
          <p:nvPr/>
        </p:nvSpPr>
        <p:spPr bwMode="auto">
          <a:xfrm>
            <a:off x="5638800" y="4800600"/>
            <a:ext cx="3276600" cy="519113"/>
          </a:xfrm>
          <a:prstGeom prst="rect">
            <a:avLst/>
          </a:prstGeom>
          <a:noFill/>
          <a:ln w="9525">
            <a:noFill/>
            <a:miter lim="800000"/>
            <a:headEnd/>
            <a:tailEnd/>
          </a:ln>
        </p:spPr>
        <p:txBody>
          <a:bodyPr>
            <a:spAutoFit/>
          </a:bodyPr>
          <a:lstStyle/>
          <a:p>
            <a:r>
              <a:rPr lang="en-US" sz="2800">
                <a:solidFill>
                  <a:schemeClr val="accent1"/>
                </a:solidFill>
              </a:rPr>
              <a:t>     PACS SERVER</a:t>
            </a:r>
          </a:p>
        </p:txBody>
      </p:sp>
      <p:sp>
        <p:nvSpPr>
          <p:cNvPr id="38919" name="Line 10"/>
          <p:cNvSpPr>
            <a:spLocks noChangeShapeType="1"/>
          </p:cNvSpPr>
          <p:nvPr/>
        </p:nvSpPr>
        <p:spPr bwMode="auto">
          <a:xfrm>
            <a:off x="3048000" y="2438400"/>
            <a:ext cx="2895600" cy="0"/>
          </a:xfrm>
          <a:prstGeom prst="line">
            <a:avLst/>
          </a:prstGeom>
          <a:noFill/>
          <a:ln w="9525">
            <a:solidFill>
              <a:schemeClr val="tx1"/>
            </a:solidFill>
            <a:round/>
            <a:headEnd/>
            <a:tailEnd type="triangle" w="med" len="med"/>
          </a:ln>
        </p:spPr>
        <p:txBody>
          <a:bodyPr wrap="none"/>
          <a:lstStyle/>
          <a:p>
            <a:endParaRPr lang="en-US"/>
          </a:p>
        </p:txBody>
      </p:sp>
      <p:sp>
        <p:nvSpPr>
          <p:cNvPr id="38920" name="Rectangle 11"/>
          <p:cNvSpPr>
            <a:spLocks noChangeArrowheads="1"/>
          </p:cNvSpPr>
          <p:nvPr/>
        </p:nvSpPr>
        <p:spPr bwMode="auto">
          <a:xfrm>
            <a:off x="4114800" y="1219200"/>
            <a:ext cx="685800" cy="25908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B</a:t>
            </a:r>
          </a:p>
          <a:p>
            <a:pPr algn="ctr"/>
            <a:r>
              <a:rPr lang="en-US">
                <a:solidFill>
                  <a:schemeClr val="bg2"/>
                </a:solidFill>
              </a:rPr>
              <a:t>R</a:t>
            </a:r>
          </a:p>
          <a:p>
            <a:pPr algn="ctr"/>
            <a:r>
              <a:rPr lang="en-US">
                <a:solidFill>
                  <a:schemeClr val="bg2"/>
                </a:solidFill>
              </a:rPr>
              <a:t>O</a:t>
            </a:r>
          </a:p>
          <a:p>
            <a:pPr algn="ctr"/>
            <a:r>
              <a:rPr lang="en-US">
                <a:solidFill>
                  <a:schemeClr val="bg2"/>
                </a:solidFill>
              </a:rPr>
              <a:t>K</a:t>
            </a:r>
          </a:p>
          <a:p>
            <a:pPr algn="ctr"/>
            <a:r>
              <a:rPr lang="en-US">
                <a:solidFill>
                  <a:schemeClr val="bg2"/>
                </a:solidFill>
              </a:rPr>
              <a:t>E</a:t>
            </a:r>
          </a:p>
          <a:p>
            <a:pPr algn="ctr"/>
            <a:r>
              <a:rPr lang="en-US">
                <a:solidFill>
                  <a:schemeClr val="bg2"/>
                </a:solidFill>
              </a:rPr>
              <a:t>R</a:t>
            </a:r>
          </a:p>
        </p:txBody>
      </p:sp>
      <p:pic>
        <p:nvPicPr>
          <p:cNvPr id="11" name="PACS288.wav">
            <a:hlinkClick r:id="" action="ppaction://media"/>
          </p:cNvPr>
          <p:cNvPicPr>
            <a:picLocks noRot="1" noChangeAspect="1"/>
          </p:cNvPicPr>
          <p:nvPr>
            <a:audioFile r:link="rId1"/>
          </p:nvPr>
        </p:nvPicPr>
        <p:blipFill>
          <a:blip r:embed="rId5"/>
          <a:stretch>
            <a:fillRect/>
          </a:stretch>
        </p:blipFill>
        <p:spPr>
          <a:xfrm>
            <a:off x="8788400" y="6502400"/>
            <a:ext cx="203200" cy="203200"/>
          </a:xfrm>
          <a:prstGeom prst="rect">
            <a:avLst/>
          </a:prstGeom>
        </p:spPr>
      </p:pic>
    </p:spTree>
  </p:cSld>
  <p:clrMapOvr>
    <a:masterClrMapping/>
  </p:clrMapOvr>
  <p:transition advTm="11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685800" y="1143000"/>
            <a:ext cx="7772400" cy="4953000"/>
          </a:xfrm>
        </p:spPr>
        <p:txBody>
          <a:bodyPr/>
          <a:lstStyle/>
          <a:p>
            <a:pPr eaLnBrk="1" hangingPunct="1">
              <a:lnSpc>
                <a:spcPct val="90000"/>
              </a:lnSpc>
              <a:buFont typeface="Wingdings" pitchFamily="2" charset="2"/>
              <a:buNone/>
            </a:pPr>
            <a:r>
              <a:rPr lang="en-US" b="1" smtClean="0"/>
              <a:t>What is DICOM? </a:t>
            </a:r>
          </a:p>
          <a:p>
            <a:pPr eaLnBrk="1" hangingPunct="1">
              <a:lnSpc>
                <a:spcPct val="90000"/>
              </a:lnSpc>
              <a:buFont typeface="Wingdings" pitchFamily="2" charset="2"/>
              <a:buNone/>
            </a:pPr>
            <a:endParaRPr lang="en-US" smtClean="0"/>
          </a:p>
          <a:p>
            <a:pPr algn="just" eaLnBrk="1" hangingPunct="1">
              <a:lnSpc>
                <a:spcPct val="90000"/>
              </a:lnSpc>
            </a:pPr>
            <a:r>
              <a:rPr lang="en-US" b="1" smtClean="0">
                <a:solidFill>
                  <a:srgbClr val="FFFF66"/>
                </a:solidFill>
              </a:rPr>
              <a:t>DICOM</a:t>
            </a:r>
            <a:r>
              <a:rPr lang="en-US" smtClean="0"/>
              <a:t> stands for </a:t>
            </a:r>
            <a:r>
              <a:rPr lang="en-US" b="1" smtClean="0"/>
              <a:t>"Digital Imaging Communications in Medicine"</a:t>
            </a:r>
            <a:r>
              <a:rPr lang="en-US" smtClean="0"/>
              <a:t> is a </a:t>
            </a:r>
            <a:r>
              <a:rPr lang="en-US" smtClean="0">
                <a:solidFill>
                  <a:srgbClr val="FFFF66"/>
                </a:solidFill>
              </a:rPr>
              <a:t>standard that is a framework for medical imaging communication world wide. </a:t>
            </a:r>
          </a:p>
          <a:p>
            <a:pPr algn="just" eaLnBrk="1" hangingPunct="1">
              <a:lnSpc>
                <a:spcPct val="90000"/>
              </a:lnSpc>
              <a:buFont typeface="Wingdings" pitchFamily="2" charset="2"/>
              <a:buNone/>
            </a:pPr>
            <a:endParaRPr lang="en-US" smtClean="0">
              <a:solidFill>
                <a:srgbClr val="FFFF66"/>
              </a:solidFill>
            </a:endParaRPr>
          </a:p>
          <a:p>
            <a:pPr algn="just" eaLnBrk="1" hangingPunct="1">
              <a:lnSpc>
                <a:spcPct val="90000"/>
              </a:lnSpc>
            </a:pPr>
            <a:r>
              <a:rPr lang="en-US" smtClean="0"/>
              <a:t>It is based upon the Open System Interconnect (OSI) reference model, which defines a 7-layer protocol</a:t>
            </a:r>
            <a:r>
              <a:rPr lang="en-US" b="1" smtClean="0"/>
              <a:t>.</a:t>
            </a:r>
            <a:r>
              <a:rPr lang="en-US" smtClean="0"/>
              <a:t> </a:t>
            </a:r>
          </a:p>
          <a:p>
            <a:pPr eaLnBrk="1" hangingPunct="1">
              <a:lnSpc>
                <a:spcPct val="90000"/>
              </a:lnSpc>
            </a:pPr>
            <a:endParaRPr lang="en-US" smtClean="0"/>
          </a:p>
        </p:txBody>
      </p:sp>
      <p:pic>
        <p:nvPicPr>
          <p:cNvPr id="3" name="PACS290.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585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685800" y="762000"/>
            <a:ext cx="7772400" cy="5334000"/>
          </a:xfrm>
        </p:spPr>
        <p:txBody>
          <a:bodyPr/>
          <a:lstStyle/>
          <a:p>
            <a:pPr algn="just" eaLnBrk="1" hangingPunct="1">
              <a:lnSpc>
                <a:spcPct val="90000"/>
              </a:lnSpc>
            </a:pPr>
            <a:r>
              <a:rPr lang="en-US" b="1" smtClean="0">
                <a:solidFill>
                  <a:srgbClr val="FFFF66"/>
                </a:solidFill>
              </a:rPr>
              <a:t>DICOM : </a:t>
            </a:r>
            <a:r>
              <a:rPr lang="en-US" smtClean="0"/>
              <a:t>is a </a:t>
            </a:r>
            <a:r>
              <a:rPr lang="en-US" b="1" smtClean="0"/>
              <a:t>standard protocol for operation in a networked environment using industry standard networking protocols</a:t>
            </a:r>
            <a:r>
              <a:rPr lang="en-US" smtClean="0"/>
              <a:t> such as OSI .</a:t>
            </a:r>
          </a:p>
          <a:p>
            <a:pPr algn="just" eaLnBrk="1" hangingPunct="1">
              <a:lnSpc>
                <a:spcPct val="90000"/>
              </a:lnSpc>
            </a:pPr>
            <a:r>
              <a:rPr lang="en-US" smtClean="0"/>
              <a:t>The first version was published in 1985. The current version is DICOM Version 3.0. </a:t>
            </a:r>
          </a:p>
          <a:p>
            <a:pPr algn="just" eaLnBrk="1" hangingPunct="1">
              <a:lnSpc>
                <a:spcPct val="90000"/>
              </a:lnSpc>
              <a:buFont typeface="Wingdings" pitchFamily="2" charset="2"/>
              <a:buNone/>
            </a:pPr>
            <a:r>
              <a:rPr lang="en-US" smtClean="0"/>
              <a:t>  </a:t>
            </a:r>
          </a:p>
          <a:p>
            <a:pPr algn="just" eaLnBrk="1" hangingPunct="1">
              <a:lnSpc>
                <a:spcPct val="90000"/>
              </a:lnSpc>
            </a:pPr>
            <a:r>
              <a:rPr lang="en-US" b="1" smtClean="0">
                <a:solidFill>
                  <a:srgbClr val="FFFF66"/>
                </a:solidFill>
              </a:rPr>
              <a:t>DICOM provides standardized formats for images, a common information model, application service definitions and protocols for communication</a:t>
            </a:r>
            <a:r>
              <a:rPr lang="en-US" smtClean="0"/>
              <a:t>.</a:t>
            </a:r>
          </a:p>
          <a:p>
            <a:pPr eaLnBrk="1" hangingPunct="1">
              <a:lnSpc>
                <a:spcPct val="90000"/>
              </a:lnSpc>
            </a:pPr>
            <a:endParaRPr lang="en-US" smtClean="0"/>
          </a:p>
        </p:txBody>
      </p:sp>
      <p:pic>
        <p:nvPicPr>
          <p:cNvPr id="3" name="PACS291.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346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685800" y="762000"/>
            <a:ext cx="7772400" cy="5334000"/>
          </a:xfrm>
        </p:spPr>
        <p:txBody>
          <a:bodyPr/>
          <a:lstStyle/>
          <a:p>
            <a:pPr eaLnBrk="1" hangingPunct="1">
              <a:lnSpc>
                <a:spcPct val="90000"/>
              </a:lnSpc>
              <a:buFont typeface="Wingdings" pitchFamily="2" charset="2"/>
              <a:buNone/>
            </a:pPr>
            <a:r>
              <a:rPr lang="en-US" b="1" dirty="0" smtClean="0"/>
              <a:t>Why is DICOM important?</a:t>
            </a:r>
          </a:p>
          <a:p>
            <a:pPr eaLnBrk="1" hangingPunct="1">
              <a:lnSpc>
                <a:spcPct val="90000"/>
              </a:lnSpc>
              <a:buFont typeface="Wingdings" pitchFamily="2" charset="2"/>
              <a:buNone/>
            </a:pPr>
            <a:endParaRPr lang="en-US" b="1" dirty="0" smtClean="0"/>
          </a:p>
          <a:p>
            <a:pPr algn="just" eaLnBrk="1" hangingPunct="1">
              <a:lnSpc>
                <a:spcPct val="90000"/>
              </a:lnSpc>
            </a:pPr>
            <a:r>
              <a:rPr lang="en-US" dirty="0" smtClean="0"/>
              <a:t>Customers today do not want to be 'locked into' only one manufacturer for their image acquisition equipment, image display equipment, archive equipment and hardcopy equipment. Rather they want to be able to choose among manufacturers for these products. </a:t>
            </a:r>
            <a:endParaRPr lang="en-US" b="1" dirty="0" smtClean="0">
              <a:solidFill>
                <a:srgbClr val="FFFF66"/>
              </a:solidFill>
            </a:endParaRPr>
          </a:p>
          <a:p>
            <a:pPr eaLnBrk="1" hangingPunct="1">
              <a:lnSpc>
                <a:spcPct val="90000"/>
              </a:lnSpc>
            </a:pPr>
            <a:endParaRPr lang="en-US" b="1" dirty="0" smtClean="0">
              <a:solidFill>
                <a:srgbClr val="FFFF66"/>
              </a:solidFill>
            </a:endParaRPr>
          </a:p>
        </p:txBody>
      </p:sp>
      <p:pic>
        <p:nvPicPr>
          <p:cNvPr id="3" name="PACS292.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411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endParaRPr lang="en-US" smtClean="0"/>
          </a:p>
        </p:txBody>
      </p:sp>
      <p:sp>
        <p:nvSpPr>
          <p:cNvPr id="44035" name="Rectangle 3"/>
          <p:cNvSpPr>
            <a:spLocks noGrp="1" noChangeArrowheads="1"/>
          </p:cNvSpPr>
          <p:nvPr>
            <p:ph idx="1"/>
          </p:nvPr>
        </p:nvSpPr>
        <p:spPr>
          <a:xfrm>
            <a:off x="685800" y="2514600"/>
            <a:ext cx="7772400" cy="3581400"/>
          </a:xfrm>
        </p:spPr>
        <p:txBody>
          <a:bodyPr/>
          <a:lstStyle/>
          <a:p>
            <a:pPr eaLnBrk="1" hangingPunct="1"/>
            <a:r>
              <a:rPr lang="en-US" b="1" smtClean="0">
                <a:solidFill>
                  <a:schemeClr val="hlink"/>
                </a:solidFill>
              </a:rPr>
              <a:t>STEP 3</a:t>
            </a:r>
            <a:r>
              <a:rPr lang="en-US" smtClean="0"/>
              <a:t> : </a:t>
            </a:r>
            <a:r>
              <a:rPr lang="en-US" b="1" smtClean="0"/>
              <a:t>DATABASE MANAGEMENT AND STORAGE</a:t>
            </a:r>
          </a:p>
        </p:txBody>
      </p:sp>
      <p:pic>
        <p:nvPicPr>
          <p:cNvPr id="4" name="PACS293.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4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876300"/>
            <a:ext cx="7772400" cy="609600"/>
          </a:xfrm>
        </p:spPr>
        <p:txBody>
          <a:bodyPr/>
          <a:lstStyle/>
          <a:p>
            <a:pPr eaLnBrk="1" hangingPunct="1">
              <a:defRPr/>
            </a:pPr>
            <a:r>
              <a:rPr lang="en-US" smtClean="0"/>
              <a:t>Data base server</a:t>
            </a:r>
          </a:p>
        </p:txBody>
      </p:sp>
      <p:sp>
        <p:nvSpPr>
          <p:cNvPr id="45059" name="Rectangle 3"/>
          <p:cNvSpPr>
            <a:spLocks noGrp="1" noChangeArrowheads="1"/>
          </p:cNvSpPr>
          <p:nvPr>
            <p:ph idx="1"/>
          </p:nvPr>
        </p:nvSpPr>
        <p:spPr/>
        <p:txBody>
          <a:bodyPr/>
          <a:lstStyle/>
          <a:p>
            <a:pPr eaLnBrk="1" hangingPunct="1">
              <a:lnSpc>
                <a:spcPct val="90000"/>
              </a:lnSpc>
            </a:pPr>
            <a:r>
              <a:rPr lang="en-US" smtClean="0">
                <a:solidFill>
                  <a:schemeClr val="tx2"/>
                </a:solidFill>
              </a:rPr>
              <a:t>Brains of the system</a:t>
            </a:r>
          </a:p>
          <a:p>
            <a:pPr eaLnBrk="1" hangingPunct="1">
              <a:lnSpc>
                <a:spcPct val="90000"/>
              </a:lnSpc>
            </a:pPr>
            <a:r>
              <a:rPr lang="en-US" smtClean="0"/>
              <a:t>Point of integration between HIS and PACS </a:t>
            </a:r>
          </a:p>
          <a:p>
            <a:pPr eaLnBrk="1" hangingPunct="1">
              <a:lnSpc>
                <a:spcPct val="90000"/>
              </a:lnSpc>
            </a:pPr>
            <a:endParaRPr lang="en-US" smtClean="0"/>
          </a:p>
          <a:p>
            <a:pPr eaLnBrk="1" hangingPunct="1">
              <a:lnSpc>
                <a:spcPct val="90000"/>
              </a:lnSpc>
            </a:pPr>
            <a:r>
              <a:rPr lang="en-US" smtClean="0"/>
              <a:t> Allows acsess to prefetching and patients demographic and historical information</a:t>
            </a:r>
          </a:p>
          <a:p>
            <a:pPr eaLnBrk="1" hangingPunct="1">
              <a:lnSpc>
                <a:spcPct val="90000"/>
              </a:lnSpc>
            </a:pPr>
            <a:r>
              <a:rPr lang="en-US" smtClean="0"/>
              <a:t>Creates and manages patient folders</a:t>
            </a:r>
          </a:p>
          <a:p>
            <a:pPr eaLnBrk="1" hangingPunct="1">
              <a:lnSpc>
                <a:spcPct val="90000"/>
              </a:lnSpc>
            </a:pPr>
            <a:r>
              <a:rPr lang="en-US" smtClean="0"/>
              <a:t>Manages the flow of images and patient data</a:t>
            </a:r>
          </a:p>
        </p:txBody>
      </p:sp>
      <p:pic>
        <p:nvPicPr>
          <p:cNvPr id="4" name="PACS294.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306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smtClean="0"/>
              <a:t>Data base management</a:t>
            </a:r>
          </a:p>
        </p:txBody>
      </p:sp>
      <p:sp>
        <p:nvSpPr>
          <p:cNvPr id="46083" name="Rectangle 4"/>
          <p:cNvSpPr>
            <a:spLocks noChangeArrowheads="1"/>
          </p:cNvSpPr>
          <p:nvPr/>
        </p:nvSpPr>
        <p:spPr bwMode="auto">
          <a:xfrm>
            <a:off x="762000" y="3048000"/>
            <a:ext cx="3048000" cy="838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IMAGES</a:t>
            </a:r>
          </a:p>
        </p:txBody>
      </p:sp>
      <p:sp>
        <p:nvSpPr>
          <p:cNvPr id="46084" name="Rectangle 5"/>
          <p:cNvSpPr>
            <a:spLocks noChangeArrowheads="1"/>
          </p:cNvSpPr>
          <p:nvPr/>
        </p:nvSpPr>
        <p:spPr bwMode="auto">
          <a:xfrm>
            <a:off x="5257800" y="3048000"/>
            <a:ext cx="3276600" cy="838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DEMOGRAPHIC DATA</a:t>
            </a:r>
          </a:p>
        </p:txBody>
      </p:sp>
      <p:sp>
        <p:nvSpPr>
          <p:cNvPr id="46085" name="Line 6"/>
          <p:cNvSpPr>
            <a:spLocks noChangeShapeType="1"/>
          </p:cNvSpPr>
          <p:nvPr/>
        </p:nvSpPr>
        <p:spPr bwMode="auto">
          <a:xfrm>
            <a:off x="3810000" y="3886200"/>
            <a:ext cx="762000" cy="762000"/>
          </a:xfrm>
          <a:prstGeom prst="line">
            <a:avLst/>
          </a:prstGeom>
          <a:noFill/>
          <a:ln w="9525">
            <a:solidFill>
              <a:schemeClr val="tx1"/>
            </a:solidFill>
            <a:round/>
            <a:headEnd/>
            <a:tailEnd type="triangle" w="med" len="med"/>
          </a:ln>
        </p:spPr>
        <p:txBody>
          <a:bodyPr wrap="none"/>
          <a:lstStyle/>
          <a:p>
            <a:endParaRPr lang="en-US"/>
          </a:p>
        </p:txBody>
      </p:sp>
      <p:sp>
        <p:nvSpPr>
          <p:cNvPr id="46086" name="Line 7"/>
          <p:cNvSpPr>
            <a:spLocks noChangeShapeType="1"/>
          </p:cNvSpPr>
          <p:nvPr/>
        </p:nvSpPr>
        <p:spPr bwMode="auto">
          <a:xfrm flipH="1">
            <a:off x="4572000" y="3886200"/>
            <a:ext cx="685800" cy="685800"/>
          </a:xfrm>
          <a:prstGeom prst="line">
            <a:avLst/>
          </a:prstGeom>
          <a:noFill/>
          <a:ln w="9525">
            <a:solidFill>
              <a:schemeClr val="tx1"/>
            </a:solidFill>
            <a:round/>
            <a:headEnd/>
            <a:tailEnd type="triangle" w="med" len="med"/>
          </a:ln>
        </p:spPr>
        <p:txBody>
          <a:bodyPr wrap="none"/>
          <a:lstStyle/>
          <a:p>
            <a:endParaRPr lang="en-US"/>
          </a:p>
        </p:txBody>
      </p:sp>
      <p:sp>
        <p:nvSpPr>
          <p:cNvPr id="46087" name="Rectangle 8"/>
          <p:cNvSpPr>
            <a:spLocks noChangeArrowheads="1"/>
          </p:cNvSpPr>
          <p:nvPr/>
        </p:nvSpPr>
        <p:spPr bwMode="auto">
          <a:xfrm>
            <a:off x="2362200" y="4724400"/>
            <a:ext cx="4419600" cy="9144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DATABASE MANAGEMENT</a:t>
            </a:r>
          </a:p>
        </p:txBody>
      </p:sp>
      <p:sp>
        <p:nvSpPr>
          <p:cNvPr id="46088" name="Rectangle 9"/>
          <p:cNvSpPr>
            <a:spLocks noChangeArrowheads="1"/>
          </p:cNvSpPr>
          <p:nvPr/>
        </p:nvSpPr>
        <p:spPr bwMode="auto">
          <a:xfrm>
            <a:off x="3657600" y="5638800"/>
            <a:ext cx="1828800" cy="6858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P A C S</a:t>
            </a:r>
          </a:p>
        </p:txBody>
      </p:sp>
      <p:pic>
        <p:nvPicPr>
          <p:cNvPr id="9" name="PACS295.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13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685800" y="762000"/>
            <a:ext cx="7772400" cy="5334000"/>
          </a:xfrm>
        </p:spPr>
        <p:txBody>
          <a:bodyPr/>
          <a:lstStyle/>
          <a:p>
            <a:pPr eaLnBrk="1" hangingPunct="1"/>
            <a:r>
              <a:rPr lang="en-US" smtClean="0">
                <a:cs typeface="Arial" charset="0"/>
              </a:rPr>
              <a:t>PACS is a system for </a:t>
            </a:r>
            <a:r>
              <a:rPr lang="en-US" b="1" smtClean="0">
                <a:solidFill>
                  <a:srgbClr val="FFFF66"/>
                </a:solidFill>
                <a:cs typeface="Arial" charset="0"/>
              </a:rPr>
              <a:t>storage </a:t>
            </a:r>
            <a:r>
              <a:rPr lang="en-US" smtClean="0">
                <a:cs typeface="Arial" charset="0"/>
              </a:rPr>
              <a:t>and </a:t>
            </a:r>
            <a:r>
              <a:rPr lang="en-US" b="1" smtClean="0">
                <a:solidFill>
                  <a:srgbClr val="FFFF66"/>
                </a:solidFill>
                <a:cs typeface="Arial" charset="0"/>
              </a:rPr>
              <a:t>distribution</a:t>
            </a:r>
            <a:r>
              <a:rPr lang="en-US" smtClean="0">
                <a:cs typeface="Arial" charset="0"/>
              </a:rPr>
              <a:t> of </a:t>
            </a:r>
            <a:r>
              <a:rPr lang="en-US" b="1" smtClean="0">
                <a:solidFill>
                  <a:srgbClr val="FFFF66"/>
                </a:solidFill>
                <a:cs typeface="Arial" charset="0"/>
              </a:rPr>
              <a:t>digital medical images</a:t>
            </a:r>
            <a:r>
              <a:rPr lang="en-US" smtClean="0">
                <a:cs typeface="Arial" charset="0"/>
              </a:rPr>
              <a:t> </a:t>
            </a:r>
            <a:r>
              <a:rPr lang="en-US" sz="3600" b="1" smtClean="0">
                <a:solidFill>
                  <a:schemeClr val="tx2"/>
                </a:solidFill>
                <a:cs typeface="Arial" charset="0"/>
              </a:rPr>
              <a:t>over a networked environment. </a:t>
            </a:r>
          </a:p>
        </p:txBody>
      </p:sp>
      <p:pic>
        <p:nvPicPr>
          <p:cNvPr id="9219" name="Picture 4" descr="http://tw.fujitsu.com/services/medical/pacs/img/premium_img02.gif"/>
          <p:cNvPicPr>
            <a:picLocks noChangeAspect="1" noChangeArrowheads="1"/>
          </p:cNvPicPr>
          <p:nvPr/>
        </p:nvPicPr>
        <p:blipFill>
          <a:blip r:embed="rId3"/>
          <a:srcRect/>
          <a:stretch>
            <a:fillRect/>
          </a:stretch>
        </p:blipFill>
        <p:spPr bwMode="auto">
          <a:xfrm>
            <a:off x="1485900" y="2590800"/>
            <a:ext cx="6172200" cy="4032250"/>
          </a:xfrm>
          <a:prstGeom prst="rect">
            <a:avLst/>
          </a:prstGeom>
          <a:noFill/>
          <a:ln w="9525">
            <a:noFill/>
            <a:miter lim="800000"/>
            <a:headEnd/>
            <a:tailEnd/>
          </a:ln>
        </p:spPr>
      </p:pic>
      <p:pic>
        <p:nvPicPr>
          <p:cNvPr id="4" name="PACS259.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168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endParaRPr lang="en-US" smtClean="0"/>
          </a:p>
        </p:txBody>
      </p:sp>
      <p:sp>
        <p:nvSpPr>
          <p:cNvPr id="47107" name="Rectangle 3"/>
          <p:cNvSpPr>
            <a:spLocks noGrp="1" noChangeArrowheads="1"/>
          </p:cNvSpPr>
          <p:nvPr>
            <p:ph idx="1"/>
          </p:nvPr>
        </p:nvSpPr>
        <p:spPr/>
        <p:txBody>
          <a:bodyPr/>
          <a:lstStyle/>
          <a:p>
            <a:pPr eaLnBrk="1" hangingPunct="1"/>
            <a:r>
              <a:rPr lang="en-US" b="1" smtClean="0">
                <a:solidFill>
                  <a:schemeClr val="hlink"/>
                </a:solidFill>
              </a:rPr>
              <a:t>STEP 4</a:t>
            </a:r>
            <a:r>
              <a:rPr lang="en-US" b="1" smtClean="0"/>
              <a:t> : SERVER</a:t>
            </a:r>
          </a:p>
          <a:p>
            <a:pPr eaLnBrk="1" hangingPunct="1"/>
            <a:endParaRPr lang="en-US" b="1" smtClean="0"/>
          </a:p>
          <a:p>
            <a:pPr eaLnBrk="1" hangingPunct="1"/>
            <a:r>
              <a:rPr lang="en-US" smtClean="0"/>
              <a:t>1) SHORT TERM STORAGE</a:t>
            </a:r>
          </a:p>
          <a:p>
            <a:pPr eaLnBrk="1" hangingPunct="1"/>
            <a:r>
              <a:rPr lang="en-US" smtClean="0"/>
              <a:t>2) LONG TERM STORAGE</a:t>
            </a:r>
          </a:p>
        </p:txBody>
      </p:sp>
      <p:pic>
        <p:nvPicPr>
          <p:cNvPr id="4" name="PACS296.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67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876300"/>
            <a:ext cx="7772400" cy="609600"/>
          </a:xfrm>
        </p:spPr>
        <p:txBody>
          <a:bodyPr/>
          <a:lstStyle/>
          <a:p>
            <a:pPr eaLnBrk="1" hangingPunct="1">
              <a:defRPr/>
            </a:pPr>
            <a:r>
              <a:rPr lang="en-US" smtClean="0"/>
              <a:t>Image server</a:t>
            </a:r>
          </a:p>
        </p:txBody>
      </p:sp>
      <p:sp>
        <p:nvSpPr>
          <p:cNvPr id="48131" name="Rectangle 3"/>
          <p:cNvSpPr>
            <a:spLocks noGrp="1" noChangeArrowheads="1"/>
          </p:cNvSpPr>
          <p:nvPr>
            <p:ph idx="1"/>
          </p:nvPr>
        </p:nvSpPr>
        <p:spPr/>
        <p:txBody>
          <a:bodyPr/>
          <a:lstStyle/>
          <a:p>
            <a:pPr eaLnBrk="1" hangingPunct="1"/>
            <a:r>
              <a:rPr lang="en-US" smtClean="0"/>
              <a:t>On line (rapid access) storage and distribution device</a:t>
            </a:r>
          </a:p>
          <a:p>
            <a:pPr eaLnBrk="1" hangingPunct="1"/>
            <a:endParaRPr lang="en-US" smtClean="0"/>
          </a:p>
          <a:p>
            <a:pPr eaLnBrk="1" hangingPunct="1"/>
            <a:r>
              <a:rPr lang="en-US" smtClean="0"/>
              <a:t>Supports simultaneous exam input and output transfer operations</a:t>
            </a:r>
          </a:p>
          <a:p>
            <a:pPr eaLnBrk="1" hangingPunct="1"/>
            <a:endParaRPr lang="en-US" smtClean="0"/>
          </a:p>
          <a:p>
            <a:pPr eaLnBrk="1" hangingPunct="1"/>
            <a:r>
              <a:rPr lang="en-US" smtClean="0"/>
              <a:t>Upto 1-2 months of storage capacity</a:t>
            </a:r>
          </a:p>
        </p:txBody>
      </p:sp>
      <p:pic>
        <p:nvPicPr>
          <p:cNvPr id="48132" name="Picture 4" descr="ISU"/>
          <p:cNvPicPr>
            <a:picLocks noChangeAspect="1" noChangeArrowheads="1"/>
          </p:cNvPicPr>
          <p:nvPr/>
        </p:nvPicPr>
        <p:blipFill>
          <a:blip r:embed="rId3"/>
          <a:srcRect/>
          <a:stretch>
            <a:fillRect/>
          </a:stretch>
        </p:blipFill>
        <p:spPr bwMode="auto">
          <a:xfrm>
            <a:off x="6559550" y="0"/>
            <a:ext cx="2584450" cy="2971800"/>
          </a:xfrm>
          <a:prstGeom prst="rect">
            <a:avLst/>
          </a:prstGeom>
          <a:noFill/>
          <a:ln w="9525">
            <a:noFill/>
            <a:miter lim="800000"/>
            <a:headEnd/>
            <a:tailEnd/>
          </a:ln>
        </p:spPr>
      </p:pic>
      <p:pic>
        <p:nvPicPr>
          <p:cNvPr id="5" name="PACS297.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25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mtClean="0"/>
              <a:t>Short term storage</a:t>
            </a:r>
          </a:p>
        </p:txBody>
      </p:sp>
      <p:sp>
        <p:nvSpPr>
          <p:cNvPr id="49155" name="Rectangle 3"/>
          <p:cNvSpPr>
            <a:spLocks noGrp="1" noChangeArrowheads="1"/>
          </p:cNvSpPr>
          <p:nvPr>
            <p:ph idx="1"/>
          </p:nvPr>
        </p:nvSpPr>
        <p:spPr/>
        <p:txBody>
          <a:bodyPr/>
          <a:lstStyle/>
          <a:p>
            <a:pPr eaLnBrk="1" hangingPunct="1">
              <a:lnSpc>
                <a:spcPct val="90000"/>
              </a:lnSpc>
            </a:pPr>
            <a:r>
              <a:rPr lang="en-US" dirty="0" smtClean="0"/>
              <a:t>Provided by </a:t>
            </a:r>
            <a:r>
              <a:rPr lang="en-US" dirty="0" smtClean="0">
                <a:solidFill>
                  <a:schemeClr val="hlink"/>
                </a:solidFill>
              </a:rPr>
              <a:t>RAID devices</a:t>
            </a:r>
            <a:r>
              <a:rPr lang="en-US" dirty="0" smtClean="0"/>
              <a:t> containing magnetic disks </a:t>
            </a:r>
          </a:p>
          <a:p>
            <a:pPr eaLnBrk="1" hangingPunct="1">
              <a:lnSpc>
                <a:spcPct val="90000"/>
              </a:lnSpc>
            </a:pPr>
            <a:r>
              <a:rPr lang="en-US" dirty="0" smtClean="0"/>
              <a:t>Expensive but have </a:t>
            </a:r>
            <a:r>
              <a:rPr lang="en-US" dirty="0" smtClean="0">
                <a:solidFill>
                  <a:schemeClr val="hlink"/>
                </a:solidFill>
              </a:rPr>
              <a:t>high performance</a:t>
            </a:r>
          </a:p>
          <a:p>
            <a:pPr eaLnBrk="1" hangingPunct="1">
              <a:lnSpc>
                <a:spcPct val="90000"/>
              </a:lnSpc>
            </a:pPr>
            <a:r>
              <a:rPr lang="en-US" dirty="0" smtClean="0"/>
              <a:t>Larger the RAID : greater the number of examinations that can be retained online for image retrieval and display</a:t>
            </a:r>
          </a:p>
          <a:p>
            <a:pPr eaLnBrk="1" hangingPunct="1">
              <a:lnSpc>
                <a:spcPct val="90000"/>
              </a:lnSpc>
            </a:pPr>
            <a:r>
              <a:rPr lang="en-US" dirty="0" smtClean="0"/>
              <a:t>Modern PACS allows retrieval of images within 2 sec from STS</a:t>
            </a:r>
          </a:p>
        </p:txBody>
      </p:sp>
      <p:pic>
        <p:nvPicPr>
          <p:cNvPr id="4" name="PACS298.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556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876300"/>
            <a:ext cx="7772400" cy="609600"/>
          </a:xfrm>
        </p:spPr>
        <p:txBody>
          <a:bodyPr/>
          <a:lstStyle/>
          <a:p>
            <a:pPr eaLnBrk="1" hangingPunct="1">
              <a:defRPr/>
            </a:pPr>
            <a:r>
              <a:rPr lang="en-US" smtClean="0"/>
              <a:t>Long term storage</a:t>
            </a:r>
          </a:p>
        </p:txBody>
      </p:sp>
      <p:sp>
        <p:nvSpPr>
          <p:cNvPr id="50179" name="Rectangle 3"/>
          <p:cNvSpPr>
            <a:spLocks noGrp="1" noChangeArrowheads="1"/>
          </p:cNvSpPr>
          <p:nvPr>
            <p:ph idx="1"/>
          </p:nvPr>
        </p:nvSpPr>
        <p:spPr/>
        <p:txBody>
          <a:bodyPr/>
          <a:lstStyle/>
          <a:p>
            <a:pPr eaLnBrk="1" hangingPunct="1">
              <a:lnSpc>
                <a:spcPct val="90000"/>
              </a:lnSpc>
            </a:pPr>
            <a:r>
              <a:rPr lang="en-US" dirty="0" smtClean="0"/>
              <a:t>Used to store digital data for longer periods of time</a:t>
            </a:r>
          </a:p>
          <a:p>
            <a:pPr eaLnBrk="1" hangingPunct="1">
              <a:lnSpc>
                <a:spcPct val="90000"/>
              </a:lnSpc>
            </a:pPr>
            <a:r>
              <a:rPr lang="en-US" dirty="0" smtClean="0">
                <a:solidFill>
                  <a:schemeClr val="folHlink"/>
                </a:solidFill>
              </a:rPr>
              <a:t>COMPACT DISKS</a:t>
            </a:r>
            <a:r>
              <a:rPr lang="en-US" dirty="0" smtClean="0"/>
              <a:t> :cheap but storage capacity is too low (650 MB)</a:t>
            </a:r>
          </a:p>
          <a:p>
            <a:pPr eaLnBrk="1" hangingPunct="1">
              <a:lnSpc>
                <a:spcPct val="90000"/>
              </a:lnSpc>
            </a:pPr>
            <a:r>
              <a:rPr lang="en-US" dirty="0" smtClean="0">
                <a:solidFill>
                  <a:schemeClr val="folHlink"/>
                </a:solidFill>
              </a:rPr>
              <a:t>MAGNETO OPTIC DISK</a:t>
            </a:r>
            <a:r>
              <a:rPr lang="en-US" dirty="0" smtClean="0"/>
              <a:t>: most commonly used (6 GB ) </a:t>
            </a:r>
          </a:p>
          <a:p>
            <a:pPr eaLnBrk="1" hangingPunct="1">
              <a:lnSpc>
                <a:spcPct val="90000"/>
              </a:lnSpc>
            </a:pPr>
            <a:r>
              <a:rPr lang="en-US" dirty="0" smtClean="0">
                <a:solidFill>
                  <a:schemeClr val="folHlink"/>
                </a:solidFill>
              </a:rPr>
              <a:t>DIGITAL VERSATILE DISK</a:t>
            </a:r>
            <a:r>
              <a:rPr lang="en-US" dirty="0" smtClean="0"/>
              <a:t>: 16 GB , cheaper than MODS but very fragile</a:t>
            </a:r>
          </a:p>
          <a:p>
            <a:pPr eaLnBrk="1" hangingPunct="1">
              <a:lnSpc>
                <a:spcPct val="90000"/>
              </a:lnSpc>
            </a:pPr>
            <a:endParaRPr lang="en-US" dirty="0" smtClean="0"/>
          </a:p>
        </p:txBody>
      </p:sp>
      <p:grpSp>
        <p:nvGrpSpPr>
          <p:cNvPr id="2" name="Group 4"/>
          <p:cNvGrpSpPr>
            <a:grpSpLocks/>
          </p:cNvGrpSpPr>
          <p:nvPr/>
        </p:nvGrpSpPr>
        <p:grpSpPr bwMode="auto">
          <a:xfrm>
            <a:off x="7543800" y="-152400"/>
            <a:ext cx="1295400" cy="1752600"/>
            <a:chOff x="2418" y="1632"/>
            <a:chExt cx="528" cy="960"/>
          </a:xfrm>
        </p:grpSpPr>
        <p:pic>
          <p:nvPicPr>
            <p:cNvPr id="50181" name="Picture 5" descr="Plasmon 500"/>
            <p:cNvPicPr>
              <a:picLocks noChangeAspect="1" noChangeArrowheads="1"/>
            </p:cNvPicPr>
            <p:nvPr/>
          </p:nvPicPr>
          <p:blipFill>
            <a:blip r:embed="rId3"/>
            <a:srcRect/>
            <a:stretch>
              <a:fillRect/>
            </a:stretch>
          </p:blipFill>
          <p:spPr bwMode="auto">
            <a:xfrm flipH="1">
              <a:off x="2448" y="1824"/>
              <a:ext cx="476" cy="768"/>
            </a:xfrm>
            <a:prstGeom prst="rect">
              <a:avLst/>
            </a:prstGeom>
            <a:noFill/>
            <a:ln w="9525">
              <a:noFill/>
              <a:miter lim="800000"/>
              <a:headEnd/>
              <a:tailEnd/>
            </a:ln>
          </p:spPr>
        </p:pic>
        <p:sp>
          <p:nvSpPr>
            <p:cNvPr id="50182" name="Text Box 6"/>
            <p:cNvSpPr txBox="1">
              <a:spLocks noChangeArrowheads="1"/>
            </p:cNvSpPr>
            <p:nvPr/>
          </p:nvSpPr>
          <p:spPr bwMode="auto">
            <a:xfrm>
              <a:off x="2418" y="1632"/>
              <a:ext cx="528" cy="199"/>
            </a:xfrm>
            <a:prstGeom prst="rect">
              <a:avLst/>
            </a:prstGeom>
            <a:noFill/>
            <a:ln w="9525">
              <a:noFill/>
              <a:miter lim="800000"/>
              <a:headEnd/>
              <a:tailEnd/>
            </a:ln>
          </p:spPr>
          <p:txBody>
            <a:bodyPr>
              <a:spAutoFit/>
            </a:bodyPr>
            <a:lstStyle/>
            <a:p>
              <a:pPr algn="ctr" eaLnBrk="0" hangingPunct="0">
                <a:spcBef>
                  <a:spcPct val="50000"/>
                </a:spcBef>
              </a:pPr>
              <a:endParaRPr lang="en-US"/>
            </a:p>
          </p:txBody>
        </p:sp>
      </p:grpSp>
      <p:pic>
        <p:nvPicPr>
          <p:cNvPr id="7" name="PACS299.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523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endParaRPr lang="en-US" smtClean="0"/>
          </a:p>
        </p:txBody>
      </p:sp>
      <p:sp>
        <p:nvSpPr>
          <p:cNvPr id="51203" name="Rectangle 3"/>
          <p:cNvSpPr>
            <a:spLocks noGrp="1" noChangeArrowheads="1"/>
          </p:cNvSpPr>
          <p:nvPr>
            <p:ph idx="1"/>
          </p:nvPr>
        </p:nvSpPr>
        <p:spPr>
          <a:xfrm>
            <a:off x="685800" y="2514600"/>
            <a:ext cx="7772400" cy="3581400"/>
          </a:xfrm>
        </p:spPr>
        <p:txBody>
          <a:bodyPr/>
          <a:lstStyle/>
          <a:p>
            <a:pPr eaLnBrk="1" hangingPunct="1"/>
            <a:r>
              <a:rPr lang="en-US" b="1" smtClean="0">
                <a:solidFill>
                  <a:schemeClr val="hlink"/>
                </a:solidFill>
              </a:rPr>
              <a:t>STEP 5</a:t>
            </a:r>
            <a:r>
              <a:rPr lang="en-US" b="1" smtClean="0"/>
              <a:t> : NETWORKS AND COMMUNICATION</a:t>
            </a:r>
          </a:p>
        </p:txBody>
      </p:sp>
      <p:pic>
        <p:nvPicPr>
          <p:cNvPr id="4" name="PACS300.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34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050"/>
          <p:cNvSpPr>
            <a:spLocks noGrp="1" noChangeArrowheads="1"/>
          </p:cNvSpPr>
          <p:nvPr>
            <p:ph type="title"/>
          </p:nvPr>
        </p:nvSpPr>
        <p:spPr/>
        <p:txBody>
          <a:bodyPr/>
          <a:lstStyle/>
          <a:p>
            <a:pPr eaLnBrk="1" hangingPunct="1">
              <a:defRPr/>
            </a:pPr>
            <a:endParaRPr lang="en-US" smtClean="0"/>
          </a:p>
        </p:txBody>
      </p:sp>
      <p:sp>
        <p:nvSpPr>
          <p:cNvPr id="52227" name="Rectangle 2051"/>
          <p:cNvSpPr>
            <a:spLocks noGrp="1" noChangeArrowheads="1"/>
          </p:cNvSpPr>
          <p:nvPr>
            <p:ph idx="1"/>
          </p:nvPr>
        </p:nvSpPr>
        <p:spPr/>
        <p:txBody>
          <a:bodyPr/>
          <a:lstStyle/>
          <a:p>
            <a:pPr algn="just" eaLnBrk="1" hangingPunct="1">
              <a:lnSpc>
                <a:spcPct val="90000"/>
              </a:lnSpc>
            </a:pPr>
            <a:r>
              <a:rPr lang="en-US" b="1" smtClean="0">
                <a:solidFill>
                  <a:schemeClr val="hlink"/>
                </a:solidFill>
              </a:rPr>
              <a:t>Networking</a:t>
            </a:r>
            <a:r>
              <a:rPr lang="en-US" smtClean="0">
                <a:solidFill>
                  <a:schemeClr val="hlink"/>
                </a:solidFill>
              </a:rPr>
              <a:t> </a:t>
            </a:r>
            <a:r>
              <a:rPr lang="en-US" smtClean="0"/>
              <a:t>is a set of computers connected to each other ,usually through a cable. This helps user to share data, communicate, use a common resource.</a:t>
            </a:r>
          </a:p>
          <a:p>
            <a:pPr algn="just" eaLnBrk="1" hangingPunct="1">
              <a:lnSpc>
                <a:spcPct val="90000"/>
              </a:lnSpc>
            </a:pPr>
            <a:r>
              <a:rPr lang="en-US" b="1" smtClean="0">
                <a:solidFill>
                  <a:schemeClr val="hlink"/>
                </a:solidFill>
              </a:rPr>
              <a:t>LAN:</a:t>
            </a:r>
            <a:r>
              <a:rPr lang="en-US" smtClean="0"/>
              <a:t> Networks connected within a    building/campus .</a:t>
            </a:r>
          </a:p>
          <a:p>
            <a:pPr algn="just" eaLnBrk="1" hangingPunct="1">
              <a:lnSpc>
                <a:spcPct val="90000"/>
              </a:lnSpc>
            </a:pPr>
            <a:r>
              <a:rPr lang="en-US" b="1" smtClean="0">
                <a:solidFill>
                  <a:schemeClr val="hlink"/>
                </a:solidFill>
              </a:rPr>
              <a:t>WAN:</a:t>
            </a:r>
            <a:r>
              <a:rPr lang="en-US" smtClean="0"/>
              <a:t> Networks connected  across countries and continents.</a:t>
            </a:r>
          </a:p>
          <a:p>
            <a:pPr eaLnBrk="1" hangingPunct="1">
              <a:lnSpc>
                <a:spcPct val="90000"/>
              </a:lnSpc>
            </a:pPr>
            <a:endParaRPr lang="en-US" smtClean="0"/>
          </a:p>
          <a:p>
            <a:pPr eaLnBrk="1" hangingPunct="1">
              <a:lnSpc>
                <a:spcPct val="90000"/>
              </a:lnSpc>
            </a:pPr>
            <a:endParaRPr lang="en-US" smtClean="0"/>
          </a:p>
        </p:txBody>
      </p:sp>
      <p:pic>
        <p:nvPicPr>
          <p:cNvPr id="4" name="PACS301.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649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28" descr="ISU"/>
          <p:cNvPicPr>
            <a:picLocks noChangeAspect="1" noChangeArrowheads="1"/>
          </p:cNvPicPr>
          <p:nvPr/>
        </p:nvPicPr>
        <p:blipFill>
          <a:blip r:embed="rId3"/>
          <a:srcRect/>
          <a:stretch>
            <a:fillRect/>
          </a:stretch>
        </p:blipFill>
        <p:spPr bwMode="auto">
          <a:xfrm>
            <a:off x="3048000" y="228600"/>
            <a:ext cx="2584450" cy="2971800"/>
          </a:xfrm>
          <a:prstGeom prst="rect">
            <a:avLst/>
          </a:prstGeom>
          <a:noFill/>
          <a:ln w="9525">
            <a:noFill/>
            <a:miter lim="800000"/>
            <a:headEnd/>
            <a:tailEnd/>
          </a:ln>
        </p:spPr>
      </p:pic>
      <p:pic>
        <p:nvPicPr>
          <p:cNvPr id="53251" name="Picture 1029" descr="imacc"/>
          <p:cNvPicPr>
            <a:picLocks noChangeAspect="1" noChangeArrowheads="1"/>
          </p:cNvPicPr>
          <p:nvPr/>
        </p:nvPicPr>
        <p:blipFill>
          <a:blip r:embed="rId4"/>
          <a:srcRect/>
          <a:stretch>
            <a:fillRect/>
          </a:stretch>
        </p:blipFill>
        <p:spPr bwMode="auto">
          <a:xfrm>
            <a:off x="103188" y="3733800"/>
            <a:ext cx="1112837" cy="1219200"/>
          </a:xfrm>
          <a:prstGeom prst="rect">
            <a:avLst/>
          </a:prstGeom>
          <a:noFill/>
          <a:ln w="9525">
            <a:noFill/>
            <a:miter lim="800000"/>
            <a:headEnd/>
            <a:tailEnd/>
          </a:ln>
        </p:spPr>
      </p:pic>
      <p:pic>
        <p:nvPicPr>
          <p:cNvPr id="53252" name="Picture 1030" descr="imacc"/>
          <p:cNvPicPr>
            <a:picLocks noChangeAspect="1" noChangeArrowheads="1"/>
          </p:cNvPicPr>
          <p:nvPr/>
        </p:nvPicPr>
        <p:blipFill>
          <a:blip r:embed="rId4"/>
          <a:srcRect/>
          <a:stretch>
            <a:fillRect/>
          </a:stretch>
        </p:blipFill>
        <p:spPr bwMode="auto">
          <a:xfrm>
            <a:off x="2825750" y="3733800"/>
            <a:ext cx="1177925" cy="1295400"/>
          </a:xfrm>
          <a:prstGeom prst="rect">
            <a:avLst/>
          </a:prstGeom>
          <a:noFill/>
          <a:ln w="9525">
            <a:noFill/>
            <a:miter lim="800000"/>
            <a:headEnd/>
            <a:tailEnd/>
          </a:ln>
        </p:spPr>
      </p:pic>
      <p:pic>
        <p:nvPicPr>
          <p:cNvPr id="53253" name="Picture 1031" descr="imacc"/>
          <p:cNvPicPr>
            <a:picLocks noChangeAspect="1" noChangeArrowheads="1"/>
          </p:cNvPicPr>
          <p:nvPr/>
        </p:nvPicPr>
        <p:blipFill>
          <a:blip r:embed="rId4"/>
          <a:srcRect/>
          <a:stretch>
            <a:fillRect/>
          </a:stretch>
        </p:blipFill>
        <p:spPr bwMode="auto">
          <a:xfrm>
            <a:off x="5291138" y="3733800"/>
            <a:ext cx="1182687" cy="1295400"/>
          </a:xfrm>
          <a:prstGeom prst="rect">
            <a:avLst/>
          </a:prstGeom>
          <a:noFill/>
          <a:ln w="9525">
            <a:noFill/>
            <a:miter lim="800000"/>
            <a:headEnd/>
            <a:tailEnd/>
          </a:ln>
        </p:spPr>
      </p:pic>
      <p:pic>
        <p:nvPicPr>
          <p:cNvPr id="53254" name="Picture 1032" descr="imacc"/>
          <p:cNvPicPr>
            <a:picLocks noChangeAspect="1" noChangeArrowheads="1"/>
          </p:cNvPicPr>
          <p:nvPr/>
        </p:nvPicPr>
        <p:blipFill>
          <a:blip r:embed="rId4"/>
          <a:srcRect/>
          <a:stretch>
            <a:fillRect/>
          </a:stretch>
        </p:blipFill>
        <p:spPr bwMode="auto">
          <a:xfrm>
            <a:off x="7659688" y="3733800"/>
            <a:ext cx="1182687" cy="1295400"/>
          </a:xfrm>
          <a:prstGeom prst="rect">
            <a:avLst/>
          </a:prstGeom>
          <a:noFill/>
          <a:ln w="9525">
            <a:noFill/>
            <a:miter lim="800000"/>
            <a:headEnd/>
            <a:tailEnd/>
          </a:ln>
        </p:spPr>
      </p:pic>
      <p:sp>
        <p:nvSpPr>
          <p:cNvPr id="53255" name="Line 1033"/>
          <p:cNvSpPr>
            <a:spLocks noChangeShapeType="1"/>
          </p:cNvSpPr>
          <p:nvPr/>
        </p:nvSpPr>
        <p:spPr bwMode="auto">
          <a:xfrm>
            <a:off x="685800" y="3124200"/>
            <a:ext cx="7848600" cy="0"/>
          </a:xfrm>
          <a:prstGeom prst="line">
            <a:avLst/>
          </a:prstGeom>
          <a:noFill/>
          <a:ln w="9525">
            <a:solidFill>
              <a:schemeClr val="tx1"/>
            </a:solidFill>
            <a:round/>
            <a:headEnd/>
            <a:tailEnd/>
          </a:ln>
        </p:spPr>
        <p:txBody>
          <a:bodyPr wrap="none"/>
          <a:lstStyle/>
          <a:p>
            <a:endParaRPr lang="en-US"/>
          </a:p>
        </p:txBody>
      </p:sp>
      <p:sp>
        <p:nvSpPr>
          <p:cNvPr id="53256" name="Line 1034"/>
          <p:cNvSpPr>
            <a:spLocks noChangeShapeType="1"/>
          </p:cNvSpPr>
          <p:nvPr/>
        </p:nvSpPr>
        <p:spPr bwMode="auto">
          <a:xfrm>
            <a:off x="685800" y="3124200"/>
            <a:ext cx="0" cy="609600"/>
          </a:xfrm>
          <a:prstGeom prst="line">
            <a:avLst/>
          </a:prstGeom>
          <a:noFill/>
          <a:ln w="9525">
            <a:solidFill>
              <a:schemeClr val="tx1"/>
            </a:solidFill>
            <a:round/>
            <a:headEnd/>
            <a:tailEnd/>
          </a:ln>
        </p:spPr>
        <p:txBody>
          <a:bodyPr wrap="none"/>
          <a:lstStyle/>
          <a:p>
            <a:endParaRPr lang="en-US"/>
          </a:p>
        </p:txBody>
      </p:sp>
      <p:sp>
        <p:nvSpPr>
          <p:cNvPr id="53257" name="Line 1035"/>
          <p:cNvSpPr>
            <a:spLocks noChangeShapeType="1"/>
          </p:cNvSpPr>
          <p:nvPr/>
        </p:nvSpPr>
        <p:spPr bwMode="auto">
          <a:xfrm>
            <a:off x="3505200" y="3124200"/>
            <a:ext cx="0" cy="609600"/>
          </a:xfrm>
          <a:prstGeom prst="line">
            <a:avLst/>
          </a:prstGeom>
          <a:noFill/>
          <a:ln w="9525">
            <a:solidFill>
              <a:schemeClr val="tx1"/>
            </a:solidFill>
            <a:round/>
            <a:headEnd/>
            <a:tailEnd/>
          </a:ln>
        </p:spPr>
        <p:txBody>
          <a:bodyPr wrap="none"/>
          <a:lstStyle/>
          <a:p>
            <a:endParaRPr lang="en-US"/>
          </a:p>
        </p:txBody>
      </p:sp>
      <p:sp>
        <p:nvSpPr>
          <p:cNvPr id="53258" name="Line 1036"/>
          <p:cNvSpPr>
            <a:spLocks noChangeShapeType="1"/>
          </p:cNvSpPr>
          <p:nvPr/>
        </p:nvSpPr>
        <p:spPr bwMode="auto">
          <a:xfrm>
            <a:off x="5867400" y="3124200"/>
            <a:ext cx="0" cy="685800"/>
          </a:xfrm>
          <a:prstGeom prst="line">
            <a:avLst/>
          </a:prstGeom>
          <a:noFill/>
          <a:ln w="9525">
            <a:solidFill>
              <a:schemeClr val="tx1"/>
            </a:solidFill>
            <a:round/>
            <a:headEnd/>
            <a:tailEnd/>
          </a:ln>
        </p:spPr>
        <p:txBody>
          <a:bodyPr wrap="none"/>
          <a:lstStyle/>
          <a:p>
            <a:endParaRPr lang="en-US"/>
          </a:p>
        </p:txBody>
      </p:sp>
      <p:sp>
        <p:nvSpPr>
          <p:cNvPr id="53259" name="Line 1037"/>
          <p:cNvSpPr>
            <a:spLocks noChangeShapeType="1"/>
          </p:cNvSpPr>
          <p:nvPr/>
        </p:nvSpPr>
        <p:spPr bwMode="auto">
          <a:xfrm>
            <a:off x="8534400" y="3124200"/>
            <a:ext cx="0" cy="609600"/>
          </a:xfrm>
          <a:prstGeom prst="line">
            <a:avLst/>
          </a:prstGeom>
          <a:noFill/>
          <a:ln w="9525">
            <a:solidFill>
              <a:schemeClr val="tx1"/>
            </a:solidFill>
            <a:round/>
            <a:headEnd/>
            <a:tailEnd/>
          </a:ln>
        </p:spPr>
        <p:txBody>
          <a:bodyPr wrap="none"/>
          <a:lstStyle/>
          <a:p>
            <a:endParaRPr lang="en-US"/>
          </a:p>
        </p:txBody>
      </p:sp>
      <p:sp>
        <p:nvSpPr>
          <p:cNvPr id="53260" name="Rectangle 1038"/>
          <p:cNvSpPr>
            <a:spLocks noChangeArrowheads="1"/>
          </p:cNvSpPr>
          <p:nvPr/>
        </p:nvSpPr>
        <p:spPr bwMode="auto">
          <a:xfrm>
            <a:off x="5791200" y="1066800"/>
            <a:ext cx="1981200" cy="6096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SERVER</a:t>
            </a:r>
          </a:p>
        </p:txBody>
      </p:sp>
      <p:sp>
        <p:nvSpPr>
          <p:cNvPr id="53261" name="Rectangle 1039"/>
          <p:cNvSpPr>
            <a:spLocks noChangeArrowheads="1"/>
          </p:cNvSpPr>
          <p:nvPr/>
        </p:nvSpPr>
        <p:spPr bwMode="auto">
          <a:xfrm>
            <a:off x="2514600" y="5867400"/>
            <a:ext cx="4495800" cy="4572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WORKSTATIONS</a:t>
            </a:r>
          </a:p>
        </p:txBody>
      </p:sp>
      <p:sp>
        <p:nvSpPr>
          <p:cNvPr id="53262" name="Rectangle 1040"/>
          <p:cNvSpPr>
            <a:spLocks noChangeArrowheads="1"/>
          </p:cNvSpPr>
          <p:nvPr/>
        </p:nvSpPr>
        <p:spPr bwMode="auto">
          <a:xfrm>
            <a:off x="0" y="5029200"/>
            <a:ext cx="1295400" cy="457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Medicine</a:t>
            </a:r>
          </a:p>
        </p:txBody>
      </p:sp>
      <p:sp>
        <p:nvSpPr>
          <p:cNvPr id="53263" name="Rectangle 1041"/>
          <p:cNvSpPr>
            <a:spLocks noChangeArrowheads="1"/>
          </p:cNvSpPr>
          <p:nvPr/>
        </p:nvSpPr>
        <p:spPr bwMode="auto">
          <a:xfrm>
            <a:off x="2743200" y="5105400"/>
            <a:ext cx="1295400" cy="457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Surgery </a:t>
            </a:r>
          </a:p>
        </p:txBody>
      </p:sp>
      <p:sp>
        <p:nvSpPr>
          <p:cNvPr id="53264" name="Rectangle 1042"/>
          <p:cNvSpPr>
            <a:spLocks noChangeArrowheads="1"/>
          </p:cNvSpPr>
          <p:nvPr/>
        </p:nvSpPr>
        <p:spPr bwMode="auto">
          <a:xfrm>
            <a:off x="5181600" y="5105400"/>
            <a:ext cx="1447800" cy="457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Pediatrics </a:t>
            </a:r>
          </a:p>
        </p:txBody>
      </p:sp>
      <p:sp>
        <p:nvSpPr>
          <p:cNvPr id="53265" name="Rectangle 1043"/>
          <p:cNvSpPr>
            <a:spLocks noChangeArrowheads="1"/>
          </p:cNvSpPr>
          <p:nvPr/>
        </p:nvSpPr>
        <p:spPr bwMode="auto">
          <a:xfrm>
            <a:off x="7620000" y="5105400"/>
            <a:ext cx="1524000" cy="457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OBG</a:t>
            </a:r>
          </a:p>
        </p:txBody>
      </p:sp>
      <p:pic>
        <p:nvPicPr>
          <p:cNvPr id="18" name="PACS302.wav">
            <a:hlinkClick r:id="" action="ppaction://media"/>
          </p:cNvPr>
          <p:cNvPicPr>
            <a:picLocks noRot="1" noChangeAspect="1"/>
          </p:cNvPicPr>
          <p:nvPr>
            <a:audioFile r:link="rId1"/>
          </p:nvPr>
        </p:nvPicPr>
        <p:blipFill>
          <a:blip r:embed="rId5"/>
          <a:stretch>
            <a:fillRect/>
          </a:stretch>
        </p:blipFill>
        <p:spPr>
          <a:xfrm>
            <a:off x="8788400" y="6502400"/>
            <a:ext cx="203200" cy="203200"/>
          </a:xfrm>
          <a:prstGeom prst="rect">
            <a:avLst/>
          </a:prstGeom>
        </p:spPr>
      </p:pic>
    </p:spTree>
  </p:cSld>
  <p:clrMapOvr>
    <a:masterClrMapping/>
  </p:clrMapOvr>
  <p:transition advTm="145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8"/>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mtClean="0"/>
              <a:t>PACS workstations</a:t>
            </a:r>
          </a:p>
        </p:txBody>
      </p:sp>
      <p:sp>
        <p:nvSpPr>
          <p:cNvPr id="55299" name="Rectangle 3"/>
          <p:cNvSpPr>
            <a:spLocks noGrp="1" noChangeArrowheads="1"/>
          </p:cNvSpPr>
          <p:nvPr>
            <p:ph idx="1"/>
          </p:nvPr>
        </p:nvSpPr>
        <p:spPr/>
        <p:txBody>
          <a:bodyPr/>
          <a:lstStyle/>
          <a:p>
            <a:pPr eaLnBrk="1" hangingPunct="1"/>
            <a:r>
              <a:rPr lang="en-US" smtClean="0">
                <a:solidFill>
                  <a:schemeClr val="folHlink"/>
                </a:solidFill>
              </a:rPr>
              <a:t>1) DISPLAY workstation</a:t>
            </a:r>
            <a:r>
              <a:rPr lang="en-US" smtClean="0"/>
              <a:t> : located within the radiology department for interpretation of films</a:t>
            </a:r>
          </a:p>
          <a:p>
            <a:pPr eaLnBrk="1" hangingPunct="1"/>
            <a:r>
              <a:rPr lang="en-US" smtClean="0">
                <a:solidFill>
                  <a:schemeClr val="folHlink"/>
                </a:solidFill>
              </a:rPr>
              <a:t>2) REVIEW workstations</a:t>
            </a:r>
            <a:r>
              <a:rPr lang="en-US" smtClean="0"/>
              <a:t> : located everywhere else in the hospital for viewing by physicians and staff</a:t>
            </a:r>
          </a:p>
        </p:txBody>
      </p:sp>
      <p:pic>
        <p:nvPicPr>
          <p:cNvPr id="4" name="PACS304.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211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mtClean="0"/>
              <a:t>Display workstation</a:t>
            </a:r>
          </a:p>
        </p:txBody>
      </p:sp>
      <p:pic>
        <p:nvPicPr>
          <p:cNvPr id="56323" name="Picture 4" descr="\\X-ray report\d\dept photos\dept photos\photos\select images\pacs reporting.jpg"/>
          <p:cNvPicPr>
            <a:picLocks noChangeAspect="1" noChangeArrowheads="1"/>
          </p:cNvPicPr>
          <p:nvPr/>
        </p:nvPicPr>
        <p:blipFill>
          <a:blip r:embed="rId3"/>
          <a:srcRect l="40425" t="17845" r="1558" b="27956"/>
          <a:stretch>
            <a:fillRect/>
          </a:stretch>
        </p:blipFill>
        <p:spPr bwMode="auto">
          <a:xfrm>
            <a:off x="2133600" y="2667000"/>
            <a:ext cx="4800600" cy="3300413"/>
          </a:xfrm>
          <a:prstGeom prst="rect">
            <a:avLst/>
          </a:prstGeom>
          <a:noFill/>
          <a:ln w="9525">
            <a:noFill/>
            <a:miter lim="800000"/>
            <a:headEnd/>
            <a:tailEnd/>
          </a:ln>
        </p:spPr>
      </p:pic>
      <p:pic>
        <p:nvPicPr>
          <p:cNvPr id="4" name="PACS305.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37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smtClean="0"/>
              <a:t>High resolution monitors</a:t>
            </a:r>
          </a:p>
        </p:txBody>
      </p:sp>
      <p:sp>
        <p:nvSpPr>
          <p:cNvPr id="57347" name="Rectangle 3"/>
          <p:cNvSpPr>
            <a:spLocks noGrp="1" noChangeArrowheads="1"/>
          </p:cNvSpPr>
          <p:nvPr>
            <p:ph idx="1"/>
          </p:nvPr>
        </p:nvSpPr>
        <p:spPr/>
        <p:txBody>
          <a:bodyPr/>
          <a:lstStyle/>
          <a:p>
            <a:pPr eaLnBrk="1" hangingPunct="1"/>
            <a:r>
              <a:rPr lang="en-US" smtClean="0"/>
              <a:t>1K resolution (1000 lines) : are adequate for CT, MRI, USG and digital angiography</a:t>
            </a:r>
          </a:p>
          <a:p>
            <a:pPr eaLnBrk="1" hangingPunct="1"/>
            <a:endParaRPr lang="en-US" smtClean="0"/>
          </a:p>
          <a:p>
            <a:pPr eaLnBrk="1" hangingPunct="1"/>
            <a:r>
              <a:rPr lang="en-US" smtClean="0"/>
              <a:t>2K : are necessary to view whole of a plain radiographic image at full resolution</a:t>
            </a:r>
          </a:p>
          <a:p>
            <a:pPr eaLnBrk="1" hangingPunct="1"/>
            <a:endParaRPr lang="en-US" smtClean="0"/>
          </a:p>
          <a:p>
            <a:pPr eaLnBrk="1" hangingPunct="1"/>
            <a:r>
              <a:rPr lang="en-US" smtClean="0"/>
              <a:t>Greys scale and color monitors available</a:t>
            </a:r>
          </a:p>
        </p:txBody>
      </p:sp>
      <p:pic>
        <p:nvPicPr>
          <p:cNvPr id="4" name="PACS306.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194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876300"/>
            <a:ext cx="7772400" cy="609600"/>
          </a:xfrm>
        </p:spPr>
        <p:txBody>
          <a:bodyPr/>
          <a:lstStyle/>
          <a:p>
            <a:pPr eaLnBrk="1" hangingPunct="1">
              <a:defRPr/>
            </a:pPr>
            <a:r>
              <a:rPr lang="en-US" smtClean="0"/>
              <a:t>ROLE OF PACS</a:t>
            </a:r>
          </a:p>
        </p:txBody>
      </p:sp>
      <p:sp>
        <p:nvSpPr>
          <p:cNvPr id="10243" name="Rectangle 3"/>
          <p:cNvSpPr>
            <a:spLocks noGrp="1" noChangeArrowheads="1"/>
          </p:cNvSpPr>
          <p:nvPr>
            <p:ph idx="1"/>
          </p:nvPr>
        </p:nvSpPr>
        <p:spPr/>
        <p:txBody>
          <a:bodyPr/>
          <a:lstStyle/>
          <a:p>
            <a:pPr eaLnBrk="1" hangingPunct="1">
              <a:buNone/>
            </a:pPr>
            <a:r>
              <a:rPr lang="en-US" b="1" dirty="0" smtClean="0">
                <a:solidFill>
                  <a:srgbClr val="FFFF66"/>
                </a:solidFill>
              </a:rPr>
              <a:t>Digital images</a:t>
            </a:r>
            <a:r>
              <a:rPr lang="en-US" dirty="0" smtClean="0"/>
              <a:t> viewed on monitors in conjunction with:</a:t>
            </a:r>
          </a:p>
          <a:p>
            <a:pPr eaLnBrk="1" hangingPunct="1"/>
            <a:r>
              <a:rPr lang="en-US" b="1" dirty="0" smtClean="0">
                <a:solidFill>
                  <a:srgbClr val="FFFF66"/>
                </a:solidFill>
              </a:rPr>
              <a:t>Clinical details</a:t>
            </a:r>
          </a:p>
          <a:p>
            <a:pPr eaLnBrk="1" hangingPunct="1"/>
            <a:r>
              <a:rPr lang="en-US" b="1" dirty="0" smtClean="0">
                <a:solidFill>
                  <a:srgbClr val="FFFF66"/>
                </a:solidFill>
              </a:rPr>
              <a:t>Radiological report</a:t>
            </a:r>
            <a:r>
              <a:rPr lang="en-US" dirty="0" smtClean="0"/>
              <a:t> displayed in electronic format</a:t>
            </a:r>
          </a:p>
          <a:p>
            <a:pPr eaLnBrk="1" hangingPunct="1"/>
            <a:r>
              <a:rPr lang="en-US" dirty="0" smtClean="0"/>
              <a:t>Main aim : </a:t>
            </a:r>
            <a:r>
              <a:rPr lang="en-US" b="1" dirty="0" smtClean="0"/>
              <a:t>EFFICIENCY OF DATA MANAGEMENT</a:t>
            </a:r>
          </a:p>
          <a:p>
            <a:pPr eaLnBrk="1" hangingPunct="1"/>
            <a:endParaRPr lang="en-US" dirty="0" smtClean="0"/>
          </a:p>
          <a:p>
            <a:pPr eaLnBrk="1" hangingPunct="1"/>
            <a:endParaRPr lang="en-US" dirty="0" smtClean="0"/>
          </a:p>
        </p:txBody>
      </p:sp>
      <p:pic>
        <p:nvPicPr>
          <p:cNvPr id="4" name="PACS260.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160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smtClean="0"/>
              <a:t>Soft copy tools</a:t>
            </a:r>
          </a:p>
        </p:txBody>
      </p:sp>
      <p:sp>
        <p:nvSpPr>
          <p:cNvPr id="58371" name="Rectangle 3"/>
          <p:cNvSpPr>
            <a:spLocks noGrp="1" noChangeArrowheads="1"/>
          </p:cNvSpPr>
          <p:nvPr>
            <p:ph idx="1"/>
          </p:nvPr>
        </p:nvSpPr>
        <p:spPr/>
        <p:txBody>
          <a:bodyPr/>
          <a:lstStyle/>
          <a:p>
            <a:pPr eaLnBrk="1" hangingPunct="1"/>
            <a:r>
              <a:rPr lang="en-US" smtClean="0"/>
              <a:t>Contrast width and level</a:t>
            </a:r>
          </a:p>
          <a:p>
            <a:pPr eaLnBrk="1" hangingPunct="1"/>
            <a:r>
              <a:rPr lang="en-US" smtClean="0"/>
              <a:t>CT density values</a:t>
            </a:r>
          </a:p>
          <a:p>
            <a:pPr eaLnBrk="1" hangingPunct="1"/>
            <a:r>
              <a:rPr lang="en-US" smtClean="0"/>
              <a:t>Grey scale inversion</a:t>
            </a:r>
          </a:p>
          <a:p>
            <a:pPr eaLnBrk="1" hangingPunct="1"/>
            <a:r>
              <a:rPr lang="en-US" smtClean="0"/>
              <a:t>Stack / cine mode</a:t>
            </a:r>
          </a:p>
          <a:p>
            <a:pPr eaLnBrk="1" hangingPunct="1"/>
            <a:r>
              <a:rPr lang="en-US" smtClean="0"/>
              <a:t>Image orientation</a:t>
            </a:r>
          </a:p>
          <a:p>
            <a:pPr eaLnBrk="1" hangingPunct="1"/>
            <a:r>
              <a:rPr lang="en-US" smtClean="0"/>
              <a:t>Magnification</a:t>
            </a:r>
          </a:p>
          <a:p>
            <a:pPr eaLnBrk="1" hangingPunct="1"/>
            <a:r>
              <a:rPr lang="en-US" smtClean="0"/>
              <a:t>Measurement </a:t>
            </a:r>
          </a:p>
        </p:txBody>
      </p:sp>
      <p:pic>
        <p:nvPicPr>
          <p:cNvPr id="4" name="PACS307.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385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smtClean="0"/>
              <a:t>Web browser workstation</a:t>
            </a:r>
          </a:p>
        </p:txBody>
      </p:sp>
      <p:sp>
        <p:nvSpPr>
          <p:cNvPr id="59395" name="Rectangle 3"/>
          <p:cNvSpPr>
            <a:spLocks noGrp="1" noChangeArrowheads="1"/>
          </p:cNvSpPr>
          <p:nvPr>
            <p:ph idx="1"/>
          </p:nvPr>
        </p:nvSpPr>
        <p:spPr/>
        <p:txBody>
          <a:bodyPr/>
          <a:lstStyle/>
          <a:p>
            <a:pPr eaLnBrk="1" hangingPunct="1"/>
            <a:r>
              <a:rPr lang="en-US" smtClean="0"/>
              <a:t>Makes it unnecessary to invest in expensive specialist PACS workstations at majority of sites throughout the hospital</a:t>
            </a:r>
          </a:p>
          <a:p>
            <a:pPr eaLnBrk="1" hangingPunct="1"/>
            <a:endParaRPr lang="en-US" smtClean="0"/>
          </a:p>
          <a:p>
            <a:pPr eaLnBrk="1" hangingPunct="1"/>
            <a:r>
              <a:rPr lang="en-US" smtClean="0"/>
              <a:t>Displays radiologists report in conjunction with the displayed image</a:t>
            </a:r>
          </a:p>
          <a:p>
            <a:pPr eaLnBrk="1" hangingPunct="1"/>
            <a:endParaRPr lang="en-US" smtClean="0"/>
          </a:p>
        </p:txBody>
      </p:sp>
      <p:pic>
        <p:nvPicPr>
          <p:cNvPr id="4" name="PACS308.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198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124200" y="1600200"/>
            <a:ext cx="2446338" cy="3048000"/>
            <a:chOff x="1698" y="1680"/>
            <a:chExt cx="528" cy="936"/>
          </a:xfrm>
        </p:grpSpPr>
        <p:pic>
          <p:nvPicPr>
            <p:cNvPr id="61475" name="Picture 5" descr="C:\Docs\IIS Marketing\Illustrations\ISU.gif"/>
            <p:cNvPicPr>
              <a:picLocks noChangeAspect="1" noChangeArrowheads="1"/>
            </p:cNvPicPr>
            <p:nvPr/>
          </p:nvPicPr>
          <p:blipFill>
            <a:blip r:embed="rId3"/>
            <a:srcRect/>
            <a:stretch>
              <a:fillRect/>
            </a:stretch>
          </p:blipFill>
          <p:spPr bwMode="auto">
            <a:xfrm>
              <a:off x="1728" y="1872"/>
              <a:ext cx="461" cy="744"/>
            </a:xfrm>
            <a:prstGeom prst="rect">
              <a:avLst/>
            </a:prstGeom>
            <a:noFill/>
            <a:ln w="9525">
              <a:noFill/>
              <a:miter lim="800000"/>
              <a:headEnd/>
              <a:tailEnd/>
            </a:ln>
          </p:spPr>
        </p:pic>
        <p:sp>
          <p:nvSpPr>
            <p:cNvPr id="61476" name="Text Box 6"/>
            <p:cNvSpPr txBox="1">
              <a:spLocks noChangeArrowheads="1"/>
            </p:cNvSpPr>
            <p:nvPr/>
          </p:nvSpPr>
          <p:spPr bwMode="auto">
            <a:xfrm>
              <a:off x="1698" y="1680"/>
              <a:ext cx="528" cy="84"/>
            </a:xfrm>
            <a:prstGeom prst="rect">
              <a:avLst/>
            </a:prstGeom>
            <a:noFill/>
            <a:ln w="9525">
              <a:noFill/>
              <a:miter lim="800000"/>
              <a:headEnd/>
              <a:tailEnd/>
            </a:ln>
          </p:spPr>
          <p:txBody>
            <a:bodyPr>
              <a:spAutoFit/>
            </a:bodyPr>
            <a:lstStyle/>
            <a:p>
              <a:pPr algn="ctr" eaLnBrk="0" hangingPunct="0">
                <a:spcBef>
                  <a:spcPct val="50000"/>
                </a:spcBef>
              </a:pPr>
              <a:r>
                <a:rPr lang="en-US" sz="1200">
                  <a:latin typeface="Arial" charset="0"/>
                </a:rPr>
                <a:t>IV2</a:t>
              </a:r>
              <a:endParaRPr lang="en-US"/>
            </a:p>
          </p:txBody>
        </p:sp>
      </p:grpSp>
      <p:sp>
        <p:nvSpPr>
          <p:cNvPr id="61443" name="Rectangle 7"/>
          <p:cNvSpPr>
            <a:spLocks noChangeArrowheads="1"/>
          </p:cNvSpPr>
          <p:nvPr/>
        </p:nvSpPr>
        <p:spPr bwMode="auto">
          <a:xfrm>
            <a:off x="304800" y="457200"/>
            <a:ext cx="990600" cy="6096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CT</a:t>
            </a:r>
          </a:p>
        </p:txBody>
      </p:sp>
      <p:sp>
        <p:nvSpPr>
          <p:cNvPr id="61444" name="Rectangle 8"/>
          <p:cNvSpPr>
            <a:spLocks noChangeArrowheads="1"/>
          </p:cNvSpPr>
          <p:nvPr/>
        </p:nvSpPr>
        <p:spPr bwMode="auto">
          <a:xfrm>
            <a:off x="304800" y="1600200"/>
            <a:ext cx="990600" cy="5334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MRI</a:t>
            </a:r>
          </a:p>
        </p:txBody>
      </p:sp>
      <p:sp>
        <p:nvSpPr>
          <p:cNvPr id="61445" name="Rectangle 9"/>
          <p:cNvSpPr>
            <a:spLocks noChangeArrowheads="1"/>
          </p:cNvSpPr>
          <p:nvPr/>
        </p:nvSpPr>
        <p:spPr bwMode="auto">
          <a:xfrm>
            <a:off x="304800" y="2590800"/>
            <a:ext cx="990600" cy="6096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USG</a:t>
            </a:r>
          </a:p>
        </p:txBody>
      </p:sp>
      <p:sp>
        <p:nvSpPr>
          <p:cNvPr id="61446" name="Line 10"/>
          <p:cNvSpPr>
            <a:spLocks noChangeShapeType="1"/>
          </p:cNvSpPr>
          <p:nvPr/>
        </p:nvSpPr>
        <p:spPr bwMode="auto">
          <a:xfrm>
            <a:off x="1295400" y="762000"/>
            <a:ext cx="609600" cy="0"/>
          </a:xfrm>
          <a:prstGeom prst="line">
            <a:avLst/>
          </a:prstGeom>
          <a:noFill/>
          <a:ln w="9525">
            <a:solidFill>
              <a:schemeClr val="tx1"/>
            </a:solidFill>
            <a:round/>
            <a:headEnd/>
            <a:tailEnd/>
          </a:ln>
        </p:spPr>
        <p:txBody>
          <a:bodyPr wrap="none"/>
          <a:lstStyle/>
          <a:p>
            <a:endParaRPr lang="en-US"/>
          </a:p>
        </p:txBody>
      </p:sp>
      <p:sp>
        <p:nvSpPr>
          <p:cNvPr id="61447" name="Line 11"/>
          <p:cNvSpPr>
            <a:spLocks noChangeShapeType="1"/>
          </p:cNvSpPr>
          <p:nvPr/>
        </p:nvSpPr>
        <p:spPr bwMode="auto">
          <a:xfrm>
            <a:off x="1905000" y="762000"/>
            <a:ext cx="0" cy="2133600"/>
          </a:xfrm>
          <a:prstGeom prst="line">
            <a:avLst/>
          </a:prstGeom>
          <a:noFill/>
          <a:ln w="9525">
            <a:solidFill>
              <a:schemeClr val="tx1"/>
            </a:solidFill>
            <a:round/>
            <a:headEnd/>
            <a:tailEnd/>
          </a:ln>
        </p:spPr>
        <p:txBody>
          <a:bodyPr wrap="none"/>
          <a:lstStyle/>
          <a:p>
            <a:endParaRPr lang="en-US"/>
          </a:p>
        </p:txBody>
      </p:sp>
      <p:sp>
        <p:nvSpPr>
          <p:cNvPr id="61448" name="Line 12"/>
          <p:cNvSpPr>
            <a:spLocks noChangeShapeType="1"/>
          </p:cNvSpPr>
          <p:nvPr/>
        </p:nvSpPr>
        <p:spPr bwMode="auto">
          <a:xfrm flipH="1">
            <a:off x="1295400" y="2895600"/>
            <a:ext cx="609600" cy="0"/>
          </a:xfrm>
          <a:prstGeom prst="line">
            <a:avLst/>
          </a:prstGeom>
          <a:noFill/>
          <a:ln w="9525">
            <a:solidFill>
              <a:schemeClr val="tx1"/>
            </a:solidFill>
            <a:round/>
            <a:headEnd/>
            <a:tailEnd/>
          </a:ln>
        </p:spPr>
        <p:txBody>
          <a:bodyPr wrap="none"/>
          <a:lstStyle/>
          <a:p>
            <a:endParaRPr lang="en-US"/>
          </a:p>
        </p:txBody>
      </p:sp>
      <p:sp>
        <p:nvSpPr>
          <p:cNvPr id="61449" name="Line 13"/>
          <p:cNvSpPr>
            <a:spLocks noChangeShapeType="1"/>
          </p:cNvSpPr>
          <p:nvPr/>
        </p:nvSpPr>
        <p:spPr bwMode="auto">
          <a:xfrm flipH="1">
            <a:off x="1295400" y="1828800"/>
            <a:ext cx="609600" cy="0"/>
          </a:xfrm>
          <a:prstGeom prst="line">
            <a:avLst/>
          </a:prstGeom>
          <a:noFill/>
          <a:ln w="9525">
            <a:solidFill>
              <a:schemeClr val="tx1"/>
            </a:solidFill>
            <a:round/>
            <a:headEnd/>
            <a:tailEnd/>
          </a:ln>
        </p:spPr>
        <p:txBody>
          <a:bodyPr wrap="none"/>
          <a:lstStyle/>
          <a:p>
            <a:endParaRPr lang="en-US"/>
          </a:p>
        </p:txBody>
      </p:sp>
      <p:sp>
        <p:nvSpPr>
          <p:cNvPr id="61450" name="Line 14"/>
          <p:cNvSpPr>
            <a:spLocks noChangeShapeType="1"/>
          </p:cNvSpPr>
          <p:nvPr/>
        </p:nvSpPr>
        <p:spPr bwMode="auto">
          <a:xfrm>
            <a:off x="1905000" y="1828800"/>
            <a:ext cx="1295400" cy="685800"/>
          </a:xfrm>
          <a:prstGeom prst="line">
            <a:avLst/>
          </a:prstGeom>
          <a:noFill/>
          <a:ln w="9525">
            <a:solidFill>
              <a:schemeClr val="tx1"/>
            </a:solidFill>
            <a:round/>
            <a:headEnd/>
            <a:tailEnd type="triangle" w="med" len="med"/>
          </a:ln>
        </p:spPr>
        <p:txBody>
          <a:bodyPr wrap="none"/>
          <a:lstStyle/>
          <a:p>
            <a:endParaRPr lang="en-US"/>
          </a:p>
        </p:txBody>
      </p:sp>
      <p:sp>
        <p:nvSpPr>
          <p:cNvPr id="61451" name="Rectangle 15"/>
          <p:cNvSpPr>
            <a:spLocks noChangeArrowheads="1"/>
          </p:cNvSpPr>
          <p:nvPr/>
        </p:nvSpPr>
        <p:spPr bwMode="auto">
          <a:xfrm>
            <a:off x="1905000" y="1143000"/>
            <a:ext cx="2209800" cy="3810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Dicom modalities</a:t>
            </a:r>
          </a:p>
        </p:txBody>
      </p:sp>
      <p:sp>
        <p:nvSpPr>
          <p:cNvPr id="61452" name="Rectangle 16"/>
          <p:cNvSpPr>
            <a:spLocks noChangeArrowheads="1"/>
          </p:cNvSpPr>
          <p:nvPr/>
        </p:nvSpPr>
        <p:spPr bwMode="auto">
          <a:xfrm>
            <a:off x="0" y="5791200"/>
            <a:ext cx="2057400" cy="6096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X-RAYS</a:t>
            </a:r>
          </a:p>
        </p:txBody>
      </p:sp>
      <p:sp>
        <p:nvSpPr>
          <p:cNvPr id="61453" name="Rectangle 19"/>
          <p:cNvSpPr>
            <a:spLocks noChangeArrowheads="1"/>
          </p:cNvSpPr>
          <p:nvPr/>
        </p:nvSpPr>
        <p:spPr bwMode="auto">
          <a:xfrm>
            <a:off x="1219200" y="4953000"/>
            <a:ext cx="1828800" cy="3048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broker</a:t>
            </a:r>
          </a:p>
        </p:txBody>
      </p:sp>
      <p:sp>
        <p:nvSpPr>
          <p:cNvPr id="61454" name="Line 20"/>
          <p:cNvSpPr>
            <a:spLocks noChangeShapeType="1"/>
          </p:cNvSpPr>
          <p:nvPr/>
        </p:nvSpPr>
        <p:spPr bwMode="auto">
          <a:xfrm flipV="1">
            <a:off x="914400" y="5334000"/>
            <a:ext cx="457200" cy="457200"/>
          </a:xfrm>
          <a:prstGeom prst="line">
            <a:avLst/>
          </a:prstGeom>
          <a:noFill/>
          <a:ln w="9525">
            <a:solidFill>
              <a:schemeClr val="tx1"/>
            </a:solidFill>
            <a:round/>
            <a:headEnd/>
            <a:tailEnd type="triangle" w="med" len="med"/>
          </a:ln>
        </p:spPr>
        <p:txBody>
          <a:bodyPr wrap="none"/>
          <a:lstStyle/>
          <a:p>
            <a:endParaRPr lang="en-US"/>
          </a:p>
        </p:txBody>
      </p:sp>
      <p:sp>
        <p:nvSpPr>
          <p:cNvPr id="61455" name="Line 21"/>
          <p:cNvSpPr>
            <a:spLocks noChangeShapeType="1"/>
          </p:cNvSpPr>
          <p:nvPr/>
        </p:nvSpPr>
        <p:spPr bwMode="auto">
          <a:xfrm flipV="1">
            <a:off x="2133600" y="3886200"/>
            <a:ext cx="1066800" cy="1066800"/>
          </a:xfrm>
          <a:prstGeom prst="line">
            <a:avLst/>
          </a:prstGeom>
          <a:noFill/>
          <a:ln w="9525">
            <a:solidFill>
              <a:schemeClr val="tx1"/>
            </a:solidFill>
            <a:round/>
            <a:headEnd/>
            <a:tailEnd type="triangle" w="med" len="med"/>
          </a:ln>
        </p:spPr>
        <p:txBody>
          <a:bodyPr wrap="none"/>
          <a:lstStyle/>
          <a:p>
            <a:endParaRPr lang="en-US"/>
          </a:p>
        </p:txBody>
      </p:sp>
      <p:sp>
        <p:nvSpPr>
          <p:cNvPr id="61456" name="Rectangle 22"/>
          <p:cNvSpPr>
            <a:spLocks noChangeArrowheads="1"/>
          </p:cNvSpPr>
          <p:nvPr/>
        </p:nvSpPr>
        <p:spPr bwMode="auto">
          <a:xfrm>
            <a:off x="1219200" y="3429000"/>
            <a:ext cx="2057400" cy="3810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Dicom standards</a:t>
            </a:r>
          </a:p>
        </p:txBody>
      </p:sp>
      <p:sp>
        <p:nvSpPr>
          <p:cNvPr id="61457" name="Rectangle 23"/>
          <p:cNvSpPr>
            <a:spLocks noChangeArrowheads="1"/>
          </p:cNvSpPr>
          <p:nvPr/>
        </p:nvSpPr>
        <p:spPr bwMode="auto">
          <a:xfrm>
            <a:off x="3657600" y="4648200"/>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PACS</a:t>
            </a:r>
          </a:p>
        </p:txBody>
      </p:sp>
      <p:grpSp>
        <p:nvGrpSpPr>
          <p:cNvPr id="3" name="Group 24"/>
          <p:cNvGrpSpPr>
            <a:grpSpLocks/>
          </p:cNvGrpSpPr>
          <p:nvPr/>
        </p:nvGrpSpPr>
        <p:grpSpPr bwMode="auto">
          <a:xfrm>
            <a:off x="6096000" y="1219200"/>
            <a:ext cx="1143000" cy="1757363"/>
            <a:chOff x="2988" y="2035"/>
            <a:chExt cx="528" cy="557"/>
          </a:xfrm>
        </p:grpSpPr>
        <p:pic>
          <p:nvPicPr>
            <p:cNvPr id="61473" name="Picture 25" descr="C:\Docs\IIS Marketing\Illustrations\E250 box.gif"/>
            <p:cNvPicPr>
              <a:picLocks noChangeAspect="1" noChangeArrowheads="1"/>
            </p:cNvPicPr>
            <p:nvPr/>
          </p:nvPicPr>
          <p:blipFill>
            <a:blip r:embed="rId4"/>
            <a:srcRect/>
            <a:stretch>
              <a:fillRect/>
            </a:stretch>
          </p:blipFill>
          <p:spPr bwMode="auto">
            <a:xfrm>
              <a:off x="3120" y="2256"/>
              <a:ext cx="273" cy="336"/>
            </a:xfrm>
            <a:prstGeom prst="rect">
              <a:avLst/>
            </a:prstGeom>
            <a:noFill/>
            <a:ln w="9525">
              <a:noFill/>
              <a:miter lim="800000"/>
              <a:headEnd/>
              <a:tailEnd/>
            </a:ln>
          </p:spPr>
        </p:pic>
        <p:sp>
          <p:nvSpPr>
            <p:cNvPr id="61474" name="Text Box 26"/>
            <p:cNvSpPr txBox="1">
              <a:spLocks noChangeArrowheads="1"/>
            </p:cNvSpPr>
            <p:nvPr/>
          </p:nvSpPr>
          <p:spPr bwMode="auto">
            <a:xfrm>
              <a:off x="2988" y="2035"/>
              <a:ext cx="528" cy="87"/>
            </a:xfrm>
            <a:prstGeom prst="rect">
              <a:avLst/>
            </a:prstGeom>
            <a:noFill/>
            <a:ln w="9525">
              <a:noFill/>
              <a:miter lim="800000"/>
              <a:headEnd/>
              <a:tailEnd/>
            </a:ln>
          </p:spPr>
          <p:txBody>
            <a:bodyPr>
              <a:spAutoFit/>
            </a:bodyPr>
            <a:lstStyle/>
            <a:p>
              <a:pPr algn="ctr" eaLnBrk="0" hangingPunct="0">
                <a:spcBef>
                  <a:spcPct val="50000"/>
                </a:spcBef>
              </a:pPr>
              <a:r>
                <a:rPr lang="en-US" sz="1200">
                  <a:latin typeface="Arial" charset="0"/>
                </a:rPr>
                <a:t>Web</a:t>
              </a:r>
              <a:endParaRPr lang="en-US"/>
            </a:p>
          </p:txBody>
        </p:sp>
      </p:grpSp>
      <p:sp>
        <p:nvSpPr>
          <p:cNvPr id="61459" name="Line 27"/>
          <p:cNvSpPr>
            <a:spLocks noChangeShapeType="1"/>
          </p:cNvSpPr>
          <p:nvPr/>
        </p:nvSpPr>
        <p:spPr bwMode="auto">
          <a:xfrm>
            <a:off x="5410200" y="2362200"/>
            <a:ext cx="914400" cy="0"/>
          </a:xfrm>
          <a:prstGeom prst="line">
            <a:avLst/>
          </a:prstGeom>
          <a:noFill/>
          <a:ln w="9525">
            <a:solidFill>
              <a:schemeClr val="tx1"/>
            </a:solidFill>
            <a:round/>
            <a:headEnd/>
            <a:tailEnd type="triangle" w="med" len="med"/>
          </a:ln>
        </p:spPr>
        <p:txBody>
          <a:bodyPr wrap="none"/>
          <a:lstStyle/>
          <a:p>
            <a:endParaRPr lang="en-US"/>
          </a:p>
        </p:txBody>
      </p:sp>
      <p:sp>
        <p:nvSpPr>
          <p:cNvPr id="61460" name="Line 28"/>
          <p:cNvSpPr>
            <a:spLocks noChangeShapeType="1"/>
          </p:cNvSpPr>
          <p:nvPr/>
        </p:nvSpPr>
        <p:spPr bwMode="auto">
          <a:xfrm>
            <a:off x="7010400" y="2362200"/>
            <a:ext cx="457200" cy="0"/>
          </a:xfrm>
          <a:prstGeom prst="line">
            <a:avLst/>
          </a:prstGeom>
          <a:noFill/>
          <a:ln w="9525">
            <a:solidFill>
              <a:schemeClr val="tx1"/>
            </a:solidFill>
            <a:round/>
            <a:headEnd/>
            <a:tailEnd type="triangle" w="med" len="med"/>
          </a:ln>
        </p:spPr>
        <p:txBody>
          <a:bodyPr wrap="none"/>
          <a:lstStyle/>
          <a:p>
            <a:endParaRPr lang="en-US"/>
          </a:p>
        </p:txBody>
      </p:sp>
      <p:sp>
        <p:nvSpPr>
          <p:cNvPr id="61461" name="Line 29"/>
          <p:cNvSpPr>
            <a:spLocks noChangeShapeType="1"/>
          </p:cNvSpPr>
          <p:nvPr/>
        </p:nvSpPr>
        <p:spPr bwMode="auto">
          <a:xfrm flipV="1">
            <a:off x="7543800" y="1143000"/>
            <a:ext cx="762000" cy="1143000"/>
          </a:xfrm>
          <a:prstGeom prst="line">
            <a:avLst/>
          </a:prstGeom>
          <a:noFill/>
          <a:ln w="9525">
            <a:solidFill>
              <a:schemeClr val="tx1"/>
            </a:solidFill>
            <a:round/>
            <a:headEnd/>
            <a:tailEnd type="triangle" w="med" len="med"/>
          </a:ln>
        </p:spPr>
        <p:txBody>
          <a:bodyPr wrap="none"/>
          <a:lstStyle/>
          <a:p>
            <a:endParaRPr lang="en-US"/>
          </a:p>
        </p:txBody>
      </p:sp>
      <p:sp>
        <p:nvSpPr>
          <p:cNvPr id="61462" name="Line 30"/>
          <p:cNvSpPr>
            <a:spLocks noChangeShapeType="1"/>
          </p:cNvSpPr>
          <p:nvPr/>
        </p:nvSpPr>
        <p:spPr bwMode="auto">
          <a:xfrm>
            <a:off x="7620000" y="2362200"/>
            <a:ext cx="762000" cy="1066800"/>
          </a:xfrm>
          <a:prstGeom prst="line">
            <a:avLst/>
          </a:prstGeom>
          <a:noFill/>
          <a:ln w="9525">
            <a:solidFill>
              <a:schemeClr val="tx1"/>
            </a:solidFill>
            <a:round/>
            <a:headEnd/>
            <a:tailEnd type="triangle" w="med" len="med"/>
          </a:ln>
        </p:spPr>
        <p:txBody>
          <a:bodyPr wrap="none"/>
          <a:lstStyle/>
          <a:p>
            <a:endParaRPr lang="en-US"/>
          </a:p>
        </p:txBody>
      </p:sp>
      <p:sp>
        <p:nvSpPr>
          <p:cNvPr id="61463" name="Line 31"/>
          <p:cNvSpPr>
            <a:spLocks noChangeShapeType="1"/>
          </p:cNvSpPr>
          <p:nvPr/>
        </p:nvSpPr>
        <p:spPr bwMode="auto">
          <a:xfrm flipV="1">
            <a:off x="7772400" y="1676400"/>
            <a:ext cx="990600" cy="533400"/>
          </a:xfrm>
          <a:prstGeom prst="line">
            <a:avLst/>
          </a:prstGeom>
          <a:noFill/>
          <a:ln w="9525">
            <a:solidFill>
              <a:schemeClr val="tx1"/>
            </a:solidFill>
            <a:round/>
            <a:headEnd/>
            <a:tailEnd type="triangle" w="med" len="med"/>
          </a:ln>
        </p:spPr>
        <p:txBody>
          <a:bodyPr wrap="none"/>
          <a:lstStyle/>
          <a:p>
            <a:endParaRPr lang="en-US"/>
          </a:p>
        </p:txBody>
      </p:sp>
      <p:sp>
        <p:nvSpPr>
          <p:cNvPr id="61464" name="Line 32"/>
          <p:cNvSpPr>
            <a:spLocks noChangeShapeType="1"/>
          </p:cNvSpPr>
          <p:nvPr/>
        </p:nvSpPr>
        <p:spPr bwMode="auto">
          <a:xfrm>
            <a:off x="7848600" y="2362200"/>
            <a:ext cx="838200" cy="457200"/>
          </a:xfrm>
          <a:prstGeom prst="line">
            <a:avLst/>
          </a:prstGeom>
          <a:noFill/>
          <a:ln w="9525">
            <a:solidFill>
              <a:schemeClr val="tx1"/>
            </a:solidFill>
            <a:round/>
            <a:headEnd/>
            <a:tailEnd type="triangle" w="med" len="med"/>
          </a:ln>
        </p:spPr>
        <p:txBody>
          <a:bodyPr wrap="none"/>
          <a:lstStyle/>
          <a:p>
            <a:endParaRPr lang="en-US"/>
          </a:p>
        </p:txBody>
      </p:sp>
      <p:sp>
        <p:nvSpPr>
          <p:cNvPr id="61465" name="Rectangle 33"/>
          <p:cNvSpPr>
            <a:spLocks noChangeArrowheads="1"/>
          </p:cNvSpPr>
          <p:nvPr/>
        </p:nvSpPr>
        <p:spPr bwMode="auto">
          <a:xfrm>
            <a:off x="8839200" y="0"/>
            <a:ext cx="304800" cy="21336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W</a:t>
            </a:r>
          </a:p>
          <a:p>
            <a:pPr algn="ctr"/>
            <a:r>
              <a:rPr lang="en-US">
                <a:solidFill>
                  <a:schemeClr val="bg2"/>
                </a:solidFill>
              </a:rPr>
              <a:t>A</a:t>
            </a:r>
          </a:p>
          <a:p>
            <a:pPr algn="ctr"/>
            <a:r>
              <a:rPr lang="en-US">
                <a:solidFill>
                  <a:schemeClr val="bg2"/>
                </a:solidFill>
              </a:rPr>
              <a:t>R</a:t>
            </a:r>
          </a:p>
          <a:p>
            <a:pPr algn="ctr"/>
            <a:r>
              <a:rPr lang="en-US">
                <a:solidFill>
                  <a:schemeClr val="bg2"/>
                </a:solidFill>
              </a:rPr>
              <a:t>D</a:t>
            </a:r>
          </a:p>
          <a:p>
            <a:pPr algn="ctr"/>
            <a:r>
              <a:rPr lang="en-US">
                <a:solidFill>
                  <a:schemeClr val="bg2"/>
                </a:solidFill>
              </a:rPr>
              <a:t>S</a:t>
            </a:r>
          </a:p>
          <a:p>
            <a:pPr algn="ctr"/>
            <a:endParaRPr lang="en-US">
              <a:solidFill>
                <a:schemeClr val="bg2"/>
              </a:solidFill>
            </a:endParaRPr>
          </a:p>
        </p:txBody>
      </p:sp>
      <p:sp>
        <p:nvSpPr>
          <p:cNvPr id="61466" name="Rectangle 34"/>
          <p:cNvSpPr>
            <a:spLocks noChangeArrowheads="1"/>
          </p:cNvSpPr>
          <p:nvPr/>
        </p:nvSpPr>
        <p:spPr bwMode="auto">
          <a:xfrm>
            <a:off x="8763000" y="2438400"/>
            <a:ext cx="381000" cy="12954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O</a:t>
            </a:r>
          </a:p>
          <a:p>
            <a:pPr algn="ctr"/>
            <a:r>
              <a:rPr lang="en-US">
                <a:solidFill>
                  <a:schemeClr val="bg2"/>
                </a:solidFill>
              </a:rPr>
              <a:t>P</a:t>
            </a:r>
          </a:p>
          <a:p>
            <a:pPr algn="ctr"/>
            <a:r>
              <a:rPr lang="en-US">
                <a:solidFill>
                  <a:schemeClr val="bg2"/>
                </a:solidFill>
              </a:rPr>
              <a:t>D</a:t>
            </a:r>
          </a:p>
        </p:txBody>
      </p:sp>
      <p:pic>
        <p:nvPicPr>
          <p:cNvPr id="61467" name="Picture 35" descr="http://www.radsmobile.com/_borders/workflow3.gif"/>
          <p:cNvPicPr>
            <a:picLocks noChangeAspect="1" noChangeArrowheads="1"/>
          </p:cNvPicPr>
          <p:nvPr/>
        </p:nvPicPr>
        <p:blipFill>
          <a:blip r:embed="rId5"/>
          <a:srcRect l="17999" t="6992" r="24001" b="43289"/>
          <a:stretch>
            <a:fillRect/>
          </a:stretch>
        </p:blipFill>
        <p:spPr bwMode="auto">
          <a:xfrm>
            <a:off x="6934200" y="4648200"/>
            <a:ext cx="2209800" cy="1828800"/>
          </a:xfrm>
          <a:prstGeom prst="rect">
            <a:avLst/>
          </a:prstGeom>
          <a:noFill/>
          <a:ln w="9525">
            <a:noFill/>
            <a:miter lim="800000"/>
            <a:headEnd/>
            <a:tailEnd/>
          </a:ln>
        </p:spPr>
      </p:pic>
      <p:sp>
        <p:nvSpPr>
          <p:cNvPr id="61468" name="Rectangle 36"/>
          <p:cNvSpPr>
            <a:spLocks noChangeArrowheads="1"/>
          </p:cNvSpPr>
          <p:nvPr/>
        </p:nvSpPr>
        <p:spPr bwMode="auto">
          <a:xfrm>
            <a:off x="6934200" y="6477000"/>
            <a:ext cx="2209800" cy="3810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Reporting room</a:t>
            </a:r>
          </a:p>
        </p:txBody>
      </p:sp>
      <p:sp>
        <p:nvSpPr>
          <p:cNvPr id="61469" name="Line 37"/>
          <p:cNvSpPr>
            <a:spLocks noChangeShapeType="1"/>
          </p:cNvSpPr>
          <p:nvPr/>
        </p:nvSpPr>
        <p:spPr bwMode="auto">
          <a:xfrm>
            <a:off x="5334000" y="4114800"/>
            <a:ext cx="1524000" cy="685800"/>
          </a:xfrm>
          <a:prstGeom prst="line">
            <a:avLst/>
          </a:prstGeom>
          <a:noFill/>
          <a:ln w="9525">
            <a:solidFill>
              <a:schemeClr val="tx1"/>
            </a:solidFill>
            <a:round/>
            <a:headEnd/>
            <a:tailEnd type="triangle" w="med" len="med"/>
          </a:ln>
        </p:spPr>
        <p:txBody>
          <a:bodyPr wrap="none"/>
          <a:lstStyle/>
          <a:p>
            <a:endParaRPr lang="en-US"/>
          </a:p>
        </p:txBody>
      </p:sp>
      <p:sp>
        <p:nvSpPr>
          <p:cNvPr id="61470" name="Line 38"/>
          <p:cNvSpPr>
            <a:spLocks noChangeShapeType="1"/>
          </p:cNvSpPr>
          <p:nvPr/>
        </p:nvSpPr>
        <p:spPr bwMode="auto">
          <a:xfrm flipH="1" flipV="1">
            <a:off x="5410200" y="3733800"/>
            <a:ext cx="1905000" cy="838200"/>
          </a:xfrm>
          <a:prstGeom prst="line">
            <a:avLst/>
          </a:prstGeom>
          <a:noFill/>
          <a:ln w="9525">
            <a:solidFill>
              <a:schemeClr val="tx1"/>
            </a:solidFill>
            <a:round/>
            <a:headEnd/>
            <a:tailEnd type="triangle" w="med" len="med"/>
          </a:ln>
        </p:spPr>
        <p:txBody>
          <a:bodyPr wrap="none"/>
          <a:lstStyle/>
          <a:p>
            <a:endParaRPr lang="en-US"/>
          </a:p>
        </p:txBody>
      </p:sp>
      <p:sp>
        <p:nvSpPr>
          <p:cNvPr id="61471" name="Rectangle 39"/>
          <p:cNvSpPr>
            <a:spLocks noChangeArrowheads="1"/>
          </p:cNvSpPr>
          <p:nvPr/>
        </p:nvSpPr>
        <p:spPr bwMode="auto">
          <a:xfrm>
            <a:off x="6248400" y="3810000"/>
            <a:ext cx="1371600" cy="3048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reports</a:t>
            </a:r>
          </a:p>
        </p:txBody>
      </p:sp>
      <p:sp>
        <p:nvSpPr>
          <p:cNvPr id="61472" name="Rectangle 40"/>
          <p:cNvSpPr>
            <a:spLocks noChangeArrowheads="1"/>
          </p:cNvSpPr>
          <p:nvPr/>
        </p:nvSpPr>
        <p:spPr bwMode="auto">
          <a:xfrm>
            <a:off x="5562600" y="4648200"/>
            <a:ext cx="914400" cy="3048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images</a:t>
            </a:r>
          </a:p>
        </p:txBody>
      </p:sp>
      <p:pic>
        <p:nvPicPr>
          <p:cNvPr id="37" name="PACS310.wav">
            <a:hlinkClick r:id="" action="ppaction://media"/>
          </p:cNvPr>
          <p:cNvPicPr>
            <a:picLocks noRot="1" noChangeAspect="1"/>
          </p:cNvPicPr>
          <p:nvPr>
            <a:audioFile r:link="rId1"/>
          </p:nvPr>
        </p:nvPicPr>
        <p:blipFill>
          <a:blip r:embed="rId6"/>
          <a:stretch>
            <a:fillRect/>
          </a:stretch>
        </p:blipFill>
        <p:spPr>
          <a:xfrm>
            <a:off x="8788400" y="6502400"/>
            <a:ext cx="203200" cy="203200"/>
          </a:xfrm>
          <a:prstGeom prst="rect">
            <a:avLst/>
          </a:prstGeom>
        </p:spPr>
      </p:pic>
    </p:spTree>
  </p:cSld>
  <p:clrMapOvr>
    <a:masterClrMapping/>
  </p:clrMapOvr>
  <p:transition advTm="522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7"/>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876300"/>
            <a:ext cx="7772400" cy="609600"/>
          </a:xfrm>
        </p:spPr>
        <p:txBody>
          <a:bodyPr/>
          <a:lstStyle/>
          <a:p>
            <a:pPr eaLnBrk="1" hangingPunct="1">
              <a:defRPr/>
            </a:pPr>
            <a:r>
              <a:rPr lang="en-US" smtClean="0"/>
              <a:t>Data compression</a:t>
            </a:r>
          </a:p>
        </p:txBody>
      </p:sp>
      <p:graphicFrame>
        <p:nvGraphicFramePr>
          <p:cNvPr id="1026" name="Object 4"/>
          <p:cNvGraphicFramePr>
            <a:graphicFrameLocks noChangeAspect="1"/>
          </p:cNvGraphicFramePr>
          <p:nvPr/>
        </p:nvGraphicFramePr>
        <p:xfrm>
          <a:off x="838200" y="1966913"/>
          <a:ext cx="7239000" cy="4610100"/>
        </p:xfrm>
        <a:graphic>
          <a:graphicData uri="http://schemas.openxmlformats.org/presentationml/2006/ole">
            <p:oleObj spid="_x0000_s1026" name="Slide" r:id="rId4" imgW="4572000" imgH="3429000" progId="PowerPoint.Slide.8">
              <p:embed/>
            </p:oleObj>
          </a:graphicData>
        </a:graphic>
      </p:graphicFrame>
      <p:pic>
        <p:nvPicPr>
          <p:cNvPr id="4" name="PACS311.wav">
            <a:hlinkClick r:id="" action="ppaction://media"/>
          </p:cNvPr>
          <p:cNvPicPr>
            <a:picLocks noRot="1" noChangeAspect="1"/>
          </p:cNvPicPr>
          <p:nvPr>
            <a:audioFile r:link="rId2"/>
          </p:nvPr>
        </p:nvPicPr>
        <p:blipFill>
          <a:blip r:embed="rId5"/>
          <a:stretch>
            <a:fillRect/>
          </a:stretch>
        </p:blipFill>
        <p:spPr>
          <a:xfrm>
            <a:off x="8788400" y="6502400"/>
            <a:ext cx="203200" cy="203200"/>
          </a:xfrm>
          <a:prstGeom prst="rect">
            <a:avLst/>
          </a:prstGeom>
        </p:spPr>
      </p:pic>
    </p:spTree>
  </p:cSld>
  <p:clrMapOvr>
    <a:masterClrMapping/>
  </p:clrMapOvr>
  <p:transition advTm="360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en-US" smtClean="0"/>
          </a:p>
        </p:txBody>
      </p:sp>
      <p:graphicFrame>
        <p:nvGraphicFramePr>
          <p:cNvPr id="2050" name="Object 4"/>
          <p:cNvGraphicFramePr>
            <a:graphicFrameLocks noChangeAspect="1"/>
          </p:cNvGraphicFramePr>
          <p:nvPr/>
        </p:nvGraphicFramePr>
        <p:xfrm>
          <a:off x="685800" y="838200"/>
          <a:ext cx="7772400" cy="5291138"/>
        </p:xfrm>
        <a:graphic>
          <a:graphicData uri="http://schemas.openxmlformats.org/presentationml/2006/ole">
            <p:oleObj spid="_x0000_s2050" name="Slide" r:id="rId4" imgW="4572000" imgH="3429000" progId="PowerPoint.Slide.8">
              <p:embed/>
            </p:oleObj>
          </a:graphicData>
        </a:graphic>
      </p:graphicFrame>
      <p:pic>
        <p:nvPicPr>
          <p:cNvPr id="4" name="PACS312.wav">
            <a:hlinkClick r:id="" action="ppaction://media"/>
          </p:cNvPr>
          <p:cNvPicPr>
            <a:picLocks noRot="1" noChangeAspect="1"/>
          </p:cNvPicPr>
          <p:nvPr>
            <a:audioFile r:link="rId2"/>
          </p:nvPr>
        </p:nvPicPr>
        <p:blipFill>
          <a:blip r:embed="rId5"/>
          <a:stretch>
            <a:fillRect/>
          </a:stretch>
        </p:blipFill>
        <p:spPr>
          <a:xfrm>
            <a:off x="8788400" y="6502400"/>
            <a:ext cx="203200" cy="203200"/>
          </a:xfrm>
          <a:prstGeom prst="rect">
            <a:avLst/>
          </a:prstGeom>
        </p:spPr>
      </p:pic>
    </p:spTree>
  </p:cSld>
  <p:clrMapOvr>
    <a:masterClrMapping/>
  </p:clrMapOvr>
  <p:transition advTm="148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en-US" smtClean="0"/>
          </a:p>
        </p:txBody>
      </p:sp>
      <p:graphicFrame>
        <p:nvGraphicFramePr>
          <p:cNvPr id="3074" name="Object 5"/>
          <p:cNvGraphicFramePr>
            <a:graphicFrameLocks noChangeAspect="1"/>
          </p:cNvGraphicFramePr>
          <p:nvPr/>
        </p:nvGraphicFramePr>
        <p:xfrm>
          <a:off x="457200" y="533400"/>
          <a:ext cx="8305800" cy="5695950"/>
        </p:xfrm>
        <a:graphic>
          <a:graphicData uri="http://schemas.openxmlformats.org/presentationml/2006/ole">
            <p:oleObj spid="_x0000_s3074" name="Slide" r:id="rId4" imgW="4572000" imgH="3429000" progId="PowerPoint.Slide.8">
              <p:embed/>
            </p:oleObj>
          </a:graphicData>
        </a:graphic>
      </p:graphicFrame>
      <p:pic>
        <p:nvPicPr>
          <p:cNvPr id="4" name="PACS313.wav">
            <a:hlinkClick r:id="" action="ppaction://media"/>
          </p:cNvPr>
          <p:cNvPicPr>
            <a:picLocks noRot="1" noChangeAspect="1"/>
          </p:cNvPicPr>
          <p:nvPr>
            <a:audioFile r:link="rId2"/>
          </p:nvPr>
        </p:nvPicPr>
        <p:blipFill>
          <a:blip r:embed="rId5"/>
          <a:stretch>
            <a:fillRect/>
          </a:stretch>
        </p:blipFill>
        <p:spPr>
          <a:xfrm>
            <a:off x="8788400" y="6502400"/>
            <a:ext cx="203200" cy="203200"/>
          </a:xfrm>
          <a:prstGeom prst="rect">
            <a:avLst/>
          </a:prstGeom>
        </p:spPr>
      </p:pic>
    </p:spTree>
  </p:cSld>
  <p:clrMapOvr>
    <a:masterClrMapping/>
  </p:clrMapOvr>
  <p:transition advTm="20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876300"/>
            <a:ext cx="7772400" cy="609600"/>
          </a:xfrm>
        </p:spPr>
        <p:txBody>
          <a:bodyPr/>
          <a:lstStyle/>
          <a:p>
            <a:pPr eaLnBrk="1" hangingPunct="1">
              <a:defRPr/>
            </a:pPr>
            <a:r>
              <a:rPr lang="en-US" smtClean="0"/>
              <a:t>PACS architecture</a:t>
            </a:r>
          </a:p>
        </p:txBody>
      </p:sp>
      <p:sp>
        <p:nvSpPr>
          <p:cNvPr id="62467" name="Rectangle 3"/>
          <p:cNvSpPr>
            <a:spLocks noGrp="1" noChangeArrowheads="1"/>
          </p:cNvSpPr>
          <p:nvPr>
            <p:ph idx="1"/>
          </p:nvPr>
        </p:nvSpPr>
        <p:spPr>
          <a:xfrm>
            <a:off x="685800" y="2362200"/>
            <a:ext cx="7772400" cy="3733800"/>
          </a:xfrm>
        </p:spPr>
        <p:txBody>
          <a:bodyPr/>
          <a:lstStyle/>
          <a:p>
            <a:pPr marL="609600" indent="-609600" eaLnBrk="1" hangingPunct="1">
              <a:buFontTx/>
              <a:buAutoNum type="arabicPeriod"/>
            </a:pPr>
            <a:r>
              <a:rPr lang="en-US" smtClean="0"/>
              <a:t>Centralised PACS </a:t>
            </a:r>
          </a:p>
          <a:p>
            <a:pPr marL="609600" indent="-609600" eaLnBrk="1" hangingPunct="1">
              <a:buFontTx/>
              <a:buAutoNum type="arabicPeriod"/>
            </a:pPr>
            <a:endParaRPr lang="en-US" smtClean="0"/>
          </a:p>
          <a:p>
            <a:pPr marL="609600" indent="-609600" eaLnBrk="1" hangingPunct="1">
              <a:buFontTx/>
              <a:buAutoNum type="arabicPeriod"/>
            </a:pPr>
            <a:r>
              <a:rPr lang="en-US" smtClean="0"/>
              <a:t>Distributed PACS</a:t>
            </a:r>
          </a:p>
        </p:txBody>
      </p:sp>
      <p:pic>
        <p:nvPicPr>
          <p:cNvPr id="4" name="PACS314.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139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57225"/>
            <a:ext cx="7772400" cy="608013"/>
          </a:xfrm>
        </p:spPr>
        <p:txBody>
          <a:bodyPr/>
          <a:lstStyle/>
          <a:p>
            <a:pPr eaLnBrk="1" hangingPunct="1">
              <a:defRPr/>
            </a:pPr>
            <a:r>
              <a:rPr lang="en-US" smtClean="0"/>
              <a:t>Centralised PACS</a:t>
            </a:r>
          </a:p>
        </p:txBody>
      </p:sp>
      <p:sp>
        <p:nvSpPr>
          <p:cNvPr id="63491" name="Rectangle 3"/>
          <p:cNvSpPr>
            <a:spLocks noGrp="1" noChangeArrowheads="1"/>
          </p:cNvSpPr>
          <p:nvPr>
            <p:ph idx="1"/>
          </p:nvPr>
        </p:nvSpPr>
        <p:spPr>
          <a:xfrm>
            <a:off x="685800" y="1600200"/>
            <a:ext cx="7772400" cy="4495800"/>
          </a:xfrm>
        </p:spPr>
        <p:txBody>
          <a:bodyPr/>
          <a:lstStyle/>
          <a:p>
            <a:pPr eaLnBrk="1" hangingPunct="1"/>
            <a:r>
              <a:rPr lang="en-US" smtClean="0"/>
              <a:t>Short term storage is located on a single high performance image server</a:t>
            </a:r>
          </a:p>
          <a:p>
            <a:pPr eaLnBrk="1" hangingPunct="1">
              <a:buFont typeface="Wingdings" pitchFamily="2" charset="2"/>
              <a:buNone/>
            </a:pPr>
            <a:endParaRPr lang="en-US" smtClean="0"/>
          </a:p>
        </p:txBody>
      </p:sp>
      <p:pic>
        <p:nvPicPr>
          <p:cNvPr id="63492" name="Picture 4" descr="D:\cystic diseaseof kidneys\images\pacs archi.jpg"/>
          <p:cNvPicPr>
            <a:picLocks noChangeAspect="1" noChangeArrowheads="1"/>
          </p:cNvPicPr>
          <p:nvPr/>
        </p:nvPicPr>
        <p:blipFill>
          <a:blip r:embed="rId3"/>
          <a:srcRect r="49533" b="10527"/>
          <a:stretch>
            <a:fillRect/>
          </a:stretch>
        </p:blipFill>
        <p:spPr bwMode="auto">
          <a:xfrm>
            <a:off x="2286000" y="2743200"/>
            <a:ext cx="4343400" cy="4102100"/>
          </a:xfrm>
          <a:prstGeom prst="rect">
            <a:avLst/>
          </a:prstGeom>
          <a:noFill/>
          <a:ln w="9525">
            <a:noFill/>
            <a:miter lim="800000"/>
            <a:headEnd/>
            <a:tailEnd/>
          </a:ln>
        </p:spPr>
      </p:pic>
      <p:pic>
        <p:nvPicPr>
          <p:cNvPr id="5" name="PACS315.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255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876300"/>
            <a:ext cx="7772400" cy="609600"/>
          </a:xfrm>
        </p:spPr>
        <p:txBody>
          <a:bodyPr/>
          <a:lstStyle/>
          <a:p>
            <a:pPr eaLnBrk="1" hangingPunct="1">
              <a:defRPr/>
            </a:pPr>
            <a:r>
              <a:rPr lang="en-US" smtClean="0"/>
              <a:t>advantages</a:t>
            </a:r>
          </a:p>
        </p:txBody>
      </p:sp>
      <p:sp>
        <p:nvSpPr>
          <p:cNvPr id="64515" name="Rectangle 3"/>
          <p:cNvSpPr>
            <a:spLocks noGrp="1" noChangeArrowheads="1"/>
          </p:cNvSpPr>
          <p:nvPr>
            <p:ph idx="1"/>
          </p:nvPr>
        </p:nvSpPr>
        <p:spPr/>
        <p:txBody>
          <a:bodyPr/>
          <a:lstStyle/>
          <a:p>
            <a:pPr eaLnBrk="1" hangingPunct="1"/>
            <a:r>
              <a:rPr lang="en-US" smtClean="0"/>
              <a:t>Excellent speed of retreival of all imaging examinations</a:t>
            </a:r>
          </a:p>
          <a:p>
            <a:pPr eaLnBrk="1" hangingPunct="1"/>
            <a:r>
              <a:rPr lang="en-US" smtClean="0"/>
              <a:t>All images are equally accesible at any workstation in the hospital</a:t>
            </a:r>
          </a:p>
          <a:p>
            <a:pPr eaLnBrk="1" hangingPunct="1"/>
            <a:r>
              <a:rPr lang="en-US" smtClean="0"/>
              <a:t>User is completely location independent</a:t>
            </a:r>
          </a:p>
        </p:txBody>
      </p:sp>
      <p:pic>
        <p:nvPicPr>
          <p:cNvPr id="4" name="PACS316.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219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Disadvantages</a:t>
            </a:r>
            <a:br>
              <a:rPr lang="en-US" smtClean="0"/>
            </a:br>
            <a:endParaRPr lang="en-US" smtClean="0"/>
          </a:p>
        </p:txBody>
      </p:sp>
      <p:sp>
        <p:nvSpPr>
          <p:cNvPr id="65539" name="Rectangle 3"/>
          <p:cNvSpPr>
            <a:spLocks noGrp="1" noChangeArrowheads="1"/>
          </p:cNvSpPr>
          <p:nvPr>
            <p:ph idx="1"/>
          </p:nvPr>
        </p:nvSpPr>
        <p:spPr/>
        <p:txBody>
          <a:bodyPr/>
          <a:lstStyle/>
          <a:p>
            <a:pPr eaLnBrk="1" hangingPunct="1"/>
            <a:r>
              <a:rPr lang="en-US" smtClean="0"/>
              <a:t>Necessary to upgrade RAID or replace it with a larger RAID</a:t>
            </a:r>
          </a:p>
          <a:p>
            <a:pPr eaLnBrk="1" hangingPunct="1"/>
            <a:r>
              <a:rPr lang="en-US" smtClean="0"/>
              <a:t>Its vulnerable to a single point failure                  ( failure of short term storage device )</a:t>
            </a:r>
          </a:p>
        </p:txBody>
      </p:sp>
      <p:pic>
        <p:nvPicPr>
          <p:cNvPr id="4" name="PACS317.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245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665163"/>
            <a:ext cx="7772400" cy="608012"/>
          </a:xfrm>
        </p:spPr>
        <p:txBody>
          <a:bodyPr/>
          <a:lstStyle/>
          <a:p>
            <a:pPr eaLnBrk="1" hangingPunct="1">
              <a:defRPr/>
            </a:pPr>
            <a:r>
              <a:rPr lang="en-US" smtClean="0"/>
              <a:t>Features of PACS</a:t>
            </a:r>
          </a:p>
        </p:txBody>
      </p:sp>
      <p:sp>
        <p:nvSpPr>
          <p:cNvPr id="11267" name="Rectangle 3"/>
          <p:cNvSpPr>
            <a:spLocks noGrp="1" noChangeArrowheads="1"/>
          </p:cNvSpPr>
          <p:nvPr>
            <p:ph idx="1"/>
          </p:nvPr>
        </p:nvSpPr>
        <p:spPr>
          <a:xfrm>
            <a:off x="685800" y="1676400"/>
            <a:ext cx="7772400" cy="5181600"/>
          </a:xfrm>
        </p:spPr>
        <p:txBody>
          <a:bodyPr/>
          <a:lstStyle/>
          <a:p>
            <a:pPr eaLnBrk="1" hangingPunct="1"/>
            <a:r>
              <a:rPr lang="en-US" smtClean="0">
                <a:solidFill>
                  <a:schemeClr val="accent1"/>
                </a:solidFill>
              </a:rPr>
              <a:t>Once the image is </a:t>
            </a:r>
            <a:r>
              <a:rPr lang="en-US" b="1" smtClean="0">
                <a:solidFill>
                  <a:srgbClr val="FFFF66"/>
                </a:solidFill>
              </a:rPr>
              <a:t>digitally acquired</a:t>
            </a:r>
            <a:r>
              <a:rPr lang="en-US" smtClean="0">
                <a:solidFill>
                  <a:schemeClr val="accent1"/>
                </a:solidFill>
              </a:rPr>
              <a:t> PACS allows </a:t>
            </a:r>
            <a:r>
              <a:rPr lang="en-US" smtClean="0"/>
              <a:t>quick &amp; easy </a:t>
            </a:r>
            <a:r>
              <a:rPr lang="en-US" b="1" smtClean="0">
                <a:solidFill>
                  <a:srgbClr val="FFFF66"/>
                </a:solidFill>
              </a:rPr>
              <a:t>electronic transmission</a:t>
            </a:r>
            <a:r>
              <a:rPr lang="en-US" smtClean="0"/>
              <a:t> of the images to computer workstations</a:t>
            </a:r>
            <a:r>
              <a:rPr lang="en-US" smtClean="0">
                <a:solidFill>
                  <a:schemeClr val="accent1"/>
                </a:solidFill>
              </a:rPr>
              <a:t> across the hospital departments and outpatient centres</a:t>
            </a:r>
          </a:p>
          <a:p>
            <a:pPr eaLnBrk="1" hangingPunct="1"/>
            <a:endParaRPr lang="en-US" smtClean="0"/>
          </a:p>
          <a:p>
            <a:pPr eaLnBrk="1" hangingPunct="1"/>
            <a:r>
              <a:rPr lang="en-US" b="1" smtClean="0">
                <a:solidFill>
                  <a:schemeClr val="tx2"/>
                </a:solidFill>
              </a:rPr>
              <a:t>Physicians can view the exam via computer at any time from any location.</a:t>
            </a:r>
          </a:p>
        </p:txBody>
      </p:sp>
      <p:pic>
        <p:nvPicPr>
          <p:cNvPr id="4" name="PACS261.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438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47675"/>
            <a:ext cx="7772400" cy="762000"/>
          </a:xfrm>
        </p:spPr>
        <p:txBody>
          <a:bodyPr/>
          <a:lstStyle/>
          <a:p>
            <a:pPr eaLnBrk="1" hangingPunct="1">
              <a:defRPr/>
            </a:pPr>
            <a:r>
              <a:rPr lang="en-US" smtClean="0"/>
              <a:t>Distributed PACS</a:t>
            </a:r>
          </a:p>
        </p:txBody>
      </p:sp>
      <p:sp>
        <p:nvSpPr>
          <p:cNvPr id="66563" name="Rectangle 3"/>
          <p:cNvSpPr>
            <a:spLocks noGrp="1" noChangeArrowheads="1"/>
          </p:cNvSpPr>
          <p:nvPr>
            <p:ph idx="1"/>
          </p:nvPr>
        </p:nvSpPr>
        <p:spPr>
          <a:xfrm>
            <a:off x="685800" y="1447800"/>
            <a:ext cx="7772400" cy="4648200"/>
          </a:xfrm>
        </p:spPr>
        <p:txBody>
          <a:bodyPr/>
          <a:lstStyle/>
          <a:p>
            <a:pPr eaLnBrk="1" hangingPunct="1"/>
            <a:r>
              <a:rPr lang="en-US" smtClean="0"/>
              <a:t>Short term storage is located on a number of separate image servers</a:t>
            </a:r>
          </a:p>
        </p:txBody>
      </p:sp>
      <p:pic>
        <p:nvPicPr>
          <p:cNvPr id="66564" name="Picture 4" descr="D:\cystic diseaseof kidneys\images\pacs archi.jpg"/>
          <p:cNvPicPr>
            <a:picLocks noChangeAspect="1" noChangeArrowheads="1"/>
          </p:cNvPicPr>
          <p:nvPr/>
        </p:nvPicPr>
        <p:blipFill>
          <a:blip r:embed="rId3"/>
          <a:srcRect l="51869" t="7018" b="8772"/>
          <a:stretch>
            <a:fillRect/>
          </a:stretch>
        </p:blipFill>
        <p:spPr bwMode="auto">
          <a:xfrm>
            <a:off x="2257425" y="2544763"/>
            <a:ext cx="4629150" cy="4313237"/>
          </a:xfrm>
          <a:prstGeom prst="rect">
            <a:avLst/>
          </a:prstGeom>
          <a:noFill/>
          <a:ln w="9525">
            <a:noFill/>
            <a:miter lim="800000"/>
            <a:headEnd/>
            <a:tailEnd/>
          </a:ln>
        </p:spPr>
      </p:pic>
      <p:pic>
        <p:nvPicPr>
          <p:cNvPr id="5" name="PACS318-0.wav">
            <a:hlinkClick r:id="" action="ppaction://media"/>
          </p:cNvPr>
          <p:cNvPicPr>
            <a:picLocks noRot="1" noChangeAspect="1"/>
          </p:cNvPicPr>
          <p:nvPr>
            <a:audioFile r:link="rId1"/>
          </p:nvPr>
        </p:nvPicPr>
        <p:blipFill>
          <a:blip r:embed="rId4"/>
          <a:stretch>
            <a:fillRect/>
          </a:stretch>
        </p:blipFill>
        <p:spPr>
          <a:xfrm>
            <a:off x="8788400" y="6502400"/>
            <a:ext cx="203200" cy="203200"/>
          </a:xfrm>
          <a:prstGeom prst="rect">
            <a:avLst/>
          </a:prstGeom>
        </p:spPr>
      </p:pic>
    </p:spTree>
  </p:cSld>
  <p:clrMapOvr>
    <a:masterClrMapping/>
  </p:clrMapOvr>
  <p:transition advTm="94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65175"/>
            <a:ext cx="7772400" cy="1431925"/>
          </a:xfrm>
        </p:spPr>
        <p:txBody>
          <a:bodyPr/>
          <a:lstStyle/>
          <a:p>
            <a:pPr eaLnBrk="1" hangingPunct="1">
              <a:defRPr/>
            </a:pPr>
            <a:r>
              <a:rPr lang="en-US" smtClean="0"/>
              <a:t>Advantages</a:t>
            </a:r>
            <a:br>
              <a:rPr lang="en-US" smtClean="0"/>
            </a:br>
            <a:endParaRPr lang="en-US" smtClean="0"/>
          </a:p>
        </p:txBody>
      </p:sp>
      <p:sp>
        <p:nvSpPr>
          <p:cNvPr id="67587" name="Rectangle 3"/>
          <p:cNvSpPr>
            <a:spLocks noGrp="1" noChangeArrowheads="1"/>
          </p:cNvSpPr>
          <p:nvPr>
            <p:ph idx="1"/>
          </p:nvPr>
        </p:nvSpPr>
        <p:spPr/>
        <p:txBody>
          <a:bodyPr/>
          <a:lstStyle/>
          <a:p>
            <a:pPr eaLnBrk="1" hangingPunct="1"/>
            <a:r>
              <a:rPr lang="en-US" smtClean="0"/>
              <a:t>Built-in redundancy (when one of the server fails, only a part of the PACS is down)</a:t>
            </a:r>
          </a:p>
          <a:p>
            <a:pPr eaLnBrk="1" hangingPunct="1"/>
            <a:r>
              <a:rPr lang="en-US" smtClean="0"/>
              <a:t>Easier to extend it to finally become a hospital-wide PACS</a:t>
            </a:r>
          </a:p>
        </p:txBody>
      </p:sp>
      <p:pic>
        <p:nvPicPr>
          <p:cNvPr id="4" name="PACS319-0.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30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876300"/>
            <a:ext cx="7772400" cy="609600"/>
          </a:xfrm>
        </p:spPr>
        <p:txBody>
          <a:bodyPr/>
          <a:lstStyle/>
          <a:p>
            <a:pPr eaLnBrk="1" hangingPunct="1">
              <a:defRPr/>
            </a:pPr>
            <a:r>
              <a:rPr lang="en-US" smtClean="0"/>
              <a:t>Disadvantages</a:t>
            </a:r>
          </a:p>
        </p:txBody>
      </p:sp>
      <p:sp>
        <p:nvSpPr>
          <p:cNvPr id="68611" name="Rectangle 3"/>
          <p:cNvSpPr>
            <a:spLocks noGrp="1" noChangeArrowheads="1"/>
          </p:cNvSpPr>
          <p:nvPr>
            <p:ph idx="1"/>
          </p:nvPr>
        </p:nvSpPr>
        <p:spPr/>
        <p:txBody>
          <a:bodyPr/>
          <a:lstStyle/>
          <a:p>
            <a:pPr eaLnBrk="1" hangingPunct="1"/>
            <a:r>
              <a:rPr lang="en-US" smtClean="0"/>
              <a:t>Expensive hardware device</a:t>
            </a:r>
          </a:p>
          <a:p>
            <a:pPr eaLnBrk="1" hangingPunct="1"/>
            <a:r>
              <a:rPr lang="en-US" smtClean="0"/>
              <a:t>To some extent is user-location dependent</a:t>
            </a:r>
          </a:p>
          <a:p>
            <a:pPr eaLnBrk="1" hangingPunct="1"/>
            <a:r>
              <a:rPr lang="en-US" smtClean="0"/>
              <a:t>User cannot view all image with the same speed at any one workstation</a:t>
            </a:r>
          </a:p>
          <a:p>
            <a:pPr eaLnBrk="1" hangingPunct="1"/>
            <a:r>
              <a:rPr lang="en-US" smtClean="0"/>
              <a:t>Elaborate preloading algorithms are essential</a:t>
            </a:r>
          </a:p>
        </p:txBody>
      </p:sp>
      <p:pic>
        <p:nvPicPr>
          <p:cNvPr id="4" name="PACS320.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242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3"/>
          <a:srcRect l="11458" t="25000" r="3406" b="25000"/>
          <a:stretch>
            <a:fillRect/>
          </a:stretch>
        </p:blipFill>
        <p:spPr bwMode="auto">
          <a:xfrm>
            <a:off x="0" y="0"/>
            <a:ext cx="2590800" cy="2382838"/>
          </a:xfrm>
          <a:prstGeom prst="rect">
            <a:avLst/>
          </a:prstGeom>
          <a:noFill/>
          <a:ln w="9525">
            <a:noFill/>
            <a:miter lim="800000"/>
            <a:headEnd/>
            <a:tailEnd/>
          </a:ln>
        </p:spPr>
      </p:pic>
      <p:pic>
        <p:nvPicPr>
          <p:cNvPr id="69635" name="Picture 5"/>
          <p:cNvPicPr>
            <a:picLocks noChangeAspect="1" noChangeArrowheads="1"/>
          </p:cNvPicPr>
          <p:nvPr/>
        </p:nvPicPr>
        <p:blipFill>
          <a:blip r:embed="rId4"/>
          <a:srcRect l="8333" t="12790" r="50000" b="24541"/>
          <a:stretch>
            <a:fillRect/>
          </a:stretch>
        </p:blipFill>
        <p:spPr bwMode="auto">
          <a:xfrm>
            <a:off x="0" y="3870325"/>
            <a:ext cx="3048000" cy="2987675"/>
          </a:xfrm>
          <a:prstGeom prst="rect">
            <a:avLst/>
          </a:prstGeom>
          <a:noFill/>
          <a:ln w="9525">
            <a:noFill/>
            <a:miter lim="800000"/>
            <a:headEnd/>
            <a:tailEnd/>
          </a:ln>
        </p:spPr>
      </p:pic>
      <p:pic>
        <p:nvPicPr>
          <p:cNvPr id="69636" name="Picture 6"/>
          <p:cNvPicPr>
            <a:picLocks noChangeAspect="1" noChangeArrowheads="1"/>
          </p:cNvPicPr>
          <p:nvPr/>
        </p:nvPicPr>
        <p:blipFill>
          <a:blip r:embed="rId5"/>
          <a:srcRect l="20857" t="3297" r="21509" b="45055"/>
          <a:stretch>
            <a:fillRect/>
          </a:stretch>
        </p:blipFill>
        <p:spPr bwMode="auto">
          <a:xfrm>
            <a:off x="6704013" y="0"/>
            <a:ext cx="2439987" cy="3276600"/>
          </a:xfrm>
          <a:prstGeom prst="rect">
            <a:avLst/>
          </a:prstGeom>
          <a:noFill/>
          <a:ln w="9525">
            <a:noFill/>
            <a:miter lim="800000"/>
            <a:headEnd/>
            <a:tailEnd/>
          </a:ln>
        </p:spPr>
      </p:pic>
      <p:pic>
        <p:nvPicPr>
          <p:cNvPr id="69637" name="Picture 7"/>
          <p:cNvPicPr>
            <a:picLocks noChangeAspect="1" noChangeArrowheads="1"/>
          </p:cNvPicPr>
          <p:nvPr/>
        </p:nvPicPr>
        <p:blipFill>
          <a:blip r:embed="rId6"/>
          <a:srcRect l="23770" t="11037" r="35246" b="44814"/>
          <a:stretch>
            <a:fillRect/>
          </a:stretch>
        </p:blipFill>
        <p:spPr bwMode="auto">
          <a:xfrm>
            <a:off x="2971800" y="2514600"/>
            <a:ext cx="6172200" cy="4343400"/>
          </a:xfrm>
          <a:prstGeom prst="rect">
            <a:avLst/>
          </a:prstGeom>
          <a:noFill/>
          <a:ln w="9525">
            <a:noFill/>
            <a:miter lim="800000"/>
            <a:headEnd/>
            <a:tailEnd/>
          </a:ln>
        </p:spPr>
      </p:pic>
      <p:pic>
        <p:nvPicPr>
          <p:cNvPr id="69638" name="Picture 8"/>
          <p:cNvPicPr>
            <a:picLocks noChangeAspect="1" noChangeArrowheads="1"/>
          </p:cNvPicPr>
          <p:nvPr/>
        </p:nvPicPr>
        <p:blipFill>
          <a:blip r:embed="rId7"/>
          <a:srcRect l="5833" t="6160" r="42500" b="58112"/>
          <a:stretch>
            <a:fillRect/>
          </a:stretch>
        </p:blipFill>
        <p:spPr bwMode="auto">
          <a:xfrm>
            <a:off x="2057400" y="2057400"/>
            <a:ext cx="4724400" cy="2209800"/>
          </a:xfrm>
          <a:prstGeom prst="rect">
            <a:avLst/>
          </a:prstGeom>
          <a:noFill/>
          <a:ln w="9525">
            <a:noFill/>
            <a:miter lim="800000"/>
            <a:headEnd/>
            <a:tailEnd/>
          </a:ln>
        </p:spPr>
      </p:pic>
      <p:sp>
        <p:nvSpPr>
          <p:cNvPr id="69639" name="Rectangle 9"/>
          <p:cNvSpPr>
            <a:spLocks noChangeArrowheads="1"/>
          </p:cNvSpPr>
          <p:nvPr/>
        </p:nvSpPr>
        <p:spPr bwMode="auto">
          <a:xfrm>
            <a:off x="2590800" y="381000"/>
            <a:ext cx="4114800" cy="6858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PACS IN OUR DEPARTMENT</a:t>
            </a:r>
          </a:p>
        </p:txBody>
      </p:sp>
      <p:pic>
        <p:nvPicPr>
          <p:cNvPr id="8" name="PACS321-0.wav">
            <a:hlinkClick r:id="" action="ppaction://media"/>
          </p:cNvPr>
          <p:cNvPicPr>
            <a:picLocks noRot="1" noChangeAspect="1"/>
          </p:cNvPicPr>
          <p:nvPr>
            <a:audioFile r:link="rId1"/>
          </p:nvPr>
        </p:nvPicPr>
        <p:blipFill>
          <a:blip r:embed="rId8"/>
          <a:stretch>
            <a:fillRect/>
          </a:stretch>
        </p:blipFill>
        <p:spPr>
          <a:xfrm>
            <a:off x="8788400" y="6502400"/>
            <a:ext cx="203200" cy="203200"/>
          </a:xfrm>
          <a:prstGeom prst="rect">
            <a:avLst/>
          </a:prstGeom>
        </p:spPr>
      </p:pic>
    </p:spTree>
  </p:cSld>
  <p:clrMapOvr>
    <a:masterClrMapping/>
  </p:clrMapOvr>
  <p:transition advTm="13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52400" y="533400"/>
            <a:ext cx="657225" cy="1004888"/>
            <a:chOff x="192" y="2354"/>
            <a:chExt cx="414" cy="633"/>
          </a:xfrm>
        </p:grpSpPr>
        <p:sp>
          <p:nvSpPr>
            <p:cNvPr id="70677" name="Rectangle 5"/>
            <p:cNvSpPr>
              <a:spLocks noChangeArrowheads="1"/>
            </p:cNvSpPr>
            <p:nvPr/>
          </p:nvSpPr>
          <p:spPr bwMode="auto">
            <a:xfrm>
              <a:off x="198" y="2483"/>
              <a:ext cx="400" cy="484"/>
            </a:xfrm>
            <a:prstGeom prst="rect">
              <a:avLst/>
            </a:prstGeom>
            <a:solidFill>
              <a:srgbClr val="000000"/>
            </a:solidFill>
            <a:ln w="9525">
              <a:noFill/>
              <a:miter lim="800000"/>
              <a:headEnd/>
              <a:tailEnd/>
            </a:ln>
          </p:spPr>
          <p:txBody>
            <a:bodyPr/>
            <a:lstStyle/>
            <a:p>
              <a:endParaRPr lang="en-US"/>
            </a:p>
          </p:txBody>
        </p:sp>
        <p:sp>
          <p:nvSpPr>
            <p:cNvPr id="70678" name="Rectangle 6"/>
            <p:cNvSpPr>
              <a:spLocks noChangeArrowheads="1"/>
            </p:cNvSpPr>
            <p:nvPr/>
          </p:nvSpPr>
          <p:spPr bwMode="auto">
            <a:xfrm>
              <a:off x="209" y="2500"/>
              <a:ext cx="372" cy="456"/>
            </a:xfrm>
            <a:prstGeom prst="rect">
              <a:avLst/>
            </a:prstGeom>
            <a:noFill/>
            <a:ln w="3175">
              <a:solidFill>
                <a:srgbClr val="999999"/>
              </a:solidFill>
              <a:miter lim="800000"/>
              <a:headEnd/>
              <a:tailEnd/>
            </a:ln>
          </p:spPr>
          <p:txBody>
            <a:bodyPr/>
            <a:lstStyle/>
            <a:p>
              <a:endParaRPr lang="en-US"/>
            </a:p>
          </p:txBody>
        </p:sp>
        <p:sp>
          <p:nvSpPr>
            <p:cNvPr id="70679" name="Freeform 7"/>
            <p:cNvSpPr>
              <a:spLocks/>
            </p:cNvSpPr>
            <p:nvPr/>
          </p:nvSpPr>
          <p:spPr bwMode="auto">
            <a:xfrm>
              <a:off x="598" y="2483"/>
              <a:ext cx="8" cy="492"/>
            </a:xfrm>
            <a:custGeom>
              <a:avLst/>
              <a:gdLst>
                <a:gd name="T0" fmla="*/ 8 w 8"/>
                <a:gd name="T1" fmla="*/ 8 h 492"/>
                <a:gd name="T2" fmla="*/ 0 w 8"/>
                <a:gd name="T3" fmla="*/ 0 h 492"/>
                <a:gd name="T4" fmla="*/ 0 w 8"/>
                <a:gd name="T5" fmla="*/ 484 h 492"/>
                <a:gd name="T6" fmla="*/ 8 w 8"/>
                <a:gd name="T7" fmla="*/ 492 h 492"/>
                <a:gd name="T8" fmla="*/ 8 w 8"/>
                <a:gd name="T9" fmla="*/ 8 h 492"/>
                <a:gd name="T10" fmla="*/ 0 60000 65536"/>
                <a:gd name="T11" fmla="*/ 0 60000 65536"/>
                <a:gd name="T12" fmla="*/ 0 60000 65536"/>
                <a:gd name="T13" fmla="*/ 0 60000 65536"/>
                <a:gd name="T14" fmla="*/ 0 60000 65536"/>
                <a:gd name="T15" fmla="*/ 0 w 8"/>
                <a:gd name="T16" fmla="*/ 0 h 492"/>
                <a:gd name="T17" fmla="*/ 8 w 8"/>
                <a:gd name="T18" fmla="*/ 492 h 492"/>
              </a:gdLst>
              <a:ahLst/>
              <a:cxnLst>
                <a:cxn ang="T10">
                  <a:pos x="T0" y="T1"/>
                </a:cxn>
                <a:cxn ang="T11">
                  <a:pos x="T2" y="T3"/>
                </a:cxn>
                <a:cxn ang="T12">
                  <a:pos x="T4" y="T5"/>
                </a:cxn>
                <a:cxn ang="T13">
                  <a:pos x="T6" y="T7"/>
                </a:cxn>
                <a:cxn ang="T14">
                  <a:pos x="T8" y="T9"/>
                </a:cxn>
              </a:cxnLst>
              <a:rect l="T15" t="T16" r="T17" b="T18"/>
              <a:pathLst>
                <a:path w="8" h="492">
                  <a:moveTo>
                    <a:pt x="8" y="8"/>
                  </a:moveTo>
                  <a:lnTo>
                    <a:pt x="0" y="0"/>
                  </a:lnTo>
                  <a:lnTo>
                    <a:pt x="0" y="484"/>
                  </a:lnTo>
                  <a:lnTo>
                    <a:pt x="8" y="492"/>
                  </a:lnTo>
                  <a:lnTo>
                    <a:pt x="8" y="8"/>
                  </a:lnTo>
                  <a:close/>
                </a:path>
              </a:pathLst>
            </a:custGeom>
            <a:solidFill>
              <a:srgbClr val="4C4C4C"/>
            </a:solidFill>
            <a:ln w="3175">
              <a:solidFill>
                <a:srgbClr val="FFFFFF"/>
              </a:solidFill>
              <a:round/>
              <a:headEnd/>
              <a:tailEnd/>
            </a:ln>
          </p:spPr>
          <p:txBody>
            <a:bodyPr/>
            <a:lstStyle/>
            <a:p>
              <a:endParaRPr lang="en-US"/>
            </a:p>
          </p:txBody>
        </p:sp>
        <p:sp>
          <p:nvSpPr>
            <p:cNvPr id="70680" name="Freeform 8"/>
            <p:cNvSpPr>
              <a:spLocks/>
            </p:cNvSpPr>
            <p:nvPr/>
          </p:nvSpPr>
          <p:spPr bwMode="auto">
            <a:xfrm>
              <a:off x="198" y="2967"/>
              <a:ext cx="408" cy="8"/>
            </a:xfrm>
            <a:custGeom>
              <a:avLst/>
              <a:gdLst>
                <a:gd name="T0" fmla="*/ 10 w 408"/>
                <a:gd name="T1" fmla="*/ 8 h 8"/>
                <a:gd name="T2" fmla="*/ 0 w 408"/>
                <a:gd name="T3" fmla="*/ 0 h 8"/>
                <a:gd name="T4" fmla="*/ 400 w 408"/>
                <a:gd name="T5" fmla="*/ 0 h 8"/>
                <a:gd name="T6" fmla="*/ 408 w 408"/>
                <a:gd name="T7" fmla="*/ 8 h 8"/>
                <a:gd name="T8" fmla="*/ 10 w 408"/>
                <a:gd name="T9" fmla="*/ 8 h 8"/>
                <a:gd name="T10" fmla="*/ 0 60000 65536"/>
                <a:gd name="T11" fmla="*/ 0 60000 65536"/>
                <a:gd name="T12" fmla="*/ 0 60000 65536"/>
                <a:gd name="T13" fmla="*/ 0 60000 65536"/>
                <a:gd name="T14" fmla="*/ 0 60000 65536"/>
                <a:gd name="T15" fmla="*/ 0 w 408"/>
                <a:gd name="T16" fmla="*/ 0 h 8"/>
                <a:gd name="T17" fmla="*/ 408 w 408"/>
                <a:gd name="T18" fmla="*/ 8 h 8"/>
              </a:gdLst>
              <a:ahLst/>
              <a:cxnLst>
                <a:cxn ang="T10">
                  <a:pos x="T0" y="T1"/>
                </a:cxn>
                <a:cxn ang="T11">
                  <a:pos x="T2" y="T3"/>
                </a:cxn>
                <a:cxn ang="T12">
                  <a:pos x="T4" y="T5"/>
                </a:cxn>
                <a:cxn ang="T13">
                  <a:pos x="T6" y="T7"/>
                </a:cxn>
                <a:cxn ang="T14">
                  <a:pos x="T8" y="T9"/>
                </a:cxn>
              </a:cxnLst>
              <a:rect l="T15" t="T16" r="T17" b="T18"/>
              <a:pathLst>
                <a:path w="408" h="8">
                  <a:moveTo>
                    <a:pt x="10" y="8"/>
                  </a:moveTo>
                  <a:lnTo>
                    <a:pt x="0" y="0"/>
                  </a:lnTo>
                  <a:lnTo>
                    <a:pt x="400" y="0"/>
                  </a:lnTo>
                  <a:lnTo>
                    <a:pt x="408" y="8"/>
                  </a:lnTo>
                  <a:lnTo>
                    <a:pt x="10" y="8"/>
                  </a:lnTo>
                  <a:close/>
                </a:path>
              </a:pathLst>
            </a:custGeom>
            <a:solidFill>
              <a:srgbClr val="4C4C4C"/>
            </a:solidFill>
            <a:ln w="3175">
              <a:solidFill>
                <a:srgbClr val="FFFFFF"/>
              </a:solidFill>
              <a:round/>
              <a:headEnd/>
              <a:tailEnd/>
            </a:ln>
          </p:spPr>
          <p:txBody>
            <a:bodyPr/>
            <a:lstStyle/>
            <a:p>
              <a:endParaRPr lang="en-US"/>
            </a:p>
          </p:txBody>
        </p:sp>
        <p:sp>
          <p:nvSpPr>
            <p:cNvPr id="70681" name="Freeform 9"/>
            <p:cNvSpPr>
              <a:spLocks/>
            </p:cNvSpPr>
            <p:nvPr/>
          </p:nvSpPr>
          <p:spPr bwMode="auto">
            <a:xfrm>
              <a:off x="214" y="2503"/>
              <a:ext cx="366" cy="446"/>
            </a:xfrm>
            <a:custGeom>
              <a:avLst/>
              <a:gdLst>
                <a:gd name="T0" fmla="*/ 0 w 366"/>
                <a:gd name="T1" fmla="*/ 0 h 446"/>
                <a:gd name="T2" fmla="*/ 357 w 366"/>
                <a:gd name="T3" fmla="*/ 0 h 446"/>
                <a:gd name="T4" fmla="*/ 366 w 366"/>
                <a:gd name="T5" fmla="*/ 8 h 446"/>
                <a:gd name="T6" fmla="*/ 366 w 366"/>
                <a:gd name="T7" fmla="*/ 438 h 446"/>
                <a:gd name="T8" fmla="*/ 362 w 366"/>
                <a:gd name="T9" fmla="*/ 446 h 446"/>
                <a:gd name="T10" fmla="*/ 4 w 366"/>
                <a:gd name="T11" fmla="*/ 446 h 446"/>
                <a:gd name="T12" fmla="*/ 0 w 366"/>
                <a:gd name="T13" fmla="*/ 440 h 446"/>
                <a:gd name="T14" fmla="*/ 0 w 366"/>
                <a:gd name="T15" fmla="*/ 0 h 446"/>
                <a:gd name="T16" fmla="*/ 0 60000 65536"/>
                <a:gd name="T17" fmla="*/ 0 60000 65536"/>
                <a:gd name="T18" fmla="*/ 0 60000 65536"/>
                <a:gd name="T19" fmla="*/ 0 60000 65536"/>
                <a:gd name="T20" fmla="*/ 0 60000 65536"/>
                <a:gd name="T21" fmla="*/ 0 60000 65536"/>
                <a:gd name="T22" fmla="*/ 0 60000 65536"/>
                <a:gd name="T23" fmla="*/ 0 60000 65536"/>
                <a:gd name="T24" fmla="*/ 0 w 366"/>
                <a:gd name="T25" fmla="*/ 0 h 446"/>
                <a:gd name="T26" fmla="*/ 366 w 366"/>
                <a:gd name="T27" fmla="*/ 446 h 4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6" h="446">
                  <a:moveTo>
                    <a:pt x="0" y="0"/>
                  </a:moveTo>
                  <a:lnTo>
                    <a:pt x="357" y="0"/>
                  </a:lnTo>
                  <a:lnTo>
                    <a:pt x="366" y="8"/>
                  </a:lnTo>
                  <a:lnTo>
                    <a:pt x="366" y="438"/>
                  </a:lnTo>
                  <a:lnTo>
                    <a:pt x="362" y="446"/>
                  </a:lnTo>
                  <a:lnTo>
                    <a:pt x="4" y="446"/>
                  </a:lnTo>
                  <a:lnTo>
                    <a:pt x="0" y="440"/>
                  </a:lnTo>
                  <a:lnTo>
                    <a:pt x="0" y="0"/>
                  </a:lnTo>
                  <a:close/>
                </a:path>
              </a:pathLst>
            </a:custGeom>
            <a:solidFill>
              <a:srgbClr val="E6E6E6"/>
            </a:solidFill>
            <a:ln w="9525">
              <a:noFill/>
              <a:round/>
              <a:headEnd/>
              <a:tailEnd/>
            </a:ln>
          </p:spPr>
          <p:txBody>
            <a:bodyPr/>
            <a:lstStyle/>
            <a:p>
              <a:endParaRPr lang="en-US"/>
            </a:p>
          </p:txBody>
        </p:sp>
        <p:sp>
          <p:nvSpPr>
            <p:cNvPr id="70682" name="Freeform 10"/>
            <p:cNvSpPr>
              <a:spLocks/>
            </p:cNvSpPr>
            <p:nvPr/>
          </p:nvSpPr>
          <p:spPr bwMode="auto">
            <a:xfrm>
              <a:off x="241" y="2394"/>
              <a:ext cx="314" cy="593"/>
            </a:xfrm>
            <a:custGeom>
              <a:avLst/>
              <a:gdLst>
                <a:gd name="T0" fmla="*/ 30 w 314"/>
                <a:gd name="T1" fmla="*/ 117 h 593"/>
                <a:gd name="T2" fmla="*/ 284 w 314"/>
                <a:gd name="T3" fmla="*/ 0 h 593"/>
                <a:gd name="T4" fmla="*/ 296 w 314"/>
                <a:gd name="T5" fmla="*/ 2 h 593"/>
                <a:gd name="T6" fmla="*/ 304 w 314"/>
                <a:gd name="T7" fmla="*/ 10 h 593"/>
                <a:gd name="T8" fmla="*/ 310 w 314"/>
                <a:gd name="T9" fmla="*/ 18 h 593"/>
                <a:gd name="T10" fmla="*/ 314 w 314"/>
                <a:gd name="T11" fmla="*/ 29 h 593"/>
                <a:gd name="T12" fmla="*/ 314 w 314"/>
                <a:gd name="T13" fmla="*/ 448 h 593"/>
                <a:gd name="T14" fmla="*/ 310 w 314"/>
                <a:gd name="T15" fmla="*/ 458 h 593"/>
                <a:gd name="T16" fmla="*/ 304 w 314"/>
                <a:gd name="T17" fmla="*/ 466 h 593"/>
                <a:gd name="T18" fmla="*/ 284 w 314"/>
                <a:gd name="T19" fmla="*/ 476 h 593"/>
                <a:gd name="T20" fmla="*/ 30 w 314"/>
                <a:gd name="T21" fmla="*/ 593 h 593"/>
                <a:gd name="T22" fmla="*/ 18 w 314"/>
                <a:gd name="T23" fmla="*/ 591 h 593"/>
                <a:gd name="T24" fmla="*/ 10 w 314"/>
                <a:gd name="T25" fmla="*/ 585 h 593"/>
                <a:gd name="T26" fmla="*/ 2 w 314"/>
                <a:gd name="T27" fmla="*/ 575 h 593"/>
                <a:gd name="T28" fmla="*/ 0 w 314"/>
                <a:gd name="T29" fmla="*/ 565 h 593"/>
                <a:gd name="T30" fmla="*/ 0 w 314"/>
                <a:gd name="T31" fmla="*/ 145 h 593"/>
                <a:gd name="T32" fmla="*/ 2 w 314"/>
                <a:gd name="T33" fmla="*/ 135 h 593"/>
                <a:gd name="T34" fmla="*/ 10 w 314"/>
                <a:gd name="T35" fmla="*/ 125 h 593"/>
                <a:gd name="T36" fmla="*/ 18 w 314"/>
                <a:gd name="T37" fmla="*/ 119 h 593"/>
                <a:gd name="T38" fmla="*/ 30 w 314"/>
                <a:gd name="T39" fmla="*/ 117 h 5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4"/>
                <a:gd name="T61" fmla="*/ 0 h 593"/>
                <a:gd name="T62" fmla="*/ 314 w 314"/>
                <a:gd name="T63" fmla="*/ 593 h 5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4" h="593">
                  <a:moveTo>
                    <a:pt x="30" y="117"/>
                  </a:moveTo>
                  <a:lnTo>
                    <a:pt x="284" y="0"/>
                  </a:lnTo>
                  <a:lnTo>
                    <a:pt x="296" y="2"/>
                  </a:lnTo>
                  <a:lnTo>
                    <a:pt x="304" y="10"/>
                  </a:lnTo>
                  <a:lnTo>
                    <a:pt x="310" y="18"/>
                  </a:lnTo>
                  <a:lnTo>
                    <a:pt x="314" y="29"/>
                  </a:lnTo>
                  <a:lnTo>
                    <a:pt x="314" y="448"/>
                  </a:lnTo>
                  <a:lnTo>
                    <a:pt x="310" y="458"/>
                  </a:lnTo>
                  <a:lnTo>
                    <a:pt x="304" y="466"/>
                  </a:lnTo>
                  <a:lnTo>
                    <a:pt x="284" y="476"/>
                  </a:lnTo>
                  <a:lnTo>
                    <a:pt x="30" y="593"/>
                  </a:lnTo>
                  <a:lnTo>
                    <a:pt x="18" y="591"/>
                  </a:lnTo>
                  <a:lnTo>
                    <a:pt x="10" y="585"/>
                  </a:lnTo>
                  <a:lnTo>
                    <a:pt x="2" y="575"/>
                  </a:lnTo>
                  <a:lnTo>
                    <a:pt x="0" y="565"/>
                  </a:lnTo>
                  <a:lnTo>
                    <a:pt x="0" y="145"/>
                  </a:lnTo>
                  <a:lnTo>
                    <a:pt x="2" y="135"/>
                  </a:lnTo>
                  <a:lnTo>
                    <a:pt x="10" y="125"/>
                  </a:lnTo>
                  <a:lnTo>
                    <a:pt x="18" y="119"/>
                  </a:lnTo>
                  <a:lnTo>
                    <a:pt x="30" y="117"/>
                  </a:lnTo>
                  <a:close/>
                </a:path>
              </a:pathLst>
            </a:custGeom>
            <a:solidFill>
              <a:srgbClr val="999999"/>
            </a:solidFill>
            <a:ln w="9525">
              <a:noFill/>
              <a:round/>
              <a:headEnd/>
              <a:tailEnd/>
            </a:ln>
          </p:spPr>
          <p:txBody>
            <a:bodyPr/>
            <a:lstStyle/>
            <a:p>
              <a:endParaRPr lang="en-US"/>
            </a:p>
          </p:txBody>
        </p:sp>
        <p:sp>
          <p:nvSpPr>
            <p:cNvPr id="70683" name="Freeform 11"/>
            <p:cNvSpPr>
              <a:spLocks/>
            </p:cNvSpPr>
            <p:nvPr/>
          </p:nvSpPr>
          <p:spPr bwMode="auto">
            <a:xfrm>
              <a:off x="561" y="2483"/>
              <a:ext cx="37" cy="36"/>
            </a:xfrm>
            <a:custGeom>
              <a:avLst/>
              <a:gdLst>
                <a:gd name="T0" fmla="*/ 0 w 37"/>
                <a:gd name="T1" fmla="*/ 0 h 36"/>
                <a:gd name="T2" fmla="*/ 37 w 37"/>
                <a:gd name="T3" fmla="*/ 0 h 36"/>
                <a:gd name="T4" fmla="*/ 37 w 37"/>
                <a:gd name="T5" fmla="*/ 36 h 36"/>
                <a:gd name="T6" fmla="*/ 33 w 37"/>
                <a:gd name="T7" fmla="*/ 22 h 36"/>
                <a:gd name="T8" fmla="*/ 25 w 37"/>
                <a:gd name="T9" fmla="*/ 12 h 36"/>
                <a:gd name="T10" fmla="*/ 13 w 37"/>
                <a:gd name="T11" fmla="*/ 4 h 36"/>
                <a:gd name="T12" fmla="*/ 0 w 37"/>
                <a:gd name="T13" fmla="*/ 0 h 36"/>
                <a:gd name="T14" fmla="*/ 0 60000 65536"/>
                <a:gd name="T15" fmla="*/ 0 60000 65536"/>
                <a:gd name="T16" fmla="*/ 0 60000 65536"/>
                <a:gd name="T17" fmla="*/ 0 60000 65536"/>
                <a:gd name="T18" fmla="*/ 0 60000 65536"/>
                <a:gd name="T19" fmla="*/ 0 60000 65536"/>
                <a:gd name="T20" fmla="*/ 0 60000 65536"/>
                <a:gd name="T21" fmla="*/ 0 w 37"/>
                <a:gd name="T22" fmla="*/ 0 h 36"/>
                <a:gd name="T23" fmla="*/ 37 w 3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6">
                  <a:moveTo>
                    <a:pt x="0" y="0"/>
                  </a:moveTo>
                  <a:lnTo>
                    <a:pt x="37" y="0"/>
                  </a:lnTo>
                  <a:lnTo>
                    <a:pt x="37" y="36"/>
                  </a:lnTo>
                  <a:lnTo>
                    <a:pt x="33" y="22"/>
                  </a:lnTo>
                  <a:lnTo>
                    <a:pt x="25" y="12"/>
                  </a:lnTo>
                  <a:lnTo>
                    <a:pt x="13" y="4"/>
                  </a:lnTo>
                  <a:lnTo>
                    <a:pt x="0" y="0"/>
                  </a:lnTo>
                  <a:close/>
                </a:path>
              </a:pathLst>
            </a:custGeom>
            <a:solidFill>
              <a:srgbClr val="000000"/>
            </a:solidFill>
            <a:ln w="3175">
              <a:solidFill>
                <a:srgbClr val="999999"/>
              </a:solidFill>
              <a:round/>
              <a:headEnd/>
              <a:tailEnd/>
            </a:ln>
          </p:spPr>
          <p:txBody>
            <a:bodyPr/>
            <a:lstStyle/>
            <a:p>
              <a:endParaRPr lang="en-US"/>
            </a:p>
          </p:txBody>
        </p:sp>
        <p:sp>
          <p:nvSpPr>
            <p:cNvPr id="70684" name="Freeform 12"/>
            <p:cNvSpPr>
              <a:spLocks/>
            </p:cNvSpPr>
            <p:nvPr/>
          </p:nvSpPr>
          <p:spPr bwMode="auto">
            <a:xfrm>
              <a:off x="198" y="2483"/>
              <a:ext cx="35" cy="36"/>
            </a:xfrm>
            <a:custGeom>
              <a:avLst/>
              <a:gdLst>
                <a:gd name="T0" fmla="*/ 35 w 35"/>
                <a:gd name="T1" fmla="*/ 0 h 36"/>
                <a:gd name="T2" fmla="*/ 0 w 35"/>
                <a:gd name="T3" fmla="*/ 0 h 36"/>
                <a:gd name="T4" fmla="*/ 0 w 35"/>
                <a:gd name="T5" fmla="*/ 36 h 36"/>
                <a:gd name="T6" fmla="*/ 4 w 35"/>
                <a:gd name="T7" fmla="*/ 22 h 36"/>
                <a:gd name="T8" fmla="*/ 10 w 35"/>
                <a:gd name="T9" fmla="*/ 12 h 36"/>
                <a:gd name="T10" fmla="*/ 22 w 35"/>
                <a:gd name="T11" fmla="*/ 4 h 36"/>
                <a:gd name="T12" fmla="*/ 35 w 35"/>
                <a:gd name="T13" fmla="*/ 0 h 36"/>
                <a:gd name="T14" fmla="*/ 0 60000 65536"/>
                <a:gd name="T15" fmla="*/ 0 60000 65536"/>
                <a:gd name="T16" fmla="*/ 0 60000 65536"/>
                <a:gd name="T17" fmla="*/ 0 60000 65536"/>
                <a:gd name="T18" fmla="*/ 0 60000 65536"/>
                <a:gd name="T19" fmla="*/ 0 60000 65536"/>
                <a:gd name="T20" fmla="*/ 0 60000 65536"/>
                <a:gd name="T21" fmla="*/ 0 w 35"/>
                <a:gd name="T22" fmla="*/ 0 h 36"/>
                <a:gd name="T23" fmla="*/ 35 w 3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6">
                  <a:moveTo>
                    <a:pt x="35" y="0"/>
                  </a:moveTo>
                  <a:lnTo>
                    <a:pt x="0" y="0"/>
                  </a:lnTo>
                  <a:lnTo>
                    <a:pt x="0" y="36"/>
                  </a:lnTo>
                  <a:lnTo>
                    <a:pt x="4" y="22"/>
                  </a:lnTo>
                  <a:lnTo>
                    <a:pt x="10" y="12"/>
                  </a:lnTo>
                  <a:lnTo>
                    <a:pt x="22" y="4"/>
                  </a:lnTo>
                  <a:lnTo>
                    <a:pt x="35" y="0"/>
                  </a:lnTo>
                  <a:close/>
                </a:path>
              </a:pathLst>
            </a:custGeom>
            <a:solidFill>
              <a:srgbClr val="000000"/>
            </a:solidFill>
            <a:ln w="3175">
              <a:solidFill>
                <a:srgbClr val="999999"/>
              </a:solidFill>
              <a:round/>
              <a:headEnd/>
              <a:tailEnd/>
            </a:ln>
          </p:spPr>
          <p:txBody>
            <a:bodyPr/>
            <a:lstStyle/>
            <a:p>
              <a:endParaRPr lang="en-US"/>
            </a:p>
          </p:txBody>
        </p:sp>
        <p:sp>
          <p:nvSpPr>
            <p:cNvPr id="70685" name="Rectangle 13"/>
            <p:cNvSpPr>
              <a:spLocks noChangeArrowheads="1"/>
            </p:cNvSpPr>
            <p:nvPr/>
          </p:nvSpPr>
          <p:spPr bwMode="auto">
            <a:xfrm>
              <a:off x="590" y="2527"/>
              <a:ext cx="6" cy="150"/>
            </a:xfrm>
            <a:prstGeom prst="rect">
              <a:avLst/>
            </a:prstGeom>
            <a:solidFill>
              <a:srgbClr val="333333"/>
            </a:solidFill>
            <a:ln w="9525">
              <a:noFill/>
              <a:miter lim="800000"/>
              <a:headEnd/>
              <a:tailEnd/>
            </a:ln>
          </p:spPr>
          <p:txBody>
            <a:bodyPr/>
            <a:lstStyle/>
            <a:p>
              <a:endParaRPr lang="en-US"/>
            </a:p>
          </p:txBody>
        </p:sp>
        <p:sp>
          <p:nvSpPr>
            <p:cNvPr id="70686" name="Rectangle 14"/>
            <p:cNvSpPr>
              <a:spLocks noChangeArrowheads="1"/>
            </p:cNvSpPr>
            <p:nvPr/>
          </p:nvSpPr>
          <p:spPr bwMode="auto">
            <a:xfrm>
              <a:off x="584" y="2620"/>
              <a:ext cx="10" cy="32"/>
            </a:xfrm>
            <a:prstGeom prst="rect">
              <a:avLst/>
            </a:prstGeom>
            <a:solidFill>
              <a:srgbClr val="000000"/>
            </a:solidFill>
            <a:ln w="9525">
              <a:noFill/>
              <a:miter lim="800000"/>
              <a:headEnd/>
              <a:tailEnd/>
            </a:ln>
          </p:spPr>
          <p:txBody>
            <a:bodyPr/>
            <a:lstStyle/>
            <a:p>
              <a:endParaRPr lang="en-US"/>
            </a:p>
          </p:txBody>
        </p:sp>
        <p:sp>
          <p:nvSpPr>
            <p:cNvPr id="70687" name="Rectangle 15"/>
            <p:cNvSpPr>
              <a:spLocks noChangeArrowheads="1"/>
            </p:cNvSpPr>
            <p:nvPr/>
          </p:nvSpPr>
          <p:spPr bwMode="auto">
            <a:xfrm>
              <a:off x="584" y="2582"/>
              <a:ext cx="10" cy="16"/>
            </a:xfrm>
            <a:prstGeom prst="rect">
              <a:avLst/>
            </a:prstGeom>
            <a:solidFill>
              <a:srgbClr val="000000"/>
            </a:solidFill>
            <a:ln w="9525">
              <a:noFill/>
              <a:miter lim="800000"/>
              <a:headEnd/>
              <a:tailEnd/>
            </a:ln>
          </p:spPr>
          <p:txBody>
            <a:bodyPr/>
            <a:lstStyle/>
            <a:p>
              <a:endParaRPr lang="en-US"/>
            </a:p>
          </p:txBody>
        </p:sp>
        <p:sp>
          <p:nvSpPr>
            <p:cNvPr id="70688" name="Rectangle 16"/>
            <p:cNvSpPr>
              <a:spLocks noChangeArrowheads="1"/>
            </p:cNvSpPr>
            <p:nvPr/>
          </p:nvSpPr>
          <p:spPr bwMode="auto">
            <a:xfrm>
              <a:off x="588" y="2773"/>
              <a:ext cx="8" cy="152"/>
            </a:xfrm>
            <a:prstGeom prst="rect">
              <a:avLst/>
            </a:prstGeom>
            <a:solidFill>
              <a:srgbClr val="333333"/>
            </a:solidFill>
            <a:ln w="9525">
              <a:noFill/>
              <a:miter lim="800000"/>
              <a:headEnd/>
              <a:tailEnd/>
            </a:ln>
          </p:spPr>
          <p:txBody>
            <a:bodyPr/>
            <a:lstStyle/>
            <a:p>
              <a:endParaRPr lang="en-US"/>
            </a:p>
          </p:txBody>
        </p:sp>
        <p:sp>
          <p:nvSpPr>
            <p:cNvPr id="70689" name="Rectangle 17"/>
            <p:cNvSpPr>
              <a:spLocks noChangeArrowheads="1"/>
            </p:cNvSpPr>
            <p:nvPr/>
          </p:nvSpPr>
          <p:spPr bwMode="auto">
            <a:xfrm>
              <a:off x="584" y="2798"/>
              <a:ext cx="10" cy="32"/>
            </a:xfrm>
            <a:prstGeom prst="rect">
              <a:avLst/>
            </a:prstGeom>
            <a:solidFill>
              <a:srgbClr val="000000"/>
            </a:solidFill>
            <a:ln w="9525">
              <a:noFill/>
              <a:miter lim="800000"/>
              <a:headEnd/>
              <a:tailEnd/>
            </a:ln>
          </p:spPr>
          <p:txBody>
            <a:bodyPr/>
            <a:lstStyle/>
            <a:p>
              <a:endParaRPr lang="en-US"/>
            </a:p>
          </p:txBody>
        </p:sp>
        <p:sp>
          <p:nvSpPr>
            <p:cNvPr id="70690" name="Rectangle 18"/>
            <p:cNvSpPr>
              <a:spLocks noChangeArrowheads="1"/>
            </p:cNvSpPr>
            <p:nvPr/>
          </p:nvSpPr>
          <p:spPr bwMode="auto">
            <a:xfrm>
              <a:off x="584" y="2852"/>
              <a:ext cx="10" cy="16"/>
            </a:xfrm>
            <a:prstGeom prst="rect">
              <a:avLst/>
            </a:prstGeom>
            <a:solidFill>
              <a:srgbClr val="000000"/>
            </a:solidFill>
            <a:ln w="9525">
              <a:noFill/>
              <a:miter lim="800000"/>
              <a:headEnd/>
              <a:tailEnd/>
            </a:ln>
          </p:spPr>
          <p:txBody>
            <a:bodyPr/>
            <a:lstStyle/>
            <a:p>
              <a:endParaRPr lang="en-US"/>
            </a:p>
          </p:txBody>
        </p:sp>
        <p:sp>
          <p:nvSpPr>
            <p:cNvPr id="70691" name="Rectangle 19"/>
            <p:cNvSpPr>
              <a:spLocks noChangeArrowheads="1"/>
            </p:cNvSpPr>
            <p:nvPr/>
          </p:nvSpPr>
          <p:spPr bwMode="auto">
            <a:xfrm>
              <a:off x="584" y="2566"/>
              <a:ext cx="6" cy="99"/>
            </a:xfrm>
            <a:prstGeom prst="rect">
              <a:avLst/>
            </a:prstGeom>
            <a:solidFill>
              <a:srgbClr val="B3B3B3"/>
            </a:solidFill>
            <a:ln w="9525">
              <a:noFill/>
              <a:miter lim="800000"/>
              <a:headEnd/>
              <a:tailEnd/>
            </a:ln>
          </p:spPr>
          <p:txBody>
            <a:bodyPr/>
            <a:lstStyle/>
            <a:p>
              <a:endParaRPr lang="en-US"/>
            </a:p>
          </p:txBody>
        </p:sp>
        <p:sp>
          <p:nvSpPr>
            <p:cNvPr id="70692" name="Rectangle 20"/>
            <p:cNvSpPr>
              <a:spLocks noChangeArrowheads="1"/>
            </p:cNvSpPr>
            <p:nvPr/>
          </p:nvSpPr>
          <p:spPr bwMode="auto">
            <a:xfrm>
              <a:off x="584" y="2789"/>
              <a:ext cx="6" cy="99"/>
            </a:xfrm>
            <a:prstGeom prst="rect">
              <a:avLst/>
            </a:prstGeom>
            <a:solidFill>
              <a:srgbClr val="B3B3B3"/>
            </a:solidFill>
            <a:ln w="9525">
              <a:noFill/>
              <a:miter lim="800000"/>
              <a:headEnd/>
              <a:tailEnd/>
            </a:ln>
          </p:spPr>
          <p:txBody>
            <a:bodyPr/>
            <a:lstStyle/>
            <a:p>
              <a:endParaRPr lang="en-US"/>
            </a:p>
          </p:txBody>
        </p:sp>
        <p:sp>
          <p:nvSpPr>
            <p:cNvPr id="70693" name="Freeform 21"/>
            <p:cNvSpPr>
              <a:spLocks/>
            </p:cNvSpPr>
            <p:nvPr/>
          </p:nvSpPr>
          <p:spPr bwMode="auto">
            <a:xfrm>
              <a:off x="561" y="2931"/>
              <a:ext cx="37" cy="36"/>
            </a:xfrm>
            <a:custGeom>
              <a:avLst/>
              <a:gdLst>
                <a:gd name="T0" fmla="*/ 0 w 37"/>
                <a:gd name="T1" fmla="*/ 36 h 36"/>
                <a:gd name="T2" fmla="*/ 37 w 37"/>
                <a:gd name="T3" fmla="*/ 36 h 36"/>
                <a:gd name="T4" fmla="*/ 37 w 37"/>
                <a:gd name="T5" fmla="*/ 0 h 36"/>
                <a:gd name="T6" fmla="*/ 33 w 37"/>
                <a:gd name="T7" fmla="*/ 14 h 36"/>
                <a:gd name="T8" fmla="*/ 25 w 37"/>
                <a:gd name="T9" fmla="*/ 26 h 36"/>
                <a:gd name="T10" fmla="*/ 13 w 37"/>
                <a:gd name="T11" fmla="*/ 32 h 36"/>
                <a:gd name="T12" fmla="*/ 0 w 37"/>
                <a:gd name="T13" fmla="*/ 36 h 36"/>
                <a:gd name="T14" fmla="*/ 0 60000 65536"/>
                <a:gd name="T15" fmla="*/ 0 60000 65536"/>
                <a:gd name="T16" fmla="*/ 0 60000 65536"/>
                <a:gd name="T17" fmla="*/ 0 60000 65536"/>
                <a:gd name="T18" fmla="*/ 0 60000 65536"/>
                <a:gd name="T19" fmla="*/ 0 60000 65536"/>
                <a:gd name="T20" fmla="*/ 0 60000 65536"/>
                <a:gd name="T21" fmla="*/ 0 w 37"/>
                <a:gd name="T22" fmla="*/ 0 h 36"/>
                <a:gd name="T23" fmla="*/ 37 w 3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6">
                  <a:moveTo>
                    <a:pt x="0" y="36"/>
                  </a:moveTo>
                  <a:lnTo>
                    <a:pt x="37" y="36"/>
                  </a:lnTo>
                  <a:lnTo>
                    <a:pt x="37" y="0"/>
                  </a:lnTo>
                  <a:lnTo>
                    <a:pt x="33" y="14"/>
                  </a:lnTo>
                  <a:lnTo>
                    <a:pt x="25" y="26"/>
                  </a:lnTo>
                  <a:lnTo>
                    <a:pt x="13" y="32"/>
                  </a:lnTo>
                  <a:lnTo>
                    <a:pt x="0" y="36"/>
                  </a:lnTo>
                  <a:close/>
                </a:path>
              </a:pathLst>
            </a:custGeom>
            <a:solidFill>
              <a:srgbClr val="000000"/>
            </a:solidFill>
            <a:ln w="3175">
              <a:solidFill>
                <a:srgbClr val="999999"/>
              </a:solidFill>
              <a:round/>
              <a:headEnd/>
              <a:tailEnd/>
            </a:ln>
          </p:spPr>
          <p:txBody>
            <a:bodyPr/>
            <a:lstStyle/>
            <a:p>
              <a:endParaRPr lang="en-US"/>
            </a:p>
          </p:txBody>
        </p:sp>
        <p:sp>
          <p:nvSpPr>
            <p:cNvPr id="70694" name="Line 22"/>
            <p:cNvSpPr>
              <a:spLocks noChangeShapeType="1"/>
            </p:cNvSpPr>
            <p:nvPr/>
          </p:nvSpPr>
          <p:spPr bwMode="auto">
            <a:xfrm>
              <a:off x="198" y="2515"/>
              <a:ext cx="1" cy="430"/>
            </a:xfrm>
            <a:prstGeom prst="line">
              <a:avLst/>
            </a:prstGeom>
            <a:noFill/>
            <a:ln w="3175">
              <a:solidFill>
                <a:srgbClr val="999999"/>
              </a:solidFill>
              <a:round/>
              <a:headEnd/>
              <a:tailEnd/>
            </a:ln>
          </p:spPr>
          <p:txBody>
            <a:bodyPr/>
            <a:lstStyle/>
            <a:p>
              <a:endParaRPr lang="en-US"/>
            </a:p>
          </p:txBody>
        </p:sp>
        <p:sp>
          <p:nvSpPr>
            <p:cNvPr id="70695" name="Freeform 23"/>
            <p:cNvSpPr>
              <a:spLocks/>
            </p:cNvSpPr>
            <p:nvPr/>
          </p:nvSpPr>
          <p:spPr bwMode="auto">
            <a:xfrm>
              <a:off x="196" y="2933"/>
              <a:ext cx="37" cy="34"/>
            </a:xfrm>
            <a:custGeom>
              <a:avLst/>
              <a:gdLst>
                <a:gd name="T0" fmla="*/ 37 w 37"/>
                <a:gd name="T1" fmla="*/ 34 h 34"/>
                <a:gd name="T2" fmla="*/ 0 w 37"/>
                <a:gd name="T3" fmla="*/ 34 h 34"/>
                <a:gd name="T4" fmla="*/ 0 w 37"/>
                <a:gd name="T5" fmla="*/ 0 h 34"/>
                <a:gd name="T6" fmla="*/ 4 w 37"/>
                <a:gd name="T7" fmla="*/ 14 h 34"/>
                <a:gd name="T8" fmla="*/ 12 w 37"/>
                <a:gd name="T9" fmla="*/ 24 h 34"/>
                <a:gd name="T10" fmla="*/ 24 w 37"/>
                <a:gd name="T11" fmla="*/ 32 h 34"/>
                <a:gd name="T12" fmla="*/ 37 w 37"/>
                <a:gd name="T13" fmla="*/ 34 h 34"/>
                <a:gd name="T14" fmla="*/ 0 60000 65536"/>
                <a:gd name="T15" fmla="*/ 0 60000 65536"/>
                <a:gd name="T16" fmla="*/ 0 60000 65536"/>
                <a:gd name="T17" fmla="*/ 0 60000 65536"/>
                <a:gd name="T18" fmla="*/ 0 60000 65536"/>
                <a:gd name="T19" fmla="*/ 0 60000 65536"/>
                <a:gd name="T20" fmla="*/ 0 60000 65536"/>
                <a:gd name="T21" fmla="*/ 0 w 37"/>
                <a:gd name="T22" fmla="*/ 0 h 34"/>
                <a:gd name="T23" fmla="*/ 37 w 3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4">
                  <a:moveTo>
                    <a:pt x="37" y="34"/>
                  </a:moveTo>
                  <a:lnTo>
                    <a:pt x="0" y="34"/>
                  </a:lnTo>
                  <a:lnTo>
                    <a:pt x="0" y="0"/>
                  </a:lnTo>
                  <a:lnTo>
                    <a:pt x="4" y="14"/>
                  </a:lnTo>
                  <a:lnTo>
                    <a:pt x="12" y="24"/>
                  </a:lnTo>
                  <a:lnTo>
                    <a:pt x="24" y="32"/>
                  </a:lnTo>
                  <a:lnTo>
                    <a:pt x="37" y="34"/>
                  </a:lnTo>
                  <a:close/>
                </a:path>
              </a:pathLst>
            </a:custGeom>
            <a:solidFill>
              <a:srgbClr val="000000"/>
            </a:solidFill>
            <a:ln w="3175">
              <a:solidFill>
                <a:srgbClr val="999999"/>
              </a:solidFill>
              <a:round/>
              <a:headEnd/>
              <a:tailEnd/>
            </a:ln>
          </p:spPr>
          <p:txBody>
            <a:bodyPr/>
            <a:lstStyle/>
            <a:p>
              <a:endParaRPr lang="en-US"/>
            </a:p>
          </p:txBody>
        </p:sp>
        <p:sp>
          <p:nvSpPr>
            <p:cNvPr id="70696" name="Freeform 24"/>
            <p:cNvSpPr>
              <a:spLocks/>
            </p:cNvSpPr>
            <p:nvPr/>
          </p:nvSpPr>
          <p:spPr bwMode="auto">
            <a:xfrm>
              <a:off x="216" y="2358"/>
              <a:ext cx="311" cy="609"/>
            </a:xfrm>
            <a:custGeom>
              <a:avLst/>
              <a:gdLst>
                <a:gd name="T0" fmla="*/ 27 w 311"/>
                <a:gd name="T1" fmla="*/ 135 h 609"/>
                <a:gd name="T2" fmla="*/ 284 w 311"/>
                <a:gd name="T3" fmla="*/ 0 h 609"/>
                <a:gd name="T4" fmla="*/ 293 w 311"/>
                <a:gd name="T5" fmla="*/ 2 h 609"/>
                <a:gd name="T6" fmla="*/ 303 w 311"/>
                <a:gd name="T7" fmla="*/ 10 h 609"/>
                <a:gd name="T8" fmla="*/ 309 w 311"/>
                <a:gd name="T9" fmla="*/ 18 h 609"/>
                <a:gd name="T10" fmla="*/ 311 w 311"/>
                <a:gd name="T11" fmla="*/ 30 h 609"/>
                <a:gd name="T12" fmla="*/ 311 w 311"/>
                <a:gd name="T13" fmla="*/ 42 h 609"/>
                <a:gd name="T14" fmla="*/ 307 w 311"/>
                <a:gd name="T15" fmla="*/ 44 h 609"/>
                <a:gd name="T16" fmla="*/ 307 w 311"/>
                <a:gd name="T17" fmla="*/ 101 h 609"/>
                <a:gd name="T18" fmla="*/ 311 w 311"/>
                <a:gd name="T19" fmla="*/ 103 h 609"/>
                <a:gd name="T20" fmla="*/ 311 w 311"/>
                <a:gd name="T21" fmla="*/ 369 h 609"/>
                <a:gd name="T22" fmla="*/ 307 w 311"/>
                <a:gd name="T23" fmla="*/ 373 h 609"/>
                <a:gd name="T24" fmla="*/ 305 w 311"/>
                <a:gd name="T25" fmla="*/ 442 h 609"/>
                <a:gd name="T26" fmla="*/ 311 w 311"/>
                <a:gd name="T27" fmla="*/ 448 h 609"/>
                <a:gd name="T28" fmla="*/ 311 w 311"/>
                <a:gd name="T29" fmla="*/ 466 h 609"/>
                <a:gd name="T30" fmla="*/ 309 w 311"/>
                <a:gd name="T31" fmla="*/ 476 h 609"/>
                <a:gd name="T32" fmla="*/ 303 w 311"/>
                <a:gd name="T33" fmla="*/ 484 h 609"/>
                <a:gd name="T34" fmla="*/ 284 w 311"/>
                <a:gd name="T35" fmla="*/ 494 h 609"/>
                <a:gd name="T36" fmla="*/ 27 w 311"/>
                <a:gd name="T37" fmla="*/ 609 h 609"/>
                <a:gd name="T38" fmla="*/ 17 w 311"/>
                <a:gd name="T39" fmla="*/ 607 h 609"/>
                <a:gd name="T40" fmla="*/ 8 w 311"/>
                <a:gd name="T41" fmla="*/ 601 h 609"/>
                <a:gd name="T42" fmla="*/ 2 w 311"/>
                <a:gd name="T43" fmla="*/ 593 h 609"/>
                <a:gd name="T44" fmla="*/ 0 w 311"/>
                <a:gd name="T45" fmla="*/ 583 h 609"/>
                <a:gd name="T46" fmla="*/ 0 w 311"/>
                <a:gd name="T47" fmla="*/ 163 h 609"/>
                <a:gd name="T48" fmla="*/ 2 w 311"/>
                <a:gd name="T49" fmla="*/ 153 h 609"/>
                <a:gd name="T50" fmla="*/ 8 w 311"/>
                <a:gd name="T51" fmla="*/ 143 h 609"/>
                <a:gd name="T52" fmla="*/ 17 w 311"/>
                <a:gd name="T53" fmla="*/ 137 h 609"/>
                <a:gd name="T54" fmla="*/ 27 w 311"/>
                <a:gd name="T55" fmla="*/ 135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609"/>
                <a:gd name="T86" fmla="*/ 311 w 311"/>
                <a:gd name="T87" fmla="*/ 609 h 6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609">
                  <a:moveTo>
                    <a:pt x="27" y="135"/>
                  </a:moveTo>
                  <a:lnTo>
                    <a:pt x="284" y="0"/>
                  </a:lnTo>
                  <a:lnTo>
                    <a:pt x="293" y="2"/>
                  </a:lnTo>
                  <a:lnTo>
                    <a:pt x="303" y="10"/>
                  </a:lnTo>
                  <a:lnTo>
                    <a:pt x="309" y="18"/>
                  </a:lnTo>
                  <a:lnTo>
                    <a:pt x="311" y="30"/>
                  </a:lnTo>
                  <a:lnTo>
                    <a:pt x="311" y="42"/>
                  </a:lnTo>
                  <a:lnTo>
                    <a:pt x="307" y="44"/>
                  </a:lnTo>
                  <a:lnTo>
                    <a:pt x="307" y="101"/>
                  </a:lnTo>
                  <a:lnTo>
                    <a:pt x="311" y="103"/>
                  </a:lnTo>
                  <a:lnTo>
                    <a:pt x="311" y="369"/>
                  </a:lnTo>
                  <a:lnTo>
                    <a:pt x="307" y="373"/>
                  </a:lnTo>
                  <a:lnTo>
                    <a:pt x="305" y="442"/>
                  </a:lnTo>
                  <a:lnTo>
                    <a:pt x="311" y="448"/>
                  </a:lnTo>
                  <a:lnTo>
                    <a:pt x="311" y="466"/>
                  </a:lnTo>
                  <a:lnTo>
                    <a:pt x="309" y="476"/>
                  </a:lnTo>
                  <a:lnTo>
                    <a:pt x="303" y="484"/>
                  </a:lnTo>
                  <a:lnTo>
                    <a:pt x="284" y="494"/>
                  </a:lnTo>
                  <a:lnTo>
                    <a:pt x="27" y="609"/>
                  </a:lnTo>
                  <a:lnTo>
                    <a:pt x="17" y="607"/>
                  </a:lnTo>
                  <a:lnTo>
                    <a:pt x="8" y="601"/>
                  </a:lnTo>
                  <a:lnTo>
                    <a:pt x="2" y="593"/>
                  </a:lnTo>
                  <a:lnTo>
                    <a:pt x="0" y="583"/>
                  </a:lnTo>
                  <a:lnTo>
                    <a:pt x="0" y="163"/>
                  </a:lnTo>
                  <a:lnTo>
                    <a:pt x="2" y="153"/>
                  </a:lnTo>
                  <a:lnTo>
                    <a:pt x="8" y="143"/>
                  </a:lnTo>
                  <a:lnTo>
                    <a:pt x="17" y="137"/>
                  </a:lnTo>
                  <a:lnTo>
                    <a:pt x="27" y="135"/>
                  </a:lnTo>
                  <a:close/>
                </a:path>
              </a:pathLst>
            </a:custGeom>
            <a:solidFill>
              <a:srgbClr val="A80000"/>
            </a:solidFill>
            <a:ln w="9525">
              <a:noFill/>
              <a:round/>
              <a:headEnd/>
              <a:tailEnd/>
            </a:ln>
          </p:spPr>
          <p:txBody>
            <a:bodyPr/>
            <a:lstStyle/>
            <a:p>
              <a:endParaRPr lang="en-US"/>
            </a:p>
          </p:txBody>
        </p:sp>
        <p:sp>
          <p:nvSpPr>
            <p:cNvPr id="70697" name="Freeform 25"/>
            <p:cNvSpPr>
              <a:spLocks/>
            </p:cNvSpPr>
            <p:nvPr/>
          </p:nvSpPr>
          <p:spPr bwMode="auto">
            <a:xfrm>
              <a:off x="204" y="2354"/>
              <a:ext cx="311" cy="609"/>
            </a:xfrm>
            <a:custGeom>
              <a:avLst/>
              <a:gdLst>
                <a:gd name="T0" fmla="*/ 29 w 311"/>
                <a:gd name="T1" fmla="*/ 131 h 609"/>
                <a:gd name="T2" fmla="*/ 284 w 311"/>
                <a:gd name="T3" fmla="*/ 0 h 609"/>
                <a:gd name="T4" fmla="*/ 296 w 311"/>
                <a:gd name="T5" fmla="*/ 2 h 609"/>
                <a:gd name="T6" fmla="*/ 303 w 311"/>
                <a:gd name="T7" fmla="*/ 8 h 609"/>
                <a:gd name="T8" fmla="*/ 309 w 311"/>
                <a:gd name="T9" fmla="*/ 18 h 609"/>
                <a:gd name="T10" fmla="*/ 311 w 311"/>
                <a:gd name="T11" fmla="*/ 28 h 609"/>
                <a:gd name="T12" fmla="*/ 311 w 311"/>
                <a:gd name="T13" fmla="*/ 464 h 609"/>
                <a:gd name="T14" fmla="*/ 309 w 311"/>
                <a:gd name="T15" fmla="*/ 476 h 609"/>
                <a:gd name="T16" fmla="*/ 303 w 311"/>
                <a:gd name="T17" fmla="*/ 482 h 609"/>
                <a:gd name="T18" fmla="*/ 284 w 311"/>
                <a:gd name="T19" fmla="*/ 494 h 609"/>
                <a:gd name="T20" fmla="*/ 29 w 311"/>
                <a:gd name="T21" fmla="*/ 609 h 609"/>
                <a:gd name="T22" fmla="*/ 18 w 311"/>
                <a:gd name="T23" fmla="*/ 607 h 609"/>
                <a:gd name="T24" fmla="*/ 10 w 311"/>
                <a:gd name="T25" fmla="*/ 601 h 609"/>
                <a:gd name="T26" fmla="*/ 2 w 311"/>
                <a:gd name="T27" fmla="*/ 593 h 609"/>
                <a:gd name="T28" fmla="*/ 0 w 311"/>
                <a:gd name="T29" fmla="*/ 581 h 609"/>
                <a:gd name="T30" fmla="*/ 0 w 311"/>
                <a:gd name="T31" fmla="*/ 163 h 609"/>
                <a:gd name="T32" fmla="*/ 4 w 311"/>
                <a:gd name="T33" fmla="*/ 153 h 609"/>
                <a:gd name="T34" fmla="*/ 10 w 311"/>
                <a:gd name="T35" fmla="*/ 145 h 609"/>
                <a:gd name="T36" fmla="*/ 29 w 311"/>
                <a:gd name="T37" fmla="*/ 131 h 6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1"/>
                <a:gd name="T58" fmla="*/ 0 h 609"/>
                <a:gd name="T59" fmla="*/ 311 w 311"/>
                <a:gd name="T60" fmla="*/ 609 h 6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1" h="609">
                  <a:moveTo>
                    <a:pt x="29" y="131"/>
                  </a:moveTo>
                  <a:lnTo>
                    <a:pt x="284" y="0"/>
                  </a:lnTo>
                  <a:lnTo>
                    <a:pt x="296" y="2"/>
                  </a:lnTo>
                  <a:lnTo>
                    <a:pt x="303" y="8"/>
                  </a:lnTo>
                  <a:lnTo>
                    <a:pt x="309" y="18"/>
                  </a:lnTo>
                  <a:lnTo>
                    <a:pt x="311" y="28"/>
                  </a:lnTo>
                  <a:lnTo>
                    <a:pt x="311" y="464"/>
                  </a:lnTo>
                  <a:lnTo>
                    <a:pt x="309" y="476"/>
                  </a:lnTo>
                  <a:lnTo>
                    <a:pt x="303" y="482"/>
                  </a:lnTo>
                  <a:lnTo>
                    <a:pt x="284" y="494"/>
                  </a:lnTo>
                  <a:lnTo>
                    <a:pt x="29" y="609"/>
                  </a:lnTo>
                  <a:lnTo>
                    <a:pt x="18" y="607"/>
                  </a:lnTo>
                  <a:lnTo>
                    <a:pt x="10" y="601"/>
                  </a:lnTo>
                  <a:lnTo>
                    <a:pt x="2" y="593"/>
                  </a:lnTo>
                  <a:lnTo>
                    <a:pt x="0" y="581"/>
                  </a:lnTo>
                  <a:lnTo>
                    <a:pt x="0" y="163"/>
                  </a:lnTo>
                  <a:lnTo>
                    <a:pt x="4" y="153"/>
                  </a:lnTo>
                  <a:lnTo>
                    <a:pt x="10" y="145"/>
                  </a:lnTo>
                  <a:lnTo>
                    <a:pt x="29" y="131"/>
                  </a:lnTo>
                  <a:close/>
                </a:path>
              </a:pathLst>
            </a:custGeom>
            <a:solidFill>
              <a:srgbClr val="FF0000"/>
            </a:solidFill>
            <a:ln w="3175">
              <a:solidFill>
                <a:srgbClr val="FF6666"/>
              </a:solidFill>
              <a:round/>
              <a:headEnd/>
              <a:tailEnd/>
            </a:ln>
          </p:spPr>
          <p:txBody>
            <a:bodyPr/>
            <a:lstStyle/>
            <a:p>
              <a:endParaRPr lang="en-US"/>
            </a:p>
          </p:txBody>
        </p:sp>
        <p:sp>
          <p:nvSpPr>
            <p:cNvPr id="70698" name="Freeform 26"/>
            <p:cNvSpPr>
              <a:spLocks/>
            </p:cNvSpPr>
            <p:nvPr/>
          </p:nvSpPr>
          <p:spPr bwMode="auto">
            <a:xfrm>
              <a:off x="507" y="2406"/>
              <a:ext cx="12" cy="39"/>
            </a:xfrm>
            <a:custGeom>
              <a:avLst/>
              <a:gdLst>
                <a:gd name="T0" fmla="*/ 8 w 12"/>
                <a:gd name="T1" fmla="*/ 0 h 39"/>
                <a:gd name="T2" fmla="*/ 0 w 12"/>
                <a:gd name="T3" fmla="*/ 6 h 39"/>
                <a:gd name="T4" fmla="*/ 0 w 12"/>
                <a:gd name="T5" fmla="*/ 39 h 39"/>
                <a:gd name="T6" fmla="*/ 12 w 12"/>
                <a:gd name="T7" fmla="*/ 35 h 39"/>
                <a:gd name="T8" fmla="*/ 8 w 12"/>
                <a:gd name="T9" fmla="*/ 0 h 39"/>
                <a:gd name="T10" fmla="*/ 0 60000 65536"/>
                <a:gd name="T11" fmla="*/ 0 60000 65536"/>
                <a:gd name="T12" fmla="*/ 0 60000 65536"/>
                <a:gd name="T13" fmla="*/ 0 60000 65536"/>
                <a:gd name="T14" fmla="*/ 0 60000 65536"/>
                <a:gd name="T15" fmla="*/ 0 w 12"/>
                <a:gd name="T16" fmla="*/ 0 h 39"/>
                <a:gd name="T17" fmla="*/ 12 w 12"/>
                <a:gd name="T18" fmla="*/ 39 h 39"/>
              </a:gdLst>
              <a:ahLst/>
              <a:cxnLst>
                <a:cxn ang="T10">
                  <a:pos x="T0" y="T1"/>
                </a:cxn>
                <a:cxn ang="T11">
                  <a:pos x="T2" y="T3"/>
                </a:cxn>
                <a:cxn ang="T12">
                  <a:pos x="T4" y="T5"/>
                </a:cxn>
                <a:cxn ang="T13">
                  <a:pos x="T6" y="T7"/>
                </a:cxn>
                <a:cxn ang="T14">
                  <a:pos x="T8" y="T9"/>
                </a:cxn>
              </a:cxnLst>
              <a:rect l="T15" t="T16" r="T17" b="T18"/>
              <a:pathLst>
                <a:path w="12" h="39">
                  <a:moveTo>
                    <a:pt x="8" y="0"/>
                  </a:moveTo>
                  <a:lnTo>
                    <a:pt x="0" y="6"/>
                  </a:lnTo>
                  <a:lnTo>
                    <a:pt x="0" y="39"/>
                  </a:lnTo>
                  <a:lnTo>
                    <a:pt x="12" y="35"/>
                  </a:lnTo>
                  <a:lnTo>
                    <a:pt x="8" y="0"/>
                  </a:lnTo>
                  <a:close/>
                </a:path>
              </a:pathLst>
            </a:custGeom>
            <a:solidFill>
              <a:srgbClr val="A80000"/>
            </a:solidFill>
            <a:ln w="9525">
              <a:noFill/>
              <a:round/>
              <a:headEnd/>
              <a:tailEnd/>
            </a:ln>
          </p:spPr>
          <p:txBody>
            <a:bodyPr/>
            <a:lstStyle/>
            <a:p>
              <a:endParaRPr lang="en-US"/>
            </a:p>
          </p:txBody>
        </p:sp>
        <p:sp>
          <p:nvSpPr>
            <p:cNvPr id="70699" name="Freeform 27"/>
            <p:cNvSpPr>
              <a:spLocks/>
            </p:cNvSpPr>
            <p:nvPr/>
          </p:nvSpPr>
          <p:spPr bwMode="auto">
            <a:xfrm>
              <a:off x="507" y="2745"/>
              <a:ext cx="12" cy="44"/>
            </a:xfrm>
            <a:custGeom>
              <a:avLst/>
              <a:gdLst>
                <a:gd name="T0" fmla="*/ 8 w 12"/>
                <a:gd name="T1" fmla="*/ 0 h 44"/>
                <a:gd name="T2" fmla="*/ 0 w 12"/>
                <a:gd name="T3" fmla="*/ 6 h 44"/>
                <a:gd name="T4" fmla="*/ 0 w 12"/>
                <a:gd name="T5" fmla="*/ 44 h 44"/>
                <a:gd name="T6" fmla="*/ 12 w 12"/>
                <a:gd name="T7" fmla="*/ 40 h 44"/>
                <a:gd name="T8" fmla="*/ 8 w 12"/>
                <a:gd name="T9" fmla="*/ 0 h 44"/>
                <a:gd name="T10" fmla="*/ 0 60000 65536"/>
                <a:gd name="T11" fmla="*/ 0 60000 65536"/>
                <a:gd name="T12" fmla="*/ 0 60000 65536"/>
                <a:gd name="T13" fmla="*/ 0 60000 65536"/>
                <a:gd name="T14" fmla="*/ 0 60000 65536"/>
                <a:gd name="T15" fmla="*/ 0 w 12"/>
                <a:gd name="T16" fmla="*/ 0 h 44"/>
                <a:gd name="T17" fmla="*/ 12 w 12"/>
                <a:gd name="T18" fmla="*/ 44 h 44"/>
              </a:gdLst>
              <a:ahLst/>
              <a:cxnLst>
                <a:cxn ang="T10">
                  <a:pos x="T0" y="T1"/>
                </a:cxn>
                <a:cxn ang="T11">
                  <a:pos x="T2" y="T3"/>
                </a:cxn>
                <a:cxn ang="T12">
                  <a:pos x="T4" y="T5"/>
                </a:cxn>
                <a:cxn ang="T13">
                  <a:pos x="T6" y="T7"/>
                </a:cxn>
                <a:cxn ang="T14">
                  <a:pos x="T8" y="T9"/>
                </a:cxn>
              </a:cxnLst>
              <a:rect l="T15" t="T16" r="T17" b="T18"/>
              <a:pathLst>
                <a:path w="12" h="44">
                  <a:moveTo>
                    <a:pt x="8" y="0"/>
                  </a:moveTo>
                  <a:lnTo>
                    <a:pt x="0" y="6"/>
                  </a:lnTo>
                  <a:lnTo>
                    <a:pt x="0" y="44"/>
                  </a:lnTo>
                  <a:lnTo>
                    <a:pt x="12" y="40"/>
                  </a:lnTo>
                  <a:lnTo>
                    <a:pt x="8" y="0"/>
                  </a:lnTo>
                  <a:close/>
                </a:path>
              </a:pathLst>
            </a:custGeom>
            <a:solidFill>
              <a:srgbClr val="A80000"/>
            </a:solidFill>
            <a:ln w="9525">
              <a:noFill/>
              <a:round/>
              <a:headEnd/>
              <a:tailEnd/>
            </a:ln>
          </p:spPr>
          <p:txBody>
            <a:bodyPr/>
            <a:lstStyle/>
            <a:p>
              <a:endParaRPr lang="en-US"/>
            </a:p>
          </p:txBody>
        </p:sp>
        <p:sp>
          <p:nvSpPr>
            <p:cNvPr id="70700" name="Line 28"/>
            <p:cNvSpPr>
              <a:spLocks noChangeShapeType="1"/>
            </p:cNvSpPr>
            <p:nvPr/>
          </p:nvSpPr>
          <p:spPr bwMode="auto">
            <a:xfrm>
              <a:off x="507" y="2412"/>
              <a:ext cx="1" cy="33"/>
            </a:xfrm>
            <a:prstGeom prst="line">
              <a:avLst/>
            </a:prstGeom>
            <a:noFill/>
            <a:ln w="3175">
              <a:solidFill>
                <a:srgbClr val="FFB3B3"/>
              </a:solidFill>
              <a:round/>
              <a:headEnd/>
              <a:tailEnd/>
            </a:ln>
          </p:spPr>
          <p:txBody>
            <a:bodyPr/>
            <a:lstStyle/>
            <a:p>
              <a:endParaRPr lang="en-US"/>
            </a:p>
          </p:txBody>
        </p:sp>
        <p:sp>
          <p:nvSpPr>
            <p:cNvPr id="70701" name="Line 29"/>
            <p:cNvSpPr>
              <a:spLocks noChangeShapeType="1"/>
            </p:cNvSpPr>
            <p:nvPr/>
          </p:nvSpPr>
          <p:spPr bwMode="auto">
            <a:xfrm>
              <a:off x="507" y="2753"/>
              <a:ext cx="1" cy="34"/>
            </a:xfrm>
            <a:prstGeom prst="line">
              <a:avLst/>
            </a:prstGeom>
            <a:noFill/>
            <a:ln w="3175">
              <a:solidFill>
                <a:srgbClr val="FFB3B3"/>
              </a:solidFill>
              <a:round/>
              <a:headEnd/>
              <a:tailEnd/>
            </a:ln>
          </p:spPr>
          <p:txBody>
            <a:bodyPr/>
            <a:lstStyle/>
            <a:p>
              <a:endParaRPr lang="en-US"/>
            </a:p>
          </p:txBody>
        </p:sp>
        <p:sp>
          <p:nvSpPr>
            <p:cNvPr id="70702" name="Line 30"/>
            <p:cNvSpPr>
              <a:spLocks noChangeShapeType="1"/>
            </p:cNvSpPr>
            <p:nvPr/>
          </p:nvSpPr>
          <p:spPr bwMode="auto">
            <a:xfrm>
              <a:off x="523" y="2402"/>
              <a:ext cx="1" cy="57"/>
            </a:xfrm>
            <a:prstGeom prst="line">
              <a:avLst/>
            </a:prstGeom>
            <a:noFill/>
            <a:ln w="3175">
              <a:solidFill>
                <a:srgbClr val="000000"/>
              </a:solidFill>
              <a:round/>
              <a:headEnd/>
              <a:tailEnd/>
            </a:ln>
          </p:spPr>
          <p:txBody>
            <a:bodyPr/>
            <a:lstStyle/>
            <a:p>
              <a:endParaRPr lang="en-US"/>
            </a:p>
          </p:txBody>
        </p:sp>
        <p:sp>
          <p:nvSpPr>
            <p:cNvPr id="70703" name="Line 31"/>
            <p:cNvSpPr>
              <a:spLocks noChangeShapeType="1"/>
            </p:cNvSpPr>
            <p:nvPr/>
          </p:nvSpPr>
          <p:spPr bwMode="auto">
            <a:xfrm>
              <a:off x="527" y="2463"/>
              <a:ext cx="1" cy="266"/>
            </a:xfrm>
            <a:prstGeom prst="line">
              <a:avLst/>
            </a:prstGeom>
            <a:noFill/>
            <a:ln w="3175">
              <a:solidFill>
                <a:srgbClr val="000000"/>
              </a:solidFill>
              <a:round/>
              <a:headEnd/>
              <a:tailEnd/>
            </a:ln>
          </p:spPr>
          <p:txBody>
            <a:bodyPr/>
            <a:lstStyle/>
            <a:p>
              <a:endParaRPr lang="en-US"/>
            </a:p>
          </p:txBody>
        </p:sp>
        <p:sp>
          <p:nvSpPr>
            <p:cNvPr id="70704" name="Line 32"/>
            <p:cNvSpPr>
              <a:spLocks noChangeShapeType="1"/>
            </p:cNvSpPr>
            <p:nvPr/>
          </p:nvSpPr>
          <p:spPr bwMode="auto">
            <a:xfrm>
              <a:off x="523" y="2731"/>
              <a:ext cx="1" cy="71"/>
            </a:xfrm>
            <a:prstGeom prst="line">
              <a:avLst/>
            </a:prstGeom>
            <a:noFill/>
            <a:ln w="3175">
              <a:solidFill>
                <a:srgbClr val="000000"/>
              </a:solidFill>
              <a:round/>
              <a:headEnd/>
              <a:tailEnd/>
            </a:ln>
          </p:spPr>
          <p:txBody>
            <a:bodyPr/>
            <a:lstStyle/>
            <a:p>
              <a:endParaRPr lang="en-US"/>
            </a:p>
          </p:txBody>
        </p:sp>
        <p:sp>
          <p:nvSpPr>
            <p:cNvPr id="70705" name="Oval 33"/>
            <p:cNvSpPr>
              <a:spLocks noChangeArrowheads="1"/>
            </p:cNvSpPr>
            <p:nvPr/>
          </p:nvSpPr>
          <p:spPr bwMode="auto">
            <a:xfrm>
              <a:off x="473" y="2424"/>
              <a:ext cx="24" cy="30"/>
            </a:xfrm>
            <a:prstGeom prst="ellipse">
              <a:avLst/>
            </a:prstGeom>
            <a:noFill/>
            <a:ln w="3175">
              <a:solidFill>
                <a:srgbClr val="FF6666"/>
              </a:solidFill>
              <a:round/>
              <a:headEnd/>
              <a:tailEnd/>
            </a:ln>
          </p:spPr>
          <p:txBody>
            <a:bodyPr/>
            <a:lstStyle/>
            <a:p>
              <a:endParaRPr lang="en-US"/>
            </a:p>
          </p:txBody>
        </p:sp>
        <p:sp>
          <p:nvSpPr>
            <p:cNvPr id="70706" name="Oval 34"/>
            <p:cNvSpPr>
              <a:spLocks noChangeArrowheads="1"/>
            </p:cNvSpPr>
            <p:nvPr/>
          </p:nvSpPr>
          <p:spPr bwMode="auto">
            <a:xfrm>
              <a:off x="475" y="2424"/>
              <a:ext cx="24" cy="30"/>
            </a:xfrm>
            <a:prstGeom prst="ellipse">
              <a:avLst/>
            </a:prstGeom>
            <a:noFill/>
            <a:ln w="3175">
              <a:solidFill>
                <a:srgbClr val="A80000"/>
              </a:solidFill>
              <a:round/>
              <a:headEnd/>
              <a:tailEnd/>
            </a:ln>
          </p:spPr>
          <p:txBody>
            <a:bodyPr/>
            <a:lstStyle/>
            <a:p>
              <a:endParaRPr lang="en-US"/>
            </a:p>
          </p:txBody>
        </p:sp>
        <p:sp>
          <p:nvSpPr>
            <p:cNvPr id="70707" name="Oval 35"/>
            <p:cNvSpPr>
              <a:spLocks noChangeArrowheads="1"/>
            </p:cNvSpPr>
            <p:nvPr/>
          </p:nvSpPr>
          <p:spPr bwMode="auto">
            <a:xfrm>
              <a:off x="473" y="2766"/>
              <a:ext cx="24" cy="31"/>
            </a:xfrm>
            <a:prstGeom prst="ellipse">
              <a:avLst/>
            </a:prstGeom>
            <a:noFill/>
            <a:ln w="3175">
              <a:solidFill>
                <a:srgbClr val="FF6666"/>
              </a:solidFill>
              <a:round/>
              <a:headEnd/>
              <a:tailEnd/>
            </a:ln>
          </p:spPr>
          <p:txBody>
            <a:bodyPr/>
            <a:lstStyle/>
            <a:p>
              <a:endParaRPr lang="en-US"/>
            </a:p>
          </p:txBody>
        </p:sp>
        <p:sp>
          <p:nvSpPr>
            <p:cNvPr id="70708" name="Oval 36"/>
            <p:cNvSpPr>
              <a:spLocks noChangeArrowheads="1"/>
            </p:cNvSpPr>
            <p:nvPr/>
          </p:nvSpPr>
          <p:spPr bwMode="auto">
            <a:xfrm>
              <a:off x="475" y="2766"/>
              <a:ext cx="24" cy="31"/>
            </a:xfrm>
            <a:prstGeom prst="ellipse">
              <a:avLst/>
            </a:prstGeom>
            <a:solidFill>
              <a:srgbClr val="FF0000"/>
            </a:solidFill>
            <a:ln w="3175">
              <a:solidFill>
                <a:srgbClr val="A80000"/>
              </a:solidFill>
              <a:round/>
              <a:headEnd/>
              <a:tailEnd/>
            </a:ln>
          </p:spPr>
          <p:txBody>
            <a:bodyPr/>
            <a:lstStyle/>
            <a:p>
              <a:endParaRPr lang="en-US"/>
            </a:p>
          </p:txBody>
        </p:sp>
        <p:sp>
          <p:nvSpPr>
            <p:cNvPr id="70709" name="Line 37"/>
            <p:cNvSpPr>
              <a:spLocks noChangeShapeType="1"/>
            </p:cNvSpPr>
            <p:nvPr/>
          </p:nvSpPr>
          <p:spPr bwMode="auto">
            <a:xfrm flipH="1">
              <a:off x="243" y="2870"/>
              <a:ext cx="205" cy="93"/>
            </a:xfrm>
            <a:prstGeom prst="line">
              <a:avLst/>
            </a:prstGeom>
            <a:noFill/>
            <a:ln w="3175">
              <a:solidFill>
                <a:srgbClr val="000000"/>
              </a:solidFill>
              <a:round/>
              <a:headEnd/>
              <a:tailEnd/>
            </a:ln>
          </p:spPr>
          <p:txBody>
            <a:bodyPr/>
            <a:lstStyle/>
            <a:p>
              <a:endParaRPr lang="en-US"/>
            </a:p>
          </p:txBody>
        </p:sp>
        <p:sp>
          <p:nvSpPr>
            <p:cNvPr id="70710" name="Line 38"/>
            <p:cNvSpPr>
              <a:spLocks noChangeShapeType="1"/>
            </p:cNvSpPr>
            <p:nvPr/>
          </p:nvSpPr>
          <p:spPr bwMode="auto">
            <a:xfrm>
              <a:off x="448" y="2870"/>
              <a:ext cx="4" cy="2"/>
            </a:xfrm>
            <a:prstGeom prst="line">
              <a:avLst/>
            </a:prstGeom>
            <a:noFill/>
            <a:ln w="3175">
              <a:solidFill>
                <a:srgbClr val="000000"/>
              </a:solidFill>
              <a:round/>
              <a:headEnd/>
              <a:tailEnd/>
            </a:ln>
          </p:spPr>
          <p:txBody>
            <a:bodyPr/>
            <a:lstStyle/>
            <a:p>
              <a:endParaRPr lang="en-US"/>
            </a:p>
          </p:txBody>
        </p:sp>
        <p:sp>
          <p:nvSpPr>
            <p:cNvPr id="70711" name="Line 39"/>
            <p:cNvSpPr>
              <a:spLocks noChangeShapeType="1"/>
            </p:cNvSpPr>
            <p:nvPr/>
          </p:nvSpPr>
          <p:spPr bwMode="auto">
            <a:xfrm flipH="1">
              <a:off x="507" y="2747"/>
              <a:ext cx="8" cy="4"/>
            </a:xfrm>
            <a:prstGeom prst="line">
              <a:avLst/>
            </a:prstGeom>
            <a:noFill/>
            <a:ln w="3175">
              <a:solidFill>
                <a:srgbClr val="000000"/>
              </a:solidFill>
              <a:round/>
              <a:headEnd/>
              <a:tailEnd/>
            </a:ln>
          </p:spPr>
          <p:txBody>
            <a:bodyPr/>
            <a:lstStyle/>
            <a:p>
              <a:endParaRPr lang="en-US"/>
            </a:p>
          </p:txBody>
        </p:sp>
        <p:sp>
          <p:nvSpPr>
            <p:cNvPr id="70712" name="Line 40"/>
            <p:cNvSpPr>
              <a:spLocks noChangeShapeType="1"/>
            </p:cNvSpPr>
            <p:nvPr/>
          </p:nvSpPr>
          <p:spPr bwMode="auto">
            <a:xfrm flipH="1">
              <a:off x="507" y="2408"/>
              <a:ext cx="8" cy="4"/>
            </a:xfrm>
            <a:prstGeom prst="line">
              <a:avLst/>
            </a:prstGeom>
            <a:noFill/>
            <a:ln w="3175">
              <a:solidFill>
                <a:srgbClr val="000000"/>
              </a:solidFill>
              <a:round/>
              <a:headEnd/>
              <a:tailEnd/>
            </a:ln>
          </p:spPr>
          <p:txBody>
            <a:bodyPr/>
            <a:lstStyle/>
            <a:p>
              <a:endParaRPr lang="en-US"/>
            </a:p>
          </p:txBody>
        </p:sp>
        <p:sp>
          <p:nvSpPr>
            <p:cNvPr id="70713" name="Oval 41"/>
            <p:cNvSpPr>
              <a:spLocks noChangeArrowheads="1"/>
            </p:cNvSpPr>
            <p:nvPr/>
          </p:nvSpPr>
          <p:spPr bwMode="auto">
            <a:xfrm>
              <a:off x="473" y="2424"/>
              <a:ext cx="24" cy="30"/>
            </a:xfrm>
            <a:prstGeom prst="ellipse">
              <a:avLst/>
            </a:prstGeom>
            <a:noFill/>
            <a:ln w="3175">
              <a:solidFill>
                <a:srgbClr val="FF6666"/>
              </a:solidFill>
              <a:round/>
              <a:headEnd/>
              <a:tailEnd/>
            </a:ln>
          </p:spPr>
          <p:txBody>
            <a:bodyPr/>
            <a:lstStyle/>
            <a:p>
              <a:endParaRPr lang="en-US"/>
            </a:p>
          </p:txBody>
        </p:sp>
        <p:sp>
          <p:nvSpPr>
            <p:cNvPr id="70714" name="Oval 42"/>
            <p:cNvSpPr>
              <a:spLocks noChangeArrowheads="1"/>
            </p:cNvSpPr>
            <p:nvPr/>
          </p:nvSpPr>
          <p:spPr bwMode="auto">
            <a:xfrm>
              <a:off x="475" y="2424"/>
              <a:ext cx="24" cy="30"/>
            </a:xfrm>
            <a:prstGeom prst="ellipse">
              <a:avLst/>
            </a:prstGeom>
            <a:solidFill>
              <a:srgbClr val="FF0000"/>
            </a:solidFill>
            <a:ln w="3175">
              <a:solidFill>
                <a:srgbClr val="A80000"/>
              </a:solidFill>
              <a:round/>
              <a:headEnd/>
              <a:tailEnd/>
            </a:ln>
          </p:spPr>
          <p:txBody>
            <a:bodyPr/>
            <a:lstStyle/>
            <a:p>
              <a:endParaRPr lang="en-US"/>
            </a:p>
          </p:txBody>
        </p:sp>
        <p:sp>
          <p:nvSpPr>
            <p:cNvPr id="70715" name="Oval 43"/>
            <p:cNvSpPr>
              <a:spLocks noChangeArrowheads="1"/>
            </p:cNvSpPr>
            <p:nvPr/>
          </p:nvSpPr>
          <p:spPr bwMode="auto">
            <a:xfrm>
              <a:off x="215" y="2510"/>
              <a:ext cx="6" cy="8"/>
            </a:xfrm>
            <a:prstGeom prst="ellipse">
              <a:avLst/>
            </a:prstGeom>
            <a:solidFill>
              <a:srgbClr val="000000"/>
            </a:solidFill>
            <a:ln w="3175">
              <a:solidFill>
                <a:srgbClr val="000000"/>
              </a:solidFill>
              <a:round/>
              <a:headEnd/>
              <a:tailEnd/>
            </a:ln>
          </p:spPr>
          <p:txBody>
            <a:bodyPr/>
            <a:lstStyle/>
            <a:p>
              <a:endParaRPr lang="en-US"/>
            </a:p>
          </p:txBody>
        </p:sp>
        <p:sp>
          <p:nvSpPr>
            <p:cNvPr id="70716" name="Oval 44"/>
            <p:cNvSpPr>
              <a:spLocks noChangeArrowheads="1"/>
            </p:cNvSpPr>
            <p:nvPr/>
          </p:nvSpPr>
          <p:spPr bwMode="auto">
            <a:xfrm>
              <a:off x="219" y="2510"/>
              <a:ext cx="4" cy="8"/>
            </a:xfrm>
            <a:prstGeom prst="ellipse">
              <a:avLst/>
            </a:prstGeom>
            <a:solidFill>
              <a:srgbClr val="A80000"/>
            </a:solidFill>
            <a:ln w="3175">
              <a:solidFill>
                <a:srgbClr val="A80000"/>
              </a:solidFill>
              <a:round/>
              <a:headEnd/>
              <a:tailEnd/>
            </a:ln>
          </p:spPr>
          <p:txBody>
            <a:bodyPr/>
            <a:lstStyle/>
            <a:p>
              <a:endParaRPr lang="en-US"/>
            </a:p>
          </p:txBody>
        </p:sp>
        <p:sp>
          <p:nvSpPr>
            <p:cNvPr id="70717" name="Freeform 45"/>
            <p:cNvSpPr>
              <a:spLocks/>
            </p:cNvSpPr>
            <p:nvPr/>
          </p:nvSpPr>
          <p:spPr bwMode="auto">
            <a:xfrm>
              <a:off x="229" y="2453"/>
              <a:ext cx="93" cy="80"/>
            </a:xfrm>
            <a:custGeom>
              <a:avLst/>
              <a:gdLst>
                <a:gd name="T0" fmla="*/ 4 w 93"/>
                <a:gd name="T1" fmla="*/ 46 h 80"/>
                <a:gd name="T2" fmla="*/ 91 w 93"/>
                <a:gd name="T3" fmla="*/ 0 h 80"/>
                <a:gd name="T4" fmla="*/ 93 w 93"/>
                <a:gd name="T5" fmla="*/ 2 h 80"/>
                <a:gd name="T6" fmla="*/ 93 w 93"/>
                <a:gd name="T7" fmla="*/ 30 h 80"/>
                <a:gd name="T8" fmla="*/ 91 w 93"/>
                <a:gd name="T9" fmla="*/ 34 h 80"/>
                <a:gd name="T10" fmla="*/ 4 w 93"/>
                <a:gd name="T11" fmla="*/ 80 h 80"/>
                <a:gd name="T12" fmla="*/ 0 w 93"/>
                <a:gd name="T13" fmla="*/ 78 h 80"/>
                <a:gd name="T14" fmla="*/ 0 w 93"/>
                <a:gd name="T15" fmla="*/ 52 h 80"/>
                <a:gd name="T16" fmla="*/ 4 w 93"/>
                <a:gd name="T17" fmla="*/ 46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80"/>
                <a:gd name="T29" fmla="*/ 93 w 93"/>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80">
                  <a:moveTo>
                    <a:pt x="4" y="46"/>
                  </a:moveTo>
                  <a:lnTo>
                    <a:pt x="91" y="0"/>
                  </a:lnTo>
                  <a:lnTo>
                    <a:pt x="93" y="2"/>
                  </a:lnTo>
                  <a:lnTo>
                    <a:pt x="93" y="30"/>
                  </a:lnTo>
                  <a:lnTo>
                    <a:pt x="91" y="34"/>
                  </a:lnTo>
                  <a:lnTo>
                    <a:pt x="4" y="80"/>
                  </a:lnTo>
                  <a:lnTo>
                    <a:pt x="0" y="78"/>
                  </a:lnTo>
                  <a:lnTo>
                    <a:pt x="0" y="52"/>
                  </a:lnTo>
                  <a:lnTo>
                    <a:pt x="4" y="46"/>
                  </a:lnTo>
                  <a:close/>
                </a:path>
              </a:pathLst>
            </a:custGeom>
            <a:noFill/>
            <a:ln w="3175">
              <a:solidFill>
                <a:srgbClr val="A80000"/>
              </a:solidFill>
              <a:round/>
              <a:headEnd/>
              <a:tailEnd/>
            </a:ln>
          </p:spPr>
          <p:txBody>
            <a:bodyPr/>
            <a:lstStyle/>
            <a:p>
              <a:endParaRPr lang="en-US"/>
            </a:p>
          </p:txBody>
        </p:sp>
        <p:sp>
          <p:nvSpPr>
            <p:cNvPr id="70718" name="Freeform 46"/>
            <p:cNvSpPr>
              <a:spLocks/>
            </p:cNvSpPr>
            <p:nvPr/>
          </p:nvSpPr>
          <p:spPr bwMode="auto">
            <a:xfrm>
              <a:off x="255" y="2473"/>
              <a:ext cx="41" cy="32"/>
            </a:xfrm>
            <a:custGeom>
              <a:avLst/>
              <a:gdLst>
                <a:gd name="T0" fmla="*/ 41 w 41"/>
                <a:gd name="T1" fmla="*/ 0 h 32"/>
                <a:gd name="T2" fmla="*/ 36 w 41"/>
                <a:gd name="T3" fmla="*/ 18 h 32"/>
                <a:gd name="T4" fmla="*/ 20 w 41"/>
                <a:gd name="T5" fmla="*/ 32 h 32"/>
                <a:gd name="T6" fmla="*/ 6 w 41"/>
                <a:gd name="T7" fmla="*/ 32 h 32"/>
                <a:gd name="T8" fmla="*/ 2 w 41"/>
                <a:gd name="T9" fmla="*/ 28 h 32"/>
                <a:gd name="T10" fmla="*/ 0 w 41"/>
                <a:gd name="T11" fmla="*/ 20 h 32"/>
                <a:gd name="T12" fmla="*/ 0 60000 65536"/>
                <a:gd name="T13" fmla="*/ 0 60000 65536"/>
                <a:gd name="T14" fmla="*/ 0 60000 65536"/>
                <a:gd name="T15" fmla="*/ 0 60000 65536"/>
                <a:gd name="T16" fmla="*/ 0 60000 65536"/>
                <a:gd name="T17" fmla="*/ 0 60000 65536"/>
                <a:gd name="T18" fmla="*/ 0 w 41"/>
                <a:gd name="T19" fmla="*/ 0 h 32"/>
                <a:gd name="T20" fmla="*/ 41 w 4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1" h="32">
                  <a:moveTo>
                    <a:pt x="41" y="0"/>
                  </a:moveTo>
                  <a:lnTo>
                    <a:pt x="36" y="18"/>
                  </a:lnTo>
                  <a:lnTo>
                    <a:pt x="20" y="32"/>
                  </a:lnTo>
                  <a:lnTo>
                    <a:pt x="6" y="32"/>
                  </a:lnTo>
                  <a:lnTo>
                    <a:pt x="2" y="28"/>
                  </a:lnTo>
                  <a:lnTo>
                    <a:pt x="0" y="20"/>
                  </a:lnTo>
                </a:path>
              </a:pathLst>
            </a:custGeom>
            <a:noFill/>
            <a:ln w="3175">
              <a:solidFill>
                <a:srgbClr val="A80000"/>
              </a:solidFill>
              <a:round/>
              <a:headEnd/>
              <a:tailEnd/>
            </a:ln>
          </p:spPr>
          <p:txBody>
            <a:bodyPr/>
            <a:lstStyle/>
            <a:p>
              <a:endParaRPr lang="en-US"/>
            </a:p>
          </p:txBody>
        </p:sp>
        <p:sp>
          <p:nvSpPr>
            <p:cNvPr id="70719" name="Rectangle 47"/>
            <p:cNvSpPr>
              <a:spLocks noChangeArrowheads="1"/>
            </p:cNvSpPr>
            <p:nvPr/>
          </p:nvSpPr>
          <p:spPr bwMode="auto">
            <a:xfrm>
              <a:off x="192" y="2509"/>
              <a:ext cx="10" cy="436"/>
            </a:xfrm>
            <a:prstGeom prst="rect">
              <a:avLst/>
            </a:prstGeom>
            <a:solidFill>
              <a:srgbClr val="000000"/>
            </a:solidFill>
            <a:ln w="9525">
              <a:noFill/>
              <a:miter lim="800000"/>
              <a:headEnd/>
              <a:tailEnd/>
            </a:ln>
          </p:spPr>
          <p:txBody>
            <a:bodyPr/>
            <a:lstStyle/>
            <a:p>
              <a:endParaRPr lang="en-US"/>
            </a:p>
          </p:txBody>
        </p:sp>
      </p:grpSp>
      <p:pic>
        <p:nvPicPr>
          <p:cNvPr id="70659" name="Picture 48"/>
          <p:cNvPicPr>
            <a:picLocks noChangeAspect="1" noChangeArrowheads="1"/>
          </p:cNvPicPr>
          <p:nvPr/>
        </p:nvPicPr>
        <p:blipFill>
          <a:blip r:embed="rId3"/>
          <a:srcRect l="5833" t="9856" r="69167" b="58112"/>
          <a:stretch>
            <a:fillRect/>
          </a:stretch>
        </p:blipFill>
        <p:spPr bwMode="auto">
          <a:xfrm>
            <a:off x="2667000" y="0"/>
            <a:ext cx="2286000" cy="1981200"/>
          </a:xfrm>
          <a:prstGeom prst="rect">
            <a:avLst/>
          </a:prstGeom>
          <a:noFill/>
          <a:ln w="9525">
            <a:noFill/>
            <a:miter lim="800000"/>
            <a:headEnd/>
            <a:tailEnd/>
          </a:ln>
        </p:spPr>
      </p:pic>
      <p:pic>
        <p:nvPicPr>
          <p:cNvPr id="70660" name="Picture 49"/>
          <p:cNvPicPr>
            <a:picLocks noChangeAspect="1" noChangeArrowheads="1"/>
          </p:cNvPicPr>
          <p:nvPr/>
        </p:nvPicPr>
        <p:blipFill>
          <a:blip r:embed="rId4"/>
          <a:srcRect l="50000" t="21002" b="22253"/>
          <a:stretch>
            <a:fillRect/>
          </a:stretch>
        </p:blipFill>
        <p:spPr bwMode="auto">
          <a:xfrm>
            <a:off x="7004050" y="0"/>
            <a:ext cx="2139950" cy="3429000"/>
          </a:xfrm>
          <a:prstGeom prst="rect">
            <a:avLst/>
          </a:prstGeom>
          <a:noFill/>
          <a:ln w="9525">
            <a:noFill/>
            <a:miter lim="800000"/>
            <a:headEnd/>
            <a:tailEnd/>
          </a:ln>
        </p:spPr>
      </p:pic>
      <p:grpSp>
        <p:nvGrpSpPr>
          <p:cNvPr id="3" name="Group 51"/>
          <p:cNvGrpSpPr>
            <a:grpSpLocks/>
          </p:cNvGrpSpPr>
          <p:nvPr/>
        </p:nvGrpSpPr>
        <p:grpSpPr bwMode="auto">
          <a:xfrm>
            <a:off x="6477000" y="4297363"/>
            <a:ext cx="2667000" cy="2565400"/>
            <a:chOff x="2016" y="2784"/>
            <a:chExt cx="468" cy="491"/>
          </a:xfrm>
        </p:grpSpPr>
        <p:pic>
          <p:nvPicPr>
            <p:cNvPr id="70675" name="Picture 52" descr="C:\Docs\IIS Marketing\Illustrations\2A.gif"/>
            <p:cNvPicPr>
              <a:picLocks noChangeAspect="1" noChangeArrowheads="1"/>
            </p:cNvPicPr>
            <p:nvPr/>
          </p:nvPicPr>
          <p:blipFill>
            <a:blip r:embed="rId5"/>
            <a:srcRect/>
            <a:stretch>
              <a:fillRect/>
            </a:stretch>
          </p:blipFill>
          <p:spPr bwMode="auto">
            <a:xfrm>
              <a:off x="2016" y="2784"/>
              <a:ext cx="468" cy="383"/>
            </a:xfrm>
            <a:prstGeom prst="rect">
              <a:avLst/>
            </a:prstGeom>
            <a:noFill/>
            <a:ln w="9525">
              <a:noFill/>
              <a:miter lim="800000"/>
              <a:headEnd/>
              <a:tailEnd/>
            </a:ln>
          </p:spPr>
        </p:pic>
        <p:sp>
          <p:nvSpPr>
            <p:cNvPr id="70676" name="Text Box 53"/>
            <p:cNvSpPr txBox="1">
              <a:spLocks noChangeArrowheads="1"/>
            </p:cNvSpPr>
            <p:nvPr/>
          </p:nvSpPr>
          <p:spPr bwMode="auto">
            <a:xfrm>
              <a:off x="2193" y="3187"/>
              <a:ext cx="173" cy="88"/>
            </a:xfrm>
            <a:prstGeom prst="rect">
              <a:avLst/>
            </a:prstGeom>
            <a:noFill/>
            <a:ln w="9525">
              <a:noFill/>
              <a:miter lim="800000"/>
              <a:headEnd/>
              <a:tailEnd/>
            </a:ln>
          </p:spPr>
          <p:txBody>
            <a:bodyPr wrap="none">
              <a:spAutoFit/>
            </a:bodyPr>
            <a:lstStyle/>
            <a:p>
              <a:pPr algn="ctr" eaLnBrk="0" hangingPunct="0"/>
              <a:r>
                <a:rPr lang="en-US" sz="1200">
                  <a:latin typeface="Arial" charset="0"/>
                </a:rPr>
                <a:t>Workstation</a:t>
              </a:r>
            </a:p>
            <a:p>
              <a:pPr algn="ctr" eaLnBrk="0" hangingPunct="0"/>
              <a:endParaRPr lang="en-US" sz="1200">
                <a:latin typeface="Arial" charset="0"/>
              </a:endParaRPr>
            </a:p>
          </p:txBody>
        </p:sp>
      </p:grpSp>
      <p:sp>
        <p:nvSpPr>
          <p:cNvPr id="70662" name="Rectangle 54"/>
          <p:cNvSpPr>
            <a:spLocks noChangeArrowheads="1"/>
          </p:cNvSpPr>
          <p:nvPr/>
        </p:nvSpPr>
        <p:spPr bwMode="auto">
          <a:xfrm>
            <a:off x="304800" y="1828800"/>
            <a:ext cx="1219200" cy="457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Films </a:t>
            </a:r>
          </a:p>
        </p:txBody>
      </p:sp>
      <p:sp>
        <p:nvSpPr>
          <p:cNvPr id="70663" name="Rectangle 55"/>
          <p:cNvSpPr>
            <a:spLocks noChangeArrowheads="1"/>
          </p:cNvSpPr>
          <p:nvPr/>
        </p:nvSpPr>
        <p:spPr bwMode="auto">
          <a:xfrm>
            <a:off x="2971800" y="1981200"/>
            <a:ext cx="1828800" cy="5334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ID tablet</a:t>
            </a:r>
          </a:p>
        </p:txBody>
      </p:sp>
      <p:sp>
        <p:nvSpPr>
          <p:cNvPr id="70664" name="Rectangle 56"/>
          <p:cNvSpPr>
            <a:spLocks noChangeArrowheads="1"/>
          </p:cNvSpPr>
          <p:nvPr/>
        </p:nvSpPr>
        <p:spPr bwMode="auto">
          <a:xfrm>
            <a:off x="7010400" y="2971800"/>
            <a:ext cx="2133600" cy="457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AGFA digitizer</a:t>
            </a:r>
          </a:p>
        </p:txBody>
      </p:sp>
      <p:sp>
        <p:nvSpPr>
          <p:cNvPr id="70665" name="Rectangle 57"/>
          <p:cNvSpPr>
            <a:spLocks noChangeArrowheads="1"/>
          </p:cNvSpPr>
          <p:nvPr/>
        </p:nvSpPr>
        <p:spPr bwMode="auto">
          <a:xfrm>
            <a:off x="6705600" y="6400800"/>
            <a:ext cx="2438400" cy="457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Preview station</a:t>
            </a:r>
          </a:p>
        </p:txBody>
      </p:sp>
      <p:pic>
        <p:nvPicPr>
          <p:cNvPr id="70666" name="Picture 58" descr="ISU"/>
          <p:cNvPicPr>
            <a:picLocks noChangeAspect="1" noChangeArrowheads="1"/>
          </p:cNvPicPr>
          <p:nvPr/>
        </p:nvPicPr>
        <p:blipFill>
          <a:blip r:embed="rId6"/>
          <a:srcRect/>
          <a:stretch>
            <a:fillRect/>
          </a:stretch>
        </p:blipFill>
        <p:spPr bwMode="auto">
          <a:xfrm>
            <a:off x="3698875" y="3657600"/>
            <a:ext cx="1746250" cy="2365375"/>
          </a:xfrm>
          <a:prstGeom prst="rect">
            <a:avLst/>
          </a:prstGeom>
          <a:noFill/>
          <a:ln w="9525">
            <a:noFill/>
            <a:miter lim="800000"/>
            <a:headEnd/>
            <a:tailEnd/>
          </a:ln>
        </p:spPr>
      </p:pic>
      <p:sp>
        <p:nvSpPr>
          <p:cNvPr id="70667" name="Rectangle 59"/>
          <p:cNvSpPr>
            <a:spLocks noChangeArrowheads="1"/>
          </p:cNvSpPr>
          <p:nvPr/>
        </p:nvSpPr>
        <p:spPr bwMode="auto">
          <a:xfrm>
            <a:off x="3657600" y="6400800"/>
            <a:ext cx="2133600" cy="457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PACS Server </a:t>
            </a:r>
          </a:p>
        </p:txBody>
      </p:sp>
      <p:pic>
        <p:nvPicPr>
          <p:cNvPr id="70668" name="Picture 60" descr="\\X-ray report\d\dept photos\dept photos\photos\select images\pacs reporting.jpg"/>
          <p:cNvPicPr>
            <a:picLocks noChangeAspect="1" noChangeArrowheads="1"/>
          </p:cNvPicPr>
          <p:nvPr/>
        </p:nvPicPr>
        <p:blipFill>
          <a:blip r:embed="rId7"/>
          <a:srcRect l="49634" t="20348" r="10767" b="43362"/>
          <a:stretch>
            <a:fillRect/>
          </a:stretch>
        </p:blipFill>
        <p:spPr bwMode="auto">
          <a:xfrm>
            <a:off x="0" y="4038600"/>
            <a:ext cx="2895600" cy="2252663"/>
          </a:xfrm>
          <a:prstGeom prst="rect">
            <a:avLst/>
          </a:prstGeom>
          <a:noFill/>
          <a:ln w="9525">
            <a:noFill/>
            <a:miter lim="800000"/>
            <a:headEnd/>
            <a:tailEnd/>
          </a:ln>
        </p:spPr>
      </p:pic>
      <p:sp>
        <p:nvSpPr>
          <p:cNvPr id="70669" name="Rectangle 61"/>
          <p:cNvSpPr>
            <a:spLocks noChangeArrowheads="1"/>
          </p:cNvSpPr>
          <p:nvPr/>
        </p:nvSpPr>
        <p:spPr bwMode="auto">
          <a:xfrm>
            <a:off x="0" y="6324600"/>
            <a:ext cx="2895600" cy="5334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Diagnostic workstation</a:t>
            </a:r>
          </a:p>
        </p:txBody>
      </p:sp>
      <p:sp>
        <p:nvSpPr>
          <p:cNvPr id="70670" name="Line 62"/>
          <p:cNvSpPr>
            <a:spLocks noChangeShapeType="1"/>
          </p:cNvSpPr>
          <p:nvPr/>
        </p:nvSpPr>
        <p:spPr bwMode="auto">
          <a:xfrm>
            <a:off x="1066800" y="990600"/>
            <a:ext cx="1447800" cy="0"/>
          </a:xfrm>
          <a:prstGeom prst="line">
            <a:avLst/>
          </a:prstGeom>
          <a:noFill/>
          <a:ln w="9525">
            <a:solidFill>
              <a:schemeClr val="tx1"/>
            </a:solidFill>
            <a:round/>
            <a:headEnd/>
            <a:tailEnd type="triangle" w="med" len="med"/>
          </a:ln>
        </p:spPr>
        <p:txBody>
          <a:bodyPr wrap="none"/>
          <a:lstStyle/>
          <a:p>
            <a:endParaRPr lang="en-US"/>
          </a:p>
        </p:txBody>
      </p:sp>
      <p:sp>
        <p:nvSpPr>
          <p:cNvPr id="70671" name="Line 63"/>
          <p:cNvSpPr>
            <a:spLocks noChangeShapeType="1"/>
          </p:cNvSpPr>
          <p:nvPr/>
        </p:nvSpPr>
        <p:spPr bwMode="auto">
          <a:xfrm>
            <a:off x="5181600" y="914400"/>
            <a:ext cx="1600200" cy="0"/>
          </a:xfrm>
          <a:prstGeom prst="line">
            <a:avLst/>
          </a:prstGeom>
          <a:noFill/>
          <a:ln w="9525">
            <a:solidFill>
              <a:schemeClr val="tx1"/>
            </a:solidFill>
            <a:round/>
            <a:headEnd/>
            <a:tailEnd type="triangle" w="med" len="med"/>
          </a:ln>
        </p:spPr>
        <p:txBody>
          <a:bodyPr wrap="none"/>
          <a:lstStyle/>
          <a:p>
            <a:endParaRPr lang="en-US"/>
          </a:p>
        </p:txBody>
      </p:sp>
      <p:sp>
        <p:nvSpPr>
          <p:cNvPr id="70672" name="Line 64"/>
          <p:cNvSpPr>
            <a:spLocks noChangeShapeType="1"/>
          </p:cNvSpPr>
          <p:nvPr/>
        </p:nvSpPr>
        <p:spPr bwMode="auto">
          <a:xfrm>
            <a:off x="8077200" y="3429000"/>
            <a:ext cx="0" cy="914400"/>
          </a:xfrm>
          <a:prstGeom prst="line">
            <a:avLst/>
          </a:prstGeom>
          <a:noFill/>
          <a:ln w="9525">
            <a:solidFill>
              <a:schemeClr val="tx1"/>
            </a:solidFill>
            <a:round/>
            <a:headEnd/>
            <a:tailEnd type="triangle" w="med" len="med"/>
          </a:ln>
        </p:spPr>
        <p:txBody>
          <a:bodyPr wrap="none"/>
          <a:lstStyle/>
          <a:p>
            <a:endParaRPr lang="en-US"/>
          </a:p>
        </p:txBody>
      </p:sp>
      <p:sp>
        <p:nvSpPr>
          <p:cNvPr id="70673" name="Line 65"/>
          <p:cNvSpPr>
            <a:spLocks noChangeShapeType="1"/>
          </p:cNvSpPr>
          <p:nvPr/>
        </p:nvSpPr>
        <p:spPr bwMode="auto">
          <a:xfrm flipH="1">
            <a:off x="5486400" y="5105400"/>
            <a:ext cx="990600" cy="0"/>
          </a:xfrm>
          <a:prstGeom prst="line">
            <a:avLst/>
          </a:prstGeom>
          <a:noFill/>
          <a:ln w="9525">
            <a:solidFill>
              <a:schemeClr val="tx1"/>
            </a:solidFill>
            <a:round/>
            <a:headEnd/>
            <a:tailEnd type="triangle" w="med" len="med"/>
          </a:ln>
        </p:spPr>
        <p:txBody>
          <a:bodyPr wrap="none"/>
          <a:lstStyle/>
          <a:p>
            <a:endParaRPr lang="en-US"/>
          </a:p>
        </p:txBody>
      </p:sp>
      <p:sp>
        <p:nvSpPr>
          <p:cNvPr id="70674" name="Line 66"/>
          <p:cNvSpPr>
            <a:spLocks noChangeShapeType="1"/>
          </p:cNvSpPr>
          <p:nvPr/>
        </p:nvSpPr>
        <p:spPr bwMode="auto">
          <a:xfrm flipH="1">
            <a:off x="3048000" y="5029200"/>
            <a:ext cx="609600" cy="0"/>
          </a:xfrm>
          <a:prstGeom prst="line">
            <a:avLst/>
          </a:prstGeom>
          <a:noFill/>
          <a:ln w="9525">
            <a:solidFill>
              <a:schemeClr val="tx1"/>
            </a:solidFill>
            <a:round/>
            <a:headEnd/>
            <a:tailEnd type="triangle" w="med" len="med"/>
          </a:ln>
        </p:spPr>
        <p:txBody>
          <a:bodyPr wrap="none"/>
          <a:lstStyle/>
          <a:p>
            <a:endParaRPr lang="en-US"/>
          </a:p>
        </p:txBody>
      </p:sp>
      <p:pic>
        <p:nvPicPr>
          <p:cNvPr id="64" name="PACS322-0.wav">
            <a:hlinkClick r:id="" action="ppaction://media"/>
          </p:cNvPr>
          <p:cNvPicPr>
            <a:picLocks noRot="1" noChangeAspect="1"/>
          </p:cNvPicPr>
          <p:nvPr>
            <a:audioFile r:link="rId1"/>
          </p:nvPr>
        </p:nvPicPr>
        <p:blipFill>
          <a:blip r:embed="rId8"/>
          <a:stretch>
            <a:fillRect/>
          </a:stretch>
        </p:blipFill>
        <p:spPr>
          <a:xfrm>
            <a:off x="8788400" y="6502400"/>
            <a:ext cx="203200" cy="203200"/>
          </a:xfrm>
          <a:prstGeom prst="rect">
            <a:avLst/>
          </a:prstGeom>
        </p:spPr>
      </p:pic>
    </p:spTree>
  </p:cSld>
  <p:clrMapOvr>
    <a:masterClrMapping/>
  </p:clrMapOvr>
  <p:transition advTm="426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4"/>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3"/>
          <a:srcRect l="8052" t="25000" r="3406" b="22826"/>
          <a:stretch>
            <a:fillRect/>
          </a:stretch>
        </p:blipFill>
        <p:spPr bwMode="auto">
          <a:xfrm>
            <a:off x="0" y="0"/>
            <a:ext cx="2971800" cy="2743200"/>
          </a:xfrm>
          <a:prstGeom prst="rect">
            <a:avLst/>
          </a:prstGeom>
          <a:noFill/>
          <a:ln w="9525">
            <a:noFill/>
            <a:miter lim="800000"/>
            <a:headEnd/>
            <a:tailEnd/>
          </a:ln>
        </p:spPr>
      </p:pic>
      <p:pic>
        <p:nvPicPr>
          <p:cNvPr id="71683" name="Picture 5"/>
          <p:cNvPicPr>
            <a:picLocks noChangeAspect="1" noChangeArrowheads="1"/>
          </p:cNvPicPr>
          <p:nvPr/>
        </p:nvPicPr>
        <p:blipFill>
          <a:blip r:embed="rId4"/>
          <a:srcRect l="7500" t="11511" r="37500" b="16867"/>
          <a:stretch>
            <a:fillRect/>
          </a:stretch>
        </p:blipFill>
        <p:spPr bwMode="auto">
          <a:xfrm>
            <a:off x="0" y="4398963"/>
            <a:ext cx="3048000" cy="2586037"/>
          </a:xfrm>
          <a:prstGeom prst="rect">
            <a:avLst/>
          </a:prstGeom>
          <a:noFill/>
          <a:ln w="9525">
            <a:noFill/>
            <a:miter lim="800000"/>
            <a:headEnd/>
            <a:tailEnd/>
          </a:ln>
        </p:spPr>
      </p:pic>
      <p:pic>
        <p:nvPicPr>
          <p:cNvPr id="71684" name="Picture 6"/>
          <p:cNvPicPr>
            <a:picLocks noChangeAspect="1" noChangeArrowheads="1"/>
          </p:cNvPicPr>
          <p:nvPr/>
        </p:nvPicPr>
        <p:blipFill>
          <a:blip r:embed="rId5"/>
          <a:srcRect l="22504" t="2197" r="21510" b="47253"/>
          <a:stretch>
            <a:fillRect/>
          </a:stretch>
        </p:blipFill>
        <p:spPr bwMode="auto">
          <a:xfrm>
            <a:off x="6608763" y="0"/>
            <a:ext cx="2535237" cy="3429000"/>
          </a:xfrm>
          <a:prstGeom prst="rect">
            <a:avLst/>
          </a:prstGeom>
          <a:noFill/>
          <a:ln w="9525">
            <a:noFill/>
            <a:miter lim="800000"/>
            <a:headEnd/>
            <a:tailEnd/>
          </a:ln>
        </p:spPr>
      </p:pic>
      <p:pic>
        <p:nvPicPr>
          <p:cNvPr id="71685" name="Picture 7"/>
          <p:cNvPicPr>
            <a:picLocks noChangeAspect="1" noChangeArrowheads="1"/>
          </p:cNvPicPr>
          <p:nvPr/>
        </p:nvPicPr>
        <p:blipFill>
          <a:blip r:embed="rId6"/>
          <a:srcRect l="16394" t="6133" r="36066" b="48492"/>
          <a:stretch>
            <a:fillRect/>
          </a:stretch>
        </p:blipFill>
        <p:spPr bwMode="auto">
          <a:xfrm>
            <a:off x="5410200" y="4476750"/>
            <a:ext cx="3733800" cy="2381250"/>
          </a:xfrm>
          <a:prstGeom prst="rect">
            <a:avLst/>
          </a:prstGeom>
          <a:noFill/>
          <a:ln w="9525">
            <a:noFill/>
            <a:miter lim="800000"/>
            <a:headEnd/>
            <a:tailEnd/>
          </a:ln>
        </p:spPr>
      </p:pic>
      <p:sp>
        <p:nvSpPr>
          <p:cNvPr id="71686" name="Rectangle 8"/>
          <p:cNvSpPr>
            <a:spLocks noChangeArrowheads="1"/>
          </p:cNvSpPr>
          <p:nvPr/>
        </p:nvSpPr>
        <p:spPr bwMode="auto">
          <a:xfrm>
            <a:off x="533400" y="2743200"/>
            <a:ext cx="1828800" cy="4572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CT</a:t>
            </a:r>
          </a:p>
        </p:txBody>
      </p:sp>
      <p:sp>
        <p:nvSpPr>
          <p:cNvPr id="71687" name="Rectangle 9"/>
          <p:cNvSpPr>
            <a:spLocks noChangeArrowheads="1"/>
          </p:cNvSpPr>
          <p:nvPr/>
        </p:nvSpPr>
        <p:spPr bwMode="auto">
          <a:xfrm>
            <a:off x="533400" y="3962400"/>
            <a:ext cx="1828800" cy="4572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MRI</a:t>
            </a:r>
          </a:p>
        </p:txBody>
      </p:sp>
      <p:sp>
        <p:nvSpPr>
          <p:cNvPr id="71688" name="Rectangle 10"/>
          <p:cNvSpPr>
            <a:spLocks noChangeArrowheads="1"/>
          </p:cNvSpPr>
          <p:nvPr/>
        </p:nvSpPr>
        <p:spPr bwMode="auto">
          <a:xfrm>
            <a:off x="5105400" y="0"/>
            <a:ext cx="1524000" cy="5334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LOGIQ 700</a:t>
            </a:r>
          </a:p>
        </p:txBody>
      </p:sp>
      <p:sp>
        <p:nvSpPr>
          <p:cNvPr id="71689" name="Rectangle 11"/>
          <p:cNvSpPr>
            <a:spLocks noChangeArrowheads="1"/>
          </p:cNvSpPr>
          <p:nvPr/>
        </p:nvSpPr>
        <p:spPr bwMode="auto">
          <a:xfrm>
            <a:off x="6781800" y="4114800"/>
            <a:ext cx="2362200" cy="381000"/>
          </a:xfrm>
          <a:prstGeom prst="rect">
            <a:avLst/>
          </a:prstGeom>
          <a:solidFill>
            <a:srgbClr val="00CC99"/>
          </a:solidFill>
          <a:ln w="9525">
            <a:solidFill>
              <a:schemeClr val="tx1"/>
            </a:solidFill>
            <a:miter lim="800000"/>
            <a:headEnd/>
            <a:tailEnd/>
          </a:ln>
        </p:spPr>
        <p:txBody>
          <a:bodyPr wrap="none" anchor="ctr"/>
          <a:lstStyle/>
          <a:p>
            <a:pPr algn="ctr"/>
            <a:r>
              <a:rPr lang="en-US">
                <a:solidFill>
                  <a:schemeClr val="bg2"/>
                </a:solidFill>
              </a:rPr>
              <a:t>Prestige machine</a:t>
            </a:r>
          </a:p>
        </p:txBody>
      </p:sp>
      <p:pic>
        <p:nvPicPr>
          <p:cNvPr id="71690" name="Picture 12" descr="ISU"/>
          <p:cNvPicPr>
            <a:picLocks noChangeAspect="1" noChangeArrowheads="1"/>
          </p:cNvPicPr>
          <p:nvPr/>
        </p:nvPicPr>
        <p:blipFill>
          <a:blip r:embed="rId7"/>
          <a:srcRect/>
          <a:stretch>
            <a:fillRect/>
          </a:stretch>
        </p:blipFill>
        <p:spPr bwMode="auto">
          <a:xfrm>
            <a:off x="3698875" y="1524000"/>
            <a:ext cx="1746250" cy="2365375"/>
          </a:xfrm>
          <a:prstGeom prst="rect">
            <a:avLst/>
          </a:prstGeom>
          <a:noFill/>
          <a:ln w="9525">
            <a:noFill/>
            <a:miter lim="800000"/>
            <a:headEnd/>
            <a:tailEnd/>
          </a:ln>
        </p:spPr>
      </p:pic>
      <p:sp>
        <p:nvSpPr>
          <p:cNvPr id="71691" name="Rectangle 13"/>
          <p:cNvSpPr>
            <a:spLocks noChangeArrowheads="1"/>
          </p:cNvSpPr>
          <p:nvPr/>
        </p:nvSpPr>
        <p:spPr bwMode="auto">
          <a:xfrm>
            <a:off x="3352800" y="3962400"/>
            <a:ext cx="2057400" cy="457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PACS SERVER</a:t>
            </a:r>
          </a:p>
        </p:txBody>
      </p:sp>
      <p:sp>
        <p:nvSpPr>
          <p:cNvPr id="71692" name="Line 14"/>
          <p:cNvSpPr>
            <a:spLocks noChangeShapeType="1"/>
          </p:cNvSpPr>
          <p:nvPr/>
        </p:nvSpPr>
        <p:spPr bwMode="auto">
          <a:xfrm>
            <a:off x="3048000" y="1295400"/>
            <a:ext cx="533400" cy="381000"/>
          </a:xfrm>
          <a:prstGeom prst="line">
            <a:avLst/>
          </a:prstGeom>
          <a:noFill/>
          <a:ln w="9525">
            <a:solidFill>
              <a:schemeClr val="tx1"/>
            </a:solidFill>
            <a:round/>
            <a:headEnd/>
            <a:tailEnd type="triangle" w="med" len="med"/>
          </a:ln>
        </p:spPr>
        <p:txBody>
          <a:bodyPr wrap="none"/>
          <a:lstStyle/>
          <a:p>
            <a:endParaRPr lang="en-US"/>
          </a:p>
        </p:txBody>
      </p:sp>
      <p:sp>
        <p:nvSpPr>
          <p:cNvPr id="71693" name="Line 15"/>
          <p:cNvSpPr>
            <a:spLocks noChangeShapeType="1"/>
          </p:cNvSpPr>
          <p:nvPr/>
        </p:nvSpPr>
        <p:spPr bwMode="auto">
          <a:xfrm flipV="1">
            <a:off x="2819400" y="3429000"/>
            <a:ext cx="838200" cy="838200"/>
          </a:xfrm>
          <a:prstGeom prst="line">
            <a:avLst/>
          </a:prstGeom>
          <a:noFill/>
          <a:ln w="9525">
            <a:solidFill>
              <a:schemeClr val="tx1"/>
            </a:solidFill>
            <a:round/>
            <a:headEnd/>
            <a:tailEnd type="triangle" w="med" len="med"/>
          </a:ln>
        </p:spPr>
        <p:txBody>
          <a:bodyPr wrap="none"/>
          <a:lstStyle/>
          <a:p>
            <a:endParaRPr lang="en-US"/>
          </a:p>
        </p:txBody>
      </p:sp>
      <p:sp>
        <p:nvSpPr>
          <p:cNvPr id="71694" name="Line 16"/>
          <p:cNvSpPr>
            <a:spLocks noChangeShapeType="1"/>
          </p:cNvSpPr>
          <p:nvPr/>
        </p:nvSpPr>
        <p:spPr bwMode="auto">
          <a:xfrm flipH="1">
            <a:off x="5486400" y="2057400"/>
            <a:ext cx="990600" cy="838200"/>
          </a:xfrm>
          <a:prstGeom prst="line">
            <a:avLst/>
          </a:prstGeom>
          <a:noFill/>
          <a:ln w="9525">
            <a:solidFill>
              <a:schemeClr val="tx1"/>
            </a:solidFill>
            <a:round/>
            <a:headEnd/>
            <a:tailEnd type="triangle" w="med" len="med"/>
          </a:ln>
        </p:spPr>
        <p:txBody>
          <a:bodyPr wrap="none"/>
          <a:lstStyle/>
          <a:p>
            <a:endParaRPr lang="en-US"/>
          </a:p>
        </p:txBody>
      </p:sp>
      <p:sp>
        <p:nvSpPr>
          <p:cNvPr id="71695" name="Line 17"/>
          <p:cNvSpPr>
            <a:spLocks noChangeShapeType="1"/>
          </p:cNvSpPr>
          <p:nvPr/>
        </p:nvSpPr>
        <p:spPr bwMode="auto">
          <a:xfrm flipH="1" flipV="1">
            <a:off x="5410200" y="3733800"/>
            <a:ext cx="838200" cy="685800"/>
          </a:xfrm>
          <a:prstGeom prst="line">
            <a:avLst/>
          </a:prstGeom>
          <a:noFill/>
          <a:ln w="9525">
            <a:solidFill>
              <a:schemeClr val="tx1"/>
            </a:solidFill>
            <a:round/>
            <a:headEnd/>
            <a:tailEnd type="triangle" w="med" len="med"/>
          </a:ln>
        </p:spPr>
        <p:txBody>
          <a:bodyPr wrap="none"/>
          <a:lstStyle/>
          <a:p>
            <a:endParaRPr lang="en-US"/>
          </a:p>
        </p:txBody>
      </p:sp>
      <p:pic>
        <p:nvPicPr>
          <p:cNvPr id="16" name="PACS323.wav">
            <a:hlinkClick r:id="" action="ppaction://media"/>
          </p:cNvPr>
          <p:cNvPicPr>
            <a:picLocks noRot="1" noChangeAspect="1"/>
          </p:cNvPicPr>
          <p:nvPr>
            <a:audioFile r:link="rId1"/>
          </p:nvPr>
        </p:nvPicPr>
        <p:blipFill>
          <a:blip r:embed="rId8"/>
          <a:stretch>
            <a:fillRect/>
          </a:stretch>
        </p:blipFill>
        <p:spPr>
          <a:xfrm>
            <a:off x="8788400" y="6502400"/>
            <a:ext cx="203200" cy="203200"/>
          </a:xfrm>
          <a:prstGeom prst="rect">
            <a:avLst/>
          </a:prstGeom>
        </p:spPr>
      </p:pic>
    </p:spTree>
  </p:cSld>
  <p:clrMapOvr>
    <a:masterClrMapping/>
  </p:clrMapOvr>
  <p:transition advTm="39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685800" y="838200"/>
            <a:ext cx="7772400" cy="5257800"/>
          </a:xfrm>
        </p:spPr>
        <p:txBody>
          <a:bodyPr/>
          <a:lstStyle/>
          <a:p>
            <a:pPr eaLnBrk="1" hangingPunct="1">
              <a:buFont typeface="Wingdings" pitchFamily="2" charset="2"/>
              <a:buNone/>
            </a:pPr>
            <a:r>
              <a:rPr lang="en-US" b="1" dirty="0" smtClean="0"/>
              <a:t>It is a family of products for:</a:t>
            </a:r>
          </a:p>
          <a:p>
            <a:pPr eaLnBrk="1" hangingPunct="1">
              <a:buFont typeface="Wingdings" pitchFamily="2" charset="2"/>
              <a:buNone/>
            </a:pPr>
            <a:endParaRPr lang="en-US" dirty="0" smtClean="0"/>
          </a:p>
          <a:p>
            <a:pPr algn="just" eaLnBrk="1" hangingPunct="1"/>
            <a:r>
              <a:rPr lang="en-US" b="1" dirty="0" smtClean="0">
                <a:solidFill>
                  <a:srgbClr val="FFFF66"/>
                </a:solidFill>
              </a:rPr>
              <a:t>Digitizing</a:t>
            </a:r>
            <a:r>
              <a:rPr lang="en-US" dirty="0" smtClean="0">
                <a:solidFill>
                  <a:srgbClr val="FFFF66"/>
                </a:solidFill>
              </a:rPr>
              <a:t> </a:t>
            </a:r>
            <a:r>
              <a:rPr lang="en-US" dirty="0" smtClean="0"/>
              <a:t>(computerizing) medical images.</a:t>
            </a:r>
          </a:p>
          <a:p>
            <a:pPr algn="just" eaLnBrk="1" hangingPunct="1"/>
            <a:r>
              <a:rPr lang="en-US" b="1" dirty="0" smtClean="0">
                <a:solidFill>
                  <a:srgbClr val="FFFF66"/>
                </a:solidFill>
              </a:rPr>
              <a:t>Displaying</a:t>
            </a:r>
            <a:r>
              <a:rPr lang="en-US" dirty="0" smtClean="0">
                <a:solidFill>
                  <a:srgbClr val="FFFF66"/>
                </a:solidFill>
              </a:rPr>
              <a:t> </a:t>
            </a:r>
            <a:r>
              <a:rPr lang="en-US" dirty="0" smtClean="0"/>
              <a:t>and </a:t>
            </a:r>
            <a:r>
              <a:rPr lang="en-US" b="1" dirty="0" smtClean="0">
                <a:solidFill>
                  <a:srgbClr val="FFFF66"/>
                </a:solidFill>
              </a:rPr>
              <a:t>manipulating</a:t>
            </a:r>
            <a:r>
              <a:rPr lang="en-US" dirty="0" smtClean="0">
                <a:solidFill>
                  <a:srgbClr val="FFFF66"/>
                </a:solidFill>
              </a:rPr>
              <a:t> </a:t>
            </a:r>
            <a:r>
              <a:rPr lang="en-US" dirty="0" smtClean="0"/>
              <a:t>medical images.</a:t>
            </a:r>
          </a:p>
          <a:p>
            <a:pPr algn="just" eaLnBrk="1" hangingPunct="1"/>
            <a:r>
              <a:rPr lang="en-US" b="1" dirty="0" smtClean="0">
                <a:solidFill>
                  <a:srgbClr val="FFFF66"/>
                </a:solidFill>
              </a:rPr>
              <a:t>Transferring</a:t>
            </a:r>
            <a:r>
              <a:rPr lang="en-US" dirty="0" smtClean="0"/>
              <a:t> medical images within the hospital area or to other locations.</a:t>
            </a:r>
          </a:p>
          <a:p>
            <a:pPr algn="just" eaLnBrk="1" hangingPunct="1"/>
            <a:r>
              <a:rPr lang="en-US" b="1" dirty="0" smtClean="0">
                <a:solidFill>
                  <a:srgbClr val="FFFF66"/>
                </a:solidFill>
              </a:rPr>
              <a:t>Permanently archiving</a:t>
            </a:r>
            <a:r>
              <a:rPr lang="en-US" dirty="0" smtClean="0"/>
              <a:t> medical images.</a:t>
            </a:r>
          </a:p>
          <a:p>
            <a:pPr eaLnBrk="1" hangingPunct="1"/>
            <a:endParaRPr lang="en-US" dirty="0" smtClean="0"/>
          </a:p>
          <a:p>
            <a:pPr eaLnBrk="1" hangingPunct="1"/>
            <a:endParaRPr lang="en-US" dirty="0" smtClean="0"/>
          </a:p>
        </p:txBody>
      </p:sp>
      <p:pic>
        <p:nvPicPr>
          <p:cNvPr id="3" name="PACS262.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228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7"/>
          <p:cNvSpPr>
            <a:spLocks noGrp="1" noChangeArrowheads="1"/>
          </p:cNvSpPr>
          <p:nvPr>
            <p:ph idx="1"/>
          </p:nvPr>
        </p:nvSpPr>
        <p:spPr>
          <a:xfrm>
            <a:off x="685800" y="990600"/>
            <a:ext cx="7772400" cy="5105400"/>
          </a:xfrm>
        </p:spPr>
        <p:txBody>
          <a:bodyPr/>
          <a:lstStyle/>
          <a:p>
            <a:pPr algn="just" eaLnBrk="1" hangingPunct="1"/>
            <a:r>
              <a:rPr lang="en-US" b="1" dirty="0" smtClean="0">
                <a:solidFill>
                  <a:srgbClr val="FFFF66"/>
                </a:solidFill>
              </a:rPr>
              <a:t>Full-PACS</a:t>
            </a:r>
            <a:r>
              <a:rPr lang="en-US" dirty="0" smtClean="0"/>
              <a:t> : PACS system where all imaging modalities in radiology are connected to the PACS system, with the ultimate goal of eliminating film. </a:t>
            </a:r>
          </a:p>
          <a:p>
            <a:pPr algn="just" eaLnBrk="1" hangingPunct="1"/>
            <a:endParaRPr lang="en-US" dirty="0" smtClean="0"/>
          </a:p>
          <a:p>
            <a:pPr algn="just" eaLnBrk="1" hangingPunct="1"/>
            <a:r>
              <a:rPr lang="en-US" b="1" dirty="0" smtClean="0">
                <a:solidFill>
                  <a:srgbClr val="FFFF66"/>
                </a:solidFill>
              </a:rPr>
              <a:t>Mini-PACS</a:t>
            </a:r>
            <a:r>
              <a:rPr lang="en-US" dirty="0" smtClean="0"/>
              <a:t> : PACS system limited to one modality or some other subset of the medical imaging equipment in radiology. </a:t>
            </a:r>
          </a:p>
          <a:p>
            <a:pPr eaLnBrk="1" hangingPunct="1"/>
            <a:endParaRPr lang="en-US" dirty="0" smtClean="0"/>
          </a:p>
          <a:p>
            <a:pPr eaLnBrk="1" hangingPunct="1"/>
            <a:endParaRPr lang="en-US" dirty="0" smtClean="0"/>
          </a:p>
        </p:txBody>
      </p:sp>
      <p:pic>
        <p:nvPicPr>
          <p:cNvPr id="3" name="PACS263.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74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876300"/>
            <a:ext cx="7772400" cy="609600"/>
          </a:xfrm>
        </p:spPr>
        <p:txBody>
          <a:bodyPr/>
          <a:lstStyle/>
          <a:p>
            <a:pPr eaLnBrk="1" hangingPunct="1">
              <a:defRPr/>
            </a:pPr>
            <a:r>
              <a:rPr lang="en-US" smtClean="0"/>
              <a:t>Why do we need PACS ?</a:t>
            </a:r>
          </a:p>
        </p:txBody>
      </p:sp>
      <p:sp>
        <p:nvSpPr>
          <p:cNvPr id="14339" name="Rectangle 3"/>
          <p:cNvSpPr>
            <a:spLocks noGrp="1" noChangeArrowheads="1"/>
          </p:cNvSpPr>
          <p:nvPr>
            <p:ph idx="1"/>
          </p:nvPr>
        </p:nvSpPr>
        <p:spPr/>
        <p:txBody>
          <a:bodyPr/>
          <a:lstStyle/>
          <a:p>
            <a:pPr eaLnBrk="1" hangingPunct="1">
              <a:lnSpc>
                <a:spcPct val="90000"/>
              </a:lnSpc>
            </a:pPr>
            <a:r>
              <a:rPr lang="en-US" sz="2800" smtClean="0"/>
              <a:t>Easy </a:t>
            </a:r>
            <a:r>
              <a:rPr lang="en-US" sz="2800" smtClean="0">
                <a:solidFill>
                  <a:schemeClr val="tx2"/>
                </a:solidFill>
              </a:rPr>
              <a:t>comparison of patients current and historical examinations</a:t>
            </a:r>
          </a:p>
          <a:p>
            <a:pPr eaLnBrk="1" hangingPunct="1">
              <a:lnSpc>
                <a:spcPct val="90000"/>
              </a:lnSpc>
            </a:pPr>
            <a:r>
              <a:rPr lang="en-US" sz="2800" smtClean="0"/>
              <a:t>Comparison of </a:t>
            </a:r>
            <a:r>
              <a:rPr lang="en-US" sz="2800" smtClean="0">
                <a:solidFill>
                  <a:schemeClr val="tx2"/>
                </a:solidFill>
              </a:rPr>
              <a:t>different examination techniques used for imaging the same body part</a:t>
            </a:r>
          </a:p>
          <a:p>
            <a:pPr eaLnBrk="1" hangingPunct="1">
              <a:lnSpc>
                <a:spcPct val="90000"/>
              </a:lnSpc>
            </a:pPr>
            <a:r>
              <a:rPr lang="en-US" sz="2800" smtClean="0"/>
              <a:t>Simultaneous </a:t>
            </a:r>
            <a:r>
              <a:rPr lang="en-US" sz="2800" smtClean="0">
                <a:solidFill>
                  <a:schemeClr val="tx2"/>
                </a:solidFill>
              </a:rPr>
              <a:t>multilocation viewing</a:t>
            </a:r>
            <a:r>
              <a:rPr lang="en-US" sz="2800" smtClean="0"/>
              <a:t> of the same image</a:t>
            </a:r>
          </a:p>
          <a:p>
            <a:pPr eaLnBrk="1" hangingPunct="1">
              <a:lnSpc>
                <a:spcPct val="90000"/>
              </a:lnSpc>
            </a:pPr>
            <a:r>
              <a:rPr lang="en-US" sz="2800" smtClean="0"/>
              <a:t>Image </a:t>
            </a:r>
            <a:r>
              <a:rPr lang="en-US" sz="2800" smtClean="0">
                <a:solidFill>
                  <a:schemeClr val="tx2"/>
                </a:solidFill>
              </a:rPr>
              <a:t>retreival </a:t>
            </a:r>
            <a:r>
              <a:rPr lang="en-US" sz="2800" smtClean="0"/>
              <a:t>is infinitely </a:t>
            </a:r>
            <a:r>
              <a:rPr lang="en-US" sz="2800" smtClean="0">
                <a:solidFill>
                  <a:schemeClr val="tx2"/>
                </a:solidFill>
              </a:rPr>
              <a:t>quicker</a:t>
            </a:r>
          </a:p>
          <a:p>
            <a:pPr eaLnBrk="1" hangingPunct="1">
              <a:lnSpc>
                <a:spcPct val="90000"/>
              </a:lnSpc>
            </a:pPr>
            <a:r>
              <a:rPr lang="en-US" sz="2800" smtClean="0"/>
              <a:t>Allows numerous </a:t>
            </a:r>
            <a:r>
              <a:rPr lang="en-US" sz="2800" smtClean="0">
                <a:solidFill>
                  <a:schemeClr val="tx2"/>
                </a:solidFill>
              </a:rPr>
              <a:t>post-processing soft-copy manipulation</a:t>
            </a:r>
          </a:p>
          <a:p>
            <a:pPr eaLnBrk="1" hangingPunct="1">
              <a:lnSpc>
                <a:spcPct val="90000"/>
              </a:lnSpc>
            </a:pPr>
            <a:endParaRPr lang="en-US" sz="2800" smtClean="0"/>
          </a:p>
          <a:p>
            <a:pPr eaLnBrk="1" hangingPunct="1">
              <a:lnSpc>
                <a:spcPct val="90000"/>
              </a:lnSpc>
            </a:pPr>
            <a:endParaRPr lang="en-US" sz="2800" smtClean="0"/>
          </a:p>
        </p:txBody>
      </p:sp>
      <p:pic>
        <p:nvPicPr>
          <p:cNvPr id="4" name="PACS264.wav">
            <a:hlinkClick r:id="" action="ppaction://media"/>
          </p:cNvPr>
          <p:cNvPicPr>
            <a:picLocks noRot="1" noChangeAspect="1"/>
          </p:cNvPicPr>
          <p:nvPr>
            <a:audioFile r:link="rId1"/>
          </p:nvPr>
        </p:nvPicPr>
        <p:blipFill>
          <a:blip r:embed="rId3"/>
          <a:stretch>
            <a:fillRect/>
          </a:stretch>
        </p:blipFill>
        <p:spPr>
          <a:xfrm>
            <a:off x="8788400" y="6502400"/>
            <a:ext cx="203200" cy="203200"/>
          </a:xfrm>
          <a:prstGeom prst="rect">
            <a:avLst/>
          </a:prstGeom>
        </p:spPr>
      </p:pic>
    </p:spTree>
  </p:cSld>
  <p:clrMapOvr>
    <a:masterClrMapping/>
  </p:clrMapOvr>
  <p:transition advTm="647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7c5508ebd36fa6f80adebb8db54a23e21d773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587</TotalTime>
  <Words>1434</Words>
  <Application>Microsoft Office PowerPoint</Application>
  <PresentationFormat>On-screen Show (4:3)</PresentationFormat>
  <Paragraphs>275</Paragraphs>
  <Slides>65</Slides>
  <Notes>0</Notes>
  <HiddenSlides>0</HiddenSlides>
  <MMClips>65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Metro</vt:lpstr>
      <vt:lpstr>Slide</vt:lpstr>
      <vt:lpstr>  PACS</vt:lpstr>
      <vt:lpstr>Slide 2</vt:lpstr>
      <vt:lpstr>Slide 3</vt:lpstr>
      <vt:lpstr>Slide 4</vt:lpstr>
      <vt:lpstr>ROLE OF PACS</vt:lpstr>
      <vt:lpstr>Features of PACS</vt:lpstr>
      <vt:lpstr>Slide 7</vt:lpstr>
      <vt:lpstr>Slide 8</vt:lpstr>
      <vt:lpstr>Why do we need PACS ?</vt:lpstr>
      <vt:lpstr>Slide 10</vt:lpstr>
      <vt:lpstr>Slide 11</vt:lpstr>
      <vt:lpstr>Slide 12</vt:lpstr>
      <vt:lpstr>HIS</vt:lpstr>
      <vt:lpstr>RIS</vt:lpstr>
      <vt:lpstr>HIS-RIS-PACS</vt:lpstr>
      <vt:lpstr>Slide 16</vt:lpstr>
      <vt:lpstr>Slide 17</vt:lpstr>
      <vt:lpstr>Slide 18</vt:lpstr>
      <vt:lpstr>Digital image acquisition prior to PACS</vt:lpstr>
      <vt:lpstr>Digitisation of analogue film</vt:lpstr>
      <vt:lpstr>Slide 21</vt:lpstr>
      <vt:lpstr>Computed radiography</vt:lpstr>
      <vt:lpstr>Slide 23</vt:lpstr>
      <vt:lpstr>Slide 24</vt:lpstr>
      <vt:lpstr>What is the Computerised radiography Process?</vt:lpstr>
      <vt:lpstr>2. Image plate is removed from cassette </vt:lpstr>
      <vt:lpstr>Slide 27</vt:lpstr>
      <vt:lpstr>advantages</vt:lpstr>
      <vt:lpstr>Direct digital radiography</vt:lpstr>
      <vt:lpstr>Slide 30</vt:lpstr>
      <vt:lpstr>Slide 31</vt:lpstr>
      <vt:lpstr>Slide 32</vt:lpstr>
      <vt:lpstr>Slide 33</vt:lpstr>
      <vt:lpstr>Slide 34</vt:lpstr>
      <vt:lpstr>Slide 35</vt:lpstr>
      <vt:lpstr>Slide 36</vt:lpstr>
      <vt:lpstr>Slide 37</vt:lpstr>
      <vt:lpstr>Data base server</vt:lpstr>
      <vt:lpstr>Data base management</vt:lpstr>
      <vt:lpstr>Slide 40</vt:lpstr>
      <vt:lpstr>Image server</vt:lpstr>
      <vt:lpstr>Short term storage</vt:lpstr>
      <vt:lpstr>Long term storage</vt:lpstr>
      <vt:lpstr>Slide 44</vt:lpstr>
      <vt:lpstr>Slide 45</vt:lpstr>
      <vt:lpstr>Slide 46</vt:lpstr>
      <vt:lpstr>PACS workstations</vt:lpstr>
      <vt:lpstr>Display workstation</vt:lpstr>
      <vt:lpstr>High resolution monitors</vt:lpstr>
      <vt:lpstr>Soft copy tools</vt:lpstr>
      <vt:lpstr>Web browser workstation</vt:lpstr>
      <vt:lpstr>Slide 52</vt:lpstr>
      <vt:lpstr>Data compression</vt:lpstr>
      <vt:lpstr>Slide 54</vt:lpstr>
      <vt:lpstr>Slide 55</vt:lpstr>
      <vt:lpstr>PACS architecture</vt:lpstr>
      <vt:lpstr>Centralised PACS</vt:lpstr>
      <vt:lpstr>advantages</vt:lpstr>
      <vt:lpstr>Disadvantages </vt:lpstr>
      <vt:lpstr>Distributed PACS</vt:lpstr>
      <vt:lpstr>Advantages </vt:lpstr>
      <vt:lpstr>Disadvantages</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PACS</dc:title>
  <dc:creator>Passang</dc:creator>
  <cp:lastModifiedBy>Passang</cp:lastModifiedBy>
  <cp:revision>24</cp:revision>
  <dcterms:created xsi:type="dcterms:W3CDTF">2006-08-16T00:00:00Z</dcterms:created>
  <dcterms:modified xsi:type="dcterms:W3CDTF">2021-09-13T04:10:12Z</dcterms:modified>
</cp:coreProperties>
</file>