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93" r:id="rId13"/>
    <p:sldId id="292" r:id="rId14"/>
    <p:sldId id="291" r:id="rId15"/>
    <p:sldId id="270" r:id="rId16"/>
    <p:sldId id="295" r:id="rId17"/>
    <p:sldId id="297" r:id="rId18"/>
    <p:sldId id="294" r:id="rId19"/>
    <p:sldId id="269" r:id="rId20"/>
    <p:sldId id="299" r:id="rId21"/>
    <p:sldId id="298" r:id="rId22"/>
    <p:sldId id="271" r:id="rId23"/>
    <p:sldId id="272" r:id="rId24"/>
    <p:sldId id="300" r:id="rId25"/>
    <p:sldId id="273" r:id="rId26"/>
    <p:sldId id="301" r:id="rId27"/>
    <p:sldId id="290" r:id="rId28"/>
    <p:sldId id="274" r:id="rId29"/>
    <p:sldId id="302" r:id="rId30"/>
    <p:sldId id="307" r:id="rId31"/>
    <p:sldId id="305" r:id="rId32"/>
    <p:sldId id="303" r:id="rId33"/>
    <p:sldId id="277" r:id="rId34"/>
    <p:sldId id="309" r:id="rId35"/>
    <p:sldId id="278" r:id="rId36"/>
    <p:sldId id="311" r:id="rId37"/>
    <p:sldId id="312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7" r:id="rId46"/>
    <p:sldId id="289" r:id="rId47"/>
    <p:sldId id="314" r:id="rId48"/>
    <p:sldId id="313" r:id="rId49"/>
    <p:sldId id="316" r:id="rId50"/>
    <p:sldId id="286" r:id="rId51"/>
  </p:sldIdLst>
  <p:sldSz cx="9144000" cy="6858000" type="screen4x3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548" autoAdjust="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E8148-ECBE-4C58-A1C2-F03C27854820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D89F3-6208-47E1-B9E3-D70A6D2687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2658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adiologists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Microcalcificatio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Stereotactic biopsy</a:t>
            </a:r>
            <a:r>
              <a:rPr lang="en-US" dirty="0" smtClean="0"/>
              <a:t>, also known as </a:t>
            </a:r>
            <a:r>
              <a:rPr lang="en-US" b="1" dirty="0" smtClean="0"/>
              <a:t>stereotactic core biopsy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Stereotactic core biopsy is extensively used by </a:t>
            </a:r>
            <a:r>
              <a:rPr lang="en-US" dirty="0" smtClean="0">
                <a:hlinkClick r:id="rId3" tooltip="Radiologists"/>
              </a:rPr>
              <a:t>radiologists</a:t>
            </a:r>
            <a:r>
              <a:rPr lang="en-US" dirty="0" smtClean="0"/>
              <a:t> specializing in breast imaging to obtain tissue samples containing </a:t>
            </a:r>
            <a:r>
              <a:rPr lang="en-US" dirty="0" err="1" smtClean="0">
                <a:hlinkClick r:id="rId4" tooltip="Microcalcification"/>
              </a:rPr>
              <a:t>microcalcifications</a:t>
            </a:r>
            <a:r>
              <a:rPr lang="en-US" dirty="0" smtClean="0"/>
              <a:t>, which can be an early sign of breast cancer.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D89F3-6208-47E1-B9E3-D70A6D26873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83479F3-EFAC-4051-89FD-675016EC535E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7FA5757-31C7-4073-96AF-22133B6B55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radiographics.rsnajnls.org/cgi/content/full/19/2/503/F39" TargetMode="External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hyperlink" Target="http://radiographics.rsnajnls.org/cgi/content/full/19/2/503/F3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diographics.rsnajnls.org/cgi/content/full/19/2/503/F37" TargetMode="External"/><Relationship Id="rId5" Type="http://schemas.openxmlformats.org/officeDocument/2006/relationships/image" Target="../media/image62.png"/><Relationship Id="rId4" Type="http://schemas.openxmlformats.org/officeDocument/2006/relationships/hyperlink" Target="http://radiographics.rsnajnls.org/cgi/content/full/19/2/503/F35" TargetMode="External"/><Relationship Id="rId9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radiographics.rsnajnls.org/cgi/content/full/19/2/503/F3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://radiographics.rsnajnls.org/cgi/content/full/19/2/503/F33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radiographics.rsnajnls.org/cgi/content/full/19/2/503/F16" TargetMode="External"/><Relationship Id="rId13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hyperlink" Target="http://radiographics.rsnajnls.org/cgi/content/full/19/2/503/F2A" TargetMode="External"/><Relationship Id="rId2" Type="http://schemas.openxmlformats.org/officeDocument/2006/relationships/hyperlink" Target="http://radiographics.rsnajnls.org/cgi/content/full/19/2/503/F13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diographics.rsnajnls.org/cgi/content/full/19/2/503/F14A" TargetMode="External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5" Type="http://schemas.openxmlformats.org/officeDocument/2006/relationships/image" Target="../media/image73.png"/><Relationship Id="rId10" Type="http://schemas.openxmlformats.org/officeDocument/2006/relationships/hyperlink" Target="http://radiographics.rsnajnls.org/cgi/content/full/19/2/503/F8" TargetMode="External"/><Relationship Id="rId4" Type="http://schemas.openxmlformats.org/officeDocument/2006/relationships/hyperlink" Target="http://radiographics.rsnajnls.org/cgi/content/full/19/2/503/F10A" TargetMode="External"/><Relationship Id="rId9" Type="http://schemas.openxmlformats.org/officeDocument/2006/relationships/image" Target="../media/image70.png"/><Relationship Id="rId14" Type="http://schemas.openxmlformats.org/officeDocument/2006/relationships/hyperlink" Target="http://radiographics.rsnajnls.org/cgi/content/full/19/2/503/F2B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21083" t="21875" r="43777" b="1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438400" y="1600200"/>
            <a:ext cx="6172200" cy="1371600"/>
          </a:xfrm>
        </p:spPr>
        <p:txBody>
          <a:bodyPr>
            <a:noAutofit/>
          </a:bodyPr>
          <a:lstStyle/>
          <a:p>
            <a:pPr algn="r"/>
            <a:r>
              <a:rPr lang="en-US" sz="66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Mammography</a:t>
            </a:r>
            <a:endParaRPr lang="en-US" sz="8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357818" y="4572008"/>
            <a:ext cx="3429000" cy="178592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1800" dirty="0" err="1" smtClean="0">
                <a:latin typeface="Forte" pitchFamily="66" charset="0"/>
              </a:rPr>
              <a:t>Passang</a:t>
            </a:r>
            <a:r>
              <a:rPr lang="en-GB" sz="1800" dirty="0" smtClean="0">
                <a:latin typeface="Forte" pitchFamily="66" charset="0"/>
              </a:rPr>
              <a:t> </a:t>
            </a:r>
            <a:r>
              <a:rPr lang="en-GB" sz="1800" dirty="0" err="1" smtClean="0">
                <a:latin typeface="Forte" pitchFamily="66" charset="0"/>
              </a:rPr>
              <a:t>Doma</a:t>
            </a:r>
            <a:r>
              <a:rPr lang="en-GB" sz="1800" dirty="0" smtClean="0">
                <a:latin typeface="Forte" pitchFamily="66" charset="0"/>
              </a:rPr>
              <a:t> Sherpa</a:t>
            </a:r>
          </a:p>
          <a:p>
            <a:pPr>
              <a:buNone/>
            </a:pPr>
            <a:r>
              <a:rPr lang="en-GB" sz="1800" dirty="0" smtClean="0">
                <a:latin typeface="Forte" pitchFamily="66" charset="0"/>
              </a:rPr>
              <a:t>            Tutor</a:t>
            </a:r>
          </a:p>
          <a:p>
            <a:pPr>
              <a:buNone/>
            </a:pPr>
            <a:r>
              <a:rPr lang="en-GB" sz="1800" dirty="0" smtClean="0">
                <a:latin typeface="Forte" pitchFamily="66" charset="0"/>
              </a:rPr>
              <a:t>Department of Paramedical Science, SBKSMI&amp;RC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30454" t="25000" r="51977" b="23958"/>
          <a:stretch>
            <a:fillRect/>
          </a:stretch>
        </p:blipFill>
        <p:spPr bwMode="auto">
          <a:xfrm>
            <a:off x="7620000" y="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27526" t="32292" r="51391" b="29167"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038600" y="1295400"/>
            <a:ext cx="4419600" cy="5410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Axillary 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tail 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view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Cranio caudal extended view (</a:t>
            </a:r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kleopatra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view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Cleavage view (valley view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Tangential 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view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Rolled 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views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Spot magnification 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view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Caudocranial</a:t>
            </a: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view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Reverse </a:t>
            </a:r>
            <a:r>
              <a:rPr 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oblique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Implant imaging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09800" y="228600"/>
            <a:ext cx="6553200" cy="874776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j-ea"/>
                <a:cs typeface="Arial" pitchFamily="34" charset="0"/>
              </a:rPr>
              <a:t>Supplementary  Views  taken </a:t>
            </a:r>
            <a:r>
              <a:rPr lang="en-US" sz="4400" b="1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  <a:ea typeface="+mj-ea"/>
                <a:cs typeface="+mj-cs"/>
              </a:rPr>
              <a:t>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Mistral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18155" t="25000" r="40264" b="22917"/>
          <a:stretch>
            <a:fillRect/>
          </a:stretch>
        </p:blipFill>
        <p:spPr bwMode="auto">
          <a:xfrm>
            <a:off x="0" y="914400"/>
            <a:ext cx="9144000" cy="5943601"/>
          </a:xfrm>
          <a:prstGeom prst="rect">
            <a:avLst/>
          </a:prstGeom>
          <a:solidFill>
            <a:schemeClr val="tx1">
              <a:alpha val="72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48000"/>
              </a:srgbClr>
            </a:outerShdw>
          </a:effec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74776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Cranio Caudal Projection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348" y="1676400"/>
            <a:ext cx="8277252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Lateral part of the breast as much as possible must be demonstrated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nipple in profile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Central part of the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retroglandular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fat tissue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Pectoral muscle on the posterior edge of the breast must be demonstrated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Medial part of the breast must be demonstrated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0" y="857232"/>
            <a:ext cx="4191000" cy="29718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5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Cassette holder is raised to the level of elevated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inframammary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fold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The breast is pulled on to the plate using both hands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Compression is applied from the top of the breast</a:t>
            </a:r>
          </a:p>
          <a:p>
            <a:pPr lvl="0">
              <a:defRPr/>
            </a:pPr>
            <a:endParaRPr lang="en-US" sz="2400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Nipple in profile </a:t>
            </a:r>
          </a:p>
          <a:p>
            <a:pPr lvl="0">
              <a:defRPr/>
            </a:pPr>
            <a:endParaRPr lang="en-US" sz="2400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X ray beam is perpendicular to the floor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C:\Documents and Settings\Administrator\Desktop\New Folder (2)\Photo 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 l="6055" t="4462" r="24216" b="51509"/>
          <a:stretch>
            <a:fillRect/>
          </a:stretch>
        </p:blipFill>
        <p:spPr bwMode="auto">
          <a:xfrm>
            <a:off x="232695" y="1599044"/>
            <a:ext cx="4266137" cy="389425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419600" y="1643050"/>
            <a:ext cx="4724400" cy="27432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Compression is applied gradually while pulling the lateral tissues into the field of view without displacing the medial tissues avoiding skin folds.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>
            <p:ph idx="1"/>
          </p:nvPr>
        </p:nvGraphicFramePr>
        <p:xfrm>
          <a:off x="4786314" y="3429000"/>
          <a:ext cx="4159788" cy="3143248"/>
        </p:xfrm>
        <a:graphic>
          <a:graphicData uri="http://schemas.openxmlformats.org/presentationml/2006/ole">
            <p:oleObj spid="_x0000_s34818" name="Bitmap Image" r:id="rId3" imgW="2962689" imgH="2238687" progId="PBrush">
              <p:embed/>
            </p:oleObj>
          </a:graphicData>
        </a:graphic>
      </p:graphicFrame>
      <p:pic>
        <p:nvPicPr>
          <p:cNvPr id="5" name="Picture 4" descr="C:\Documents and Settings\Administrator\Desktop\New Folder (2)\Photo 10.jpg"/>
          <p:cNvPicPr>
            <a:picLocks noChangeAspect="1" noChangeArrowheads="1"/>
          </p:cNvPicPr>
          <p:nvPr/>
        </p:nvPicPr>
        <p:blipFill>
          <a:blip r:embed="rId4" cstate="print"/>
          <a:srcRect l="6055" t="54442" r="51459" b="7394"/>
          <a:stretch>
            <a:fillRect/>
          </a:stretch>
        </p:blipFill>
        <p:spPr bwMode="auto">
          <a:xfrm>
            <a:off x="4664837" y="285728"/>
            <a:ext cx="4479163" cy="314327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Picture 4" descr="C:\Documents and Settings\Administrator\Desktop\New Folder (2)\Photo 10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54617" t="54314" r="4475" b="10327"/>
          <a:stretch>
            <a:fillRect/>
          </a:stretch>
        </p:blipFill>
        <p:spPr bwMode="auto">
          <a:xfrm>
            <a:off x="285720" y="500042"/>
            <a:ext cx="4476702" cy="400074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15813" t="22917" r="38116" b="17708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747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Medio - Lateral Oblique Projection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 rot="2164893">
            <a:off x="4773418" y="5624435"/>
            <a:ext cx="2624172" cy="110081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6059487" y="2271458"/>
            <a:ext cx="2133600" cy="3189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0" y="1066800"/>
            <a:ext cx="5715000" cy="3886200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Purpose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Best view to image entire  breast tissue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Demonstrated Details 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Nipple in profile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Pectoral muscle extending to or below  the nipple line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Inflamammary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angle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Positioning of MLO</a:t>
            </a: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US" sz="2000" i="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patient is slowly turned towards the cassette holder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US" sz="2000" i="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breast should be pulled up and away from the chest wall (medially &amp; </a:t>
            </a:r>
            <a:r>
              <a:rPr lang="en-US" sz="2000" i="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  <a:r>
              <a:rPr lang="en-US" sz="2000" i="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US" sz="2000" i="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 compression with upper corner of the paddle just below the clavicle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US" sz="2000" i="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 hands towards the nipple as the compression holds the breast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r>
              <a:rPr lang="en-US" sz="2000" i="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Pull the abdominal tissue down to open the </a:t>
            </a:r>
            <a:r>
              <a:rPr lang="en-US" sz="2000" i="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inframammary</a:t>
            </a:r>
            <a:r>
              <a:rPr lang="en-US" sz="2000" i="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fold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endParaRPr lang="en-US" sz="2000" i="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o"/>
            </a:pPr>
            <a:endParaRPr lang="en-US" sz="2000" i="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idx="1"/>
          </p:nvPr>
        </p:nvSpPr>
        <p:spPr>
          <a:xfrm>
            <a:off x="457200" y="1775191"/>
            <a:ext cx="5114932" cy="451132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The edge of the detectors should be placed high in the axilla ( level of the technologist’s fingers)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The compression paddle will be at the level of the technologist’s thumb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H:\Yahoo! Image Detail for www_imaginis_com-graphics-breasthealth-mammography_imaging-8_jpg_files\mammography_imaging_files\3.jpg"/>
          <p:cNvPicPr>
            <a:picLocks noChangeAspect="1" noChangeArrowheads="1"/>
          </p:cNvPicPr>
          <p:nvPr/>
        </p:nvPicPr>
        <p:blipFill>
          <a:blip r:embed="rId2" cstate="print">
            <a:lum bright="-12000" contrast="-18000"/>
          </a:blip>
          <a:srcRect/>
          <a:stretch>
            <a:fillRect/>
          </a:stretch>
        </p:blipFill>
        <p:spPr bwMode="auto">
          <a:xfrm>
            <a:off x="5786446" y="1571612"/>
            <a:ext cx="3330488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C:\Documents and Settings\Administrator\Desktop\New Folder (2)\Photo 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19" t="1839" r="56290" b="57098"/>
          <a:stretch>
            <a:fillRect/>
          </a:stretch>
        </p:blipFill>
        <p:spPr bwMode="auto">
          <a:xfrm>
            <a:off x="5929322" y="1285860"/>
            <a:ext cx="2714644" cy="333198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" name="Picture 6" descr="C:\Documents and Settings\Administrator\Desktop\New Folder (2)\Photo 7.jpg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 l="48196" t="2451" r="27521" b="63748"/>
          <a:stretch>
            <a:fillRect/>
          </a:stretch>
        </p:blipFill>
        <p:spPr bwMode="auto">
          <a:xfrm>
            <a:off x="6500826" y="4262454"/>
            <a:ext cx="2214578" cy="259554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643050"/>
            <a:ext cx="5429256" cy="471490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X-ray tube angulated to 45 degrees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Cassettes is parallel to the pectoral muscle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Angulation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adjusted according to individuals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74776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 </a:t>
            </a:r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Lateral  Projection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2216" t="21875" r="45534" b="21435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/>
          <a:srcRect l="-3922" t="6479" r="22255" b="10001"/>
          <a:stretch>
            <a:fillRect/>
          </a:stretch>
        </p:blipFill>
        <p:spPr bwMode="auto">
          <a:xfrm>
            <a:off x="0" y="1219200"/>
            <a:ext cx="4006376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 rot="16200000">
            <a:off x="2753838" y="3727450"/>
            <a:ext cx="2578100" cy="1524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>
            <a:off x="994888" y="3733800"/>
            <a:ext cx="2836863" cy="1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4267200" y="1828800"/>
            <a:ext cx="4648200" cy="4114800"/>
          </a:xfrm>
          <a:prstGeom prst="rect">
            <a:avLst/>
          </a:prstGeom>
        </p:spPr>
        <p:txBody>
          <a:bodyPr/>
          <a:lstStyle/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Purpose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Taken to localize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exact site of a lesion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To demonstrate gravity dependent materials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Demonstrated details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Majority of the breast tissue 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Pectoral muscles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Nipple in profile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Infra mammary angle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/>
      <p:bldP spid="3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19600" y="304800"/>
            <a:ext cx="3048000" cy="87471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Definition</a:t>
            </a:r>
            <a:endParaRPr lang="en-US" dirty="0"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285784" y="1752600"/>
            <a:ext cx="8362984" cy="4343400"/>
          </a:xfrm>
        </p:spPr>
        <p:txBody>
          <a:bodyPr>
            <a:normAutofit/>
          </a:bodyPr>
          <a:lstStyle/>
          <a:p>
            <a:pPr algn="ctr">
              <a:buClr>
                <a:srgbClr val="FF3300"/>
              </a:buCl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Radiological examination of the human breast using low energy x-rays to detect pathologies.</a:t>
            </a:r>
          </a:p>
          <a:p>
            <a:endParaRPr lang="en-US" sz="3800" dirty="0" smtClean="0">
              <a:solidFill>
                <a:srgbClr val="FF0000"/>
              </a:solidFill>
              <a:latin typeface="Mistral" pitchFamily="66" charset="0"/>
            </a:endParaRPr>
          </a:p>
          <a:p>
            <a:endParaRPr lang="en-US" sz="3800" dirty="0">
              <a:solidFill>
                <a:srgbClr val="FF0000"/>
              </a:solidFill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Positioning of Lateral Mammogram</a:t>
            </a:r>
            <a:endParaRPr lang="en-US" dirty="0"/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Tube arm rotated 90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º 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Patients sternum positioned against edge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bucky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Arial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Neck extended, chin resting on top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bucky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Arial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Elbow is flexed to relax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pectoralis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 muscle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Arial" charset="0"/>
            </a:endParaRP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571472" y="3643314"/>
          <a:ext cx="3357586" cy="3057061"/>
        </p:xfrm>
        <a:graphic>
          <a:graphicData uri="http://schemas.openxmlformats.org/presentationml/2006/ole">
            <p:oleObj spid="_x0000_s35842" name="Bitmap Image" r:id="rId3" imgW="3476190" imgH="2914286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Documents and Settings\Administrator\Desktop\New Folder (2)\Photo 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458" t="3703" r="40811" b="31482"/>
          <a:stretch>
            <a:fillRect/>
          </a:stretch>
        </p:blipFill>
        <p:spPr bwMode="auto">
          <a:xfrm>
            <a:off x="5715008" y="1714488"/>
            <a:ext cx="3113845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785926"/>
            <a:ext cx="4857752" cy="4214842"/>
          </a:xfrm>
          <a:prstGeom prst="rect">
            <a:avLst/>
          </a:prstGeom>
        </p:spPr>
        <p:txBody>
          <a:bodyPr/>
          <a:lstStyle/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Apply compression rotating the breast until in true lateral position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The arm is gently raised out of the field of view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Open the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inframmary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 fold by pulling the abdominal tissue down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 l="18741" t="16667" r="42606" b="13542"/>
          <a:stretch>
            <a:fillRect/>
          </a:stretch>
        </p:blipFill>
        <p:spPr bwMode="auto">
          <a:xfrm rot="20857313">
            <a:off x="793548" y="708296"/>
            <a:ext cx="502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43200" y="5638800"/>
            <a:ext cx="6172200" cy="8747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Supplementary  Projections </a:t>
            </a:r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…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24598" t="32292" r="48463" b="29167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74776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 Axillary Tail View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14282" y="3143248"/>
            <a:ext cx="8777318" cy="300039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Tube arm rotated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Patient turned to bring the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axillary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tail in contact with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bucky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Patient’s elbow flexed, hand resting on the handle bar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Axillary aspect pulled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out and away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from the chest wall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Compression applied holding the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axillary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tail in place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0" y="1071546"/>
            <a:ext cx="9144000" cy="1905000"/>
          </a:xfrm>
          <a:prstGeom prst="rect">
            <a:avLst/>
          </a:prstGeom>
        </p:spPr>
        <p:txBody>
          <a:bodyPr vert="horz" lIns="54864" tIns="91440" rtlCol="0">
            <a:normAutofit fontScale="925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PURPOSE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Performed in post mastectomy patients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To demonstrate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entire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axillary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tail &amp; most of the lateral aspect of breast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28" descr="P-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80" t="7312" r="23923" b="26466"/>
          <a:stretch>
            <a:fillRect/>
          </a:stretch>
        </p:blipFill>
        <p:spPr>
          <a:xfrm>
            <a:off x="4929190" y="1428736"/>
            <a:ext cx="3857652" cy="3429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029" descr="P-7"/>
          <p:cNvPicPr>
            <a:picLocks noChangeAspect="1" noChangeArrowheads="1"/>
          </p:cNvPicPr>
          <p:nvPr/>
        </p:nvPicPr>
        <p:blipFill>
          <a:blip r:embed="rId3" cstate="print"/>
          <a:srcRect l="8022" t="14975" r="34598" b="6407"/>
          <a:stretch>
            <a:fillRect/>
          </a:stretch>
        </p:blipFill>
        <p:spPr bwMode="auto">
          <a:xfrm>
            <a:off x="214282" y="1214422"/>
            <a:ext cx="4267200" cy="3733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74776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Extended Cranio caudal Projection </a:t>
            </a:r>
            <a:b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6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Kleopatra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View)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0" y="1428736"/>
            <a:ext cx="6019800" cy="24384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Purpose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Better imaging of the lateral part of the breast and the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axillary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tail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To depict posterior lesions seen on MLO projection but not on a CC projection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>
          <a:xfrm>
            <a:off x="357158" y="3857627"/>
            <a:ext cx="8634442" cy="235425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Position as for a cranio-caudal view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Elevate the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inframammary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fold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Rotate the patient to include the lateral aspect of the breast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º  tube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angulation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Arial" charset="0"/>
              </a:rPr>
              <a:t> laterally to avoid the shoulder joint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686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5010397" y="1714488"/>
          <a:ext cx="4133603" cy="2686048"/>
        </p:xfrm>
        <a:graphic>
          <a:graphicData uri="http://schemas.openxmlformats.org/presentationml/2006/ole">
            <p:oleObj spid="_x0000_s36866" name="Photo Editor Photo" r:id="rId3" imgW="14876190" imgH="9666667" progId="">
              <p:embed/>
            </p:oleObj>
          </a:graphicData>
        </a:graphic>
      </p:graphicFrame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642910" y="1643050"/>
            <a:ext cx="3886200" cy="41148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Lateral tissues are not completely imaged and are off the edge of the film.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Lateral tissues are imaged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9" descr="DSC0726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8333"/>
          <a:stretch>
            <a:fillRect/>
          </a:stretch>
        </p:blipFill>
        <p:spPr>
          <a:xfrm>
            <a:off x="1428728" y="1857364"/>
            <a:ext cx="3784875" cy="4625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74776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 </a:t>
            </a:r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Cleavage View (Valley View)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990600" y="4724400"/>
            <a:ext cx="7315200" cy="19050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14282" y="1428736"/>
            <a:ext cx="8358246" cy="4786346"/>
          </a:xfrm>
          <a:prstGeom prst="rect">
            <a:avLst/>
          </a:prstGeom>
        </p:spPr>
        <p:txBody>
          <a:bodyPr vert="horz" lIns="54864" tIns="91440" rtlCol="0">
            <a:normAutofit fontScale="925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The infra mammary folds of both the breasts are elevated and positioned on the imaging plate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The medial tissue of both the breasts are pulled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anteriorly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to image the cleavage </a:t>
            </a:r>
          </a:p>
          <a:p>
            <a:pPr marL="438912" lvl="0" indent="-320040">
              <a:buClr>
                <a:schemeClr val="accent1"/>
              </a:buClr>
              <a:buSzPct val="80000"/>
              <a:defRPr/>
            </a:pPr>
            <a:r>
              <a:rPr lang="en-US" sz="2800" b="1" u="sng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</a:p>
          <a:p>
            <a:pPr marL="438912" lvl="0" indent="-320040">
              <a:buClr>
                <a:schemeClr val="accent1"/>
              </a:buClr>
              <a:buSzPct val="80000"/>
              <a:defRPr/>
            </a:pPr>
            <a:endParaRPr lang="en-US" sz="2800" b="1" u="sng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38912" lvl="0" indent="-320040">
              <a:buClr>
                <a:schemeClr val="accent1"/>
              </a:buClr>
              <a:buSzPct val="80000"/>
              <a:buFont typeface="Wingdings 2"/>
              <a:buChar char=""/>
              <a:defRPr/>
            </a:pPr>
            <a:r>
              <a:rPr lang="en-US" sz="28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Performed to visualize deep lesions in the </a:t>
            </a:r>
            <a:r>
              <a:rPr lang="en-US" sz="2800" dirty="0" err="1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posteromedial</a:t>
            </a:r>
            <a:r>
              <a:rPr lang="en-US" sz="28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aspects of the breast</a:t>
            </a:r>
          </a:p>
          <a:p>
            <a:pPr marL="438912" lvl="0" indent="-320040">
              <a:buClr>
                <a:schemeClr val="accent1"/>
              </a:buClr>
              <a:buSzPct val="80000"/>
              <a:buFont typeface="Wingdings 2"/>
              <a:buChar char=""/>
              <a:defRPr/>
            </a:pPr>
            <a:r>
              <a:rPr lang="en-US" sz="28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Portion of the breast tissue in the valley between the two breast</a:t>
            </a:r>
          </a:p>
          <a:p>
            <a:pPr marL="438912" indent="-320040">
              <a:buClr>
                <a:schemeClr val="accent1"/>
              </a:buClr>
              <a:buSzPct val="80000"/>
              <a:buFont typeface="Wingdings 2"/>
              <a:buChar char=""/>
              <a:defRPr/>
            </a:pPr>
            <a:r>
              <a:rPr lang="en-US" sz="28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A medial lesion is demonstrated well in this position </a:t>
            </a:r>
          </a:p>
          <a:p>
            <a:pPr marL="438912" lvl="0" indent="-320040">
              <a:buClr>
                <a:schemeClr val="accent1"/>
              </a:buClr>
              <a:buSzPct val="80000"/>
              <a:buFont typeface="Wingdings 2"/>
              <a:buChar char=""/>
              <a:defRPr/>
            </a:pPr>
            <a:endParaRPr lang="en-US" sz="2800" dirty="0" smtClean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990600" y="5715000"/>
            <a:ext cx="7543800" cy="7620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5" grpId="0"/>
      <p:bldP spid="1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>
            <p:ph idx="1"/>
          </p:nvPr>
        </p:nvGraphicFramePr>
        <p:xfrm>
          <a:off x="785786" y="1357298"/>
          <a:ext cx="2857520" cy="2591340"/>
        </p:xfrm>
        <a:graphic>
          <a:graphicData uri="http://schemas.openxmlformats.org/presentationml/2006/ole">
            <p:oleObj spid="_x0000_s37890" name="Bitmap Image" r:id="rId3" imgW="3476190" imgH="3153215" progId="PBrush">
              <p:embed/>
            </p:oleObj>
          </a:graphicData>
        </a:graphic>
      </p:graphicFrame>
      <p:pic>
        <p:nvPicPr>
          <p:cNvPr id="5" name="Picture 4" descr="P-8"/>
          <p:cNvPicPr>
            <a:picLocks noChangeAspect="1" noChangeArrowheads="1"/>
          </p:cNvPicPr>
          <p:nvPr/>
        </p:nvPicPr>
        <p:blipFill>
          <a:blip r:embed="rId4" cstate="print"/>
          <a:srcRect l="4138" t="9280" r="33795" b="16470"/>
          <a:stretch>
            <a:fillRect/>
          </a:stretch>
        </p:blipFill>
        <p:spPr bwMode="auto">
          <a:xfrm>
            <a:off x="4769068" y="1168947"/>
            <a:ext cx="3657600" cy="276352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Picture 5" descr="C:\Documents and Settings\Administrator\Desktop\New Folder (2)\Photo 13.jpg"/>
          <p:cNvPicPr>
            <a:picLocks noChangeAspect="1" noChangeArrowheads="1"/>
          </p:cNvPicPr>
          <p:nvPr/>
        </p:nvPicPr>
        <p:blipFill>
          <a:blip r:embed="rId5" cstate="print">
            <a:lum bright="-6000"/>
          </a:blip>
          <a:srcRect l="49544" t="3128" r="3217" b="66409"/>
          <a:stretch>
            <a:fillRect/>
          </a:stretch>
        </p:blipFill>
        <p:spPr bwMode="auto">
          <a:xfrm>
            <a:off x="4929190" y="3929066"/>
            <a:ext cx="3047022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leavage 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071942"/>
            <a:ext cx="3114680" cy="221765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7829576" cy="3406409"/>
          </a:xfrm>
        </p:spPr>
        <p:txBody>
          <a:bodyPr>
            <a:normAutofit fontScale="92500" lnSpcReduction="10000"/>
          </a:bodyPr>
          <a:lstStyle/>
          <a:p>
            <a:pPr marL="576263" indent="-576263">
              <a:buClr>
                <a:srgbClr val="FF3300"/>
              </a:buClr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Symptomatic women </a:t>
            </a:r>
          </a:p>
          <a:p>
            <a:pPr marL="576263" indent="-576263">
              <a:buClr>
                <a:srgbClr val="FF3300"/>
              </a:buClr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576263" indent="-576263">
              <a:buClr>
                <a:srgbClr val="FF3300"/>
              </a:buClr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Post menopausal women</a:t>
            </a:r>
          </a:p>
          <a:p>
            <a:pPr marL="576263" indent="-576263">
              <a:buClr>
                <a:srgbClr val="FF3300"/>
              </a:buClr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576263" indent="-576263">
              <a:buClr>
                <a:srgbClr val="FF3300"/>
              </a:buClr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Post hysterectomy patients</a:t>
            </a:r>
          </a:p>
          <a:p>
            <a:pPr marL="576263" indent="-576263">
              <a:buClr>
                <a:srgbClr val="FF3300"/>
              </a:buClr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576263" indent="-576263">
              <a:buClr>
                <a:srgbClr val="FF3300"/>
              </a:buClr>
            </a:pP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Gynaecomastia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</a:t>
            </a:r>
            <a:r>
              <a:rPr lang="en-GB" sz="2800" b="1" dirty="0" err="1" smtClean="0"/>
              <a:t>Gynaecomastia</a:t>
            </a:r>
            <a:r>
              <a:rPr lang="en-GB" sz="2800" dirty="0" smtClean="0"/>
              <a:t>  is a common condition that causes boys' and men's breasts to swell and become larger than normal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576263" indent="-576263">
              <a:buClr>
                <a:srgbClr val="FF3300"/>
              </a:buClr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048000" cy="87477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Indications</a:t>
            </a:r>
            <a:endParaRPr lang="en-US" dirty="0"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 l="30454" t="25000" r="51977" b="23958"/>
          <a:stretch>
            <a:fillRect/>
          </a:stretch>
        </p:blipFill>
        <p:spPr bwMode="auto">
          <a:xfrm>
            <a:off x="7620000" y="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74776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Rolled View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66800" y="1447800"/>
            <a:ext cx="7010400" cy="129540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The compression will maintain the breast in the rolled position</a:t>
            </a:r>
          </a:p>
        </p:txBody>
      </p:sp>
      <p:sp>
        <p:nvSpPr>
          <p:cNvPr id="13" name="Rectangle 1036"/>
          <p:cNvSpPr>
            <a:spLocks noChangeArrowheads="1"/>
          </p:cNvSpPr>
          <p:nvPr/>
        </p:nvSpPr>
        <p:spPr bwMode="auto">
          <a:xfrm>
            <a:off x="857224" y="2643182"/>
            <a:ext cx="7391400" cy="86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None/>
            </a:pPr>
            <a:r>
              <a:rPr lang="en-US" sz="2800" b="1" i="0" dirty="0"/>
              <a:t>   </a:t>
            </a:r>
            <a:r>
              <a:rPr lang="en-US" sz="2800" b="1" i="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If the top of the breast is moved laterally a lesion in the bottom moves medially</a:t>
            </a:r>
          </a:p>
        </p:txBody>
      </p:sp>
      <p:sp>
        <p:nvSpPr>
          <p:cNvPr id="15" name="Rectangle 1032"/>
          <p:cNvSpPr txBox="1">
            <a:spLocks noChangeArrowheads="1"/>
          </p:cNvSpPr>
          <p:nvPr/>
        </p:nvSpPr>
        <p:spPr>
          <a:xfrm>
            <a:off x="642910" y="3714752"/>
            <a:ext cx="7239000" cy="652458"/>
          </a:xfrm>
          <a:prstGeom prst="rect">
            <a:avLst/>
          </a:prstGeom>
          <a:noFill/>
        </p:spPr>
        <p:txBody>
          <a:bodyPr vert="horz" lIns="91440" rIns="45720" rtlCol="0" anchor="ctr">
            <a:normAutofit fontScale="775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If the top of the breast is rolled medially, a lesion in the bottom will move laterally </a:t>
            </a:r>
          </a:p>
        </p:txBody>
      </p:sp>
      <p:sp>
        <p:nvSpPr>
          <p:cNvPr id="17" name="Rectangle 1033"/>
          <p:cNvSpPr txBox="1">
            <a:spLocks noChangeArrowheads="1"/>
          </p:cNvSpPr>
          <p:nvPr/>
        </p:nvSpPr>
        <p:spPr>
          <a:xfrm>
            <a:off x="785786" y="4714884"/>
            <a:ext cx="7467600" cy="86677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  If the top of the breast is rolled medially, a lesion in the top will move medially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52400" y="838200"/>
            <a:ext cx="8915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Front To Back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3" grpId="1"/>
      <p:bldP spid="15" grpId="0"/>
      <p:bldP spid="15" grpId="1"/>
      <p:bldP spid="17" grpId="0"/>
      <p:bldP spid="17" grpId="1"/>
      <p:bldP spid="18" grpId="0"/>
      <p:bldP spid="1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9" descr="P-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7956" t="2606" r="19360" b="74965"/>
          <a:stretch>
            <a:fillRect/>
          </a:stretch>
        </p:blipFill>
        <p:spPr>
          <a:xfrm>
            <a:off x="3143240" y="4500570"/>
            <a:ext cx="1925828" cy="192880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7" name="Picture 5" descr="P-13"/>
          <p:cNvPicPr>
            <a:picLocks noChangeAspect="1" noChangeArrowheads="1"/>
          </p:cNvPicPr>
          <p:nvPr/>
        </p:nvPicPr>
        <p:blipFill>
          <a:blip r:embed="rId3" cstate="print"/>
          <a:srcRect l="4651" t="27678" r="55316" b="39468"/>
          <a:stretch>
            <a:fillRect/>
          </a:stretch>
        </p:blipFill>
        <p:spPr bwMode="auto">
          <a:xfrm>
            <a:off x="4929190" y="2500306"/>
            <a:ext cx="3071834" cy="300505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" name="Picture 5" descr="P-13"/>
          <p:cNvPicPr>
            <a:picLocks noChangeAspect="1" noChangeArrowheads="1"/>
          </p:cNvPicPr>
          <p:nvPr/>
        </p:nvPicPr>
        <p:blipFill>
          <a:blip r:embed="rId4" cstate="print"/>
          <a:srcRect l="48401" t="27429" r="9303" b="33014"/>
          <a:stretch>
            <a:fillRect/>
          </a:stretch>
        </p:blipFill>
        <p:spPr bwMode="auto">
          <a:xfrm>
            <a:off x="500034" y="2571744"/>
            <a:ext cx="2741613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71472" y="1500174"/>
            <a:ext cx="8077200" cy="9906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technologist places the hands on either sides of the breast and “rolls” the tissue either medially or laterally.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Craniocaudal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RL = “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craniocaudal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rolled laterally”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( lesion is located inferiorly)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Craniocaudal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RM = “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craniocaudal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rolled medially”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( lesion is located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superioly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Picture 1030" descr="C:\Documents and Settings\Administrator\Desktop\New Folder (2)\Photo 23.jpg"/>
          <p:cNvPicPr>
            <a:picLocks noChangeAspect="1" noChangeArrowheads="1"/>
          </p:cNvPicPr>
          <p:nvPr/>
        </p:nvPicPr>
        <p:blipFill>
          <a:blip r:embed="rId2" cstate="print"/>
          <a:srcRect t="42328" r="35269" b="37213"/>
          <a:stretch>
            <a:fillRect/>
          </a:stretch>
        </p:blipFill>
        <p:spPr bwMode="auto">
          <a:xfrm>
            <a:off x="4334715" y="4286256"/>
            <a:ext cx="3894884" cy="1885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030" descr="C:\Documents and Settings\Administrator\Desktop\New Folder (2)\Photo 23.jpg"/>
          <p:cNvPicPr>
            <a:picLocks noChangeAspect="1" noChangeArrowheads="1"/>
          </p:cNvPicPr>
          <p:nvPr/>
        </p:nvPicPr>
        <p:blipFill>
          <a:blip r:embed="rId3" cstate="print"/>
          <a:srcRect r="35956" b="79221"/>
          <a:stretch>
            <a:fillRect/>
          </a:stretch>
        </p:blipFill>
        <p:spPr>
          <a:xfrm>
            <a:off x="339481" y="4357694"/>
            <a:ext cx="3480011" cy="150528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l="15813" t="20573" r="39092" b="17708"/>
          <a:stretch>
            <a:fillRect/>
          </a:stretch>
        </p:blipFill>
        <p:spPr bwMode="auto">
          <a:xfrm>
            <a:off x="0" y="128586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Spot Magnification View</a:t>
            </a:r>
            <a:b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 Spot Compression View )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57224" y="1500174"/>
            <a:ext cx="7572428" cy="2571768"/>
          </a:xfrm>
          <a:prstGeom prst="rect">
            <a:avLst/>
          </a:prstGeom>
        </p:spPr>
        <p:txBody>
          <a:bodyPr/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Purpose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To demonstrate a lesion by displacing overlying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parenchymal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tissues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Magnification radiography added to visualize calcifications or mass margins better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57158" y="4357694"/>
            <a:ext cx="8382000" cy="1676400"/>
          </a:xfrm>
          <a:prstGeom prst="rect">
            <a:avLst/>
          </a:prstGeom>
        </p:spPr>
        <p:txBody>
          <a:bodyPr/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A small compression device is placed on the estimated  region of interest which is marked on the overlying skin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Collimation depends on the size of the lesion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85720" y="4000504"/>
            <a:ext cx="830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None/>
            </a:pPr>
            <a:endParaRPr lang="en-US" sz="2400" i="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4" grpId="0"/>
      <p:bldP spid="1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85000"/>
              <a:buNone/>
            </a:pPr>
            <a:r>
              <a:rPr 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 compression separates different parts of the breast which might mimic a lesion.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None/>
            </a:pPr>
            <a:endParaRPr lang="en-US" sz="2400" b="1" dirty="0" smtClean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None/>
            </a:pPr>
            <a:r>
              <a:rPr lang="en-US" sz="2400" b="1" i="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Spot </a:t>
            </a:r>
            <a:r>
              <a:rPr lang="en-US" sz="2400" b="1" i="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compression reduces blur </a:t>
            </a:r>
            <a:r>
              <a:rPr lang="en-US" sz="2400" b="1" i="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pushing </a:t>
            </a:r>
            <a:r>
              <a:rPr lang="en-US" sz="2400" b="1" i="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the tissue closer to the </a:t>
            </a:r>
            <a:r>
              <a:rPr lang="en-US" sz="2400" b="1" i="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detector reducing </a:t>
            </a:r>
            <a:r>
              <a:rPr lang="en-US" sz="2400" b="1" i="0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geometric </a:t>
            </a:r>
            <a:r>
              <a:rPr lang="en-US" sz="2400" b="1" i="0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unsharpness.</a:t>
            </a:r>
            <a:endParaRPr lang="en-US" sz="2400" b="1" i="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4" descr="C:\Documents and Settings\Administrator\Desktop\New Folder (2)\Photo 18.jpg"/>
          <p:cNvPicPr>
            <a:picLocks noChangeAspect="1" noChangeArrowheads="1"/>
          </p:cNvPicPr>
          <p:nvPr/>
        </p:nvPicPr>
        <p:blipFill>
          <a:blip r:embed="rId2" cstate="print"/>
          <a:srcRect l="7208" t="7114" r="52594" b="64999"/>
          <a:stretch>
            <a:fillRect/>
          </a:stretch>
        </p:blipFill>
        <p:spPr bwMode="auto">
          <a:xfrm>
            <a:off x="571472" y="3929066"/>
            <a:ext cx="2628814" cy="239041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Picture 4" descr="P-14"/>
          <p:cNvPicPr>
            <a:picLocks noChangeAspect="1" noChangeArrowheads="1"/>
          </p:cNvPicPr>
          <p:nvPr/>
        </p:nvPicPr>
        <p:blipFill>
          <a:blip r:embed="rId3" cstate="print"/>
          <a:srcRect l="13911" t="4666" r="7121" b="19130"/>
          <a:stretch>
            <a:fillRect/>
          </a:stretch>
        </p:blipFill>
        <p:spPr bwMode="auto">
          <a:xfrm>
            <a:off x="3786182" y="3929066"/>
            <a:ext cx="2610517" cy="2643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:\Documents and Settings\Administrator\Desktop\New Folder (2)\Photo 18.jpg"/>
          <p:cNvPicPr>
            <a:picLocks noChangeAspect="1" noChangeArrowheads="1"/>
          </p:cNvPicPr>
          <p:nvPr/>
        </p:nvPicPr>
        <p:blipFill>
          <a:blip r:embed="rId4" cstate="print"/>
          <a:srcRect l="53140" t="6250" r="4266" b="64999"/>
          <a:stretch>
            <a:fillRect/>
          </a:stretch>
        </p:blipFill>
        <p:spPr bwMode="auto">
          <a:xfrm>
            <a:off x="6572264" y="4143380"/>
            <a:ext cx="2273547" cy="208597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15813" t="20833" r="39678" b="17708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43000" y="1600200"/>
            <a:ext cx="7162800" cy="4267200"/>
          </a:xfrm>
          <a:prstGeom prst="rect">
            <a:avLst/>
          </a:prstGeom>
          <a:solidFill>
            <a:schemeClr val="accent5">
              <a:lumMod val="60000"/>
              <a:lumOff val="4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Tangential View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2910" y="1071546"/>
            <a:ext cx="6715172" cy="3000396"/>
          </a:xfrm>
          <a:prstGeom prst="rect">
            <a:avLst/>
          </a:prstGeom>
        </p:spPr>
        <p:txBody>
          <a:bodyPr vert="horz" lIns="54864" tIns="91440" rtlCol="0">
            <a:normAutofit fontScale="77500" lnSpcReduction="2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Purpose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To demonstrate superficial lesions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To demonstrate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interdermal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calcifications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Palpable lump to be demonstrated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Film angled parallel to an imaginary line from the lump to the nipple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00034" y="4429132"/>
            <a:ext cx="8077200" cy="914400"/>
          </a:xfrm>
          <a:prstGeom prst="rect">
            <a:avLst/>
          </a:prstGeom>
        </p:spPr>
        <p:txBody>
          <a:bodyPr/>
          <a:lstStyle/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To image a palpable mass better a marker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is placed over the palpable mass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/>
      <p:bldP spid="6" grpId="1"/>
      <p:bldP spid="8" grpId="0"/>
      <p:bldP spid="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571612"/>
            <a:ext cx="8458200" cy="1905000"/>
          </a:xfrm>
          <a:prstGeom prst="rect">
            <a:avLst/>
          </a:prstGeom>
        </p:spPr>
        <p:txBody>
          <a:bodyPr/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An imaginary line is drawn between the mass and the nipple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The gantry is then rotated so that the plane of the detector is parallel to the imaginary line</a:t>
            </a:r>
          </a:p>
        </p:txBody>
      </p:sp>
      <p:pic>
        <p:nvPicPr>
          <p:cNvPr id="7" name="Content Placeholder 6" descr="C:\Documents and Settings\Administrator\Desktop\New Folder (2)\Photo 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4686" b="42635"/>
          <a:stretch>
            <a:fillRect/>
          </a:stretch>
        </p:blipFill>
        <p:spPr bwMode="auto">
          <a:xfrm>
            <a:off x="214282" y="4000504"/>
            <a:ext cx="3427813" cy="15019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" name="Picture 7" descr="C:\Documents and Settings\Administrator\Desktop\New Folder (2)\Photo 11.jpg"/>
          <p:cNvPicPr>
            <a:picLocks noChangeAspect="1" noChangeArrowheads="1"/>
          </p:cNvPicPr>
          <p:nvPr/>
        </p:nvPicPr>
        <p:blipFill>
          <a:blip r:embed="rId3" cstate="print"/>
          <a:srcRect l="53850" t="57365" b="11951"/>
          <a:stretch>
            <a:fillRect/>
          </a:stretch>
        </p:blipFill>
        <p:spPr bwMode="auto">
          <a:xfrm>
            <a:off x="4036062" y="3643314"/>
            <a:ext cx="2393325" cy="221457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9" name="Picture 5" descr="C:\Documents and Settings\Administrator\Desktop\New Folder (2)\Photo 11.jpg"/>
          <p:cNvPicPr>
            <a:picLocks noChangeAspect="1" noChangeArrowheads="1"/>
          </p:cNvPicPr>
          <p:nvPr/>
        </p:nvPicPr>
        <p:blipFill>
          <a:blip r:embed="rId4" cstate="print"/>
          <a:srcRect l="53850" t="9915" r="13574" b="67982"/>
          <a:stretch>
            <a:fillRect/>
          </a:stretch>
        </p:blipFill>
        <p:spPr bwMode="auto">
          <a:xfrm>
            <a:off x="6643702" y="3929066"/>
            <a:ext cx="2114219" cy="18795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 txBox="1"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Compression is applied so that the skin marker is viewed tangentially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This pushes the margin of the mass against the subcutaneous fat</a:t>
            </a:r>
          </a:p>
        </p:txBody>
      </p:sp>
      <p:pic>
        <p:nvPicPr>
          <p:cNvPr id="5" name="Picture 4" descr="C:\Documents and Settings\Administrator\Desktop\New Folder (2)\Photo 11.jpg"/>
          <p:cNvPicPr>
            <a:picLocks noChangeAspect="1" noChangeArrowheads="1"/>
          </p:cNvPicPr>
          <p:nvPr/>
        </p:nvPicPr>
        <p:blipFill>
          <a:blip r:embed="rId2" cstate="print"/>
          <a:srcRect l="5571" t="6670" r="49864" b="67982"/>
          <a:stretch>
            <a:fillRect/>
          </a:stretch>
        </p:blipFill>
        <p:spPr bwMode="auto">
          <a:xfrm>
            <a:off x="285720" y="4022892"/>
            <a:ext cx="3143272" cy="28351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Picture 4" descr="C:\Documents and Settings\Administrator\Desktop\New Folder (2)\Photo 11.jpg"/>
          <p:cNvPicPr>
            <a:picLocks noChangeAspect="1" noChangeArrowheads="1"/>
          </p:cNvPicPr>
          <p:nvPr/>
        </p:nvPicPr>
        <p:blipFill>
          <a:blip r:embed="rId3" cstate="print"/>
          <a:srcRect l="5571" t="58699" r="49864" b="17287"/>
          <a:stretch>
            <a:fillRect/>
          </a:stretch>
        </p:blipFill>
        <p:spPr bwMode="auto">
          <a:xfrm>
            <a:off x="4786314" y="3714752"/>
            <a:ext cx="3062524" cy="26967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Lumpogram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22840" t="31250" r="44910" b="28125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14282" y="1428736"/>
            <a:ext cx="7848600" cy="990600"/>
          </a:xfrm>
          <a:prstGeom prst="rect">
            <a:avLst/>
          </a:prstGeom>
        </p:spPr>
        <p:txBody>
          <a:bodyPr/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A lesion in the upper breast is isolated by a marker and only the tissues containing the lesion are compressed.</a:t>
            </a:r>
          </a:p>
        </p:txBody>
      </p:sp>
      <p:pic>
        <p:nvPicPr>
          <p:cNvPr id="9" name="Picture 8" descr="C:\Documents and Settings\Administrator\Desktop\New Folder (2)\Photo 15.jpg"/>
          <p:cNvPicPr>
            <a:picLocks noChangeAspect="1" noChangeArrowheads="1"/>
          </p:cNvPicPr>
          <p:nvPr/>
        </p:nvPicPr>
        <p:blipFill>
          <a:blip r:embed="rId3" cstate="print"/>
          <a:srcRect l="52609" t="9299" r="2788" b="16708"/>
          <a:stretch>
            <a:fillRect/>
          </a:stretch>
        </p:blipFill>
        <p:spPr>
          <a:xfrm>
            <a:off x="4714876" y="2500306"/>
            <a:ext cx="4100513" cy="3733800"/>
          </a:xfrm>
          <a:prstGeom prst="rect">
            <a:avLst/>
          </a:prstGeom>
          <a:noFill/>
        </p:spPr>
      </p:pic>
      <p:pic>
        <p:nvPicPr>
          <p:cNvPr id="10" name="Picture 5" descr="C:\Documents and Settings\Administrator\Desktop\New Folder (2)\Photo 1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287" t="11685" r="51965" b="16708"/>
          <a:stretch>
            <a:fillRect/>
          </a:stretch>
        </p:blipFill>
        <p:spPr bwMode="auto">
          <a:xfrm>
            <a:off x="285720" y="2428868"/>
            <a:ext cx="4169887" cy="373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What if there are Implants ??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1669" t="34375" r="44949" b="31250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0" y="5105400"/>
            <a:ext cx="4267200" cy="16764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Standard views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Cranio caudal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Medio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-lateral oblique</a:t>
            </a:r>
          </a:p>
        </p:txBody>
      </p:sp>
      <p:pic>
        <p:nvPicPr>
          <p:cNvPr id="7" name="Picture 4" descr="Implant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066800"/>
            <a:ext cx="33686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Implant1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142984"/>
            <a:ext cx="33686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3962400" cy="4625609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85000"/>
              <a:buFont typeface="Wingdings" pitchFamily="2" charset="2"/>
              <a:buChar char="o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Pregnancy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85000"/>
              <a:buFont typeface="Wingdings" pitchFamily="2" charset="2"/>
              <a:buChar char="o"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85000"/>
              <a:buFont typeface="Wingdings" pitchFamily="2" charset="2"/>
              <a:buChar char="o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Lactating Mother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85000"/>
              <a:buFont typeface="Wingdings" pitchFamily="2" charset="2"/>
              <a:buChar char="o"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85000"/>
              <a:buFont typeface="Wingdings" pitchFamily="2" charset="2"/>
              <a:buChar char="o"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Post FNAC or FNAB</a:t>
            </a:r>
          </a:p>
          <a:p>
            <a:pPr marL="342900" indent="-342900">
              <a:spcBef>
                <a:spcPct val="20000"/>
              </a:spcBef>
              <a:buClr>
                <a:srgbClr val="FF3300"/>
              </a:buClr>
              <a:buSzPct val="85000"/>
              <a:buFont typeface="Wingdings" pitchFamily="2" charset="2"/>
              <a:buChar char="o"/>
            </a:pPr>
            <a:endParaRPr lang="en-US" dirty="0" smtClean="0">
              <a:solidFill>
                <a:srgbClr val="003366"/>
              </a:solidFill>
            </a:endParaRP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6472254" cy="87477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Contraindications</a:t>
            </a:r>
            <a:endParaRPr lang="en-US" dirty="0"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30454" t="25000" r="51977" b="23958"/>
          <a:stretch>
            <a:fillRect/>
          </a:stretch>
        </p:blipFill>
        <p:spPr bwMode="auto">
          <a:xfrm>
            <a:off x="7620000" y="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00200" y="4876800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Below 40 yrs of age…</a:t>
            </a:r>
            <a:endParaRPr lang="en-US" sz="6600" dirty="0"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&lt; </a:t>
            </a:r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~Mammography in males..</a:t>
            </a:r>
            <a:r>
              <a:rPr lang="en-US" sz="4800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</a:t>
            </a:r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~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9868" t="38542" r="46120" b="26042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Mammography in males..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P-10"/>
          <p:cNvPicPr>
            <a:picLocks noChangeAspect="1" noChangeArrowheads="1"/>
          </p:cNvPicPr>
          <p:nvPr/>
        </p:nvPicPr>
        <p:blipFill>
          <a:blip r:embed="rId2" cstate="print"/>
          <a:srcRect l="6760" t="4297" r="7227" b="18353"/>
          <a:stretch>
            <a:fillRect/>
          </a:stretch>
        </p:blipFill>
        <p:spPr>
          <a:xfrm>
            <a:off x="142844" y="857232"/>
            <a:ext cx="3091933" cy="2714644"/>
          </a:xfrm>
          <a:prstGeom prst="rect">
            <a:avLst/>
          </a:prstGeom>
          <a:noFill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28662" y="4071942"/>
            <a:ext cx="3886200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Craniocaudal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view </a:t>
            </a:r>
          </a:p>
        </p:txBody>
      </p:sp>
      <p:pic>
        <p:nvPicPr>
          <p:cNvPr id="8" name="Picture 5" descr="P-11"/>
          <p:cNvPicPr>
            <a:picLocks noChangeAspect="1" noChangeArrowheads="1"/>
          </p:cNvPicPr>
          <p:nvPr/>
        </p:nvPicPr>
        <p:blipFill>
          <a:blip r:embed="rId3" cstate="print"/>
          <a:srcRect l="6758" t="10699" r="33572" b="6996"/>
          <a:stretch>
            <a:fillRect/>
          </a:stretch>
        </p:blipFill>
        <p:spPr>
          <a:xfrm>
            <a:off x="3143240" y="857232"/>
            <a:ext cx="3071834" cy="2782458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28596" y="4857760"/>
            <a:ext cx="51054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Mediolateral oblique view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00100" y="5643578"/>
            <a:ext cx="2819400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Lateral view </a:t>
            </a:r>
          </a:p>
        </p:txBody>
      </p:sp>
      <p:pic>
        <p:nvPicPr>
          <p:cNvPr id="12" name="Picture 4" descr="P-12"/>
          <p:cNvPicPr>
            <a:picLocks noChangeAspect="1" noChangeArrowheads="1"/>
          </p:cNvPicPr>
          <p:nvPr/>
        </p:nvPicPr>
        <p:blipFill>
          <a:blip r:embed="rId4" cstate="print"/>
          <a:srcRect l="1686" r="27528" b="8392"/>
          <a:stretch>
            <a:fillRect/>
          </a:stretch>
        </p:blipFill>
        <p:spPr bwMode="auto">
          <a:xfrm>
            <a:off x="6072198" y="785794"/>
            <a:ext cx="3249488" cy="289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Stereotactic  Biopsy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838200"/>
            <a:ext cx="9144000" cy="6019800"/>
            <a:chOff x="0" y="838200"/>
            <a:chExt cx="9144000" cy="6019800"/>
          </a:xfrm>
        </p:grpSpPr>
        <p:pic>
          <p:nvPicPr>
            <p:cNvPr id="36866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/>
            </a:blip>
            <a:srcRect l="15813" t="20560" r="39678" b="18750"/>
            <a:stretch>
              <a:fillRect/>
            </a:stretch>
          </p:blipFill>
          <p:spPr bwMode="auto">
            <a:xfrm>
              <a:off x="0" y="838200"/>
              <a:ext cx="9144000" cy="601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685800" y="3429000"/>
              <a:ext cx="4800600" cy="1219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8600" y="1905000"/>
            <a:ext cx="4057648" cy="4114800"/>
          </a:xfrm>
          <a:prstGeom prst="rect">
            <a:avLst/>
          </a:prstGeom>
        </p:spPr>
        <p:txBody>
          <a:bodyPr/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To verify removal of lesions localized and non palpable lesions after wire localizations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Compression must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Minimum exposure factors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Only on a dedicated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mammo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unit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 descr="DSC07264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7595" t="2110" r="5063" b="3376"/>
          <a:stretch>
            <a:fillRect/>
          </a:stretch>
        </p:blipFill>
        <p:spPr>
          <a:xfrm>
            <a:off x="4929190" y="3504579"/>
            <a:ext cx="3900510" cy="3165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24000" y="914400"/>
            <a:ext cx="2895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Markers</a:t>
            </a:r>
          </a:p>
        </p:txBody>
      </p:sp>
      <p:pic>
        <p:nvPicPr>
          <p:cNvPr id="12" name="Picture 3" descr="P-5"/>
          <p:cNvPicPr>
            <a:picLocks noChangeAspect="1" noChangeArrowheads="1"/>
          </p:cNvPicPr>
          <p:nvPr/>
        </p:nvPicPr>
        <p:blipFill>
          <a:blip r:embed="rId4" cstate="print"/>
          <a:srcRect l="5460" t="9793" r="24794"/>
          <a:stretch>
            <a:fillRect/>
          </a:stretch>
        </p:blipFill>
        <p:spPr>
          <a:xfrm>
            <a:off x="4572000" y="1285860"/>
            <a:ext cx="4091337" cy="2170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4800" y="228600"/>
            <a:ext cx="8382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5400" b="1" i="0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Mistral" pitchFamily="66" charset="0"/>
              </a:rPr>
              <a:t>Patient Related Artifacts</a:t>
            </a:r>
            <a:endParaRPr lang="en-US" sz="5400" b="1" i="0" dirty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Mistral" pitchFamily="66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2200" y="1600200"/>
            <a:ext cx="43434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Deoderant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 artifact</a:t>
            </a:r>
          </a:p>
        </p:txBody>
      </p:sp>
      <p:pic>
        <p:nvPicPr>
          <p:cNvPr id="6" name="Picture 4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09800"/>
            <a:ext cx="4648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28800" y="1371600"/>
            <a:ext cx="54102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POWDER ARTIFACT</a:t>
            </a:r>
          </a:p>
        </p:txBody>
      </p:sp>
      <p:pic>
        <p:nvPicPr>
          <p:cNvPr id="8" name="Picture 4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057400"/>
            <a:ext cx="5105400" cy="45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90600" y="1447800"/>
            <a:ext cx="70104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PHARMACEUTICAL PATCH</a:t>
            </a:r>
          </a:p>
        </p:txBody>
      </p:sp>
      <p:pic>
        <p:nvPicPr>
          <p:cNvPr id="10" name="Picture 4" descr=" 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2057400"/>
            <a:ext cx="49339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28600" y="1524000"/>
            <a:ext cx="84582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CONTRALATERAL BREAST OVERLAPPING</a:t>
            </a:r>
          </a:p>
        </p:txBody>
      </p:sp>
      <p:pic>
        <p:nvPicPr>
          <p:cNvPr id="12" name="Picture 4" descr=" 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2133600"/>
            <a:ext cx="37830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30480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Equipment  Related 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Artifacts</a:t>
            </a:r>
          </a:p>
        </p:txBody>
      </p:sp>
      <p:pic>
        <p:nvPicPr>
          <p:cNvPr id="5" name="Picture 11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0488" y="2209800"/>
            <a:ext cx="377031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2057400" y="1600200"/>
            <a:ext cx="487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2800" i="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Impact" pitchFamily="34" charset="0"/>
              </a:rPr>
              <a:t>Collimation failure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1371600"/>
            <a:ext cx="86868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IMPROPER ALIGNMENT OF COMPRESSION PADDLE</a:t>
            </a:r>
          </a:p>
        </p:txBody>
      </p:sp>
      <p:pic>
        <p:nvPicPr>
          <p:cNvPr id="8" name="Picture 4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9738" y="1905000"/>
            <a:ext cx="3116262" cy="4724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30480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Technologist Related Artifacts</a:t>
            </a:r>
          </a:p>
        </p:txBody>
      </p:sp>
      <p:pic>
        <p:nvPicPr>
          <p:cNvPr id="5" name="Picture 4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286000"/>
            <a:ext cx="2971800" cy="4419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600200" y="1676400"/>
            <a:ext cx="5867400" cy="609600"/>
          </a:xfrm>
          <a:prstGeom prst="rect">
            <a:avLst/>
          </a:prstGeom>
          <a:noFill/>
        </p:spPr>
        <p:txBody>
          <a:bodyPr/>
          <a:lstStyle/>
          <a:p>
            <a:pPr marL="438912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</a:rPr>
              <a:t>Poor screen-film contact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00" y="1447800"/>
            <a:ext cx="7391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Finger Print Artifact</a:t>
            </a:r>
          </a:p>
        </p:txBody>
      </p:sp>
      <p:pic>
        <p:nvPicPr>
          <p:cNvPr id="8" name="Picture 4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2057400"/>
            <a:ext cx="42005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66800" y="1371600"/>
            <a:ext cx="6934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DIRTY SCREEN ARTIFACT</a:t>
            </a:r>
          </a:p>
        </p:txBody>
      </p:sp>
      <p:pic>
        <p:nvPicPr>
          <p:cNvPr id="10" name="Picture 4" descr=" 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1905000"/>
            <a:ext cx="35655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447800" y="1447800"/>
            <a:ext cx="64008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LOADING OF TWO FILMS</a:t>
            </a:r>
          </a:p>
        </p:txBody>
      </p:sp>
      <p:pic>
        <p:nvPicPr>
          <p:cNvPr id="12" name="Picture 4" descr=" 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5600" y="1981200"/>
            <a:ext cx="356393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362200" y="1676400"/>
            <a:ext cx="43434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ROLLER MARKS </a:t>
            </a:r>
          </a:p>
        </p:txBody>
      </p:sp>
      <p:pic>
        <p:nvPicPr>
          <p:cNvPr id="14" name="Picture 6" descr=" 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400" y="2286000"/>
            <a:ext cx="2514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 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96000" y="2286000"/>
            <a:ext cx="2514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 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76600" y="2286000"/>
            <a:ext cx="259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12884" t="30208" r="66960" b="46875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3400" y="1371600"/>
            <a:ext cx="7924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Performed in at least two planes to localize a target</a:t>
            </a:r>
          </a:p>
          <a:p>
            <a:r>
              <a:rPr 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lesion (such as a tumor or </a:t>
            </a:r>
            <a:r>
              <a:rPr lang="en-US" sz="2400" dirty="0" err="1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microcalcifications</a:t>
            </a:r>
            <a:r>
              <a:rPr lang="en-US" sz="2400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in the breast) in three-dimensional space and guide the removal of tissue for  makes use of the principle of parallax to determine the depth or "z-dimension" of the target lesion.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Stereotactic  Biopsy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86050" y="3857628"/>
            <a:ext cx="5410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Parallax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 is a displacement or difference in the apparent position of an object viewed along two different lines of sight…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print"/>
          <a:srcRect l="26354" t="16667" r="49634" b="14583"/>
          <a:stretch>
            <a:fillRect/>
          </a:stretch>
        </p:blipFill>
        <p:spPr bwMode="auto">
          <a:xfrm>
            <a:off x="642910" y="3714752"/>
            <a:ext cx="1761469" cy="2571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1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 l="39824" t="51042" r="44363" b="31250"/>
          <a:stretch>
            <a:fillRect/>
          </a:stretch>
        </p:blipFill>
        <p:spPr bwMode="auto">
          <a:xfrm>
            <a:off x="5572132" y="3929066"/>
            <a:ext cx="3093375" cy="1928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 l="23426" t="54167" r="60761" b="31250"/>
          <a:stretch>
            <a:fillRect/>
          </a:stretch>
        </p:blipFill>
        <p:spPr bwMode="auto">
          <a:xfrm>
            <a:off x="1857356" y="4143380"/>
            <a:ext cx="3286116" cy="1703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26354" t="32292" r="49049" b="45833"/>
          <a:stretch>
            <a:fillRect/>
          </a:stretch>
        </p:blipFill>
        <p:spPr bwMode="auto">
          <a:xfrm>
            <a:off x="4714876" y="214290"/>
            <a:ext cx="3643338" cy="3015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30088" t="38542" r="52200" b="33333"/>
          <a:stretch>
            <a:fillRect/>
          </a:stretch>
        </p:blipFill>
        <p:spPr bwMode="auto">
          <a:xfrm>
            <a:off x="857224" y="214290"/>
            <a:ext cx="3571424" cy="2981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/>
          <a:srcRect l="24597" t="32292" r="47877" b="29167"/>
          <a:stretch>
            <a:fillRect/>
          </a:stretch>
        </p:blipFill>
        <p:spPr bwMode="auto">
          <a:xfrm>
            <a:off x="4714876" y="714356"/>
            <a:ext cx="3385070" cy="2776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 l="17570" t="30208" r="39092" b="27083"/>
          <a:stretch>
            <a:fillRect/>
          </a:stretch>
        </p:blipFill>
        <p:spPr bwMode="auto">
          <a:xfrm>
            <a:off x="428596" y="642918"/>
            <a:ext cx="3255196" cy="2700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l="16398" t="31250" r="39678" b="26042"/>
          <a:stretch>
            <a:fillRect/>
          </a:stretch>
        </p:blipFill>
        <p:spPr bwMode="auto">
          <a:xfrm>
            <a:off x="642910" y="3643314"/>
            <a:ext cx="3362324" cy="2772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l="15813" t="22917" r="37921" b="17708"/>
          <a:stretch>
            <a:fillRect/>
          </a:stretch>
        </p:blipFill>
        <p:spPr bwMode="auto">
          <a:xfrm>
            <a:off x="4714876" y="3786190"/>
            <a:ext cx="3362324" cy="2789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 Summarize . . .</a:t>
            </a:r>
            <a:endParaRPr lang="en-US" sz="4800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66800" y="1714488"/>
            <a:ext cx="7010400" cy="4214842"/>
          </a:xfrm>
          <a:prstGeom prst="rect">
            <a:avLst/>
          </a:prstGeom>
        </p:spPr>
        <p:txBody>
          <a:bodyPr/>
          <a:lstStyle/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Correct positioning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Correct exposure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Correct processing of film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Appropriate compression technique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Spread breast tissue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Accurate markers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Symmetrical images</a:t>
            </a: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Absence of</a:t>
            </a:r>
          </a:p>
          <a:p>
            <a:pPr marL="731520" marR="0" lvl="1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Skin folds</a:t>
            </a:r>
          </a:p>
          <a:p>
            <a:pPr marL="731520" marR="0" lvl="1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Overlying anatomy (shoulders)</a:t>
            </a:r>
          </a:p>
          <a:p>
            <a:pPr marL="731520" marR="0" lvl="1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Movement</a:t>
            </a:r>
          </a:p>
          <a:p>
            <a:pPr marL="731520" marR="0" lvl="1" indent="-27432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Pre – post processing artifacts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8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334000" cy="47018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Clinical and Family History considered</a:t>
            </a:r>
          </a:p>
          <a:p>
            <a:pPr>
              <a:lnSpc>
                <a:spcPct val="90000"/>
              </a:lnSpc>
              <a:buClr>
                <a:srgbClr val="FF3300"/>
              </a:buClr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3300"/>
              </a:buClr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Patient instructed to avoid deodorant, talcum powder or lotions under arms and breast</a:t>
            </a:r>
          </a:p>
          <a:p>
            <a:pPr>
              <a:lnSpc>
                <a:spcPct val="90000"/>
              </a:lnSpc>
              <a:buClr>
                <a:srgbClr val="FF3300"/>
              </a:buClr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3300"/>
              </a:buClr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Jewelary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clothing in the region of examination are removed prior to examination</a:t>
            </a:r>
          </a:p>
          <a:p>
            <a:pPr>
              <a:lnSpc>
                <a:spcPct val="90000"/>
              </a:lnSpc>
              <a:buClr>
                <a:srgbClr val="FF3300"/>
              </a:buClr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3300"/>
              </a:buClr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5900750" cy="87477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Patient  Preparation</a:t>
            </a:r>
            <a:endParaRPr lang="en-US" dirty="0"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31259" t="20833" r="53514" b="19792"/>
          <a:stretch>
            <a:fillRect/>
          </a:stretch>
        </p:blipFill>
        <p:spPr bwMode="auto">
          <a:xfrm rot="280135">
            <a:off x="7226723" y="1507106"/>
            <a:ext cx="1600200" cy="350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0718" t="18750" r="44143" b="17708"/>
          <a:stretch>
            <a:fillRect/>
          </a:stretch>
        </p:blipFill>
        <p:spPr bwMode="auto">
          <a:xfrm rot="20918945">
            <a:off x="6018928" y="4070005"/>
            <a:ext cx="2522770" cy="256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l="30454" t="25000" r="51977" b="23958"/>
          <a:stretch>
            <a:fillRect/>
          </a:stretch>
        </p:blipFill>
        <p:spPr bwMode="auto">
          <a:xfrm>
            <a:off x="7620000" y="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82245" t="38542" r="2782" b="37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2051"/>
          <p:cNvSpPr txBox="1">
            <a:spLocks noChangeArrowheads="1"/>
          </p:cNvSpPr>
          <p:nvPr/>
        </p:nvSpPr>
        <p:spPr bwMode="auto">
          <a:xfrm>
            <a:off x="5029200" y="5638800"/>
            <a:ext cx="3810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135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sz="4800" b="1" i="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14600"/>
            <a:ext cx="4953000" cy="2415809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3300"/>
              </a:buClr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Radio translucent paddles</a:t>
            </a:r>
          </a:p>
          <a:p>
            <a:pPr marL="457200" indent="-457200">
              <a:buClr>
                <a:srgbClr val="FF3300"/>
              </a:buClr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FF3300"/>
              </a:buClr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FF3300"/>
              </a:buClr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Discomfort and pain </a:t>
            </a:r>
          </a:p>
          <a:p>
            <a:endParaRPr lang="en-US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27526" t="37500" r="50805" b="34375"/>
          <a:stretch>
            <a:fillRect/>
          </a:stretch>
        </p:blipFill>
        <p:spPr bwMode="auto">
          <a:xfrm>
            <a:off x="4343400" y="3276600"/>
            <a:ext cx="449015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533400"/>
            <a:ext cx="7848600" cy="874776"/>
          </a:xfrm>
          <a:prstGeom prst="rect">
            <a:avLst/>
          </a:prstGeom>
        </p:spPr>
        <p:txBody>
          <a:bodyPr vert="horz" lIns="91440" rIns="45720" rtlCol="0" anchor="ctr">
            <a:normAutofit fontScale="70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Most important criteria 4 breast compression…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30454" t="25000" r="51977" b="23958"/>
          <a:stretch>
            <a:fillRect/>
          </a:stretch>
        </p:blipFill>
        <p:spPr bwMode="auto">
          <a:xfrm>
            <a:off x="7620000" y="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6248400" cy="46256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Improved contrast by reducing scatter </a:t>
            </a:r>
          </a:p>
          <a:p>
            <a:pPr>
              <a:lnSpc>
                <a:spcPct val="90000"/>
              </a:lnSpc>
              <a:buClr>
                <a:srgbClr val="FF3300"/>
              </a:buClr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Reduced radiation dose since lesser thickness of the breast tissue is to be penetrated.</a:t>
            </a:r>
          </a:p>
          <a:p>
            <a:pPr>
              <a:lnSpc>
                <a:spcPct val="90000"/>
              </a:lnSpc>
              <a:buClr>
                <a:srgbClr val="FF3300"/>
              </a:buClr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Reduced motion unsharpness </a:t>
            </a:r>
          </a:p>
          <a:p>
            <a:pPr>
              <a:lnSpc>
                <a:spcPct val="90000"/>
              </a:lnSpc>
              <a:buClr>
                <a:srgbClr val="FF3300"/>
              </a:buClr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Super imposition of breast tissues avoided</a:t>
            </a:r>
          </a:p>
          <a:p>
            <a:pPr>
              <a:lnSpc>
                <a:spcPct val="90000"/>
              </a:lnSpc>
              <a:buClr>
                <a:srgbClr val="FF3300"/>
              </a:buClr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Lesions seen better </a:t>
            </a:r>
          </a:p>
          <a:p>
            <a:pPr>
              <a:lnSpc>
                <a:spcPct val="90000"/>
              </a:lnSpc>
              <a:buClr>
                <a:srgbClr val="FF3300"/>
              </a:buClr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Increased geometric sharpness / because of less OID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33400"/>
            <a:ext cx="7848600" cy="874776"/>
          </a:xfrm>
          <a:prstGeom prst="rect">
            <a:avLst/>
          </a:prstGeom>
        </p:spPr>
        <p:txBody>
          <a:bodyPr vert="horz" lIns="91440" rIns="45720" rtlCol="0" anchor="ctr">
            <a:normAutofit fontScale="85000"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j-ea"/>
                <a:cs typeface="Arial" pitchFamily="34" charset="0"/>
              </a:rPr>
              <a:t>Need  for  breast  compression….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30454" t="25000" r="51977" b="23958"/>
          <a:stretch>
            <a:fillRect/>
          </a:stretch>
        </p:blipFill>
        <p:spPr bwMode="auto">
          <a:xfrm>
            <a:off x="7620000" y="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33968" t="32292" r="56076" b="26041"/>
          <a:stretch>
            <a:fillRect/>
          </a:stretch>
        </p:blipFill>
        <p:spPr bwMode="auto">
          <a:xfrm>
            <a:off x="7162800" y="1981200"/>
            <a:ext cx="17526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30454" t="25000" r="51977" b="23958"/>
          <a:stretch>
            <a:fillRect/>
          </a:stretch>
        </p:blipFill>
        <p:spPr bwMode="auto">
          <a:xfrm>
            <a:off x="7620000" y="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62200"/>
            <a:ext cx="4953000" cy="37338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fibroglandular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tissues are separated rather than overlapping</a:t>
            </a:r>
          </a:p>
          <a:p>
            <a:endParaRPr lang="en-US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fibroglandular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tissues are adequately exposed and evenly penetrated</a:t>
            </a:r>
          </a:p>
          <a:p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609600"/>
            <a:ext cx="7848600" cy="874776"/>
          </a:xfrm>
          <a:prstGeom prst="rect">
            <a:avLst/>
          </a:prstGeom>
        </p:spPr>
        <p:txBody>
          <a:bodyPr vert="horz" lIns="91440" rIns="45720" rtlCol="0" anchor="ctr">
            <a:normAutofit fontScale="70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j-ea"/>
                <a:cs typeface="Arial" pitchFamily="34" charset="0"/>
              </a:rPr>
              <a:t>Criteria for evaluating breast compression…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 l="26940" t="19792" r="47877" b="15625"/>
          <a:stretch>
            <a:fillRect/>
          </a:stretch>
        </p:blipFill>
        <p:spPr bwMode="auto">
          <a:xfrm>
            <a:off x="5638800" y="1752600"/>
            <a:ext cx="327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 l="27526" t="32292" r="51391" b="29167"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81400" y="2057400"/>
            <a:ext cx="4114800" cy="3581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Cranio – caudal</a:t>
            </a:r>
          </a:p>
          <a:p>
            <a:pPr>
              <a:lnSpc>
                <a:spcPct val="90000"/>
              </a:lnSpc>
            </a:pPr>
            <a:endParaRPr lang="en-US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Medio – lateral oblique</a:t>
            </a:r>
          </a:p>
          <a:p>
            <a:pPr>
              <a:lnSpc>
                <a:spcPct val="90000"/>
              </a:lnSpc>
            </a:pPr>
            <a:endParaRPr lang="en-US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en-US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Lateral</a:t>
            </a:r>
          </a:p>
          <a:p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67000" y="381000"/>
            <a:ext cx="4648200" cy="874776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j-ea"/>
                <a:cs typeface="Arial" pitchFamily="34" charset="0"/>
              </a:rPr>
              <a:t>Routine  Views  taken </a:t>
            </a:r>
            <a:r>
              <a:rPr lang="en-US" sz="4400" b="1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istral" pitchFamily="66" charset="0"/>
                <a:ea typeface="+mj-ea"/>
                <a:cs typeface="+mj-cs"/>
              </a:rPr>
              <a:t>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Mistral" pitchFamily="66" charset="0"/>
              <a:ea typeface="+mj-ea"/>
              <a:cs typeface="+mj-cs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30454" t="25000" r="51977" b="23958"/>
          <a:stretch>
            <a:fillRect/>
          </a:stretch>
        </p:blipFill>
        <p:spPr bwMode="auto">
          <a:xfrm>
            <a:off x="7620000" y="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c11c94d3cb03b7e4aa40842b34a83b86412dc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828</TotalTime>
  <Words>1252</Words>
  <Application>Microsoft Office PowerPoint</Application>
  <PresentationFormat>On-screen Show (4:3)</PresentationFormat>
  <Paragraphs>276</Paragraphs>
  <Slides>50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Module</vt:lpstr>
      <vt:lpstr>Bitmap Image</vt:lpstr>
      <vt:lpstr>Photo Editor Photo</vt:lpstr>
      <vt:lpstr>Mammography</vt:lpstr>
      <vt:lpstr>Definition</vt:lpstr>
      <vt:lpstr>Indications</vt:lpstr>
      <vt:lpstr>Contraindications</vt:lpstr>
      <vt:lpstr>Patient  Preparation</vt:lpstr>
      <vt:lpstr>Slide 6</vt:lpstr>
      <vt:lpstr>Slide 7</vt:lpstr>
      <vt:lpstr>Slide 8</vt:lpstr>
      <vt:lpstr>Slide 9</vt:lpstr>
      <vt:lpstr>Slide 10</vt:lpstr>
      <vt:lpstr>Cranio Caudal Projection</vt:lpstr>
      <vt:lpstr>Slide 12</vt:lpstr>
      <vt:lpstr>Slide 13</vt:lpstr>
      <vt:lpstr>Slide 14</vt:lpstr>
      <vt:lpstr>Medio - Lateral Oblique Projection</vt:lpstr>
      <vt:lpstr>Positioning of MLO</vt:lpstr>
      <vt:lpstr>Slide 17</vt:lpstr>
      <vt:lpstr>Slide 18</vt:lpstr>
      <vt:lpstr> Lateral  Projection</vt:lpstr>
      <vt:lpstr>Positioning of Lateral Mammogram</vt:lpstr>
      <vt:lpstr>Slide 21</vt:lpstr>
      <vt:lpstr>Supplementary  Projections …</vt:lpstr>
      <vt:lpstr> Axillary Tail View</vt:lpstr>
      <vt:lpstr>Slide 24</vt:lpstr>
      <vt:lpstr> Extended Cranio caudal Projection  (Kleopatra View)</vt:lpstr>
      <vt:lpstr>Slide 26</vt:lpstr>
      <vt:lpstr>Slide 27</vt:lpstr>
      <vt:lpstr> Cleavage View (Valley View)</vt:lpstr>
      <vt:lpstr>Slide 29</vt:lpstr>
      <vt:lpstr> Rolled View</vt:lpstr>
      <vt:lpstr>Slide 31</vt:lpstr>
      <vt:lpstr>Slide 32</vt:lpstr>
      <vt:lpstr>Spot Magnification View ( Spot Compression View )</vt:lpstr>
      <vt:lpstr>Slide 34</vt:lpstr>
      <vt:lpstr>Tangential View</vt:lpstr>
      <vt:lpstr>Slide 36</vt:lpstr>
      <vt:lpstr>Slide 37</vt:lpstr>
      <vt:lpstr>Lumpogram</vt:lpstr>
      <vt:lpstr>What if there are Implants ??</vt:lpstr>
      <vt:lpstr>&lt; ~Mammography in males..&gt;~</vt:lpstr>
      <vt:lpstr>Mammography in males..</vt:lpstr>
      <vt:lpstr>Stereotactic  Biopsy</vt:lpstr>
      <vt:lpstr>Slide 43</vt:lpstr>
      <vt:lpstr>Slide 44</vt:lpstr>
      <vt:lpstr>Slide 45</vt:lpstr>
      <vt:lpstr>Stereotactic  Biopsy</vt:lpstr>
      <vt:lpstr>Slide 47</vt:lpstr>
      <vt:lpstr>Slide 48</vt:lpstr>
      <vt:lpstr>To Summarize . . .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afra</dc:creator>
  <cp:lastModifiedBy>Passang</cp:lastModifiedBy>
  <cp:revision>96</cp:revision>
  <dcterms:created xsi:type="dcterms:W3CDTF">2012-05-01T15:26:46Z</dcterms:created>
  <dcterms:modified xsi:type="dcterms:W3CDTF">2021-09-13T04:09:19Z</dcterms:modified>
</cp:coreProperties>
</file>