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67" r:id="rId4"/>
    <p:sldId id="266" r:id="rId5"/>
    <p:sldId id="259" r:id="rId6"/>
    <p:sldId id="309" r:id="rId7"/>
    <p:sldId id="310" r:id="rId8"/>
    <p:sldId id="311" r:id="rId9"/>
    <p:sldId id="312" r:id="rId10"/>
    <p:sldId id="268" r:id="rId11"/>
    <p:sldId id="274" r:id="rId12"/>
    <p:sldId id="289" r:id="rId13"/>
    <p:sldId id="275" r:id="rId14"/>
    <p:sldId id="280" r:id="rId15"/>
    <p:sldId id="281" r:id="rId16"/>
    <p:sldId id="282" r:id="rId17"/>
    <p:sldId id="273" r:id="rId18"/>
    <p:sldId id="283" r:id="rId19"/>
    <p:sldId id="284" r:id="rId20"/>
    <p:sldId id="285" r:id="rId21"/>
    <p:sldId id="286" r:id="rId22"/>
    <p:sldId id="287" r:id="rId23"/>
    <p:sldId id="290" r:id="rId24"/>
    <p:sldId id="291" r:id="rId25"/>
    <p:sldId id="295" r:id="rId26"/>
    <p:sldId id="294" r:id="rId27"/>
    <p:sldId id="296" r:id="rId28"/>
    <p:sldId id="297" r:id="rId29"/>
    <p:sldId id="300" r:id="rId30"/>
    <p:sldId id="301" r:id="rId31"/>
    <p:sldId id="313" r:id="rId32"/>
    <p:sldId id="293" r:id="rId33"/>
    <p:sldId id="298" r:id="rId34"/>
    <p:sldId id="299" r:id="rId35"/>
    <p:sldId id="302" r:id="rId36"/>
    <p:sldId id="303" r:id="rId37"/>
    <p:sldId id="305" r:id="rId38"/>
    <p:sldId id="292" r:id="rId39"/>
    <p:sldId id="306" r:id="rId40"/>
    <p:sldId id="307" r:id="rId41"/>
    <p:sldId id="308" r:id="rId42"/>
    <p:sldId id="27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24" autoAdjust="0"/>
  </p:normalViewPr>
  <p:slideViewPr>
    <p:cSldViewPr>
      <p:cViewPr varScale="1">
        <p:scale>
          <a:sx n="69" d="100"/>
          <a:sy n="69" d="100"/>
        </p:scale>
        <p:origin x="-1428" y="-102"/>
      </p:cViewPr>
      <p:guideLst>
        <p:guide orient="horz" pos="2160"/>
        <p:guide pos="2880"/>
      </p:guideLst>
    </p:cSldViewPr>
  </p:slideViewPr>
  <p:outlineViewPr>
    <p:cViewPr>
      <p:scale>
        <a:sx n="33" d="100"/>
        <a:sy n="33" d="100"/>
      </p:scale>
      <p:origin x="0" y="784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B0F76-BFBB-4020-A218-5882B59DB7D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9583AFD-C2D9-46D5-AF2A-375FE4FAE031}">
      <dgm:prSet phldrT="[Text]" custT="1"/>
      <dgm:spPr/>
      <dgm:t>
        <a:bodyPr/>
        <a:lstStyle/>
        <a:p>
          <a:r>
            <a:rPr lang="en-US" sz="1600" dirty="0" smtClean="0"/>
            <a:t>Saccharin</a:t>
          </a:r>
          <a:endParaRPr lang="en-US" sz="1600" dirty="0"/>
        </a:p>
      </dgm:t>
    </dgm:pt>
    <dgm:pt modelId="{C2AEA729-9EDE-46A4-B6AE-A75C5D7A106A}" type="parTrans" cxnId="{64D97B85-AA2F-4F0D-8DEE-521BDD66D592}">
      <dgm:prSet/>
      <dgm:spPr/>
      <dgm:t>
        <a:bodyPr/>
        <a:lstStyle/>
        <a:p>
          <a:endParaRPr lang="en-US" sz="3200"/>
        </a:p>
      </dgm:t>
    </dgm:pt>
    <dgm:pt modelId="{B5981A2F-1FC2-4211-9049-4BA96C6841A5}" type="sibTrans" cxnId="{64D97B85-AA2F-4F0D-8DEE-521BDD66D592}">
      <dgm:prSet/>
      <dgm:spPr/>
      <dgm:t>
        <a:bodyPr/>
        <a:lstStyle/>
        <a:p>
          <a:endParaRPr lang="en-US" sz="3200"/>
        </a:p>
      </dgm:t>
    </dgm:pt>
    <dgm:pt modelId="{A90C768E-64EE-45F6-93C3-7E08083B13EA}">
      <dgm:prSet phldrT="[Text]" custT="1"/>
      <dgm:spPr/>
      <dgm:t>
        <a:bodyPr/>
        <a:lstStyle/>
        <a:p>
          <a:r>
            <a:rPr lang="en-US" sz="1400" dirty="0" smtClean="0"/>
            <a:t>Aspartame</a:t>
          </a:r>
          <a:endParaRPr lang="en-US" sz="1400" dirty="0"/>
        </a:p>
      </dgm:t>
    </dgm:pt>
    <dgm:pt modelId="{DD31D45E-B538-47C2-B801-5120880ED043}" type="parTrans" cxnId="{E85261E9-7EE6-475F-9344-73621D3D0D8A}">
      <dgm:prSet/>
      <dgm:spPr/>
      <dgm:t>
        <a:bodyPr/>
        <a:lstStyle/>
        <a:p>
          <a:endParaRPr lang="en-US" sz="3200"/>
        </a:p>
      </dgm:t>
    </dgm:pt>
    <dgm:pt modelId="{89A99F35-5C53-4585-B69E-945097B31414}" type="sibTrans" cxnId="{E85261E9-7EE6-475F-9344-73621D3D0D8A}">
      <dgm:prSet/>
      <dgm:spPr/>
      <dgm:t>
        <a:bodyPr/>
        <a:lstStyle/>
        <a:p>
          <a:endParaRPr lang="en-US" sz="3200"/>
        </a:p>
      </dgm:t>
    </dgm:pt>
    <dgm:pt modelId="{E5E80229-EC05-436E-B0DE-B42BB5B2709D}">
      <dgm:prSet phldrT="[Text]" custT="1"/>
      <dgm:spPr/>
      <dgm:t>
        <a:bodyPr/>
        <a:lstStyle/>
        <a:p>
          <a:r>
            <a:rPr lang="en-US" sz="1300" dirty="0" err="1" smtClean="0"/>
            <a:t>Acesulfame</a:t>
          </a:r>
          <a:r>
            <a:rPr lang="en-US" sz="1300" dirty="0" smtClean="0"/>
            <a:t> Potassium</a:t>
          </a:r>
          <a:endParaRPr lang="en-US" sz="1300" dirty="0"/>
        </a:p>
      </dgm:t>
    </dgm:pt>
    <dgm:pt modelId="{D522B7F4-5F8C-4FBD-BE78-B23A348E6015}" type="parTrans" cxnId="{62873743-85FB-4069-86F7-349DDD9361AA}">
      <dgm:prSet/>
      <dgm:spPr/>
      <dgm:t>
        <a:bodyPr/>
        <a:lstStyle/>
        <a:p>
          <a:endParaRPr lang="en-US" sz="3200"/>
        </a:p>
      </dgm:t>
    </dgm:pt>
    <dgm:pt modelId="{63276D89-B827-48F6-8A4F-BB639E9FB2C9}" type="sibTrans" cxnId="{62873743-85FB-4069-86F7-349DDD9361AA}">
      <dgm:prSet/>
      <dgm:spPr/>
      <dgm:t>
        <a:bodyPr/>
        <a:lstStyle/>
        <a:p>
          <a:endParaRPr lang="en-US" sz="3200"/>
        </a:p>
      </dgm:t>
    </dgm:pt>
    <dgm:pt modelId="{345631C5-26B7-473A-BBBB-885CE27ED574}">
      <dgm:prSet phldrT="[Text]" custT="1"/>
      <dgm:spPr/>
      <dgm:t>
        <a:bodyPr/>
        <a:lstStyle/>
        <a:p>
          <a:r>
            <a:rPr lang="en-US" sz="1400" dirty="0" err="1" smtClean="0"/>
            <a:t>Sucralose</a:t>
          </a:r>
          <a:endParaRPr lang="en-US" sz="1400" dirty="0"/>
        </a:p>
      </dgm:t>
    </dgm:pt>
    <dgm:pt modelId="{933ADB2A-FAAF-437A-939F-9C19E01E22BD}" type="parTrans" cxnId="{7D6188FD-0B39-4EAF-B141-64B4512319A9}">
      <dgm:prSet/>
      <dgm:spPr/>
      <dgm:t>
        <a:bodyPr/>
        <a:lstStyle/>
        <a:p>
          <a:endParaRPr lang="en-US" sz="3200"/>
        </a:p>
      </dgm:t>
    </dgm:pt>
    <dgm:pt modelId="{49796686-3CEB-4471-B687-817C8EF8755A}" type="sibTrans" cxnId="{7D6188FD-0B39-4EAF-B141-64B4512319A9}">
      <dgm:prSet/>
      <dgm:spPr/>
      <dgm:t>
        <a:bodyPr/>
        <a:lstStyle/>
        <a:p>
          <a:endParaRPr lang="en-US" sz="3200"/>
        </a:p>
      </dgm:t>
    </dgm:pt>
    <dgm:pt modelId="{93DA3DAF-AE6D-441E-98F4-34FA7D72EEC0}">
      <dgm:prSet phldrT="[Text]" custT="1"/>
      <dgm:spPr/>
      <dgm:t>
        <a:bodyPr/>
        <a:lstStyle/>
        <a:p>
          <a:r>
            <a:rPr lang="en-US" sz="1400" dirty="0" err="1" smtClean="0"/>
            <a:t>Neotame</a:t>
          </a:r>
          <a:endParaRPr lang="en-US" sz="1400" dirty="0"/>
        </a:p>
      </dgm:t>
    </dgm:pt>
    <dgm:pt modelId="{046C8693-B28D-4365-B649-53704FB71335}" type="parTrans" cxnId="{BA530D72-4345-416D-8D17-9BC098742DCB}">
      <dgm:prSet/>
      <dgm:spPr/>
      <dgm:t>
        <a:bodyPr/>
        <a:lstStyle/>
        <a:p>
          <a:endParaRPr lang="en-US" sz="3200"/>
        </a:p>
      </dgm:t>
    </dgm:pt>
    <dgm:pt modelId="{00F741B7-5182-4744-B5D8-A182A9D0A12D}" type="sibTrans" cxnId="{BA530D72-4345-416D-8D17-9BC098742DCB}">
      <dgm:prSet/>
      <dgm:spPr/>
      <dgm:t>
        <a:bodyPr/>
        <a:lstStyle/>
        <a:p>
          <a:endParaRPr lang="en-US" sz="3200"/>
        </a:p>
      </dgm:t>
    </dgm:pt>
    <dgm:pt modelId="{D06BDD03-C9AA-413A-8AEF-C507FEFCBCED}" type="pres">
      <dgm:prSet presAssocID="{EDEB0F76-BFBB-4020-A218-5882B59DB7D9}" presName="Name0" presStyleCnt="0">
        <dgm:presLayoutVars>
          <dgm:chMax val="1"/>
          <dgm:dir/>
          <dgm:animLvl val="ctr"/>
          <dgm:resizeHandles val="exact"/>
        </dgm:presLayoutVars>
      </dgm:prSet>
      <dgm:spPr/>
      <dgm:t>
        <a:bodyPr/>
        <a:lstStyle/>
        <a:p>
          <a:endParaRPr lang="en-US"/>
        </a:p>
      </dgm:t>
    </dgm:pt>
    <dgm:pt modelId="{6BD67F4E-5B80-4E3B-BC63-3100D82DD194}" type="pres">
      <dgm:prSet presAssocID="{29583AFD-C2D9-46D5-AF2A-375FE4FAE031}" presName="centerShape" presStyleLbl="node0" presStyleIdx="0" presStyleCnt="1"/>
      <dgm:spPr/>
      <dgm:t>
        <a:bodyPr/>
        <a:lstStyle/>
        <a:p>
          <a:endParaRPr lang="en-US"/>
        </a:p>
      </dgm:t>
    </dgm:pt>
    <dgm:pt modelId="{EBD7235C-8330-4B23-98B2-840D6079803F}" type="pres">
      <dgm:prSet presAssocID="{A90C768E-64EE-45F6-93C3-7E08083B13EA}" presName="node" presStyleLbl="node1" presStyleIdx="0" presStyleCnt="4" custScaleX="136010" custScaleY="126663">
        <dgm:presLayoutVars>
          <dgm:bulletEnabled val="1"/>
        </dgm:presLayoutVars>
      </dgm:prSet>
      <dgm:spPr/>
      <dgm:t>
        <a:bodyPr/>
        <a:lstStyle/>
        <a:p>
          <a:endParaRPr lang="en-US"/>
        </a:p>
      </dgm:t>
    </dgm:pt>
    <dgm:pt modelId="{0BCC3F1A-B548-4644-864A-FD735598DE2A}" type="pres">
      <dgm:prSet presAssocID="{A90C768E-64EE-45F6-93C3-7E08083B13EA}" presName="dummy" presStyleCnt="0"/>
      <dgm:spPr/>
    </dgm:pt>
    <dgm:pt modelId="{262C1339-5592-4D0C-AB43-E9E01ABE374E}" type="pres">
      <dgm:prSet presAssocID="{89A99F35-5C53-4585-B69E-945097B31414}" presName="sibTrans" presStyleLbl="sibTrans2D1" presStyleIdx="0" presStyleCnt="4"/>
      <dgm:spPr/>
      <dgm:t>
        <a:bodyPr/>
        <a:lstStyle/>
        <a:p>
          <a:endParaRPr lang="en-US"/>
        </a:p>
      </dgm:t>
    </dgm:pt>
    <dgm:pt modelId="{1790F1F4-4CDF-44FF-B188-D7CB5DECB507}" type="pres">
      <dgm:prSet presAssocID="{E5E80229-EC05-436E-B0DE-B42BB5B2709D}" presName="node" presStyleLbl="node1" presStyleIdx="1" presStyleCnt="4" custScaleX="136010" custScaleY="126663">
        <dgm:presLayoutVars>
          <dgm:bulletEnabled val="1"/>
        </dgm:presLayoutVars>
      </dgm:prSet>
      <dgm:spPr/>
      <dgm:t>
        <a:bodyPr/>
        <a:lstStyle/>
        <a:p>
          <a:endParaRPr lang="en-US"/>
        </a:p>
      </dgm:t>
    </dgm:pt>
    <dgm:pt modelId="{1090E6FC-AB35-47A5-B51E-FCF5A0C3C918}" type="pres">
      <dgm:prSet presAssocID="{E5E80229-EC05-436E-B0DE-B42BB5B2709D}" presName="dummy" presStyleCnt="0"/>
      <dgm:spPr/>
    </dgm:pt>
    <dgm:pt modelId="{8730C764-2B41-4576-BF17-9F5D29625B2E}" type="pres">
      <dgm:prSet presAssocID="{63276D89-B827-48F6-8A4F-BB639E9FB2C9}" presName="sibTrans" presStyleLbl="sibTrans2D1" presStyleIdx="1" presStyleCnt="4"/>
      <dgm:spPr/>
      <dgm:t>
        <a:bodyPr/>
        <a:lstStyle/>
        <a:p>
          <a:endParaRPr lang="en-US"/>
        </a:p>
      </dgm:t>
    </dgm:pt>
    <dgm:pt modelId="{105D7435-6FBB-4C9B-A744-310169618C78}" type="pres">
      <dgm:prSet presAssocID="{345631C5-26B7-473A-BBBB-885CE27ED574}" presName="node" presStyleLbl="node1" presStyleIdx="2" presStyleCnt="4" custScaleX="136010" custScaleY="126663">
        <dgm:presLayoutVars>
          <dgm:bulletEnabled val="1"/>
        </dgm:presLayoutVars>
      </dgm:prSet>
      <dgm:spPr/>
      <dgm:t>
        <a:bodyPr/>
        <a:lstStyle/>
        <a:p>
          <a:endParaRPr lang="en-US"/>
        </a:p>
      </dgm:t>
    </dgm:pt>
    <dgm:pt modelId="{C3D0E4DE-2E2C-4A29-B23B-43E3327C7D80}" type="pres">
      <dgm:prSet presAssocID="{345631C5-26B7-473A-BBBB-885CE27ED574}" presName="dummy" presStyleCnt="0"/>
      <dgm:spPr/>
    </dgm:pt>
    <dgm:pt modelId="{5D90992A-B788-488A-919A-4CEFAA271A75}" type="pres">
      <dgm:prSet presAssocID="{49796686-3CEB-4471-B687-817C8EF8755A}" presName="sibTrans" presStyleLbl="sibTrans2D1" presStyleIdx="2" presStyleCnt="4"/>
      <dgm:spPr/>
      <dgm:t>
        <a:bodyPr/>
        <a:lstStyle/>
        <a:p>
          <a:endParaRPr lang="en-US"/>
        </a:p>
      </dgm:t>
    </dgm:pt>
    <dgm:pt modelId="{52080777-E3CE-4F02-9710-67DB2502CE5B}" type="pres">
      <dgm:prSet presAssocID="{93DA3DAF-AE6D-441E-98F4-34FA7D72EEC0}" presName="node" presStyleLbl="node1" presStyleIdx="3" presStyleCnt="4" custScaleX="136010" custScaleY="126663">
        <dgm:presLayoutVars>
          <dgm:bulletEnabled val="1"/>
        </dgm:presLayoutVars>
      </dgm:prSet>
      <dgm:spPr/>
      <dgm:t>
        <a:bodyPr/>
        <a:lstStyle/>
        <a:p>
          <a:endParaRPr lang="en-US"/>
        </a:p>
      </dgm:t>
    </dgm:pt>
    <dgm:pt modelId="{0C96F676-FE95-48D2-97E3-C5857EE6A2A8}" type="pres">
      <dgm:prSet presAssocID="{93DA3DAF-AE6D-441E-98F4-34FA7D72EEC0}" presName="dummy" presStyleCnt="0"/>
      <dgm:spPr/>
    </dgm:pt>
    <dgm:pt modelId="{AC953C50-1942-4D9C-AE7A-1519FB87F3EF}" type="pres">
      <dgm:prSet presAssocID="{00F741B7-5182-4744-B5D8-A182A9D0A12D}" presName="sibTrans" presStyleLbl="sibTrans2D1" presStyleIdx="3" presStyleCnt="4"/>
      <dgm:spPr/>
      <dgm:t>
        <a:bodyPr/>
        <a:lstStyle/>
        <a:p>
          <a:endParaRPr lang="en-US"/>
        </a:p>
      </dgm:t>
    </dgm:pt>
  </dgm:ptLst>
  <dgm:cxnLst>
    <dgm:cxn modelId="{0D9EEB85-96AA-41C8-BF6B-71FC544D8D92}" type="presOf" srcId="{E5E80229-EC05-436E-B0DE-B42BB5B2709D}" destId="{1790F1F4-4CDF-44FF-B188-D7CB5DECB507}" srcOrd="0" destOrd="0" presId="urn:microsoft.com/office/officeart/2005/8/layout/radial6"/>
    <dgm:cxn modelId="{BA4E859B-FE16-4578-BBB7-24CC901F8C5A}" type="presOf" srcId="{A90C768E-64EE-45F6-93C3-7E08083B13EA}" destId="{EBD7235C-8330-4B23-98B2-840D6079803F}" srcOrd="0" destOrd="0" presId="urn:microsoft.com/office/officeart/2005/8/layout/radial6"/>
    <dgm:cxn modelId="{E083B1CD-D482-48D2-BC77-FD8FF4134F43}" type="presOf" srcId="{00F741B7-5182-4744-B5D8-A182A9D0A12D}" destId="{AC953C50-1942-4D9C-AE7A-1519FB87F3EF}" srcOrd="0" destOrd="0" presId="urn:microsoft.com/office/officeart/2005/8/layout/radial6"/>
    <dgm:cxn modelId="{EA203ABE-7814-45B9-ABD8-0A3533A8844D}" type="presOf" srcId="{89A99F35-5C53-4585-B69E-945097B31414}" destId="{262C1339-5592-4D0C-AB43-E9E01ABE374E}" srcOrd="0" destOrd="0" presId="urn:microsoft.com/office/officeart/2005/8/layout/radial6"/>
    <dgm:cxn modelId="{602771AF-DF2E-4F09-85ED-7014B424B30E}" type="presOf" srcId="{345631C5-26B7-473A-BBBB-885CE27ED574}" destId="{105D7435-6FBB-4C9B-A744-310169618C78}" srcOrd="0" destOrd="0" presId="urn:microsoft.com/office/officeart/2005/8/layout/radial6"/>
    <dgm:cxn modelId="{80057F60-A93D-4656-97F9-F8D6953C4F83}" type="presOf" srcId="{EDEB0F76-BFBB-4020-A218-5882B59DB7D9}" destId="{D06BDD03-C9AA-413A-8AEF-C507FEFCBCED}" srcOrd="0" destOrd="0" presId="urn:microsoft.com/office/officeart/2005/8/layout/radial6"/>
    <dgm:cxn modelId="{64D97B85-AA2F-4F0D-8DEE-521BDD66D592}" srcId="{EDEB0F76-BFBB-4020-A218-5882B59DB7D9}" destId="{29583AFD-C2D9-46D5-AF2A-375FE4FAE031}" srcOrd="0" destOrd="0" parTransId="{C2AEA729-9EDE-46A4-B6AE-A75C5D7A106A}" sibTransId="{B5981A2F-1FC2-4211-9049-4BA96C6841A5}"/>
    <dgm:cxn modelId="{1BD1D6F9-20D7-48F2-90F6-B70A339521FB}" type="presOf" srcId="{63276D89-B827-48F6-8A4F-BB639E9FB2C9}" destId="{8730C764-2B41-4576-BF17-9F5D29625B2E}" srcOrd="0" destOrd="0" presId="urn:microsoft.com/office/officeart/2005/8/layout/radial6"/>
    <dgm:cxn modelId="{62873743-85FB-4069-86F7-349DDD9361AA}" srcId="{29583AFD-C2D9-46D5-AF2A-375FE4FAE031}" destId="{E5E80229-EC05-436E-B0DE-B42BB5B2709D}" srcOrd="1" destOrd="0" parTransId="{D522B7F4-5F8C-4FBD-BE78-B23A348E6015}" sibTransId="{63276D89-B827-48F6-8A4F-BB639E9FB2C9}"/>
    <dgm:cxn modelId="{6A4B5D41-873E-47BE-9432-5159665DCDA7}" type="presOf" srcId="{93DA3DAF-AE6D-441E-98F4-34FA7D72EEC0}" destId="{52080777-E3CE-4F02-9710-67DB2502CE5B}" srcOrd="0" destOrd="0" presId="urn:microsoft.com/office/officeart/2005/8/layout/radial6"/>
    <dgm:cxn modelId="{4AB599A4-0A61-48AD-80EA-442E11B10436}" type="presOf" srcId="{29583AFD-C2D9-46D5-AF2A-375FE4FAE031}" destId="{6BD67F4E-5B80-4E3B-BC63-3100D82DD194}" srcOrd="0" destOrd="0" presId="urn:microsoft.com/office/officeart/2005/8/layout/radial6"/>
    <dgm:cxn modelId="{7D6188FD-0B39-4EAF-B141-64B4512319A9}" srcId="{29583AFD-C2D9-46D5-AF2A-375FE4FAE031}" destId="{345631C5-26B7-473A-BBBB-885CE27ED574}" srcOrd="2" destOrd="0" parTransId="{933ADB2A-FAAF-437A-939F-9C19E01E22BD}" sibTransId="{49796686-3CEB-4471-B687-817C8EF8755A}"/>
    <dgm:cxn modelId="{9B27BF6B-DEAE-4AB9-A92C-3DA1B0F07305}" type="presOf" srcId="{49796686-3CEB-4471-B687-817C8EF8755A}" destId="{5D90992A-B788-488A-919A-4CEFAA271A75}" srcOrd="0" destOrd="0" presId="urn:microsoft.com/office/officeart/2005/8/layout/radial6"/>
    <dgm:cxn modelId="{E85261E9-7EE6-475F-9344-73621D3D0D8A}" srcId="{29583AFD-C2D9-46D5-AF2A-375FE4FAE031}" destId="{A90C768E-64EE-45F6-93C3-7E08083B13EA}" srcOrd="0" destOrd="0" parTransId="{DD31D45E-B538-47C2-B801-5120880ED043}" sibTransId="{89A99F35-5C53-4585-B69E-945097B31414}"/>
    <dgm:cxn modelId="{BA530D72-4345-416D-8D17-9BC098742DCB}" srcId="{29583AFD-C2D9-46D5-AF2A-375FE4FAE031}" destId="{93DA3DAF-AE6D-441E-98F4-34FA7D72EEC0}" srcOrd="3" destOrd="0" parTransId="{046C8693-B28D-4365-B649-53704FB71335}" sibTransId="{00F741B7-5182-4744-B5D8-A182A9D0A12D}"/>
    <dgm:cxn modelId="{E04BF5CC-60CC-4312-8CFB-7A2D82699415}" type="presParOf" srcId="{D06BDD03-C9AA-413A-8AEF-C507FEFCBCED}" destId="{6BD67F4E-5B80-4E3B-BC63-3100D82DD194}" srcOrd="0" destOrd="0" presId="urn:microsoft.com/office/officeart/2005/8/layout/radial6"/>
    <dgm:cxn modelId="{2FB42C69-DFB1-4903-8E98-1E419F10C656}" type="presParOf" srcId="{D06BDD03-C9AA-413A-8AEF-C507FEFCBCED}" destId="{EBD7235C-8330-4B23-98B2-840D6079803F}" srcOrd="1" destOrd="0" presId="urn:microsoft.com/office/officeart/2005/8/layout/radial6"/>
    <dgm:cxn modelId="{270EB3F3-A03A-46FE-A91B-709CBF661D10}" type="presParOf" srcId="{D06BDD03-C9AA-413A-8AEF-C507FEFCBCED}" destId="{0BCC3F1A-B548-4644-864A-FD735598DE2A}" srcOrd="2" destOrd="0" presId="urn:microsoft.com/office/officeart/2005/8/layout/radial6"/>
    <dgm:cxn modelId="{FB3C0D78-B1F8-41ED-96F2-56C7AD9C157A}" type="presParOf" srcId="{D06BDD03-C9AA-413A-8AEF-C507FEFCBCED}" destId="{262C1339-5592-4D0C-AB43-E9E01ABE374E}" srcOrd="3" destOrd="0" presId="urn:microsoft.com/office/officeart/2005/8/layout/radial6"/>
    <dgm:cxn modelId="{3B4E4CAA-EC6C-44A0-BC30-CBD4F2745069}" type="presParOf" srcId="{D06BDD03-C9AA-413A-8AEF-C507FEFCBCED}" destId="{1790F1F4-4CDF-44FF-B188-D7CB5DECB507}" srcOrd="4" destOrd="0" presId="urn:microsoft.com/office/officeart/2005/8/layout/radial6"/>
    <dgm:cxn modelId="{025C7103-9265-4379-B5F5-7B57D99F9A64}" type="presParOf" srcId="{D06BDD03-C9AA-413A-8AEF-C507FEFCBCED}" destId="{1090E6FC-AB35-47A5-B51E-FCF5A0C3C918}" srcOrd="5" destOrd="0" presId="urn:microsoft.com/office/officeart/2005/8/layout/radial6"/>
    <dgm:cxn modelId="{5A07DFF1-B6E1-40CA-8D48-B95AE11F6D19}" type="presParOf" srcId="{D06BDD03-C9AA-413A-8AEF-C507FEFCBCED}" destId="{8730C764-2B41-4576-BF17-9F5D29625B2E}" srcOrd="6" destOrd="0" presId="urn:microsoft.com/office/officeart/2005/8/layout/radial6"/>
    <dgm:cxn modelId="{7457E646-C50C-4280-9FD9-AF7831EB1D14}" type="presParOf" srcId="{D06BDD03-C9AA-413A-8AEF-C507FEFCBCED}" destId="{105D7435-6FBB-4C9B-A744-310169618C78}" srcOrd="7" destOrd="0" presId="urn:microsoft.com/office/officeart/2005/8/layout/radial6"/>
    <dgm:cxn modelId="{16EFAC77-CE38-4643-A4F1-C914A4D8D03D}" type="presParOf" srcId="{D06BDD03-C9AA-413A-8AEF-C507FEFCBCED}" destId="{C3D0E4DE-2E2C-4A29-B23B-43E3327C7D80}" srcOrd="8" destOrd="0" presId="urn:microsoft.com/office/officeart/2005/8/layout/radial6"/>
    <dgm:cxn modelId="{E5E27123-AF2A-4A16-A847-894CECC7B365}" type="presParOf" srcId="{D06BDD03-C9AA-413A-8AEF-C507FEFCBCED}" destId="{5D90992A-B788-488A-919A-4CEFAA271A75}" srcOrd="9" destOrd="0" presId="urn:microsoft.com/office/officeart/2005/8/layout/radial6"/>
    <dgm:cxn modelId="{4510EBFA-4B3A-458E-BFA9-5D1D1A2F8710}" type="presParOf" srcId="{D06BDD03-C9AA-413A-8AEF-C507FEFCBCED}" destId="{52080777-E3CE-4F02-9710-67DB2502CE5B}" srcOrd="10" destOrd="0" presId="urn:microsoft.com/office/officeart/2005/8/layout/radial6"/>
    <dgm:cxn modelId="{ABEC2816-8746-4940-B4A3-0BED559A814F}" type="presParOf" srcId="{D06BDD03-C9AA-413A-8AEF-C507FEFCBCED}" destId="{0C96F676-FE95-48D2-97E3-C5857EE6A2A8}" srcOrd="11" destOrd="0" presId="urn:microsoft.com/office/officeart/2005/8/layout/radial6"/>
    <dgm:cxn modelId="{104F75FE-D9B0-4EEB-B803-9AD9AB71CAB8}" type="presParOf" srcId="{D06BDD03-C9AA-413A-8AEF-C507FEFCBCED}" destId="{AC953C50-1942-4D9C-AE7A-1519FB87F3EF}"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A6C92-790A-4958-938B-E22D4B5FC3F3}" type="datetimeFigureOut">
              <a:rPr lang="en-US" smtClean="0"/>
              <a:pPr/>
              <a:t>11/09/2021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1E5A3-600E-48B4-AB02-30433E8DA4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Nutritive: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Contribute energy to foods Provide 4 kcal/g Added sugars Nutritive sweeteners added during processing or preparation e.g., sucrose and high fructose corn syrup  </a:t>
            </a:r>
          </a:p>
          <a:p>
            <a:r>
              <a:rPr lang="en-US" sz="1200" b="0" i="0" kern="1200" dirty="0" smtClean="0">
                <a:solidFill>
                  <a:schemeClr val="tx1"/>
                </a:solidFill>
                <a:latin typeface="+mn-lt"/>
                <a:ea typeface="+mn-ea"/>
                <a:cs typeface="+mn-cs"/>
              </a:rPr>
              <a:t>Non Nutritive: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Intensely-sweet synthetic compounds that sweeten foods without providing </a:t>
            </a:r>
            <a:r>
              <a:rPr lang="en-US" sz="1200" b="0" i="0" kern="1200" dirty="0" err="1" smtClean="0">
                <a:solidFill>
                  <a:schemeClr val="tx1"/>
                </a:solidFill>
                <a:latin typeface="+mn-lt"/>
                <a:ea typeface="+mn-ea"/>
                <a:cs typeface="+mn-cs"/>
              </a:rPr>
              <a:t>kcalFDA</a:t>
            </a:r>
            <a:r>
              <a:rPr lang="en-US" sz="1200" b="0" i="0" kern="1200" dirty="0" smtClean="0">
                <a:solidFill>
                  <a:schemeClr val="tx1"/>
                </a:solidFill>
                <a:latin typeface="+mn-lt"/>
                <a:ea typeface="+mn-ea"/>
                <a:cs typeface="+mn-cs"/>
              </a:rPr>
              <a:t> approved </a:t>
            </a:r>
            <a:r>
              <a:rPr lang="en-US" sz="1200" b="0" i="0" kern="1200" dirty="0" err="1" smtClean="0">
                <a:solidFill>
                  <a:schemeClr val="tx1"/>
                </a:solidFill>
                <a:latin typeface="+mn-lt"/>
                <a:ea typeface="+mn-ea"/>
                <a:cs typeface="+mn-cs"/>
              </a:rPr>
              <a:t>nonnutritives:Saccharin</a:t>
            </a:r>
            <a:r>
              <a:rPr lang="en-US" sz="1200" b="0" i="0" kern="1200" dirty="0" smtClean="0">
                <a:solidFill>
                  <a:schemeClr val="tx1"/>
                </a:solidFill>
                <a:latin typeface="+mn-lt"/>
                <a:ea typeface="+mn-ea"/>
                <a:cs typeface="+mn-cs"/>
              </a:rPr>
              <a:t>, aspartame, </a:t>
            </a:r>
            <a:r>
              <a:rPr lang="en-US" sz="1200" b="0" i="0" kern="1200" dirty="0" err="1" smtClean="0">
                <a:solidFill>
                  <a:schemeClr val="tx1"/>
                </a:solidFill>
                <a:latin typeface="+mn-lt"/>
                <a:ea typeface="+mn-ea"/>
                <a:cs typeface="+mn-cs"/>
              </a:rPr>
              <a:t>acesulfame</a:t>
            </a:r>
            <a:r>
              <a:rPr lang="en-US" sz="1200" b="0" i="0" kern="1200" dirty="0" smtClean="0">
                <a:solidFill>
                  <a:schemeClr val="tx1"/>
                </a:solidFill>
                <a:latin typeface="+mn-lt"/>
                <a:ea typeface="+mn-ea"/>
                <a:cs typeface="+mn-cs"/>
              </a:rPr>
              <a:t>-K, </a:t>
            </a:r>
            <a:r>
              <a:rPr lang="en-US" sz="1200" b="0" i="0" kern="1200" dirty="0" err="1" smtClean="0">
                <a:solidFill>
                  <a:schemeClr val="tx1"/>
                </a:solidFill>
                <a:latin typeface="+mn-lt"/>
                <a:ea typeface="+mn-ea"/>
                <a:cs typeface="+mn-cs"/>
              </a:rPr>
              <a:t>sucralose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neotame</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stevia”Saccharin</a:t>
            </a:r>
            <a:r>
              <a:rPr lang="en-US" sz="1200" b="0" i="0" kern="1200" dirty="0" smtClean="0">
                <a:solidFill>
                  <a:schemeClr val="tx1"/>
                </a:solidFill>
                <a:latin typeface="+mn-lt"/>
                <a:ea typeface="+mn-ea"/>
                <a:cs typeface="+mn-cs"/>
              </a:rPr>
              <a:t> used for &gt;100 </a:t>
            </a:r>
            <a:r>
              <a:rPr lang="en-US" sz="1200" b="0" i="0" kern="1200" dirty="0" err="1" smtClean="0">
                <a:solidFill>
                  <a:schemeClr val="tx1"/>
                </a:solidFill>
                <a:latin typeface="+mn-lt"/>
                <a:ea typeface="+mn-ea"/>
                <a:cs typeface="+mn-cs"/>
              </a:rPr>
              <a:t>yrsMost</a:t>
            </a:r>
            <a:r>
              <a:rPr lang="en-US" sz="1200" b="0" i="0" kern="1200" dirty="0" smtClean="0">
                <a:solidFill>
                  <a:schemeClr val="tx1"/>
                </a:solidFill>
                <a:latin typeface="+mn-lt"/>
                <a:ea typeface="+mn-ea"/>
                <a:cs typeface="+mn-cs"/>
              </a:rPr>
              <a:t> scientific evidence supports its safety</a:t>
            </a:r>
            <a:endParaRPr lang="en-US" dirty="0"/>
          </a:p>
        </p:txBody>
      </p:sp>
      <p:sp>
        <p:nvSpPr>
          <p:cNvPr id="4" name="Slide Number Placeholder 3"/>
          <p:cNvSpPr>
            <a:spLocks noGrp="1"/>
          </p:cNvSpPr>
          <p:nvPr>
            <p:ph type="sldNum" sz="quarter" idx="10"/>
          </p:nvPr>
        </p:nvSpPr>
        <p:spPr/>
        <p:txBody>
          <a:bodyPr/>
          <a:lstStyle/>
          <a:p>
            <a:fld id="{3B01E5A3-600E-48B4-AB02-30433E8DA4F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11/09/2021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11/09/2021</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11/09/2021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11/09/2021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foodsafetyhelpline.com/blo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609600"/>
          </a:xfrm>
        </p:spPr>
        <p:txBody>
          <a:bodyPr>
            <a:normAutofit fontScale="90000"/>
          </a:bodyPr>
          <a:lstStyle/>
          <a:p>
            <a:pPr algn="ctr"/>
            <a:r>
              <a:rPr lang="en-US" dirty="0" smtClean="0"/>
              <a:t>UNIT:2 </a:t>
            </a:r>
            <a:endParaRPr lang="en-US" dirty="0"/>
          </a:p>
        </p:txBody>
      </p:sp>
      <p:pic>
        <p:nvPicPr>
          <p:cNvPr id="6" name="Picture 5" descr="fructose-glucose-molecule-sucrose-carbohydrate-others-png-clipart-carbohydrate-molecule-png-728_457-removebg-preview.png"/>
          <p:cNvPicPr>
            <a:picLocks noChangeAspect="1"/>
          </p:cNvPicPr>
          <p:nvPr/>
        </p:nvPicPr>
        <p:blipFill>
          <a:blip r:embed="rId2"/>
          <a:stretch>
            <a:fillRect/>
          </a:stretch>
        </p:blipFill>
        <p:spPr>
          <a:xfrm>
            <a:off x="2133600" y="762000"/>
            <a:ext cx="4724400" cy="2964916"/>
          </a:xfrm>
          <a:prstGeom prst="rect">
            <a:avLst/>
          </a:prstGeom>
        </p:spPr>
      </p:pic>
      <p:sp>
        <p:nvSpPr>
          <p:cNvPr id="4" name="TextBox 3"/>
          <p:cNvSpPr txBox="1"/>
          <p:nvPr/>
        </p:nvSpPr>
        <p:spPr>
          <a:xfrm>
            <a:off x="3048000" y="5105400"/>
            <a:ext cx="3430747" cy="1200329"/>
          </a:xfrm>
          <a:prstGeom prst="rect">
            <a:avLst/>
          </a:prstGeom>
          <a:noFill/>
        </p:spPr>
        <p:txBody>
          <a:bodyPr wrap="none" rtlCol="0">
            <a:spAutoFit/>
          </a:bodyPr>
          <a:lstStyle/>
          <a:p>
            <a:pPr algn="ctr"/>
            <a:r>
              <a:rPr lang="en-US" dirty="0" smtClean="0">
                <a:latin typeface="Cambria" pitchFamily="18" charset="0"/>
              </a:rPr>
              <a:t>Meghana </a:t>
            </a:r>
            <a:r>
              <a:rPr lang="en-US" dirty="0" smtClean="0">
                <a:latin typeface="Cambria" pitchFamily="18" charset="0"/>
              </a:rPr>
              <a:t>P</a:t>
            </a:r>
            <a:r>
              <a:rPr lang="en-US" dirty="0" smtClean="0">
                <a:latin typeface="Cambria" pitchFamily="18" charset="0"/>
              </a:rPr>
              <a:t>atel</a:t>
            </a:r>
          </a:p>
          <a:p>
            <a:pPr algn="ctr"/>
            <a:r>
              <a:rPr lang="en-US" dirty="0" smtClean="0">
                <a:latin typeface="Cambria" pitchFamily="18" charset="0"/>
              </a:rPr>
              <a:t>A</a:t>
            </a:r>
            <a:r>
              <a:rPr lang="en-IN" dirty="0" err="1" smtClean="0">
                <a:latin typeface="Cambria" pitchFamily="18" charset="0"/>
              </a:rPr>
              <a:t>ssistant</a:t>
            </a:r>
            <a:r>
              <a:rPr lang="en-IN" dirty="0" smtClean="0">
                <a:latin typeface="Cambria" pitchFamily="18" charset="0"/>
              </a:rPr>
              <a:t> Professor</a:t>
            </a:r>
          </a:p>
          <a:p>
            <a:pPr algn="ctr"/>
            <a:r>
              <a:rPr lang="en-IN" dirty="0" smtClean="0">
                <a:latin typeface="Cambria" pitchFamily="18" charset="0"/>
              </a:rPr>
              <a:t>Department of Clinical Nutrition</a:t>
            </a:r>
          </a:p>
          <a:p>
            <a:pPr algn="ct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DOznl9.jpg"/>
          <p:cNvPicPr>
            <a:picLocks noChangeAspect="1"/>
          </p:cNvPicPr>
          <p:nvPr/>
        </p:nvPicPr>
        <p:blipFill>
          <a:blip r:embed="rId2"/>
          <a:srcRect b="5359"/>
          <a:stretch>
            <a:fillRect/>
          </a:stretch>
        </p:blipFill>
        <p:spPr>
          <a:xfrm>
            <a:off x="609600" y="914400"/>
            <a:ext cx="7837410" cy="5410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19400"/>
            <a:ext cx="8915400" cy="1754326"/>
          </a:xfrm>
          <a:prstGeom prst="rect">
            <a:avLst/>
          </a:prstGeom>
          <a:noFill/>
        </p:spPr>
        <p:txBody>
          <a:bodyPr wrap="squar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SIMPLE CARBOHYDRATES</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20000" contrast="20000"/>
          </a:blip>
          <a:srcRect l="24597" t="22917" r="33236" b="44791"/>
          <a:stretch>
            <a:fillRect/>
          </a:stretch>
        </p:blipFill>
        <p:spPr bwMode="auto">
          <a:xfrm>
            <a:off x="304800" y="1600200"/>
            <a:ext cx="8305800" cy="3576108"/>
          </a:xfrm>
          <a:prstGeom prst="rect">
            <a:avLst/>
          </a:prstGeom>
          <a:noFill/>
          <a:ln w="9525">
            <a:noFill/>
            <a:miter lim="800000"/>
            <a:headEnd/>
            <a:tailEnd/>
          </a:ln>
          <a:effectLst/>
        </p:spPr>
      </p:pic>
      <p:sp>
        <p:nvSpPr>
          <p:cNvPr id="3" name="Rectangle 2"/>
          <p:cNvSpPr/>
          <p:nvPr/>
        </p:nvSpPr>
        <p:spPr>
          <a:xfrm>
            <a:off x="228600" y="5562600"/>
            <a:ext cx="8458200" cy="646331"/>
          </a:xfrm>
          <a:prstGeom prst="rect">
            <a:avLst/>
          </a:prstGeom>
        </p:spPr>
        <p:txBody>
          <a:bodyPr wrap="square">
            <a:spAutoFit/>
          </a:bodyPr>
          <a:lstStyle/>
          <a:p>
            <a:pPr algn="ctr"/>
            <a:r>
              <a:rPr lang="en-US" b="1" dirty="0" smtClean="0"/>
              <a:t>If one of these names is the 1st or 2nd ingredient in a product listing it means that product contains a high amount of added sugar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295400"/>
            <a:ext cx="4719710" cy="523220"/>
          </a:xfrm>
          <a:prstGeom prst="rect">
            <a:avLst/>
          </a:prstGeom>
          <a:noFill/>
        </p:spPr>
        <p:txBody>
          <a:bodyPr wrap="square" rtlCol="0">
            <a:spAutoFit/>
          </a:bodyPr>
          <a:lstStyle/>
          <a:p>
            <a:r>
              <a:rPr lang="en-US" sz="2800" dirty="0" smtClean="0"/>
              <a:t>TYPES OF SWEETNERS</a:t>
            </a:r>
            <a:endParaRPr lang="en-US" sz="2800" dirty="0"/>
          </a:p>
        </p:txBody>
      </p:sp>
      <p:sp>
        <p:nvSpPr>
          <p:cNvPr id="3" name="TextBox 2"/>
          <p:cNvSpPr txBox="1"/>
          <p:nvPr/>
        </p:nvSpPr>
        <p:spPr>
          <a:xfrm>
            <a:off x="0" y="2971800"/>
            <a:ext cx="4343400" cy="461665"/>
          </a:xfrm>
          <a:prstGeom prst="rect">
            <a:avLst/>
          </a:prstGeom>
          <a:noFill/>
        </p:spPr>
        <p:txBody>
          <a:bodyPr wrap="square" rtlCol="0">
            <a:spAutoFit/>
          </a:bodyPr>
          <a:lstStyle/>
          <a:p>
            <a:r>
              <a:rPr lang="en-US" sz="2400" dirty="0" smtClean="0"/>
              <a:t>NUTRITIVE  SWEETNERS</a:t>
            </a:r>
            <a:endParaRPr lang="en-US" sz="2400" dirty="0"/>
          </a:p>
        </p:txBody>
      </p:sp>
      <p:sp>
        <p:nvSpPr>
          <p:cNvPr id="4" name="TextBox 3"/>
          <p:cNvSpPr txBox="1"/>
          <p:nvPr/>
        </p:nvSpPr>
        <p:spPr>
          <a:xfrm>
            <a:off x="4495800" y="2895600"/>
            <a:ext cx="4648200" cy="461665"/>
          </a:xfrm>
          <a:prstGeom prst="rect">
            <a:avLst/>
          </a:prstGeom>
          <a:noFill/>
        </p:spPr>
        <p:txBody>
          <a:bodyPr wrap="square" rtlCol="0">
            <a:spAutoFit/>
          </a:bodyPr>
          <a:lstStyle/>
          <a:p>
            <a:r>
              <a:rPr lang="en-US" sz="2400" dirty="0" smtClean="0"/>
              <a:t>NON-NUTRITIVE SWEETNERS</a:t>
            </a:r>
            <a:endParaRPr lang="en-US" sz="2400" dirty="0"/>
          </a:p>
        </p:txBody>
      </p:sp>
      <p:cxnSp>
        <p:nvCxnSpPr>
          <p:cNvPr id="6" name="Straight Arrow Connector 5"/>
          <p:cNvCxnSpPr/>
          <p:nvPr/>
        </p:nvCxnSpPr>
        <p:spPr>
          <a:xfrm>
            <a:off x="5105400" y="1828800"/>
            <a:ext cx="1219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descr="wellsweetener-superJumbo.jpg"/>
          <p:cNvPicPr>
            <a:picLocks noChangeAspect="1"/>
          </p:cNvPicPr>
          <p:nvPr/>
        </p:nvPicPr>
        <p:blipFill>
          <a:blip r:embed="rId3" cstate="print"/>
          <a:stretch>
            <a:fillRect/>
          </a:stretch>
        </p:blipFill>
        <p:spPr>
          <a:xfrm>
            <a:off x="4572000" y="3581400"/>
            <a:ext cx="4572000" cy="2971800"/>
          </a:xfrm>
          <a:prstGeom prst="rect">
            <a:avLst/>
          </a:prstGeom>
        </p:spPr>
      </p:pic>
      <p:pic>
        <p:nvPicPr>
          <p:cNvPr id="12" name="Picture 11" descr="Artificial-sweeteners-sugar-alcohols-and-natural-sweeteners-Are-they-ok-and-how-much-can-you-use-removebg-preview (1).png"/>
          <p:cNvPicPr>
            <a:picLocks noChangeAspect="1"/>
          </p:cNvPicPr>
          <p:nvPr/>
        </p:nvPicPr>
        <p:blipFill>
          <a:blip r:embed="rId4"/>
          <a:stretch>
            <a:fillRect/>
          </a:stretch>
        </p:blipFill>
        <p:spPr>
          <a:xfrm>
            <a:off x="0" y="3200400"/>
            <a:ext cx="4038600" cy="3380293"/>
          </a:xfrm>
          <a:prstGeom prst="rect">
            <a:avLst/>
          </a:prstGeom>
        </p:spPr>
      </p:pic>
      <p:cxnSp>
        <p:nvCxnSpPr>
          <p:cNvPr id="14" name="Straight Arrow Connector 13"/>
          <p:cNvCxnSpPr/>
          <p:nvPr/>
        </p:nvCxnSpPr>
        <p:spPr>
          <a:xfrm rot="10800000" flipV="1">
            <a:off x="2362200" y="1828800"/>
            <a:ext cx="1143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43000"/>
            <a:ext cx="8763000" cy="646331"/>
          </a:xfrm>
          <a:prstGeom prst="rect">
            <a:avLst/>
          </a:prstGeom>
        </p:spPr>
        <p:txBody>
          <a:bodyPr wrap="square">
            <a:spAutoFit/>
          </a:bodyPr>
          <a:lstStyle/>
          <a:p>
            <a:r>
              <a:rPr lang="en-US" dirty="0" smtClean="0"/>
              <a:t>An </a:t>
            </a:r>
            <a:r>
              <a:rPr lang="en-US" b="1" dirty="0" smtClean="0"/>
              <a:t>artificial sweetener</a:t>
            </a:r>
            <a:r>
              <a:rPr lang="en-US" dirty="0" smtClean="0"/>
              <a:t> is a food additive that is an artificial sugar substitute, which imparts a sweet taste similar to natural sugar, but with much fewer calories.</a:t>
            </a:r>
            <a:endParaRPr lang="en-US" dirty="0"/>
          </a:p>
        </p:txBody>
      </p:sp>
      <p:sp>
        <p:nvSpPr>
          <p:cNvPr id="4" name="Rectangle 3"/>
          <p:cNvSpPr/>
          <p:nvPr/>
        </p:nvSpPr>
        <p:spPr>
          <a:xfrm>
            <a:off x="381000" y="2133600"/>
            <a:ext cx="8305800" cy="369332"/>
          </a:xfrm>
          <a:prstGeom prst="rect">
            <a:avLst/>
          </a:prstGeom>
        </p:spPr>
        <p:txBody>
          <a:bodyPr wrap="square">
            <a:spAutoFit/>
          </a:bodyPr>
          <a:lstStyle/>
          <a:p>
            <a:r>
              <a:rPr lang="en-US" dirty="0" smtClean="0"/>
              <a:t>The FSSAI has approved five artificial sweeteners:</a:t>
            </a:r>
            <a:endParaRPr lang="en-US" dirty="0"/>
          </a:p>
        </p:txBody>
      </p:sp>
      <p:graphicFrame>
        <p:nvGraphicFramePr>
          <p:cNvPr id="5" name="Diagram 4"/>
          <p:cNvGraphicFramePr/>
          <p:nvPr/>
        </p:nvGraphicFramePr>
        <p:xfrm>
          <a:off x="1600200" y="2667000"/>
          <a:ext cx="64770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8382000" cy="4247317"/>
          </a:xfrm>
          <a:prstGeom prst="rect">
            <a:avLst/>
          </a:prstGeom>
        </p:spPr>
        <p:txBody>
          <a:bodyPr wrap="square">
            <a:spAutoFit/>
          </a:bodyPr>
          <a:lstStyle/>
          <a:p>
            <a:pPr>
              <a:buFont typeface="Arial" pitchFamily="34" charset="0"/>
              <a:buChar char="•"/>
            </a:pPr>
            <a:r>
              <a:rPr lang="en-US" dirty="0" smtClean="0"/>
              <a:t>world’s oldest artificial sweetener,</a:t>
            </a:r>
          </a:p>
          <a:p>
            <a:pPr>
              <a:buFont typeface="Arial" pitchFamily="34" charset="0"/>
              <a:buChar char="•"/>
            </a:pPr>
            <a:r>
              <a:rPr lang="en-US" dirty="0" smtClean="0"/>
              <a:t> Saccharin has been a low-calorie substitute to sugar for well over a century. </a:t>
            </a:r>
          </a:p>
          <a:p>
            <a:pPr>
              <a:buFont typeface="Arial" pitchFamily="34" charset="0"/>
              <a:buChar char="•"/>
            </a:pPr>
            <a:r>
              <a:rPr lang="en-US" dirty="0" smtClean="0"/>
              <a:t>Due to its stability and low cost, it remains an important low-calorie sugar substitute even today. </a:t>
            </a:r>
          </a:p>
          <a:p>
            <a:pPr>
              <a:buFont typeface="Arial" pitchFamily="34" charset="0"/>
              <a:buChar char="•"/>
            </a:pPr>
            <a:r>
              <a:rPr lang="en-US" dirty="0" smtClean="0"/>
              <a:t>Following ingestion, it is not absorbed or </a:t>
            </a:r>
            <a:r>
              <a:rPr lang="en-US" dirty="0" err="1" smtClean="0"/>
              <a:t>metabolised</a:t>
            </a:r>
            <a:r>
              <a:rPr lang="en-US" dirty="0" smtClean="0"/>
              <a:t>, excreted unchanged via Kidneys. </a:t>
            </a:r>
          </a:p>
          <a:p>
            <a:pPr>
              <a:buFont typeface="Arial" pitchFamily="34" charset="0"/>
              <a:buChar char="•"/>
            </a:pPr>
            <a:r>
              <a:rPr lang="en-US" dirty="0" smtClean="0">
                <a:solidFill>
                  <a:srgbClr val="C00000"/>
                </a:solidFill>
              </a:rPr>
              <a:t>300-400 times </a:t>
            </a:r>
            <a:r>
              <a:rPr lang="en-US" dirty="0" smtClean="0"/>
              <a:t>as sweet as natural sugar</a:t>
            </a:r>
          </a:p>
          <a:p>
            <a:pPr>
              <a:buFont typeface="Arial" pitchFamily="34" charset="0"/>
              <a:buChar char="•"/>
            </a:pPr>
            <a:r>
              <a:rPr lang="en-US" dirty="0" smtClean="0"/>
              <a:t>Saccharin sodium is recommended by </a:t>
            </a:r>
            <a:r>
              <a:rPr lang="en-US" b="1" dirty="0" smtClean="0">
                <a:hlinkClick r:id="rId2"/>
              </a:rPr>
              <a:t>FSSAI</a:t>
            </a:r>
            <a:r>
              <a:rPr lang="en-US" dirty="0" smtClean="0"/>
              <a:t> for use in the following foodstuff at the maximum permitted levels indicated within brackets:</a:t>
            </a:r>
          </a:p>
          <a:p>
            <a:pPr>
              <a:buFont typeface="Wingdings" pitchFamily="2" charset="2"/>
              <a:buChar char="ü"/>
            </a:pPr>
            <a:r>
              <a:rPr lang="en-US" dirty="0" smtClean="0"/>
              <a:t>Soft drinks (100 </a:t>
            </a:r>
            <a:r>
              <a:rPr lang="en-US" dirty="0" err="1" smtClean="0"/>
              <a:t>ppm</a:t>
            </a:r>
            <a:r>
              <a:rPr lang="en-US" dirty="0" smtClean="0"/>
              <a:t>)</a:t>
            </a:r>
          </a:p>
          <a:p>
            <a:pPr>
              <a:buFont typeface="Wingdings" pitchFamily="2" charset="2"/>
              <a:buChar char="ü"/>
            </a:pPr>
            <a:r>
              <a:rPr lang="en-US" dirty="0" smtClean="0"/>
              <a:t>Pan </a:t>
            </a:r>
            <a:r>
              <a:rPr lang="en-US" dirty="0" err="1" smtClean="0"/>
              <a:t>masala</a:t>
            </a:r>
            <a:r>
              <a:rPr lang="en-US" dirty="0" smtClean="0"/>
              <a:t> (8000 </a:t>
            </a:r>
            <a:r>
              <a:rPr lang="en-US" dirty="0" err="1" smtClean="0"/>
              <a:t>ppm</a:t>
            </a:r>
            <a:r>
              <a:rPr lang="en-US" dirty="0" smtClean="0"/>
              <a:t>)</a:t>
            </a:r>
          </a:p>
          <a:p>
            <a:pPr>
              <a:buFont typeface="Wingdings" pitchFamily="2" charset="2"/>
              <a:buChar char="ü"/>
            </a:pPr>
            <a:r>
              <a:rPr lang="en-US" dirty="0" smtClean="0"/>
              <a:t>Traditional sweets (500 </a:t>
            </a:r>
            <a:r>
              <a:rPr lang="en-US" dirty="0" err="1" smtClean="0"/>
              <a:t>ppm</a:t>
            </a:r>
            <a:r>
              <a:rPr lang="en-US" dirty="0" smtClean="0"/>
              <a:t>)</a:t>
            </a:r>
          </a:p>
          <a:p>
            <a:pPr>
              <a:buFont typeface="Wingdings" pitchFamily="2" charset="2"/>
              <a:buChar char="ü"/>
            </a:pPr>
            <a:r>
              <a:rPr lang="en-US" dirty="0" smtClean="0"/>
              <a:t>Chocolate (500 </a:t>
            </a:r>
            <a:r>
              <a:rPr lang="en-US" dirty="0" err="1" smtClean="0"/>
              <a:t>ppm</a:t>
            </a:r>
            <a:r>
              <a:rPr lang="en-US" dirty="0" smtClean="0"/>
              <a:t>)</a:t>
            </a:r>
          </a:p>
          <a:p>
            <a:pPr>
              <a:buFont typeface="Wingdings" pitchFamily="2" charset="2"/>
              <a:buChar char="ü"/>
            </a:pPr>
            <a:r>
              <a:rPr lang="en-US" dirty="0" smtClean="0"/>
              <a:t>Sugar based/ sugar-free confectionery (3000 </a:t>
            </a:r>
            <a:r>
              <a:rPr lang="en-US" dirty="0" err="1" smtClean="0"/>
              <a:t>ppm</a:t>
            </a:r>
            <a:r>
              <a:rPr lang="en-US" dirty="0" smtClean="0"/>
              <a:t>)</a:t>
            </a:r>
          </a:p>
          <a:p>
            <a:pPr>
              <a:buFont typeface="Wingdings" pitchFamily="2" charset="2"/>
              <a:buChar char="ü"/>
            </a:pPr>
            <a:r>
              <a:rPr lang="en-US" dirty="0" smtClean="0"/>
              <a:t>Chewing gum/bubble gum (3000 </a:t>
            </a:r>
            <a:r>
              <a:rPr lang="en-US" dirty="0" err="1" smtClean="0"/>
              <a:t>ppm</a:t>
            </a:r>
            <a:r>
              <a:rPr lang="en-US" dirty="0" smtClean="0"/>
              <a:t>)</a:t>
            </a:r>
            <a:endParaRPr lang="en-US" dirty="0"/>
          </a:p>
        </p:txBody>
      </p:sp>
      <p:sp>
        <p:nvSpPr>
          <p:cNvPr id="3" name="TextBox 2"/>
          <p:cNvSpPr txBox="1"/>
          <p:nvPr/>
        </p:nvSpPr>
        <p:spPr>
          <a:xfrm>
            <a:off x="2286000" y="838200"/>
            <a:ext cx="4719710" cy="523220"/>
          </a:xfrm>
          <a:prstGeom prst="rect">
            <a:avLst/>
          </a:prstGeom>
          <a:noFill/>
        </p:spPr>
        <p:txBody>
          <a:bodyPr wrap="square" rtlCol="0">
            <a:spAutoFit/>
          </a:bodyPr>
          <a:lstStyle/>
          <a:p>
            <a:pPr algn="ctr"/>
            <a:r>
              <a:rPr lang="en-US" sz="2800" dirty="0" smtClean="0"/>
              <a:t>SACCHARIN</a:t>
            </a:r>
            <a:endParaRPr lang="en-US" sz="2800" dirty="0"/>
          </a:p>
        </p:txBody>
      </p:sp>
      <p:pic>
        <p:nvPicPr>
          <p:cNvPr id="4" name="Picture 3" descr="delicious-taste-cold-drinks-914.jpg"/>
          <p:cNvPicPr>
            <a:picLocks noChangeAspect="1"/>
          </p:cNvPicPr>
          <p:nvPr/>
        </p:nvPicPr>
        <p:blipFill>
          <a:blip r:embed="rId3"/>
          <a:stretch>
            <a:fillRect/>
          </a:stretch>
        </p:blipFill>
        <p:spPr>
          <a:xfrm>
            <a:off x="6092073" y="4572000"/>
            <a:ext cx="3051928" cy="2286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6477000" cy="3477875"/>
          </a:xfrm>
          <a:prstGeom prst="rect">
            <a:avLst/>
          </a:prstGeom>
        </p:spPr>
        <p:txBody>
          <a:bodyPr wrap="square">
            <a:spAutoFit/>
          </a:bodyPr>
          <a:lstStyle/>
          <a:p>
            <a:pPr algn="just">
              <a:buFont typeface="Arial" pitchFamily="34" charset="0"/>
              <a:buChar char="•"/>
            </a:pPr>
            <a:r>
              <a:rPr lang="en-US" sz="2000" b="1" dirty="0" smtClean="0"/>
              <a:t>Aspartame</a:t>
            </a:r>
            <a:r>
              <a:rPr lang="en-US" sz="2000" dirty="0" smtClean="0"/>
              <a:t> a combination of 2 amino acids-Phenyl </a:t>
            </a:r>
            <a:r>
              <a:rPr lang="en-US" sz="2000" dirty="0" err="1" smtClean="0"/>
              <a:t>alanine</a:t>
            </a:r>
            <a:r>
              <a:rPr lang="en-US" sz="2000" dirty="0" smtClean="0"/>
              <a:t> and aspartic acid, is a low-calorie, artificial sweetener that is </a:t>
            </a:r>
            <a:r>
              <a:rPr lang="en-US" sz="2000" dirty="0" smtClean="0">
                <a:solidFill>
                  <a:srgbClr val="C00000"/>
                </a:solidFill>
              </a:rPr>
              <a:t>200 times </a:t>
            </a:r>
            <a:r>
              <a:rPr lang="en-US" sz="2000" dirty="0" smtClean="0"/>
              <a:t>as sweet as natural sugar.</a:t>
            </a:r>
          </a:p>
          <a:p>
            <a:pPr algn="just">
              <a:buFont typeface="Arial" pitchFamily="34" charset="0"/>
              <a:buChar char="•"/>
            </a:pPr>
            <a:r>
              <a:rPr lang="en-US" sz="2000" dirty="0" smtClean="0"/>
              <a:t> It is used as a sugar substitute in many food items, including low-calorie soft drinks, sugar-free chewing gum, cereals and as a tabletop sweetener. </a:t>
            </a:r>
          </a:p>
          <a:p>
            <a:pPr algn="just">
              <a:buFont typeface="Arial" pitchFamily="34" charset="0"/>
              <a:buChar char="•"/>
            </a:pPr>
            <a:r>
              <a:rPr lang="en-US" sz="2000" dirty="0" smtClean="0"/>
              <a:t>However, since its breakdown products include phenylalanine, aspartame must be avoided by </a:t>
            </a:r>
            <a:r>
              <a:rPr lang="en-US" sz="2000" dirty="0" err="1" smtClean="0"/>
              <a:t>phenylketonuria</a:t>
            </a:r>
            <a:r>
              <a:rPr lang="en-US" sz="2000" dirty="0" smtClean="0"/>
              <a:t> (PKU), and must be labeled “contains a source of phenylalanine”. </a:t>
            </a:r>
          </a:p>
          <a:p>
            <a:pPr algn="just">
              <a:buFont typeface="Arial" pitchFamily="34" charset="0"/>
              <a:buChar char="•"/>
            </a:pPr>
            <a:r>
              <a:rPr lang="en-US" sz="2000" dirty="0" smtClean="0"/>
              <a:t>It acceptable daily intake is 40mg/kg body weight.</a:t>
            </a:r>
          </a:p>
        </p:txBody>
      </p:sp>
      <p:sp>
        <p:nvSpPr>
          <p:cNvPr id="3" name="TextBox 2"/>
          <p:cNvSpPr txBox="1"/>
          <p:nvPr/>
        </p:nvSpPr>
        <p:spPr>
          <a:xfrm>
            <a:off x="2209800" y="533400"/>
            <a:ext cx="4719710" cy="523220"/>
          </a:xfrm>
          <a:prstGeom prst="rect">
            <a:avLst/>
          </a:prstGeom>
          <a:noFill/>
        </p:spPr>
        <p:txBody>
          <a:bodyPr wrap="square" rtlCol="0">
            <a:spAutoFit/>
          </a:bodyPr>
          <a:lstStyle/>
          <a:p>
            <a:pPr algn="ctr"/>
            <a:r>
              <a:rPr lang="en-US" sz="2800" dirty="0" smtClean="0"/>
              <a:t>ASPARTAME</a:t>
            </a:r>
            <a:endParaRPr lang="en-US" sz="2800" dirty="0"/>
          </a:p>
        </p:txBody>
      </p:sp>
      <p:pic>
        <p:nvPicPr>
          <p:cNvPr id="4" name="Picture 3" descr="ProductImages_EQ_227x300_115ct_EqPkt-227x300-07102017.jpg"/>
          <p:cNvPicPr>
            <a:picLocks noChangeAspect="1"/>
          </p:cNvPicPr>
          <p:nvPr/>
        </p:nvPicPr>
        <p:blipFill>
          <a:blip r:embed="rId2"/>
          <a:srcRect l="8884" t="10000" r="8884" b="10000"/>
          <a:stretch>
            <a:fillRect/>
          </a:stretch>
        </p:blipFill>
        <p:spPr>
          <a:xfrm>
            <a:off x="7255932" y="2362201"/>
            <a:ext cx="1659467" cy="2133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76400"/>
            <a:ext cx="6324600" cy="4401205"/>
          </a:xfrm>
          <a:prstGeom prst="rect">
            <a:avLst/>
          </a:prstGeom>
        </p:spPr>
        <p:txBody>
          <a:bodyPr wrap="square">
            <a:spAutoFit/>
          </a:bodyPr>
          <a:lstStyle/>
          <a:p>
            <a:pPr>
              <a:buFont typeface="Wingdings" pitchFamily="2" charset="2"/>
              <a:buChar char="ü"/>
            </a:pPr>
            <a:r>
              <a:rPr lang="en-US" sz="2000" dirty="0" smtClean="0"/>
              <a:t>Soft drinks (700 </a:t>
            </a:r>
            <a:r>
              <a:rPr lang="en-US" sz="2000" dirty="0" err="1" smtClean="0"/>
              <a:t>ppm</a:t>
            </a:r>
            <a:r>
              <a:rPr lang="en-US" sz="2000" dirty="0" smtClean="0"/>
              <a:t>)</a:t>
            </a:r>
          </a:p>
          <a:p>
            <a:pPr>
              <a:buFont typeface="Wingdings" pitchFamily="2" charset="2"/>
              <a:buChar char="ü"/>
            </a:pPr>
            <a:r>
              <a:rPr lang="en-US" sz="2000" dirty="0" smtClean="0"/>
              <a:t>Biscuits, bread, cakes and pastries (2200 </a:t>
            </a:r>
            <a:r>
              <a:rPr lang="en-US" sz="2000" dirty="0" err="1" smtClean="0"/>
              <a:t>ppm</a:t>
            </a:r>
            <a:r>
              <a:rPr lang="en-US" sz="2000" dirty="0" smtClean="0"/>
              <a:t>)</a:t>
            </a:r>
          </a:p>
          <a:p>
            <a:pPr>
              <a:buFont typeface="Wingdings" pitchFamily="2" charset="2"/>
              <a:buChar char="ü"/>
            </a:pPr>
            <a:r>
              <a:rPr lang="en-US" sz="2000" dirty="0" smtClean="0"/>
              <a:t>Traditional sweets (200 </a:t>
            </a:r>
            <a:r>
              <a:rPr lang="en-US" sz="2000" dirty="0" err="1" smtClean="0"/>
              <a:t>ppm</a:t>
            </a:r>
            <a:r>
              <a:rPr lang="en-US" sz="2000" dirty="0" smtClean="0"/>
              <a:t>)</a:t>
            </a:r>
          </a:p>
          <a:p>
            <a:pPr>
              <a:buFont typeface="Wingdings" pitchFamily="2" charset="2"/>
              <a:buChar char="ü"/>
            </a:pPr>
            <a:r>
              <a:rPr lang="en-US" sz="2000" dirty="0" smtClean="0"/>
              <a:t>Jam, jellies and marmalades (1000 </a:t>
            </a:r>
            <a:r>
              <a:rPr lang="en-US" sz="2000" dirty="0" err="1" smtClean="0"/>
              <a:t>ppm</a:t>
            </a:r>
            <a:r>
              <a:rPr lang="en-US" sz="2000" dirty="0" smtClean="0"/>
              <a:t>)</a:t>
            </a:r>
          </a:p>
          <a:p>
            <a:pPr>
              <a:buFont typeface="Wingdings" pitchFamily="2" charset="2"/>
              <a:buChar char="ü"/>
            </a:pPr>
            <a:r>
              <a:rPr lang="en-US" sz="2000" dirty="0" smtClean="0"/>
              <a:t>Chocolate (2000 </a:t>
            </a:r>
            <a:r>
              <a:rPr lang="en-US" sz="2000" dirty="0" err="1" smtClean="0"/>
              <a:t>ppm</a:t>
            </a:r>
            <a:r>
              <a:rPr lang="en-US" sz="2000" dirty="0" smtClean="0"/>
              <a:t>)</a:t>
            </a:r>
          </a:p>
          <a:p>
            <a:pPr>
              <a:buFont typeface="Wingdings" pitchFamily="2" charset="2"/>
              <a:buChar char="ü"/>
            </a:pPr>
            <a:r>
              <a:rPr lang="en-US" sz="2000" dirty="0" smtClean="0"/>
              <a:t>Sugar based/sugar free confectionery (10000 </a:t>
            </a:r>
            <a:r>
              <a:rPr lang="en-US" sz="2000" dirty="0" err="1" smtClean="0"/>
              <a:t>ppm</a:t>
            </a:r>
            <a:r>
              <a:rPr lang="en-US" sz="2000" dirty="0" smtClean="0"/>
              <a:t>)</a:t>
            </a:r>
          </a:p>
          <a:p>
            <a:pPr>
              <a:buFont typeface="Wingdings" pitchFamily="2" charset="2"/>
              <a:buChar char="ü"/>
            </a:pPr>
            <a:r>
              <a:rPr lang="en-US" sz="2000" dirty="0" smtClean="0"/>
              <a:t>Chewing gum/bubble gum (10000 </a:t>
            </a:r>
            <a:r>
              <a:rPr lang="en-US" sz="2000" dirty="0" err="1" smtClean="0"/>
              <a:t>ppm</a:t>
            </a:r>
            <a:r>
              <a:rPr lang="en-US" sz="2000" dirty="0" smtClean="0"/>
              <a:t>)</a:t>
            </a:r>
          </a:p>
          <a:p>
            <a:pPr>
              <a:buFont typeface="Wingdings" pitchFamily="2" charset="2"/>
              <a:buChar char="ü"/>
            </a:pPr>
            <a:r>
              <a:rPr lang="en-US" sz="2000" dirty="0" smtClean="0"/>
              <a:t>Custard powder mix (1000 </a:t>
            </a:r>
            <a:r>
              <a:rPr lang="en-US" sz="2000" dirty="0" err="1" smtClean="0"/>
              <a:t>ppm</a:t>
            </a:r>
            <a:r>
              <a:rPr lang="en-US" sz="2000" dirty="0" smtClean="0"/>
              <a:t>)</a:t>
            </a:r>
          </a:p>
          <a:p>
            <a:pPr>
              <a:buFont typeface="Wingdings" pitchFamily="2" charset="2"/>
              <a:buChar char="ü"/>
            </a:pPr>
            <a:r>
              <a:rPr lang="en-US" sz="2000" dirty="0" smtClean="0"/>
              <a:t>Fruit/vegetable nectar (600 </a:t>
            </a:r>
            <a:r>
              <a:rPr lang="en-US" sz="2000" dirty="0" err="1" smtClean="0"/>
              <a:t>ppm</a:t>
            </a:r>
            <a:r>
              <a:rPr lang="en-US" sz="2000" dirty="0" smtClean="0"/>
              <a:t>)</a:t>
            </a:r>
          </a:p>
          <a:p>
            <a:pPr>
              <a:buFont typeface="Wingdings" pitchFamily="2" charset="2"/>
              <a:buChar char="ü"/>
            </a:pPr>
            <a:r>
              <a:rPr lang="en-US" sz="2000" dirty="0" smtClean="0"/>
              <a:t>Ice cream, frozen dessert and pudding (1000 </a:t>
            </a:r>
            <a:r>
              <a:rPr lang="en-US" sz="2000" dirty="0" err="1" smtClean="0"/>
              <a:t>ppm</a:t>
            </a:r>
            <a:r>
              <a:rPr lang="en-US" sz="2000" dirty="0" smtClean="0"/>
              <a:t>)</a:t>
            </a:r>
          </a:p>
          <a:p>
            <a:pPr>
              <a:buFont typeface="Wingdings" pitchFamily="2" charset="2"/>
              <a:buChar char="ü"/>
            </a:pPr>
            <a:r>
              <a:rPr lang="en-US" sz="2000" dirty="0" smtClean="0"/>
              <a:t>Flavored milk (600 </a:t>
            </a:r>
            <a:r>
              <a:rPr lang="en-US" sz="2000" dirty="0" err="1" smtClean="0"/>
              <a:t>ppm</a:t>
            </a:r>
            <a:r>
              <a:rPr lang="en-US" sz="2000" dirty="0" smtClean="0"/>
              <a:t>)</a:t>
            </a:r>
          </a:p>
          <a:p>
            <a:pPr>
              <a:buFont typeface="Wingdings" pitchFamily="2" charset="2"/>
              <a:buChar char="ü"/>
            </a:pPr>
            <a:r>
              <a:rPr lang="en-US" sz="2000" dirty="0" smtClean="0"/>
              <a:t>Ready to serve tea/coffee based beverages (600 </a:t>
            </a:r>
            <a:r>
              <a:rPr lang="en-US" sz="2000" dirty="0" err="1" smtClean="0"/>
              <a:t>ppm</a:t>
            </a:r>
            <a:r>
              <a:rPr lang="en-US" sz="2000" dirty="0" smtClean="0"/>
              <a:t>)</a:t>
            </a:r>
          </a:p>
          <a:p>
            <a:pPr>
              <a:buFont typeface="Wingdings" pitchFamily="2" charset="2"/>
              <a:buChar char="ü"/>
            </a:pPr>
            <a:r>
              <a:rPr lang="en-US" sz="2000" dirty="0" smtClean="0"/>
              <a:t>Yoghurt (600 </a:t>
            </a:r>
            <a:r>
              <a:rPr lang="en-US" sz="2000" dirty="0" err="1" smtClean="0"/>
              <a:t>ppm</a:t>
            </a:r>
            <a:endParaRPr lang="en-US" sz="2000" dirty="0"/>
          </a:p>
        </p:txBody>
      </p:sp>
      <p:sp>
        <p:nvSpPr>
          <p:cNvPr id="5" name="Rectangle 4"/>
          <p:cNvSpPr/>
          <p:nvPr/>
        </p:nvSpPr>
        <p:spPr>
          <a:xfrm>
            <a:off x="228600" y="914400"/>
            <a:ext cx="8534400" cy="646331"/>
          </a:xfrm>
          <a:prstGeom prst="rect">
            <a:avLst/>
          </a:prstGeom>
        </p:spPr>
        <p:txBody>
          <a:bodyPr wrap="square">
            <a:spAutoFit/>
          </a:bodyPr>
          <a:lstStyle/>
          <a:p>
            <a:r>
              <a:rPr lang="en-US" dirty="0" smtClean="0"/>
              <a:t>Aspartame is recommended by FSSAI for use in the following foodstuff at the maximum permitted levels indicated within brackets:</a:t>
            </a:r>
          </a:p>
        </p:txBody>
      </p:sp>
      <p:pic>
        <p:nvPicPr>
          <p:cNvPr id="6" name="Picture 5" descr="tray-of-cadbury-chocolates-gift-pack-500x500.jpg"/>
          <p:cNvPicPr>
            <a:picLocks noChangeAspect="1"/>
          </p:cNvPicPr>
          <p:nvPr/>
        </p:nvPicPr>
        <p:blipFill>
          <a:blip r:embed="rId2"/>
          <a:stretch>
            <a:fillRect/>
          </a:stretch>
        </p:blipFill>
        <p:spPr>
          <a:xfrm>
            <a:off x="6400800" y="4114800"/>
            <a:ext cx="2743200" cy="2743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00200"/>
            <a:ext cx="8229600" cy="3785652"/>
          </a:xfrm>
          <a:prstGeom prst="rect">
            <a:avLst/>
          </a:prstGeom>
        </p:spPr>
        <p:txBody>
          <a:bodyPr wrap="square">
            <a:spAutoFit/>
          </a:bodyPr>
          <a:lstStyle/>
          <a:p>
            <a:pPr>
              <a:buFont typeface="Arial" pitchFamily="34" charset="0"/>
              <a:buChar char="•"/>
            </a:pPr>
            <a:r>
              <a:rPr lang="en-US" sz="2400" dirty="0" smtClean="0"/>
              <a:t>Calorie-free sweetener that is up to </a:t>
            </a:r>
            <a:r>
              <a:rPr lang="en-US" sz="2400" dirty="0" smtClean="0">
                <a:solidFill>
                  <a:srgbClr val="C00000"/>
                </a:solidFill>
              </a:rPr>
              <a:t>200 times</a:t>
            </a:r>
            <a:r>
              <a:rPr lang="en-US" sz="2400" dirty="0" smtClean="0"/>
              <a:t> sweeter than natural sugar and as sweet as aspartame.</a:t>
            </a:r>
          </a:p>
          <a:p>
            <a:pPr>
              <a:buFont typeface="Arial" pitchFamily="34" charset="0"/>
              <a:buChar char="•"/>
            </a:pPr>
            <a:r>
              <a:rPr lang="en-US" sz="2400" dirty="0" smtClean="0"/>
              <a:t> It is often blended with </a:t>
            </a:r>
            <a:r>
              <a:rPr lang="en-US" sz="2400" dirty="0" err="1" smtClean="0"/>
              <a:t>sucralose</a:t>
            </a:r>
            <a:r>
              <a:rPr lang="en-US" sz="2400" dirty="0" smtClean="0"/>
              <a:t> and used to decrease the bitter aftertaste of aspartame. </a:t>
            </a:r>
          </a:p>
          <a:p>
            <a:pPr>
              <a:buFont typeface="Arial" pitchFamily="34" charset="0"/>
              <a:buChar char="•"/>
            </a:pPr>
            <a:r>
              <a:rPr lang="en-US" sz="2400" dirty="0" smtClean="0"/>
              <a:t>Currently, </a:t>
            </a:r>
            <a:r>
              <a:rPr lang="en-US" sz="2400" dirty="0" err="1" smtClean="0"/>
              <a:t>acesulfame</a:t>
            </a:r>
            <a:r>
              <a:rPr lang="en-US" sz="2400" dirty="0" smtClean="0"/>
              <a:t> K is regarded as safe and at recommended levels of consumption, is not toxic, nor carcinogenic, as earlier claimed by some critics. </a:t>
            </a:r>
          </a:p>
          <a:p>
            <a:pPr>
              <a:buFont typeface="Arial" pitchFamily="34" charset="0"/>
              <a:buChar char="•"/>
            </a:pPr>
            <a:r>
              <a:rPr lang="en-US" sz="2400" dirty="0" smtClean="0"/>
              <a:t>Its acceptable daily intake is 9mg/kg body weight.</a:t>
            </a:r>
          </a:p>
          <a:p>
            <a:pPr>
              <a:buFont typeface="Arial" pitchFamily="34" charset="0"/>
              <a:buChar char="•"/>
            </a:pPr>
            <a:r>
              <a:rPr lang="en-US" sz="2400" dirty="0" smtClean="0"/>
              <a:t>It is stable in high temperature, therefore often used in baked products.</a:t>
            </a:r>
          </a:p>
        </p:txBody>
      </p:sp>
      <p:sp>
        <p:nvSpPr>
          <p:cNvPr id="5" name="TextBox 4"/>
          <p:cNvSpPr txBox="1"/>
          <p:nvPr/>
        </p:nvSpPr>
        <p:spPr>
          <a:xfrm>
            <a:off x="2209800" y="685800"/>
            <a:ext cx="5029200" cy="523220"/>
          </a:xfrm>
          <a:prstGeom prst="rect">
            <a:avLst/>
          </a:prstGeom>
          <a:noFill/>
        </p:spPr>
        <p:txBody>
          <a:bodyPr wrap="square" rtlCol="0">
            <a:spAutoFit/>
          </a:bodyPr>
          <a:lstStyle/>
          <a:p>
            <a:pPr algn="ctr"/>
            <a:r>
              <a:rPr lang="en-US" sz="2800" dirty="0" smtClean="0"/>
              <a:t>ACESULFAME POTASSIUM</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71600"/>
            <a:ext cx="8534400" cy="4524315"/>
          </a:xfrm>
          <a:prstGeom prst="rect">
            <a:avLst/>
          </a:prstGeom>
        </p:spPr>
        <p:txBody>
          <a:bodyPr wrap="square">
            <a:spAutoFit/>
          </a:bodyPr>
          <a:lstStyle/>
          <a:p>
            <a:r>
              <a:rPr lang="en-US" sz="2400" dirty="0" err="1" smtClean="0"/>
              <a:t>Acesulfame</a:t>
            </a:r>
            <a:r>
              <a:rPr lang="en-US" sz="2400" dirty="0" smtClean="0"/>
              <a:t> potassium is recommended by FSSAI for use in the following foodstuff at the maximum permitted levels indicated within brackets:</a:t>
            </a:r>
          </a:p>
          <a:p>
            <a:pPr>
              <a:buFont typeface="Wingdings" pitchFamily="2" charset="2"/>
              <a:buChar char="ü"/>
            </a:pPr>
            <a:r>
              <a:rPr lang="en-US" sz="2400" dirty="0" smtClean="0"/>
              <a:t>Soft drinks (300 </a:t>
            </a:r>
            <a:r>
              <a:rPr lang="en-US" sz="2400" dirty="0" err="1" smtClean="0"/>
              <a:t>ppm</a:t>
            </a:r>
            <a:r>
              <a:rPr lang="en-US" sz="2400" dirty="0" smtClean="0"/>
              <a:t>)</a:t>
            </a:r>
          </a:p>
          <a:p>
            <a:pPr>
              <a:buFont typeface="Wingdings" pitchFamily="2" charset="2"/>
              <a:buChar char="ü"/>
            </a:pPr>
            <a:r>
              <a:rPr lang="en-US" sz="2400" dirty="0" smtClean="0"/>
              <a:t>Biscuits, bread, cakes and pastries (1000 </a:t>
            </a:r>
            <a:r>
              <a:rPr lang="en-US" sz="2400" dirty="0" err="1" smtClean="0"/>
              <a:t>ppm</a:t>
            </a:r>
            <a:r>
              <a:rPr lang="en-US" sz="2400" dirty="0" smtClean="0"/>
              <a:t>)</a:t>
            </a:r>
          </a:p>
          <a:p>
            <a:pPr>
              <a:buFont typeface="Wingdings" pitchFamily="2" charset="2"/>
              <a:buChar char="ü"/>
            </a:pPr>
            <a:r>
              <a:rPr lang="en-US" sz="2400" dirty="0" smtClean="0"/>
              <a:t>Traditional sweets (500 </a:t>
            </a:r>
            <a:r>
              <a:rPr lang="en-US" sz="2400" dirty="0" err="1" smtClean="0"/>
              <a:t>ppm</a:t>
            </a:r>
            <a:r>
              <a:rPr lang="en-US" sz="2400" dirty="0" smtClean="0"/>
              <a:t>)</a:t>
            </a:r>
          </a:p>
          <a:p>
            <a:pPr>
              <a:buFont typeface="Wingdings" pitchFamily="2" charset="2"/>
              <a:buChar char="ü"/>
            </a:pPr>
            <a:r>
              <a:rPr lang="en-US" sz="2400" dirty="0" smtClean="0"/>
              <a:t>Chocolate (500 </a:t>
            </a:r>
            <a:r>
              <a:rPr lang="en-US" sz="2400" dirty="0" err="1" smtClean="0"/>
              <a:t>ppm</a:t>
            </a:r>
            <a:r>
              <a:rPr lang="en-US" sz="2400" dirty="0" smtClean="0"/>
              <a:t>)</a:t>
            </a:r>
          </a:p>
          <a:p>
            <a:pPr>
              <a:buFont typeface="Wingdings" pitchFamily="2" charset="2"/>
              <a:buChar char="ü"/>
            </a:pPr>
            <a:r>
              <a:rPr lang="en-US" sz="2400" dirty="0" smtClean="0"/>
              <a:t>Sugar based/ Sugar-free confectionery (3500 </a:t>
            </a:r>
            <a:r>
              <a:rPr lang="en-US" sz="2400" dirty="0" err="1" smtClean="0"/>
              <a:t>ppm</a:t>
            </a:r>
            <a:r>
              <a:rPr lang="en-US" sz="2400" dirty="0" smtClean="0"/>
              <a:t>)</a:t>
            </a:r>
          </a:p>
          <a:p>
            <a:pPr>
              <a:buFont typeface="Wingdings" pitchFamily="2" charset="2"/>
              <a:buChar char="ü"/>
            </a:pPr>
            <a:r>
              <a:rPr lang="en-US" sz="2400" dirty="0" smtClean="0"/>
              <a:t>Chewing gum/ bubble gum (5000 </a:t>
            </a:r>
            <a:r>
              <a:rPr lang="en-US" sz="2400" dirty="0" err="1" smtClean="0"/>
              <a:t>ppm</a:t>
            </a:r>
            <a:r>
              <a:rPr lang="en-US" sz="2400" dirty="0" smtClean="0"/>
              <a:t>)</a:t>
            </a:r>
          </a:p>
          <a:p>
            <a:pPr>
              <a:buFont typeface="Wingdings" pitchFamily="2" charset="2"/>
              <a:buChar char="ü"/>
            </a:pPr>
            <a:r>
              <a:rPr lang="en-US" sz="2400" dirty="0" smtClean="0"/>
              <a:t>Ready to serve tea/coffee based beverages (600 </a:t>
            </a:r>
            <a:r>
              <a:rPr lang="en-US" sz="2400" dirty="0" err="1" smtClean="0"/>
              <a:t>ppm</a:t>
            </a:r>
            <a:r>
              <a:rPr lang="en-US" sz="2400" dirty="0" smtClean="0"/>
              <a:t>)</a:t>
            </a:r>
          </a:p>
          <a:p>
            <a:pPr>
              <a:buFont typeface="Wingdings" pitchFamily="2" charset="2"/>
              <a:buChar char="ü"/>
            </a:pPr>
            <a:r>
              <a:rPr lang="en-US" sz="2400" dirty="0" smtClean="0"/>
              <a:t>Ice </a:t>
            </a:r>
            <a:r>
              <a:rPr lang="en-US" sz="2400" dirty="0" err="1" smtClean="0"/>
              <a:t>lollies</a:t>
            </a:r>
            <a:r>
              <a:rPr lang="en-US" sz="2400" dirty="0" smtClean="0"/>
              <a:t>/ice candy (800 </a:t>
            </a:r>
            <a:r>
              <a:rPr lang="en-US" sz="2400" dirty="0" err="1" smtClean="0"/>
              <a:t>ppm</a:t>
            </a:r>
            <a:r>
              <a:rPr lang="en-US" sz="2400" dirty="0" smtClean="0"/>
              <a:t>)</a:t>
            </a:r>
          </a:p>
          <a:p>
            <a:pPr>
              <a:buFont typeface="Wingdings" pitchFamily="2" charset="2"/>
              <a:buChar char="ü"/>
            </a:pPr>
            <a:r>
              <a:rPr lang="en-US" sz="2400" dirty="0" smtClean="0"/>
              <a:t>Fruit nectars (300 </a:t>
            </a:r>
            <a:r>
              <a:rPr lang="en-US" sz="2400" dirty="0" err="1" smtClean="0"/>
              <a:t>ppm</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fontScale="90000"/>
          </a:bodyPr>
          <a:lstStyle/>
          <a:p>
            <a:r>
              <a:rPr lang="en-US" b="1" u="sng" dirty="0" smtClean="0">
                <a:solidFill>
                  <a:schemeClr val="tx1">
                    <a:lumMod val="85000"/>
                    <a:lumOff val="15000"/>
                  </a:schemeClr>
                </a:solidFill>
              </a:rPr>
              <a:t>DEFINITION:</a:t>
            </a:r>
            <a:br>
              <a:rPr lang="en-US" b="1" u="sng" dirty="0" smtClean="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p:cNvSpPr>
            <a:spLocks noGrp="1"/>
          </p:cNvSpPr>
          <p:nvPr>
            <p:ph idx="1"/>
          </p:nvPr>
        </p:nvSpPr>
        <p:spPr>
          <a:xfrm>
            <a:off x="304800" y="1295400"/>
            <a:ext cx="8610600" cy="3657600"/>
          </a:xfrm>
        </p:spPr>
        <p:txBody>
          <a:bodyPr>
            <a:normAutofit fontScale="92500" lnSpcReduction="20000"/>
          </a:bodyPr>
          <a:lstStyle/>
          <a:p>
            <a:pPr marL="274320" indent="-274320" algn="just">
              <a:lnSpc>
                <a:spcPct val="120000"/>
              </a:lnSpc>
              <a:defRPr/>
            </a:pPr>
            <a:r>
              <a:rPr lang="en-US" dirty="0" smtClean="0"/>
              <a:t>A biological compound containing carbon, hydrogen, and oxygen.</a:t>
            </a:r>
          </a:p>
          <a:p>
            <a:pPr marL="274320" indent="-274320" algn="just">
              <a:lnSpc>
                <a:spcPct val="120000"/>
              </a:lnSpc>
              <a:defRPr/>
            </a:pPr>
            <a:r>
              <a:rPr lang="en-US" dirty="0" smtClean="0"/>
              <a:t>Carbohydrates are the most abundant of all the organic compounds in nature. </a:t>
            </a:r>
          </a:p>
          <a:p>
            <a:pPr marL="274320" indent="-274320" algn="just">
              <a:lnSpc>
                <a:spcPct val="120000"/>
              </a:lnSpc>
              <a:defRPr/>
            </a:pPr>
            <a:r>
              <a:rPr lang="en-US" dirty="0" smtClean="0"/>
              <a:t>Carbohydrates are the chief, cheapest and main source of energy.</a:t>
            </a:r>
          </a:p>
          <a:p>
            <a:pPr algn="just"/>
            <a:r>
              <a:rPr lang="en-US" dirty="0" smtClean="0"/>
              <a:t>In plants, energy from the Sun is used to convert carbon dioxide and water into the carbohydrate glucose. </a:t>
            </a:r>
          </a:p>
          <a:p>
            <a:pPr algn="just"/>
            <a:endParaRPr lang="en-US" dirty="0"/>
          </a:p>
        </p:txBody>
      </p:sp>
      <p:pic>
        <p:nvPicPr>
          <p:cNvPr id="4" name="Picture 3" descr="imgbin-nutrient-carbohydrate-food-dieting-others-ALicvihKyyfy0g05604vbPCzC-removebg-preview.png"/>
          <p:cNvPicPr>
            <a:picLocks noChangeAspect="1"/>
          </p:cNvPicPr>
          <p:nvPr/>
        </p:nvPicPr>
        <p:blipFill>
          <a:blip r:embed="rId2"/>
          <a:srcRect l="7143" t="-5205" r="14285" b="27135"/>
          <a:stretch>
            <a:fillRect/>
          </a:stretch>
        </p:blipFill>
        <p:spPr>
          <a:xfrm>
            <a:off x="4953000" y="4572000"/>
            <a:ext cx="4191000" cy="2286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6400"/>
            <a:ext cx="8077200" cy="2677656"/>
          </a:xfrm>
          <a:prstGeom prst="rect">
            <a:avLst/>
          </a:prstGeom>
        </p:spPr>
        <p:txBody>
          <a:bodyPr wrap="square">
            <a:spAutoFit/>
          </a:bodyPr>
          <a:lstStyle/>
          <a:p>
            <a:pPr>
              <a:buFont typeface="Arial" pitchFamily="34" charset="0"/>
              <a:buChar char="•"/>
            </a:pPr>
            <a:r>
              <a:rPr lang="en-US" sz="2400" b="1" dirty="0" err="1" smtClean="0"/>
              <a:t>Sucralose</a:t>
            </a:r>
            <a:r>
              <a:rPr lang="en-US" sz="2400" b="1" dirty="0" smtClean="0"/>
              <a:t> </a:t>
            </a:r>
            <a:r>
              <a:rPr lang="en-US" sz="2400" dirty="0" smtClean="0"/>
              <a:t>is a calorie-free artificial sweetener derived from sucrose and is up to </a:t>
            </a:r>
            <a:r>
              <a:rPr lang="en-US" sz="2400" dirty="0" smtClean="0">
                <a:solidFill>
                  <a:srgbClr val="C00000"/>
                </a:solidFill>
              </a:rPr>
              <a:t>650 times </a:t>
            </a:r>
            <a:r>
              <a:rPr lang="en-US" sz="2400" dirty="0" smtClean="0"/>
              <a:t>sweeter than natural sugar. </a:t>
            </a:r>
          </a:p>
          <a:p>
            <a:pPr>
              <a:buFont typeface="Arial" pitchFamily="34" charset="0"/>
              <a:buChar char="•"/>
            </a:pPr>
            <a:r>
              <a:rPr lang="en-US" sz="2400" dirty="0" err="1" smtClean="0"/>
              <a:t>Sucralose</a:t>
            </a:r>
            <a:r>
              <a:rPr lang="en-US" sz="2400" dirty="0" smtClean="0"/>
              <a:t> does not have any bitter aftertaste.</a:t>
            </a:r>
          </a:p>
          <a:p>
            <a:pPr>
              <a:buFont typeface="Arial" pitchFamily="34" charset="0"/>
              <a:buChar char="•"/>
            </a:pPr>
            <a:r>
              <a:rPr lang="en-US" sz="2400" dirty="0" err="1" smtClean="0"/>
              <a:t>Sucralose</a:t>
            </a:r>
            <a:r>
              <a:rPr lang="en-US" sz="2400" dirty="0" smtClean="0"/>
              <a:t> does not have any appreciable effects on blood glucose levels and can be used by diabetics.</a:t>
            </a:r>
          </a:p>
          <a:p>
            <a:pPr>
              <a:buFont typeface="Arial" pitchFamily="34" charset="0"/>
              <a:buChar char="•"/>
            </a:pPr>
            <a:r>
              <a:rPr lang="en-US" sz="2400" dirty="0" smtClean="0"/>
              <a:t> Its acceptable daily intake is 15mg/kg body weight.</a:t>
            </a:r>
          </a:p>
        </p:txBody>
      </p:sp>
      <p:sp>
        <p:nvSpPr>
          <p:cNvPr id="5" name="TextBox 4"/>
          <p:cNvSpPr txBox="1"/>
          <p:nvPr/>
        </p:nvSpPr>
        <p:spPr>
          <a:xfrm>
            <a:off x="2209800" y="685800"/>
            <a:ext cx="5029200" cy="523220"/>
          </a:xfrm>
          <a:prstGeom prst="rect">
            <a:avLst/>
          </a:prstGeom>
          <a:noFill/>
        </p:spPr>
        <p:txBody>
          <a:bodyPr wrap="square" rtlCol="0">
            <a:spAutoFit/>
          </a:bodyPr>
          <a:lstStyle/>
          <a:p>
            <a:pPr algn="ctr"/>
            <a:r>
              <a:rPr lang="en-US" sz="2800" dirty="0" smtClean="0"/>
              <a:t>SUCRALOSE</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7924800" cy="4801314"/>
          </a:xfrm>
          <a:prstGeom prst="rect">
            <a:avLst/>
          </a:prstGeom>
        </p:spPr>
        <p:txBody>
          <a:bodyPr wrap="square">
            <a:spAutoFit/>
          </a:bodyPr>
          <a:lstStyle/>
          <a:p>
            <a:r>
              <a:rPr lang="en-US" dirty="0" err="1" smtClean="0"/>
              <a:t>Sucralose</a:t>
            </a:r>
            <a:r>
              <a:rPr lang="en-US" dirty="0" smtClean="0"/>
              <a:t> is recommended by FSSAI for use in the following foodstuff at the maximum permitted levels indicated within brackets:</a:t>
            </a:r>
          </a:p>
          <a:p>
            <a:pPr>
              <a:buFont typeface="Wingdings" pitchFamily="2" charset="2"/>
              <a:buChar char="ü"/>
            </a:pPr>
            <a:r>
              <a:rPr lang="en-US" dirty="0" smtClean="0"/>
              <a:t>Soft drinks (300 </a:t>
            </a:r>
            <a:r>
              <a:rPr lang="en-US" dirty="0" err="1" smtClean="0"/>
              <a:t>ppm</a:t>
            </a:r>
            <a:r>
              <a:rPr lang="en-US" dirty="0" smtClean="0"/>
              <a:t>)</a:t>
            </a:r>
          </a:p>
          <a:p>
            <a:pPr>
              <a:buFont typeface="Wingdings" pitchFamily="2" charset="2"/>
              <a:buChar char="ü"/>
            </a:pPr>
            <a:r>
              <a:rPr lang="en-US" dirty="0" smtClean="0"/>
              <a:t>Biscuits (including cookies), bread, cakes and pastries (750 </a:t>
            </a:r>
            <a:r>
              <a:rPr lang="en-US" dirty="0" err="1" smtClean="0"/>
              <a:t>ppm</a:t>
            </a:r>
            <a:r>
              <a:rPr lang="en-US" dirty="0" smtClean="0"/>
              <a:t>)</a:t>
            </a:r>
          </a:p>
          <a:p>
            <a:pPr>
              <a:buFont typeface="Wingdings" pitchFamily="2" charset="2"/>
              <a:buChar char="ü"/>
            </a:pPr>
            <a:r>
              <a:rPr lang="en-US" dirty="0" smtClean="0"/>
              <a:t>Traditional sweets (750 </a:t>
            </a:r>
            <a:r>
              <a:rPr lang="en-US" dirty="0" err="1" smtClean="0"/>
              <a:t>ppm</a:t>
            </a:r>
            <a:r>
              <a:rPr lang="en-US" dirty="0" smtClean="0"/>
              <a:t>)</a:t>
            </a:r>
          </a:p>
          <a:p>
            <a:pPr>
              <a:buFont typeface="Wingdings" pitchFamily="2" charset="2"/>
              <a:buChar char="ü"/>
            </a:pPr>
            <a:r>
              <a:rPr lang="en-US" dirty="0" smtClean="0"/>
              <a:t>Yogurt (300 </a:t>
            </a:r>
            <a:r>
              <a:rPr lang="en-US" dirty="0" err="1" smtClean="0"/>
              <a:t>ppm</a:t>
            </a:r>
            <a:r>
              <a:rPr lang="en-US" dirty="0" smtClean="0"/>
              <a:t>)</a:t>
            </a:r>
          </a:p>
          <a:p>
            <a:pPr>
              <a:buFont typeface="Wingdings" pitchFamily="2" charset="2"/>
              <a:buChar char="ü"/>
            </a:pPr>
            <a:r>
              <a:rPr lang="en-US" dirty="0" smtClean="0"/>
              <a:t>Ice cream/dried ice cream mixes/frozen dessert/</a:t>
            </a:r>
            <a:r>
              <a:rPr lang="en-US" i="1" dirty="0" err="1" smtClean="0"/>
              <a:t>kulfi</a:t>
            </a:r>
            <a:r>
              <a:rPr lang="en-US" dirty="0" smtClean="0"/>
              <a:t> (400 </a:t>
            </a:r>
            <a:r>
              <a:rPr lang="en-US" dirty="0" err="1" smtClean="0"/>
              <a:t>ppm</a:t>
            </a:r>
            <a:r>
              <a:rPr lang="en-US" dirty="0" smtClean="0"/>
              <a:t>)</a:t>
            </a:r>
          </a:p>
          <a:p>
            <a:pPr>
              <a:buFont typeface="Wingdings" pitchFamily="2" charset="2"/>
              <a:buChar char="ü"/>
            </a:pPr>
            <a:r>
              <a:rPr lang="en-US" dirty="0" smtClean="0"/>
              <a:t>Ice </a:t>
            </a:r>
            <a:r>
              <a:rPr lang="en-US" dirty="0" err="1" smtClean="0"/>
              <a:t>lollies</a:t>
            </a:r>
            <a:r>
              <a:rPr lang="en-US" dirty="0" smtClean="0"/>
              <a:t>/ice candy (800 </a:t>
            </a:r>
            <a:r>
              <a:rPr lang="en-US" dirty="0" err="1" smtClean="0"/>
              <a:t>ppm</a:t>
            </a:r>
            <a:r>
              <a:rPr lang="en-US" dirty="0" smtClean="0"/>
              <a:t>)</a:t>
            </a:r>
          </a:p>
          <a:p>
            <a:pPr>
              <a:buFont typeface="Wingdings" pitchFamily="2" charset="2"/>
              <a:buChar char="ü"/>
            </a:pPr>
            <a:r>
              <a:rPr lang="en-US" dirty="0" smtClean="0"/>
              <a:t>Jam, jellies, and marmalades (450 </a:t>
            </a:r>
            <a:r>
              <a:rPr lang="en-US" dirty="0" err="1" smtClean="0"/>
              <a:t>ppm</a:t>
            </a:r>
            <a:r>
              <a:rPr lang="en-US" dirty="0" smtClean="0"/>
              <a:t>)</a:t>
            </a:r>
          </a:p>
          <a:p>
            <a:pPr>
              <a:buFont typeface="Wingdings" pitchFamily="2" charset="2"/>
              <a:buChar char="ü"/>
            </a:pPr>
            <a:r>
              <a:rPr lang="en-US" dirty="0" smtClean="0"/>
              <a:t>Chutney (800 </a:t>
            </a:r>
            <a:r>
              <a:rPr lang="en-US" dirty="0" err="1" smtClean="0"/>
              <a:t>ppm</a:t>
            </a:r>
            <a:r>
              <a:rPr lang="en-US" dirty="0" smtClean="0"/>
              <a:t>)</a:t>
            </a:r>
          </a:p>
          <a:p>
            <a:pPr>
              <a:buFont typeface="Wingdings" pitchFamily="2" charset="2"/>
              <a:buChar char="ü"/>
            </a:pPr>
            <a:r>
              <a:rPr lang="en-US" dirty="0" smtClean="0"/>
              <a:t>Confectionery (1500 </a:t>
            </a:r>
            <a:r>
              <a:rPr lang="en-US" dirty="0" err="1" smtClean="0"/>
              <a:t>ppm</a:t>
            </a:r>
            <a:r>
              <a:rPr lang="en-US" dirty="0" smtClean="0"/>
              <a:t>)</a:t>
            </a:r>
          </a:p>
          <a:p>
            <a:pPr>
              <a:buFont typeface="Wingdings" pitchFamily="2" charset="2"/>
              <a:buChar char="ü"/>
            </a:pPr>
            <a:r>
              <a:rPr lang="en-US" dirty="0" smtClean="0"/>
              <a:t>Chocolate (800 </a:t>
            </a:r>
            <a:r>
              <a:rPr lang="en-US" dirty="0" err="1" smtClean="0"/>
              <a:t>ppm</a:t>
            </a:r>
            <a:r>
              <a:rPr lang="en-US" dirty="0" smtClean="0"/>
              <a:t>)</a:t>
            </a:r>
          </a:p>
          <a:p>
            <a:pPr>
              <a:buFont typeface="Wingdings" pitchFamily="2" charset="2"/>
              <a:buChar char="ü"/>
            </a:pPr>
            <a:r>
              <a:rPr lang="en-US" dirty="0" smtClean="0"/>
              <a:t>Chewing gum (1250 </a:t>
            </a:r>
            <a:r>
              <a:rPr lang="en-US" dirty="0" err="1" smtClean="0"/>
              <a:t>ppm</a:t>
            </a:r>
            <a:r>
              <a:rPr lang="en-US" dirty="0" smtClean="0"/>
              <a:t>)</a:t>
            </a:r>
          </a:p>
          <a:p>
            <a:pPr>
              <a:buFont typeface="Wingdings" pitchFamily="2" charset="2"/>
              <a:buChar char="ü"/>
            </a:pPr>
            <a:r>
              <a:rPr lang="en-US" dirty="0" smtClean="0"/>
              <a:t>Doughnuts /scones /muffins (800 </a:t>
            </a:r>
            <a:r>
              <a:rPr lang="en-US" dirty="0" err="1" smtClean="0"/>
              <a:t>ppm</a:t>
            </a:r>
            <a:r>
              <a:rPr lang="en-US" dirty="0" smtClean="0"/>
              <a:t>)</a:t>
            </a:r>
          </a:p>
          <a:p>
            <a:pPr>
              <a:buFont typeface="Wingdings" pitchFamily="2" charset="2"/>
              <a:buChar char="ü"/>
            </a:pPr>
            <a:r>
              <a:rPr lang="en-US" dirty="0" smtClean="0"/>
              <a:t>Ready to serve tea/coffee based beverages (600 </a:t>
            </a:r>
            <a:r>
              <a:rPr lang="en-US" dirty="0" err="1" smtClean="0"/>
              <a:t>ppm</a:t>
            </a:r>
            <a:r>
              <a:rPr lang="en-US" dirty="0" smtClean="0"/>
              <a:t>)</a:t>
            </a:r>
          </a:p>
          <a:p>
            <a:pPr>
              <a:buFont typeface="Wingdings" pitchFamily="2" charset="2"/>
              <a:buChar char="ü"/>
            </a:pPr>
            <a:r>
              <a:rPr lang="en-US" dirty="0" smtClean="0"/>
              <a:t>Vegetable juice/nectar (250 </a:t>
            </a:r>
            <a:r>
              <a:rPr lang="en-US" dirty="0" err="1" smtClean="0"/>
              <a:t>ppm</a:t>
            </a:r>
            <a:r>
              <a:rPr lang="en-US" dirty="0" smtClean="0"/>
              <a:t>)</a:t>
            </a:r>
          </a:p>
          <a:p>
            <a:pPr>
              <a:buFont typeface="Wingdings" pitchFamily="2" charset="2"/>
              <a:buChar char="ü"/>
            </a:pPr>
            <a:r>
              <a:rPr lang="en-US" dirty="0" smtClean="0"/>
              <a:t>Custard powder/ ready to eat custard dessert (260 </a:t>
            </a:r>
            <a:r>
              <a:rPr lang="en-US" dirty="0" err="1" smtClean="0"/>
              <a:t>ppm</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0"/>
            <a:ext cx="8077200" cy="2585323"/>
          </a:xfrm>
          <a:prstGeom prst="rect">
            <a:avLst/>
          </a:prstGeom>
        </p:spPr>
        <p:txBody>
          <a:bodyPr wrap="square">
            <a:spAutoFit/>
          </a:bodyPr>
          <a:lstStyle/>
          <a:p>
            <a:pPr algn="just">
              <a:buFont typeface="Arial" pitchFamily="34" charset="0"/>
              <a:buChar char="•"/>
            </a:pPr>
            <a:r>
              <a:rPr lang="en-US" b="1" dirty="0" err="1" smtClean="0"/>
              <a:t>Neotame</a:t>
            </a:r>
            <a:r>
              <a:rPr lang="en-US" dirty="0" smtClean="0"/>
              <a:t> is an artificial sweetener derived from aspartame that has been approved in 2002 for use in food and drink products, but its use has been largely limited. </a:t>
            </a:r>
          </a:p>
          <a:p>
            <a:pPr algn="just">
              <a:buFont typeface="Arial" pitchFamily="34" charset="0"/>
              <a:buChar char="•"/>
            </a:pPr>
            <a:r>
              <a:rPr lang="en-US" dirty="0" smtClean="0"/>
              <a:t>It is extremely potent, rapidly metabolized, completely excreted from the body. </a:t>
            </a:r>
          </a:p>
          <a:p>
            <a:pPr algn="just">
              <a:buFont typeface="Arial" pitchFamily="34" charset="0"/>
              <a:buChar char="•"/>
            </a:pPr>
            <a:r>
              <a:rPr lang="en-US" dirty="0" err="1" smtClean="0"/>
              <a:t>Neotame</a:t>
            </a:r>
            <a:r>
              <a:rPr lang="en-US" dirty="0" smtClean="0"/>
              <a:t> is 7,000-13,000 times sweeter than natural sugar and 30-60 times sweeter than aspartame.</a:t>
            </a:r>
          </a:p>
          <a:p>
            <a:pPr algn="just">
              <a:buFont typeface="Arial" pitchFamily="34" charset="0"/>
              <a:buChar char="•"/>
            </a:pPr>
            <a:r>
              <a:rPr lang="en-US" dirty="0" err="1" smtClean="0"/>
              <a:t>Neotame</a:t>
            </a:r>
            <a:r>
              <a:rPr lang="en-US" dirty="0" smtClean="0"/>
              <a:t> is recommended by FSSAI for use in </a:t>
            </a:r>
            <a:r>
              <a:rPr lang="en-US" b="1" dirty="0" smtClean="0"/>
              <a:t>soft drinks</a:t>
            </a:r>
            <a:r>
              <a:rPr lang="en-US" dirty="0" smtClean="0"/>
              <a:t> only at a maximum permitted level of </a:t>
            </a:r>
            <a:r>
              <a:rPr lang="en-US" b="1" dirty="0" smtClean="0"/>
              <a:t>33 </a:t>
            </a:r>
            <a:r>
              <a:rPr lang="en-US" b="1" dirty="0" err="1" smtClean="0"/>
              <a:t>ppm</a:t>
            </a:r>
            <a:r>
              <a:rPr lang="en-US" dirty="0" smtClean="0"/>
              <a:t>.</a:t>
            </a:r>
            <a:endParaRPr lang="en-US" dirty="0"/>
          </a:p>
        </p:txBody>
      </p:sp>
      <p:sp>
        <p:nvSpPr>
          <p:cNvPr id="5" name="TextBox 4"/>
          <p:cNvSpPr txBox="1"/>
          <p:nvPr/>
        </p:nvSpPr>
        <p:spPr>
          <a:xfrm>
            <a:off x="2209800" y="685800"/>
            <a:ext cx="5029200" cy="523220"/>
          </a:xfrm>
          <a:prstGeom prst="rect">
            <a:avLst/>
          </a:prstGeom>
          <a:noFill/>
        </p:spPr>
        <p:txBody>
          <a:bodyPr wrap="square" rtlCol="0">
            <a:spAutoFit/>
          </a:bodyPr>
          <a:lstStyle/>
          <a:p>
            <a:pPr algn="ctr"/>
            <a:r>
              <a:rPr lang="en-US" sz="2800" dirty="0" smtClean="0"/>
              <a:t>NEOTAME</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4597" t="34375" r="26208" b="14583"/>
          <a:stretch>
            <a:fillRect/>
          </a:stretch>
        </p:blipFill>
        <p:spPr bwMode="auto">
          <a:xfrm>
            <a:off x="1371600" y="2286000"/>
            <a:ext cx="6400800" cy="3733800"/>
          </a:xfrm>
          <a:prstGeom prst="rect">
            <a:avLst/>
          </a:prstGeom>
          <a:noFill/>
          <a:ln w="9525">
            <a:noFill/>
            <a:miter lim="800000"/>
            <a:headEnd/>
            <a:tailEnd/>
          </a:ln>
          <a:effectLst/>
        </p:spPr>
      </p:pic>
      <p:sp>
        <p:nvSpPr>
          <p:cNvPr id="5" name="Title 1"/>
          <p:cNvSpPr>
            <a:spLocks noGrp="1"/>
          </p:cNvSpPr>
          <p:nvPr>
            <p:ph type="title"/>
          </p:nvPr>
        </p:nvSpPr>
        <p:spPr>
          <a:xfrm>
            <a:off x="533400" y="762000"/>
            <a:ext cx="8229600" cy="1066800"/>
          </a:xfrm>
        </p:spPr>
        <p:txBody>
          <a:bodyPr>
            <a:normAutofit fontScale="90000"/>
          </a:bodyPr>
          <a:lstStyle/>
          <a:p>
            <a:pPr algn="ctr"/>
            <a:r>
              <a:rPr lang="en-US" dirty="0" smtClean="0"/>
              <a:t>How can you reduce your intake of refined carbohydrates?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1084" t="17709" r="22108" b="16666"/>
          <a:stretch>
            <a:fillRect/>
          </a:stretch>
        </p:blipFill>
        <p:spPr bwMode="auto">
          <a:xfrm>
            <a:off x="533400" y="838200"/>
            <a:ext cx="8447315"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19400"/>
            <a:ext cx="8915400" cy="1754326"/>
          </a:xfrm>
          <a:prstGeom prst="rect">
            <a:avLst/>
          </a:prstGeom>
          <a:noFill/>
        </p:spPr>
        <p:txBody>
          <a:bodyPr wrap="squar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COMPLEX CARBOHYDRATES</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FIBRES</a:t>
            </a:r>
            <a:endParaRPr lang="en-US" dirty="0"/>
          </a:p>
        </p:txBody>
      </p:sp>
      <p:sp>
        <p:nvSpPr>
          <p:cNvPr id="3" name="Content Placeholder 2"/>
          <p:cNvSpPr>
            <a:spLocks noGrp="1"/>
          </p:cNvSpPr>
          <p:nvPr>
            <p:ph idx="1"/>
          </p:nvPr>
        </p:nvSpPr>
        <p:spPr/>
        <p:txBody>
          <a:bodyPr/>
          <a:lstStyle/>
          <a:p>
            <a:r>
              <a:rPr lang="en-US" dirty="0" smtClean="0"/>
              <a:t>Fibers are also known as roughage or bulk </a:t>
            </a:r>
          </a:p>
          <a:p>
            <a:r>
              <a:rPr lang="en-US" dirty="0" smtClean="0"/>
              <a:t>They are polysaccharides from plants.</a:t>
            </a:r>
          </a:p>
          <a:p>
            <a:r>
              <a:rPr lang="en-US" dirty="0" smtClean="0"/>
              <a:t> Fruits, vegetables, whole grains and legumes, such as peas and beans.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Dietary Vs Functional </a:t>
            </a:r>
            <a:r>
              <a:rPr lang="en-US" dirty="0" err="1" smtClean="0"/>
              <a:t>Fibres</a:t>
            </a:r>
            <a:endParaRPr lang="en-US" dirty="0"/>
          </a:p>
        </p:txBody>
      </p:sp>
      <p:sp>
        <p:nvSpPr>
          <p:cNvPr id="3" name="Content Placeholder 2"/>
          <p:cNvSpPr>
            <a:spLocks noGrp="1"/>
          </p:cNvSpPr>
          <p:nvPr>
            <p:ph idx="1"/>
          </p:nvPr>
        </p:nvSpPr>
        <p:spPr>
          <a:xfrm>
            <a:off x="381000" y="1676400"/>
            <a:ext cx="8382000" cy="4325112"/>
          </a:xfrm>
        </p:spPr>
        <p:txBody>
          <a:bodyPr/>
          <a:lstStyle/>
          <a:p>
            <a:r>
              <a:rPr lang="en-US" dirty="0" smtClean="0"/>
              <a:t>Dietary fiber : </a:t>
            </a:r>
          </a:p>
          <a:p>
            <a:pPr>
              <a:buNone/>
            </a:pPr>
            <a:r>
              <a:rPr lang="en-US" dirty="0" smtClean="0"/>
              <a:t>   consists of non digestible carbohydrates and lignin that are intrinsic and intact in plants. </a:t>
            </a:r>
          </a:p>
          <a:p>
            <a:r>
              <a:rPr lang="en-US" dirty="0" smtClean="0"/>
              <a:t>Functional fiber : </a:t>
            </a:r>
          </a:p>
          <a:p>
            <a:pPr>
              <a:buNone/>
            </a:pPr>
            <a:r>
              <a:rPr lang="en-US" dirty="0" smtClean="0"/>
              <a:t>   consists of isolated, non digestible carbohydrates that have beneficial physiological effects in humans.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ctr"/>
            <a:r>
              <a:rPr lang="en-US" dirty="0" smtClean="0"/>
              <a:t>Classification</a:t>
            </a:r>
            <a:endParaRPr lang="en-US" dirty="0"/>
          </a:p>
        </p:txBody>
      </p:sp>
      <p:sp>
        <p:nvSpPr>
          <p:cNvPr id="3" name="Content Placeholder 2"/>
          <p:cNvSpPr>
            <a:spLocks noGrp="1"/>
          </p:cNvSpPr>
          <p:nvPr>
            <p:ph idx="1"/>
          </p:nvPr>
        </p:nvSpPr>
        <p:spPr>
          <a:xfrm>
            <a:off x="304800" y="1752600"/>
            <a:ext cx="8229600" cy="4325112"/>
          </a:xfrm>
        </p:spPr>
        <p:txBody>
          <a:bodyPr>
            <a:normAutofit lnSpcReduction="10000"/>
          </a:bodyPr>
          <a:lstStyle/>
          <a:p>
            <a:r>
              <a:rPr lang="en-US" dirty="0" smtClean="0"/>
              <a:t> Fiber can be classified into two types: </a:t>
            </a:r>
          </a:p>
          <a:p>
            <a:r>
              <a:rPr lang="en-US" dirty="0" smtClean="0"/>
              <a:t>Soluble (dissolves in water and may form a gel). Soluble fiber can help to lower cholesterol and regulate glucose levels as well as promote regularity. Examples :</a:t>
            </a:r>
          </a:p>
          <a:p>
            <a:r>
              <a:rPr lang="en-US" dirty="0" smtClean="0"/>
              <a:t> Oats </a:t>
            </a:r>
          </a:p>
          <a:p>
            <a:r>
              <a:rPr lang="en-US" dirty="0" smtClean="0"/>
              <a:t>Fruits and vegetables </a:t>
            </a:r>
          </a:p>
          <a:p>
            <a:r>
              <a:rPr lang="en-US" dirty="0" smtClean="0"/>
              <a:t> Beans </a:t>
            </a:r>
          </a:p>
          <a:p>
            <a:r>
              <a:rPr lang="en-US" dirty="0" smtClean="0"/>
              <a:t> Barley </a:t>
            </a:r>
          </a:p>
          <a:p>
            <a:r>
              <a:rPr lang="en-US" dirty="0" err="1" smtClean="0"/>
              <a:t>Psyllium</a:t>
            </a:r>
            <a:r>
              <a:rPr lang="en-US"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Insoluble (does not dissolve in water). </a:t>
            </a:r>
          </a:p>
          <a:p>
            <a:r>
              <a:rPr lang="en-US" dirty="0" smtClean="0"/>
              <a:t>Insoluble fiber adds bulk to the stool and contributes to bowel regularity. </a:t>
            </a:r>
          </a:p>
          <a:p>
            <a:r>
              <a:rPr lang="en-US" dirty="0" smtClean="0"/>
              <a:t>Examples are :</a:t>
            </a:r>
          </a:p>
          <a:p>
            <a:r>
              <a:rPr lang="en-US" dirty="0" smtClean="0"/>
              <a:t> Whole-wheat flour </a:t>
            </a:r>
          </a:p>
          <a:p>
            <a:r>
              <a:rPr lang="en-US" dirty="0" smtClean="0"/>
              <a:t> Wheat bran </a:t>
            </a:r>
          </a:p>
          <a:p>
            <a:r>
              <a:rPr lang="en-US" dirty="0" smtClean="0"/>
              <a:t> Some vegetables</a:t>
            </a:r>
          </a:p>
          <a:p>
            <a:r>
              <a:rPr lang="en-US" dirty="0" smtClean="0"/>
              <a:t> Virtually all plant foods contain soluble and insoluble fiber.</a:t>
            </a:r>
          </a:p>
          <a:p>
            <a:endParaRPr lang="en-US" dirty="0"/>
          </a:p>
        </p:txBody>
      </p:sp>
      <p:sp>
        <p:nvSpPr>
          <p:cNvPr id="4" name="Title 1"/>
          <p:cNvSpPr txBox="1">
            <a:spLocks/>
          </p:cNvSpPr>
          <p:nvPr/>
        </p:nvSpPr>
        <p:spPr>
          <a:xfrm>
            <a:off x="457200" y="762000"/>
            <a:ext cx="8229600" cy="1066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Classification</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229600" cy="5544312"/>
          </a:xfrm>
        </p:spPr>
        <p:txBody>
          <a:bodyPr>
            <a:normAutofit/>
          </a:bodyPr>
          <a:lstStyle/>
          <a:p>
            <a:pPr algn="just"/>
            <a:r>
              <a:rPr lang="en-US" dirty="0" smtClean="0"/>
              <a:t>Many of the glucose molecules are made into long-chain polymers of starch that store energy. </a:t>
            </a:r>
          </a:p>
          <a:p>
            <a:pPr marL="274320" indent="-274320" algn="just">
              <a:lnSpc>
                <a:spcPct val="120000"/>
              </a:lnSpc>
              <a:defRPr/>
            </a:pPr>
            <a:r>
              <a:rPr lang="en-US" dirty="0" smtClean="0"/>
              <a:t>Glucose is physiologically significant among carbohydrates. </a:t>
            </a:r>
          </a:p>
          <a:p>
            <a:pPr marL="274320" indent="-274320" algn="just">
              <a:lnSpc>
                <a:spcPct val="120000"/>
              </a:lnSpc>
              <a:defRPr/>
            </a:pPr>
            <a:r>
              <a:rPr lang="en-US" dirty="0" smtClean="0"/>
              <a:t>Our body uses carbohydrates to make glucose which is fuel that gives your body energy.</a:t>
            </a:r>
          </a:p>
          <a:p>
            <a:pPr marL="274320" indent="-274320" algn="just">
              <a:lnSpc>
                <a:spcPct val="120000"/>
              </a:lnSpc>
              <a:defRPr/>
            </a:pPr>
            <a:r>
              <a:rPr lang="en-US" dirty="0" smtClean="0"/>
              <a:t>Glucose can be used immediately or stored.</a:t>
            </a:r>
          </a:p>
          <a:p>
            <a:pPr algn="just"/>
            <a:r>
              <a:rPr lang="en-US" dirty="0" smtClean="0"/>
              <a:t>About 65% of the foods in our diet consist of carbohydrates. </a:t>
            </a:r>
          </a:p>
          <a:p>
            <a:pPr algn="just"/>
            <a:r>
              <a:rPr lang="en-US" dirty="0" smtClean="0"/>
              <a:t> Each day we utilize carbohydrates in foods such as bread, pasta, potatoes, and rice.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10000" contrast="10000"/>
          </a:blip>
          <a:srcRect l="23426" t="37500" r="48463" b="18750"/>
          <a:stretch>
            <a:fillRect/>
          </a:stretch>
        </p:blipFill>
        <p:spPr bwMode="auto">
          <a:xfrm>
            <a:off x="1524000" y="1143000"/>
            <a:ext cx="5867400" cy="513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smtClean="0"/>
              <a:t>How </a:t>
            </a:r>
            <a:r>
              <a:rPr lang="en-US" dirty="0" err="1" smtClean="0"/>
              <a:t>fibres</a:t>
            </a:r>
            <a:r>
              <a:rPr lang="en-US" dirty="0" smtClean="0"/>
              <a:t> works?</a:t>
            </a:r>
            <a:endParaRPr lang="en-US" dirty="0"/>
          </a:p>
        </p:txBody>
      </p:sp>
      <p:sp>
        <p:nvSpPr>
          <p:cNvPr id="3" name="Content Placeholder 2"/>
          <p:cNvSpPr>
            <a:spLocks noGrp="1"/>
          </p:cNvSpPr>
          <p:nvPr>
            <p:ph idx="1"/>
          </p:nvPr>
        </p:nvSpPr>
        <p:spPr>
          <a:xfrm>
            <a:off x="381000" y="1524000"/>
            <a:ext cx="8229600" cy="4325112"/>
          </a:xfrm>
        </p:spPr>
        <p:txBody>
          <a:bodyPr/>
          <a:lstStyle/>
          <a:p>
            <a:r>
              <a:rPr lang="en-US" dirty="0" smtClean="0"/>
              <a:t>After soluble </a:t>
            </a:r>
            <a:r>
              <a:rPr lang="en-US" dirty="0" err="1" smtClean="0"/>
              <a:t>ﬁbers</a:t>
            </a:r>
            <a:r>
              <a:rPr lang="en-US" dirty="0" smtClean="0"/>
              <a:t> are ingested, it absorbs water and turns into a gel which binds food, sugars, cholesterol and fats in the stomach and carries them through the digestive tract. Insoluble </a:t>
            </a:r>
            <a:r>
              <a:rPr lang="en-US" dirty="0" err="1" smtClean="0"/>
              <a:t>ﬁbers</a:t>
            </a:r>
            <a:r>
              <a:rPr lang="en-US" dirty="0" smtClean="0"/>
              <a:t> passes through the system largely intact.</a:t>
            </a:r>
            <a:endParaRPr lang="en-US" dirty="0"/>
          </a:p>
        </p:txBody>
      </p:sp>
      <p:pic>
        <p:nvPicPr>
          <p:cNvPr id="8194" name="Picture 2"/>
          <p:cNvPicPr>
            <a:picLocks noChangeAspect="1" noChangeArrowheads="1"/>
          </p:cNvPicPr>
          <p:nvPr/>
        </p:nvPicPr>
        <p:blipFill>
          <a:blip r:embed="rId2"/>
          <a:srcRect l="21083" t="29166" r="46120" b="36458"/>
          <a:stretch>
            <a:fillRect/>
          </a:stretch>
        </p:blipFill>
        <p:spPr bwMode="auto">
          <a:xfrm>
            <a:off x="304801" y="3733800"/>
            <a:ext cx="2971800" cy="175123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l="20132" t="29167" r="46486" b="35417"/>
          <a:stretch>
            <a:fillRect/>
          </a:stretch>
        </p:blipFill>
        <p:spPr bwMode="auto">
          <a:xfrm>
            <a:off x="3429000" y="4858084"/>
            <a:ext cx="2895600" cy="17272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l="21303" t="27083" r="45315" b="36458"/>
          <a:stretch>
            <a:fillRect/>
          </a:stretch>
        </p:blipFill>
        <p:spPr bwMode="auto">
          <a:xfrm>
            <a:off x="6786154" y="3810000"/>
            <a:ext cx="2357846"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325112"/>
          </a:xfrm>
        </p:spPr>
        <p:txBody>
          <a:bodyPr>
            <a:normAutofit/>
          </a:bodyPr>
          <a:lstStyle/>
          <a:p>
            <a:pPr algn="just"/>
            <a:r>
              <a:rPr lang="en-US" dirty="0" smtClean="0"/>
              <a:t>Dietary fiber enhances satiety (feeling full while eating) and may prevent over eating. </a:t>
            </a:r>
          </a:p>
          <a:p>
            <a:pPr algn="just"/>
            <a:r>
              <a:rPr lang="en-US" dirty="0" smtClean="0"/>
              <a:t>High-fiber diets tend to have more volume and less calories than other types of diets.</a:t>
            </a:r>
          </a:p>
          <a:p>
            <a:pPr algn="just"/>
            <a:r>
              <a:rPr lang="en-US" dirty="0" smtClean="0"/>
              <a:t>In addition to promoting regularity, fiber lowers the risk of developing many life threatening diseases and conditions, such as heart disease, certain forms of cancer, diabetes, stroke and obesity.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53000"/>
          </a:xfrm>
        </p:spPr>
        <p:txBody>
          <a:bodyPr/>
          <a:lstStyle/>
          <a:p>
            <a:r>
              <a:rPr lang="en-US" dirty="0" smtClean="0"/>
              <a:t>Soluble fibers for instance, like those found in oat bran, oranges, apples, carrots and dried beans, entraps cholesterol components in the blood which can help lower cholesterol and prevent heart disease.</a:t>
            </a:r>
          </a:p>
          <a:p>
            <a:r>
              <a:rPr lang="en-US" dirty="0" smtClean="0"/>
              <a:t>And because fiber is not digested, it keeps you feeling full for longer, which can minimize or eliminate unnecessary snacking that can lead to obesity and/or certain types of diabetes.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838200"/>
            <a:ext cx="8229600" cy="1066800"/>
          </a:xfrm>
        </p:spPr>
        <p:txBody>
          <a:bodyPr/>
          <a:lstStyle/>
          <a:p>
            <a:pPr algn="ctr"/>
            <a:r>
              <a:rPr lang="en-US" dirty="0" smtClean="0"/>
              <a:t>Not all fibers are equal</a:t>
            </a:r>
            <a:endParaRPr lang="en-US" dirty="0"/>
          </a:p>
        </p:txBody>
      </p:sp>
      <p:pic>
        <p:nvPicPr>
          <p:cNvPr id="5122" name="Picture 2"/>
          <p:cNvPicPr>
            <a:picLocks noChangeAspect="1" noChangeArrowheads="1"/>
          </p:cNvPicPr>
          <p:nvPr/>
        </p:nvPicPr>
        <p:blipFill>
          <a:blip r:embed="rId2"/>
          <a:srcRect l="18741" t="39583" r="42606" b="26042"/>
          <a:stretch>
            <a:fillRect/>
          </a:stretch>
        </p:blipFill>
        <p:spPr bwMode="auto">
          <a:xfrm>
            <a:off x="1143000" y="2209800"/>
            <a:ext cx="68580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Fibre</a:t>
            </a:r>
            <a:r>
              <a:rPr lang="en-US" dirty="0" smtClean="0"/>
              <a:t> Requirements</a:t>
            </a:r>
            <a:endParaRPr lang="en-US" dirty="0"/>
          </a:p>
        </p:txBody>
      </p:sp>
      <p:pic>
        <p:nvPicPr>
          <p:cNvPr id="6146" name="Picture 2"/>
          <p:cNvPicPr>
            <a:picLocks noChangeAspect="1" noChangeArrowheads="1"/>
          </p:cNvPicPr>
          <p:nvPr/>
        </p:nvPicPr>
        <p:blipFill>
          <a:blip r:embed="rId2"/>
          <a:srcRect l="18155" t="40625" r="43777" b="26042"/>
          <a:stretch>
            <a:fillRect/>
          </a:stretch>
        </p:blipFill>
        <p:spPr bwMode="auto">
          <a:xfrm>
            <a:off x="1295400" y="2514600"/>
            <a:ext cx="6324600" cy="31136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a:t>
            </a:r>
            <a:endParaRPr lang="en-US" dirty="0"/>
          </a:p>
        </p:txBody>
      </p:sp>
      <p:pic>
        <p:nvPicPr>
          <p:cNvPr id="7170" name="Picture 2"/>
          <p:cNvPicPr>
            <a:picLocks noChangeAspect="1" noChangeArrowheads="1"/>
          </p:cNvPicPr>
          <p:nvPr/>
        </p:nvPicPr>
        <p:blipFill>
          <a:blip r:embed="rId2"/>
          <a:srcRect l="19326" t="41667" r="43192" b="19792"/>
          <a:stretch>
            <a:fillRect/>
          </a:stretch>
        </p:blipFill>
        <p:spPr bwMode="auto">
          <a:xfrm>
            <a:off x="1219200" y="2133600"/>
            <a:ext cx="6934200" cy="4008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28600" y="1524000"/>
            <a:ext cx="8229600" cy="4325112"/>
          </a:xfrm>
        </p:spPr>
        <p:txBody>
          <a:bodyPr>
            <a:noAutofit/>
          </a:bodyPr>
          <a:lstStyle/>
          <a:p>
            <a:r>
              <a:rPr lang="en-US" dirty="0" smtClean="0"/>
              <a:t>Adding fiber to diet, remember to drink extra water as well. Fiber acts on its ability to absorb water and that helps to move it through the digestive tract.</a:t>
            </a:r>
          </a:p>
          <a:p>
            <a:r>
              <a:rPr lang="en-US" dirty="0" smtClean="0"/>
              <a:t>Add fiber to your diet gradually. Increase the amounts of fruits, vegetables and grains as you decrease fat and sugar.</a:t>
            </a:r>
          </a:p>
          <a:p>
            <a:r>
              <a:rPr lang="en-US" dirty="0" smtClean="0"/>
              <a:t> This reduces added calories and maintains a feeling of fullness. </a:t>
            </a:r>
          </a:p>
          <a:p>
            <a:r>
              <a:rPr lang="en-US" dirty="0" smtClean="0"/>
              <a:t>Remember, a healthy diet is all about better food choices.</a:t>
            </a:r>
            <a:endParaRPr lang="en-US" dirty="0"/>
          </a:p>
        </p:txBody>
      </p:sp>
      <p:sp>
        <p:nvSpPr>
          <p:cNvPr id="4" name="Title 1"/>
          <p:cNvSpPr txBox="1">
            <a:spLocks/>
          </p:cNvSpPr>
          <p:nvPr/>
        </p:nvSpPr>
        <p:spPr>
          <a:xfrm>
            <a:off x="609600" y="381000"/>
            <a:ext cx="8229600" cy="1066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Recommendations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066800"/>
          </a:xfrm>
        </p:spPr>
        <p:txBody>
          <a:bodyPr/>
          <a:lstStyle/>
          <a:p>
            <a:r>
              <a:rPr lang="en-US" dirty="0" smtClean="0"/>
              <a:t>Are carbohydrates Fattening?</a:t>
            </a:r>
            <a:endParaRPr lang="en-US" dirty="0"/>
          </a:p>
        </p:txBody>
      </p:sp>
      <p:sp>
        <p:nvSpPr>
          <p:cNvPr id="3" name="Content Placeholder 2"/>
          <p:cNvSpPr>
            <a:spLocks noGrp="1"/>
          </p:cNvSpPr>
          <p:nvPr>
            <p:ph idx="1"/>
          </p:nvPr>
        </p:nvSpPr>
        <p:spPr/>
        <p:txBody>
          <a:bodyPr/>
          <a:lstStyle/>
          <a:p>
            <a:r>
              <a:rPr lang="en-US" dirty="0" smtClean="0"/>
              <a:t>It depends on the type of carbohydrates</a:t>
            </a:r>
          </a:p>
          <a:p>
            <a:r>
              <a:rPr lang="en-US" dirty="0" smtClean="0"/>
              <a:t>Probably fattening:</a:t>
            </a:r>
          </a:p>
          <a:p>
            <a:pPr>
              <a:buFont typeface="Courier New" pitchFamily="49" charset="0"/>
              <a:buChar char="o"/>
            </a:pPr>
            <a:r>
              <a:rPr lang="en-US" dirty="0" smtClean="0"/>
              <a:t>Adding sugars</a:t>
            </a:r>
          </a:p>
          <a:p>
            <a:pPr>
              <a:buFont typeface="Courier New" pitchFamily="49" charset="0"/>
              <a:buChar char="o"/>
            </a:pPr>
            <a:r>
              <a:rPr lang="en-US" dirty="0" smtClean="0"/>
              <a:t>Refined starches</a:t>
            </a:r>
          </a:p>
          <a:p>
            <a:pPr>
              <a:buFont typeface="Courier New" pitchFamily="49" charset="0"/>
              <a:buChar char="o"/>
            </a:pPr>
            <a:r>
              <a:rPr lang="en-US" dirty="0" smtClean="0"/>
              <a:t>High Fructose corn syrup</a:t>
            </a:r>
          </a:p>
          <a:p>
            <a:endParaRPr lang="en-US" dirty="0" smtClean="0"/>
          </a:p>
          <a:p>
            <a:r>
              <a:rPr lang="en-US" dirty="0" smtClean="0"/>
              <a:t>Healthier Choices:</a:t>
            </a:r>
          </a:p>
          <a:p>
            <a:r>
              <a:rPr lang="en-US" dirty="0" smtClean="0"/>
              <a:t>Fiber Rich Foods- Insoluble </a:t>
            </a:r>
            <a:r>
              <a:rPr lang="en-US" dirty="0" err="1" smtClean="0"/>
              <a:t>Insoluble</a:t>
            </a:r>
            <a:r>
              <a:rPr lang="en-US" dirty="0" smtClean="0"/>
              <a:t> </a:t>
            </a:r>
            <a:r>
              <a:rPr lang="en-US" dirty="0" err="1" smtClean="0"/>
              <a:t>Fibres</a:t>
            </a:r>
            <a:endParaRPr lang="en-US" dirty="0" smtClean="0"/>
          </a:p>
          <a:p>
            <a:r>
              <a:rPr lang="en-US" dirty="0" smtClean="0"/>
              <a:t>Fruits, veggies, unrefined grains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bohydrates-source.png"/>
          <p:cNvPicPr>
            <a:picLocks noChangeAspect="1"/>
          </p:cNvPicPr>
          <p:nvPr/>
        </p:nvPicPr>
        <p:blipFill>
          <a:blip r:embed="rId2"/>
          <a:stretch>
            <a:fillRect/>
          </a:stretch>
        </p:blipFill>
        <p:spPr>
          <a:xfrm>
            <a:off x="381000" y="1219200"/>
            <a:ext cx="8455674" cy="4953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1066800"/>
          </a:xfrm>
        </p:spPr>
        <p:txBody>
          <a:bodyPr/>
          <a:lstStyle/>
          <a:p>
            <a:r>
              <a:rPr lang="en-US" dirty="0" smtClean="0"/>
              <a:t>COMPOSITION</a:t>
            </a:r>
            <a:endParaRPr lang="en-US" dirty="0"/>
          </a:p>
        </p:txBody>
      </p:sp>
      <p:sp>
        <p:nvSpPr>
          <p:cNvPr id="3" name="Content Placeholder 2"/>
          <p:cNvSpPr>
            <a:spLocks noGrp="1"/>
          </p:cNvSpPr>
          <p:nvPr>
            <p:ph idx="1"/>
          </p:nvPr>
        </p:nvSpPr>
        <p:spPr>
          <a:xfrm>
            <a:off x="304800" y="1752600"/>
            <a:ext cx="8305800" cy="4325112"/>
          </a:xfrm>
        </p:spPr>
        <p:txBody>
          <a:bodyPr/>
          <a:lstStyle/>
          <a:p>
            <a:pPr algn="just"/>
            <a:r>
              <a:rPr lang="en-US" dirty="0" smtClean="0"/>
              <a:t>Carbohydrates are organic compounds composed of carbon, hydrogen and oxygen with the later elements in the ratio of 2:1. </a:t>
            </a:r>
          </a:p>
          <a:p>
            <a:pPr algn="just"/>
            <a:r>
              <a:rPr lang="en-US" dirty="0" smtClean="0"/>
              <a:t>The general formula is </a:t>
            </a:r>
            <a:r>
              <a:rPr lang="en-US" dirty="0" err="1" smtClean="0"/>
              <a:t>Cn</a:t>
            </a:r>
            <a:r>
              <a:rPr lang="en-US" dirty="0" smtClean="0"/>
              <a:t> H2n On. </a:t>
            </a:r>
            <a:endParaRPr lang="en-US" dirty="0"/>
          </a:p>
        </p:txBody>
      </p:sp>
      <p:pic>
        <p:nvPicPr>
          <p:cNvPr id="4" name="Picture 3" descr="Glucose-formula.jpg"/>
          <p:cNvPicPr>
            <a:picLocks noChangeAspect="1"/>
          </p:cNvPicPr>
          <p:nvPr/>
        </p:nvPicPr>
        <p:blipFill>
          <a:blip r:embed="rId2"/>
          <a:stretch>
            <a:fillRect/>
          </a:stretch>
        </p:blipFill>
        <p:spPr>
          <a:xfrm>
            <a:off x="2209800" y="3810000"/>
            <a:ext cx="4114800" cy="281072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a:srcRect t="15625" r="1563"/>
          <a:stretch>
            <a:fillRect/>
          </a:stretch>
        </p:blipFill>
        <p:spPr>
          <a:xfrm>
            <a:off x="2057400" y="2209800"/>
            <a:ext cx="5105400" cy="4376057"/>
          </a:xfrm>
          <a:prstGeom prst="rect">
            <a:avLst/>
          </a:prstGeom>
        </p:spPr>
      </p:pic>
      <p:sp>
        <p:nvSpPr>
          <p:cNvPr id="3" name="Title 1"/>
          <p:cNvSpPr txBox="1">
            <a:spLocks/>
          </p:cNvSpPr>
          <p:nvPr/>
        </p:nvSpPr>
        <p:spPr>
          <a:xfrm>
            <a:off x="0" y="990600"/>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u="sng" dirty="0" smtClean="0">
                <a:solidFill>
                  <a:schemeClr val="tx2"/>
                </a:solidFill>
                <a:latin typeface="+mj-lt"/>
                <a:ea typeface="+mj-ea"/>
                <a:cs typeface="+mj-cs"/>
              </a:rPr>
              <a:t>type of Carbohydrate </a:t>
            </a:r>
            <a:endParaRPr kumimoji="0" lang="en-US" sz="4000" b="0" i="0" u="sng" strike="noStrike" kern="1200" cap="none" spc="0" normalizeH="0" baseline="0" noProof="0" dirty="0">
              <a:ln>
                <a:noFill/>
              </a:ln>
              <a:solidFill>
                <a:schemeClr val="tx2"/>
              </a:solidFill>
              <a:effectLst/>
              <a:uLnTx/>
              <a:uFillTx/>
              <a:latin typeface="+mj-lt"/>
              <a:ea typeface="+mj-ea"/>
              <a:cs typeface="+mj-cs"/>
            </a:endParaRPr>
          </a:p>
        </p:txBody>
      </p:sp>
      <p:pic>
        <p:nvPicPr>
          <p:cNvPr id="4" name="Picture 3" descr="72-720091_question-mark-clipart-png-white-question-mark-png.png"/>
          <p:cNvPicPr>
            <a:picLocks noChangeAspect="1"/>
          </p:cNvPicPr>
          <p:nvPr/>
        </p:nvPicPr>
        <p:blipFill>
          <a:blip r:embed="rId3" cstate="print"/>
          <a:stretch>
            <a:fillRect/>
          </a:stretch>
        </p:blipFill>
        <p:spPr>
          <a:xfrm>
            <a:off x="7467600" y="762000"/>
            <a:ext cx="1447800" cy="240570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bs.png"/>
          <p:cNvPicPr>
            <a:picLocks noChangeAspect="1"/>
          </p:cNvPicPr>
          <p:nvPr/>
        </p:nvPicPr>
        <p:blipFill>
          <a:blip r:embed="rId2"/>
          <a:srcRect t="12346" r="2470" b="50617"/>
          <a:stretch>
            <a:fillRect/>
          </a:stretch>
        </p:blipFill>
        <p:spPr>
          <a:xfrm>
            <a:off x="2895600" y="685800"/>
            <a:ext cx="6019800" cy="2286000"/>
          </a:xfrm>
          <a:prstGeom prst="rect">
            <a:avLst/>
          </a:prstGeom>
        </p:spPr>
      </p:pic>
      <p:pic>
        <p:nvPicPr>
          <p:cNvPr id="3" name="Picture 2" descr="carbs.png"/>
          <p:cNvPicPr>
            <a:picLocks noChangeAspect="1"/>
          </p:cNvPicPr>
          <p:nvPr/>
        </p:nvPicPr>
        <p:blipFill>
          <a:blip r:embed="rId2"/>
          <a:srcRect t="61111" r="1111"/>
          <a:stretch>
            <a:fillRect/>
          </a:stretch>
        </p:blipFill>
        <p:spPr>
          <a:xfrm>
            <a:off x="0" y="4370798"/>
            <a:ext cx="6324600" cy="2487202"/>
          </a:xfrm>
          <a:prstGeom prst="rect">
            <a:avLst/>
          </a:prstGeom>
        </p:spPr>
      </p:pic>
      <p:sp>
        <p:nvSpPr>
          <p:cNvPr id="4" name="Title 1"/>
          <p:cNvSpPr txBox="1">
            <a:spLocks/>
          </p:cNvSpPr>
          <p:nvPr/>
        </p:nvSpPr>
        <p:spPr>
          <a:xfrm>
            <a:off x="228600" y="3276600"/>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u="sng" dirty="0" smtClean="0">
                <a:solidFill>
                  <a:schemeClr val="tx2"/>
                </a:solidFill>
                <a:latin typeface="+mj-lt"/>
                <a:ea typeface="+mj-ea"/>
                <a:cs typeface="+mj-cs"/>
              </a:rPr>
              <a:t>Any Difference</a:t>
            </a:r>
            <a:endParaRPr kumimoji="0" lang="en-US" sz="4000" b="0" i="0" u="sng"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72-720091_question-mark-clipart-png-white-question-mark-png.png"/>
          <p:cNvPicPr>
            <a:picLocks noChangeAspect="1"/>
          </p:cNvPicPr>
          <p:nvPr/>
        </p:nvPicPr>
        <p:blipFill>
          <a:blip r:embed="rId3" cstate="print"/>
          <a:stretch>
            <a:fillRect/>
          </a:stretch>
        </p:blipFill>
        <p:spPr>
          <a:xfrm>
            <a:off x="6324600" y="3124200"/>
            <a:ext cx="733738" cy="1219200"/>
          </a:xfrm>
          <a:prstGeom prst="rect">
            <a:avLst/>
          </a:prstGeom>
        </p:spPr>
      </p:pic>
      <p:sp>
        <p:nvSpPr>
          <p:cNvPr id="6" name="Curved Left Arrow 5"/>
          <p:cNvSpPr/>
          <p:nvPr/>
        </p:nvSpPr>
        <p:spPr>
          <a:xfrm>
            <a:off x="7162800" y="4038600"/>
            <a:ext cx="8382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rot="10800000">
            <a:off x="1578438" y="2083246"/>
            <a:ext cx="8382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819400"/>
            <a:ext cx="4791697"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THANK YOU</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3" name="Picture 2" descr="unnamed.jpg"/>
          <p:cNvPicPr>
            <a:picLocks noChangeAspect="1"/>
          </p:cNvPicPr>
          <p:nvPr/>
        </p:nvPicPr>
        <p:blipFill>
          <a:blip r:embed="rId2"/>
          <a:srcRect r="35882"/>
          <a:stretch>
            <a:fillRect/>
          </a:stretch>
        </p:blipFill>
        <p:spPr>
          <a:xfrm>
            <a:off x="609600" y="3366083"/>
            <a:ext cx="1524000" cy="2348917"/>
          </a:xfrm>
          <a:prstGeom prst="rect">
            <a:avLst/>
          </a:prstGeom>
        </p:spPr>
      </p:pic>
      <p:pic>
        <p:nvPicPr>
          <p:cNvPr id="4" name="Picture 3" descr="slice-of-bread-cartoon-character-clip-art__k10328568.jpg"/>
          <p:cNvPicPr>
            <a:picLocks noChangeAspect="1"/>
          </p:cNvPicPr>
          <p:nvPr/>
        </p:nvPicPr>
        <p:blipFill>
          <a:blip r:embed="rId3"/>
          <a:stretch>
            <a:fillRect/>
          </a:stretch>
        </p:blipFill>
        <p:spPr>
          <a:xfrm>
            <a:off x="6477000" y="3657600"/>
            <a:ext cx="1776506" cy="2082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066800"/>
          </a:xfrm>
        </p:spPr>
        <p:txBody>
          <a:bodyPr/>
          <a:lstStyle/>
          <a:p>
            <a:r>
              <a:rPr lang="en-US" u="sng" dirty="0" smtClean="0">
                <a:solidFill>
                  <a:schemeClr val="tx1">
                    <a:lumMod val="85000"/>
                    <a:lumOff val="15000"/>
                  </a:schemeClr>
                </a:solidFill>
              </a:rPr>
              <a:t>TWO TYPES  OF CARBOHYDRATES</a:t>
            </a:r>
            <a:endParaRPr lang="en-US" u="sng" dirty="0">
              <a:solidFill>
                <a:schemeClr val="tx1">
                  <a:lumMod val="85000"/>
                  <a:lumOff val="15000"/>
                </a:schemeClr>
              </a:solidFill>
            </a:endParaRPr>
          </a:p>
        </p:txBody>
      </p:sp>
      <p:sp>
        <p:nvSpPr>
          <p:cNvPr id="3" name="Content Placeholder 2"/>
          <p:cNvSpPr>
            <a:spLocks noGrp="1"/>
          </p:cNvSpPr>
          <p:nvPr>
            <p:ph idx="1"/>
          </p:nvPr>
        </p:nvSpPr>
        <p:spPr>
          <a:xfrm>
            <a:off x="228600" y="1676400"/>
            <a:ext cx="8458200" cy="4898136"/>
          </a:xfrm>
        </p:spPr>
        <p:txBody>
          <a:bodyPr/>
          <a:lstStyle/>
          <a:p>
            <a:r>
              <a:rPr lang="en-US" dirty="0" smtClean="0"/>
              <a:t>Complex Carbohydrates:</a:t>
            </a:r>
          </a:p>
          <a:p>
            <a:pPr lvl="1"/>
            <a:r>
              <a:rPr lang="en-US" sz="1800" dirty="0" smtClean="0"/>
              <a:t>Starch &amp; dietary fiber</a:t>
            </a:r>
          </a:p>
          <a:p>
            <a:pPr lvl="1"/>
            <a:r>
              <a:rPr lang="en-US" sz="1800" dirty="0" smtClean="0"/>
              <a:t>Starch is in certain vegetables like potatoes, dry beans, cereals, and corn.</a:t>
            </a:r>
          </a:p>
          <a:p>
            <a:pPr lvl="1"/>
            <a:r>
              <a:rPr lang="en-US" sz="1800" dirty="0" smtClean="0"/>
              <a:t>Fiber is in vegetables, fruits, &amp; whole grain foods.</a:t>
            </a:r>
          </a:p>
          <a:p>
            <a:pPr lvl="1"/>
            <a:r>
              <a:rPr lang="en-US" sz="1800" dirty="0" smtClean="0"/>
              <a:t>There are two different types of fiber -- soluble and insoluble. Both are important for health, digestion, and preventing diseases.</a:t>
            </a:r>
          </a:p>
          <a:p>
            <a:r>
              <a:rPr lang="en-US" dirty="0" smtClean="0"/>
              <a:t>Simple Carbohydrates:</a:t>
            </a:r>
          </a:p>
          <a:p>
            <a:pPr lvl="1"/>
            <a:r>
              <a:rPr lang="en-US" sz="1800" dirty="0" smtClean="0"/>
              <a:t>Can be found naturally or as added sugars</a:t>
            </a:r>
          </a:p>
          <a:p>
            <a:pPr lvl="1"/>
            <a:r>
              <a:rPr lang="en-US" sz="1800" dirty="0" smtClean="0"/>
              <a:t>Added sugars have fewer nutrients than foods with naturally-occurring sugars</a:t>
            </a:r>
          </a:p>
          <a:p>
            <a:pPr lvl="1"/>
            <a:r>
              <a:rPr lang="en-US" sz="1800" dirty="0" smtClean="0"/>
              <a:t>Examples of ingredients as added sugar: brown sugar, corn sweetener, corn syrup, dextrose, fructose, fruit juice concentrates, glucose, high fructose corn syrup, honey.</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normAutofit fontScale="90000"/>
          </a:bodyPr>
          <a:lstStyle/>
          <a:p>
            <a:r>
              <a:rPr lang="en-US" u="sng" dirty="0" smtClean="0">
                <a:solidFill>
                  <a:schemeClr val="tx1">
                    <a:lumMod val="85000"/>
                    <a:lumOff val="15000"/>
                  </a:schemeClr>
                </a:solidFill>
              </a:rPr>
              <a:t>CHIEF FUNCTIONS OF CARBOHYDRATE</a:t>
            </a:r>
            <a:endParaRPr lang="en-US" u="sng" dirty="0">
              <a:solidFill>
                <a:schemeClr val="tx1">
                  <a:lumMod val="85000"/>
                  <a:lumOff val="15000"/>
                </a:schemeClr>
              </a:solidFill>
            </a:endParaRPr>
          </a:p>
        </p:txBody>
      </p:sp>
      <p:sp>
        <p:nvSpPr>
          <p:cNvPr id="3" name="Content Placeholder 2"/>
          <p:cNvSpPr>
            <a:spLocks noGrp="1"/>
          </p:cNvSpPr>
          <p:nvPr>
            <p:ph idx="1"/>
          </p:nvPr>
        </p:nvSpPr>
        <p:spPr>
          <a:xfrm>
            <a:off x="457200" y="1828800"/>
            <a:ext cx="8229600" cy="4325112"/>
          </a:xfrm>
        </p:spPr>
        <p:txBody>
          <a:bodyPr/>
          <a:lstStyle/>
          <a:p>
            <a:r>
              <a:rPr lang="en-US" dirty="0" smtClean="0"/>
              <a:t>Carbohydrates Supply Energy</a:t>
            </a:r>
          </a:p>
          <a:p>
            <a:r>
              <a:rPr lang="en-US" dirty="0" smtClean="0"/>
              <a:t>Carbohydrates Provide Fuel for the Central Nervous System</a:t>
            </a:r>
          </a:p>
          <a:p>
            <a:r>
              <a:rPr lang="en-US" dirty="0" smtClean="0"/>
              <a:t>Carbohydrates Provide Fuel for the Muscular System</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762000"/>
          </a:xfrm>
        </p:spPr>
        <p:txBody>
          <a:bodyPr>
            <a:normAutofit fontScale="90000"/>
          </a:bodyPr>
          <a:lstStyle/>
          <a:p>
            <a:r>
              <a:rPr lang="en-US" b="1" u="sng" dirty="0" smtClean="0"/>
              <a:t>1. Carbohydrates Supply Energy</a:t>
            </a:r>
            <a:r>
              <a:rPr lang="en-US" u="sng" dirty="0" smtClean="0"/>
              <a:t/>
            </a:r>
            <a:br>
              <a:rPr lang="en-US" u="sng" dirty="0" smtClean="0"/>
            </a:br>
            <a:endParaRPr lang="en-US" u="sng" dirty="0"/>
          </a:p>
        </p:txBody>
      </p:sp>
      <p:sp>
        <p:nvSpPr>
          <p:cNvPr id="3" name="Content Placeholder 2"/>
          <p:cNvSpPr>
            <a:spLocks noGrp="1"/>
          </p:cNvSpPr>
          <p:nvPr>
            <p:ph idx="1"/>
          </p:nvPr>
        </p:nvSpPr>
        <p:spPr>
          <a:xfrm>
            <a:off x="381000" y="1295400"/>
            <a:ext cx="8305800" cy="3048000"/>
          </a:xfrm>
        </p:spPr>
        <p:txBody>
          <a:bodyPr>
            <a:normAutofit fontScale="85000" lnSpcReduction="20000"/>
          </a:bodyPr>
          <a:lstStyle/>
          <a:p>
            <a:pPr algn="just"/>
            <a:r>
              <a:rPr lang="en-US" dirty="0" smtClean="0"/>
              <a:t>One basic role of carbohydrates in the human diet: to supply energy. </a:t>
            </a:r>
          </a:p>
          <a:p>
            <a:pPr algn="just"/>
            <a:r>
              <a:rPr lang="en-US" dirty="0" smtClean="0"/>
              <a:t>The body uses carbohydrates directly from the monosaccharide glucose. </a:t>
            </a:r>
          </a:p>
          <a:p>
            <a:pPr algn="just"/>
            <a:r>
              <a:rPr lang="en-US" dirty="0" smtClean="0">
                <a:solidFill>
                  <a:srgbClr val="C00000"/>
                </a:solidFill>
              </a:rPr>
              <a:t>Glucose</a:t>
            </a:r>
            <a:r>
              <a:rPr lang="en-US" dirty="0" smtClean="0"/>
              <a:t> is in the blood and extracellular fluids (lymph) and can be made from </a:t>
            </a:r>
            <a:r>
              <a:rPr lang="en-US" dirty="0" smtClean="0">
                <a:solidFill>
                  <a:srgbClr val="C00000"/>
                </a:solidFill>
              </a:rPr>
              <a:t>glycogen</a:t>
            </a:r>
            <a:r>
              <a:rPr lang="en-US" dirty="0" smtClean="0"/>
              <a:t>.</a:t>
            </a:r>
          </a:p>
          <a:p>
            <a:pPr algn="just"/>
            <a:r>
              <a:rPr lang="en-US" dirty="0" smtClean="0"/>
              <a:t> </a:t>
            </a:r>
            <a:r>
              <a:rPr lang="en-US" dirty="0" smtClean="0">
                <a:solidFill>
                  <a:srgbClr val="C00000"/>
                </a:solidFill>
              </a:rPr>
              <a:t>Glycogen</a:t>
            </a:r>
            <a:r>
              <a:rPr lang="en-US" dirty="0" smtClean="0"/>
              <a:t> is stored in the </a:t>
            </a:r>
            <a:r>
              <a:rPr lang="en-US" dirty="0" smtClean="0">
                <a:solidFill>
                  <a:srgbClr val="C00000"/>
                </a:solidFill>
              </a:rPr>
              <a:t>liver</a:t>
            </a:r>
            <a:r>
              <a:rPr lang="en-US" dirty="0" smtClean="0"/>
              <a:t> and </a:t>
            </a:r>
            <a:r>
              <a:rPr lang="en-US" dirty="0" smtClean="0">
                <a:solidFill>
                  <a:srgbClr val="C00000"/>
                </a:solidFill>
              </a:rPr>
              <a:t>muscles</a:t>
            </a:r>
            <a:r>
              <a:rPr lang="en-US" dirty="0" smtClean="0"/>
              <a:t> and in smaller amounts in the other organs and tissues of the body.  </a:t>
            </a:r>
          </a:p>
          <a:p>
            <a:pPr algn="just"/>
            <a:endParaRPr lang="en-US" dirty="0"/>
          </a:p>
        </p:txBody>
      </p:sp>
      <p:pic>
        <p:nvPicPr>
          <p:cNvPr id="4" name="Picture 3" descr="carbohydrates_im01.png"/>
          <p:cNvPicPr>
            <a:picLocks noChangeAspect="1"/>
          </p:cNvPicPr>
          <p:nvPr/>
        </p:nvPicPr>
        <p:blipFill>
          <a:blip r:embed="rId2"/>
          <a:srcRect r="-3081" b="29944"/>
          <a:stretch>
            <a:fillRect/>
          </a:stretch>
        </p:blipFill>
        <p:spPr>
          <a:xfrm>
            <a:off x="2819400" y="4191000"/>
            <a:ext cx="3957484" cy="2667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normAutofit/>
          </a:bodyPr>
          <a:lstStyle/>
          <a:p>
            <a:pPr algn="ctr"/>
            <a:r>
              <a:rPr lang="en-US" sz="3200" b="1" u="sng" dirty="0" smtClean="0"/>
              <a:t>2.Carbohydrates Provide Fuel for the Central Nervous System</a:t>
            </a:r>
            <a:endParaRPr lang="en-US" sz="3200" u="sng" dirty="0"/>
          </a:p>
        </p:txBody>
      </p:sp>
      <p:sp>
        <p:nvSpPr>
          <p:cNvPr id="3" name="Content Placeholder 2"/>
          <p:cNvSpPr>
            <a:spLocks noGrp="1"/>
          </p:cNvSpPr>
          <p:nvPr>
            <p:ph idx="1"/>
          </p:nvPr>
        </p:nvSpPr>
        <p:spPr>
          <a:xfrm>
            <a:off x="228600" y="1524000"/>
            <a:ext cx="5029200" cy="5029200"/>
          </a:xfrm>
        </p:spPr>
        <p:txBody>
          <a:bodyPr>
            <a:noAutofit/>
          </a:bodyPr>
          <a:lstStyle/>
          <a:p>
            <a:pPr algn="just">
              <a:lnSpc>
                <a:spcPct val="120000"/>
              </a:lnSpc>
            </a:pPr>
            <a:r>
              <a:rPr lang="en-US" sz="1800" dirty="0" smtClean="0"/>
              <a:t>When carbohydrates needed for the functioning of the central nervous system, the muscles and the other body systems and functions are insufficient in the diet (as during a fast or on a weight-loss diet), stored adipose tissue (fat) is broken down into glucose to make up the caloric deficit. </a:t>
            </a:r>
          </a:p>
          <a:p>
            <a:pPr algn="just">
              <a:lnSpc>
                <a:spcPct val="120000"/>
              </a:lnSpc>
            </a:pPr>
            <a:r>
              <a:rPr lang="en-US" sz="1800" dirty="0" smtClean="0"/>
              <a:t>Some amino acids, instead of being used to make proteins, are deaminated and used as carbohydrates to supply energy. </a:t>
            </a:r>
          </a:p>
          <a:p>
            <a:pPr algn="just">
              <a:lnSpc>
                <a:spcPct val="120000"/>
              </a:lnSpc>
            </a:pPr>
            <a:r>
              <a:rPr lang="en-US" sz="1800" dirty="0" smtClean="0"/>
              <a:t>The formation of glucose from amino acids is called gluconeogenesis. </a:t>
            </a:r>
          </a:p>
          <a:p>
            <a:pPr algn="just">
              <a:lnSpc>
                <a:spcPct val="120000"/>
              </a:lnSpc>
            </a:pPr>
            <a:r>
              <a:rPr lang="en-US" sz="1800" dirty="0" smtClean="0"/>
              <a:t>This phenomenon enables one to maintain normal blood sugar levels during a fast.</a:t>
            </a:r>
          </a:p>
        </p:txBody>
      </p:sp>
      <p:pic>
        <p:nvPicPr>
          <p:cNvPr id="4" name="Picture 3" descr="fuel for brain with glucose limiting.png"/>
          <p:cNvPicPr>
            <a:picLocks noChangeAspect="1"/>
          </p:cNvPicPr>
          <p:nvPr/>
        </p:nvPicPr>
        <p:blipFill>
          <a:blip r:embed="rId2" cstate="print"/>
          <a:stretch>
            <a:fillRect/>
          </a:stretch>
        </p:blipFill>
        <p:spPr>
          <a:xfrm>
            <a:off x="5401901" y="2286000"/>
            <a:ext cx="3742099" cy="3200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normAutofit fontScale="90000"/>
          </a:bodyPr>
          <a:lstStyle/>
          <a:p>
            <a:pPr algn="ctr"/>
            <a:r>
              <a:rPr lang="en-US" b="1" u="sng" dirty="0" smtClean="0"/>
              <a:t>3.Carbohydrates Provide Fuel for the Muscular System</a:t>
            </a:r>
            <a:endParaRPr lang="en-US" u="sng" dirty="0"/>
          </a:p>
        </p:txBody>
      </p:sp>
      <p:sp>
        <p:nvSpPr>
          <p:cNvPr id="3" name="Content Placeholder 2"/>
          <p:cNvSpPr>
            <a:spLocks noGrp="1"/>
          </p:cNvSpPr>
          <p:nvPr>
            <p:ph idx="1"/>
          </p:nvPr>
        </p:nvSpPr>
        <p:spPr>
          <a:xfrm>
            <a:off x="228600" y="1905000"/>
            <a:ext cx="5410200" cy="4800600"/>
          </a:xfrm>
        </p:spPr>
        <p:txBody>
          <a:bodyPr>
            <a:normAutofit fontScale="70000" lnSpcReduction="20000"/>
          </a:bodyPr>
          <a:lstStyle/>
          <a:p>
            <a:pPr algn="just">
              <a:lnSpc>
                <a:spcPct val="120000"/>
              </a:lnSpc>
            </a:pPr>
            <a:r>
              <a:rPr lang="en-US" dirty="0" smtClean="0"/>
              <a:t>Carbohydrates provide the major fuel for muscular exercise. </a:t>
            </a:r>
          </a:p>
          <a:p>
            <a:pPr algn="just">
              <a:lnSpc>
                <a:spcPct val="120000"/>
              </a:lnSpc>
            </a:pPr>
            <a:r>
              <a:rPr lang="en-US" dirty="0" smtClean="0"/>
              <a:t>For this reason, a proper diet should consist primarily of carbohydrates—not primarily of proteins and fats .</a:t>
            </a:r>
          </a:p>
          <a:p>
            <a:pPr algn="just">
              <a:lnSpc>
                <a:spcPct val="120000"/>
              </a:lnSpc>
            </a:pPr>
            <a:r>
              <a:rPr lang="en-US" dirty="0" smtClean="0"/>
              <a:t>If a diet high in carbohydrates is not consumed, tremendous muscular exertion over long periods and/or extreme stress can result in breakdown of body protein and stored body fat. </a:t>
            </a:r>
          </a:p>
          <a:p>
            <a:pPr algn="just">
              <a:lnSpc>
                <a:spcPct val="120000"/>
              </a:lnSpc>
            </a:pPr>
            <a:r>
              <a:rPr lang="en-US" dirty="0" smtClean="0"/>
              <a:t>Resulting in an increased excretion of nitrogen in the urine, and the fat breakdown is evidenced by a rise in the level of </a:t>
            </a:r>
            <a:r>
              <a:rPr lang="en-US" dirty="0" err="1" smtClean="0"/>
              <a:t>ketone</a:t>
            </a:r>
            <a:r>
              <a:rPr lang="en-US" dirty="0" smtClean="0"/>
              <a:t> bodies in the urine and in the blood.</a:t>
            </a:r>
          </a:p>
        </p:txBody>
      </p:sp>
      <p:pic>
        <p:nvPicPr>
          <p:cNvPr id="4" name="Picture 3" descr="Muscle-glycogen.jpg"/>
          <p:cNvPicPr>
            <a:picLocks noChangeAspect="1"/>
          </p:cNvPicPr>
          <p:nvPr/>
        </p:nvPicPr>
        <p:blipFill>
          <a:blip r:embed="rId2"/>
          <a:stretch>
            <a:fillRect/>
          </a:stretch>
        </p:blipFill>
        <p:spPr>
          <a:xfrm>
            <a:off x="5791200" y="2590800"/>
            <a:ext cx="3086100" cy="297294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460</TotalTime>
  <Words>1498</Words>
  <Application>Microsoft Office PowerPoint</Application>
  <PresentationFormat>On-screen Show (4:3)</PresentationFormat>
  <Paragraphs>192</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Urban</vt:lpstr>
      <vt:lpstr>UNIT:2 </vt:lpstr>
      <vt:lpstr>DEFINITION: </vt:lpstr>
      <vt:lpstr>Slide 3</vt:lpstr>
      <vt:lpstr>COMPOSITION</vt:lpstr>
      <vt:lpstr>TWO TYPES  OF CARBOHYDRATES</vt:lpstr>
      <vt:lpstr>CHIEF FUNCTIONS OF CARBOHYDRATE</vt:lpstr>
      <vt:lpstr>1. Carbohydrates Supply Energy </vt:lpstr>
      <vt:lpstr>2.Carbohydrates Provide Fuel for the Central Nervous System</vt:lpstr>
      <vt:lpstr>3.Carbohydrates Provide Fuel for the Muscular System</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How can you reduce your intake of refined carbohydrates?</vt:lpstr>
      <vt:lpstr>Slide 24</vt:lpstr>
      <vt:lpstr>Slide 25</vt:lpstr>
      <vt:lpstr>DIETARY FIBRES</vt:lpstr>
      <vt:lpstr>Dietary Vs Functional Fibres</vt:lpstr>
      <vt:lpstr>Classification</vt:lpstr>
      <vt:lpstr>Slide 29</vt:lpstr>
      <vt:lpstr>Slide 30</vt:lpstr>
      <vt:lpstr>How fibres works?</vt:lpstr>
      <vt:lpstr>Slide 32</vt:lpstr>
      <vt:lpstr>Slide 33</vt:lpstr>
      <vt:lpstr>Not all fibers are equal</vt:lpstr>
      <vt:lpstr>Fibre Requirements</vt:lpstr>
      <vt:lpstr>Benefits</vt:lpstr>
      <vt:lpstr> </vt:lpstr>
      <vt:lpstr>Are carbohydrates Fattening?</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UNIT:2</dc:title>
  <dc:creator>user</dc:creator>
  <cp:lastModifiedBy>user</cp:lastModifiedBy>
  <cp:revision>34</cp:revision>
  <dcterms:created xsi:type="dcterms:W3CDTF">2006-08-16T00:00:00Z</dcterms:created>
  <dcterms:modified xsi:type="dcterms:W3CDTF">2021-09-11T07:27:51Z</dcterms:modified>
</cp:coreProperties>
</file>