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300" r:id="rId9"/>
    <p:sldId id="263" r:id="rId10"/>
    <p:sldId id="264" r:id="rId11"/>
    <p:sldId id="301" r:id="rId12"/>
    <p:sldId id="267" r:id="rId13"/>
    <p:sldId id="268" r:id="rId14"/>
    <p:sldId id="269" r:id="rId15"/>
    <p:sldId id="270" r:id="rId16"/>
    <p:sldId id="272" r:id="rId17"/>
    <p:sldId id="302" r:id="rId18"/>
    <p:sldId id="273" r:id="rId19"/>
    <p:sldId id="303" r:id="rId20"/>
    <p:sldId id="274" r:id="rId21"/>
    <p:sldId id="275" r:id="rId22"/>
    <p:sldId id="276" r:id="rId23"/>
    <p:sldId id="304" r:id="rId24"/>
    <p:sldId id="277" r:id="rId25"/>
    <p:sldId id="278" r:id="rId26"/>
    <p:sldId id="279" r:id="rId27"/>
    <p:sldId id="280" r:id="rId28"/>
    <p:sldId id="305" r:id="rId29"/>
    <p:sldId id="281" r:id="rId30"/>
    <p:sldId id="282" r:id="rId31"/>
    <p:sldId id="284" r:id="rId32"/>
    <p:sldId id="306" r:id="rId33"/>
    <p:sldId id="286" r:id="rId34"/>
    <p:sldId id="287" r:id="rId35"/>
    <p:sldId id="288" r:id="rId36"/>
    <p:sldId id="307" r:id="rId37"/>
    <p:sldId id="289" r:id="rId38"/>
    <p:sldId id="290" r:id="rId39"/>
    <p:sldId id="308" r:id="rId40"/>
    <p:sldId id="291" r:id="rId41"/>
    <p:sldId id="309" r:id="rId42"/>
    <p:sldId id="292" r:id="rId43"/>
    <p:sldId id="294" r:id="rId44"/>
    <p:sldId id="310" r:id="rId45"/>
    <p:sldId id="295" r:id="rId46"/>
    <p:sldId id="296" r:id="rId47"/>
    <p:sldId id="311" r:id="rId48"/>
    <p:sldId id="298" r:id="rId49"/>
    <p:sldId id="299" r:id="rId50"/>
    <p:sldId id="312" r:id="rId51"/>
    <p:sldId id="31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60" d="100"/>
          <a:sy n="60" d="100"/>
        </p:scale>
        <p:origin x="-1104" y="-3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1E9159F-ECFE-47F6-B9F3-F72D2C2711A9}" type="datetimeFigureOut">
              <a:rPr lang="en-IN" smtClean="0"/>
              <a:pPr/>
              <a:t>11-09-2021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97680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E9159F-ECFE-47F6-B9F3-F72D2C2711A9}" type="datetimeFigureOut">
              <a:rPr lang="en-IN" smtClean="0"/>
              <a:pPr/>
              <a:t>11-09-2021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165021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E9159F-ECFE-47F6-B9F3-F72D2C2711A9}" type="datetimeFigureOut">
              <a:rPr lang="en-IN" smtClean="0"/>
              <a:pPr/>
              <a:t>11-09-2021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219180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E9159F-ECFE-47F6-B9F3-F72D2C2711A9}" type="datetimeFigureOut">
              <a:rPr lang="en-IN" smtClean="0"/>
              <a:pPr/>
              <a:t>11-09-2021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232870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9159F-ECFE-47F6-B9F3-F72D2C2711A9}" type="datetimeFigureOut">
              <a:rPr lang="en-IN" smtClean="0"/>
              <a:pPr/>
              <a:t>11-09-2021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66414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1E9159F-ECFE-47F6-B9F3-F72D2C2711A9}" type="datetimeFigureOut">
              <a:rPr lang="en-IN" smtClean="0"/>
              <a:pPr/>
              <a:t>11-09-2021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116123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1E9159F-ECFE-47F6-B9F3-F72D2C2711A9}" type="datetimeFigureOut">
              <a:rPr lang="en-IN" smtClean="0"/>
              <a:pPr/>
              <a:t>11-09-2021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10117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1E9159F-ECFE-47F6-B9F3-F72D2C2711A9}" type="datetimeFigureOut">
              <a:rPr lang="en-IN" smtClean="0"/>
              <a:pPr/>
              <a:t>11-09-2021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245804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9159F-ECFE-47F6-B9F3-F72D2C2711A9}" type="datetimeFigureOut">
              <a:rPr lang="en-IN" smtClean="0"/>
              <a:pPr/>
              <a:t>11-09-2021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256872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9159F-ECFE-47F6-B9F3-F72D2C2711A9}" type="datetimeFigureOut">
              <a:rPr lang="en-IN" smtClean="0"/>
              <a:pPr/>
              <a:t>11-09-2021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36409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9159F-ECFE-47F6-B9F3-F72D2C2711A9}" type="datetimeFigureOut">
              <a:rPr lang="en-IN" smtClean="0"/>
              <a:pPr/>
              <a:t>11-09-2021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164762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7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9159F-ECFE-47F6-B9F3-F72D2C2711A9}" type="datetimeFigureOut">
              <a:rPr lang="en-IN" smtClean="0"/>
              <a:pPr/>
              <a:t>11-09-2021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E3E2C-3F76-473E-925A-0C14DF21602F}" type="slidenum">
              <a:rPr lang="en-IN" smtClean="0"/>
              <a:pPr/>
              <a:t>‹#›</a:t>
            </a:fld>
            <a:endParaRPr lang="en-IN"/>
          </a:p>
        </p:txBody>
      </p:sp>
    </p:spTree>
    <p:extLst>
      <p:ext uri="{BB962C8B-B14F-4D97-AF65-F5344CB8AC3E}">
        <p14:creationId xmlns:p14="http://schemas.microsoft.com/office/powerpoint/2010/main" xmlns="" val="502829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Indian Food and Diet </a:t>
            </a:r>
            <a:br>
              <a:rPr lang="en-IN" dirty="0" smtClean="0"/>
            </a:br>
            <a:r>
              <a:rPr lang="en-IN" dirty="0" smtClean="0"/>
              <a:t>in Retrospect</a:t>
            </a:r>
            <a:endParaRPr lang="en-IN" dirty="0"/>
          </a:p>
        </p:txBody>
      </p:sp>
      <p:sp>
        <p:nvSpPr>
          <p:cNvPr id="3" name="Subtitle 2"/>
          <p:cNvSpPr>
            <a:spLocks noGrp="1"/>
          </p:cNvSpPr>
          <p:nvPr>
            <p:ph type="subTitle" idx="1"/>
          </p:nvPr>
        </p:nvSpPr>
        <p:spPr>
          <a:xfrm>
            <a:off x="1650124" y="4768687"/>
            <a:ext cx="9144000" cy="1655762"/>
          </a:xfrm>
        </p:spPr>
        <p:txBody>
          <a:bodyPr>
            <a:normAutofit fontScale="77500" lnSpcReduction="20000"/>
          </a:bodyPr>
          <a:lstStyle/>
          <a:p>
            <a:r>
              <a:rPr lang="en-IN" dirty="0" err="1" smtClean="0"/>
              <a:t>Dr.</a:t>
            </a:r>
            <a:r>
              <a:rPr lang="en-IN" dirty="0" smtClean="0"/>
              <a:t> Sheetal Chhaya</a:t>
            </a:r>
          </a:p>
          <a:p>
            <a:r>
              <a:rPr lang="en-IN" dirty="0" smtClean="0"/>
              <a:t>Associate Professor</a:t>
            </a:r>
          </a:p>
          <a:p>
            <a:r>
              <a:rPr lang="en-IN" dirty="0" smtClean="0"/>
              <a:t>Department of Clinical Nutrition and Dietetics</a:t>
            </a:r>
          </a:p>
          <a:p>
            <a:r>
              <a:rPr lang="en-IN" dirty="0" smtClean="0"/>
              <a:t>SBKSMI&amp;RC</a:t>
            </a:r>
          </a:p>
          <a:p>
            <a:r>
              <a:rPr lang="en-IN" dirty="0" smtClean="0"/>
              <a:t>Sumandeep Vidyapeeth</a:t>
            </a:r>
            <a:endParaRPr lang="en-IN" dirty="0"/>
          </a:p>
        </p:txBody>
      </p:sp>
    </p:spTree>
    <p:extLst>
      <p:ext uri="{BB962C8B-B14F-4D97-AF65-F5344CB8AC3E}">
        <p14:creationId xmlns:p14="http://schemas.microsoft.com/office/powerpoint/2010/main" xmlns="" val="691133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2" y="219982"/>
            <a:ext cx="10515600" cy="1325563"/>
          </a:xfrm>
        </p:spPr>
        <p:txBody>
          <a:bodyPr/>
          <a:lstStyle/>
          <a:p>
            <a:r>
              <a:rPr lang="en-IN" u="sng" dirty="0" smtClean="0"/>
              <a:t>Beliefs: </a:t>
            </a:r>
            <a:endParaRPr lang="en-IN" u="sng" dirty="0"/>
          </a:p>
        </p:txBody>
      </p:sp>
      <p:sp>
        <p:nvSpPr>
          <p:cNvPr id="3" name="Content Placeholder 2"/>
          <p:cNvSpPr>
            <a:spLocks noGrp="1"/>
          </p:cNvSpPr>
          <p:nvPr>
            <p:ph idx="1"/>
          </p:nvPr>
        </p:nvSpPr>
        <p:spPr>
          <a:xfrm>
            <a:off x="203200" y="1825625"/>
            <a:ext cx="11150600" cy="4734832"/>
          </a:xfrm>
        </p:spPr>
        <p:txBody>
          <a:bodyPr>
            <a:normAutofit fontScale="85000" lnSpcReduction="20000"/>
          </a:bodyPr>
          <a:lstStyle/>
          <a:p>
            <a:pPr algn="just"/>
            <a:r>
              <a:rPr lang="en-US" dirty="0"/>
              <a:t>Basic to the hot-cold concept is the belief that heat and cold must be maintained in balance to maintain health. </a:t>
            </a:r>
            <a:endParaRPr lang="en-US" dirty="0" smtClean="0"/>
          </a:p>
          <a:p>
            <a:pPr algn="just"/>
            <a:r>
              <a:rPr lang="en-US" dirty="0" smtClean="0"/>
              <a:t>Diseases </a:t>
            </a:r>
            <a:r>
              <a:rPr lang="en-US" dirty="0"/>
              <a:t>result from an imbalance with either heat or cold being in excess. The hot- cold dichotomy is intimately tied to the reproductive cycle and numerous recommendations, as well as prohibitions, exist for women during menstruation, pregnancy, and lactation. </a:t>
            </a:r>
            <a:endParaRPr lang="en-US" dirty="0" smtClean="0"/>
          </a:p>
          <a:p>
            <a:pPr algn="just"/>
            <a:r>
              <a:rPr lang="en-US" dirty="0" smtClean="0"/>
              <a:t>A </a:t>
            </a:r>
            <a:r>
              <a:rPr lang="en-US" dirty="0"/>
              <a:t>woman is considered especially warm during menstruation and is, therefore, asked to avoid cold foods as they can cause cramps</a:t>
            </a:r>
            <a:r>
              <a:rPr lang="en-US" dirty="0" smtClean="0"/>
              <a:t>.</a:t>
            </a:r>
          </a:p>
          <a:p>
            <a:pPr algn="just"/>
            <a:r>
              <a:rPr lang="en-US" dirty="0" smtClean="0"/>
              <a:t> </a:t>
            </a:r>
            <a:r>
              <a:rPr lang="en-US" dirty="0"/>
              <a:t>Infertility is treated by the use of hot concoctions made of different herbs as its cause is seen to be a cold womb. </a:t>
            </a:r>
            <a:endParaRPr lang="en-US" dirty="0" smtClean="0"/>
          </a:p>
          <a:p>
            <a:pPr algn="just"/>
            <a:r>
              <a:rPr lang="en-US" dirty="0" smtClean="0"/>
              <a:t>Pregnant </a:t>
            </a:r>
            <a:r>
              <a:rPr lang="en-US" dirty="0"/>
              <a:t>women are refrained from taking cold foods because of their vulnerability to cold. Hot foods are recommended to control postpartum bleeding. </a:t>
            </a:r>
            <a:endParaRPr lang="en-US" dirty="0" smtClean="0"/>
          </a:p>
          <a:p>
            <a:pPr algn="just"/>
            <a:r>
              <a:rPr lang="en-US" dirty="0" smtClean="0"/>
              <a:t>Among </a:t>
            </a:r>
            <a:r>
              <a:rPr lang="en-US" dirty="0"/>
              <a:t>lactating women, heat is believed to increase the supply of milk whereas cold decreases it</a:t>
            </a:r>
            <a:endParaRPr lang="en-IN" dirty="0"/>
          </a:p>
        </p:txBody>
      </p:sp>
    </p:spTree>
    <p:extLst>
      <p:ext uri="{BB962C8B-B14F-4D97-AF65-F5344CB8AC3E}">
        <p14:creationId xmlns:p14="http://schemas.microsoft.com/office/powerpoint/2010/main" xmlns="" val="1282049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4835525"/>
            <a:ext cx="10515600" cy="1325563"/>
          </a:xfrm>
        </p:spPr>
        <p:txBody>
          <a:bodyPr>
            <a:normAutofit/>
          </a:bodyPr>
          <a:lstStyle/>
          <a:p>
            <a:r>
              <a:rPr lang="en-IN" sz="7200" b="1" u="sng" dirty="0" smtClean="0"/>
              <a:t>GUJARAT</a:t>
            </a:r>
            <a:endParaRPr lang="en-IN" sz="7200" b="1" u="sng" dirty="0"/>
          </a:p>
        </p:txBody>
      </p:sp>
      <p:pic>
        <p:nvPicPr>
          <p:cNvPr id="9218" name="Picture 2" descr="Culture of Gujarat | 8 Things about the Vibrant Gujarat Cultu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14146" y="2662965"/>
            <a:ext cx="4989095" cy="39621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013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t>FOOD AND CULTURE OF GUJARAT</a:t>
            </a:r>
            <a:endParaRPr lang="en-IN" b="1" u="sng" dirty="0"/>
          </a:p>
        </p:txBody>
      </p:sp>
      <p:sp>
        <p:nvSpPr>
          <p:cNvPr id="3" name="Content Placeholder 2"/>
          <p:cNvSpPr>
            <a:spLocks noGrp="1"/>
          </p:cNvSpPr>
          <p:nvPr>
            <p:ph idx="1"/>
          </p:nvPr>
        </p:nvSpPr>
        <p:spPr>
          <a:xfrm>
            <a:off x="217714" y="1825625"/>
            <a:ext cx="11771086" cy="4821918"/>
          </a:xfrm>
        </p:spPr>
        <p:txBody>
          <a:bodyPr>
            <a:normAutofit/>
          </a:bodyPr>
          <a:lstStyle/>
          <a:p>
            <a:pPr algn="just"/>
            <a:r>
              <a:rPr lang="en-US" dirty="0" smtClean="0"/>
              <a:t>Gujarati </a:t>
            </a:r>
            <a:r>
              <a:rPr lang="en-US" dirty="0"/>
              <a:t>cuisines show a lot of variety not only in terms of food preparations but also in cooking styles and combination of spices used for preparing different dishes and are considered to have a good nutritional </a:t>
            </a:r>
            <a:r>
              <a:rPr lang="en-US" dirty="0" smtClean="0"/>
              <a:t>value.</a:t>
            </a:r>
          </a:p>
          <a:p>
            <a:pPr algn="just"/>
            <a:r>
              <a:rPr lang="en-US" dirty="0" smtClean="0"/>
              <a:t>As </a:t>
            </a:r>
            <a:r>
              <a:rPr lang="en-US" dirty="0"/>
              <a:t>there is the incorporation of milk and milk products in good amounts in the daily diet, with the main meals of the day mostly ending with a glass of buttermilk, the dietary pattern can be termed as Lacto vegetarian</a:t>
            </a:r>
            <a:r>
              <a:rPr lang="en-US" dirty="0" smtClean="0"/>
              <a:t>.</a:t>
            </a:r>
          </a:p>
          <a:p>
            <a:pPr algn="just"/>
            <a:r>
              <a:rPr lang="en-US" dirty="0" smtClean="0"/>
              <a:t>But </a:t>
            </a:r>
            <a:r>
              <a:rPr lang="en-US" dirty="0"/>
              <a:t>the number of vegetables being comparatively less, the Gujarati diet can be described as a vegetarian diet that lacks </a:t>
            </a:r>
            <a:r>
              <a:rPr lang="en-US" dirty="0" smtClean="0"/>
              <a:t>vegetables.</a:t>
            </a:r>
            <a:endParaRPr lang="en-IN" dirty="0"/>
          </a:p>
          <a:p>
            <a:pPr algn="just"/>
            <a:endParaRPr lang="en-IN" dirty="0"/>
          </a:p>
        </p:txBody>
      </p:sp>
    </p:spTree>
    <p:extLst>
      <p:ext uri="{BB962C8B-B14F-4D97-AF65-F5344CB8AC3E}">
        <p14:creationId xmlns:p14="http://schemas.microsoft.com/office/powerpoint/2010/main" xmlns="" val="66597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825624"/>
            <a:ext cx="12046857" cy="4691289"/>
          </a:xfrm>
        </p:spPr>
        <p:txBody>
          <a:bodyPr>
            <a:normAutofit fontScale="92500"/>
          </a:bodyPr>
          <a:lstStyle/>
          <a:p>
            <a:pPr algn="just"/>
            <a:r>
              <a:rPr lang="en-US" dirty="0"/>
              <a:t>The cuisine of Gujarat can be broadly divided into four distinct categories depending on the geographic location and cooking styles i.e. </a:t>
            </a:r>
            <a:endParaRPr lang="en-US" dirty="0" smtClean="0"/>
          </a:p>
          <a:p>
            <a:pPr algn="just"/>
            <a:r>
              <a:rPr lang="en-US" dirty="0" smtClean="0"/>
              <a:t>the </a:t>
            </a:r>
            <a:r>
              <a:rPr lang="en-US" dirty="0"/>
              <a:t>cuisine of North and Central Gujarat (Ahmedabad, Vadodara); </a:t>
            </a:r>
            <a:endParaRPr lang="en-US" dirty="0" smtClean="0"/>
          </a:p>
          <a:p>
            <a:pPr algn="just"/>
            <a:r>
              <a:rPr lang="en-US" dirty="0" smtClean="0"/>
              <a:t>the </a:t>
            </a:r>
            <a:r>
              <a:rPr lang="en-US" dirty="0"/>
              <a:t>cuisine of South Gujarat (Surat, </a:t>
            </a:r>
            <a:r>
              <a:rPr lang="en-US" dirty="0" err="1"/>
              <a:t>Valsad</a:t>
            </a:r>
            <a:r>
              <a:rPr lang="en-US" dirty="0"/>
              <a:t>) wherein the use of green chilies is predominant; </a:t>
            </a:r>
            <a:endParaRPr lang="en-US" dirty="0" smtClean="0"/>
          </a:p>
          <a:p>
            <a:pPr algn="just"/>
            <a:r>
              <a:rPr lang="en-US" dirty="0" smtClean="0"/>
              <a:t>the </a:t>
            </a:r>
            <a:r>
              <a:rPr lang="en-US" dirty="0"/>
              <a:t>cuisine of Saurashtra region famously known as ‘</a:t>
            </a:r>
            <a:r>
              <a:rPr lang="en-US" i="1" dirty="0" err="1"/>
              <a:t>Kathiyawadi</a:t>
            </a:r>
            <a:r>
              <a:rPr lang="en-US" dirty="0"/>
              <a:t>’ cuisine which is quite influenced by </a:t>
            </a:r>
            <a:r>
              <a:rPr lang="en-US" dirty="0" err="1"/>
              <a:t>Rajasthani</a:t>
            </a:r>
            <a:r>
              <a:rPr lang="en-US" dirty="0"/>
              <a:t> cooking because of the proximity of the region with the state, and the food is also relatively spicier as compared to the rest of Gujarat</a:t>
            </a:r>
            <a:r>
              <a:rPr lang="en-US" dirty="0" smtClean="0"/>
              <a:t>;</a:t>
            </a:r>
          </a:p>
          <a:p>
            <a:pPr algn="just"/>
            <a:r>
              <a:rPr lang="en-US" dirty="0" smtClean="0"/>
              <a:t> </a:t>
            </a:r>
            <a:r>
              <a:rPr lang="en-US" dirty="0"/>
              <a:t>and lastly the cuisine of Kutch region, the </a:t>
            </a:r>
            <a:r>
              <a:rPr lang="en-US" i="1" dirty="0"/>
              <a:t>Kutchi cuisine</a:t>
            </a:r>
            <a:r>
              <a:rPr lang="en-US" dirty="0"/>
              <a:t>, wherein a lack of green leafy vegetables and some other vegetables is quite evident in the food consumption pattern due to the agro-climatic </a:t>
            </a:r>
            <a:r>
              <a:rPr lang="en-US" dirty="0" smtClean="0"/>
              <a:t>conditions.</a:t>
            </a:r>
            <a:endParaRPr lang="en-IN" dirty="0"/>
          </a:p>
          <a:p>
            <a:pPr algn="just"/>
            <a:endParaRPr lang="en-IN" dirty="0"/>
          </a:p>
        </p:txBody>
      </p:sp>
    </p:spTree>
    <p:extLst>
      <p:ext uri="{BB962C8B-B14F-4D97-AF65-F5344CB8AC3E}">
        <p14:creationId xmlns:p14="http://schemas.microsoft.com/office/powerpoint/2010/main" xmlns="" val="1099208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825625"/>
            <a:ext cx="11858171" cy="4749346"/>
          </a:xfrm>
        </p:spPr>
        <p:txBody>
          <a:bodyPr>
            <a:normAutofit fontScale="92500" lnSpcReduction="20000"/>
          </a:bodyPr>
          <a:lstStyle/>
          <a:p>
            <a:pPr algn="just"/>
            <a:r>
              <a:rPr lang="en-US" dirty="0"/>
              <a:t>While each of these cuisines has distinct features, one common thing is that there is a hint of sweetness in most Gujarati preparations and some dishes even have a higher proportion of sugar as compared to salt and spices</a:t>
            </a:r>
            <a:r>
              <a:rPr lang="en-US" dirty="0" smtClean="0"/>
              <a:t>.</a:t>
            </a:r>
          </a:p>
          <a:p>
            <a:pPr algn="just"/>
            <a:r>
              <a:rPr lang="en-US" dirty="0" smtClean="0"/>
              <a:t> </a:t>
            </a:r>
            <a:r>
              <a:rPr lang="en-US" dirty="0"/>
              <a:t>At times </a:t>
            </a:r>
            <a:r>
              <a:rPr lang="en-US" dirty="0" err="1"/>
              <a:t>jaggery</a:t>
            </a:r>
            <a:r>
              <a:rPr lang="en-US" dirty="0"/>
              <a:t> is used for sweetness instead of </a:t>
            </a:r>
            <a:r>
              <a:rPr lang="en-US" dirty="0" smtClean="0"/>
              <a:t>sugar.</a:t>
            </a:r>
          </a:p>
          <a:p>
            <a:pPr algn="just"/>
            <a:r>
              <a:rPr lang="en-US" dirty="0" smtClean="0"/>
              <a:t>There </a:t>
            </a:r>
            <a:r>
              <a:rPr lang="en-US" dirty="0"/>
              <a:t>is age-old traditional dependence on the use of sugar/</a:t>
            </a:r>
            <a:r>
              <a:rPr lang="en-US" dirty="0" err="1"/>
              <a:t>jaggery</a:t>
            </a:r>
            <a:r>
              <a:rPr lang="en-US" dirty="0"/>
              <a:t> which is quite evident as dals; vegetable preparations; cereal- based preparations like ‘</a:t>
            </a:r>
            <a:r>
              <a:rPr lang="en-US" dirty="0" err="1"/>
              <a:t>thepla</a:t>
            </a:r>
            <a:r>
              <a:rPr lang="en-US" dirty="0"/>
              <a:t>’/ ‘</a:t>
            </a:r>
            <a:r>
              <a:rPr lang="en-US" dirty="0" err="1"/>
              <a:t>dhebra</a:t>
            </a:r>
            <a:r>
              <a:rPr lang="en-US" dirty="0"/>
              <a:t>’ which are flatbreads made with flour, spices, curd and sometimes fenugreek leaves; and even pickles – all of them mostly contain sugar/</a:t>
            </a:r>
            <a:r>
              <a:rPr lang="en-US" dirty="0" err="1"/>
              <a:t>jaggery</a:t>
            </a:r>
            <a:r>
              <a:rPr lang="en-US" dirty="0" smtClean="0"/>
              <a:t>.</a:t>
            </a:r>
          </a:p>
          <a:p>
            <a:pPr algn="just"/>
            <a:r>
              <a:rPr lang="en-US" dirty="0" smtClean="0"/>
              <a:t> </a:t>
            </a:r>
            <a:r>
              <a:rPr lang="en-US" dirty="0"/>
              <a:t>A popular belief about the inclusion of sugar or </a:t>
            </a:r>
            <a:r>
              <a:rPr lang="en-US" dirty="0" err="1"/>
              <a:t>jaggery</a:t>
            </a:r>
            <a:r>
              <a:rPr lang="en-US" dirty="0"/>
              <a:t> in most food items is that traditionally in earlier times, </a:t>
            </a:r>
            <a:r>
              <a:rPr lang="en-US" dirty="0" err="1"/>
              <a:t>jaggery</a:t>
            </a:r>
            <a:r>
              <a:rPr lang="en-US" dirty="0"/>
              <a:t> was incorporated to counter the saltiness in the water and to balance the sweet taste addition of lime juice or kokum was done, over the ages giving the cuisine its famous sweet-sour </a:t>
            </a:r>
            <a:r>
              <a:rPr lang="en-US" dirty="0" smtClean="0"/>
              <a:t>combination.</a:t>
            </a:r>
          </a:p>
          <a:p>
            <a:pPr algn="just"/>
            <a:r>
              <a:rPr lang="en-US" dirty="0" smtClean="0"/>
              <a:t> </a:t>
            </a:r>
            <a:r>
              <a:rPr lang="en-US" dirty="0"/>
              <a:t>Gujarat’s ‘sweet tooth’ is a cause of concern with possible implications of obesity, diabetes, and cardiovascular diseases. </a:t>
            </a:r>
            <a:endParaRPr lang="en-US" dirty="0" smtClean="0"/>
          </a:p>
        </p:txBody>
      </p:sp>
    </p:spTree>
    <p:extLst>
      <p:ext uri="{BB962C8B-B14F-4D97-AF65-F5344CB8AC3E}">
        <p14:creationId xmlns:p14="http://schemas.microsoft.com/office/powerpoint/2010/main" xmlns="" val="299063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i="1" dirty="0" smtClean="0"/>
              <a:t>Khichdi</a:t>
            </a:r>
            <a:endParaRPr lang="en-IN" i="1" dirty="0"/>
          </a:p>
        </p:txBody>
      </p:sp>
      <p:sp>
        <p:nvSpPr>
          <p:cNvPr id="3" name="Content Placeholder 2"/>
          <p:cNvSpPr>
            <a:spLocks noGrp="1"/>
          </p:cNvSpPr>
          <p:nvPr>
            <p:ph idx="1"/>
          </p:nvPr>
        </p:nvSpPr>
        <p:spPr>
          <a:xfrm>
            <a:off x="174171" y="1825624"/>
            <a:ext cx="11179629" cy="4691289"/>
          </a:xfrm>
        </p:spPr>
        <p:txBody>
          <a:bodyPr>
            <a:normAutofit fontScale="70000" lnSpcReduction="20000"/>
          </a:bodyPr>
          <a:lstStyle/>
          <a:p>
            <a:r>
              <a:rPr lang="en-US" dirty="0"/>
              <a:t>In Gujarat, </a:t>
            </a:r>
            <a:r>
              <a:rPr lang="en-US" i="1" dirty="0"/>
              <a:t>Khichdi </a:t>
            </a:r>
            <a:r>
              <a:rPr lang="en-US" dirty="0"/>
              <a:t>has a different trajectory</a:t>
            </a:r>
            <a:r>
              <a:rPr lang="en-US" dirty="0" smtClean="0"/>
              <a:t>.</a:t>
            </a:r>
          </a:p>
          <a:p>
            <a:r>
              <a:rPr lang="en-US" dirty="0" smtClean="0"/>
              <a:t> </a:t>
            </a:r>
            <a:r>
              <a:rPr lang="en-US" dirty="0"/>
              <a:t>It has evolved as a distinct and integral part of Gujarati cuisine</a:t>
            </a:r>
            <a:r>
              <a:rPr lang="en-US" dirty="0" smtClean="0"/>
              <a:t>.</a:t>
            </a:r>
          </a:p>
          <a:p>
            <a:r>
              <a:rPr lang="en-US" dirty="0"/>
              <a:t>T</a:t>
            </a:r>
            <a:r>
              <a:rPr lang="en-US" dirty="0" smtClean="0"/>
              <a:t>he </a:t>
            </a:r>
            <a:r>
              <a:rPr lang="en-US" dirty="0"/>
              <a:t>only staple that has remained unchanged for the last 600 years is </a:t>
            </a:r>
            <a:r>
              <a:rPr lang="en-US" i="1" dirty="0" smtClean="0"/>
              <a:t>Khichdi.</a:t>
            </a:r>
          </a:p>
          <a:p>
            <a:r>
              <a:rPr lang="en-US" dirty="0" smtClean="0"/>
              <a:t>Actually</a:t>
            </a:r>
            <a:r>
              <a:rPr lang="en-US" dirty="0"/>
              <a:t>, </a:t>
            </a:r>
            <a:r>
              <a:rPr lang="en-US" i="1" dirty="0"/>
              <a:t>Khichdi </a:t>
            </a:r>
            <a:r>
              <a:rPr lang="en-US" dirty="0"/>
              <a:t>and </a:t>
            </a:r>
            <a:r>
              <a:rPr lang="en-US" i="1" dirty="0" err="1"/>
              <a:t>Kadhi</a:t>
            </a:r>
            <a:r>
              <a:rPr lang="en-US" i="1" dirty="0"/>
              <a:t> </a:t>
            </a:r>
            <a:r>
              <a:rPr lang="en-US" dirty="0"/>
              <a:t>may be described as a staple for vegetarian Hindu </a:t>
            </a:r>
            <a:r>
              <a:rPr lang="en-US" dirty="0" err="1"/>
              <a:t>Gujaratis</a:t>
            </a:r>
            <a:r>
              <a:rPr lang="en-US" dirty="0"/>
              <a:t> for their evening meal</a:t>
            </a:r>
            <a:r>
              <a:rPr lang="en-US" dirty="0" smtClean="0"/>
              <a:t>.</a:t>
            </a:r>
          </a:p>
          <a:p>
            <a:r>
              <a:rPr lang="en-US" dirty="0" smtClean="0"/>
              <a:t> </a:t>
            </a:r>
            <a:r>
              <a:rPr lang="en-US" dirty="0"/>
              <a:t>Quite likely the popularity of </a:t>
            </a:r>
            <a:r>
              <a:rPr lang="en-US" i="1" dirty="0"/>
              <a:t>Khichdi </a:t>
            </a:r>
            <a:r>
              <a:rPr lang="en-US" dirty="0"/>
              <a:t>as comfort food, its nutritive attributes, and its more elaborate rich versions eaten across social classes made it essential and popular for vegetarians Hindus. </a:t>
            </a:r>
            <a:endParaRPr lang="en-US" dirty="0" smtClean="0"/>
          </a:p>
          <a:p>
            <a:r>
              <a:rPr lang="en-US" dirty="0" smtClean="0"/>
              <a:t>Further</a:t>
            </a:r>
            <a:r>
              <a:rPr lang="en-US" dirty="0"/>
              <a:t>, </a:t>
            </a:r>
            <a:r>
              <a:rPr lang="en-US" i="1" dirty="0"/>
              <a:t>Khichdi </a:t>
            </a:r>
            <a:r>
              <a:rPr lang="en-US" i="1" dirty="0" err="1"/>
              <a:t>Kadhi</a:t>
            </a:r>
            <a:r>
              <a:rPr lang="en-US" i="1" dirty="0"/>
              <a:t> </a:t>
            </a:r>
            <a:r>
              <a:rPr lang="en-US" dirty="0"/>
              <a:t>is a regular feature in the evening meals offered as </a:t>
            </a:r>
            <a:r>
              <a:rPr lang="en-US" i="1" dirty="0"/>
              <a:t>Prasad </a:t>
            </a:r>
            <a:r>
              <a:rPr lang="en-US" dirty="0"/>
              <a:t>by big temple organizations like the Swaminarayan sect BAPS, ISKON, and </a:t>
            </a:r>
            <a:r>
              <a:rPr lang="en-US" dirty="0" err="1"/>
              <a:t>Jalaram</a:t>
            </a:r>
            <a:r>
              <a:rPr lang="en-US" dirty="0"/>
              <a:t> temples as an outreach to devotees and the underprivileged poor. The </a:t>
            </a:r>
            <a:r>
              <a:rPr lang="en-US" i="1" dirty="0" err="1"/>
              <a:t>Kadhi</a:t>
            </a:r>
            <a:r>
              <a:rPr lang="en-US" i="1" dirty="0"/>
              <a:t> </a:t>
            </a:r>
            <a:r>
              <a:rPr lang="en-US" dirty="0"/>
              <a:t>in Gujarat is a unique combination of salt, sweet-sour and spicy flavors.</a:t>
            </a:r>
            <a:endParaRPr lang="en-IN" dirty="0"/>
          </a:p>
          <a:p>
            <a:r>
              <a:rPr lang="en-US" dirty="0"/>
              <a:t>Unlike in other regions of India, </a:t>
            </a:r>
            <a:r>
              <a:rPr lang="en-US" i="1" dirty="0"/>
              <a:t>Khichdi </a:t>
            </a:r>
            <a:r>
              <a:rPr lang="en-US" dirty="0"/>
              <a:t>knows no urban-rural nor caste, class divide, remaining an all-time favorite even in present times in Gujarat in a unique way. </a:t>
            </a:r>
            <a:endParaRPr lang="en-US" dirty="0" smtClean="0"/>
          </a:p>
          <a:p>
            <a:r>
              <a:rPr lang="en-US" dirty="0" smtClean="0"/>
              <a:t>It </a:t>
            </a:r>
            <a:r>
              <a:rPr lang="en-US" dirty="0"/>
              <a:t>often figures in the rice options in the menu at all small and big city multi-cuisine restaurants in Gujarat. This is passionately relished by guests and in individual households with its age-old four companions- </a:t>
            </a:r>
            <a:r>
              <a:rPr lang="en-US" i="1" dirty="0"/>
              <a:t>ghee</a:t>
            </a:r>
            <a:r>
              <a:rPr lang="en-US" dirty="0"/>
              <a:t>, </a:t>
            </a:r>
            <a:r>
              <a:rPr lang="en-US" i="1" dirty="0" err="1"/>
              <a:t>papad</a:t>
            </a:r>
            <a:r>
              <a:rPr lang="en-US" dirty="0"/>
              <a:t>, pickle, and curd</a:t>
            </a:r>
            <a:r>
              <a:rPr lang="en-US" dirty="0" smtClean="0"/>
              <a:t>.</a:t>
            </a:r>
            <a:r>
              <a:rPr lang="en-US" dirty="0"/>
              <a:t/>
            </a:r>
            <a:br>
              <a:rPr lang="en-US" dirty="0"/>
            </a:br>
            <a:endParaRPr lang="en-IN" dirty="0"/>
          </a:p>
        </p:txBody>
      </p:sp>
    </p:spTree>
    <p:extLst>
      <p:ext uri="{BB962C8B-B14F-4D97-AF65-F5344CB8AC3E}">
        <p14:creationId xmlns:p14="http://schemas.microsoft.com/office/powerpoint/2010/main" xmlns="" val="409375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70" y="-128361"/>
            <a:ext cx="11890829" cy="1325563"/>
          </a:xfrm>
        </p:spPr>
        <p:txBody>
          <a:bodyPr/>
          <a:lstStyle/>
          <a:p>
            <a:r>
              <a:rPr lang="en-IN" u="sng" dirty="0" smtClean="0"/>
              <a:t>FESTIVALS</a:t>
            </a:r>
            <a:endParaRPr lang="en-IN" u="sng" dirty="0"/>
          </a:p>
        </p:txBody>
      </p:sp>
      <p:sp>
        <p:nvSpPr>
          <p:cNvPr id="3" name="Content Placeholder 2"/>
          <p:cNvSpPr>
            <a:spLocks noGrp="1"/>
          </p:cNvSpPr>
          <p:nvPr>
            <p:ph idx="1"/>
          </p:nvPr>
        </p:nvSpPr>
        <p:spPr>
          <a:xfrm>
            <a:off x="141514" y="1651454"/>
            <a:ext cx="11760200" cy="3065690"/>
          </a:xfrm>
        </p:spPr>
        <p:txBody>
          <a:bodyPr>
            <a:noAutofit/>
          </a:bodyPr>
          <a:lstStyle/>
          <a:p>
            <a:pPr algn="just"/>
            <a:r>
              <a:rPr lang="en-US" sz="2000" b="1" i="1" dirty="0"/>
              <a:t>Makar Sankranti -</a:t>
            </a:r>
            <a:r>
              <a:rPr lang="en-US" sz="2000" i="1" dirty="0" err="1"/>
              <a:t>Chikkis</a:t>
            </a:r>
            <a:r>
              <a:rPr lang="en-US" sz="2000" i="1" dirty="0"/>
              <a:t> </a:t>
            </a:r>
            <a:r>
              <a:rPr lang="en-US" sz="2000" dirty="0"/>
              <a:t>are made from peanut, dry fruits, coconut, sesame seeds (white and black), Roasted Gram </a:t>
            </a:r>
            <a:r>
              <a:rPr lang="en-US" sz="2000" i="1" dirty="0"/>
              <a:t>dal (</a:t>
            </a:r>
            <a:r>
              <a:rPr lang="en-US" sz="2000" i="1" dirty="0" err="1"/>
              <a:t>Dariya</a:t>
            </a:r>
            <a:r>
              <a:rPr lang="en-US" sz="2000" i="1" dirty="0"/>
              <a:t>). </a:t>
            </a:r>
            <a:r>
              <a:rPr lang="en-US" sz="2000" dirty="0"/>
              <a:t>Puffed rice balls popularly known as </a:t>
            </a:r>
            <a:r>
              <a:rPr lang="en-US" sz="2000" i="1" dirty="0"/>
              <a:t>‘</a:t>
            </a:r>
            <a:r>
              <a:rPr lang="en-US" sz="2000" i="1" dirty="0" err="1"/>
              <a:t>Mamara</a:t>
            </a:r>
            <a:r>
              <a:rPr lang="en-US" sz="2000" i="1" dirty="0"/>
              <a:t> </a:t>
            </a:r>
            <a:r>
              <a:rPr lang="en-US" sz="2000" i="1" dirty="0" err="1"/>
              <a:t>Ladu</a:t>
            </a:r>
            <a:r>
              <a:rPr lang="en-US" sz="2000" i="1" dirty="0"/>
              <a:t>’ </a:t>
            </a:r>
            <a:r>
              <a:rPr lang="en-US" sz="2000" dirty="0"/>
              <a:t>are also prepared. They eat </a:t>
            </a:r>
            <a:r>
              <a:rPr lang="en-US" sz="2000" i="1" dirty="0"/>
              <a:t>Jalebi </a:t>
            </a:r>
            <a:r>
              <a:rPr lang="en-US" sz="2000" dirty="0"/>
              <a:t>and </a:t>
            </a:r>
            <a:r>
              <a:rPr lang="en-US" sz="2000" i="1" dirty="0" err="1"/>
              <a:t>Undhiyu</a:t>
            </a:r>
            <a:r>
              <a:rPr lang="en-US" sz="2000" i="1" dirty="0"/>
              <a:t> </a:t>
            </a:r>
            <a:r>
              <a:rPr lang="en-US" sz="2000" i="1" dirty="0" err="1"/>
              <a:t>Shaak</a:t>
            </a:r>
            <a:r>
              <a:rPr lang="en-US" sz="2000" i="1" dirty="0"/>
              <a:t> </a:t>
            </a:r>
            <a:r>
              <a:rPr lang="en-US" sz="2000" dirty="0"/>
              <a:t>on this special day. </a:t>
            </a:r>
            <a:r>
              <a:rPr lang="en-US" sz="2000" i="1" dirty="0" err="1"/>
              <a:t>Chikkis</a:t>
            </a:r>
            <a:r>
              <a:rPr lang="en-US" sz="2000" i="1" dirty="0"/>
              <a:t> </a:t>
            </a:r>
            <a:r>
              <a:rPr lang="en-US" sz="2000" dirty="0"/>
              <a:t>are very famous for their unique taste, crispiness, and aroma. The key ingredient or hero of all </a:t>
            </a:r>
            <a:r>
              <a:rPr lang="en-US" sz="2000" i="1" dirty="0" err="1"/>
              <a:t>chikkis</a:t>
            </a:r>
            <a:r>
              <a:rPr lang="en-US" sz="2000" i="1" dirty="0"/>
              <a:t> </a:t>
            </a:r>
            <a:r>
              <a:rPr lang="en-US" sz="2000" dirty="0"/>
              <a:t>is </a:t>
            </a:r>
            <a:r>
              <a:rPr lang="en-US" sz="2000" dirty="0" err="1"/>
              <a:t>Jaggery</a:t>
            </a:r>
            <a:r>
              <a:rPr lang="en-US" sz="2000" dirty="0"/>
              <a:t>. It is a very good source of antioxidants and </a:t>
            </a:r>
            <a:r>
              <a:rPr lang="en-US" sz="2000" dirty="0" err="1"/>
              <a:t>phytophenols</a:t>
            </a:r>
            <a:r>
              <a:rPr lang="en-US" sz="2000" dirty="0"/>
              <a:t> and it plays a very important role in diluting blood clots and preventing nervous diseases like dementia and Alzheimer’s.</a:t>
            </a:r>
            <a:endParaRPr lang="en-IN" sz="2000" dirty="0"/>
          </a:p>
          <a:p>
            <a:pPr algn="just"/>
            <a:r>
              <a:rPr lang="en-US" sz="2000" b="1" dirty="0" smtClean="0"/>
              <a:t>Holi </a:t>
            </a:r>
            <a:r>
              <a:rPr lang="en-US" sz="2000" b="1" dirty="0"/>
              <a:t>-</a:t>
            </a:r>
            <a:r>
              <a:rPr lang="en-US" sz="2000" i="1" dirty="0" err="1"/>
              <a:t>Patasa</a:t>
            </a:r>
            <a:r>
              <a:rPr lang="en-US" sz="2000" i="1" dirty="0"/>
              <a:t>, </a:t>
            </a:r>
            <a:r>
              <a:rPr lang="en-US" sz="2000" dirty="0"/>
              <a:t>Dates (</a:t>
            </a:r>
            <a:r>
              <a:rPr lang="en-US" sz="2000" i="1" dirty="0" err="1"/>
              <a:t>Khajoor</a:t>
            </a:r>
            <a:r>
              <a:rPr lang="en-US" sz="2000" dirty="0"/>
              <a:t>), Dried dates (</a:t>
            </a:r>
            <a:r>
              <a:rPr lang="en-US" sz="2000" i="1" dirty="0" err="1"/>
              <a:t>Kahrek</a:t>
            </a:r>
            <a:r>
              <a:rPr lang="en-US" sz="2000" dirty="0"/>
              <a:t>), Roasted Bengal Gram (</a:t>
            </a:r>
            <a:r>
              <a:rPr lang="en-US" sz="2000" i="1" dirty="0" err="1"/>
              <a:t>Darriya</a:t>
            </a:r>
            <a:r>
              <a:rPr lang="en-US" sz="2000" dirty="0"/>
              <a:t>), and </a:t>
            </a:r>
            <a:r>
              <a:rPr lang="en-US" sz="2000" i="1" dirty="0" err="1"/>
              <a:t>Lapsi</a:t>
            </a:r>
            <a:r>
              <a:rPr lang="en-US" sz="2000" i="1" dirty="0"/>
              <a:t> </a:t>
            </a:r>
            <a:r>
              <a:rPr lang="en-US" sz="2000" dirty="0"/>
              <a:t>(broken wheat sweet dish) are eaten. Dates are an excellent source of essential vitamins, minerals, fiber and a great finger food</a:t>
            </a:r>
            <a:r>
              <a:rPr lang="en-US" sz="2000" dirty="0" smtClean="0"/>
              <a:t>.</a:t>
            </a:r>
            <a:endParaRPr lang="en-IN" sz="2000" dirty="0"/>
          </a:p>
        </p:txBody>
      </p:sp>
    </p:spTree>
    <p:extLst>
      <p:ext uri="{BB962C8B-B14F-4D97-AF65-F5344CB8AC3E}">
        <p14:creationId xmlns:p14="http://schemas.microsoft.com/office/powerpoint/2010/main" xmlns="" val="340950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pPr algn="just"/>
            <a:r>
              <a:rPr lang="en-US" b="1" i="1" dirty="0" err="1" smtClean="0"/>
              <a:t>Sitla</a:t>
            </a:r>
            <a:r>
              <a:rPr lang="en-US" b="1" i="1" dirty="0" smtClean="0"/>
              <a:t> </a:t>
            </a:r>
            <a:r>
              <a:rPr lang="en-US" b="1" i="1" dirty="0" err="1" smtClean="0"/>
              <a:t>Saatam</a:t>
            </a:r>
            <a:r>
              <a:rPr lang="en-US" b="1" i="1" dirty="0" smtClean="0"/>
              <a:t> </a:t>
            </a:r>
            <a:r>
              <a:rPr lang="en-US" b="1" dirty="0" smtClean="0"/>
              <a:t>and </a:t>
            </a:r>
            <a:r>
              <a:rPr lang="en-US" b="1" i="1" dirty="0" err="1" smtClean="0"/>
              <a:t>Janmashtami</a:t>
            </a:r>
            <a:r>
              <a:rPr lang="en-US" b="1" i="1" dirty="0" smtClean="0"/>
              <a:t> - </a:t>
            </a:r>
            <a:r>
              <a:rPr lang="en-US" dirty="0" smtClean="0"/>
              <a:t>A day prior to the birth of Lord Krishna is the </a:t>
            </a:r>
            <a:r>
              <a:rPr lang="en-US" i="1" dirty="0" err="1" smtClean="0"/>
              <a:t>Sitla</a:t>
            </a:r>
            <a:r>
              <a:rPr lang="en-US" i="1" dirty="0" smtClean="0"/>
              <a:t> </a:t>
            </a:r>
            <a:r>
              <a:rPr lang="en-US" i="1" dirty="0" err="1" smtClean="0"/>
              <a:t>Saatam</a:t>
            </a:r>
            <a:r>
              <a:rPr lang="en-US" i="1" dirty="0" smtClean="0"/>
              <a:t> </a:t>
            </a:r>
            <a:r>
              <a:rPr lang="en-US" dirty="0" smtClean="0"/>
              <a:t>festival where </a:t>
            </a:r>
            <a:r>
              <a:rPr lang="en-US" i="1" dirty="0" err="1" smtClean="0"/>
              <a:t>Shitla</a:t>
            </a:r>
            <a:r>
              <a:rPr lang="en-US" i="1" dirty="0" smtClean="0"/>
              <a:t> </a:t>
            </a:r>
            <a:r>
              <a:rPr lang="en-US" i="1" dirty="0" err="1" smtClean="0"/>
              <a:t>Maa</a:t>
            </a:r>
            <a:r>
              <a:rPr lang="en-US" i="1" dirty="0" smtClean="0"/>
              <a:t>, </a:t>
            </a:r>
            <a:r>
              <a:rPr lang="en-US" dirty="0" smtClean="0"/>
              <a:t>the Goddess who keeps the body cool, is worshiped and a special </a:t>
            </a:r>
            <a:r>
              <a:rPr lang="en-US" i="1" dirty="0" err="1" smtClean="0"/>
              <a:t>bajra</a:t>
            </a:r>
            <a:r>
              <a:rPr lang="en-US" i="1" dirty="0" smtClean="0"/>
              <a:t> </a:t>
            </a:r>
            <a:r>
              <a:rPr lang="en-US" dirty="0" smtClean="0"/>
              <a:t>flour- </a:t>
            </a:r>
            <a:r>
              <a:rPr lang="en-US" dirty="0" err="1" smtClean="0"/>
              <a:t>jaggery</a:t>
            </a:r>
            <a:r>
              <a:rPr lang="en-US" dirty="0" smtClean="0"/>
              <a:t> sweet </a:t>
            </a:r>
            <a:r>
              <a:rPr lang="en-US" i="1" dirty="0" err="1" smtClean="0"/>
              <a:t>ladoo</a:t>
            </a:r>
            <a:r>
              <a:rPr lang="en-US" i="1" dirty="0" smtClean="0"/>
              <a:t> </a:t>
            </a:r>
            <a:r>
              <a:rPr lang="en-US" dirty="0" smtClean="0"/>
              <a:t>called </a:t>
            </a:r>
            <a:r>
              <a:rPr lang="en-US" i="1" dirty="0" err="1" smtClean="0"/>
              <a:t>kuler</a:t>
            </a:r>
            <a:r>
              <a:rPr lang="en-US" i="1" dirty="0" smtClean="0"/>
              <a:t> </a:t>
            </a:r>
            <a:r>
              <a:rPr lang="en-US" dirty="0" smtClean="0"/>
              <a:t>is offered. </a:t>
            </a:r>
            <a:r>
              <a:rPr lang="en-US" i="1" dirty="0" err="1" smtClean="0"/>
              <a:t>Janmashtami</a:t>
            </a:r>
            <a:r>
              <a:rPr lang="en-US" i="1" dirty="0" smtClean="0"/>
              <a:t> </a:t>
            </a:r>
            <a:r>
              <a:rPr lang="en-US" dirty="0" smtClean="0"/>
              <a:t>day is fasting for most Hindus and the next day is celebrated as </a:t>
            </a:r>
            <a:r>
              <a:rPr lang="en-US" i="1" dirty="0" err="1" smtClean="0"/>
              <a:t>Nand</a:t>
            </a:r>
            <a:r>
              <a:rPr lang="en-US" i="1" dirty="0" smtClean="0"/>
              <a:t> </a:t>
            </a:r>
            <a:r>
              <a:rPr lang="en-US" i="1" dirty="0" err="1" smtClean="0"/>
              <a:t>utsav</a:t>
            </a:r>
            <a:r>
              <a:rPr lang="en-US" i="1" dirty="0" smtClean="0"/>
              <a:t> </a:t>
            </a:r>
            <a:r>
              <a:rPr lang="en-US" dirty="0" smtClean="0"/>
              <a:t>wherein many sweets and </a:t>
            </a:r>
            <a:r>
              <a:rPr lang="en-US" i="1" dirty="0" err="1" smtClean="0"/>
              <a:t>namkeens</a:t>
            </a:r>
            <a:r>
              <a:rPr lang="en-US" i="1" dirty="0" smtClean="0"/>
              <a:t> </a:t>
            </a:r>
            <a:r>
              <a:rPr lang="en-US" dirty="0" smtClean="0"/>
              <a:t>are prepared.</a:t>
            </a:r>
            <a:endParaRPr lang="en-IN" dirty="0" smtClean="0"/>
          </a:p>
          <a:p>
            <a:pPr algn="just"/>
            <a:r>
              <a:rPr lang="en-US" b="1" dirty="0" smtClean="0"/>
              <a:t>Diwali and </a:t>
            </a:r>
            <a:r>
              <a:rPr lang="en-US" b="1" i="1" dirty="0" err="1" smtClean="0"/>
              <a:t>Bestu</a:t>
            </a:r>
            <a:r>
              <a:rPr lang="en-US" b="1" i="1" dirty="0" smtClean="0"/>
              <a:t> </a:t>
            </a:r>
            <a:r>
              <a:rPr lang="en-US" b="1" i="1" dirty="0" err="1" smtClean="0"/>
              <a:t>varsh</a:t>
            </a:r>
            <a:r>
              <a:rPr lang="en-US" b="1" i="1" dirty="0" smtClean="0"/>
              <a:t>- </a:t>
            </a:r>
            <a:r>
              <a:rPr lang="en-US" dirty="0" smtClean="0"/>
              <a:t>Diwali festival is celebrated for five days including </a:t>
            </a:r>
            <a:r>
              <a:rPr lang="en-US" i="1" dirty="0" smtClean="0"/>
              <a:t>Dhanteras (</a:t>
            </a:r>
            <a:r>
              <a:rPr lang="en-US" i="1" dirty="0" err="1" smtClean="0"/>
              <a:t>Laxmi</a:t>
            </a:r>
            <a:r>
              <a:rPr lang="en-US" i="1" dirty="0" smtClean="0"/>
              <a:t> puja), Kali </a:t>
            </a:r>
            <a:r>
              <a:rPr lang="en-US" i="1" dirty="0" err="1" smtClean="0"/>
              <a:t>chaudas</a:t>
            </a:r>
            <a:r>
              <a:rPr lang="en-US" i="1" dirty="0" smtClean="0"/>
              <a:t> </a:t>
            </a:r>
            <a:r>
              <a:rPr lang="en-US" dirty="0" smtClean="0"/>
              <a:t>(millet </a:t>
            </a:r>
            <a:r>
              <a:rPr lang="en-US" i="1" dirty="0" err="1" smtClean="0"/>
              <a:t>vadas</a:t>
            </a:r>
            <a:r>
              <a:rPr lang="en-US" i="1" dirty="0" smtClean="0"/>
              <a:t> </a:t>
            </a:r>
            <a:r>
              <a:rPr lang="en-US" dirty="0" smtClean="0"/>
              <a:t>and sesame and wheat flour sweets are made), Diwali (sweets such as </a:t>
            </a:r>
            <a:r>
              <a:rPr lang="en-US" i="1" dirty="0" err="1" smtClean="0"/>
              <a:t>ghugra</a:t>
            </a:r>
            <a:r>
              <a:rPr lang="en-US" i="1" dirty="0" smtClean="0"/>
              <a:t>, </a:t>
            </a:r>
            <a:r>
              <a:rPr lang="en-US" i="1" dirty="0" err="1" smtClean="0"/>
              <a:t>gulab</a:t>
            </a:r>
            <a:r>
              <a:rPr lang="en-US" i="1" dirty="0" smtClean="0"/>
              <a:t> </a:t>
            </a:r>
            <a:r>
              <a:rPr lang="en-US" i="1" dirty="0" err="1" smtClean="0"/>
              <a:t>jamun</a:t>
            </a:r>
            <a:r>
              <a:rPr lang="en-US" i="1" dirty="0" smtClean="0"/>
              <a:t> </a:t>
            </a:r>
            <a:r>
              <a:rPr lang="en-US" dirty="0" smtClean="0"/>
              <a:t>and </a:t>
            </a:r>
            <a:r>
              <a:rPr lang="en-US" i="1" dirty="0" err="1" smtClean="0"/>
              <a:t>farsan</a:t>
            </a:r>
            <a:r>
              <a:rPr lang="en-US" i="1" dirty="0" smtClean="0"/>
              <a:t> </a:t>
            </a:r>
            <a:r>
              <a:rPr lang="en-US" dirty="0" smtClean="0"/>
              <a:t>such as </a:t>
            </a:r>
            <a:r>
              <a:rPr lang="en-US" i="1" dirty="0" err="1" smtClean="0"/>
              <a:t>bhakarwadi</a:t>
            </a:r>
            <a:r>
              <a:rPr lang="en-US" i="1" dirty="0" smtClean="0"/>
              <a:t> </a:t>
            </a:r>
            <a:r>
              <a:rPr lang="en-US" dirty="0" smtClean="0"/>
              <a:t>and </a:t>
            </a:r>
            <a:r>
              <a:rPr lang="en-US" i="1" dirty="0" err="1" smtClean="0"/>
              <a:t>padvali</a:t>
            </a:r>
            <a:r>
              <a:rPr lang="en-US" i="1" dirty="0" smtClean="0"/>
              <a:t> </a:t>
            </a:r>
            <a:r>
              <a:rPr lang="en-US" i="1" dirty="0" err="1" smtClean="0"/>
              <a:t>puri</a:t>
            </a:r>
            <a:r>
              <a:rPr lang="en-US" i="1" dirty="0" smtClean="0"/>
              <a:t>, </a:t>
            </a:r>
            <a:r>
              <a:rPr lang="en-US" dirty="0" smtClean="0"/>
              <a:t>etc. are made and exchanged among family and friends).</a:t>
            </a:r>
            <a:endParaRPr lang="en-IN" dirty="0" smtClean="0"/>
          </a:p>
          <a:p>
            <a:pPr algn="just"/>
            <a:r>
              <a:rPr lang="en-US" dirty="0" smtClean="0"/>
              <a:t>The next day of Diwali is the Gujarati New Year or the </a:t>
            </a:r>
            <a:r>
              <a:rPr lang="en-US" i="1" dirty="0" err="1" smtClean="0"/>
              <a:t>Bestu</a:t>
            </a:r>
            <a:r>
              <a:rPr lang="en-US" i="1" dirty="0" smtClean="0"/>
              <a:t> </a:t>
            </a:r>
            <a:r>
              <a:rPr lang="en-US" i="1" dirty="0" err="1" smtClean="0"/>
              <a:t>varsh</a:t>
            </a:r>
            <a:r>
              <a:rPr lang="en-US" i="1" dirty="0" smtClean="0"/>
              <a:t> </a:t>
            </a:r>
            <a:r>
              <a:rPr lang="en-US" dirty="0" smtClean="0"/>
              <a:t>where </a:t>
            </a:r>
            <a:r>
              <a:rPr lang="en-US" i="1" dirty="0" err="1" smtClean="0"/>
              <a:t>Rabdi</a:t>
            </a:r>
            <a:r>
              <a:rPr lang="en-US" i="1" dirty="0" smtClean="0"/>
              <a:t> </a:t>
            </a:r>
            <a:r>
              <a:rPr lang="en-US" dirty="0" smtClean="0"/>
              <a:t>or </a:t>
            </a:r>
            <a:r>
              <a:rPr lang="en-US" i="1" dirty="0" err="1" smtClean="0"/>
              <a:t>Basundi</a:t>
            </a:r>
            <a:r>
              <a:rPr lang="en-US" i="1" dirty="0" smtClean="0"/>
              <a:t> </a:t>
            </a:r>
            <a:r>
              <a:rPr lang="en-US" dirty="0" smtClean="0"/>
              <a:t>sweets are served along with the thali and the fifth day is the </a:t>
            </a:r>
            <a:r>
              <a:rPr lang="en-US" i="1" dirty="0" err="1" smtClean="0"/>
              <a:t>Bhaibeej</a:t>
            </a:r>
            <a:r>
              <a:rPr lang="en-US" i="1" dirty="0" smtClean="0"/>
              <a:t> </a:t>
            </a:r>
            <a:r>
              <a:rPr lang="en-US" dirty="0" smtClean="0"/>
              <a:t>wherein </a:t>
            </a:r>
            <a:r>
              <a:rPr lang="en-US" i="1" dirty="0" smtClean="0"/>
              <a:t>kheer </a:t>
            </a:r>
            <a:r>
              <a:rPr lang="en-US" dirty="0" smtClean="0"/>
              <a:t>is made (festival to celebrate brother by sisters).</a:t>
            </a:r>
            <a:endParaRPr lang="en-IN" dirty="0" smtClean="0"/>
          </a:p>
          <a:p>
            <a:pPr algn="just"/>
            <a:r>
              <a:rPr lang="en-US" b="1" dirty="0" smtClean="0"/>
              <a:t>Winter special </a:t>
            </a:r>
            <a:r>
              <a:rPr lang="en-US" dirty="0" smtClean="0"/>
              <a:t>sweet such as </a:t>
            </a:r>
            <a:r>
              <a:rPr lang="en-US" i="1" dirty="0" err="1" smtClean="0"/>
              <a:t>Adadiya</a:t>
            </a:r>
            <a:r>
              <a:rPr lang="en-US" i="1" dirty="0" smtClean="0"/>
              <a:t> Pak, </a:t>
            </a:r>
            <a:r>
              <a:rPr lang="en-US" dirty="0" smtClean="0"/>
              <a:t>which is made from </a:t>
            </a:r>
            <a:r>
              <a:rPr lang="en-US" i="1" dirty="0" err="1" smtClean="0"/>
              <a:t>urad</a:t>
            </a:r>
            <a:r>
              <a:rPr lang="en-US" i="1" dirty="0" smtClean="0"/>
              <a:t> dal </a:t>
            </a:r>
            <a:r>
              <a:rPr lang="en-US" dirty="0" smtClean="0"/>
              <a:t>flour, ghee, condiments, spices, and edible gum, which keeps your body warm, is commonly prepared in all households.</a:t>
            </a:r>
            <a:endParaRPr lang="en-IN" dirty="0" smtClean="0"/>
          </a:p>
          <a:p>
            <a:endParaRPr lang="en-IN" dirty="0"/>
          </a:p>
        </p:txBody>
      </p:sp>
    </p:spTree>
    <p:extLst>
      <p:ext uri="{BB962C8B-B14F-4D97-AF65-F5344CB8AC3E}">
        <p14:creationId xmlns:p14="http://schemas.microsoft.com/office/powerpoint/2010/main" xmlns="" val="89970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NUTRITIOUS, TRENDY AND UNIQUE </a:t>
            </a:r>
            <a:r>
              <a:rPr lang="en-US" sz="4000" b="1" i="1" u="sng" dirty="0"/>
              <a:t>KUTCHI </a:t>
            </a:r>
            <a:r>
              <a:rPr lang="en-US" sz="4000" b="1" u="sng" dirty="0" smtClean="0"/>
              <a:t>MEALS</a:t>
            </a:r>
            <a:endParaRPr lang="en-IN" sz="4000" u="sng" dirty="0"/>
          </a:p>
        </p:txBody>
      </p:sp>
      <p:sp>
        <p:nvSpPr>
          <p:cNvPr id="3" name="Content Placeholder 2"/>
          <p:cNvSpPr>
            <a:spLocks noGrp="1"/>
          </p:cNvSpPr>
          <p:nvPr>
            <p:ph idx="1"/>
          </p:nvPr>
        </p:nvSpPr>
        <p:spPr>
          <a:xfrm>
            <a:off x="214085" y="2072367"/>
            <a:ext cx="11818257" cy="4371975"/>
          </a:xfrm>
        </p:spPr>
        <p:txBody>
          <a:bodyPr>
            <a:normAutofit lnSpcReduction="10000"/>
          </a:bodyPr>
          <a:lstStyle/>
          <a:p>
            <a:pPr algn="just"/>
            <a:r>
              <a:rPr lang="en-US" b="1" i="1" dirty="0" err="1"/>
              <a:t>Dabeli</a:t>
            </a:r>
            <a:r>
              <a:rPr lang="en-US" b="1" i="1" dirty="0"/>
              <a:t>: </a:t>
            </a:r>
            <a:r>
              <a:rPr lang="en-US" dirty="0"/>
              <a:t>This is the worldwide famous dish and its western form ‘burger’ is also very famous globally. </a:t>
            </a:r>
            <a:r>
              <a:rPr lang="en-US" i="1" dirty="0" err="1"/>
              <a:t>Dabeli</a:t>
            </a:r>
            <a:r>
              <a:rPr lang="en-US" i="1" dirty="0"/>
              <a:t> </a:t>
            </a:r>
            <a:r>
              <a:rPr lang="en-US" dirty="0"/>
              <a:t>contains all the essential nutrients in itself. The energy, carbohydrates, protein, fats, minerals and vitamins are included in the form of bun, peanuts, potatoes, </a:t>
            </a:r>
            <a:r>
              <a:rPr lang="en-US" dirty="0" err="1"/>
              <a:t>imli</a:t>
            </a:r>
            <a:r>
              <a:rPr lang="en-US" dirty="0"/>
              <a:t>, garlic, and green chutney. People of young age relish this item as a fast food- as healthy fast food.</a:t>
            </a:r>
            <a:endParaRPr lang="en-IN" dirty="0"/>
          </a:p>
          <a:p>
            <a:pPr algn="just"/>
            <a:r>
              <a:rPr lang="en-US" b="1" i="1" dirty="0" err="1"/>
              <a:t>Thumro</a:t>
            </a:r>
            <a:r>
              <a:rPr lang="en-US" b="1" dirty="0"/>
              <a:t>: </a:t>
            </a:r>
            <a:r>
              <a:rPr lang="en-US" dirty="0"/>
              <a:t>This nutrient-dense specialty requires very less cooking process. It is made from whole </a:t>
            </a:r>
            <a:r>
              <a:rPr lang="en-US" i="1" dirty="0" err="1"/>
              <a:t>Jowar</a:t>
            </a:r>
            <a:r>
              <a:rPr lang="en-US" i="1" dirty="0"/>
              <a:t> </a:t>
            </a:r>
            <a:r>
              <a:rPr lang="en-US" dirty="0"/>
              <a:t>(sorghum) and or pearl millet grains. It can be either sweet or salty. The salty form can be consumed either with curd or plain and the sweet form can be consumed with milk. </a:t>
            </a:r>
            <a:r>
              <a:rPr lang="en-US" i="1" dirty="0" err="1"/>
              <a:t>Thumro</a:t>
            </a:r>
            <a:r>
              <a:rPr lang="en-US" i="1" dirty="0"/>
              <a:t> </a:t>
            </a:r>
            <a:r>
              <a:rPr lang="en-US" dirty="0"/>
              <a:t>is a very nutritious food for all age groups, be it a 3-year-old kid or a 60-year-old man. This is a very nutritious pot of meal originated from Kutch.</a:t>
            </a:r>
            <a:endParaRPr lang="en-IN" dirty="0"/>
          </a:p>
          <a:p>
            <a:pPr algn="just"/>
            <a:endParaRPr lang="en-IN" dirty="0"/>
          </a:p>
        </p:txBody>
      </p:sp>
    </p:spTree>
    <p:extLst>
      <p:ext uri="{BB962C8B-B14F-4D97-AF65-F5344CB8AC3E}">
        <p14:creationId xmlns:p14="http://schemas.microsoft.com/office/powerpoint/2010/main" xmlns="" val="1625280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4835525"/>
            <a:ext cx="10515600" cy="1325563"/>
          </a:xfrm>
        </p:spPr>
        <p:txBody>
          <a:bodyPr>
            <a:normAutofit/>
          </a:bodyPr>
          <a:lstStyle/>
          <a:p>
            <a:r>
              <a:rPr lang="en-IN" sz="7200" b="1" u="sng" dirty="0" smtClean="0"/>
              <a:t>MAHARASHTRA</a:t>
            </a:r>
            <a:endParaRPr lang="en-IN" sz="7200" b="1" u="sng" dirty="0"/>
          </a:p>
        </p:txBody>
      </p:sp>
      <p:pic>
        <p:nvPicPr>
          <p:cNvPr id="8194" name="Picture 2" descr="Connect with Local – Serving Authentic Food of Maharashtr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44335" y="3010735"/>
            <a:ext cx="5023075" cy="36495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189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800" b="1" u="sng" dirty="0" smtClean="0"/>
              <a:t>INTRODUCTION</a:t>
            </a:r>
            <a:endParaRPr lang="en-IN" sz="4800" b="1" u="sng" dirty="0"/>
          </a:p>
        </p:txBody>
      </p:sp>
      <p:sp>
        <p:nvSpPr>
          <p:cNvPr id="9"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a:xfrm>
            <a:off x="286656" y="1825625"/>
            <a:ext cx="11513457" cy="4734832"/>
          </a:xfrm>
        </p:spPr>
        <p:txBody>
          <a:bodyPr>
            <a:normAutofit/>
          </a:bodyPr>
          <a:lstStyle/>
          <a:p>
            <a:pPr algn="just"/>
            <a:r>
              <a:rPr lang="en-US" b="1" dirty="0"/>
              <a:t>Food culture is known to bring together families, communities, States, and Nation together. </a:t>
            </a:r>
            <a:endParaRPr lang="en-US" b="1" dirty="0" smtClean="0"/>
          </a:p>
          <a:p>
            <a:pPr algn="just"/>
            <a:r>
              <a:rPr lang="en-US" dirty="0" smtClean="0"/>
              <a:t>The </a:t>
            </a:r>
            <a:r>
              <a:rPr lang="en-US" b="1" dirty="0"/>
              <a:t>world’s food systems </a:t>
            </a:r>
            <a:r>
              <a:rPr lang="en-US" dirty="0"/>
              <a:t>touch every aspect of human existence – making them not just essential but also valuable and important instruments of change. </a:t>
            </a:r>
            <a:endParaRPr lang="en-US" dirty="0" smtClean="0"/>
          </a:p>
          <a:p>
            <a:pPr algn="just"/>
            <a:r>
              <a:rPr lang="en-US" dirty="0" smtClean="0"/>
              <a:t>The </a:t>
            </a:r>
            <a:r>
              <a:rPr lang="en-US" dirty="0"/>
              <a:t>history of Anthropology which is a scientific discipline has been designed and influenced by cultural </a:t>
            </a:r>
            <a:r>
              <a:rPr lang="en-US" dirty="0" smtClean="0"/>
              <a:t>aspects.</a:t>
            </a:r>
          </a:p>
          <a:p>
            <a:pPr algn="just"/>
            <a:endParaRPr lang="en-US" dirty="0" smtClean="0"/>
          </a:p>
          <a:p>
            <a:pPr algn="just"/>
            <a:endParaRPr lang="en-IN" dirty="0"/>
          </a:p>
        </p:txBody>
      </p:sp>
    </p:spTree>
    <p:extLst>
      <p:ext uri="{BB962C8B-B14F-4D97-AF65-F5344CB8AC3E}">
        <p14:creationId xmlns:p14="http://schemas.microsoft.com/office/powerpoint/2010/main" xmlns="" val="36160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t>FOOD CULTURE OF MAHARASHTRA</a:t>
            </a:r>
            <a:endParaRPr lang="en-IN" b="1" u="sng" dirty="0"/>
          </a:p>
        </p:txBody>
      </p:sp>
      <p:sp>
        <p:nvSpPr>
          <p:cNvPr id="3" name="Content Placeholder 2"/>
          <p:cNvSpPr>
            <a:spLocks noGrp="1"/>
          </p:cNvSpPr>
          <p:nvPr>
            <p:ph idx="1"/>
          </p:nvPr>
        </p:nvSpPr>
        <p:spPr>
          <a:xfrm>
            <a:off x="838199" y="1825625"/>
            <a:ext cx="10936705" cy="4687470"/>
          </a:xfrm>
        </p:spPr>
        <p:txBody>
          <a:bodyPr>
            <a:normAutofit lnSpcReduction="10000"/>
          </a:bodyPr>
          <a:lstStyle/>
          <a:p>
            <a:pPr algn="just"/>
            <a:r>
              <a:rPr lang="en-US" dirty="0"/>
              <a:t>Since Maharashtra occupies a vast area with distinct geographical differences and food availability, the Marathi people from different regions have produced a diverse cuisine. </a:t>
            </a:r>
            <a:endParaRPr lang="en-US" dirty="0" smtClean="0"/>
          </a:p>
          <a:p>
            <a:pPr algn="just"/>
            <a:r>
              <a:rPr lang="en-US" dirty="0" smtClean="0"/>
              <a:t>Maharashtra </a:t>
            </a:r>
            <a:r>
              <a:rPr lang="en-US" dirty="0"/>
              <a:t>cuisines are divided into many regions like Konkan, </a:t>
            </a:r>
            <a:r>
              <a:rPr lang="en-US" dirty="0" err="1"/>
              <a:t>Vidharbha</a:t>
            </a:r>
            <a:r>
              <a:rPr lang="en-US" dirty="0"/>
              <a:t>, </a:t>
            </a:r>
            <a:r>
              <a:rPr lang="en-US" dirty="0" err="1"/>
              <a:t>Marathwada</a:t>
            </a:r>
            <a:r>
              <a:rPr lang="en-US" dirty="0"/>
              <a:t>, Kolhapur, and Western </a:t>
            </a:r>
            <a:r>
              <a:rPr lang="en-US" dirty="0" err="1"/>
              <a:t>Ghat</a:t>
            </a:r>
            <a:r>
              <a:rPr lang="en-US" dirty="0"/>
              <a:t> of Maharashtra.</a:t>
            </a:r>
            <a:endParaRPr lang="en-IN" dirty="0"/>
          </a:p>
          <a:p>
            <a:pPr algn="just"/>
            <a:r>
              <a:rPr lang="en-US" b="1" dirty="0"/>
              <a:t>Konkani Cuisine- </a:t>
            </a:r>
            <a:r>
              <a:rPr lang="en-US" dirty="0" smtClean="0"/>
              <a:t>Seafood </a:t>
            </a:r>
            <a:r>
              <a:rPr lang="en-US" dirty="0"/>
              <a:t>like prawns, crabs and fish, coconut, and local spices are some of the main ingredients used in their delicacies. You will also find a lot of fiery and spicy dishes with a hint of coconut. </a:t>
            </a:r>
            <a:r>
              <a:rPr lang="en-US" i="1" dirty="0" err="1"/>
              <a:t>Amboli</a:t>
            </a:r>
            <a:r>
              <a:rPr lang="en-US" i="1" dirty="0"/>
              <a:t>, </a:t>
            </a:r>
            <a:r>
              <a:rPr lang="en-US" i="1" dirty="0" err="1"/>
              <a:t>Thalipith</a:t>
            </a:r>
            <a:r>
              <a:rPr lang="en-US" i="1" dirty="0"/>
              <a:t>, </a:t>
            </a:r>
            <a:r>
              <a:rPr lang="en-US" i="1" dirty="0" err="1"/>
              <a:t>Koshimbir</a:t>
            </a:r>
            <a:r>
              <a:rPr lang="en-US" i="1" dirty="0"/>
              <a:t> (Raita), </a:t>
            </a:r>
            <a:r>
              <a:rPr lang="en-US" i="1" dirty="0" err="1"/>
              <a:t>Sabudana</a:t>
            </a:r>
            <a:r>
              <a:rPr lang="en-US" i="1" dirty="0"/>
              <a:t> Khichdi, </a:t>
            </a:r>
            <a:r>
              <a:rPr lang="en-US" dirty="0"/>
              <a:t>and </a:t>
            </a:r>
            <a:r>
              <a:rPr lang="en-US" i="1" dirty="0" err="1"/>
              <a:t>Aluchi</a:t>
            </a:r>
            <a:r>
              <a:rPr lang="en-US" i="1" dirty="0"/>
              <a:t> </a:t>
            </a:r>
            <a:r>
              <a:rPr lang="en-US" i="1" dirty="0" err="1"/>
              <a:t>Vadi</a:t>
            </a:r>
            <a:r>
              <a:rPr lang="en-US" i="1" dirty="0"/>
              <a:t> </a:t>
            </a:r>
            <a:r>
              <a:rPr lang="en-US" dirty="0"/>
              <a:t>are some of the traditional dishes. </a:t>
            </a:r>
            <a:endParaRPr lang="en-US" dirty="0" smtClean="0"/>
          </a:p>
          <a:p>
            <a:pPr algn="just"/>
            <a:r>
              <a:rPr lang="en-US" dirty="0" smtClean="0"/>
              <a:t>Nutrition </a:t>
            </a:r>
            <a:r>
              <a:rPr lang="en-US" dirty="0"/>
              <a:t>Aspects: Overall it is nutrition dense food as it includes lots of protein, good fat, and vitamins.</a:t>
            </a:r>
            <a:endParaRPr lang="en-IN" dirty="0"/>
          </a:p>
          <a:p>
            <a:pPr algn="just"/>
            <a:endParaRPr lang="en-IN" dirty="0"/>
          </a:p>
        </p:txBody>
      </p:sp>
    </p:spTree>
    <p:extLst>
      <p:ext uri="{BB962C8B-B14F-4D97-AF65-F5344CB8AC3E}">
        <p14:creationId xmlns:p14="http://schemas.microsoft.com/office/powerpoint/2010/main" xmlns="" val="4026151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lvl="0"/>
            <a:r>
              <a:rPr lang="en-US" b="1" i="1" dirty="0" err="1"/>
              <a:t>Kolhapuri</a:t>
            </a:r>
            <a:r>
              <a:rPr lang="en-US" b="1" i="1" dirty="0"/>
              <a:t> </a:t>
            </a:r>
            <a:r>
              <a:rPr lang="en-US" b="1" dirty="0"/>
              <a:t>Cuisine- </a:t>
            </a:r>
            <a:r>
              <a:rPr lang="en-US" dirty="0"/>
              <a:t>The non – vegetarian dishes consumed are mutton and chicken items – Mutton </a:t>
            </a:r>
            <a:r>
              <a:rPr lang="en-US" i="1" dirty="0" err="1"/>
              <a:t>Kolhapuri</a:t>
            </a:r>
            <a:r>
              <a:rPr lang="en-US" i="1" dirty="0"/>
              <a:t> </a:t>
            </a:r>
            <a:r>
              <a:rPr lang="en-US" dirty="0"/>
              <a:t>is the best–known of all. </a:t>
            </a:r>
            <a:r>
              <a:rPr lang="en-US" i="1" dirty="0"/>
              <a:t>Desi </a:t>
            </a:r>
            <a:r>
              <a:rPr lang="en-US" dirty="0"/>
              <a:t>chicken or </a:t>
            </a:r>
            <a:r>
              <a:rPr lang="en-US" i="1" dirty="0" err="1"/>
              <a:t>gavthi</a:t>
            </a:r>
            <a:r>
              <a:rPr lang="en-US" i="1" dirty="0"/>
              <a:t> </a:t>
            </a:r>
            <a:r>
              <a:rPr lang="en-US" i="1" dirty="0" err="1"/>
              <a:t>kombdi</a:t>
            </a:r>
            <a:r>
              <a:rPr lang="en-US" i="1" dirty="0"/>
              <a:t> </a:t>
            </a:r>
            <a:r>
              <a:rPr lang="en-US" dirty="0"/>
              <a:t>is preferred to the regular broiler variety. </a:t>
            </a:r>
            <a:r>
              <a:rPr lang="en-US" dirty="0" smtClean="0"/>
              <a:t>Nutrition </a:t>
            </a:r>
            <a:r>
              <a:rPr lang="en-US" dirty="0"/>
              <a:t>Aspect: Too spicy, contains good quality protein, good fat. Millets are used and use very few vegetables. </a:t>
            </a:r>
            <a:r>
              <a:rPr lang="en-US" i="1" dirty="0" err="1"/>
              <a:t>SolKadhi</a:t>
            </a:r>
            <a:r>
              <a:rPr lang="en-US" i="1" dirty="0"/>
              <a:t> </a:t>
            </a:r>
            <a:r>
              <a:rPr lang="en-US" dirty="0"/>
              <a:t>is very nutritious as it is made up of Coconut Milk</a:t>
            </a:r>
            <a:r>
              <a:rPr lang="en-US" dirty="0" smtClean="0"/>
              <a:t>.</a:t>
            </a:r>
          </a:p>
          <a:p>
            <a:r>
              <a:rPr lang="en-US" b="1" i="1" dirty="0" err="1"/>
              <a:t>Vidarbha</a:t>
            </a:r>
            <a:r>
              <a:rPr lang="en-US" b="1" i="1" dirty="0"/>
              <a:t> </a:t>
            </a:r>
            <a:r>
              <a:rPr lang="en-US" b="1" dirty="0"/>
              <a:t>Cuisine- </a:t>
            </a:r>
            <a:r>
              <a:rPr lang="en-US" dirty="0"/>
              <a:t>This region includes the districts of Nagpur, </a:t>
            </a:r>
            <a:r>
              <a:rPr lang="en-US" dirty="0" err="1"/>
              <a:t>Chandrapur</a:t>
            </a:r>
            <a:r>
              <a:rPr lang="en-US" dirty="0"/>
              <a:t>, and </a:t>
            </a:r>
            <a:r>
              <a:rPr lang="en-US" dirty="0" err="1"/>
              <a:t>Yavatmal</a:t>
            </a:r>
            <a:r>
              <a:rPr lang="en-US" dirty="0"/>
              <a:t>. </a:t>
            </a:r>
            <a:r>
              <a:rPr lang="en-US" dirty="0" smtClean="0"/>
              <a:t>The </a:t>
            </a:r>
            <a:r>
              <a:rPr lang="en-US" dirty="0"/>
              <a:t>food is very spicy and is usually dry or mixed with ginger, green chilies, and lime. </a:t>
            </a:r>
            <a:r>
              <a:rPr lang="en-US" i="1" dirty="0" err="1"/>
              <a:t>Jowar</a:t>
            </a:r>
            <a:r>
              <a:rPr lang="en-US" i="1" dirty="0"/>
              <a:t> </a:t>
            </a:r>
            <a:r>
              <a:rPr lang="en-US" dirty="0"/>
              <a:t>is a staple food and they made </a:t>
            </a:r>
            <a:r>
              <a:rPr lang="en-US" i="1" dirty="0" err="1"/>
              <a:t>Bhakari</a:t>
            </a:r>
            <a:r>
              <a:rPr lang="en-US" i="1" dirty="0"/>
              <a:t>. Vada </a:t>
            </a:r>
            <a:r>
              <a:rPr lang="en-US" i="1" dirty="0" err="1"/>
              <a:t>bhaat</a:t>
            </a:r>
            <a:r>
              <a:rPr lang="en-US" i="1" dirty="0"/>
              <a:t> </a:t>
            </a:r>
            <a:r>
              <a:rPr lang="en-US" dirty="0"/>
              <a:t>or lentil fritters mixed with boiled rice are very commonly consumed in this region. The famous </a:t>
            </a:r>
            <a:r>
              <a:rPr lang="en-US" i="1" dirty="0" err="1"/>
              <a:t>poha</a:t>
            </a:r>
            <a:r>
              <a:rPr lang="en-US" i="1" dirty="0"/>
              <a:t> </a:t>
            </a:r>
            <a:r>
              <a:rPr lang="en-US" dirty="0"/>
              <a:t>comes from this region of Maharashtra. Fruits like oranges grow in abundance here. </a:t>
            </a:r>
            <a:endParaRPr lang="en-US" dirty="0" smtClean="0"/>
          </a:p>
          <a:p>
            <a:r>
              <a:rPr lang="en-US" dirty="0" smtClean="0"/>
              <a:t>Nutrition </a:t>
            </a:r>
            <a:r>
              <a:rPr lang="en-US" dirty="0"/>
              <a:t>Aspects: As we all know Millets are more nutritious than grains. </a:t>
            </a:r>
            <a:r>
              <a:rPr lang="en-US" dirty="0" smtClean="0"/>
              <a:t>Oranges are a good source of Vitamin C.</a:t>
            </a:r>
            <a:endParaRPr lang="en-IN" dirty="0" smtClean="0"/>
          </a:p>
          <a:p>
            <a:pPr lvl="0"/>
            <a:endParaRPr lang="en-IN" dirty="0"/>
          </a:p>
        </p:txBody>
      </p:sp>
    </p:spTree>
    <p:extLst>
      <p:ext uri="{BB962C8B-B14F-4D97-AF65-F5344CB8AC3E}">
        <p14:creationId xmlns:p14="http://schemas.microsoft.com/office/powerpoint/2010/main" xmlns="" val="2198454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56936" y="1825625"/>
            <a:ext cx="11835063" cy="4799764"/>
          </a:xfrm>
        </p:spPr>
        <p:txBody>
          <a:bodyPr>
            <a:normAutofit fontScale="92500" lnSpcReduction="10000"/>
          </a:bodyPr>
          <a:lstStyle/>
          <a:p>
            <a:pPr lvl="0" algn="just"/>
            <a:r>
              <a:rPr lang="en-US" b="1" dirty="0" smtClean="0"/>
              <a:t>Western </a:t>
            </a:r>
            <a:r>
              <a:rPr lang="en-US" b="1" dirty="0" err="1"/>
              <a:t>Ghat</a:t>
            </a:r>
            <a:r>
              <a:rPr lang="en-US" b="1" dirty="0"/>
              <a:t> Cuisine- </a:t>
            </a:r>
            <a:r>
              <a:rPr lang="en-US" dirty="0"/>
              <a:t>The important cities along the coastline are Nasik, Pune and Mumbai. Bombay duck or </a:t>
            </a:r>
            <a:r>
              <a:rPr lang="en-US" i="1" dirty="0" err="1"/>
              <a:t>bombil</a:t>
            </a:r>
            <a:r>
              <a:rPr lang="en-US" i="1" dirty="0"/>
              <a:t> </a:t>
            </a:r>
            <a:r>
              <a:rPr lang="en-US" dirty="0"/>
              <a:t>is a dried variety of fish that is very popular. It is prepared in gravy or just stir-fried and served. </a:t>
            </a:r>
            <a:r>
              <a:rPr lang="en-US" i="1" dirty="0" err="1"/>
              <a:t>Papad</a:t>
            </a:r>
            <a:r>
              <a:rPr lang="en-US" i="1" dirty="0"/>
              <a:t>, pickle, chutney, and </a:t>
            </a:r>
            <a:r>
              <a:rPr lang="en-US" i="1" dirty="0" err="1"/>
              <a:t>koshimbir</a:t>
            </a:r>
            <a:r>
              <a:rPr lang="en-US" i="1" dirty="0"/>
              <a:t> </a:t>
            </a:r>
            <a:r>
              <a:rPr lang="en-US" dirty="0"/>
              <a:t>(salad with some coconut, peanuts, and tempering) are popular accompaniments of food in this region. </a:t>
            </a:r>
            <a:r>
              <a:rPr lang="en-US" i="1" dirty="0" err="1"/>
              <a:t>Pithal</a:t>
            </a:r>
            <a:r>
              <a:rPr lang="en-US" i="1" dirty="0"/>
              <a:t> </a:t>
            </a:r>
            <a:r>
              <a:rPr lang="en-US" i="1" dirty="0" err="1"/>
              <a:t>Bhakri</a:t>
            </a:r>
            <a:r>
              <a:rPr lang="en-US" i="1" dirty="0"/>
              <a:t> </a:t>
            </a:r>
            <a:r>
              <a:rPr lang="en-US" dirty="0"/>
              <a:t>is a famous dish of Nasik region. Main meals consist of </a:t>
            </a:r>
            <a:r>
              <a:rPr lang="en-US" i="1" dirty="0" err="1"/>
              <a:t>chapati</a:t>
            </a:r>
            <a:r>
              <a:rPr lang="en-US" dirty="0"/>
              <a:t>, one Veg, boiled rice; </a:t>
            </a:r>
            <a:r>
              <a:rPr lang="en-US" i="1" dirty="0" err="1"/>
              <a:t>varan</a:t>
            </a:r>
            <a:r>
              <a:rPr lang="en-US" i="1" dirty="0"/>
              <a:t> </a:t>
            </a:r>
            <a:r>
              <a:rPr lang="en-US" dirty="0"/>
              <a:t>(plain </a:t>
            </a:r>
            <a:r>
              <a:rPr lang="en-US" i="1" dirty="0" err="1"/>
              <a:t>toovar</a:t>
            </a:r>
            <a:r>
              <a:rPr lang="en-US" i="1" dirty="0"/>
              <a:t> dal</a:t>
            </a:r>
            <a:r>
              <a:rPr lang="en-US" dirty="0"/>
              <a:t>) with some ghee in it. Nasik Grapes and wine is very famous. Nutrition Aspect: Good source of protein, fat, and vitamins.</a:t>
            </a:r>
            <a:endParaRPr lang="en-IN" dirty="0"/>
          </a:p>
          <a:p>
            <a:pPr lvl="0" algn="just"/>
            <a:r>
              <a:rPr lang="en-US" b="1" i="1" dirty="0" err="1"/>
              <a:t>Marathwada</a:t>
            </a:r>
            <a:r>
              <a:rPr lang="en-US" b="1" i="1" dirty="0"/>
              <a:t> </a:t>
            </a:r>
            <a:r>
              <a:rPr lang="en-US" b="1" dirty="0"/>
              <a:t>Cuisine- </a:t>
            </a:r>
            <a:r>
              <a:rPr lang="en-US" dirty="0"/>
              <a:t>This region comprises of Aurangabad, </a:t>
            </a:r>
            <a:r>
              <a:rPr lang="en-US" dirty="0" err="1"/>
              <a:t>Nander</a:t>
            </a:r>
            <a:r>
              <a:rPr lang="en-US" dirty="0"/>
              <a:t> and </a:t>
            </a:r>
            <a:r>
              <a:rPr lang="en-US" dirty="0" err="1"/>
              <a:t>Latur</a:t>
            </a:r>
            <a:r>
              <a:rPr lang="en-US" dirty="0"/>
              <a:t>. Moderately spiced food is preferred here. Freshly ground masalas are preferred here to </a:t>
            </a:r>
            <a:r>
              <a:rPr lang="en-US" dirty="0" err="1"/>
              <a:t>flavour</a:t>
            </a:r>
            <a:r>
              <a:rPr lang="en-US" dirty="0"/>
              <a:t> the food. Chutneys are prepared here out of the peels of vegetables such as </a:t>
            </a:r>
            <a:r>
              <a:rPr lang="en-US" i="1" dirty="0" err="1"/>
              <a:t>doodhi</a:t>
            </a:r>
            <a:r>
              <a:rPr lang="en-US" i="1" dirty="0"/>
              <a:t> and </a:t>
            </a:r>
            <a:r>
              <a:rPr lang="en-US" dirty="0"/>
              <a:t>Groundnut. These chutneys have a </a:t>
            </a:r>
            <a:r>
              <a:rPr lang="en-US" dirty="0" err="1"/>
              <a:t>flavour</a:t>
            </a:r>
            <a:r>
              <a:rPr lang="en-US" dirty="0"/>
              <a:t> of their own and they are eaten along with the food for lunch as well as dinner.</a:t>
            </a:r>
            <a:endParaRPr lang="en-IN" dirty="0"/>
          </a:p>
          <a:p>
            <a:pPr algn="just"/>
            <a:endParaRPr lang="en-IN" dirty="0"/>
          </a:p>
        </p:txBody>
      </p:sp>
    </p:spTree>
    <p:extLst>
      <p:ext uri="{BB962C8B-B14F-4D97-AF65-F5344CB8AC3E}">
        <p14:creationId xmlns:p14="http://schemas.microsoft.com/office/powerpoint/2010/main" xmlns="" val="1499135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4835525"/>
            <a:ext cx="10515600" cy="1325563"/>
          </a:xfrm>
        </p:spPr>
        <p:txBody>
          <a:bodyPr>
            <a:normAutofit/>
          </a:bodyPr>
          <a:lstStyle/>
          <a:p>
            <a:r>
              <a:rPr lang="en-IN" sz="7200" b="1" u="sng" dirty="0" smtClean="0"/>
              <a:t>TAMIL NADU</a:t>
            </a:r>
            <a:endParaRPr lang="en-IN" sz="7200" b="1" u="sng" dirty="0"/>
          </a:p>
        </p:txBody>
      </p:sp>
      <p:pic>
        <p:nvPicPr>
          <p:cNvPr id="7172" name="Picture 4" descr="A beginner&amp;#39;s guide to Tamil Nadu Cuisine - Ramada Plaza Chenna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86353" y="2637004"/>
            <a:ext cx="6096000" cy="4076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1524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FOOD AND CULTURE OF TAMILNADU</a:t>
            </a:r>
            <a:endParaRPr lang="en-IN" dirty="0"/>
          </a:p>
        </p:txBody>
      </p:sp>
      <p:sp>
        <p:nvSpPr>
          <p:cNvPr id="3" name="Content Placeholder 2"/>
          <p:cNvSpPr>
            <a:spLocks noGrp="1"/>
          </p:cNvSpPr>
          <p:nvPr>
            <p:ph idx="1"/>
          </p:nvPr>
        </p:nvSpPr>
        <p:spPr/>
        <p:txBody>
          <a:bodyPr>
            <a:normAutofit/>
          </a:bodyPr>
          <a:lstStyle/>
          <a:p>
            <a:pPr algn="just"/>
            <a:r>
              <a:rPr lang="en-US" dirty="0"/>
              <a:t>Over 70% of the population is engaged in agriculture for their livelihood</a:t>
            </a:r>
            <a:r>
              <a:rPr lang="en-US" dirty="0" smtClean="0"/>
              <a:t>.</a:t>
            </a:r>
          </a:p>
          <a:p>
            <a:pPr algn="just"/>
            <a:r>
              <a:rPr lang="en-US" dirty="0" smtClean="0"/>
              <a:t> </a:t>
            </a:r>
            <a:r>
              <a:rPr lang="en-US" dirty="0"/>
              <a:t>Rice is the major crop and the state is the largest producer of banana and tapioca, second largest producer of mangoes, coconut and groundnuts and a major producer of turmeric in the country</a:t>
            </a:r>
            <a:r>
              <a:rPr lang="en-US" dirty="0" smtClean="0"/>
              <a:t>.</a:t>
            </a:r>
          </a:p>
          <a:p>
            <a:pPr algn="just"/>
            <a:r>
              <a:rPr lang="en-US" dirty="0" smtClean="0"/>
              <a:t> </a:t>
            </a:r>
            <a:r>
              <a:rPr lang="en-US" dirty="0"/>
              <a:t>Other principal food crops such as maize, </a:t>
            </a:r>
            <a:r>
              <a:rPr lang="en-US" dirty="0" err="1"/>
              <a:t>jowar</a:t>
            </a:r>
            <a:r>
              <a:rPr lang="en-US" dirty="0"/>
              <a:t>, </a:t>
            </a:r>
            <a:r>
              <a:rPr lang="en-US" dirty="0" err="1"/>
              <a:t>bajra</a:t>
            </a:r>
            <a:r>
              <a:rPr lang="en-US" dirty="0"/>
              <a:t>, </a:t>
            </a:r>
            <a:r>
              <a:rPr lang="en-US" i="1" dirty="0" err="1"/>
              <a:t>ragi</a:t>
            </a:r>
            <a:r>
              <a:rPr lang="en-US" dirty="0"/>
              <a:t>, </a:t>
            </a:r>
            <a:r>
              <a:rPr lang="en-US" dirty="0" err="1"/>
              <a:t>bengal</a:t>
            </a:r>
            <a:r>
              <a:rPr lang="en-US" dirty="0"/>
              <a:t> gram, black gram, green gram and horse gram are grown here. Tapioca, drumstick, onion, tomato, </a:t>
            </a:r>
            <a:r>
              <a:rPr lang="en-US" dirty="0" err="1"/>
              <a:t>brinjal</a:t>
            </a:r>
            <a:r>
              <a:rPr lang="en-US" dirty="0"/>
              <a:t> and ladies finger are the important vegetables </a:t>
            </a:r>
            <a:r>
              <a:rPr lang="en-US" dirty="0" smtClean="0"/>
              <a:t>grown.</a:t>
            </a:r>
            <a:endParaRPr lang="en-IN" dirty="0"/>
          </a:p>
          <a:p>
            <a:pPr algn="just"/>
            <a:endParaRPr lang="en-IN" dirty="0"/>
          </a:p>
        </p:txBody>
      </p:sp>
    </p:spTree>
    <p:extLst>
      <p:ext uri="{BB962C8B-B14F-4D97-AF65-F5344CB8AC3E}">
        <p14:creationId xmlns:p14="http://schemas.microsoft.com/office/powerpoint/2010/main" xmlns="" val="396698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TRADITIONAL RICE VARIETIES OF TAMIL NADU</a:t>
            </a:r>
            <a:r>
              <a:rPr lang="en-IN" b="1" dirty="0"/>
              <a:t/>
            </a:r>
            <a:br>
              <a:rPr lang="en-IN" b="1" dirty="0"/>
            </a:br>
            <a:endParaRPr lang="en-IN" dirty="0"/>
          </a:p>
        </p:txBody>
      </p:sp>
      <p:sp>
        <p:nvSpPr>
          <p:cNvPr id="3" name="Content Placeholder 2"/>
          <p:cNvSpPr>
            <a:spLocks noGrp="1"/>
          </p:cNvSpPr>
          <p:nvPr>
            <p:ph idx="1"/>
          </p:nvPr>
        </p:nvSpPr>
        <p:spPr>
          <a:xfrm>
            <a:off x="320842" y="1825625"/>
            <a:ext cx="11032958" cy="4351338"/>
          </a:xfrm>
        </p:spPr>
        <p:txBody>
          <a:bodyPr>
            <a:normAutofit/>
          </a:bodyPr>
          <a:lstStyle/>
          <a:p>
            <a:pPr algn="just"/>
            <a:r>
              <a:rPr lang="en-US" dirty="0"/>
              <a:t>Local rice varieties such as </a:t>
            </a:r>
            <a:r>
              <a:rPr lang="en-US" i="1" dirty="0"/>
              <a:t>Red and black </a:t>
            </a:r>
            <a:r>
              <a:rPr lang="en-US" i="1" dirty="0" err="1"/>
              <a:t>Kavuni</a:t>
            </a:r>
            <a:r>
              <a:rPr lang="en-US" i="1" dirty="0"/>
              <a:t>, </a:t>
            </a:r>
            <a:r>
              <a:rPr lang="en-US" i="1" dirty="0" err="1"/>
              <a:t>Kichili</a:t>
            </a:r>
            <a:r>
              <a:rPr lang="en-US" i="1" dirty="0"/>
              <a:t> samba, </a:t>
            </a:r>
            <a:r>
              <a:rPr lang="en-US" i="1" dirty="0" err="1"/>
              <a:t>Seeraga</a:t>
            </a:r>
            <a:r>
              <a:rPr lang="en-US" i="1" dirty="0"/>
              <a:t> samba, </a:t>
            </a:r>
            <a:r>
              <a:rPr lang="en-US" i="1" dirty="0" err="1"/>
              <a:t>Poongar</a:t>
            </a:r>
            <a:r>
              <a:rPr lang="en-US" i="1" dirty="0"/>
              <a:t>, </a:t>
            </a:r>
            <a:r>
              <a:rPr lang="en-US" i="1" dirty="0" err="1"/>
              <a:t>Garudan</a:t>
            </a:r>
            <a:r>
              <a:rPr lang="en-US" i="1" dirty="0"/>
              <a:t> samba etc. </a:t>
            </a:r>
            <a:r>
              <a:rPr lang="en-US" dirty="0"/>
              <a:t>have been associated with many health benefits</a:t>
            </a:r>
            <a:r>
              <a:rPr lang="en-US" dirty="0" smtClean="0"/>
              <a:t>.</a:t>
            </a:r>
          </a:p>
          <a:p>
            <a:pPr algn="just"/>
            <a:r>
              <a:rPr lang="en-US" dirty="0" smtClean="0"/>
              <a:t> </a:t>
            </a:r>
            <a:r>
              <a:rPr lang="en-US" dirty="0"/>
              <a:t>This was confirmed by scientific studies and nutritional profile of the traditional </a:t>
            </a:r>
            <a:r>
              <a:rPr lang="en-US" dirty="0" err="1"/>
              <a:t>colourful</a:t>
            </a:r>
            <a:r>
              <a:rPr lang="en-US" dirty="0"/>
              <a:t> and aromatic rice varieties have a higher nutritional profile than white rice. </a:t>
            </a:r>
            <a:endParaRPr lang="en-US" dirty="0" smtClean="0"/>
          </a:p>
          <a:p>
            <a:pPr algn="just"/>
            <a:r>
              <a:rPr lang="en-US" dirty="0" err="1" smtClean="0"/>
              <a:t>Coloured</a:t>
            </a:r>
            <a:r>
              <a:rPr lang="en-US" dirty="0" smtClean="0"/>
              <a:t> </a:t>
            </a:r>
            <a:r>
              <a:rPr lang="en-US" dirty="0"/>
              <a:t>rice varieties get their </a:t>
            </a:r>
            <a:r>
              <a:rPr lang="en-US" dirty="0" err="1"/>
              <a:t>colour</a:t>
            </a:r>
            <a:r>
              <a:rPr lang="en-US" dirty="0"/>
              <a:t> from anthocyanin deposits, which are a great source of phytochemicals and antioxidants. </a:t>
            </a:r>
            <a:endParaRPr lang="en-IN" dirty="0"/>
          </a:p>
        </p:txBody>
      </p:sp>
    </p:spTree>
    <p:extLst>
      <p:ext uri="{BB962C8B-B14F-4D97-AF65-F5344CB8AC3E}">
        <p14:creationId xmlns:p14="http://schemas.microsoft.com/office/powerpoint/2010/main" xmlns="" val="408772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health benefits and rice varieties are mentioned below:-</a:t>
            </a:r>
            <a:r>
              <a:rPr lang="en-IN" dirty="0"/>
              <a:t/>
            </a:r>
            <a:br>
              <a:rPr lang="en-IN" dirty="0"/>
            </a:br>
            <a:endParaRPr lang="en-IN" dirty="0"/>
          </a:p>
        </p:txBody>
      </p:sp>
      <p:sp>
        <p:nvSpPr>
          <p:cNvPr id="3" name="Content Placeholder 2"/>
          <p:cNvSpPr>
            <a:spLocks noGrp="1"/>
          </p:cNvSpPr>
          <p:nvPr>
            <p:ph idx="1"/>
          </p:nvPr>
        </p:nvSpPr>
        <p:spPr>
          <a:xfrm>
            <a:off x="352925" y="1825625"/>
            <a:ext cx="11646569" cy="4767680"/>
          </a:xfrm>
        </p:spPr>
        <p:txBody>
          <a:bodyPr>
            <a:normAutofit fontScale="85000" lnSpcReduction="20000"/>
          </a:bodyPr>
          <a:lstStyle/>
          <a:p>
            <a:pPr lvl="0"/>
            <a:r>
              <a:rPr lang="en-US" b="1" i="1" dirty="0"/>
              <a:t>Red and black </a:t>
            </a:r>
            <a:r>
              <a:rPr lang="en-US" b="1" i="1" dirty="0" err="1"/>
              <a:t>Kavuni</a:t>
            </a:r>
            <a:r>
              <a:rPr lang="en-US" b="1" i="1" dirty="0"/>
              <a:t> </a:t>
            </a:r>
            <a:r>
              <a:rPr lang="en-US" dirty="0"/>
              <a:t>– Possess anti-microbial activity</a:t>
            </a:r>
            <a:endParaRPr lang="en-IN" dirty="0"/>
          </a:p>
          <a:p>
            <a:pPr lvl="0"/>
            <a:r>
              <a:rPr lang="en-US" b="1" i="1" dirty="0" err="1"/>
              <a:t>Kichili</a:t>
            </a:r>
            <a:r>
              <a:rPr lang="en-US" b="1" i="1" dirty="0"/>
              <a:t> samba – </a:t>
            </a:r>
            <a:r>
              <a:rPr lang="en-US" dirty="0"/>
              <a:t>Improves physical strength and complexion</a:t>
            </a:r>
            <a:endParaRPr lang="en-IN" dirty="0"/>
          </a:p>
          <a:p>
            <a:pPr lvl="0"/>
            <a:r>
              <a:rPr lang="en-US" b="1" i="1" dirty="0" err="1"/>
              <a:t>Seeraga</a:t>
            </a:r>
            <a:r>
              <a:rPr lang="en-US" b="1" i="1" dirty="0"/>
              <a:t> samba </a:t>
            </a:r>
            <a:r>
              <a:rPr lang="en-US" dirty="0"/>
              <a:t>– Regulates excess </a:t>
            </a:r>
            <a:r>
              <a:rPr lang="en-US" i="1" dirty="0" err="1"/>
              <a:t>vata</a:t>
            </a:r>
            <a:r>
              <a:rPr lang="en-US" i="1" dirty="0"/>
              <a:t>, </a:t>
            </a:r>
            <a:r>
              <a:rPr lang="en-US" dirty="0"/>
              <a:t>easy to digest and controls flatulence.</a:t>
            </a:r>
            <a:endParaRPr lang="en-IN" dirty="0"/>
          </a:p>
          <a:p>
            <a:pPr lvl="0"/>
            <a:r>
              <a:rPr lang="en-US" b="1" i="1" dirty="0" err="1"/>
              <a:t>Milagu</a:t>
            </a:r>
            <a:r>
              <a:rPr lang="en-US" b="1" i="1" dirty="0"/>
              <a:t> samba </a:t>
            </a:r>
            <a:r>
              <a:rPr lang="en-US" dirty="0"/>
              <a:t>– Contains selenium, fights cancer and lowers cholesterol.</a:t>
            </a:r>
            <a:endParaRPr lang="en-IN" dirty="0"/>
          </a:p>
          <a:p>
            <a:pPr lvl="0"/>
            <a:r>
              <a:rPr lang="en-US" b="1" i="1" dirty="0" err="1"/>
              <a:t>Kaivara</a:t>
            </a:r>
            <a:r>
              <a:rPr lang="en-US" b="1" i="1" dirty="0"/>
              <a:t> samba </a:t>
            </a:r>
            <a:r>
              <a:rPr lang="en-US" dirty="0"/>
              <a:t>– Lowers blood sugar</a:t>
            </a:r>
            <a:endParaRPr lang="en-IN" dirty="0"/>
          </a:p>
          <a:p>
            <a:pPr lvl="0"/>
            <a:r>
              <a:rPr lang="en-US" b="1" i="1" dirty="0" err="1"/>
              <a:t>Poongar</a:t>
            </a:r>
            <a:r>
              <a:rPr lang="en-US" b="1" i="1" dirty="0"/>
              <a:t> </a:t>
            </a:r>
            <a:r>
              <a:rPr lang="en-US" dirty="0"/>
              <a:t>– Consumed by women after puberty and is believed to avert ailments associated with the reproductive system.</a:t>
            </a:r>
            <a:endParaRPr lang="en-IN" dirty="0"/>
          </a:p>
          <a:p>
            <a:pPr lvl="0"/>
            <a:r>
              <a:rPr lang="en-US" b="1" i="1" dirty="0" err="1"/>
              <a:t>Kattu</a:t>
            </a:r>
            <a:r>
              <a:rPr lang="en-US" b="1" i="1" dirty="0"/>
              <a:t> </a:t>
            </a:r>
            <a:r>
              <a:rPr lang="en-US" b="1" i="1" dirty="0" err="1"/>
              <a:t>yanam</a:t>
            </a:r>
            <a:r>
              <a:rPr lang="en-US" b="1" i="1" dirty="0"/>
              <a:t> </a:t>
            </a:r>
            <a:r>
              <a:rPr lang="en-US" dirty="0"/>
              <a:t>– lowers blood sugar and imparts strength.</a:t>
            </a:r>
            <a:endParaRPr lang="en-IN" dirty="0"/>
          </a:p>
          <a:p>
            <a:pPr lvl="0"/>
            <a:r>
              <a:rPr lang="en-US" b="1" i="1" dirty="0" err="1"/>
              <a:t>Mappillai</a:t>
            </a:r>
            <a:r>
              <a:rPr lang="en-US" b="1" i="1" dirty="0"/>
              <a:t> samba </a:t>
            </a:r>
            <a:r>
              <a:rPr lang="en-US" dirty="0"/>
              <a:t>– It has </a:t>
            </a:r>
            <a:r>
              <a:rPr lang="en-US" dirty="0" err="1"/>
              <a:t>hypocholesterolemic</a:t>
            </a:r>
            <a:r>
              <a:rPr lang="en-US" dirty="0"/>
              <a:t> and anti-cancer activity. Improves fertility in men. This variety from Tamil Nadu has the highest anthocyanin content compared to other red rice varieties of other countries.</a:t>
            </a:r>
            <a:endParaRPr lang="en-IN" dirty="0"/>
          </a:p>
          <a:p>
            <a:r>
              <a:rPr lang="en-US" b="1" i="1" dirty="0" err="1"/>
              <a:t>Garudan</a:t>
            </a:r>
            <a:r>
              <a:rPr lang="en-US" b="1" i="1" dirty="0"/>
              <a:t> samba </a:t>
            </a:r>
            <a:r>
              <a:rPr lang="en-US" dirty="0"/>
              <a:t>– It contains a range of bioactive compounds that provide </a:t>
            </a:r>
            <a:r>
              <a:rPr lang="en-US" dirty="0" err="1"/>
              <a:t>hypocholesterolemic</a:t>
            </a:r>
            <a:r>
              <a:rPr lang="en-US" dirty="0"/>
              <a:t>, anti- arthritic and heart and liver- protective benefits</a:t>
            </a:r>
            <a:endParaRPr lang="en-IN" dirty="0"/>
          </a:p>
        </p:txBody>
      </p:sp>
    </p:spTree>
    <p:extLst>
      <p:ext uri="{BB962C8B-B14F-4D97-AF65-F5344CB8AC3E}">
        <p14:creationId xmlns:p14="http://schemas.microsoft.com/office/powerpoint/2010/main" xmlns="" val="3419403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t>TRADITIONAL BANANA LEAF MEAL AND ITS BENEFITS</a:t>
            </a:r>
            <a:r>
              <a:rPr lang="en-IN" sz="3600" b="1" u="sng" dirty="0"/>
              <a:t/>
            </a:r>
            <a:br>
              <a:rPr lang="en-IN" sz="3600" b="1" u="sng" dirty="0"/>
            </a:br>
            <a:endParaRPr lang="en-IN" sz="3600" u="sng" dirty="0"/>
          </a:p>
        </p:txBody>
      </p:sp>
      <p:sp>
        <p:nvSpPr>
          <p:cNvPr id="3" name="Content Placeholder 2"/>
          <p:cNvSpPr>
            <a:spLocks noGrp="1"/>
          </p:cNvSpPr>
          <p:nvPr>
            <p:ph idx="1"/>
          </p:nvPr>
        </p:nvSpPr>
        <p:spPr>
          <a:xfrm>
            <a:off x="417095" y="1825624"/>
            <a:ext cx="11421979" cy="4831849"/>
          </a:xfrm>
        </p:spPr>
        <p:txBody>
          <a:bodyPr>
            <a:normAutofit fontScale="92500" lnSpcReduction="20000"/>
          </a:bodyPr>
          <a:lstStyle/>
          <a:p>
            <a:pPr algn="just"/>
            <a:r>
              <a:rPr lang="en-US" dirty="0"/>
              <a:t>Eating food from the banana leaf using hands and seated down is not only an age-old practice followed in Tamil Nadu but also a healthier one</a:t>
            </a:r>
            <a:r>
              <a:rPr lang="en-US" dirty="0" smtClean="0"/>
              <a:t>.</a:t>
            </a:r>
          </a:p>
          <a:p>
            <a:pPr algn="just"/>
            <a:r>
              <a:rPr lang="en-US" dirty="0" smtClean="0"/>
              <a:t> </a:t>
            </a:r>
            <a:r>
              <a:rPr lang="en-US" dirty="0"/>
              <a:t>When a person sits on the floor to eat, the majority of the muscles and nerves are activated. </a:t>
            </a:r>
            <a:endParaRPr lang="en-US" dirty="0" smtClean="0"/>
          </a:p>
          <a:p>
            <a:pPr algn="just"/>
            <a:r>
              <a:rPr lang="en-US" dirty="0" smtClean="0"/>
              <a:t>There </a:t>
            </a:r>
            <a:r>
              <a:rPr lang="en-US" dirty="0"/>
              <a:t>is better blood circulation and flow of digestive juices in </a:t>
            </a:r>
            <a:r>
              <a:rPr lang="en-US" dirty="0" smtClean="0"/>
              <a:t>the</a:t>
            </a:r>
            <a:r>
              <a:rPr lang="en-IN" dirty="0" smtClean="0"/>
              <a:t> </a:t>
            </a:r>
            <a:r>
              <a:rPr lang="en-US" dirty="0"/>
              <a:t>stomach. </a:t>
            </a:r>
            <a:endParaRPr lang="en-US" dirty="0" smtClean="0"/>
          </a:p>
          <a:p>
            <a:pPr algn="just"/>
            <a:r>
              <a:rPr lang="en-US" dirty="0" err="1" smtClean="0"/>
              <a:t>Vagus</a:t>
            </a:r>
            <a:r>
              <a:rPr lang="en-US" dirty="0" smtClean="0"/>
              <a:t> </a:t>
            </a:r>
            <a:r>
              <a:rPr lang="en-US" dirty="0"/>
              <a:t>nerve performs better at this position, hence, the brain </a:t>
            </a:r>
            <a:r>
              <a:rPr lang="en-US" dirty="0" err="1"/>
              <a:t>recognises</a:t>
            </a:r>
            <a:r>
              <a:rPr lang="en-US" dirty="0"/>
              <a:t> the feeling of fullness more effectively and prevents overeating </a:t>
            </a:r>
            <a:endParaRPr lang="en-US" dirty="0" smtClean="0"/>
          </a:p>
          <a:p>
            <a:pPr algn="just"/>
            <a:r>
              <a:rPr lang="en-US" dirty="0" smtClean="0"/>
              <a:t>Banana </a:t>
            </a:r>
            <a:r>
              <a:rPr lang="en-US" dirty="0"/>
              <a:t>leaves contain a lot of polyphenols that can prevent cancer. It improves the taste and </a:t>
            </a:r>
            <a:r>
              <a:rPr lang="en-US" dirty="0" err="1"/>
              <a:t>flavour</a:t>
            </a:r>
            <a:r>
              <a:rPr lang="en-US" dirty="0"/>
              <a:t> of the food when served hot. </a:t>
            </a:r>
            <a:endParaRPr lang="en-US" dirty="0" smtClean="0"/>
          </a:p>
          <a:p>
            <a:pPr algn="just"/>
            <a:r>
              <a:rPr lang="en-US" dirty="0" smtClean="0"/>
              <a:t>This </a:t>
            </a:r>
            <a:r>
              <a:rPr lang="en-US" dirty="0"/>
              <a:t>eco-friendly, chemical-free leaf stimulates appetite and the digestive fire, therefore helps indigestion. Banana leaf is also used in the treatment of toxicity, tiredness and </a:t>
            </a:r>
            <a:r>
              <a:rPr lang="en-US" dirty="0" smtClean="0"/>
              <a:t>gout. </a:t>
            </a:r>
            <a:r>
              <a:rPr lang="en-US" dirty="0"/>
              <a:t>It also contains traces of zinc and magnesium.</a:t>
            </a:r>
            <a:endParaRPr lang="en-IN" dirty="0"/>
          </a:p>
          <a:p>
            <a:pPr algn="just"/>
            <a:r>
              <a:rPr lang="en-US" dirty="0"/>
              <a:t>A typical banana leaf meal starts with the rice, varieties or plain topped with ghee. </a:t>
            </a:r>
            <a:endParaRPr lang="en-IN" dirty="0"/>
          </a:p>
        </p:txBody>
      </p:sp>
    </p:spTree>
    <p:extLst>
      <p:ext uri="{BB962C8B-B14F-4D97-AF65-F5344CB8AC3E}">
        <p14:creationId xmlns:p14="http://schemas.microsoft.com/office/powerpoint/2010/main" xmlns="" val="3231995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4835525"/>
            <a:ext cx="10515600" cy="1325563"/>
          </a:xfrm>
        </p:spPr>
        <p:txBody>
          <a:bodyPr>
            <a:normAutofit/>
          </a:bodyPr>
          <a:lstStyle/>
          <a:p>
            <a:r>
              <a:rPr lang="en-IN" sz="7200" b="1" u="sng" dirty="0" smtClean="0"/>
              <a:t>KERALA</a:t>
            </a:r>
            <a:endParaRPr lang="en-IN" sz="7200" b="1" u="sng" dirty="0"/>
          </a:p>
        </p:txBody>
      </p:sp>
      <p:pic>
        <p:nvPicPr>
          <p:cNvPr id="6146" name="Picture 2" descr="Kerala Cuisine: 21 Dishes To Try On Your Next Trip In 20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7175" y="2930525"/>
            <a:ext cx="66675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9247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FOOD CULTURE OF KERALA</a:t>
            </a:r>
            <a:endParaRPr lang="en-IN" u="sng" dirty="0"/>
          </a:p>
        </p:txBody>
      </p:sp>
      <p:sp>
        <p:nvSpPr>
          <p:cNvPr id="3" name="Content Placeholder 2"/>
          <p:cNvSpPr>
            <a:spLocks noGrp="1"/>
          </p:cNvSpPr>
          <p:nvPr>
            <p:ph idx="1"/>
          </p:nvPr>
        </p:nvSpPr>
        <p:spPr/>
        <p:txBody>
          <a:bodyPr>
            <a:normAutofit/>
          </a:bodyPr>
          <a:lstStyle/>
          <a:p>
            <a:pPr algn="just"/>
            <a:r>
              <a:rPr lang="en-US" dirty="0"/>
              <a:t>The staple food of Kerala is rice and parboiled rice (</a:t>
            </a:r>
            <a:r>
              <a:rPr lang="en-US" i="1" dirty="0" err="1"/>
              <a:t>Choru</a:t>
            </a:r>
            <a:r>
              <a:rPr lang="en-US" dirty="0"/>
              <a:t>) (rice made nutritious by boiling it with rice husk) is preferred and the main start component of the </a:t>
            </a:r>
            <a:r>
              <a:rPr lang="en-US" dirty="0" smtClean="0"/>
              <a:t>meal.</a:t>
            </a:r>
          </a:p>
          <a:p>
            <a:pPr algn="just"/>
            <a:r>
              <a:rPr lang="en-US" dirty="0" smtClean="0"/>
              <a:t> </a:t>
            </a:r>
            <a:r>
              <a:rPr lang="en-US" dirty="0"/>
              <a:t>Grated coconut and coconut milk are commonly used for thickening and </a:t>
            </a:r>
            <a:r>
              <a:rPr lang="en-US" dirty="0" err="1" smtClean="0"/>
              <a:t>flavouring</a:t>
            </a:r>
            <a:r>
              <a:rPr lang="en-US" dirty="0" smtClean="0"/>
              <a:t>.</a:t>
            </a:r>
          </a:p>
          <a:p>
            <a:pPr algn="just"/>
            <a:r>
              <a:rPr lang="en-US" dirty="0" smtClean="0"/>
              <a:t>Kerala’s </a:t>
            </a:r>
            <a:r>
              <a:rPr lang="en-US" dirty="0"/>
              <a:t>long coastline and numerous rivers have made seafood a common part of meals</a:t>
            </a:r>
            <a:r>
              <a:rPr lang="en-US" dirty="0" smtClean="0"/>
              <a:t>.</a:t>
            </a:r>
          </a:p>
          <a:p>
            <a:pPr algn="just"/>
            <a:r>
              <a:rPr lang="en-US" dirty="0" smtClean="0"/>
              <a:t> </a:t>
            </a:r>
            <a:r>
              <a:rPr lang="en-US" dirty="0"/>
              <a:t>Having been a major production area of spices for thousands of years, the region makes frequent use of black pepper, cardamom, clove, ginger, and cinnamon. </a:t>
            </a:r>
            <a:endParaRPr lang="en-US" dirty="0" smtClean="0"/>
          </a:p>
          <a:p>
            <a:pPr algn="just"/>
            <a:endParaRPr lang="en-IN" dirty="0"/>
          </a:p>
        </p:txBody>
      </p:sp>
    </p:spTree>
    <p:extLst>
      <p:ext uri="{BB962C8B-B14F-4D97-AF65-F5344CB8AC3E}">
        <p14:creationId xmlns:p14="http://schemas.microsoft.com/office/powerpoint/2010/main" xmlns="" val="162943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57" y="0"/>
            <a:ext cx="10515600" cy="1325563"/>
          </a:xfrm>
        </p:spPr>
        <p:txBody>
          <a:bodyPr/>
          <a:lstStyle/>
          <a:p>
            <a:pPr algn="ctr"/>
            <a:r>
              <a:rPr lang="en-US" b="1" u="sng" dirty="0" smtClean="0"/>
              <a:t>Anthropology of food</a:t>
            </a:r>
            <a:endParaRPr lang="en-IN" u="sng" dirty="0"/>
          </a:p>
        </p:txBody>
      </p:sp>
      <p:sp>
        <p:nvSpPr>
          <p:cNvPr id="3" name="Content Placeholder 2"/>
          <p:cNvSpPr>
            <a:spLocks noGrp="1"/>
          </p:cNvSpPr>
          <p:nvPr>
            <p:ph idx="1"/>
          </p:nvPr>
        </p:nvSpPr>
        <p:spPr>
          <a:xfrm>
            <a:off x="286657" y="1270001"/>
            <a:ext cx="11654972" cy="5587999"/>
          </a:xfrm>
        </p:spPr>
        <p:txBody>
          <a:bodyPr>
            <a:normAutofit fontScale="85000" lnSpcReduction="10000"/>
          </a:bodyPr>
          <a:lstStyle/>
          <a:p>
            <a:pPr algn="just"/>
            <a:r>
              <a:rPr lang="en-US" dirty="0" smtClean="0"/>
              <a:t>It is </a:t>
            </a:r>
            <a:r>
              <a:rPr lang="en-US" dirty="0"/>
              <a:t>a sub-discipline of anthropology that connects an ethnographic and historical perspective with contemporary social issues in food production and consumption systems. </a:t>
            </a:r>
            <a:endParaRPr lang="en-US" dirty="0" smtClean="0"/>
          </a:p>
          <a:p>
            <a:pPr algn="just"/>
            <a:r>
              <a:rPr lang="en-US" dirty="0" smtClean="0"/>
              <a:t>Human </a:t>
            </a:r>
            <a:r>
              <a:rPr lang="en-US" dirty="0"/>
              <a:t>Society its culture and tradition revolves around food and hence it can be considered as its essential component therefore the historical along with the cultural scene is essential to understand. </a:t>
            </a:r>
            <a:endParaRPr lang="en-US" dirty="0" smtClean="0"/>
          </a:p>
          <a:p>
            <a:pPr algn="just"/>
            <a:r>
              <a:rPr lang="en-US" dirty="0"/>
              <a:t>Consumption patterns are influences of physiological, social, political, economic, and aesthetic aspects too. </a:t>
            </a:r>
            <a:endParaRPr lang="en-US" dirty="0" smtClean="0"/>
          </a:p>
          <a:p>
            <a:pPr algn="just"/>
            <a:r>
              <a:rPr lang="en-US" dirty="0"/>
              <a:t>India is not only a </a:t>
            </a:r>
            <a:r>
              <a:rPr lang="en-US" b="1" dirty="0"/>
              <a:t>land of diverse religions and culture </a:t>
            </a:r>
            <a:r>
              <a:rPr lang="en-US" dirty="0"/>
              <a:t>but also a land of varied </a:t>
            </a:r>
            <a:r>
              <a:rPr lang="en-US" b="1" dirty="0"/>
              <a:t>physiographic regions </a:t>
            </a:r>
            <a:r>
              <a:rPr lang="en-US" dirty="0"/>
              <a:t>ranging from Himalayan Mountains, Peninsular plateau and Ghats, Indo-Gangetic Plains, Coastal Plains, Thar Desert, and Islands. Moreover, India is a diverse nation with many different cultures and each region’s cuisine is a result of many reasons such as its political and geographical </a:t>
            </a:r>
            <a:r>
              <a:rPr lang="en-US" dirty="0" smtClean="0"/>
              <a:t>history, variation </a:t>
            </a:r>
            <a:r>
              <a:rPr lang="en-US" dirty="0"/>
              <a:t>in the local culture, geographical location (proximity to the sea, desert, or mountains), and economics</a:t>
            </a:r>
            <a:r>
              <a:rPr lang="en-US" dirty="0" smtClean="0"/>
              <a:t>.</a:t>
            </a:r>
          </a:p>
          <a:p>
            <a:pPr algn="just"/>
            <a:r>
              <a:rPr lang="en-US" dirty="0"/>
              <a:t>Food consumption patterns are largely influenced by the </a:t>
            </a:r>
            <a:r>
              <a:rPr lang="en-US" b="1" dirty="0"/>
              <a:t>regional traditional practices </a:t>
            </a:r>
            <a:r>
              <a:rPr lang="en-US" dirty="0"/>
              <a:t>and passed on to generations from the primary unit of the family which is influenced by their communities and religion. </a:t>
            </a:r>
            <a:endParaRPr lang="en-IN" dirty="0"/>
          </a:p>
        </p:txBody>
      </p:sp>
    </p:spTree>
    <p:extLst>
      <p:ext uri="{BB962C8B-B14F-4D97-AF65-F5344CB8AC3E}">
        <p14:creationId xmlns:p14="http://schemas.microsoft.com/office/powerpoint/2010/main" xmlns="" val="3175514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Autofit/>
          </a:bodyPr>
          <a:lstStyle/>
          <a:p>
            <a:r>
              <a:rPr lang="en-US" sz="3200" b="1" u="sng" dirty="0"/>
              <a:t>Nutritional benefits of important Ingredients of Kerala cuisine</a:t>
            </a:r>
            <a:r>
              <a:rPr lang="en-IN" sz="3200" u="sng" dirty="0"/>
              <a:t/>
            </a:r>
            <a:br>
              <a:rPr lang="en-IN" sz="3200" u="sng" dirty="0"/>
            </a:br>
            <a:endParaRPr lang="en-IN" sz="3200" u="sng" dirty="0"/>
          </a:p>
        </p:txBody>
      </p:sp>
      <p:sp>
        <p:nvSpPr>
          <p:cNvPr id="3" name="Content Placeholder 2"/>
          <p:cNvSpPr>
            <a:spLocks noGrp="1"/>
          </p:cNvSpPr>
          <p:nvPr>
            <p:ph idx="1"/>
          </p:nvPr>
        </p:nvSpPr>
        <p:spPr>
          <a:xfrm>
            <a:off x="144379" y="1825624"/>
            <a:ext cx="11694695" cy="4847891"/>
          </a:xfrm>
        </p:spPr>
        <p:txBody>
          <a:bodyPr>
            <a:noAutofit/>
          </a:bodyPr>
          <a:lstStyle/>
          <a:p>
            <a:pPr marL="0" lvl="1" indent="0" algn="just">
              <a:buNone/>
            </a:pPr>
            <a:r>
              <a:rPr lang="en-US" dirty="0" smtClean="0"/>
              <a:t>Important </a:t>
            </a:r>
            <a:r>
              <a:rPr lang="en-US" dirty="0"/>
              <a:t>spices grown in Kerala are black pepper, cardamom, </a:t>
            </a:r>
            <a:r>
              <a:rPr lang="en-US" dirty="0" err="1"/>
              <a:t>chilli</a:t>
            </a:r>
            <a:r>
              <a:rPr lang="en-US" dirty="0"/>
              <a:t>, ginger, nutmeg, turmeric, garlic, tamarind, clove, cinnamon and </a:t>
            </a:r>
            <a:r>
              <a:rPr lang="en-US" dirty="0" smtClean="0"/>
              <a:t>vanilla. </a:t>
            </a:r>
            <a:r>
              <a:rPr lang="en-US" dirty="0"/>
              <a:t>These Spices play a large part in Kerala’s food, spices and herbs are a major source of bioactive compounds having positive effects on health, an account of research studies on these are following:</a:t>
            </a:r>
            <a:endParaRPr lang="en-IN" dirty="0"/>
          </a:p>
          <a:p>
            <a:pPr marL="0" indent="0" algn="just">
              <a:buNone/>
            </a:pPr>
            <a:r>
              <a:rPr lang="en-US" sz="2400" dirty="0"/>
              <a:t>Ginger has been used as a medicine for at least for the last 4400 years, Since then it has been used to treat arthritis, colic, </a:t>
            </a:r>
            <a:r>
              <a:rPr lang="en-US" sz="2400" dirty="0" err="1"/>
              <a:t>diarrhoea</a:t>
            </a:r>
            <a:r>
              <a:rPr lang="en-US" sz="2400" dirty="0"/>
              <a:t>, heart conditions, the common cold, flu like symptoms headaches and problems related to menstrual periods. </a:t>
            </a:r>
            <a:endParaRPr lang="en-US" sz="2400" dirty="0" smtClean="0"/>
          </a:p>
          <a:p>
            <a:pPr marL="0" indent="0" algn="just">
              <a:buNone/>
            </a:pPr>
            <a:r>
              <a:rPr lang="en-US" sz="2400" dirty="0" smtClean="0"/>
              <a:t>In </a:t>
            </a:r>
            <a:r>
              <a:rPr lang="en-US" sz="2400" dirty="0"/>
              <a:t>India medicinal references in the Vedas to nutmeg indicate that the ancient Hindus knew of the spice from early times. They described it as warmth producing, stimulating, and good for digestion and also used for their medicinal preparations. In traditional Indian folk and domestic medicine, nutmeg is used in small quantities to induce hypnotic effects to irritable children. </a:t>
            </a:r>
            <a:endParaRPr lang="en-IN" sz="2400" dirty="0"/>
          </a:p>
        </p:txBody>
      </p:sp>
    </p:spTree>
    <p:extLst>
      <p:ext uri="{BB962C8B-B14F-4D97-AF65-F5344CB8AC3E}">
        <p14:creationId xmlns:p14="http://schemas.microsoft.com/office/powerpoint/2010/main" xmlns="" val="2629971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500062"/>
            <a:ext cx="10515600" cy="1325563"/>
          </a:xfrm>
        </p:spPr>
        <p:txBody>
          <a:bodyPr/>
          <a:lstStyle/>
          <a:p>
            <a:r>
              <a:rPr lang="en-US" b="1" u="sng" dirty="0"/>
              <a:t>Health Benefits of Coconut oil</a:t>
            </a:r>
            <a:endParaRPr lang="en-IN" u="sng" dirty="0"/>
          </a:p>
        </p:txBody>
      </p:sp>
      <p:sp>
        <p:nvSpPr>
          <p:cNvPr id="3" name="Content Placeholder 2"/>
          <p:cNvSpPr>
            <a:spLocks noGrp="1"/>
          </p:cNvSpPr>
          <p:nvPr>
            <p:ph idx="1"/>
          </p:nvPr>
        </p:nvSpPr>
        <p:spPr>
          <a:xfrm>
            <a:off x="292768" y="2050215"/>
            <a:ext cx="11385886" cy="4414753"/>
          </a:xfrm>
        </p:spPr>
        <p:txBody>
          <a:bodyPr>
            <a:normAutofit fontScale="92500" lnSpcReduction="10000"/>
          </a:bodyPr>
          <a:lstStyle/>
          <a:p>
            <a:pPr lvl="1" algn="just"/>
            <a:r>
              <a:rPr lang="en-US" dirty="0" smtClean="0"/>
              <a:t>The </a:t>
            </a:r>
            <a:r>
              <a:rPr lang="en-US" dirty="0"/>
              <a:t>literal meaning of Kerala is land of coconut. </a:t>
            </a:r>
            <a:endParaRPr lang="en-US" dirty="0" smtClean="0"/>
          </a:p>
          <a:p>
            <a:pPr lvl="1" algn="just"/>
            <a:r>
              <a:rPr lang="en-US" dirty="0" smtClean="0"/>
              <a:t>Coconut </a:t>
            </a:r>
            <a:r>
              <a:rPr lang="en-US" dirty="0"/>
              <a:t>and its products such as coconut meat, coconut oil, water etc. are widely used as ingredients in Kerala dishes</a:t>
            </a:r>
            <a:r>
              <a:rPr lang="en-US" dirty="0" smtClean="0"/>
              <a:t>.</a:t>
            </a:r>
          </a:p>
          <a:p>
            <a:pPr lvl="1" algn="just"/>
            <a:r>
              <a:rPr lang="en-US" dirty="0" smtClean="0"/>
              <a:t>Coconut </a:t>
            </a:r>
            <a:r>
              <a:rPr lang="en-US" dirty="0"/>
              <a:t>oil contains 92% saturated fatty acids (SFA</a:t>
            </a:r>
            <a:r>
              <a:rPr lang="en-US" dirty="0" smtClean="0"/>
              <a:t>).</a:t>
            </a:r>
          </a:p>
          <a:p>
            <a:pPr lvl="1" algn="just"/>
            <a:r>
              <a:rPr lang="en-US" dirty="0" smtClean="0"/>
              <a:t>The </a:t>
            </a:r>
            <a:r>
              <a:rPr lang="en-US" dirty="0"/>
              <a:t>major fatty acid of coconut oil is </a:t>
            </a:r>
            <a:r>
              <a:rPr lang="en-US" dirty="0" err="1"/>
              <a:t>lauric</a:t>
            </a:r>
            <a:r>
              <a:rPr lang="en-US" dirty="0"/>
              <a:t> which is a medium-chain fatty acid (MCFA) </a:t>
            </a:r>
          </a:p>
          <a:p>
            <a:pPr lvl="1" algn="just"/>
            <a:r>
              <a:rPr lang="en-US" dirty="0" smtClean="0"/>
              <a:t>MCFA </a:t>
            </a:r>
            <a:r>
              <a:rPr lang="en-US" dirty="0"/>
              <a:t>are important as they act as inert sources of energy and are easier to absorb, metabolize, and store in the </a:t>
            </a:r>
            <a:r>
              <a:rPr lang="en-US" dirty="0" smtClean="0"/>
              <a:t>body.</a:t>
            </a:r>
          </a:p>
          <a:p>
            <a:pPr lvl="1" algn="just"/>
            <a:r>
              <a:rPr lang="en-US" dirty="0" smtClean="0"/>
              <a:t>It is resistant </a:t>
            </a:r>
            <a:r>
              <a:rPr lang="en-US" dirty="0"/>
              <a:t>to oxidation and polymerization than the oils with unsaturated fatty </a:t>
            </a:r>
            <a:r>
              <a:rPr lang="en-US" dirty="0" smtClean="0"/>
              <a:t>acids.</a:t>
            </a:r>
          </a:p>
          <a:p>
            <a:pPr lvl="1" algn="just"/>
            <a:r>
              <a:rPr lang="en-US" dirty="0" smtClean="0"/>
              <a:t> </a:t>
            </a:r>
            <a:r>
              <a:rPr lang="en-US" dirty="0"/>
              <a:t>Its resistance to oxidation and </a:t>
            </a:r>
            <a:r>
              <a:rPr lang="en-US" dirty="0" smtClean="0"/>
              <a:t>polymerization makes </a:t>
            </a:r>
            <a:r>
              <a:rPr lang="en-US" dirty="0"/>
              <a:t>its stable oil for cooking </a:t>
            </a:r>
            <a:endParaRPr lang="en-US" dirty="0" smtClean="0"/>
          </a:p>
          <a:p>
            <a:pPr lvl="1" algn="just"/>
            <a:r>
              <a:rPr lang="en-US" dirty="0" smtClean="0"/>
              <a:t>consistent </a:t>
            </a:r>
            <a:r>
              <a:rPr lang="en-US" dirty="0"/>
              <a:t>evidence, supports the topical use for prevention and treatment of atopic dermatitis, as well as in “oil pulling” for prevention of dental caries</a:t>
            </a:r>
            <a:r>
              <a:rPr lang="en-US" dirty="0" smtClean="0"/>
              <a:t>.</a:t>
            </a:r>
          </a:p>
          <a:p>
            <a:pPr lvl="1" algn="just"/>
            <a:r>
              <a:rPr lang="en-US" dirty="0" smtClean="0"/>
              <a:t> </a:t>
            </a:r>
            <a:r>
              <a:rPr lang="en-US" dirty="0"/>
              <a:t>Coconut oil products may also be useful in preventing hair damage due to protein loss during grooming processes and ultraviolet (UV) </a:t>
            </a:r>
            <a:r>
              <a:rPr lang="en-US" dirty="0" smtClean="0"/>
              <a:t>exposure.</a:t>
            </a:r>
            <a:endParaRPr lang="en-IN" dirty="0"/>
          </a:p>
          <a:p>
            <a:pPr lvl="1" algn="just"/>
            <a:endParaRPr lang="en-IN" dirty="0"/>
          </a:p>
        </p:txBody>
      </p:sp>
    </p:spTree>
    <p:extLst>
      <p:ext uri="{BB962C8B-B14F-4D97-AF65-F5344CB8AC3E}">
        <p14:creationId xmlns:p14="http://schemas.microsoft.com/office/powerpoint/2010/main" xmlns="" val="1133084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4835525"/>
            <a:ext cx="10515600" cy="1325563"/>
          </a:xfrm>
        </p:spPr>
        <p:txBody>
          <a:bodyPr>
            <a:normAutofit/>
          </a:bodyPr>
          <a:lstStyle/>
          <a:p>
            <a:r>
              <a:rPr lang="en-IN" sz="7200" b="1" u="sng" dirty="0" smtClean="0"/>
              <a:t>UTTAR PRADESH</a:t>
            </a:r>
            <a:endParaRPr lang="en-IN" sz="7200" b="1" u="sng" dirty="0"/>
          </a:p>
        </p:txBody>
      </p:sp>
      <p:pic>
        <p:nvPicPr>
          <p:cNvPr id="5122" name="Picture 2" descr="Uttar Pradesh Thali - Ribbons to Pasta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94859" y="2996698"/>
            <a:ext cx="4903537" cy="36776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2761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FOOD CULTURE OF UTTAR PRADESH</a:t>
            </a:r>
            <a:endParaRPr lang="en-IN" u="sng" dirty="0"/>
          </a:p>
        </p:txBody>
      </p:sp>
      <p:sp>
        <p:nvSpPr>
          <p:cNvPr id="3" name="Content Placeholder 2"/>
          <p:cNvSpPr>
            <a:spLocks noGrp="1"/>
          </p:cNvSpPr>
          <p:nvPr>
            <p:ph idx="1"/>
          </p:nvPr>
        </p:nvSpPr>
        <p:spPr>
          <a:xfrm>
            <a:off x="288758" y="2210636"/>
            <a:ext cx="11903242" cy="4478922"/>
          </a:xfrm>
        </p:spPr>
        <p:txBody>
          <a:bodyPr/>
          <a:lstStyle/>
          <a:p>
            <a:r>
              <a:rPr lang="en-US" dirty="0"/>
              <a:t>An average Uttar Pradesh Thali includes </a:t>
            </a:r>
            <a:r>
              <a:rPr lang="en-US" i="1" dirty="0" err="1"/>
              <a:t>arhar</a:t>
            </a:r>
            <a:r>
              <a:rPr lang="en-US" i="1" dirty="0"/>
              <a:t> dal </a:t>
            </a:r>
            <a:r>
              <a:rPr lang="en-US" dirty="0"/>
              <a:t>and </a:t>
            </a:r>
            <a:r>
              <a:rPr lang="en-US" i="1" dirty="0" err="1"/>
              <a:t>chawal</a:t>
            </a:r>
            <a:r>
              <a:rPr lang="en-US" i="1" dirty="0"/>
              <a:t>, </a:t>
            </a:r>
            <a:r>
              <a:rPr lang="en-US" i="1" dirty="0" err="1"/>
              <a:t>rotis</a:t>
            </a:r>
            <a:r>
              <a:rPr lang="en-US" dirty="0"/>
              <a:t>, vegetables, pickle, and salad as its routine food habit which is made extremely blissful by the addition of spices and mustard oil as cooking medium. </a:t>
            </a:r>
            <a:endParaRPr lang="en-US" dirty="0" smtClean="0"/>
          </a:p>
          <a:p>
            <a:r>
              <a:rPr lang="en-US" dirty="0" smtClean="0"/>
              <a:t>Overall</a:t>
            </a:r>
            <a:r>
              <a:rPr lang="en-US" dirty="0"/>
              <a:t>, Uttar Pradesh cuisines can be categorized into four regions</a:t>
            </a:r>
            <a:r>
              <a:rPr lang="en-US" dirty="0" smtClean="0"/>
              <a:t>:-</a:t>
            </a:r>
          </a:p>
          <a:p>
            <a:r>
              <a:rPr lang="en-US" dirty="0" smtClean="0"/>
              <a:t> </a:t>
            </a:r>
            <a:r>
              <a:rPr lang="en-US" i="1" dirty="0"/>
              <a:t>Awadhi </a:t>
            </a:r>
            <a:r>
              <a:rPr lang="en-US" dirty="0"/>
              <a:t>or </a:t>
            </a:r>
            <a:r>
              <a:rPr lang="en-US" i="1" dirty="0"/>
              <a:t>Oudh </a:t>
            </a:r>
            <a:r>
              <a:rPr lang="en-US" dirty="0"/>
              <a:t>cuisines of the central part of Uttar Pradesh, </a:t>
            </a:r>
            <a:endParaRPr lang="en-US" dirty="0" smtClean="0"/>
          </a:p>
          <a:p>
            <a:r>
              <a:rPr lang="en-US" i="1" dirty="0" err="1" smtClean="0"/>
              <a:t>Satvik</a:t>
            </a:r>
            <a:r>
              <a:rPr lang="en-US" i="1" dirty="0" smtClean="0"/>
              <a:t> </a:t>
            </a:r>
            <a:r>
              <a:rPr lang="en-US" i="1" dirty="0" err="1"/>
              <a:t>bhojan</a:t>
            </a:r>
            <a:r>
              <a:rPr lang="en-US" i="1" dirty="0"/>
              <a:t> </a:t>
            </a:r>
            <a:r>
              <a:rPr lang="en-US" dirty="0"/>
              <a:t>of </a:t>
            </a:r>
            <a:r>
              <a:rPr lang="en-US" i="1" dirty="0" err="1"/>
              <a:t>Paschimi</a:t>
            </a:r>
            <a:r>
              <a:rPr lang="en-US" i="1" dirty="0"/>
              <a:t> </a:t>
            </a:r>
            <a:r>
              <a:rPr lang="en-US" dirty="0"/>
              <a:t>Uttar Pradesh, </a:t>
            </a:r>
            <a:endParaRPr lang="en-US" dirty="0" smtClean="0"/>
          </a:p>
          <a:p>
            <a:r>
              <a:rPr lang="en-US" dirty="0" smtClean="0"/>
              <a:t>Recipes </a:t>
            </a:r>
            <a:r>
              <a:rPr lang="en-US" dirty="0"/>
              <a:t>from Ghats of the holy Ganges i.e. Eastern Uttar Pradesh </a:t>
            </a:r>
            <a:r>
              <a:rPr lang="en-US" dirty="0" smtClean="0"/>
              <a:t>and</a:t>
            </a:r>
          </a:p>
          <a:p>
            <a:r>
              <a:rPr lang="en-US" dirty="0" smtClean="0"/>
              <a:t> </a:t>
            </a:r>
            <a:r>
              <a:rPr lang="en-US" dirty="0"/>
              <a:t>the </a:t>
            </a:r>
            <a:r>
              <a:rPr lang="en-US" dirty="0" err="1"/>
              <a:t>Bundelkhand</a:t>
            </a:r>
            <a:r>
              <a:rPr lang="en-US" dirty="0"/>
              <a:t> region.</a:t>
            </a:r>
            <a:endParaRPr lang="en-IN" dirty="0"/>
          </a:p>
          <a:p>
            <a:endParaRPr lang="en-IN" dirty="0"/>
          </a:p>
        </p:txBody>
      </p:sp>
    </p:spTree>
    <p:extLst>
      <p:ext uri="{BB962C8B-B14F-4D97-AF65-F5344CB8AC3E}">
        <p14:creationId xmlns:p14="http://schemas.microsoft.com/office/powerpoint/2010/main" xmlns="" val="1767647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147073191"/>
              </p:ext>
            </p:extLst>
          </p:nvPr>
        </p:nvGraphicFramePr>
        <p:xfrm>
          <a:off x="481263" y="304800"/>
          <a:ext cx="11293641" cy="6336633"/>
        </p:xfrm>
        <a:graphic>
          <a:graphicData uri="http://schemas.openxmlformats.org/drawingml/2006/table">
            <a:tbl>
              <a:tblPr firstRow="1" firstCol="1" lastRow="1" lastCol="1" bandRow="1" bandCol="1">
                <a:tableStyleId>{5940675A-B579-460E-94D1-54222C63F5DA}</a:tableStyleId>
              </a:tblPr>
              <a:tblGrid>
                <a:gridCol w="1813042"/>
                <a:gridCol w="2376027"/>
                <a:gridCol w="3504609"/>
                <a:gridCol w="3599963"/>
              </a:tblGrid>
              <a:tr h="945116">
                <a:tc>
                  <a:txBody>
                    <a:bodyPr/>
                    <a:lstStyle/>
                    <a:p>
                      <a:pPr marL="66675" marR="50800">
                        <a:spcBef>
                          <a:spcPts val="520"/>
                        </a:spcBef>
                        <a:spcAft>
                          <a:spcPts val="0"/>
                        </a:spcAft>
                        <a:tabLst>
                          <a:tab pos="701040" algn="l"/>
                        </a:tabLst>
                      </a:pPr>
                      <a:r>
                        <a:rPr lang="en-US" sz="2400" b="1" dirty="0">
                          <a:effectLst/>
                        </a:rPr>
                        <a:t>Region	</a:t>
                      </a:r>
                      <a:r>
                        <a:rPr lang="en-US" sz="2400" b="1" spc="-65" dirty="0">
                          <a:effectLst/>
                        </a:rPr>
                        <a:t>of </a:t>
                      </a:r>
                      <a:r>
                        <a:rPr lang="en-US" sz="2400" b="1" dirty="0">
                          <a:effectLst/>
                        </a:rPr>
                        <a:t>U.P.</a:t>
                      </a:r>
                      <a:endParaRPr lang="en-IN" sz="2400" b="1" dirty="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515"/>
                        </a:spcBef>
                        <a:spcAft>
                          <a:spcPts val="0"/>
                        </a:spcAft>
                      </a:pPr>
                      <a:r>
                        <a:rPr lang="en-US" sz="2400" b="1" dirty="0">
                          <a:effectLst/>
                        </a:rPr>
                        <a:t>Name of Recipe</a:t>
                      </a:r>
                      <a:endParaRPr lang="en-IN" sz="2400" b="1" dirty="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515"/>
                        </a:spcBef>
                        <a:spcAft>
                          <a:spcPts val="0"/>
                        </a:spcAft>
                      </a:pPr>
                      <a:r>
                        <a:rPr lang="en-US" sz="2400" b="1" dirty="0">
                          <a:effectLst/>
                        </a:rPr>
                        <a:t>Nutritional Aspects</a:t>
                      </a:r>
                      <a:endParaRPr lang="en-IN" sz="2400" b="1" dirty="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515"/>
                        </a:spcBef>
                        <a:spcAft>
                          <a:spcPts val="0"/>
                        </a:spcAft>
                      </a:pPr>
                      <a:r>
                        <a:rPr lang="en-US" sz="2400" b="1" dirty="0">
                          <a:effectLst/>
                        </a:rPr>
                        <a:t>Health Benefits.</a:t>
                      </a:r>
                      <a:endParaRPr lang="en-IN" sz="2400" b="1" dirty="0">
                        <a:effectLst/>
                        <a:latin typeface="Times New Roman" panose="02020603050405020304" pitchFamily="18" charset="0"/>
                        <a:ea typeface="Times New Roman" panose="02020603050405020304" pitchFamily="18" charset="0"/>
                      </a:endParaRPr>
                    </a:p>
                  </a:txBody>
                  <a:tcPr marL="0" marR="0" marT="0" marB="0"/>
                </a:tc>
              </a:tr>
              <a:tr h="2280725">
                <a:tc>
                  <a:txBody>
                    <a:bodyPr/>
                    <a:lstStyle/>
                    <a:p>
                      <a:pPr marL="66675">
                        <a:spcBef>
                          <a:spcPts val="495"/>
                        </a:spcBef>
                        <a:spcAft>
                          <a:spcPts val="0"/>
                        </a:spcAft>
                      </a:pPr>
                      <a:r>
                        <a:rPr lang="en-US" sz="2400">
                          <a:effectLst/>
                        </a:rPr>
                        <a:t>Awadh</a:t>
                      </a:r>
                      <a:endParaRPr lang="en-IN" sz="240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495"/>
                        </a:spcBef>
                        <a:spcAft>
                          <a:spcPts val="0"/>
                        </a:spcAft>
                      </a:pPr>
                      <a:r>
                        <a:rPr lang="en-US" sz="2400">
                          <a:effectLst/>
                        </a:rPr>
                        <a:t>Dum Biryani</a:t>
                      </a:r>
                      <a:endParaRPr lang="en-IN" sz="2400">
                        <a:effectLst/>
                        <a:latin typeface="Times New Roman" panose="02020603050405020304" pitchFamily="18" charset="0"/>
                        <a:ea typeface="Times New Roman" panose="02020603050405020304" pitchFamily="18" charset="0"/>
                      </a:endParaRPr>
                    </a:p>
                  </a:txBody>
                  <a:tcPr marL="0" marR="0" marT="0" marB="0"/>
                </a:tc>
                <a:tc>
                  <a:txBody>
                    <a:bodyPr/>
                    <a:lstStyle/>
                    <a:p>
                      <a:pPr marL="64135" marR="153035">
                        <a:spcBef>
                          <a:spcPts val="495"/>
                        </a:spcBef>
                        <a:spcAft>
                          <a:spcPts val="0"/>
                        </a:spcAft>
                      </a:pPr>
                      <a:r>
                        <a:rPr lang="en-US" sz="2400">
                          <a:effectLst/>
                        </a:rPr>
                        <a:t>High in protein content, Lots of Flavonoids and polyphenols, Nutritive value of ingredients intact as cooking style is - very low fire cooking</a:t>
                      </a:r>
                      <a:endParaRPr lang="en-IN" sz="24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135255">
                        <a:spcBef>
                          <a:spcPts val="495"/>
                        </a:spcBef>
                        <a:spcAft>
                          <a:spcPts val="0"/>
                        </a:spcAft>
                      </a:pPr>
                      <a:r>
                        <a:rPr lang="en-US" sz="2400">
                          <a:effectLst/>
                        </a:rPr>
                        <a:t>Rich in immunity boosters, the perfect combination of complete proteins</a:t>
                      </a:r>
                      <a:endParaRPr lang="en-IN" sz="2400">
                        <a:effectLst/>
                        <a:latin typeface="Times New Roman" panose="02020603050405020304" pitchFamily="18" charset="0"/>
                        <a:ea typeface="Times New Roman" panose="02020603050405020304" pitchFamily="18" charset="0"/>
                      </a:endParaRPr>
                    </a:p>
                  </a:txBody>
                  <a:tcPr marL="0" marR="0" marT="0" marB="0"/>
                </a:tc>
              </a:tr>
              <a:tr h="1495886">
                <a:tc>
                  <a:txBody>
                    <a:bodyPr/>
                    <a:lstStyle/>
                    <a:p>
                      <a:pPr marL="66675">
                        <a:spcBef>
                          <a:spcPts val="465"/>
                        </a:spcBef>
                        <a:spcAft>
                          <a:spcPts val="0"/>
                        </a:spcAft>
                      </a:pPr>
                      <a:r>
                        <a:rPr lang="en-US" sz="2400">
                          <a:effectLst/>
                        </a:rPr>
                        <a:t>Brijbhoomi</a:t>
                      </a:r>
                      <a:endParaRPr lang="en-IN" sz="240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465"/>
                        </a:spcBef>
                        <a:spcAft>
                          <a:spcPts val="0"/>
                        </a:spcAft>
                      </a:pPr>
                      <a:r>
                        <a:rPr lang="en-US" sz="2400">
                          <a:effectLst/>
                        </a:rPr>
                        <a:t>Anna Kut</a:t>
                      </a:r>
                      <a:endParaRPr lang="en-IN" sz="2400">
                        <a:effectLst/>
                        <a:latin typeface="Times New Roman" panose="02020603050405020304" pitchFamily="18" charset="0"/>
                        <a:ea typeface="Times New Roman" panose="02020603050405020304" pitchFamily="18" charset="0"/>
                      </a:endParaRPr>
                    </a:p>
                  </a:txBody>
                  <a:tcPr marL="0" marR="0" marT="0" marB="0"/>
                </a:tc>
                <a:tc>
                  <a:txBody>
                    <a:bodyPr/>
                    <a:lstStyle/>
                    <a:p>
                      <a:pPr marL="64135" marR="48895" algn="just">
                        <a:spcBef>
                          <a:spcPts val="465"/>
                        </a:spcBef>
                        <a:spcAft>
                          <a:spcPts val="0"/>
                        </a:spcAft>
                      </a:pPr>
                      <a:r>
                        <a:rPr lang="en-US" sz="2400">
                          <a:effectLst/>
                        </a:rPr>
                        <a:t>One-Pot meal and has </a:t>
                      </a:r>
                      <a:r>
                        <a:rPr lang="en-US" sz="2400" spc="-20">
                          <a:effectLst/>
                        </a:rPr>
                        <a:t>lots </a:t>
                      </a:r>
                      <a:r>
                        <a:rPr lang="en-US" sz="2400">
                          <a:effectLst/>
                        </a:rPr>
                        <a:t>of seasonal locally</a:t>
                      </a:r>
                      <a:r>
                        <a:rPr lang="en-US" sz="2400" spc="-120">
                          <a:effectLst/>
                        </a:rPr>
                        <a:t> </a:t>
                      </a:r>
                      <a:r>
                        <a:rPr lang="en-US" sz="2400">
                          <a:effectLst/>
                        </a:rPr>
                        <a:t>available vegetables, cereals,</a:t>
                      </a:r>
                      <a:r>
                        <a:rPr lang="en-US" sz="2400" spc="-5">
                          <a:effectLst/>
                        </a:rPr>
                        <a:t> </a:t>
                      </a:r>
                      <a:r>
                        <a:rPr lang="en-US" sz="2400">
                          <a:effectLst/>
                        </a:rPr>
                        <a:t>pulses.</a:t>
                      </a:r>
                      <a:endParaRPr lang="en-IN" sz="24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51435" algn="just">
                        <a:spcBef>
                          <a:spcPts val="465"/>
                        </a:spcBef>
                        <a:spcAft>
                          <a:spcPts val="0"/>
                        </a:spcAft>
                      </a:pPr>
                      <a:r>
                        <a:rPr lang="en-US" sz="2400">
                          <a:effectLst/>
                        </a:rPr>
                        <a:t>Can always be introduced in baalahar or mid-day meal program.</a:t>
                      </a:r>
                      <a:endParaRPr lang="en-IN" sz="2400">
                        <a:effectLst/>
                        <a:latin typeface="Times New Roman" panose="02020603050405020304" pitchFamily="18" charset="0"/>
                        <a:ea typeface="Times New Roman" panose="02020603050405020304" pitchFamily="18" charset="0"/>
                      </a:endParaRPr>
                    </a:p>
                  </a:txBody>
                  <a:tcPr marL="0" marR="0" marT="0" marB="0"/>
                </a:tc>
              </a:tr>
              <a:tr h="1614906">
                <a:tc>
                  <a:txBody>
                    <a:bodyPr/>
                    <a:lstStyle/>
                    <a:p>
                      <a:pPr marL="66675">
                        <a:spcBef>
                          <a:spcPts val="495"/>
                        </a:spcBef>
                        <a:spcAft>
                          <a:spcPts val="0"/>
                        </a:spcAft>
                      </a:pPr>
                      <a:r>
                        <a:rPr lang="en-US" sz="2400">
                          <a:effectLst/>
                        </a:rPr>
                        <a:t>Moradabad</a:t>
                      </a:r>
                      <a:endParaRPr lang="en-IN" sz="240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495"/>
                        </a:spcBef>
                        <a:spcAft>
                          <a:spcPts val="0"/>
                        </a:spcAft>
                      </a:pPr>
                      <a:r>
                        <a:rPr lang="en-US" sz="2400">
                          <a:effectLst/>
                        </a:rPr>
                        <a:t>Moradabadi Dal</a:t>
                      </a:r>
                      <a:endParaRPr lang="en-IN" sz="240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495"/>
                        </a:spcBef>
                        <a:spcAft>
                          <a:spcPts val="0"/>
                        </a:spcAft>
                      </a:pPr>
                      <a:r>
                        <a:rPr lang="en-US" sz="2400">
                          <a:effectLst/>
                        </a:rPr>
                        <a:t>Rich source of protein and very easy to prepare snack</a:t>
                      </a:r>
                      <a:endParaRPr lang="en-IN" sz="24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51435" algn="just">
                        <a:spcBef>
                          <a:spcPts val="495"/>
                        </a:spcBef>
                        <a:spcAft>
                          <a:spcPts val="0"/>
                        </a:spcAft>
                      </a:pPr>
                      <a:r>
                        <a:rPr lang="en-US" sz="2400" dirty="0">
                          <a:effectLst/>
                        </a:rPr>
                        <a:t>This dish with slight moderation in spices can always be suggested for Soft diet patients.</a:t>
                      </a:r>
                      <a:endParaRPr lang="en-IN" sz="24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xmlns="" val="514338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166409351"/>
              </p:ext>
            </p:extLst>
          </p:nvPr>
        </p:nvGraphicFramePr>
        <p:xfrm>
          <a:off x="320840" y="1395663"/>
          <a:ext cx="11357811" cy="5313617"/>
        </p:xfrm>
        <a:graphic>
          <a:graphicData uri="http://schemas.openxmlformats.org/drawingml/2006/table">
            <a:tbl>
              <a:tblPr firstRow="1" firstCol="1" lastRow="1" lastCol="1" bandRow="1" bandCol="1">
                <a:tableStyleId>{5940675A-B579-460E-94D1-54222C63F5DA}</a:tableStyleId>
              </a:tblPr>
              <a:tblGrid>
                <a:gridCol w="1823134"/>
                <a:gridCol w="2390566"/>
                <a:gridCol w="3524114"/>
                <a:gridCol w="3619997"/>
              </a:tblGrid>
              <a:tr h="1243921">
                <a:tc>
                  <a:txBody>
                    <a:bodyPr/>
                    <a:lstStyle/>
                    <a:p>
                      <a:pPr marL="66675">
                        <a:spcBef>
                          <a:spcPts val="90"/>
                        </a:spcBef>
                        <a:spcAft>
                          <a:spcPts val="0"/>
                        </a:spcAft>
                      </a:pPr>
                      <a:r>
                        <a:rPr lang="en-US" sz="2000" dirty="0">
                          <a:effectLst/>
                        </a:rPr>
                        <a:t>Moradabad</a:t>
                      </a:r>
                      <a:endParaRPr lang="en-IN"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90"/>
                        </a:spcBef>
                        <a:spcAft>
                          <a:spcPts val="0"/>
                        </a:spcAft>
                      </a:pPr>
                      <a:r>
                        <a:rPr lang="en-US" sz="2000">
                          <a:effectLst/>
                        </a:rPr>
                        <a:t>Moradabadi Dal</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7310">
                        <a:spcBef>
                          <a:spcPts val="90"/>
                        </a:spcBef>
                        <a:spcAft>
                          <a:spcPts val="0"/>
                        </a:spcAft>
                      </a:pPr>
                      <a:r>
                        <a:rPr lang="en-US" sz="2000">
                          <a:effectLst/>
                        </a:rPr>
                        <a:t>Rich source of protein and very easy to prepare snack</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7310" marR="46990" algn="just">
                        <a:spcBef>
                          <a:spcPts val="90"/>
                        </a:spcBef>
                        <a:spcAft>
                          <a:spcPts val="0"/>
                        </a:spcAft>
                      </a:pPr>
                      <a:r>
                        <a:rPr lang="en-US" sz="2000">
                          <a:effectLst/>
                        </a:rPr>
                        <a:t>This dish with slight moderation in spices can always be suggested for Soft diet patients.</a:t>
                      </a:r>
                      <a:endParaRPr lang="en-IN" sz="2000">
                        <a:effectLst/>
                        <a:latin typeface="Times New Roman" panose="02020603050405020304" pitchFamily="18" charset="0"/>
                        <a:ea typeface="Times New Roman" panose="02020603050405020304" pitchFamily="18" charset="0"/>
                      </a:endParaRPr>
                    </a:p>
                  </a:txBody>
                  <a:tcPr marL="0" marR="0" marT="0" marB="0"/>
                </a:tc>
              </a:tr>
              <a:tr h="621961">
                <a:tc>
                  <a:txBody>
                    <a:bodyPr/>
                    <a:lstStyle/>
                    <a:p>
                      <a:pPr marL="66675">
                        <a:spcBef>
                          <a:spcPts val="460"/>
                        </a:spcBef>
                        <a:spcAft>
                          <a:spcPts val="0"/>
                        </a:spcAft>
                      </a:pPr>
                      <a:r>
                        <a:rPr lang="en-US" sz="2000" dirty="0">
                          <a:effectLst/>
                        </a:rPr>
                        <a:t>Mathura</a:t>
                      </a:r>
                      <a:endParaRPr lang="en-IN"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460"/>
                        </a:spcBef>
                        <a:spcAft>
                          <a:spcPts val="0"/>
                        </a:spcAft>
                      </a:pPr>
                      <a:r>
                        <a:rPr lang="en-US" sz="2000">
                          <a:effectLst/>
                        </a:rPr>
                        <a:t>Bedmi Poori</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7310" marR="52070" algn="just">
                        <a:spcBef>
                          <a:spcPts val="460"/>
                        </a:spcBef>
                        <a:spcAft>
                          <a:spcPts val="0"/>
                        </a:spcAft>
                      </a:pPr>
                      <a:r>
                        <a:rPr lang="en-US" sz="2000" dirty="0">
                          <a:effectLst/>
                        </a:rPr>
                        <a:t>First class protein combination rich in calories and protein</a:t>
                      </a:r>
                      <a:endParaRPr lang="en-IN"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7310" marR="46990" algn="just">
                        <a:spcBef>
                          <a:spcPts val="460"/>
                        </a:spcBef>
                        <a:spcAft>
                          <a:spcPts val="0"/>
                        </a:spcAft>
                      </a:pPr>
                      <a:r>
                        <a:rPr lang="en-US" sz="2000">
                          <a:effectLst/>
                        </a:rPr>
                        <a:t>Can be included in high calories and high protein meals</a:t>
                      </a:r>
                      <a:endParaRPr lang="en-IN" sz="2000">
                        <a:effectLst/>
                        <a:latin typeface="Times New Roman" panose="02020603050405020304" pitchFamily="18" charset="0"/>
                        <a:ea typeface="Times New Roman" panose="02020603050405020304" pitchFamily="18" charset="0"/>
                      </a:endParaRPr>
                    </a:p>
                  </a:txBody>
                  <a:tcPr marL="0" marR="0" marT="0" marB="0"/>
                </a:tc>
              </a:tr>
              <a:tr h="932941">
                <a:tc>
                  <a:txBody>
                    <a:bodyPr/>
                    <a:lstStyle/>
                    <a:p>
                      <a:pPr marL="66675">
                        <a:spcBef>
                          <a:spcPts val="495"/>
                        </a:spcBef>
                        <a:spcAft>
                          <a:spcPts val="0"/>
                        </a:spcAft>
                      </a:pPr>
                      <a:r>
                        <a:rPr lang="en-US" sz="2000">
                          <a:effectLst/>
                        </a:rPr>
                        <a:t>Banaras</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495"/>
                        </a:spcBef>
                        <a:spcAft>
                          <a:spcPts val="0"/>
                        </a:spcAft>
                      </a:pPr>
                      <a:r>
                        <a:rPr lang="en-US" sz="2000">
                          <a:effectLst/>
                        </a:rPr>
                        <a:t>Dal Ki Dulhan</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7310" marR="50165" algn="just">
                        <a:spcBef>
                          <a:spcPts val="495"/>
                        </a:spcBef>
                        <a:spcAft>
                          <a:spcPts val="0"/>
                        </a:spcAft>
                      </a:pPr>
                      <a:r>
                        <a:rPr lang="en-US" sz="2000">
                          <a:effectLst/>
                        </a:rPr>
                        <a:t>Tasty cereal pulse combination with the perfect blend of spices and garlic. less oil recipe</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7310">
                        <a:spcBef>
                          <a:spcPts val="495"/>
                        </a:spcBef>
                        <a:spcAft>
                          <a:spcPts val="0"/>
                        </a:spcAft>
                      </a:pPr>
                      <a:r>
                        <a:rPr lang="en-US" sz="2000">
                          <a:effectLst/>
                        </a:rPr>
                        <a:t>One full meal which can be relished by all age groups.</a:t>
                      </a:r>
                      <a:endParaRPr lang="en-IN" sz="2000">
                        <a:effectLst/>
                        <a:latin typeface="Times New Roman" panose="02020603050405020304" pitchFamily="18" charset="0"/>
                        <a:ea typeface="Times New Roman" panose="02020603050405020304" pitchFamily="18" charset="0"/>
                      </a:endParaRPr>
                    </a:p>
                  </a:txBody>
                  <a:tcPr marL="0" marR="0" marT="0" marB="0"/>
                </a:tc>
              </a:tr>
              <a:tr h="932941">
                <a:tc>
                  <a:txBody>
                    <a:bodyPr/>
                    <a:lstStyle/>
                    <a:p>
                      <a:pPr marL="66675">
                        <a:spcBef>
                          <a:spcPts val="465"/>
                        </a:spcBef>
                        <a:spcAft>
                          <a:spcPts val="0"/>
                        </a:spcAft>
                      </a:pPr>
                      <a:r>
                        <a:rPr lang="en-US" sz="2000">
                          <a:effectLst/>
                        </a:rPr>
                        <a:t>Pratapgarh</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465"/>
                        </a:spcBef>
                        <a:spcAft>
                          <a:spcPts val="0"/>
                        </a:spcAft>
                      </a:pPr>
                      <a:r>
                        <a:rPr lang="en-US" sz="2000">
                          <a:effectLst/>
                        </a:rPr>
                        <a:t>Amla Burfi/Amla Laddoo</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7310">
                        <a:spcBef>
                          <a:spcPts val="465"/>
                        </a:spcBef>
                        <a:spcAft>
                          <a:spcPts val="0"/>
                        </a:spcAft>
                      </a:pPr>
                      <a:r>
                        <a:rPr lang="en-US" sz="2000">
                          <a:effectLst/>
                        </a:rPr>
                        <a:t>Rich source of Vitamin C</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7310" marR="49530" algn="just">
                        <a:spcBef>
                          <a:spcPts val="465"/>
                        </a:spcBef>
                        <a:spcAft>
                          <a:spcPts val="0"/>
                        </a:spcAft>
                      </a:pPr>
                      <a:r>
                        <a:rPr lang="en-US" sz="2000">
                          <a:effectLst/>
                        </a:rPr>
                        <a:t>Eat simply as a fruit pickled in salt or process it in an acceptable from</a:t>
                      </a:r>
                      <a:endParaRPr lang="en-IN" sz="2000">
                        <a:effectLst/>
                        <a:latin typeface="Times New Roman" panose="02020603050405020304" pitchFamily="18" charset="0"/>
                        <a:ea typeface="Times New Roman" panose="02020603050405020304" pitchFamily="18" charset="0"/>
                      </a:endParaRPr>
                    </a:p>
                  </a:txBody>
                  <a:tcPr marL="0" marR="0" marT="0" marB="0"/>
                </a:tc>
              </a:tr>
              <a:tr h="621961">
                <a:tc>
                  <a:txBody>
                    <a:bodyPr/>
                    <a:lstStyle/>
                    <a:p>
                      <a:pPr marL="66675">
                        <a:spcBef>
                          <a:spcPts val="480"/>
                        </a:spcBef>
                        <a:spcAft>
                          <a:spcPts val="0"/>
                        </a:spcAft>
                      </a:pPr>
                      <a:r>
                        <a:rPr lang="en-US" sz="2000">
                          <a:effectLst/>
                        </a:rPr>
                        <a:t>Bundelkhand</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480"/>
                        </a:spcBef>
                        <a:spcAft>
                          <a:spcPts val="0"/>
                        </a:spcAft>
                      </a:pPr>
                      <a:r>
                        <a:rPr lang="en-US" sz="2000">
                          <a:effectLst/>
                        </a:rPr>
                        <a:t>Maheri</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7310">
                        <a:spcBef>
                          <a:spcPts val="480"/>
                        </a:spcBef>
                        <a:spcAft>
                          <a:spcPts val="0"/>
                        </a:spcAft>
                      </a:pPr>
                      <a:r>
                        <a:rPr lang="en-US" sz="2000">
                          <a:effectLst/>
                        </a:rPr>
                        <a:t>Rich source of Fibre and protein</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7310">
                        <a:spcBef>
                          <a:spcPts val="480"/>
                        </a:spcBef>
                        <a:spcAft>
                          <a:spcPts val="0"/>
                        </a:spcAft>
                      </a:pPr>
                      <a:r>
                        <a:rPr lang="en-US" sz="2000">
                          <a:effectLst/>
                        </a:rPr>
                        <a:t>Highly digestible and tasty soft recipe.</a:t>
                      </a:r>
                      <a:endParaRPr lang="en-IN" sz="2000">
                        <a:effectLst/>
                        <a:latin typeface="Times New Roman" panose="02020603050405020304" pitchFamily="18" charset="0"/>
                        <a:ea typeface="Times New Roman" panose="02020603050405020304" pitchFamily="18" charset="0"/>
                      </a:endParaRPr>
                    </a:p>
                  </a:txBody>
                  <a:tcPr marL="0" marR="0" marT="0" marB="0"/>
                </a:tc>
              </a:tr>
              <a:tr h="959892">
                <a:tc>
                  <a:txBody>
                    <a:bodyPr/>
                    <a:lstStyle/>
                    <a:p>
                      <a:pPr marL="66675">
                        <a:spcBef>
                          <a:spcPts val="495"/>
                        </a:spcBef>
                        <a:spcAft>
                          <a:spcPts val="0"/>
                        </a:spcAft>
                      </a:pPr>
                      <a:r>
                        <a:rPr lang="en-US" sz="2000" dirty="0">
                          <a:effectLst/>
                        </a:rPr>
                        <a:t>Kanpur</a:t>
                      </a:r>
                      <a:endParaRPr lang="en-IN"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135">
                        <a:spcBef>
                          <a:spcPts val="495"/>
                        </a:spcBef>
                        <a:spcAft>
                          <a:spcPts val="0"/>
                        </a:spcAft>
                      </a:pPr>
                      <a:r>
                        <a:rPr lang="en-US" sz="2000">
                          <a:effectLst/>
                        </a:rPr>
                        <a:t>Bukhnu</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7310">
                        <a:spcBef>
                          <a:spcPts val="495"/>
                        </a:spcBef>
                        <a:spcAft>
                          <a:spcPts val="0"/>
                        </a:spcAft>
                      </a:pPr>
                      <a:r>
                        <a:rPr lang="en-US" sz="2000">
                          <a:effectLst/>
                        </a:rPr>
                        <a:t>High in nutraceutical value</a:t>
                      </a:r>
                      <a:endParaRPr lang="en-IN" sz="2000">
                        <a:effectLst/>
                        <a:latin typeface="Times New Roman" panose="02020603050405020304" pitchFamily="18" charset="0"/>
                        <a:ea typeface="Times New Roman" panose="02020603050405020304" pitchFamily="18" charset="0"/>
                      </a:endParaRPr>
                    </a:p>
                  </a:txBody>
                  <a:tcPr marL="0" marR="0" marT="0" marB="0"/>
                </a:tc>
                <a:tc>
                  <a:txBody>
                    <a:bodyPr/>
                    <a:lstStyle/>
                    <a:p>
                      <a:pPr marL="67310" marR="46355" algn="just">
                        <a:spcBef>
                          <a:spcPts val="495"/>
                        </a:spcBef>
                        <a:spcAft>
                          <a:spcPts val="0"/>
                        </a:spcAft>
                      </a:pPr>
                      <a:r>
                        <a:rPr lang="en-US" sz="2000" dirty="0">
                          <a:effectLst/>
                        </a:rPr>
                        <a:t>Digestive powder that can</a:t>
                      </a:r>
                      <a:r>
                        <a:rPr lang="en-US" sz="2000" spc="-115" dirty="0">
                          <a:effectLst/>
                        </a:rPr>
                        <a:t> </a:t>
                      </a:r>
                      <a:r>
                        <a:rPr lang="en-US" sz="2000" spc="-30" dirty="0">
                          <a:effectLst/>
                        </a:rPr>
                        <a:t>be </a:t>
                      </a:r>
                      <a:r>
                        <a:rPr lang="en-US" sz="2000" dirty="0">
                          <a:effectLst/>
                        </a:rPr>
                        <a:t>easily consumed along with </a:t>
                      </a:r>
                      <a:r>
                        <a:rPr lang="en-US" sz="2000" dirty="0" err="1">
                          <a:effectLst/>
                        </a:rPr>
                        <a:t>chapathi</a:t>
                      </a:r>
                      <a:r>
                        <a:rPr lang="en-US" sz="2000" dirty="0">
                          <a:effectLst/>
                        </a:rPr>
                        <a:t>, </a:t>
                      </a:r>
                      <a:r>
                        <a:rPr lang="en-US" sz="2000" dirty="0" err="1">
                          <a:effectLst/>
                        </a:rPr>
                        <a:t>poori</a:t>
                      </a:r>
                      <a:r>
                        <a:rPr lang="en-US" sz="2000" dirty="0">
                          <a:effectLst/>
                        </a:rPr>
                        <a:t>,</a:t>
                      </a:r>
                      <a:r>
                        <a:rPr lang="en-US" sz="2000" spc="10" dirty="0">
                          <a:effectLst/>
                        </a:rPr>
                        <a:t> </a:t>
                      </a:r>
                      <a:r>
                        <a:rPr lang="en-US" sz="2000" dirty="0">
                          <a:effectLst/>
                        </a:rPr>
                        <a:t>etc.</a:t>
                      </a:r>
                      <a:endParaRPr lang="en-IN"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xmlns="" val="1456719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4835525"/>
            <a:ext cx="10515600" cy="1325563"/>
          </a:xfrm>
        </p:spPr>
        <p:txBody>
          <a:bodyPr>
            <a:normAutofit/>
          </a:bodyPr>
          <a:lstStyle/>
          <a:p>
            <a:r>
              <a:rPr lang="en-IN" sz="7200" b="1" u="sng" dirty="0" smtClean="0"/>
              <a:t>MADYA PRADESH</a:t>
            </a:r>
            <a:endParaRPr lang="en-IN" sz="7200" b="1" u="sng" dirty="0"/>
          </a:p>
        </p:txBody>
      </p:sp>
      <p:pic>
        <p:nvPicPr>
          <p:cNvPr id="4098" name="Picture 2" descr="Delicious street food trails in Madhya Pradesh - Hello Travel Buzz"/>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47023" y="3214812"/>
            <a:ext cx="5166676" cy="3241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4087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89" y="500062"/>
            <a:ext cx="10515600" cy="1325563"/>
          </a:xfrm>
        </p:spPr>
        <p:txBody>
          <a:bodyPr/>
          <a:lstStyle/>
          <a:p>
            <a:r>
              <a:rPr lang="en-IN" u="sng" dirty="0" smtClean="0"/>
              <a:t>FOOD CULTURE OF MADYA PRADESH</a:t>
            </a:r>
            <a:endParaRPr lang="en-IN" u="sng" dirty="0"/>
          </a:p>
        </p:txBody>
      </p:sp>
      <p:sp>
        <p:nvSpPr>
          <p:cNvPr id="3" name="Content Placeholder 2"/>
          <p:cNvSpPr>
            <a:spLocks noGrp="1"/>
          </p:cNvSpPr>
          <p:nvPr>
            <p:ph idx="1"/>
          </p:nvPr>
        </p:nvSpPr>
        <p:spPr/>
        <p:txBody>
          <a:bodyPr>
            <a:normAutofit/>
          </a:bodyPr>
          <a:lstStyle/>
          <a:p>
            <a:r>
              <a:rPr lang="en-US" dirty="0"/>
              <a:t>Major crops of Madhya Pradesh that are cultivated in the region comprise of Paddy, Wheat, Maize and </a:t>
            </a:r>
            <a:r>
              <a:rPr lang="en-US" dirty="0" err="1"/>
              <a:t>Jowar</a:t>
            </a:r>
            <a:r>
              <a:rPr lang="en-US" dirty="0"/>
              <a:t> among Cereals, Gram, Tur, </a:t>
            </a:r>
            <a:r>
              <a:rPr lang="en-US" dirty="0" err="1"/>
              <a:t>Urad</a:t>
            </a:r>
            <a:r>
              <a:rPr lang="en-US" dirty="0"/>
              <a:t> and Moong among Pulses, while Soybean, Groundnut, and Mustard among Oilseeds</a:t>
            </a:r>
            <a:r>
              <a:rPr lang="en-US" dirty="0" smtClean="0"/>
              <a:t>.</a:t>
            </a:r>
          </a:p>
          <a:p>
            <a:r>
              <a:rPr lang="en-US" dirty="0" smtClean="0"/>
              <a:t> </a:t>
            </a:r>
            <a:r>
              <a:rPr lang="en-US" dirty="0"/>
              <a:t>The major crops are grown in this state of Central India also includes commercial crops like cotton and Sugarcane. </a:t>
            </a:r>
            <a:endParaRPr lang="en-US" dirty="0" smtClean="0"/>
          </a:p>
        </p:txBody>
      </p:sp>
    </p:spTree>
    <p:extLst>
      <p:ext uri="{BB962C8B-B14F-4D97-AF65-F5344CB8AC3E}">
        <p14:creationId xmlns:p14="http://schemas.microsoft.com/office/powerpoint/2010/main" xmlns="" val="265655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365125"/>
            <a:ext cx="11217442" cy="1325563"/>
          </a:xfrm>
        </p:spPr>
        <p:txBody>
          <a:bodyPr>
            <a:normAutofit fontScale="90000"/>
          </a:bodyPr>
          <a:lstStyle/>
          <a:p>
            <a:r>
              <a:rPr lang="en-US" b="1" u="sng" dirty="0"/>
              <a:t>Myths and practices impacting the nutritional status</a:t>
            </a:r>
            <a:r>
              <a:rPr lang="en-IN" b="1" u="sng" dirty="0"/>
              <a:t/>
            </a:r>
            <a:br>
              <a:rPr lang="en-IN" b="1" u="sng" dirty="0"/>
            </a:br>
            <a:endParaRPr lang="en-IN" u="sng" dirty="0"/>
          </a:p>
        </p:txBody>
      </p:sp>
      <p:sp>
        <p:nvSpPr>
          <p:cNvPr id="3" name="Content Placeholder 2"/>
          <p:cNvSpPr>
            <a:spLocks noGrp="1"/>
          </p:cNvSpPr>
          <p:nvPr>
            <p:ph idx="1"/>
          </p:nvPr>
        </p:nvSpPr>
        <p:spPr>
          <a:xfrm>
            <a:off x="136358" y="1690688"/>
            <a:ext cx="11919284" cy="4351338"/>
          </a:xfrm>
        </p:spPr>
        <p:txBody>
          <a:bodyPr>
            <a:noAutofit/>
          </a:bodyPr>
          <a:lstStyle/>
          <a:p>
            <a:pPr lvl="0"/>
            <a:r>
              <a:rPr lang="en-US" sz="2400" dirty="0"/>
              <a:t>People of Madhya Pradesh usually follow a two meal pattern of eating in a day. In vulnerable groups like women, adolescents, this effectively reduces almost one-third of the food intake.</a:t>
            </a:r>
            <a:endParaRPr lang="en-IN" sz="2400" dirty="0"/>
          </a:p>
          <a:p>
            <a:pPr lvl="0"/>
            <a:r>
              <a:rPr lang="en-US" sz="2400" dirty="0"/>
              <a:t>There are innumerable beliefs impacting food use.</a:t>
            </a:r>
            <a:endParaRPr lang="en-IN" sz="2400" dirty="0"/>
          </a:p>
          <a:p>
            <a:pPr lvl="1"/>
            <a:r>
              <a:rPr lang="en-US" dirty="0"/>
              <a:t>Foods classified as hot or cold without any scientific basis are adhered to. Unfortunately, this consists of the most nutritious foods. For example :</a:t>
            </a:r>
            <a:endParaRPr lang="en-IN" dirty="0"/>
          </a:p>
          <a:p>
            <a:pPr lvl="2"/>
            <a:r>
              <a:rPr lang="en-US" sz="2400" b="1" dirty="0"/>
              <a:t>Hot foods: </a:t>
            </a:r>
            <a:r>
              <a:rPr lang="en-US" sz="2400" dirty="0"/>
              <a:t>Groundnut, </a:t>
            </a:r>
            <a:r>
              <a:rPr lang="en-US" sz="2400" dirty="0" err="1"/>
              <a:t>Channa</a:t>
            </a:r>
            <a:r>
              <a:rPr lang="en-US" sz="2400" dirty="0"/>
              <a:t> dal, </a:t>
            </a:r>
            <a:r>
              <a:rPr lang="en-US" sz="2400" dirty="0" err="1"/>
              <a:t>Nonvegetarian</a:t>
            </a:r>
            <a:r>
              <a:rPr lang="en-US" sz="2400" dirty="0"/>
              <a:t> foods, eggs, chilies in some areas even milk.</a:t>
            </a:r>
            <a:endParaRPr lang="en-IN" sz="2400" dirty="0"/>
          </a:p>
          <a:p>
            <a:pPr lvl="2"/>
            <a:r>
              <a:rPr lang="en-US" sz="2400" b="1" dirty="0"/>
              <a:t>Cold foods: </a:t>
            </a:r>
            <a:r>
              <a:rPr lang="en-US" sz="2400" dirty="0"/>
              <a:t>All vitamin C-rich foods like oranges, guava as well as rice, radish, curd, etc. of course these beliefs vary from area to area.</a:t>
            </a:r>
            <a:endParaRPr lang="en-IN" sz="2400" dirty="0"/>
          </a:p>
          <a:p>
            <a:pPr lvl="0"/>
            <a:r>
              <a:rPr lang="en-US" sz="2400" dirty="0"/>
              <a:t>In some areas, an infant is not fed at 6 months as it is believed that it stops them from walking. Also that the child gets a bloated stomach on eating.</a:t>
            </a:r>
            <a:endParaRPr lang="en-IN" sz="2400" dirty="0"/>
          </a:p>
          <a:p>
            <a:pPr lvl="0"/>
            <a:r>
              <a:rPr lang="en-US" sz="2400" dirty="0"/>
              <a:t>In certain communities, it is believed that the child will eat by himself/herself when they grow up and there is no need to push for eating.</a:t>
            </a:r>
            <a:endParaRPr lang="en-IN" sz="2400" dirty="0"/>
          </a:p>
          <a:p>
            <a:endParaRPr lang="en-IN" sz="2400" dirty="0"/>
          </a:p>
        </p:txBody>
      </p:sp>
    </p:spTree>
    <p:extLst>
      <p:ext uri="{BB962C8B-B14F-4D97-AF65-F5344CB8AC3E}">
        <p14:creationId xmlns:p14="http://schemas.microsoft.com/office/powerpoint/2010/main" xmlns="" val="79721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6" y="4973259"/>
            <a:ext cx="10515600" cy="1325563"/>
          </a:xfrm>
        </p:spPr>
        <p:txBody>
          <a:bodyPr>
            <a:normAutofit fontScale="90000"/>
          </a:bodyPr>
          <a:lstStyle/>
          <a:p>
            <a:r>
              <a:rPr lang="en-IN" sz="7200" b="1" u="sng" dirty="0" smtClean="0"/>
              <a:t>JAMMU AND</a:t>
            </a:r>
            <a:br>
              <a:rPr lang="en-IN" sz="7200" b="1" u="sng" dirty="0" smtClean="0"/>
            </a:br>
            <a:r>
              <a:rPr lang="en-IN" sz="7200" b="1" u="sng" dirty="0" smtClean="0"/>
              <a:t> KASHMIR</a:t>
            </a:r>
            <a:endParaRPr lang="en-IN" sz="7200" b="1" u="sng" dirty="0"/>
          </a:p>
        </p:txBody>
      </p:sp>
      <p:pic>
        <p:nvPicPr>
          <p:cNvPr id="3074" name="Picture 2" descr="Top 25 Kashmiri Food Dishes in Jammu &amp;amp; Kashmir, Kashmir Cuisine | Kashmir  Hill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89977" y="3801980"/>
            <a:ext cx="5838762" cy="28928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94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t>TRADITIONAL FOOD HABITS IN DIFFERENT REGIONS OF </a:t>
            </a:r>
            <a:r>
              <a:rPr lang="en-US" b="1" u="sng" dirty="0" smtClean="0"/>
              <a:t>INDIA</a:t>
            </a:r>
            <a:endParaRPr lang="en-IN" u="sng" dirty="0"/>
          </a:p>
        </p:txBody>
      </p:sp>
      <p:sp>
        <p:nvSpPr>
          <p:cNvPr id="3" name="Content Placeholder 2"/>
          <p:cNvSpPr>
            <a:spLocks noGrp="1"/>
          </p:cNvSpPr>
          <p:nvPr>
            <p:ph idx="1"/>
          </p:nvPr>
        </p:nvSpPr>
        <p:spPr>
          <a:xfrm>
            <a:off x="130629" y="1825625"/>
            <a:ext cx="11858171" cy="4351338"/>
          </a:xfrm>
        </p:spPr>
        <p:txBody>
          <a:bodyPr/>
          <a:lstStyle/>
          <a:p>
            <a:r>
              <a:rPr lang="en-US" dirty="0" smtClean="0"/>
              <a:t>Cultural </a:t>
            </a:r>
            <a:r>
              <a:rPr lang="en-US" dirty="0"/>
              <a:t>practices vary in India with geographical region and religion</a:t>
            </a:r>
            <a:r>
              <a:rPr lang="en-US" dirty="0" smtClean="0"/>
              <a:t>.</a:t>
            </a:r>
          </a:p>
          <a:p>
            <a:r>
              <a:rPr lang="en-US" dirty="0" smtClean="0"/>
              <a:t>India </a:t>
            </a:r>
            <a:r>
              <a:rPr lang="en-US" dirty="0"/>
              <a:t>can be broadly divided into four major regions (North, South, East, and West), each with its distinctive language, cultural peculiarities customs, and food practices. </a:t>
            </a:r>
            <a:endParaRPr lang="en-US" dirty="0" smtClean="0"/>
          </a:p>
          <a:p>
            <a:r>
              <a:rPr lang="en-US" dirty="0" smtClean="0"/>
              <a:t>India </a:t>
            </a:r>
            <a:r>
              <a:rPr lang="en-US" dirty="0"/>
              <a:t>has a rich and highly varied cuisine, varies from region to region and from season to season; and its various diets are strongly related to religion and other cultural factors, as well as local agricultural practices and availability of diverse foods</a:t>
            </a:r>
            <a:r>
              <a:rPr lang="en-US" dirty="0" smtClean="0"/>
              <a:t>.</a:t>
            </a:r>
          </a:p>
          <a:p>
            <a:r>
              <a:rPr lang="en-US" dirty="0" smtClean="0"/>
              <a:t> </a:t>
            </a:r>
            <a:r>
              <a:rPr lang="en-US" dirty="0"/>
              <a:t>Traditional food choices usually depend on regional preferences</a:t>
            </a:r>
            <a:r>
              <a:rPr lang="en-US" dirty="0" smtClean="0"/>
              <a:t>.</a:t>
            </a:r>
            <a:endParaRPr lang="en-IN" dirty="0"/>
          </a:p>
        </p:txBody>
      </p:sp>
    </p:spTree>
    <p:extLst>
      <p:ext uri="{BB962C8B-B14F-4D97-AF65-F5344CB8AC3E}">
        <p14:creationId xmlns:p14="http://schemas.microsoft.com/office/powerpoint/2010/main" xmlns="" val="1215191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8" y="268873"/>
            <a:ext cx="10515600" cy="1325563"/>
          </a:xfrm>
        </p:spPr>
        <p:txBody>
          <a:bodyPr/>
          <a:lstStyle/>
          <a:p>
            <a:r>
              <a:rPr lang="en-IN" b="1" u="sng" dirty="0" smtClean="0"/>
              <a:t>FOOD CULTURE OF JAMMU KASHMIR</a:t>
            </a:r>
            <a:endParaRPr lang="en-IN" b="1" u="sng" dirty="0"/>
          </a:p>
        </p:txBody>
      </p:sp>
      <p:sp>
        <p:nvSpPr>
          <p:cNvPr id="3" name="Content Placeholder 2"/>
          <p:cNvSpPr>
            <a:spLocks noGrp="1"/>
          </p:cNvSpPr>
          <p:nvPr>
            <p:ph idx="1"/>
          </p:nvPr>
        </p:nvSpPr>
        <p:spPr>
          <a:xfrm>
            <a:off x="-1" y="1825624"/>
            <a:ext cx="11999495" cy="4607259"/>
          </a:xfrm>
        </p:spPr>
        <p:txBody>
          <a:bodyPr/>
          <a:lstStyle/>
          <a:p>
            <a:pPr algn="just"/>
            <a:r>
              <a:rPr lang="en-US" dirty="0"/>
              <a:t>The culture, traditions, customs and food habits, and Dietary intake of the major parts of the region of Jammu &amp; Kashmir are wide, varied, and diversified</a:t>
            </a:r>
            <a:r>
              <a:rPr lang="en-US" dirty="0" smtClean="0"/>
              <a:t>.</a:t>
            </a:r>
          </a:p>
          <a:p>
            <a:pPr algn="just"/>
            <a:r>
              <a:rPr lang="en-US" dirty="0" smtClean="0"/>
              <a:t> </a:t>
            </a:r>
            <a:r>
              <a:rPr lang="en-US" dirty="0"/>
              <a:t>The major staple diet of Jammu is Rajma &amp; Basmati Rice whereas in Kashmir the staple diet is Kashmiri Rice with meat</a:t>
            </a:r>
            <a:r>
              <a:rPr lang="en-US" dirty="0" smtClean="0"/>
              <a:t>.</a:t>
            </a:r>
          </a:p>
          <a:p>
            <a:pPr algn="just"/>
            <a:r>
              <a:rPr lang="en-US" dirty="0" smtClean="0"/>
              <a:t> </a:t>
            </a:r>
            <a:r>
              <a:rPr lang="en-US" dirty="0"/>
              <a:t>Wheat is taken in the form of homemade chapattis in Jammu whereas in Kashmir Bakery </a:t>
            </a:r>
            <a:r>
              <a:rPr lang="en-US" dirty="0" err="1"/>
              <a:t>Rotis</a:t>
            </a:r>
            <a:r>
              <a:rPr lang="en-US" dirty="0"/>
              <a:t> made with Maida is consumed</a:t>
            </a:r>
            <a:r>
              <a:rPr lang="en-US" dirty="0" smtClean="0"/>
              <a:t>.</a:t>
            </a:r>
          </a:p>
          <a:p>
            <a:pPr algn="just"/>
            <a:r>
              <a:rPr lang="en-US" dirty="0" smtClean="0"/>
              <a:t> </a:t>
            </a:r>
            <a:r>
              <a:rPr lang="en-US" dirty="0"/>
              <a:t>Different varieties of Dal is consumed in Jammu; the major protein comes from Pulses and legumes. </a:t>
            </a:r>
            <a:endParaRPr lang="en-US" dirty="0" smtClean="0"/>
          </a:p>
          <a:p>
            <a:pPr algn="just"/>
            <a:r>
              <a:rPr lang="en-US" dirty="0" smtClean="0"/>
              <a:t>In </a:t>
            </a:r>
            <a:r>
              <a:rPr lang="en-US" dirty="0"/>
              <a:t>the Kashmiri diet, the protein source is non-vegetarian food.</a:t>
            </a:r>
            <a:endParaRPr lang="en-IN" dirty="0"/>
          </a:p>
          <a:p>
            <a:pPr algn="just"/>
            <a:endParaRPr lang="en-IN" dirty="0"/>
          </a:p>
        </p:txBody>
      </p:sp>
    </p:spTree>
    <p:extLst>
      <p:ext uri="{BB962C8B-B14F-4D97-AF65-F5344CB8AC3E}">
        <p14:creationId xmlns:p14="http://schemas.microsoft.com/office/powerpoint/2010/main" xmlns="" val="346261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4835525"/>
            <a:ext cx="10515600" cy="1325563"/>
          </a:xfrm>
        </p:spPr>
        <p:txBody>
          <a:bodyPr>
            <a:normAutofit/>
          </a:bodyPr>
          <a:lstStyle/>
          <a:p>
            <a:r>
              <a:rPr lang="en-IN" sz="7200" b="1" u="sng" dirty="0" smtClean="0"/>
              <a:t>PUNJAB</a:t>
            </a:r>
            <a:endParaRPr lang="en-IN" sz="7200" b="1" u="sng" dirty="0"/>
          </a:p>
        </p:txBody>
      </p:sp>
      <p:grpSp>
        <p:nvGrpSpPr>
          <p:cNvPr id="3" name="Group 2"/>
          <p:cNvGrpSpPr>
            <a:grpSpLocks/>
          </p:cNvGrpSpPr>
          <p:nvPr/>
        </p:nvGrpSpPr>
        <p:grpSpPr bwMode="auto">
          <a:xfrm>
            <a:off x="7299158" y="3224463"/>
            <a:ext cx="4700338" cy="3465095"/>
            <a:chOff x="2306" y="281"/>
            <a:chExt cx="7020" cy="4699"/>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06" y="285"/>
              <a:ext cx="7020" cy="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4"/>
            <p:cNvSpPr>
              <a:spLocks noChangeShapeType="1"/>
            </p:cNvSpPr>
            <p:nvPr/>
          </p:nvSpPr>
          <p:spPr bwMode="auto">
            <a:xfrm>
              <a:off x="2306" y="285"/>
              <a:ext cx="0" cy="0"/>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xmlns="" val="1185512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FOOD CULTURE OF PUNJAB</a:t>
            </a:r>
            <a:endParaRPr lang="en-IN" u="sng" dirty="0"/>
          </a:p>
        </p:txBody>
      </p:sp>
      <p:sp>
        <p:nvSpPr>
          <p:cNvPr id="3" name="Content Placeholder 2"/>
          <p:cNvSpPr>
            <a:spLocks noGrp="1"/>
          </p:cNvSpPr>
          <p:nvPr>
            <p:ph idx="1"/>
          </p:nvPr>
        </p:nvSpPr>
        <p:spPr>
          <a:xfrm>
            <a:off x="240632" y="1825625"/>
            <a:ext cx="11630526" cy="4351338"/>
          </a:xfrm>
        </p:spPr>
        <p:txBody>
          <a:bodyPr>
            <a:normAutofit fontScale="92500"/>
          </a:bodyPr>
          <a:lstStyle/>
          <a:p>
            <a:pPr algn="just"/>
            <a:r>
              <a:rPr lang="en-US" dirty="0"/>
              <a:t>Punjabi food has become known throughout the world as the ‘Indian food’ as it includes the best dishes brought by the invaders and travelers, who have </a:t>
            </a:r>
            <a:r>
              <a:rPr lang="en-US" dirty="0" smtClean="0"/>
              <a:t>influenced </a:t>
            </a:r>
            <a:r>
              <a:rPr lang="en-US" dirty="0"/>
              <a:t>Punjab over the centuries </a:t>
            </a:r>
            <a:endParaRPr lang="en-US" dirty="0" smtClean="0"/>
          </a:p>
          <a:p>
            <a:pPr algn="just"/>
            <a:r>
              <a:rPr lang="en-US" dirty="0"/>
              <a:t>Punjabi cuisine contains large amounts of milk and milk products, used in various forms at every meal</a:t>
            </a:r>
            <a:r>
              <a:rPr lang="en-US" dirty="0" smtClean="0"/>
              <a:t>.</a:t>
            </a:r>
          </a:p>
          <a:p>
            <a:pPr algn="just"/>
            <a:r>
              <a:rPr lang="en-US" dirty="0" smtClean="0"/>
              <a:t> </a:t>
            </a:r>
            <a:r>
              <a:rPr lang="en-US" dirty="0"/>
              <a:t>Desi ghee, butter or sunflower, or mustard oil are used to prepare most dishes. </a:t>
            </a:r>
            <a:endParaRPr lang="en-US" dirty="0" smtClean="0"/>
          </a:p>
          <a:p>
            <a:pPr algn="just"/>
            <a:r>
              <a:rPr lang="en-US" dirty="0" smtClean="0"/>
              <a:t>Food </a:t>
            </a:r>
            <a:r>
              <a:rPr lang="en-US" dirty="0"/>
              <a:t>is traditionally cooked and served in brass or copper utensils as they are believed to be beneficial for </a:t>
            </a:r>
            <a:r>
              <a:rPr lang="en-US" dirty="0" smtClean="0"/>
              <a:t>health.</a:t>
            </a:r>
          </a:p>
          <a:p>
            <a:pPr algn="just"/>
            <a:r>
              <a:rPr lang="en-US" dirty="0" smtClean="0"/>
              <a:t>Punjabi </a:t>
            </a:r>
            <a:r>
              <a:rPr lang="en-US" dirty="0"/>
              <a:t>cuisine boasts of a great variety of popular vegetarian and non-vegetarian dishes like the iconic and globally </a:t>
            </a:r>
            <a:r>
              <a:rPr lang="en-US" dirty="0" smtClean="0"/>
              <a:t>represented ‘</a:t>
            </a:r>
            <a:r>
              <a:rPr lang="en-US" dirty="0"/>
              <a:t>Butter chicken and naan’</a:t>
            </a:r>
            <a:endParaRPr lang="en-IN" dirty="0"/>
          </a:p>
        </p:txBody>
      </p:sp>
    </p:spTree>
    <p:extLst>
      <p:ext uri="{BB962C8B-B14F-4D97-AF65-F5344CB8AC3E}">
        <p14:creationId xmlns:p14="http://schemas.microsoft.com/office/powerpoint/2010/main" xmlns="" val="2986312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NUTRITIONAL IMPORTANCE</a:t>
            </a:r>
            <a:endParaRPr lang="en-IN" u="sng"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use of ghee; which is purported to be bad by modern </a:t>
            </a:r>
            <a:r>
              <a:rPr lang="en-US" dirty="0" smtClean="0"/>
              <a:t>health. </a:t>
            </a:r>
            <a:r>
              <a:rPr lang="en-US" dirty="0"/>
              <a:t>However, the fact remains that ghee is one of the easily digestible fats, needed to keep the body warm during cold winters. It is locally produced, is a widely available source of energy and fat-soluble vitamins for the indigenous population.</a:t>
            </a:r>
            <a:endParaRPr lang="en-IN" dirty="0"/>
          </a:p>
          <a:p>
            <a:r>
              <a:rPr lang="en-US" dirty="0"/>
              <a:t>Another benefit of traditional diets is their ability to create and maintain a delicate balance in the gut microbiota. </a:t>
            </a:r>
            <a:endParaRPr lang="en-US" dirty="0" smtClean="0"/>
          </a:p>
          <a:p>
            <a:r>
              <a:rPr lang="en-US" dirty="0" smtClean="0"/>
              <a:t>Traditional </a:t>
            </a:r>
            <a:r>
              <a:rPr lang="en-US" dirty="0"/>
              <a:t>Punjabi cuisine is a tribute to this, as it involves a lot of fermented yogurt or </a:t>
            </a:r>
            <a:r>
              <a:rPr lang="en-US" i="1" dirty="0" err="1"/>
              <a:t>dahi</a:t>
            </a:r>
            <a:r>
              <a:rPr lang="en-US" i="1" dirty="0"/>
              <a:t> </a:t>
            </a:r>
            <a:r>
              <a:rPr lang="en-US" dirty="0"/>
              <a:t>in almost every meal, creating a </a:t>
            </a:r>
            <a:r>
              <a:rPr lang="en-US" dirty="0" err="1"/>
              <a:t>favourable</a:t>
            </a:r>
            <a:r>
              <a:rPr lang="en-US" dirty="0"/>
              <a:t> microenvironment for the development and maintenance of gut bacteria, thus protecting from many ailments.</a:t>
            </a:r>
            <a:endParaRPr lang="en-IN" dirty="0"/>
          </a:p>
          <a:p>
            <a:endParaRPr lang="en-IN" dirty="0"/>
          </a:p>
        </p:txBody>
      </p:sp>
    </p:spTree>
    <p:extLst>
      <p:ext uri="{BB962C8B-B14F-4D97-AF65-F5344CB8AC3E}">
        <p14:creationId xmlns:p14="http://schemas.microsoft.com/office/powerpoint/2010/main" xmlns="" val="4135575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4835525"/>
            <a:ext cx="10515600" cy="1325563"/>
          </a:xfrm>
        </p:spPr>
        <p:txBody>
          <a:bodyPr>
            <a:normAutofit/>
          </a:bodyPr>
          <a:lstStyle/>
          <a:p>
            <a:r>
              <a:rPr lang="en-IN" sz="7200" b="1" u="sng" dirty="0" smtClean="0"/>
              <a:t>WEST BENGAL</a:t>
            </a:r>
            <a:endParaRPr lang="en-IN" sz="7200" b="1" u="sng" dirty="0"/>
          </a:p>
        </p:txBody>
      </p:sp>
      <p:pic>
        <p:nvPicPr>
          <p:cNvPr id="1026" name="Picture 2" descr="Top 10 dishes every foodie must eat in West Bengal | India.co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74568" y="3824093"/>
            <a:ext cx="5117432" cy="303390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9813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62"/>
            <a:ext cx="10515600" cy="1325563"/>
          </a:xfrm>
        </p:spPr>
        <p:txBody>
          <a:bodyPr/>
          <a:lstStyle/>
          <a:p>
            <a:r>
              <a:rPr lang="en-IN" u="sng" dirty="0" smtClean="0"/>
              <a:t>FOOD CULTURE OF WEST BENGAL</a:t>
            </a:r>
            <a:endParaRPr lang="en-IN" u="sng" dirty="0"/>
          </a:p>
        </p:txBody>
      </p:sp>
      <p:sp>
        <p:nvSpPr>
          <p:cNvPr id="3" name="Content Placeholder 2"/>
          <p:cNvSpPr>
            <a:spLocks noGrp="1"/>
          </p:cNvSpPr>
          <p:nvPr>
            <p:ph idx="1"/>
          </p:nvPr>
        </p:nvSpPr>
        <p:spPr>
          <a:xfrm>
            <a:off x="256674" y="1825625"/>
            <a:ext cx="11097126" cy="4351338"/>
          </a:xfrm>
        </p:spPr>
        <p:txBody>
          <a:bodyPr>
            <a:normAutofit fontScale="85000" lnSpcReduction="20000"/>
          </a:bodyPr>
          <a:lstStyle/>
          <a:p>
            <a:pPr algn="just"/>
            <a:r>
              <a:rPr lang="en-US" dirty="0"/>
              <a:t>A Bengali meal follows a multi-course tradition where food is served course-wise rather than all at once, usually in a specific format, marking it as the only meal of the subcontinent to have evolved such convention. </a:t>
            </a:r>
            <a:endParaRPr lang="en-US" dirty="0" smtClean="0"/>
          </a:p>
          <a:p>
            <a:pPr algn="just"/>
            <a:r>
              <a:rPr lang="en-US" dirty="0" smtClean="0"/>
              <a:t>Daily </a:t>
            </a:r>
            <a:r>
              <a:rPr lang="en-US" dirty="0"/>
              <a:t>meals are simple, geared to balance nutrition, and make extensive use of vegetables. </a:t>
            </a:r>
            <a:endParaRPr lang="en-US" dirty="0" smtClean="0"/>
          </a:p>
          <a:p>
            <a:pPr algn="just"/>
            <a:r>
              <a:rPr lang="en-US" dirty="0" smtClean="0"/>
              <a:t>The </a:t>
            </a:r>
            <a:r>
              <a:rPr lang="en-US" dirty="0"/>
              <a:t>courses progress broadly from lighter to richer and heavier and go through various tastes and taste cleansers. </a:t>
            </a:r>
            <a:endParaRPr lang="en-US" dirty="0" smtClean="0"/>
          </a:p>
          <a:p>
            <a:pPr algn="just"/>
            <a:r>
              <a:rPr lang="en-US" dirty="0" smtClean="0"/>
              <a:t>Rice </a:t>
            </a:r>
            <a:r>
              <a:rPr lang="en-US" dirty="0"/>
              <a:t>remains common throughout the meal. </a:t>
            </a:r>
            <a:endParaRPr lang="en-US" dirty="0" smtClean="0"/>
          </a:p>
          <a:p>
            <a:r>
              <a:rPr lang="en-US" dirty="0"/>
              <a:t>Bengali cuisine is unique in the ingredients it has.</a:t>
            </a:r>
          </a:p>
          <a:p>
            <a:r>
              <a:rPr lang="en-US" dirty="0"/>
              <a:t> The dishes retain much of the </a:t>
            </a:r>
            <a:r>
              <a:rPr lang="en-US" dirty="0" err="1"/>
              <a:t>fibre</a:t>
            </a:r>
            <a:r>
              <a:rPr lang="en-US" dirty="0"/>
              <a:t> and a lot of proteins are eaten in every meal cooked with healing spices.</a:t>
            </a:r>
          </a:p>
          <a:p>
            <a:r>
              <a:rPr lang="en-US" dirty="0"/>
              <a:t>It is considered to be a perfect blend of various vegetarian and non-vegetarian preparations. </a:t>
            </a:r>
          </a:p>
          <a:p>
            <a:pPr algn="just"/>
            <a:endParaRPr lang="en-IN" dirty="0"/>
          </a:p>
        </p:txBody>
      </p:sp>
    </p:spTree>
    <p:extLst>
      <p:ext uri="{BB962C8B-B14F-4D97-AF65-F5344CB8AC3E}">
        <p14:creationId xmlns:p14="http://schemas.microsoft.com/office/powerpoint/2010/main" xmlns="" val="2043222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Bengalis prefer to eat parboiled rice, where un-milled rice (still in its rough outer husk) is boiled or steam-heated for a short time. </a:t>
            </a:r>
            <a:endParaRPr lang="en-US" dirty="0" smtClean="0"/>
          </a:p>
          <a:p>
            <a:r>
              <a:rPr lang="en-US" dirty="0" smtClean="0"/>
              <a:t>This </a:t>
            </a:r>
            <a:r>
              <a:rPr lang="en-US" dirty="0"/>
              <a:t>drives the B vitamins (thiamin, riboflavin, and niacin) from the outer bran into the center of the grain. </a:t>
            </a:r>
            <a:endParaRPr lang="en-US" dirty="0" smtClean="0"/>
          </a:p>
          <a:p>
            <a:r>
              <a:rPr lang="en-US" dirty="0" smtClean="0"/>
              <a:t>Thus</a:t>
            </a:r>
            <a:r>
              <a:rPr lang="en-US" dirty="0"/>
              <a:t>, parboiled white rice has more B vitamins than plain white rice, which loses those vitamins when its bran is removed. </a:t>
            </a:r>
            <a:endParaRPr lang="en-US" dirty="0" smtClean="0"/>
          </a:p>
          <a:p>
            <a:r>
              <a:rPr lang="en-US" dirty="0" smtClean="0"/>
              <a:t>Besides </a:t>
            </a:r>
            <a:r>
              <a:rPr lang="en-US" dirty="0"/>
              <a:t>boiled rice, different kinds of puffed and parched rice such as </a:t>
            </a:r>
            <a:r>
              <a:rPr lang="en-US" i="1" dirty="0"/>
              <a:t>muri, </a:t>
            </a:r>
            <a:r>
              <a:rPr lang="en-US" i="1" dirty="0" err="1"/>
              <a:t>khoi</a:t>
            </a:r>
            <a:r>
              <a:rPr lang="en-US" i="1" dirty="0"/>
              <a:t>, </a:t>
            </a:r>
            <a:r>
              <a:rPr lang="en-US" dirty="0"/>
              <a:t>and flattened rice also fulfilled the daily needs of the common Bengalis.</a:t>
            </a:r>
            <a:endParaRPr lang="en-IN" dirty="0"/>
          </a:p>
          <a:p>
            <a:endParaRPr lang="en-IN" dirty="0"/>
          </a:p>
        </p:txBody>
      </p:sp>
    </p:spTree>
    <p:extLst>
      <p:ext uri="{BB962C8B-B14F-4D97-AF65-F5344CB8AC3E}">
        <p14:creationId xmlns:p14="http://schemas.microsoft.com/office/powerpoint/2010/main" xmlns="" val="3678748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4835525"/>
            <a:ext cx="10515600" cy="1325563"/>
          </a:xfrm>
        </p:spPr>
        <p:txBody>
          <a:bodyPr>
            <a:normAutofit/>
          </a:bodyPr>
          <a:lstStyle/>
          <a:p>
            <a:r>
              <a:rPr lang="en-IN" sz="7200" b="1" u="sng" dirty="0" smtClean="0"/>
              <a:t>ASSAM</a:t>
            </a:r>
            <a:endParaRPr lang="en-IN" sz="7200" b="1" u="sng" dirty="0"/>
          </a:p>
        </p:txBody>
      </p:sp>
      <p:pic>
        <p:nvPicPr>
          <p:cNvPr id="7" name="Picture 6"/>
          <p:cNvPicPr>
            <a:picLocks noChangeAspect="1"/>
          </p:cNvPicPr>
          <p:nvPr/>
        </p:nvPicPr>
        <p:blipFill>
          <a:blip r:embed="rId2"/>
          <a:stretch>
            <a:fillRect/>
          </a:stretch>
        </p:blipFill>
        <p:spPr>
          <a:xfrm>
            <a:off x="5983705" y="2722966"/>
            <a:ext cx="6208295" cy="4135034"/>
          </a:xfrm>
          <a:prstGeom prst="rect">
            <a:avLst/>
          </a:prstGeom>
          <a:ln>
            <a:noFill/>
          </a:ln>
          <a:effectLst>
            <a:softEdge rad="112500"/>
          </a:effectLst>
        </p:spPr>
      </p:pic>
    </p:spTree>
    <p:extLst>
      <p:ext uri="{BB962C8B-B14F-4D97-AF65-F5344CB8AC3E}">
        <p14:creationId xmlns:p14="http://schemas.microsoft.com/office/powerpoint/2010/main" xmlns="" val="1801680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4" y="349083"/>
            <a:ext cx="10515600" cy="1325563"/>
          </a:xfrm>
        </p:spPr>
        <p:txBody>
          <a:bodyPr/>
          <a:lstStyle/>
          <a:p>
            <a:r>
              <a:rPr lang="en-IN" u="sng" dirty="0" smtClean="0"/>
              <a:t>FOOD CULTURE OF ASSAM</a:t>
            </a:r>
            <a:endParaRPr lang="en-IN" u="sng" dirty="0"/>
          </a:p>
        </p:txBody>
      </p:sp>
      <p:sp>
        <p:nvSpPr>
          <p:cNvPr id="3" name="Content Placeholder 2"/>
          <p:cNvSpPr>
            <a:spLocks noGrp="1"/>
          </p:cNvSpPr>
          <p:nvPr>
            <p:ph idx="1"/>
          </p:nvPr>
        </p:nvSpPr>
        <p:spPr>
          <a:xfrm>
            <a:off x="180474" y="1825625"/>
            <a:ext cx="12011526" cy="4351338"/>
          </a:xfrm>
        </p:spPr>
        <p:txBody>
          <a:bodyPr/>
          <a:lstStyle/>
          <a:p>
            <a:pPr algn="just"/>
            <a:r>
              <a:rPr lang="en-US" dirty="0"/>
              <a:t>Assamese cuisine is a confluence of cooking habits of the hills that </a:t>
            </a:r>
            <a:r>
              <a:rPr lang="en-US" dirty="0" err="1"/>
              <a:t>favour</a:t>
            </a:r>
            <a:r>
              <a:rPr lang="en-US" dirty="0"/>
              <a:t> fermentation and drying as forms of preservation and those from the plains that provide fresh vegetables and an abundance of fish and meat. </a:t>
            </a:r>
            <a:endParaRPr lang="en-US" dirty="0" smtClean="0"/>
          </a:p>
          <a:p>
            <a:pPr algn="just"/>
            <a:r>
              <a:rPr lang="en-US" dirty="0" smtClean="0"/>
              <a:t>In </a:t>
            </a:r>
            <a:r>
              <a:rPr lang="en-US" dirty="0"/>
              <a:t>Assam, a traditional meal begins with a </a:t>
            </a:r>
            <a:r>
              <a:rPr lang="en-US" i="1" dirty="0" err="1"/>
              <a:t>khar</a:t>
            </a:r>
            <a:r>
              <a:rPr lang="en-US" dirty="0"/>
              <a:t>, a class of dishes named after the main ingredient, and ends with a </a:t>
            </a:r>
            <a:r>
              <a:rPr lang="en-US" i="1" dirty="0" err="1"/>
              <a:t>tenga</a:t>
            </a:r>
            <a:r>
              <a:rPr lang="en-US" dirty="0"/>
              <a:t>, a sour dish.</a:t>
            </a:r>
            <a:endParaRPr lang="en-IN" dirty="0"/>
          </a:p>
          <a:p>
            <a:pPr algn="just"/>
            <a:endParaRPr lang="en-IN" dirty="0"/>
          </a:p>
        </p:txBody>
      </p:sp>
    </p:spTree>
    <p:extLst>
      <p:ext uri="{BB962C8B-B14F-4D97-AF65-F5344CB8AC3E}">
        <p14:creationId xmlns:p14="http://schemas.microsoft.com/office/powerpoint/2010/main" xmlns="" val="2149998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THE PRIMARY CRITERIA OF ASSAMESE FOOD HABITS ARE</a:t>
            </a:r>
            <a:endParaRPr lang="en-IN" sz="3200" b="1" u="sng" dirty="0"/>
          </a:p>
        </p:txBody>
      </p:sp>
      <p:sp>
        <p:nvSpPr>
          <p:cNvPr id="3" name="Content Placeholder 2"/>
          <p:cNvSpPr>
            <a:spLocks noGrp="1"/>
          </p:cNvSpPr>
          <p:nvPr>
            <p:ph idx="1"/>
          </p:nvPr>
        </p:nvSpPr>
        <p:spPr>
          <a:xfrm>
            <a:off x="304800" y="1690688"/>
            <a:ext cx="11049000" cy="4486275"/>
          </a:xfrm>
        </p:spPr>
        <p:txBody>
          <a:bodyPr>
            <a:normAutofit/>
          </a:bodyPr>
          <a:lstStyle/>
          <a:p>
            <a:pPr lvl="0"/>
            <a:r>
              <a:rPr lang="en-US" dirty="0"/>
              <a:t>Less use of oil or use of mustard oil.</a:t>
            </a:r>
            <a:endParaRPr lang="en-IN" dirty="0"/>
          </a:p>
          <a:p>
            <a:pPr lvl="0"/>
            <a:r>
              <a:rPr lang="en-US" dirty="0"/>
              <a:t>Use of boiled food.</a:t>
            </a:r>
            <a:endParaRPr lang="en-IN" dirty="0"/>
          </a:p>
          <a:p>
            <a:pPr lvl="0"/>
            <a:r>
              <a:rPr lang="en-US" dirty="0"/>
              <a:t>More of roasting or roasting by wrapping with banana leaf, </a:t>
            </a:r>
            <a:r>
              <a:rPr lang="en-US" i="1" dirty="0" err="1"/>
              <a:t>alpina</a:t>
            </a:r>
            <a:r>
              <a:rPr lang="en-US" i="1" dirty="0"/>
              <a:t> </a:t>
            </a:r>
            <a:r>
              <a:rPr lang="en-US" dirty="0"/>
              <a:t>leaf, or </a:t>
            </a:r>
            <a:r>
              <a:rPr lang="en-US" i="1" dirty="0" err="1"/>
              <a:t>maranta</a:t>
            </a:r>
            <a:r>
              <a:rPr lang="en-US" i="1" dirty="0"/>
              <a:t> </a:t>
            </a:r>
            <a:r>
              <a:rPr lang="en-US" dirty="0"/>
              <a:t>leaf.</a:t>
            </a:r>
            <a:endParaRPr lang="en-IN" dirty="0"/>
          </a:p>
          <a:p>
            <a:pPr lvl="0"/>
            <a:r>
              <a:rPr lang="en-US" dirty="0"/>
              <a:t>Few spices are used or restricted to the minimum.</a:t>
            </a:r>
            <a:endParaRPr lang="en-IN" dirty="0"/>
          </a:p>
          <a:p>
            <a:pPr lvl="0"/>
            <a:r>
              <a:rPr lang="en-US" dirty="0"/>
              <a:t>Use of small fishes in various curries.</a:t>
            </a:r>
            <a:endParaRPr lang="en-IN" dirty="0"/>
          </a:p>
          <a:p>
            <a:pPr lvl="0"/>
            <a:r>
              <a:rPr lang="en-US" dirty="0"/>
              <a:t>Use of fermented foods like fermented </a:t>
            </a:r>
            <a:r>
              <a:rPr lang="en-US" dirty="0" smtClean="0"/>
              <a:t>rice, fermented </a:t>
            </a:r>
            <a:r>
              <a:rPr lang="en-US" dirty="0"/>
              <a:t>bamboo </a:t>
            </a:r>
            <a:r>
              <a:rPr lang="en-US" dirty="0" smtClean="0"/>
              <a:t>shoots, </a:t>
            </a:r>
            <a:r>
              <a:rPr lang="en-US" dirty="0"/>
              <a:t>dried or semi-fermented &amp; dried </a:t>
            </a:r>
            <a:r>
              <a:rPr lang="en-US" dirty="0" smtClean="0"/>
              <a:t>fishes, </a:t>
            </a:r>
            <a:r>
              <a:rPr lang="en-US" dirty="0"/>
              <a:t>fermented mustard </a:t>
            </a:r>
            <a:r>
              <a:rPr lang="en-US" dirty="0" smtClean="0"/>
              <a:t>seed even </a:t>
            </a:r>
            <a:r>
              <a:rPr lang="en-US" dirty="0"/>
              <a:t>fermented </a:t>
            </a:r>
            <a:r>
              <a:rPr lang="en-US" dirty="0" smtClean="0"/>
              <a:t>vegetables.</a:t>
            </a:r>
            <a:endParaRPr lang="en-IN" dirty="0"/>
          </a:p>
          <a:p>
            <a:endParaRPr lang="en-IN" dirty="0"/>
          </a:p>
        </p:txBody>
      </p:sp>
    </p:spTree>
    <p:extLst>
      <p:ext uri="{BB962C8B-B14F-4D97-AF65-F5344CB8AC3E}">
        <p14:creationId xmlns:p14="http://schemas.microsoft.com/office/powerpoint/2010/main" xmlns="" val="195897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199" y="1509486"/>
            <a:ext cx="11179629" cy="5233534"/>
          </a:xfrm>
        </p:spPr>
        <p:txBody>
          <a:bodyPr>
            <a:normAutofit/>
          </a:bodyPr>
          <a:lstStyle/>
          <a:p>
            <a:r>
              <a:rPr lang="en-US" dirty="0"/>
              <a:t>Indian food predominantly comprises wheat-based breads (roti and naan), basmati rice for special </a:t>
            </a:r>
            <a:r>
              <a:rPr lang="en-US" dirty="0" err="1"/>
              <a:t>pulaos</a:t>
            </a:r>
            <a:r>
              <a:rPr lang="en-US" dirty="0"/>
              <a:t> (rice-based dishes that include vegetables and/or meat), and legumes such as chickpeas and kidney beans. </a:t>
            </a:r>
            <a:endParaRPr lang="en-US" dirty="0" smtClean="0"/>
          </a:p>
          <a:p>
            <a:r>
              <a:rPr lang="en-US" dirty="0" smtClean="0"/>
              <a:t>In </a:t>
            </a:r>
            <a:r>
              <a:rPr lang="en-US" dirty="0"/>
              <a:t>Northern India, the Punjabi cuisine typically represents foods of all the states north. Dairy products such as paneer, yoghurt, butter, and ghee are used extensively here</a:t>
            </a:r>
            <a:r>
              <a:rPr lang="en-US" dirty="0" smtClean="0"/>
              <a:t>.</a:t>
            </a:r>
          </a:p>
          <a:p>
            <a:r>
              <a:rPr lang="en-US" dirty="0" smtClean="0"/>
              <a:t> </a:t>
            </a:r>
            <a:r>
              <a:rPr lang="en-US" dirty="0"/>
              <a:t>Dietary patterns in the East and South are more likely to be defined by meat and fish consumption</a:t>
            </a:r>
            <a:r>
              <a:rPr lang="en-US" dirty="0" smtClean="0"/>
              <a:t>.</a:t>
            </a:r>
          </a:p>
          <a:p>
            <a:r>
              <a:rPr lang="en-US" dirty="0" smtClean="0"/>
              <a:t> </a:t>
            </a:r>
            <a:r>
              <a:rPr lang="en-US" dirty="0"/>
              <a:t>Diets in the North and West are more similar to one another, as are diets in the East and South</a:t>
            </a:r>
            <a:r>
              <a:rPr lang="en-US" dirty="0" smtClean="0"/>
              <a:t>.</a:t>
            </a:r>
          </a:p>
          <a:p>
            <a:r>
              <a:rPr lang="en-US" dirty="0" smtClean="0"/>
              <a:t> </a:t>
            </a:r>
            <a:r>
              <a:rPr lang="en-US" dirty="0"/>
              <a:t>Southern and North-Eastern parts of India are primarily a rice-eating region</a:t>
            </a:r>
            <a:r>
              <a:rPr lang="en-US" dirty="0" smtClean="0"/>
              <a:t>.</a:t>
            </a:r>
          </a:p>
        </p:txBody>
      </p:sp>
    </p:spTree>
    <p:extLst>
      <p:ext uri="{BB962C8B-B14F-4D97-AF65-F5344CB8AC3E}">
        <p14:creationId xmlns:p14="http://schemas.microsoft.com/office/powerpoint/2010/main" xmlns="" val="1404125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r>
              <a:rPr lang="en-US" dirty="0" smtClean="0"/>
              <a:t>Extensive </a:t>
            </a:r>
            <a:r>
              <a:rPr lang="en-US" dirty="0"/>
              <a:t>use of black </a:t>
            </a:r>
            <a:r>
              <a:rPr lang="en-US" dirty="0" smtClean="0"/>
              <a:t>gram which </a:t>
            </a:r>
            <a:r>
              <a:rPr lang="en-US" dirty="0"/>
              <a:t>is a popular pulse, also among the </a:t>
            </a:r>
            <a:r>
              <a:rPr lang="en-US" dirty="0" err="1"/>
              <a:t>tribals</a:t>
            </a:r>
            <a:r>
              <a:rPr lang="en-US" dirty="0"/>
              <a:t> eating pounded rice as curry, or broken rice into curry is popular.</a:t>
            </a:r>
            <a:endParaRPr lang="en-IN" dirty="0"/>
          </a:p>
          <a:p>
            <a:pPr lvl="0"/>
            <a:r>
              <a:rPr lang="en-US" dirty="0"/>
              <a:t>Eating lots of acidic food, most of the popular Assamese dishes are </a:t>
            </a:r>
            <a:r>
              <a:rPr lang="en-US" dirty="0" smtClean="0"/>
              <a:t>acidic</a:t>
            </a:r>
          </a:p>
          <a:p>
            <a:pPr lvl="0"/>
            <a:r>
              <a:rPr lang="en-US" dirty="0" smtClean="0"/>
              <a:t>Use </a:t>
            </a:r>
            <a:r>
              <a:rPr lang="en-US" dirty="0"/>
              <a:t>of bitter </a:t>
            </a:r>
            <a:r>
              <a:rPr lang="en-US" dirty="0" smtClean="0"/>
              <a:t>ingredients from </a:t>
            </a:r>
            <a:r>
              <a:rPr lang="en-US" dirty="0"/>
              <a:t>time to time. </a:t>
            </a:r>
            <a:r>
              <a:rPr lang="en-US" dirty="0" smtClean="0"/>
              <a:t>It </a:t>
            </a:r>
            <a:r>
              <a:rPr lang="en-US" dirty="0"/>
              <a:t>is considered that the use of bitter substances reduces the occurrence of fever and is considered as </a:t>
            </a:r>
            <a:r>
              <a:rPr lang="en-US" dirty="0" smtClean="0"/>
              <a:t>anti-helminthic. </a:t>
            </a:r>
            <a:endParaRPr lang="en-IN" dirty="0"/>
          </a:p>
        </p:txBody>
      </p:sp>
    </p:spTree>
    <p:extLst>
      <p:ext uri="{BB962C8B-B14F-4D97-AF65-F5344CB8AC3E}">
        <p14:creationId xmlns:p14="http://schemas.microsoft.com/office/powerpoint/2010/main" xmlns="" val="2877056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537" y="4391693"/>
            <a:ext cx="10515600" cy="1325563"/>
          </a:xfrm>
        </p:spPr>
        <p:txBody>
          <a:bodyPr>
            <a:normAutofit/>
          </a:bodyPr>
          <a:lstStyle/>
          <a:p>
            <a:pPr algn="ctr"/>
            <a:r>
              <a:rPr lang="en-IN" sz="8800" b="1" dirty="0" smtClean="0"/>
              <a:t>THANK YOU</a:t>
            </a:r>
            <a:endParaRPr lang="en-IN" sz="8800" b="1"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2119" y="22309"/>
            <a:ext cx="7145004" cy="7621338"/>
          </a:xfrm>
          <a:prstGeom prst="rect">
            <a:avLst/>
          </a:prstGeom>
        </p:spPr>
      </p:pic>
    </p:spTree>
    <p:extLst>
      <p:ext uri="{BB962C8B-B14F-4D97-AF65-F5344CB8AC3E}">
        <p14:creationId xmlns:p14="http://schemas.microsoft.com/office/powerpoint/2010/main" xmlns="" val="415056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1525"/>
            <a:ext cx="10515600" cy="1325563"/>
          </a:xfrm>
        </p:spPr>
        <p:txBody>
          <a:bodyPr/>
          <a:lstStyle/>
          <a:p>
            <a:pPr algn="ctr"/>
            <a:r>
              <a:rPr lang="en-US" b="1" u="sng" dirty="0"/>
              <a:t>TRANSFORMATION IN FOOD HABITS</a:t>
            </a:r>
            <a:r>
              <a:rPr lang="en-IN" b="1" u="sng" dirty="0"/>
              <a:t/>
            </a:r>
            <a:br>
              <a:rPr lang="en-IN" b="1" u="sng" dirty="0"/>
            </a:br>
            <a:endParaRPr lang="en-IN" u="sng" dirty="0"/>
          </a:p>
        </p:txBody>
      </p:sp>
      <p:sp>
        <p:nvSpPr>
          <p:cNvPr id="3" name="Content Placeholder 2"/>
          <p:cNvSpPr>
            <a:spLocks noGrp="1"/>
          </p:cNvSpPr>
          <p:nvPr>
            <p:ph idx="1"/>
          </p:nvPr>
        </p:nvSpPr>
        <p:spPr>
          <a:xfrm>
            <a:off x="344714" y="2097087"/>
            <a:ext cx="11557000" cy="4535941"/>
          </a:xfrm>
        </p:spPr>
        <p:txBody>
          <a:bodyPr>
            <a:normAutofit/>
          </a:bodyPr>
          <a:lstStyle/>
          <a:p>
            <a:pPr algn="just"/>
            <a:r>
              <a:rPr lang="en-US" dirty="0" smtClean="0"/>
              <a:t> </a:t>
            </a:r>
            <a:r>
              <a:rPr lang="en-US" dirty="0"/>
              <a:t>A shift from traditional to modern technologies, globalization, industrialization, constant travels across the world, evolving tastes, and increased demands for fast food and processed foods throughout the country. </a:t>
            </a:r>
            <a:endParaRPr lang="en-US" dirty="0" smtClean="0"/>
          </a:p>
          <a:p>
            <a:pPr algn="just"/>
            <a:r>
              <a:rPr lang="en-US" dirty="0" smtClean="0"/>
              <a:t> </a:t>
            </a:r>
            <a:r>
              <a:rPr lang="en-US" dirty="0"/>
              <a:t>On the one hand, there is a problem of poverty and hunger causing undernutrition and related disorders while on the other hand, a substantial increase in the intake of fats and refined foods such as white rice, </a:t>
            </a:r>
            <a:r>
              <a:rPr lang="en-US" dirty="0" err="1"/>
              <a:t>maida</a:t>
            </a:r>
            <a:r>
              <a:rPr lang="en-US" dirty="0"/>
              <a:t> based items, sugars, and salt leading to </a:t>
            </a:r>
            <a:r>
              <a:rPr lang="en-US" dirty="0" err="1"/>
              <a:t>overnutrition</a:t>
            </a:r>
            <a:r>
              <a:rPr lang="en-US" dirty="0"/>
              <a:t> related disorders such as obesity and hypertension.</a:t>
            </a:r>
            <a:endParaRPr lang="en-IN" dirty="0"/>
          </a:p>
          <a:p>
            <a:pPr algn="just"/>
            <a:endParaRPr lang="en-IN" dirty="0"/>
          </a:p>
        </p:txBody>
      </p:sp>
    </p:spTree>
    <p:extLst>
      <p:ext uri="{BB962C8B-B14F-4D97-AF65-F5344CB8AC3E}">
        <p14:creationId xmlns:p14="http://schemas.microsoft.com/office/powerpoint/2010/main" xmlns="" val="89278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14285"/>
            <a:ext cx="11959771" cy="5377543"/>
          </a:xfrm>
        </p:spPr>
        <p:txBody>
          <a:bodyPr>
            <a:normAutofit fontScale="92500"/>
          </a:bodyPr>
          <a:lstStyle/>
          <a:p>
            <a:pPr algn="just"/>
            <a:r>
              <a:rPr lang="en-US" dirty="0"/>
              <a:t>With rapid urbanization, the eating habits are also rapidly changing and running with the real danger of losing the rich food heritage, built with the wisdom of centuries</a:t>
            </a:r>
            <a:r>
              <a:rPr lang="en-US" dirty="0" smtClean="0"/>
              <a:t>.</a:t>
            </a:r>
          </a:p>
          <a:p>
            <a:pPr algn="just"/>
            <a:r>
              <a:rPr lang="en-US" dirty="0" smtClean="0"/>
              <a:t> </a:t>
            </a:r>
            <a:r>
              <a:rPr lang="en-US" dirty="0"/>
              <a:t>The decline of certain types of food entitlements, for instance, buttermilk that used to be widely available, often free of cost, in many Indian villages, particularly in the north-western region is a very relatable concern as to how the supply of basic nutritional food groups has vanished over time. </a:t>
            </a:r>
            <a:endParaRPr lang="en-US" dirty="0" smtClean="0"/>
          </a:p>
          <a:p>
            <a:pPr algn="just"/>
            <a:r>
              <a:rPr lang="en-US" dirty="0" smtClean="0"/>
              <a:t>Back </a:t>
            </a:r>
            <a:r>
              <a:rPr lang="en-US" dirty="0"/>
              <a:t>then during those days, large quantities of buttermilk were available as a by-product of ghee, butter, and other local milk products</a:t>
            </a:r>
            <a:r>
              <a:rPr lang="en-US" dirty="0" smtClean="0"/>
              <a:t>.</a:t>
            </a:r>
          </a:p>
          <a:p>
            <a:pPr algn="just"/>
            <a:r>
              <a:rPr lang="en-US" dirty="0" smtClean="0"/>
              <a:t> </a:t>
            </a:r>
            <a:r>
              <a:rPr lang="en-US" dirty="0"/>
              <a:t>In many villages where there was no market for buttermilk - it was just consumed at home or given away to neighbors, friends, and visitors just like that. </a:t>
            </a:r>
            <a:endParaRPr lang="en-US" dirty="0" smtClean="0"/>
          </a:p>
          <a:p>
            <a:pPr algn="just"/>
            <a:r>
              <a:rPr lang="en-US" dirty="0" smtClean="0"/>
              <a:t>Later </a:t>
            </a:r>
            <a:r>
              <a:rPr lang="en-US" dirty="0"/>
              <a:t>with the growing commercialization, these local milk processing activities declined and so has the availability of buttermilk. </a:t>
            </a:r>
            <a:endParaRPr lang="en-US" dirty="0" smtClean="0"/>
          </a:p>
        </p:txBody>
      </p:sp>
    </p:spTree>
    <p:extLst>
      <p:ext uri="{BB962C8B-B14F-4D97-AF65-F5344CB8AC3E}">
        <p14:creationId xmlns:p14="http://schemas.microsoft.com/office/powerpoint/2010/main" xmlns="" val="24997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4835525"/>
            <a:ext cx="10515600" cy="1325563"/>
          </a:xfrm>
        </p:spPr>
        <p:txBody>
          <a:bodyPr>
            <a:normAutofit/>
          </a:bodyPr>
          <a:lstStyle/>
          <a:p>
            <a:r>
              <a:rPr lang="en-IN" sz="7200" b="1" u="sng" dirty="0" smtClean="0"/>
              <a:t>RAJASTHAN</a:t>
            </a:r>
            <a:endParaRPr lang="en-IN" sz="7200" b="1" u="sng" dirty="0"/>
          </a:p>
        </p:txBody>
      </p:sp>
      <p:pic>
        <p:nvPicPr>
          <p:cNvPr id="10242" name="Picture 2" descr="Rajasthani Food, Popular Rajasthan Foo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31243" y="3130361"/>
            <a:ext cx="4700336" cy="352886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75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14" y="379640"/>
            <a:ext cx="10515600" cy="1325563"/>
          </a:xfrm>
        </p:spPr>
        <p:txBody>
          <a:bodyPr/>
          <a:lstStyle/>
          <a:p>
            <a:r>
              <a:rPr lang="en-IN" u="sng" dirty="0" smtClean="0"/>
              <a:t>FOOD AND CULTURE OF RAJASTHAN</a:t>
            </a:r>
            <a:endParaRPr lang="en-IN" u="sng" dirty="0"/>
          </a:p>
        </p:txBody>
      </p:sp>
      <p:sp>
        <p:nvSpPr>
          <p:cNvPr id="3" name="Content Placeholder 2"/>
          <p:cNvSpPr>
            <a:spLocks noGrp="1"/>
          </p:cNvSpPr>
          <p:nvPr>
            <p:ph idx="1"/>
          </p:nvPr>
        </p:nvSpPr>
        <p:spPr>
          <a:xfrm>
            <a:off x="130629" y="1825624"/>
            <a:ext cx="11872685" cy="4807405"/>
          </a:xfrm>
        </p:spPr>
        <p:txBody>
          <a:bodyPr>
            <a:normAutofit fontScale="92500" lnSpcReduction="10000"/>
          </a:bodyPr>
          <a:lstStyle/>
          <a:p>
            <a:r>
              <a:rPr lang="en-US" dirty="0"/>
              <a:t>The cuisine of Rajasthan is predominantly vegetarian but the royalty, particularly the men in the royal </a:t>
            </a:r>
            <a:r>
              <a:rPr lang="en-US" i="1" dirty="0" err="1"/>
              <a:t>thikanas</a:t>
            </a:r>
            <a:r>
              <a:rPr lang="en-US" i="1" dirty="0"/>
              <a:t> </a:t>
            </a:r>
            <a:r>
              <a:rPr lang="en-US" dirty="0"/>
              <a:t>and states, have been relishing the non-vegetarian delicacies, primarily a result of their frequent hunting adventures and games. </a:t>
            </a:r>
            <a:endParaRPr lang="en-US" dirty="0" smtClean="0"/>
          </a:p>
          <a:p>
            <a:r>
              <a:rPr lang="en-US" i="1" dirty="0" err="1" smtClean="0"/>
              <a:t>Bejad</a:t>
            </a:r>
            <a:r>
              <a:rPr lang="en-US" i="1" dirty="0" smtClean="0"/>
              <a:t> </a:t>
            </a:r>
            <a:r>
              <a:rPr lang="en-US" i="1" dirty="0" err="1"/>
              <a:t>ki</a:t>
            </a:r>
            <a:r>
              <a:rPr lang="en-US" i="1" dirty="0"/>
              <a:t> Roti </a:t>
            </a:r>
            <a:r>
              <a:rPr lang="en-US" dirty="0" smtClean="0"/>
              <a:t>with </a:t>
            </a:r>
            <a:r>
              <a:rPr lang="en-US" dirty="0"/>
              <a:t>added green leafy vegetables and </a:t>
            </a:r>
            <a:r>
              <a:rPr lang="en-US" i="1" dirty="0" err="1"/>
              <a:t>Bajre</a:t>
            </a:r>
            <a:r>
              <a:rPr lang="en-US" i="1" dirty="0"/>
              <a:t> </a:t>
            </a:r>
            <a:r>
              <a:rPr lang="en-US" i="1" dirty="0" err="1"/>
              <a:t>ki</a:t>
            </a:r>
            <a:r>
              <a:rPr lang="en-US" i="1" dirty="0"/>
              <a:t> </a:t>
            </a:r>
            <a:r>
              <a:rPr lang="en-US" i="1" dirty="0" err="1" smtClean="0"/>
              <a:t>raab</a:t>
            </a:r>
            <a:r>
              <a:rPr lang="en-US" i="1" dirty="0" smtClean="0"/>
              <a:t> </a:t>
            </a:r>
            <a:r>
              <a:rPr lang="en-US" dirty="0" smtClean="0"/>
              <a:t>are </a:t>
            </a:r>
            <a:r>
              <a:rPr lang="en-US" dirty="0"/>
              <a:t>two recipes that should be popularized across the nation because these are tasty, millet-based preparations</a:t>
            </a:r>
            <a:r>
              <a:rPr lang="en-US" dirty="0" smtClean="0"/>
              <a:t>.</a:t>
            </a:r>
          </a:p>
          <a:p>
            <a:r>
              <a:rPr lang="en-US" dirty="0" smtClean="0"/>
              <a:t>Millets </a:t>
            </a:r>
            <a:r>
              <a:rPr lang="en-US" dirty="0"/>
              <a:t>are highly nutritious and offer nutrition security</a:t>
            </a:r>
            <a:r>
              <a:rPr lang="en-US" dirty="0" smtClean="0"/>
              <a:t>.</a:t>
            </a:r>
          </a:p>
          <a:p>
            <a:r>
              <a:rPr lang="en-US" dirty="0" smtClean="0"/>
              <a:t>These </a:t>
            </a:r>
            <a:r>
              <a:rPr lang="en-US" dirty="0"/>
              <a:t>millets are gluten-free, high in fiber, B vitamins, and many minerals</a:t>
            </a:r>
            <a:r>
              <a:rPr lang="en-US" dirty="0" smtClean="0"/>
              <a:t>.</a:t>
            </a:r>
          </a:p>
          <a:p>
            <a:r>
              <a:rPr lang="en-US" dirty="0" smtClean="0"/>
              <a:t>They </a:t>
            </a:r>
            <a:r>
              <a:rPr lang="en-US" dirty="0"/>
              <a:t>are also rich in health-promoting phytochemicals and function as antioxidants, immune modulators, detoxifying agents thus preventing age-related degenerative diseases like cancer, cardiovascular diseases, and diabetes. The recipes are time tested and have long been traditionally associated with good health.</a:t>
            </a:r>
            <a:endParaRPr lang="en-IN" dirty="0"/>
          </a:p>
          <a:p>
            <a:endParaRPr lang="en-IN" dirty="0"/>
          </a:p>
        </p:txBody>
      </p:sp>
    </p:spTree>
    <p:extLst>
      <p:ext uri="{BB962C8B-B14F-4D97-AF65-F5344CB8AC3E}">
        <p14:creationId xmlns:p14="http://schemas.microsoft.com/office/powerpoint/2010/main" xmlns="" val="4242971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5206</Words>
  <Application>Microsoft Office PowerPoint</Application>
  <PresentationFormat>Custom</PresentationFormat>
  <Paragraphs>247</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Indian Food and Diet  in Retrospect</vt:lpstr>
      <vt:lpstr>INTRODUCTION</vt:lpstr>
      <vt:lpstr>Anthropology of food</vt:lpstr>
      <vt:lpstr>TRADITIONAL FOOD HABITS IN DIFFERENT REGIONS OF INDIA</vt:lpstr>
      <vt:lpstr>Slide 5</vt:lpstr>
      <vt:lpstr>TRANSFORMATION IN FOOD HABITS </vt:lpstr>
      <vt:lpstr>Slide 7</vt:lpstr>
      <vt:lpstr>RAJASTHAN</vt:lpstr>
      <vt:lpstr>FOOD AND CULTURE OF RAJASTHAN</vt:lpstr>
      <vt:lpstr>Beliefs: </vt:lpstr>
      <vt:lpstr>GUJARAT</vt:lpstr>
      <vt:lpstr>FOOD AND CULTURE OF GUJARAT</vt:lpstr>
      <vt:lpstr>Slide 13</vt:lpstr>
      <vt:lpstr>Slide 14</vt:lpstr>
      <vt:lpstr>Khichdi</vt:lpstr>
      <vt:lpstr>FESTIVALS</vt:lpstr>
      <vt:lpstr>Slide 17</vt:lpstr>
      <vt:lpstr>NUTRITIOUS, TRENDY AND UNIQUE KUTCHI MEALS</vt:lpstr>
      <vt:lpstr>MAHARASHTRA</vt:lpstr>
      <vt:lpstr>FOOD CULTURE OF MAHARASHTRA</vt:lpstr>
      <vt:lpstr>Slide 21</vt:lpstr>
      <vt:lpstr>Slide 22</vt:lpstr>
      <vt:lpstr>TAMIL NADU</vt:lpstr>
      <vt:lpstr>FOOD AND CULTURE OF TAMILNADU</vt:lpstr>
      <vt:lpstr>TRADITIONAL RICE VARIETIES OF TAMIL NADU </vt:lpstr>
      <vt:lpstr>Local health benefits and rice varieties are mentioned below:- </vt:lpstr>
      <vt:lpstr>TRADITIONAL BANANA LEAF MEAL AND ITS BENEFITS </vt:lpstr>
      <vt:lpstr>KERALA</vt:lpstr>
      <vt:lpstr>FOOD CULTURE OF KERALA</vt:lpstr>
      <vt:lpstr>Nutritional benefits of important Ingredients of Kerala cuisine </vt:lpstr>
      <vt:lpstr>Health Benefits of Coconut oil</vt:lpstr>
      <vt:lpstr>UTTAR PRADESH</vt:lpstr>
      <vt:lpstr>FOOD CULTURE OF UTTAR PRADESH</vt:lpstr>
      <vt:lpstr>Slide 34</vt:lpstr>
      <vt:lpstr>Slide 35</vt:lpstr>
      <vt:lpstr>MADYA PRADESH</vt:lpstr>
      <vt:lpstr>FOOD CULTURE OF MADYA PRADESH</vt:lpstr>
      <vt:lpstr>Myths and practices impacting the nutritional status </vt:lpstr>
      <vt:lpstr>JAMMU AND  KASHMIR</vt:lpstr>
      <vt:lpstr>FOOD CULTURE OF JAMMU KASHMIR</vt:lpstr>
      <vt:lpstr>PUNJAB</vt:lpstr>
      <vt:lpstr>FOOD CULTURE OF PUNJAB</vt:lpstr>
      <vt:lpstr>NUTRITIONAL IMPORTANCE</vt:lpstr>
      <vt:lpstr>WEST BENGAL</vt:lpstr>
      <vt:lpstr>FOOD CULTURE OF WEST BENGAL</vt:lpstr>
      <vt:lpstr>Slide 46</vt:lpstr>
      <vt:lpstr>ASSAM</vt:lpstr>
      <vt:lpstr>FOOD CULTURE OF ASSAM</vt:lpstr>
      <vt:lpstr>THE PRIMARY CRITERIA OF ASSAMESE FOOD HABITS ARE</vt:lpstr>
      <vt:lpstr>Slide 50</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Food and Diet  in Retrospect</dc:title>
  <dc:creator>bakul patel</dc:creator>
  <cp:lastModifiedBy>user</cp:lastModifiedBy>
  <cp:revision>16</cp:revision>
  <dcterms:created xsi:type="dcterms:W3CDTF">2021-06-09T12:47:06Z</dcterms:created>
  <dcterms:modified xsi:type="dcterms:W3CDTF">2021-09-11T07:22:16Z</dcterms:modified>
</cp:coreProperties>
</file>