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8" r:id="rId3"/>
    <p:sldId id="299" r:id="rId4"/>
    <p:sldId id="297" r:id="rId5"/>
    <p:sldId id="300" r:id="rId6"/>
    <p:sldId id="301" r:id="rId7"/>
    <p:sldId id="303" r:id="rId8"/>
    <p:sldId id="357" r:id="rId9"/>
    <p:sldId id="305" r:id="rId10"/>
    <p:sldId id="306" r:id="rId11"/>
    <p:sldId id="358" r:id="rId12"/>
    <p:sldId id="359" r:id="rId13"/>
    <p:sldId id="350" r:id="rId14"/>
    <p:sldId id="352" r:id="rId15"/>
    <p:sldId id="353" r:id="rId16"/>
    <p:sldId id="360" r:id="rId17"/>
    <p:sldId id="361" r:id="rId18"/>
    <p:sldId id="327" r:id="rId19"/>
    <p:sldId id="328" r:id="rId20"/>
    <p:sldId id="329" r:id="rId21"/>
    <p:sldId id="362" r:id="rId22"/>
    <p:sldId id="363" r:id="rId23"/>
    <p:sldId id="364" r:id="rId24"/>
    <p:sldId id="365" r:id="rId25"/>
    <p:sldId id="366" r:id="rId26"/>
    <p:sldId id="330" r:id="rId27"/>
    <p:sldId id="332" r:id="rId28"/>
    <p:sldId id="333" r:id="rId29"/>
    <p:sldId id="334" r:id="rId30"/>
    <p:sldId id="335" r:id="rId31"/>
    <p:sldId id="336" r:id="rId32"/>
    <p:sldId id="337" r:id="rId33"/>
    <p:sldId id="339" r:id="rId34"/>
    <p:sldId id="341" r:id="rId35"/>
    <p:sldId id="367" r:id="rId36"/>
    <p:sldId id="369" r:id="rId37"/>
    <p:sldId id="371" r:id="rId38"/>
    <p:sldId id="372" r:id="rId39"/>
    <p:sldId id="342" r:id="rId40"/>
    <p:sldId id="343" r:id="rId41"/>
    <p:sldId id="345" r:id="rId42"/>
    <p:sldId id="32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1607F-1D35-4D22-8EF5-F14C0C2D3233}" type="datetimeFigureOut">
              <a:rPr lang="en-IN" smtClean="0"/>
              <a:t>02-07-2021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9D00B-EFAA-497D-AB03-2C02814D76C9}" type="slidenum">
              <a:rPr lang="en-IN" smtClean="0"/>
              <a:t>‹#›</a:t>
            </a:fld>
            <a:endParaRPr lang="en-IN"/>
          </a:p>
        </p:txBody>
      </p:sp>
    </p:spTree>
    <p:extLst>
      <p:ext uri="{BB962C8B-B14F-4D97-AF65-F5344CB8AC3E}">
        <p14:creationId xmlns:p14="http://schemas.microsoft.com/office/powerpoint/2010/main" val="8157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0B92B18-E548-400A-B2FC-905F6A3B8B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74F476A-B686-457C-AD45-16E915A5C731}"/>
              </a:ext>
            </a:extLst>
          </p:cNvPr>
          <p:cNvSpPr>
            <a:spLocks noGrp="1"/>
          </p:cNvSpPr>
          <p:nvPr>
            <p:ph type="body" idx="1"/>
          </p:nvPr>
        </p:nvSpPr>
        <p:spPr/>
        <p:txBody>
          <a:bodyPr>
            <a:normAutofit fontScale="92500" lnSpcReduction="20000"/>
          </a:bodyPr>
          <a:lstStyle/>
          <a:p>
            <a:pPr marL="609600" indent="-609600" eaLnBrk="1" hangingPunct="1">
              <a:lnSpc>
                <a:spcPct val="80000"/>
              </a:lnSpc>
              <a:buFont typeface="Wingdings" pitchFamily="2" charset="2"/>
              <a:buAutoNum type="arabicPeriod"/>
              <a:defRPr/>
            </a:pPr>
            <a:r>
              <a:rPr lang="en-US" sz="1800" b="1" dirty="0"/>
              <a:t>BASED ON PHYSICAL STATE        </a:t>
            </a:r>
          </a:p>
          <a:p>
            <a:pPr marL="1371600" lvl="2" indent="-457200" eaLnBrk="1" hangingPunct="1">
              <a:lnSpc>
                <a:spcPct val="80000"/>
              </a:lnSpc>
              <a:defRPr/>
            </a:pPr>
            <a:r>
              <a:rPr lang="en-US" sz="1800" b="1" dirty="0"/>
              <a:t>Solid medium </a:t>
            </a:r>
          </a:p>
          <a:p>
            <a:pPr marL="1371600" lvl="2" indent="-457200" eaLnBrk="1" hangingPunct="1">
              <a:lnSpc>
                <a:spcPct val="80000"/>
              </a:lnSpc>
              <a:defRPr/>
            </a:pPr>
            <a:r>
              <a:rPr lang="en-US" sz="1800" b="1" dirty="0"/>
              <a:t>Liquid medium</a:t>
            </a:r>
          </a:p>
          <a:p>
            <a:pPr marL="1371600" lvl="2" indent="-457200" eaLnBrk="1" hangingPunct="1">
              <a:lnSpc>
                <a:spcPct val="80000"/>
              </a:lnSpc>
              <a:defRPr/>
            </a:pPr>
            <a:r>
              <a:rPr lang="en-US" sz="1800" b="1" dirty="0"/>
              <a:t>Semisolid medium</a:t>
            </a:r>
          </a:p>
          <a:p>
            <a:pPr marL="609600" indent="-609600" eaLnBrk="1" hangingPunct="1">
              <a:lnSpc>
                <a:spcPct val="80000"/>
              </a:lnSpc>
              <a:buFont typeface="Wingdings" pitchFamily="2" charset="2"/>
              <a:buAutoNum type="arabicPeriod"/>
              <a:defRPr/>
            </a:pPr>
            <a:r>
              <a:rPr lang="en-US" sz="1800" b="1" dirty="0"/>
              <a:t>BASED ON PRESENCE OF MOLECULAR OXYGEN &amp; REDUCING SUBSTANCE </a:t>
            </a:r>
          </a:p>
          <a:p>
            <a:pPr marL="1371600" lvl="2" indent="-457200" eaLnBrk="1" hangingPunct="1">
              <a:lnSpc>
                <a:spcPct val="80000"/>
              </a:lnSpc>
              <a:defRPr/>
            </a:pPr>
            <a:r>
              <a:rPr lang="en-US" sz="1800" b="1" dirty="0"/>
              <a:t>Aerobic medium</a:t>
            </a:r>
          </a:p>
          <a:p>
            <a:pPr marL="1371600" lvl="2" indent="-457200" eaLnBrk="1" hangingPunct="1">
              <a:lnSpc>
                <a:spcPct val="80000"/>
              </a:lnSpc>
              <a:defRPr/>
            </a:pPr>
            <a:r>
              <a:rPr lang="en-US" sz="1800" b="1" dirty="0"/>
              <a:t>Anaerobic medium </a:t>
            </a:r>
          </a:p>
          <a:p>
            <a:pPr marL="609600" indent="-609600" eaLnBrk="1" hangingPunct="1">
              <a:lnSpc>
                <a:spcPct val="80000"/>
              </a:lnSpc>
              <a:buFont typeface="Wingdings" pitchFamily="2" charset="2"/>
              <a:buAutoNum type="arabicPeriod"/>
              <a:defRPr/>
            </a:pPr>
            <a:r>
              <a:rPr lang="en-US" sz="1800" b="1" dirty="0"/>
              <a:t>BASED ON NUTRITIONAL FACTORS</a:t>
            </a:r>
          </a:p>
          <a:p>
            <a:pPr marL="1371600" lvl="2" indent="-457200" eaLnBrk="1" hangingPunct="1">
              <a:lnSpc>
                <a:spcPct val="80000"/>
              </a:lnSpc>
              <a:defRPr/>
            </a:pPr>
            <a:r>
              <a:rPr lang="en-US" sz="1800" b="1" dirty="0"/>
              <a:t>Simple medium</a:t>
            </a:r>
          </a:p>
          <a:p>
            <a:pPr marL="1371600" lvl="2" indent="-457200" eaLnBrk="1" hangingPunct="1">
              <a:lnSpc>
                <a:spcPct val="80000"/>
              </a:lnSpc>
              <a:defRPr/>
            </a:pPr>
            <a:r>
              <a:rPr lang="en-US" sz="1800" b="1" dirty="0"/>
              <a:t>Complex medium</a:t>
            </a:r>
          </a:p>
          <a:p>
            <a:pPr marL="1371600" lvl="2" indent="-457200" eaLnBrk="1" hangingPunct="1">
              <a:lnSpc>
                <a:spcPct val="80000"/>
              </a:lnSpc>
              <a:defRPr/>
            </a:pPr>
            <a:r>
              <a:rPr lang="en-US" sz="1800" b="1" dirty="0"/>
              <a:t>Synthetic or defined medium</a:t>
            </a:r>
          </a:p>
          <a:p>
            <a:pPr marL="1371600" lvl="2" indent="-457200" eaLnBrk="1" hangingPunct="1">
              <a:lnSpc>
                <a:spcPct val="80000"/>
              </a:lnSpc>
              <a:defRPr/>
            </a:pPr>
            <a:r>
              <a:rPr lang="en-US" sz="1800" b="1" dirty="0" err="1"/>
              <a:t>Semidefined</a:t>
            </a:r>
            <a:r>
              <a:rPr lang="en-US" sz="1800" b="1" dirty="0"/>
              <a:t> medium</a:t>
            </a:r>
          </a:p>
          <a:p>
            <a:pPr marL="1371600" lvl="2" indent="-457200" eaLnBrk="1" hangingPunct="1">
              <a:lnSpc>
                <a:spcPct val="80000"/>
              </a:lnSpc>
              <a:defRPr/>
            </a:pPr>
            <a:r>
              <a:rPr lang="en-US" sz="1800" b="1" dirty="0"/>
              <a:t>Special medium</a:t>
            </a:r>
          </a:p>
          <a:p>
            <a:pPr marL="2209800" lvl="4" indent="-381000" eaLnBrk="1" hangingPunct="1">
              <a:lnSpc>
                <a:spcPct val="80000"/>
              </a:lnSpc>
              <a:buFont typeface="Wingdings" pitchFamily="2" charset="2"/>
              <a:buChar char="Ø"/>
              <a:defRPr/>
            </a:pPr>
            <a:r>
              <a:rPr lang="en-US" sz="1800" b="1" dirty="0"/>
              <a:t>Enriched medium</a:t>
            </a:r>
          </a:p>
          <a:p>
            <a:pPr marL="2209800" lvl="4" indent="-381000" eaLnBrk="1" hangingPunct="1">
              <a:lnSpc>
                <a:spcPct val="80000"/>
              </a:lnSpc>
              <a:buFont typeface="Wingdings" pitchFamily="2" charset="2"/>
              <a:buChar char="Ø"/>
              <a:defRPr/>
            </a:pPr>
            <a:r>
              <a:rPr lang="en-US" sz="1800" b="1" dirty="0"/>
              <a:t>Enrichment medium</a:t>
            </a:r>
          </a:p>
          <a:p>
            <a:pPr marL="2209800" lvl="4" indent="-381000" eaLnBrk="1" hangingPunct="1">
              <a:lnSpc>
                <a:spcPct val="80000"/>
              </a:lnSpc>
              <a:buFont typeface="Wingdings" pitchFamily="2" charset="2"/>
              <a:buChar char="Ø"/>
              <a:defRPr/>
            </a:pPr>
            <a:r>
              <a:rPr lang="en-US" sz="1800" b="1" dirty="0"/>
              <a:t>Selective medium</a:t>
            </a:r>
          </a:p>
          <a:p>
            <a:pPr marL="2209800" lvl="4" indent="-381000" eaLnBrk="1" hangingPunct="1">
              <a:lnSpc>
                <a:spcPct val="80000"/>
              </a:lnSpc>
              <a:buFont typeface="Wingdings" pitchFamily="2" charset="2"/>
              <a:buChar char="Ø"/>
              <a:defRPr/>
            </a:pPr>
            <a:r>
              <a:rPr lang="en-US" sz="1800" b="1" dirty="0"/>
              <a:t>Differential medium</a:t>
            </a:r>
          </a:p>
          <a:p>
            <a:pPr marL="2209800" lvl="4" indent="-381000" eaLnBrk="1" hangingPunct="1">
              <a:lnSpc>
                <a:spcPct val="80000"/>
              </a:lnSpc>
              <a:buFont typeface="Wingdings" pitchFamily="2" charset="2"/>
              <a:buChar char="Ø"/>
              <a:defRPr/>
            </a:pPr>
            <a:r>
              <a:rPr lang="en-US" sz="1800" b="1" dirty="0"/>
              <a:t>Indicator medium</a:t>
            </a:r>
          </a:p>
          <a:p>
            <a:pPr marL="2209800" lvl="4" indent="-381000" eaLnBrk="1" hangingPunct="1">
              <a:lnSpc>
                <a:spcPct val="80000"/>
              </a:lnSpc>
              <a:buFont typeface="Wingdings" pitchFamily="2" charset="2"/>
              <a:buChar char="Ø"/>
              <a:defRPr/>
            </a:pPr>
            <a:r>
              <a:rPr lang="en-US" sz="1800" b="1" dirty="0"/>
              <a:t>Transport medium</a:t>
            </a:r>
          </a:p>
          <a:p>
            <a:pPr marL="2209800" lvl="4" indent="-381000" eaLnBrk="1" hangingPunct="1">
              <a:lnSpc>
                <a:spcPct val="80000"/>
              </a:lnSpc>
              <a:buFont typeface="Wingdings" pitchFamily="2" charset="2"/>
              <a:buChar char="Ø"/>
              <a:defRPr/>
            </a:pPr>
            <a:r>
              <a:rPr lang="en-US" sz="1800" b="1" dirty="0"/>
              <a:t>Sugar medium</a:t>
            </a:r>
          </a:p>
          <a:p>
            <a:pPr>
              <a:defRPr/>
            </a:pPr>
            <a:endParaRPr lang="en-US" dirty="0"/>
          </a:p>
        </p:txBody>
      </p:sp>
      <p:sp>
        <p:nvSpPr>
          <p:cNvPr id="46084" name="Slide Number Placeholder 3">
            <a:extLst>
              <a:ext uri="{FF2B5EF4-FFF2-40B4-BE49-F238E27FC236}">
                <a16:creationId xmlns:a16="http://schemas.microsoft.com/office/drawing/2014/main" id="{4D6FE675-EF32-4D06-B8C9-EED47BAD96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45BB37-C2F8-4825-ACFA-73F2F67F16A3}" type="slidenum">
              <a:rPr lang="en-US" altLang="en-US"/>
              <a:pPr/>
              <a:t>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EACFD73-FF60-4707-92A0-C83D6E067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CE0595B-8DD7-403B-AA89-58F46ED11D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 – 7.4 to 7.5</a:t>
            </a:r>
          </a:p>
          <a:p>
            <a:r>
              <a:rPr lang="en-US" altLang="en-US"/>
              <a:t>Sterilization : sterilized by autoclaving at 121 degree C for 15 minutes</a:t>
            </a:r>
          </a:p>
          <a:p>
            <a:r>
              <a:rPr lang="en-US" altLang="en-US"/>
              <a:t>It is an enzymatic hydrolysate of animal tissues used as culture media ingredient in variety of media</a:t>
            </a:r>
          </a:p>
          <a:p>
            <a:r>
              <a:rPr lang="en-US" altLang="en-US"/>
              <a:t>Also useful for commercial production of enzymes, vaccines, antibiotics and other products. </a:t>
            </a:r>
          </a:p>
          <a:p>
            <a:pPr>
              <a:buFont typeface="Wingdings" panose="05000000000000000000" pitchFamily="2" charset="2"/>
              <a:buNone/>
            </a:pPr>
            <a:r>
              <a:rPr lang="en-US" altLang="en-US"/>
              <a:t> </a:t>
            </a:r>
            <a:endParaRPr lang="en-IN" altLang="en-US"/>
          </a:p>
          <a:p>
            <a:endParaRPr lang="en-IN" altLang="en-US"/>
          </a:p>
        </p:txBody>
      </p:sp>
      <p:sp>
        <p:nvSpPr>
          <p:cNvPr id="47108" name="Slide Number Placeholder 3">
            <a:extLst>
              <a:ext uri="{FF2B5EF4-FFF2-40B4-BE49-F238E27FC236}">
                <a16:creationId xmlns:a16="http://schemas.microsoft.com/office/drawing/2014/main" id="{5A90C22D-822D-45D8-85B8-976CF735B3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7E8CA9-C7DE-4435-A14C-41F0A5BAF68E}" type="slidenum">
              <a:rPr lang="en-US" altLang="en-US"/>
              <a:pPr/>
              <a:t>13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E013538-6A8B-4E99-982F-C3E118426B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885C479-B646-439B-B8E8-2ADE288F5299}"/>
              </a:ext>
            </a:extLst>
          </p:cNvPr>
          <p:cNvSpPr>
            <a:spLocks noGrp="1"/>
          </p:cNvSpPr>
          <p:nvPr>
            <p:ph type="body" idx="1"/>
          </p:nvPr>
        </p:nvSpPr>
        <p:spPr/>
        <p:txBody>
          <a:bodyPr/>
          <a:lstStyle/>
          <a:p>
            <a:pPr marL="342900" indent="-342900">
              <a:spcBef>
                <a:spcPct val="50000"/>
              </a:spcBef>
              <a:buFontTx/>
              <a:buAutoNum type="arabicPeriod"/>
              <a:defRPr/>
            </a:pPr>
            <a:r>
              <a:rPr lang="en-US" dirty="0"/>
              <a:t>Unsaturated fatty acid present in meat </a:t>
            </a:r>
            <a:r>
              <a:rPr lang="en-US" dirty="0" err="1"/>
              <a:t>utilise</a:t>
            </a:r>
            <a:r>
              <a:rPr lang="en-US" dirty="0"/>
              <a:t> oxygen for </a:t>
            </a:r>
            <a:r>
              <a:rPr lang="en-US" dirty="0" err="1"/>
              <a:t>autoxidation</a:t>
            </a:r>
            <a:r>
              <a:rPr lang="en-US" dirty="0"/>
              <a:t> this reaction is </a:t>
            </a:r>
            <a:r>
              <a:rPr lang="en-US" dirty="0" err="1"/>
              <a:t>catalysed</a:t>
            </a:r>
            <a:r>
              <a:rPr lang="en-US" dirty="0"/>
              <a:t> by </a:t>
            </a:r>
            <a:r>
              <a:rPr lang="en-US" dirty="0" err="1"/>
              <a:t>haematin</a:t>
            </a:r>
            <a:r>
              <a:rPr lang="en-US" dirty="0"/>
              <a:t> in the meat</a:t>
            </a:r>
          </a:p>
          <a:p>
            <a:pPr marL="342900" indent="-342900">
              <a:spcBef>
                <a:spcPct val="50000"/>
              </a:spcBef>
              <a:buFontTx/>
              <a:buAutoNum type="arabicPeriod"/>
              <a:defRPr/>
            </a:pPr>
            <a:r>
              <a:rPr lang="en-US" dirty="0"/>
              <a:t>Glutathione and </a:t>
            </a:r>
            <a:r>
              <a:rPr lang="en-US" dirty="0" err="1"/>
              <a:t>cysteine</a:t>
            </a:r>
            <a:r>
              <a:rPr lang="en-US" dirty="0"/>
              <a:t> present in meat also utilize oxygen</a:t>
            </a:r>
          </a:p>
          <a:p>
            <a:pPr marL="342900" indent="-342900">
              <a:spcBef>
                <a:spcPct val="50000"/>
              </a:spcBef>
              <a:buFontTx/>
              <a:buAutoNum type="arabicPeriod"/>
              <a:defRPr/>
            </a:pPr>
            <a:r>
              <a:rPr lang="en-US" dirty="0" err="1"/>
              <a:t>Sulphydryl</a:t>
            </a:r>
            <a:r>
              <a:rPr lang="en-US" dirty="0"/>
              <a:t> compounds (present in </a:t>
            </a:r>
            <a:r>
              <a:rPr lang="en-US" dirty="0" err="1"/>
              <a:t>cysteine</a:t>
            </a:r>
            <a:r>
              <a:rPr lang="en-US" dirty="0"/>
              <a:t>) also contribute for a reduced oxidation – reduction potential</a:t>
            </a:r>
          </a:p>
          <a:p>
            <a:pPr marL="342900" indent="-342900">
              <a:spcBef>
                <a:spcPct val="50000"/>
              </a:spcBef>
              <a:buFontTx/>
              <a:buAutoNum type="arabicPeriod"/>
              <a:defRPr/>
            </a:pPr>
            <a:endParaRPr lang="en-US" dirty="0"/>
          </a:p>
          <a:p>
            <a:pPr marL="342900" indent="-342900">
              <a:spcBef>
                <a:spcPct val="50000"/>
              </a:spcBef>
              <a:buFontTx/>
              <a:buAutoNum type="arabicPeriod"/>
              <a:defRPr/>
            </a:pPr>
            <a:endParaRPr lang="en-US" dirty="0"/>
          </a:p>
          <a:p>
            <a:pPr>
              <a:defRPr/>
            </a:pPr>
            <a:r>
              <a:rPr lang="en-US" dirty="0"/>
              <a:t>Procedure :- Before inoculation the medium is boiled in water bath at 80 degrees for 30 minutes to make oxygen free. For strict </a:t>
            </a:r>
            <a:r>
              <a:rPr lang="en-US" dirty="0" err="1"/>
              <a:t>anaerobiosis</a:t>
            </a:r>
            <a:r>
              <a:rPr lang="en-US" dirty="0"/>
              <a:t> the surface of CMB medium may be converted with a layer of sterile liquid paraffin</a:t>
            </a:r>
          </a:p>
          <a:p>
            <a:pPr>
              <a:defRPr/>
            </a:pPr>
            <a:endParaRPr lang="en-US" dirty="0"/>
          </a:p>
          <a:p>
            <a:pPr>
              <a:spcBef>
                <a:spcPct val="50000"/>
              </a:spcBef>
              <a:defRPr/>
            </a:pPr>
            <a:r>
              <a:rPr lang="en-US" dirty="0"/>
              <a:t>Interpretation:-</a:t>
            </a:r>
          </a:p>
          <a:p>
            <a:pPr>
              <a:spcBef>
                <a:spcPct val="50000"/>
              </a:spcBef>
              <a:defRPr/>
            </a:pPr>
            <a:r>
              <a:rPr lang="en-US" dirty="0"/>
              <a:t>     </a:t>
            </a:r>
            <a:r>
              <a:rPr lang="en-US" dirty="0" err="1"/>
              <a:t>Sacchride</a:t>
            </a:r>
            <a:r>
              <a:rPr lang="en-US" dirty="0"/>
              <a:t> anaerobes (Clostridium </a:t>
            </a:r>
            <a:r>
              <a:rPr lang="en-US" dirty="0" err="1"/>
              <a:t>perfinges</a:t>
            </a:r>
            <a:r>
              <a:rPr lang="en-US" dirty="0"/>
              <a:t>) turn the </a:t>
            </a:r>
            <a:r>
              <a:rPr lang="en-US" dirty="0" err="1"/>
              <a:t>colour</a:t>
            </a:r>
            <a:r>
              <a:rPr lang="en-US" dirty="0"/>
              <a:t> of meat pieces red while if become black in cases of </a:t>
            </a:r>
            <a:r>
              <a:rPr lang="en-US" dirty="0" err="1"/>
              <a:t>proteolytic</a:t>
            </a:r>
            <a:r>
              <a:rPr lang="en-US" dirty="0"/>
              <a:t> anaerobes (Clostridium </a:t>
            </a:r>
            <a:r>
              <a:rPr lang="en-US" dirty="0" err="1"/>
              <a:t>tetani</a:t>
            </a:r>
            <a:r>
              <a:rPr lang="en-US" dirty="0"/>
              <a:t>)</a:t>
            </a:r>
          </a:p>
          <a:p>
            <a:pPr>
              <a:defRPr/>
            </a:pPr>
            <a:endParaRPr lang="en-US" dirty="0"/>
          </a:p>
          <a:p>
            <a:pPr>
              <a:defRPr/>
            </a:pPr>
            <a:endParaRPr lang="en-US" dirty="0"/>
          </a:p>
        </p:txBody>
      </p:sp>
      <p:sp>
        <p:nvSpPr>
          <p:cNvPr id="48132" name="Slide Number Placeholder 3">
            <a:extLst>
              <a:ext uri="{FF2B5EF4-FFF2-40B4-BE49-F238E27FC236}">
                <a16:creationId xmlns:a16="http://schemas.microsoft.com/office/drawing/2014/main" id="{D213B08A-57B9-4EDB-BC38-B977155099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2E505C-7009-4E6C-A3D3-23D0529D1CC7}" type="slidenum">
              <a:rPr lang="en-US" altLang="en-US"/>
              <a:pPr/>
              <a:t>38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A07BF48-0DAD-488A-B484-86BF4493E3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D577E66-8BE9-4B33-8E2A-294D051A7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0D77EF0A-31A8-4510-B421-D24AACC96C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60360E-680E-422F-9983-43FD7E2106D7}" type="slidenum">
              <a:rPr lang="en-US" altLang="en-US"/>
              <a:pPr/>
              <a:t>42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0688-C452-4997-8A1E-6299610DAC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8FE959B-A318-4FF2-BE68-1A0F0B47A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BF51691-DA29-459A-86A9-F857B38F6270}"/>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5" name="Footer Placeholder 4">
            <a:extLst>
              <a:ext uri="{FF2B5EF4-FFF2-40B4-BE49-F238E27FC236}">
                <a16:creationId xmlns:a16="http://schemas.microsoft.com/office/drawing/2014/main" id="{FEA07C9A-0080-40E8-922F-9F4CB70107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426228E-5B2D-4EB5-B92B-9D8485946303}"/>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12462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3361-FC40-446F-8A34-8C00BDBC5FC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FC019D7-0622-4EA0-BC1C-364B5674C8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B60DC8-9188-4AD6-8508-02B15F435B69}"/>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5" name="Footer Placeholder 4">
            <a:extLst>
              <a:ext uri="{FF2B5EF4-FFF2-40B4-BE49-F238E27FC236}">
                <a16:creationId xmlns:a16="http://schemas.microsoft.com/office/drawing/2014/main" id="{39069583-3D3F-4BC2-92AA-C488D53FAC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8E021E-3CEE-49FF-82B0-EB68681159C9}"/>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386928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6A940C-A90C-48D7-85A1-0ACFE76EAE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0EC421C-9335-46B9-BDCE-AF511DDABB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43EC7F-F929-4437-A870-C05210DBBDB2}"/>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5" name="Footer Placeholder 4">
            <a:extLst>
              <a:ext uri="{FF2B5EF4-FFF2-40B4-BE49-F238E27FC236}">
                <a16:creationId xmlns:a16="http://schemas.microsoft.com/office/drawing/2014/main" id="{69374099-27ED-4C1B-B218-1DB104788A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3602722-63DA-4114-AB4B-896E38FB4244}"/>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303811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8606-4BB9-45AE-8F7B-BF0E8104D7E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29501B-72A6-4B75-B9F6-11AB67BC7D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0BFA22-463A-4815-A9DB-E46F043D0EA1}"/>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5" name="Footer Placeholder 4">
            <a:extLst>
              <a:ext uri="{FF2B5EF4-FFF2-40B4-BE49-F238E27FC236}">
                <a16:creationId xmlns:a16="http://schemas.microsoft.com/office/drawing/2014/main" id="{581349B8-D2C7-4BBD-A115-2B5F2492A9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228BCA-63EB-4236-AC2A-2A0983E525BC}"/>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68182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EB0B-70C6-4EC0-8FAB-DC797C59AA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6D84DFA-F51B-4E28-883A-62E2093E9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4BE0E9-19B9-420B-9C71-BAA1E01F0DDB}"/>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5" name="Footer Placeholder 4">
            <a:extLst>
              <a:ext uri="{FF2B5EF4-FFF2-40B4-BE49-F238E27FC236}">
                <a16:creationId xmlns:a16="http://schemas.microsoft.com/office/drawing/2014/main" id="{81223EFE-3B51-478D-968B-33780E8FB7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950BAA5-F4C3-4A3A-BBE1-FA713647AB3B}"/>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420834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2229-362A-44DB-BE18-5D87E9ABCAA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A76079-57F7-4357-9183-DE2986F30F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51613A8-0B95-4618-8B68-4F49F870B7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700B653-0721-4A62-B6C6-8DDD0CE8F20C}"/>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6" name="Footer Placeholder 5">
            <a:extLst>
              <a:ext uri="{FF2B5EF4-FFF2-40B4-BE49-F238E27FC236}">
                <a16:creationId xmlns:a16="http://schemas.microsoft.com/office/drawing/2014/main" id="{09E7517F-D9F7-4712-B614-FC8BCE28AED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289E8F9-E543-4102-9D8B-B3914A7E0894}"/>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311516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B6AE-9D79-4633-A405-0A289B5F927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0E94970-7001-49C2-B3E9-5E1E5A139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505E9D-BFB8-4EC7-A0B6-164A4D2A1D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E62D0F5-CBAF-4E29-84C1-ACAD04E49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B4C13-E9F7-4F1F-BA0F-2F06B3B28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52301A7-AF58-482A-A7C5-97236BC3AD72}"/>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8" name="Footer Placeholder 7">
            <a:extLst>
              <a:ext uri="{FF2B5EF4-FFF2-40B4-BE49-F238E27FC236}">
                <a16:creationId xmlns:a16="http://schemas.microsoft.com/office/drawing/2014/main" id="{E1216905-ED7A-431F-8E7A-EB69C481441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0D526F1-1D8D-4694-B819-737FFAB239F3}"/>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75400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EC33-5039-43EB-9FA2-9CA2087B9EB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5123104-8698-4756-9622-CDE45E3DD2EA}"/>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4" name="Footer Placeholder 3">
            <a:extLst>
              <a:ext uri="{FF2B5EF4-FFF2-40B4-BE49-F238E27FC236}">
                <a16:creationId xmlns:a16="http://schemas.microsoft.com/office/drawing/2014/main" id="{89E85FB1-202C-4E1A-9746-55D7B328961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0DCAD57-A289-4B6F-BF1E-73C03FB653E9}"/>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277471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7EF6B-1D5D-4284-BD60-40C07562FE8C}"/>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3" name="Footer Placeholder 2">
            <a:extLst>
              <a:ext uri="{FF2B5EF4-FFF2-40B4-BE49-F238E27FC236}">
                <a16:creationId xmlns:a16="http://schemas.microsoft.com/office/drawing/2014/main" id="{9B1FE52D-E8E7-43B2-9197-E857E52F031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ED65C15-461F-4819-9A00-4C1A484D0A5A}"/>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143987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4679-6DF5-489E-AE4B-90B75F272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C8782E4-3D6A-4141-96BE-ECBB98B52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0FD1471-0192-4678-82D6-E40920946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502FA-F20E-470C-952B-B0A56436C1A6}"/>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6" name="Footer Placeholder 5">
            <a:extLst>
              <a:ext uri="{FF2B5EF4-FFF2-40B4-BE49-F238E27FC236}">
                <a16:creationId xmlns:a16="http://schemas.microsoft.com/office/drawing/2014/main" id="{77147C4F-7D61-4354-AEC1-712AFEB9F84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312967E-0F10-4F1E-976F-A9F1FD77B937}"/>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375565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9B67-4AE6-402F-A466-99A8226318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3108E14-3C11-4FDB-BD4B-A942E7D55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38E1D94-409A-4AE5-9305-91CB2411C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632D55-94CF-46A6-82E9-32D2B93FAA0E}"/>
              </a:ext>
            </a:extLst>
          </p:cNvPr>
          <p:cNvSpPr>
            <a:spLocks noGrp="1"/>
          </p:cNvSpPr>
          <p:nvPr>
            <p:ph type="dt" sz="half" idx="10"/>
          </p:nvPr>
        </p:nvSpPr>
        <p:spPr/>
        <p:txBody>
          <a:bodyPr/>
          <a:lstStyle/>
          <a:p>
            <a:fld id="{F0EDFE46-5C9F-426F-8787-A9D8F73D7F6E}" type="datetimeFigureOut">
              <a:rPr lang="en-IN" smtClean="0"/>
              <a:t>02-07-2021</a:t>
            </a:fld>
            <a:endParaRPr lang="en-IN"/>
          </a:p>
        </p:txBody>
      </p:sp>
      <p:sp>
        <p:nvSpPr>
          <p:cNvPr id="6" name="Footer Placeholder 5">
            <a:extLst>
              <a:ext uri="{FF2B5EF4-FFF2-40B4-BE49-F238E27FC236}">
                <a16:creationId xmlns:a16="http://schemas.microsoft.com/office/drawing/2014/main" id="{17BF8F45-FBD5-4131-8D16-A6160EB100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C86490B-E807-405D-87CD-DF8BB14DAEDD}"/>
              </a:ext>
            </a:extLst>
          </p:cNvPr>
          <p:cNvSpPr>
            <a:spLocks noGrp="1"/>
          </p:cNvSpPr>
          <p:nvPr>
            <p:ph type="sldNum" sz="quarter" idx="12"/>
          </p:nvPr>
        </p:nvSpPr>
        <p:spPr/>
        <p:txBody>
          <a:bodyPr/>
          <a:lstStyle/>
          <a:p>
            <a:fld id="{C4EC55E5-987C-4247-9565-90C461CCC147}" type="slidenum">
              <a:rPr lang="en-IN" smtClean="0"/>
              <a:t>‹#›</a:t>
            </a:fld>
            <a:endParaRPr lang="en-IN"/>
          </a:p>
        </p:txBody>
      </p:sp>
    </p:spTree>
    <p:extLst>
      <p:ext uri="{BB962C8B-B14F-4D97-AF65-F5344CB8AC3E}">
        <p14:creationId xmlns:p14="http://schemas.microsoft.com/office/powerpoint/2010/main" val="378661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427757-1870-428B-941F-215CBD622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4EAD207-5E5B-42D7-B789-D6952C4BF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089319-3971-424A-813F-F71C79560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DFE46-5C9F-426F-8787-A9D8F73D7F6E}" type="datetimeFigureOut">
              <a:rPr lang="en-IN" smtClean="0"/>
              <a:t>02-07-2021</a:t>
            </a:fld>
            <a:endParaRPr lang="en-IN"/>
          </a:p>
        </p:txBody>
      </p:sp>
      <p:sp>
        <p:nvSpPr>
          <p:cNvPr id="5" name="Footer Placeholder 4">
            <a:extLst>
              <a:ext uri="{FF2B5EF4-FFF2-40B4-BE49-F238E27FC236}">
                <a16:creationId xmlns:a16="http://schemas.microsoft.com/office/drawing/2014/main" id="{04F8C5DD-F092-4062-8EED-7EC9B8DE6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4AC924D-0415-4B5C-9C51-F7F0FA1C9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C55E5-987C-4247-9565-90C461CCC147}" type="slidenum">
              <a:rPr lang="en-IN" smtClean="0"/>
              <a:t>‹#›</a:t>
            </a:fld>
            <a:endParaRPr lang="en-IN"/>
          </a:p>
        </p:txBody>
      </p:sp>
    </p:spTree>
    <p:extLst>
      <p:ext uri="{BB962C8B-B14F-4D97-AF65-F5344CB8AC3E}">
        <p14:creationId xmlns:p14="http://schemas.microsoft.com/office/powerpoint/2010/main" val="361707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D4F2D9D-8CE6-4CB7-9E11-F22600B6B43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1C1FD8-6BA7-45E9-9B5D-69E7517F1CA0}" type="slidenum">
              <a:rPr lang="en-US" altLang="en-US">
                <a:solidFill>
                  <a:srgbClr val="898989"/>
                </a:solidFill>
              </a:rPr>
              <a:pPr/>
              <a:t>1</a:t>
            </a:fld>
            <a:endParaRPr lang="en-US" altLang="en-US">
              <a:solidFill>
                <a:srgbClr val="898989"/>
              </a:solidFill>
            </a:endParaRPr>
          </a:p>
        </p:txBody>
      </p:sp>
      <p:sp>
        <p:nvSpPr>
          <p:cNvPr id="2052" name="Rectangle 3">
            <a:extLst>
              <a:ext uri="{FF2B5EF4-FFF2-40B4-BE49-F238E27FC236}">
                <a16:creationId xmlns:a16="http://schemas.microsoft.com/office/drawing/2014/main" id="{66B137E6-759B-4C17-A537-CB16112FCBA6}"/>
              </a:ext>
            </a:extLst>
          </p:cNvPr>
          <p:cNvSpPr>
            <a:spLocks noChangeArrowheads="1"/>
          </p:cNvSpPr>
          <p:nvPr/>
        </p:nvSpPr>
        <p:spPr bwMode="auto">
          <a:xfrm>
            <a:off x="1524000" y="533401"/>
            <a:ext cx="746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FFFF00"/>
                </a:solidFill>
                <a:latin typeface="Algerian" panose="04020705040A02060702" pitchFamily="82" charset="0"/>
              </a:rPr>
              <a:t>                          </a:t>
            </a:r>
            <a:endParaRPr lang="en-US" altLang="en-US" sz="4400" dirty="0">
              <a:latin typeface="Algerian" panose="04020705040A02060702" pitchFamily="82" charset="0"/>
            </a:endParaRPr>
          </a:p>
          <a:p>
            <a:endParaRPr lang="en-US" altLang="en-US" sz="4400" dirty="0">
              <a:solidFill>
                <a:srgbClr val="FFFF00"/>
              </a:solidFill>
            </a:endParaRPr>
          </a:p>
        </p:txBody>
      </p:sp>
      <p:sp>
        <p:nvSpPr>
          <p:cNvPr id="8" name="TextBox 7">
            <a:extLst>
              <a:ext uri="{FF2B5EF4-FFF2-40B4-BE49-F238E27FC236}">
                <a16:creationId xmlns:a16="http://schemas.microsoft.com/office/drawing/2014/main" id="{967BB303-A953-431F-9AF3-2D0B2352F160}"/>
              </a:ext>
            </a:extLst>
          </p:cNvPr>
          <p:cNvSpPr txBox="1"/>
          <p:nvPr/>
        </p:nvSpPr>
        <p:spPr>
          <a:xfrm>
            <a:off x="2476501" y="2362201"/>
            <a:ext cx="7924800" cy="2062103"/>
          </a:xfrm>
          <a:prstGeom prst="rect">
            <a:avLst/>
          </a:prstGeom>
          <a:noFill/>
        </p:spPr>
        <p:txBody>
          <a:bodyPr wrap="square">
            <a:spAutoFit/>
          </a:bodyPr>
          <a:lstStyle/>
          <a:p>
            <a:r>
              <a:rPr lang="en-IN" sz="3200" b="1" dirty="0"/>
              <a:t>UNIT 1:GENERAL MICROBIOLOGY</a:t>
            </a:r>
            <a:br>
              <a:rPr lang="en-IN" sz="3200" b="1" dirty="0"/>
            </a:br>
            <a:r>
              <a:rPr lang="en-IN" sz="3200" dirty="0"/>
              <a:t>TOPIC:CULTURE MEDIA</a:t>
            </a:r>
          </a:p>
          <a:p>
            <a:endParaRPr lang="en-IN" sz="3200" dirty="0"/>
          </a:p>
          <a:p>
            <a:endParaRPr lang="en-IN" sz="3200" dirty="0"/>
          </a:p>
        </p:txBody>
      </p:sp>
      <p:sp>
        <p:nvSpPr>
          <p:cNvPr id="10" name="TextBox 9">
            <a:extLst>
              <a:ext uri="{FF2B5EF4-FFF2-40B4-BE49-F238E27FC236}">
                <a16:creationId xmlns:a16="http://schemas.microsoft.com/office/drawing/2014/main" id="{66016A41-D6D7-4EA2-B417-B4DC2E5F766C}"/>
              </a:ext>
            </a:extLst>
          </p:cNvPr>
          <p:cNvSpPr txBox="1"/>
          <p:nvPr/>
        </p:nvSpPr>
        <p:spPr>
          <a:xfrm>
            <a:off x="2667001" y="4822012"/>
            <a:ext cx="7772401" cy="1015663"/>
          </a:xfrm>
          <a:prstGeom prst="rect">
            <a:avLst/>
          </a:prstGeom>
          <a:noFill/>
        </p:spPr>
        <p:txBody>
          <a:bodyPr wrap="square">
            <a:spAutoFit/>
          </a:bodyPr>
          <a:lstStyle/>
          <a:p>
            <a:r>
              <a:rPr lang="en-IN" b="1" dirty="0">
                <a:latin typeface="Cambria" panose="02040503050406030204" pitchFamily="18" charset="0"/>
                <a:ea typeface="Cambria" panose="02040503050406030204" pitchFamily="18" charset="0"/>
              </a:rPr>
              <a:t>                                                                    </a:t>
            </a:r>
            <a:r>
              <a:rPr lang="en-IN" sz="1400" b="1" dirty="0">
                <a:latin typeface="Cambria" panose="02040503050406030204" pitchFamily="18" charset="0"/>
                <a:ea typeface="Cambria" panose="02040503050406030204" pitchFamily="18" charset="0"/>
              </a:rPr>
              <a:t>PRESENTATION BY:</a:t>
            </a:r>
          </a:p>
          <a:p>
            <a:r>
              <a:rPr lang="en-IN" sz="1400" b="1" dirty="0">
                <a:latin typeface="Cambria" panose="02040503050406030204" pitchFamily="18" charset="0"/>
                <a:ea typeface="Cambria" panose="02040503050406030204" pitchFamily="18" charset="0"/>
              </a:rPr>
              <a:t>                                                                                       Ms. Pooja Shashikant Chavan (2020-21) </a:t>
            </a:r>
          </a:p>
          <a:p>
            <a:r>
              <a:rPr lang="en-IN" sz="1400" b="1" dirty="0">
                <a:latin typeface="Cambria" panose="02040503050406030204" pitchFamily="18" charset="0"/>
                <a:ea typeface="Cambria" panose="02040503050406030204" pitchFamily="18" charset="0"/>
              </a:rPr>
              <a:t>                                                                                       F Y Microbiology for B. Sc Cardiac/Perfusion</a:t>
            </a:r>
          </a:p>
          <a:p>
            <a:pPr algn="ctr"/>
            <a:r>
              <a:rPr lang="en-IN" sz="1400" b="1" dirty="0">
                <a:latin typeface="Cambria" panose="02040503050406030204" pitchFamily="18" charset="0"/>
                <a:ea typeface="Cambria" panose="02040503050406030204" pitchFamily="18" charset="0"/>
              </a:rPr>
              <a:t>                                                                               Radio Imaging/Medical Laboratory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852DAAB-862E-4BF8-A4F6-8DB4B4C84C9B}"/>
              </a:ext>
            </a:extLst>
          </p:cNvPr>
          <p:cNvGraphicFramePr>
            <a:graphicFrameLocks noGrp="1"/>
          </p:cNvGraphicFramePr>
          <p:nvPr>
            <p:ph idx="1"/>
          </p:nvPr>
        </p:nvGraphicFramePr>
        <p:xfrm>
          <a:off x="2057400" y="1676401"/>
          <a:ext cx="8229600" cy="3433765"/>
        </p:xfrm>
        <a:graphic>
          <a:graphicData uri="http://schemas.openxmlformats.org/drawingml/2006/table">
            <a:tbl>
              <a:tblPr firstRow="1" bandRow="1">
                <a:tableStyleId>{073A0DAA-6AF3-43AB-8588-CEC1D06C72B9}</a:tableStyleId>
              </a:tblPr>
              <a:tblGrid>
                <a:gridCol w="8229600">
                  <a:extLst>
                    <a:ext uri="{9D8B030D-6E8A-4147-A177-3AD203B41FA5}">
                      <a16:colId xmlns:a16="http://schemas.microsoft.com/office/drawing/2014/main" val="20000"/>
                    </a:ext>
                  </a:extLst>
                </a:gridCol>
              </a:tblGrid>
              <a:tr h="838123">
                <a:tc>
                  <a:txBody>
                    <a:bodyPr/>
                    <a:lstStyle/>
                    <a:p>
                      <a:pPr algn="ctr"/>
                      <a:r>
                        <a:rPr lang="en-US" sz="2400" dirty="0"/>
                        <a:t>SPECIAL MEDIA</a:t>
                      </a:r>
                      <a:endParaRPr lang="en-IN" sz="2400" dirty="0"/>
                    </a:p>
                  </a:txBody>
                  <a:tcPr marT="45716" marB="45716"/>
                </a:tc>
                <a:extLst>
                  <a:ext uri="{0D108BD9-81ED-4DB2-BD59-A6C34878D82A}">
                    <a16:rowId xmlns:a16="http://schemas.microsoft.com/office/drawing/2014/main" val="10000"/>
                  </a:ext>
                </a:extLst>
              </a:tr>
              <a:tr h="370806">
                <a:tc>
                  <a:txBody>
                    <a:bodyPr/>
                    <a:lstStyle/>
                    <a:p>
                      <a:pPr marL="342900" indent="-342900">
                        <a:buFont typeface="+mj-lt"/>
                        <a:buAutoNum type="alphaUcPeriod"/>
                      </a:pPr>
                      <a:r>
                        <a:rPr lang="en-US" sz="1800" dirty="0"/>
                        <a:t>                                       ENRICHED MEDIA</a:t>
                      </a:r>
                    </a:p>
                  </a:txBody>
                  <a:tcPr marT="45716" marB="45716">
                    <a:solidFill>
                      <a:schemeClr val="accent1">
                        <a:lumMod val="60000"/>
                        <a:lumOff val="40000"/>
                      </a:schemeClr>
                    </a:solidFill>
                  </a:tcPr>
                </a:tc>
                <a:extLst>
                  <a:ext uri="{0D108BD9-81ED-4DB2-BD59-A6C34878D82A}">
                    <a16:rowId xmlns:a16="http://schemas.microsoft.com/office/drawing/2014/main" val="10001"/>
                  </a:ext>
                </a:extLst>
              </a:tr>
              <a:tr h="370806">
                <a:tc>
                  <a:txBody>
                    <a:bodyPr/>
                    <a:lstStyle/>
                    <a:p>
                      <a:r>
                        <a:rPr lang="en-US" sz="1800" dirty="0"/>
                        <a:t>B.                                        ENRICHMENT MEDIA</a:t>
                      </a:r>
                      <a:endParaRPr lang="en-IN" sz="1800" dirty="0"/>
                    </a:p>
                  </a:txBody>
                  <a:tcPr marT="45716" marB="45716">
                    <a:solidFill>
                      <a:schemeClr val="accent1">
                        <a:lumMod val="60000"/>
                        <a:lumOff val="40000"/>
                      </a:schemeClr>
                    </a:solidFill>
                  </a:tcPr>
                </a:tc>
                <a:extLst>
                  <a:ext uri="{0D108BD9-81ED-4DB2-BD59-A6C34878D82A}">
                    <a16:rowId xmlns:a16="http://schemas.microsoft.com/office/drawing/2014/main" val="10002"/>
                  </a:ext>
                </a:extLst>
              </a:tr>
              <a:tr h="370806">
                <a:tc>
                  <a:txBody>
                    <a:bodyPr/>
                    <a:lstStyle/>
                    <a:p>
                      <a:r>
                        <a:rPr lang="en-US" sz="1800" dirty="0"/>
                        <a:t>C.                                         SELECTIVE</a:t>
                      </a:r>
                      <a:r>
                        <a:rPr lang="en-US" sz="1800" baseline="0" dirty="0"/>
                        <a:t> MEDIA</a:t>
                      </a:r>
                      <a:endParaRPr lang="en-IN" sz="1800" dirty="0"/>
                    </a:p>
                  </a:txBody>
                  <a:tcPr marT="45716" marB="45716">
                    <a:solidFill>
                      <a:schemeClr val="accent1">
                        <a:lumMod val="60000"/>
                        <a:lumOff val="40000"/>
                      </a:schemeClr>
                    </a:solidFill>
                  </a:tcPr>
                </a:tc>
                <a:extLst>
                  <a:ext uri="{0D108BD9-81ED-4DB2-BD59-A6C34878D82A}">
                    <a16:rowId xmlns:a16="http://schemas.microsoft.com/office/drawing/2014/main" val="10003"/>
                  </a:ext>
                </a:extLst>
              </a:tr>
              <a:tr h="370806">
                <a:tc>
                  <a:txBody>
                    <a:bodyPr/>
                    <a:lstStyle/>
                    <a:p>
                      <a:r>
                        <a:rPr lang="en-US" sz="1800" dirty="0"/>
                        <a:t>D.                                       DIFFERENTIAL MEDIA</a:t>
                      </a:r>
                      <a:endParaRPr lang="en-IN" sz="1800" dirty="0"/>
                    </a:p>
                  </a:txBody>
                  <a:tcPr marT="45716" marB="45716">
                    <a:solidFill>
                      <a:schemeClr val="accent1">
                        <a:lumMod val="60000"/>
                        <a:lumOff val="40000"/>
                      </a:schemeClr>
                    </a:solidFill>
                  </a:tcPr>
                </a:tc>
                <a:extLst>
                  <a:ext uri="{0D108BD9-81ED-4DB2-BD59-A6C34878D82A}">
                    <a16:rowId xmlns:a16="http://schemas.microsoft.com/office/drawing/2014/main" val="10004"/>
                  </a:ext>
                </a:extLst>
              </a:tr>
              <a:tr h="370806">
                <a:tc>
                  <a:txBody>
                    <a:bodyPr/>
                    <a:lstStyle/>
                    <a:p>
                      <a:r>
                        <a:rPr lang="en-US" sz="1800" dirty="0"/>
                        <a:t>E.                                         INDICATOR</a:t>
                      </a:r>
                      <a:r>
                        <a:rPr lang="en-US" sz="1800" baseline="0" dirty="0"/>
                        <a:t> MEDIA</a:t>
                      </a:r>
                      <a:endParaRPr lang="en-IN" sz="1800" dirty="0"/>
                    </a:p>
                  </a:txBody>
                  <a:tcPr marT="45716" marB="45716">
                    <a:solidFill>
                      <a:schemeClr val="accent1">
                        <a:lumMod val="60000"/>
                        <a:lumOff val="40000"/>
                      </a:schemeClr>
                    </a:solidFill>
                  </a:tcPr>
                </a:tc>
                <a:extLst>
                  <a:ext uri="{0D108BD9-81ED-4DB2-BD59-A6C34878D82A}">
                    <a16:rowId xmlns:a16="http://schemas.microsoft.com/office/drawing/2014/main" val="10005"/>
                  </a:ext>
                </a:extLst>
              </a:tr>
              <a:tr h="370806">
                <a:tc>
                  <a:txBody>
                    <a:bodyPr/>
                    <a:lstStyle/>
                    <a:p>
                      <a:r>
                        <a:rPr lang="en-US" sz="1800" dirty="0"/>
                        <a:t>F.                                          TRANSPORT MEDIA</a:t>
                      </a:r>
                      <a:endParaRPr lang="en-IN" sz="1800" dirty="0"/>
                    </a:p>
                  </a:txBody>
                  <a:tcPr marT="45716" marB="45716">
                    <a:solidFill>
                      <a:schemeClr val="accent1">
                        <a:lumMod val="60000"/>
                        <a:lumOff val="40000"/>
                      </a:schemeClr>
                    </a:solidFill>
                  </a:tcPr>
                </a:tc>
                <a:extLst>
                  <a:ext uri="{0D108BD9-81ED-4DB2-BD59-A6C34878D82A}">
                    <a16:rowId xmlns:a16="http://schemas.microsoft.com/office/drawing/2014/main" val="10006"/>
                  </a:ext>
                </a:extLst>
              </a:tr>
              <a:tr h="370806">
                <a:tc>
                  <a:txBody>
                    <a:bodyPr/>
                    <a:lstStyle/>
                    <a:p>
                      <a:r>
                        <a:rPr lang="en-US" sz="1800" dirty="0"/>
                        <a:t>G.                                             SUGAR  MEDIA</a:t>
                      </a:r>
                      <a:endParaRPr lang="en-IN" sz="1800" dirty="0"/>
                    </a:p>
                  </a:txBody>
                  <a:tcPr marT="45716" marB="45716">
                    <a:solidFill>
                      <a:schemeClr val="accent1">
                        <a:lumMod val="60000"/>
                        <a:lumOff val="40000"/>
                      </a:schemeClr>
                    </a:solidFill>
                  </a:tcPr>
                </a:tc>
                <a:extLst>
                  <a:ext uri="{0D108BD9-81ED-4DB2-BD59-A6C34878D82A}">
                    <a16:rowId xmlns:a16="http://schemas.microsoft.com/office/drawing/2014/main" val="10007"/>
                  </a:ext>
                </a:extLst>
              </a:tr>
            </a:tbl>
          </a:graphicData>
        </a:graphic>
      </p:graphicFrame>
      <p:sp>
        <p:nvSpPr>
          <p:cNvPr id="6" name="Slide Number Placeholder 5">
            <a:extLst>
              <a:ext uri="{FF2B5EF4-FFF2-40B4-BE49-F238E27FC236}">
                <a16:creationId xmlns:a16="http://schemas.microsoft.com/office/drawing/2014/main" id="{0D8056E2-9488-452F-91A4-FF34524C4E4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751ADB-2523-4522-84AF-1F4228CE01BF}" type="slidenum">
              <a:rPr lang="en-US" altLang="en-US">
                <a:solidFill>
                  <a:srgbClr val="898989"/>
                </a:solidFill>
              </a:rPr>
              <a:pPr/>
              <a:t>10</a:t>
            </a:fld>
            <a:endParaRPr lang="en-US" altLang="en-US">
              <a:solidFill>
                <a:srgbClr val="898989"/>
              </a:solidFill>
            </a:endParaRPr>
          </a:p>
        </p:txBody>
      </p:sp>
      <p:pic>
        <p:nvPicPr>
          <p:cNvPr id="13336" name="Picture 24" descr="C:\Documents and Settings\Administrator\Desktop\Nutrient agar - Wikipedia, the free encyclopedia_files\9.jpeg">
            <a:extLst>
              <a:ext uri="{FF2B5EF4-FFF2-40B4-BE49-F238E27FC236}">
                <a16:creationId xmlns:a16="http://schemas.microsoft.com/office/drawing/2014/main" id="{BEFC00AA-5559-4D04-85CA-9140CDFC7DCD}"/>
              </a:ext>
            </a:extLst>
          </p:cNvPr>
          <p:cNvPicPr>
            <a:picLocks noChangeAspect="1" noChangeArrowheads="1"/>
          </p:cNvPicPr>
          <p:nvPr/>
        </p:nvPicPr>
        <p:blipFill>
          <a:blip r:embed="rId2" cstate="print"/>
          <a:srcRect/>
          <a:stretch>
            <a:fillRect/>
          </a:stretch>
        </p:blipFill>
        <p:spPr bwMode="auto">
          <a:xfrm>
            <a:off x="7467601" y="3048000"/>
            <a:ext cx="2695575" cy="16764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71E71C-1350-4044-8D09-F7F647984DE5}"/>
              </a:ext>
            </a:extLst>
          </p:cNvPr>
          <p:cNvSpPr>
            <a:spLocks noGrp="1" noChangeArrowheads="1"/>
          </p:cNvSpPr>
          <p:nvPr>
            <p:ph type="title"/>
          </p:nvPr>
        </p:nvSpPr>
        <p:spPr>
          <a:xfrm>
            <a:off x="1981200" y="457200"/>
            <a:ext cx="8229600" cy="685800"/>
          </a:xfrm>
        </p:spPr>
        <p:txBody>
          <a:bodyPr rtlCol="0">
            <a:normAutofit fontScale="90000"/>
          </a:bodyPr>
          <a:lstStyle/>
          <a:p>
            <a:pPr>
              <a:defRPr/>
            </a:pPr>
            <a:r>
              <a:rPr lang="en-US" sz="3600" b="1" dirty="0"/>
              <a:t>SIMPLE MEDIA</a:t>
            </a:r>
            <a:br>
              <a:rPr lang="en-US" sz="2400" b="1" dirty="0"/>
            </a:br>
            <a:r>
              <a:rPr lang="en-US" sz="2400" b="1" dirty="0">
                <a:solidFill>
                  <a:srgbClr val="0000FF"/>
                </a:solidFill>
              </a:rPr>
              <a:t>                         </a:t>
            </a:r>
          </a:p>
        </p:txBody>
      </p:sp>
      <p:sp>
        <p:nvSpPr>
          <p:cNvPr id="12291" name="Rectangle 3">
            <a:extLst>
              <a:ext uri="{FF2B5EF4-FFF2-40B4-BE49-F238E27FC236}">
                <a16:creationId xmlns:a16="http://schemas.microsoft.com/office/drawing/2014/main" id="{F5B63DC8-C7CD-47A3-9F19-8E934D352175}"/>
              </a:ext>
            </a:extLst>
          </p:cNvPr>
          <p:cNvSpPr>
            <a:spLocks noGrp="1" noChangeArrowheads="1"/>
          </p:cNvSpPr>
          <p:nvPr>
            <p:ph type="body" idx="1"/>
          </p:nvPr>
        </p:nvSpPr>
        <p:spPr>
          <a:xfrm>
            <a:off x="1752600" y="762000"/>
            <a:ext cx="8153400" cy="5867400"/>
          </a:xfrm>
        </p:spPr>
        <p:txBody>
          <a:bodyPr>
            <a:normAutofit fontScale="92500" lnSpcReduction="10000"/>
          </a:bodyPr>
          <a:lstStyle/>
          <a:p>
            <a:pPr marL="609600" indent="-609600" algn="ctr">
              <a:lnSpc>
                <a:spcPct val="80000"/>
              </a:lnSpc>
              <a:buNone/>
            </a:pPr>
            <a:endParaRPr lang="en-US" altLang="en-US" sz="2000" b="1"/>
          </a:p>
          <a:p>
            <a:pPr marL="609600" indent="-609600" algn="ctr">
              <a:lnSpc>
                <a:spcPct val="80000"/>
              </a:lnSpc>
              <a:buNone/>
            </a:pPr>
            <a:r>
              <a:rPr lang="en-US" altLang="en-US" sz="2000" b="1"/>
              <a:t>Simple or basal media are culture media which contain the minimum adequate nutrition for non fastidious organisms</a:t>
            </a:r>
          </a:p>
          <a:p>
            <a:pPr marL="609600" indent="-609600">
              <a:lnSpc>
                <a:spcPct val="80000"/>
              </a:lnSpc>
              <a:buNone/>
            </a:pPr>
            <a:endParaRPr lang="en-US" altLang="en-US" sz="2000" b="1"/>
          </a:p>
          <a:p>
            <a:pPr marL="609600" indent="-609600">
              <a:lnSpc>
                <a:spcPct val="80000"/>
              </a:lnSpc>
              <a:buNone/>
            </a:pPr>
            <a:endParaRPr lang="en-US" altLang="en-US" sz="2000"/>
          </a:p>
          <a:p>
            <a:pPr marL="609600" indent="-609600" algn="just">
              <a:lnSpc>
                <a:spcPct val="80000"/>
              </a:lnSpc>
              <a:buNone/>
            </a:pPr>
            <a:r>
              <a:rPr lang="en-US" altLang="en-US" sz="2000" b="1"/>
              <a:t>	</a:t>
            </a:r>
            <a:r>
              <a:rPr lang="en-US" altLang="en-US" sz="2000" b="1">
                <a:solidFill>
                  <a:srgbClr val="002060"/>
                </a:solidFill>
              </a:rPr>
              <a:t>Example:- </a:t>
            </a:r>
            <a:r>
              <a:rPr lang="en-US" altLang="en-US" sz="2000" b="1"/>
              <a:t>Nutrient broth/agar</a:t>
            </a:r>
          </a:p>
          <a:p>
            <a:pPr marL="609600" indent="-609600">
              <a:lnSpc>
                <a:spcPct val="80000"/>
              </a:lnSpc>
              <a:buNone/>
            </a:pPr>
            <a:r>
              <a:rPr lang="en-US" altLang="en-US" sz="2000" b="1"/>
              <a:t>   		              Peptone water</a:t>
            </a:r>
          </a:p>
          <a:p>
            <a:pPr marL="609600" indent="-609600">
              <a:lnSpc>
                <a:spcPct val="80000"/>
              </a:lnSpc>
              <a:buNone/>
            </a:pPr>
            <a:r>
              <a:rPr lang="en-US" altLang="en-US" sz="2000" b="1"/>
              <a:t>    	</a:t>
            </a:r>
            <a:r>
              <a:rPr lang="en-US" altLang="en-US" sz="2000" b="1">
                <a:solidFill>
                  <a:srgbClr val="002060"/>
                </a:solidFill>
              </a:rPr>
              <a:t>Composition:-</a:t>
            </a:r>
          </a:p>
          <a:p>
            <a:pPr marL="609600" indent="-609600">
              <a:lnSpc>
                <a:spcPct val="80000"/>
              </a:lnSpc>
              <a:buNone/>
            </a:pPr>
            <a:r>
              <a:rPr lang="en-US" altLang="en-US" sz="2000" b="1"/>
              <a:t>                          Lab-Lemco -10gm</a:t>
            </a:r>
          </a:p>
          <a:p>
            <a:pPr marL="609600" indent="-609600">
              <a:lnSpc>
                <a:spcPct val="80000"/>
              </a:lnSpc>
              <a:buNone/>
            </a:pPr>
            <a:r>
              <a:rPr lang="en-US" altLang="en-US" sz="2000" b="1"/>
              <a:t>                          peptone-10gm</a:t>
            </a:r>
          </a:p>
          <a:p>
            <a:pPr marL="609600" indent="-609600">
              <a:lnSpc>
                <a:spcPct val="80000"/>
              </a:lnSpc>
              <a:buNone/>
            </a:pPr>
            <a:r>
              <a:rPr lang="en-US" altLang="en-US" sz="2000" b="1"/>
              <a:t>                          NaCl- 5gm</a:t>
            </a:r>
          </a:p>
          <a:p>
            <a:pPr marL="609600" indent="-609600">
              <a:lnSpc>
                <a:spcPct val="80000"/>
              </a:lnSpc>
              <a:buNone/>
            </a:pPr>
            <a:r>
              <a:rPr lang="en-US" altLang="en-US" sz="2000" b="1"/>
              <a:t>                          Distilled water-1000ml</a:t>
            </a:r>
          </a:p>
          <a:p>
            <a:pPr marL="609600" indent="-609600">
              <a:lnSpc>
                <a:spcPct val="80000"/>
              </a:lnSpc>
              <a:buNone/>
            </a:pPr>
            <a:r>
              <a:rPr lang="en-US" altLang="en-US" sz="2000" b="1"/>
              <a:t>  </a:t>
            </a:r>
            <a:r>
              <a:rPr lang="en-US" altLang="en-US" b="1"/>
              <a:t>- </a:t>
            </a:r>
            <a:r>
              <a:rPr lang="en-US" altLang="en-US" sz="2000" b="1">
                <a:solidFill>
                  <a:srgbClr val="FF0000"/>
                </a:solidFill>
              </a:rPr>
              <a:t>When 2-3% agar is added ,then we have it as nutrient agar.</a:t>
            </a:r>
          </a:p>
          <a:p>
            <a:pPr marL="609600" indent="-609600">
              <a:lnSpc>
                <a:spcPct val="80000"/>
              </a:lnSpc>
              <a:buNone/>
            </a:pPr>
            <a:r>
              <a:rPr lang="en-US" altLang="en-US" sz="2000" b="1">
                <a:solidFill>
                  <a:srgbClr val="FF0000"/>
                </a:solidFill>
              </a:rPr>
              <a:t>  </a:t>
            </a:r>
            <a:r>
              <a:rPr lang="en-US" altLang="en-US" b="1">
                <a:solidFill>
                  <a:srgbClr val="FF0000"/>
                </a:solidFill>
              </a:rPr>
              <a:t>-</a:t>
            </a:r>
            <a:r>
              <a:rPr lang="en-US" altLang="en-US" sz="2000" b="1">
                <a:solidFill>
                  <a:srgbClr val="FF0000"/>
                </a:solidFill>
              </a:rPr>
              <a:t>  For semisolid media – agar concentration is 0.2-0.4%</a:t>
            </a:r>
          </a:p>
          <a:p>
            <a:pPr marL="609600" indent="-609600">
              <a:lnSpc>
                <a:spcPct val="80000"/>
              </a:lnSpc>
              <a:buNone/>
            </a:pPr>
            <a:r>
              <a:rPr lang="en-US" altLang="en-US" sz="2000" b="1">
                <a:solidFill>
                  <a:srgbClr val="002060"/>
                </a:solidFill>
              </a:rPr>
              <a:t>Uses:-</a:t>
            </a:r>
          </a:p>
          <a:p>
            <a:pPr marL="609600" indent="-609600" algn="just">
              <a:lnSpc>
                <a:spcPct val="80000"/>
              </a:lnSpc>
              <a:buFont typeface="Wingdings" panose="05000000000000000000" pitchFamily="2" charset="2"/>
              <a:buAutoNum type="arabicPeriod"/>
            </a:pPr>
            <a:r>
              <a:rPr lang="en-US" altLang="en-US" sz="2000" b="1"/>
              <a:t>This is basis of most of the media used in the study at common pathogenic bacteria.</a:t>
            </a:r>
          </a:p>
          <a:p>
            <a:pPr marL="609600" indent="-609600" algn="just">
              <a:lnSpc>
                <a:spcPct val="80000"/>
              </a:lnSpc>
              <a:buFont typeface="Wingdings" panose="05000000000000000000" pitchFamily="2" charset="2"/>
              <a:buAutoNum type="arabicPeriod"/>
            </a:pPr>
            <a:r>
              <a:rPr lang="en-US" altLang="en-US" sz="2000" b="1"/>
              <a:t>It is used for subcultures of certain organisms</a:t>
            </a:r>
            <a:r>
              <a:rPr lang="en-US" altLang="en-US" sz="2000"/>
              <a:t>.</a:t>
            </a:r>
          </a:p>
          <a:p>
            <a:pPr marL="609600" indent="-609600">
              <a:lnSpc>
                <a:spcPct val="80000"/>
              </a:lnSpc>
              <a:buNone/>
            </a:pPr>
            <a:endParaRPr lang="en-US" altLang="en-US" sz="2000" b="1"/>
          </a:p>
        </p:txBody>
      </p:sp>
      <p:pic>
        <p:nvPicPr>
          <p:cNvPr id="12292" name="Picture 5" descr="images">
            <a:extLst>
              <a:ext uri="{FF2B5EF4-FFF2-40B4-BE49-F238E27FC236}">
                <a16:creationId xmlns:a16="http://schemas.microsoft.com/office/drawing/2014/main" id="{DD801351-2955-4B9F-A2A8-30246554D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120" y="16764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Culture Media\Images\nut.gif">
            <a:extLst>
              <a:ext uri="{FF2B5EF4-FFF2-40B4-BE49-F238E27FC236}">
                <a16:creationId xmlns:a16="http://schemas.microsoft.com/office/drawing/2014/main" id="{D4762BBA-6E50-4492-B656-8420DC92D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2057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F:\Culture Media\Images\Nutrient Agar.JPG">
            <a:extLst>
              <a:ext uri="{FF2B5EF4-FFF2-40B4-BE49-F238E27FC236}">
                <a16:creationId xmlns:a16="http://schemas.microsoft.com/office/drawing/2014/main" id="{F2B64294-D877-4D0D-A84B-981D3A9E2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8201"/>
            <a:ext cx="4979988"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a:extLst>
              <a:ext uri="{FF2B5EF4-FFF2-40B4-BE49-F238E27FC236}">
                <a16:creationId xmlns:a16="http://schemas.microsoft.com/office/drawing/2014/main" id="{209680EE-BB6A-476A-8B3F-024B77F5C5CD}"/>
              </a:ext>
            </a:extLst>
          </p:cNvPr>
          <p:cNvSpPr txBox="1">
            <a:spLocks noChangeArrowheads="1"/>
          </p:cNvSpPr>
          <p:nvPr/>
        </p:nvSpPr>
        <p:spPr bwMode="auto">
          <a:xfrm>
            <a:off x="1752600" y="5715001"/>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i="1">
                <a:solidFill>
                  <a:schemeClr val="accent1"/>
                </a:solidFill>
              </a:rPr>
              <a:t>NUTRIENT BROTH</a:t>
            </a:r>
          </a:p>
        </p:txBody>
      </p:sp>
      <p:sp>
        <p:nvSpPr>
          <p:cNvPr id="13317" name="Text Box 5">
            <a:extLst>
              <a:ext uri="{FF2B5EF4-FFF2-40B4-BE49-F238E27FC236}">
                <a16:creationId xmlns:a16="http://schemas.microsoft.com/office/drawing/2014/main" id="{32A695B5-A0E9-47D8-A946-32C7967E2272}"/>
              </a:ext>
            </a:extLst>
          </p:cNvPr>
          <p:cNvSpPr txBox="1">
            <a:spLocks noChangeArrowheads="1"/>
          </p:cNvSpPr>
          <p:nvPr/>
        </p:nvSpPr>
        <p:spPr bwMode="auto">
          <a:xfrm>
            <a:off x="6096000" y="4876800"/>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i="1">
                <a:solidFill>
                  <a:schemeClr val="accent1"/>
                </a:solidFill>
              </a:rPr>
              <a:t>NUTRIENT</a:t>
            </a:r>
            <a:r>
              <a:rPr lang="en-US" altLang="en-US"/>
              <a:t> </a:t>
            </a:r>
            <a:r>
              <a:rPr lang="en-US" altLang="en-US" i="1">
                <a:solidFill>
                  <a:schemeClr val="accent1"/>
                </a:solidFill>
              </a:rPr>
              <a:t>AGAR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4A92A4C-586D-4B8E-AA20-F6394118C78E}"/>
              </a:ext>
            </a:extLst>
          </p:cNvPr>
          <p:cNvSpPr>
            <a:spLocks noGrp="1"/>
          </p:cNvSpPr>
          <p:nvPr>
            <p:ph type="title"/>
          </p:nvPr>
        </p:nvSpPr>
        <p:spPr/>
        <p:txBody>
          <a:bodyPr/>
          <a:lstStyle/>
          <a:p>
            <a:r>
              <a:rPr lang="en-US" altLang="en-US" sz="3200" b="1"/>
              <a:t>PEPTONE WATER</a:t>
            </a:r>
            <a:endParaRPr lang="en-IN" altLang="en-US" sz="3200" b="1"/>
          </a:p>
        </p:txBody>
      </p:sp>
      <p:sp>
        <p:nvSpPr>
          <p:cNvPr id="14339" name="Content Placeholder 2">
            <a:extLst>
              <a:ext uri="{FF2B5EF4-FFF2-40B4-BE49-F238E27FC236}">
                <a16:creationId xmlns:a16="http://schemas.microsoft.com/office/drawing/2014/main" id="{73E1C38D-B0CB-42BC-9A73-6283448D0E2C}"/>
              </a:ext>
            </a:extLst>
          </p:cNvPr>
          <p:cNvSpPr>
            <a:spLocks noGrp="1"/>
          </p:cNvSpPr>
          <p:nvPr>
            <p:ph idx="1"/>
          </p:nvPr>
        </p:nvSpPr>
        <p:spPr/>
        <p:txBody>
          <a:bodyPr/>
          <a:lstStyle/>
          <a:p>
            <a:r>
              <a:rPr lang="en-US" altLang="en-US"/>
              <a:t>TYPE : Basic liquid media</a:t>
            </a:r>
          </a:p>
          <a:p>
            <a:r>
              <a:rPr lang="en-US" altLang="en-US"/>
              <a:t>APPEARANCE : clear, colorless, watery, usually in test tube</a:t>
            </a:r>
          </a:p>
          <a:p>
            <a:r>
              <a:rPr lang="en-US" altLang="en-US"/>
              <a:t>Composition : </a:t>
            </a:r>
            <a:endParaRPr lang="en-IN" altLang="en-US"/>
          </a:p>
        </p:txBody>
      </p:sp>
      <p:sp>
        <p:nvSpPr>
          <p:cNvPr id="6" name="Slide Number Placeholder 5">
            <a:extLst>
              <a:ext uri="{FF2B5EF4-FFF2-40B4-BE49-F238E27FC236}">
                <a16:creationId xmlns:a16="http://schemas.microsoft.com/office/drawing/2014/main" id="{D9D978F0-10B3-4889-8066-57AE392C539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767485-937B-41BF-9D8A-D468BF8CFDF4}" type="slidenum">
              <a:rPr lang="en-US" altLang="en-US">
                <a:solidFill>
                  <a:srgbClr val="898989"/>
                </a:solidFill>
              </a:rPr>
              <a:pPr/>
              <a:t>13</a:t>
            </a:fld>
            <a:endParaRPr lang="en-US" altLang="en-US">
              <a:solidFill>
                <a:srgbClr val="898989"/>
              </a:solidFill>
            </a:endParaRPr>
          </a:p>
        </p:txBody>
      </p:sp>
      <p:graphicFrame>
        <p:nvGraphicFramePr>
          <p:cNvPr id="4" name="Table 3">
            <a:extLst>
              <a:ext uri="{FF2B5EF4-FFF2-40B4-BE49-F238E27FC236}">
                <a16:creationId xmlns:a16="http://schemas.microsoft.com/office/drawing/2014/main" id="{1DCF6841-BC70-43AF-BECD-324A1D9724E3}"/>
              </a:ext>
            </a:extLst>
          </p:cNvPr>
          <p:cNvGraphicFramePr>
            <a:graphicFrameLocks noGrp="1"/>
          </p:cNvGraphicFramePr>
          <p:nvPr/>
        </p:nvGraphicFramePr>
        <p:xfrm>
          <a:off x="3124200" y="4191000"/>
          <a:ext cx="6096000" cy="109720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65654">
                <a:tc>
                  <a:txBody>
                    <a:bodyPr/>
                    <a:lstStyle/>
                    <a:p>
                      <a:r>
                        <a:rPr lang="en-US" sz="1800" dirty="0"/>
                        <a:t>PEPTONE</a:t>
                      </a:r>
                      <a:endParaRPr lang="en-IN" sz="1800" dirty="0"/>
                    </a:p>
                  </a:txBody>
                  <a:tcPr marT="45707" marB="45707"/>
                </a:tc>
                <a:tc>
                  <a:txBody>
                    <a:bodyPr/>
                    <a:lstStyle/>
                    <a:p>
                      <a:r>
                        <a:rPr lang="en-US" sz="1800" dirty="0"/>
                        <a:t>10 g</a:t>
                      </a:r>
                      <a:endParaRPr lang="en-IN" sz="1800" dirty="0"/>
                    </a:p>
                  </a:txBody>
                  <a:tcPr marT="45707" marB="45707"/>
                </a:tc>
                <a:extLst>
                  <a:ext uri="{0D108BD9-81ED-4DB2-BD59-A6C34878D82A}">
                    <a16:rowId xmlns:a16="http://schemas.microsoft.com/office/drawing/2014/main" val="10000"/>
                  </a:ext>
                </a:extLst>
              </a:tr>
              <a:tr h="365654">
                <a:tc>
                  <a:txBody>
                    <a:bodyPr/>
                    <a:lstStyle/>
                    <a:p>
                      <a:r>
                        <a:rPr lang="en-US" sz="1800" dirty="0"/>
                        <a:t>SODIUM CHLORIDE, NaCl</a:t>
                      </a:r>
                      <a:endParaRPr lang="en-IN" sz="1800" dirty="0"/>
                    </a:p>
                  </a:txBody>
                  <a:tcPr marT="45707" marB="45707"/>
                </a:tc>
                <a:tc>
                  <a:txBody>
                    <a:bodyPr/>
                    <a:lstStyle/>
                    <a:p>
                      <a:r>
                        <a:rPr lang="en-US" sz="1800" dirty="0"/>
                        <a:t>5 g</a:t>
                      </a:r>
                      <a:endParaRPr lang="en-IN" sz="1800" dirty="0"/>
                    </a:p>
                  </a:txBody>
                  <a:tcPr marT="45707" marB="45707"/>
                </a:tc>
                <a:extLst>
                  <a:ext uri="{0D108BD9-81ED-4DB2-BD59-A6C34878D82A}">
                    <a16:rowId xmlns:a16="http://schemas.microsoft.com/office/drawing/2014/main" val="10001"/>
                  </a:ext>
                </a:extLst>
              </a:tr>
              <a:tr h="365654">
                <a:tc>
                  <a:txBody>
                    <a:bodyPr/>
                    <a:lstStyle/>
                    <a:p>
                      <a:r>
                        <a:rPr lang="en-US" sz="1800" dirty="0"/>
                        <a:t>WATER</a:t>
                      </a:r>
                      <a:endParaRPr lang="en-IN" sz="1800" dirty="0"/>
                    </a:p>
                  </a:txBody>
                  <a:tcPr marT="45707" marB="45707"/>
                </a:tc>
                <a:tc>
                  <a:txBody>
                    <a:bodyPr/>
                    <a:lstStyle/>
                    <a:p>
                      <a:r>
                        <a:rPr lang="en-US" sz="1800" dirty="0"/>
                        <a:t>1 litre</a:t>
                      </a:r>
                      <a:endParaRPr lang="en-IN" sz="1800" dirty="0"/>
                    </a:p>
                  </a:txBody>
                  <a:tcPr marT="45707" marB="45707"/>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AEEBD37-E6C7-4603-83FB-F7582D1C8820}"/>
              </a:ext>
            </a:extLst>
          </p:cNvPr>
          <p:cNvSpPr>
            <a:spLocks noGrp="1"/>
          </p:cNvSpPr>
          <p:nvPr>
            <p:ph type="title"/>
          </p:nvPr>
        </p:nvSpPr>
        <p:spPr/>
        <p:txBody>
          <a:bodyPr/>
          <a:lstStyle/>
          <a:p>
            <a:r>
              <a:rPr lang="en-US" altLang="en-US" b="1"/>
              <a:t>USES OF PEPTONE WATER</a:t>
            </a:r>
            <a:endParaRPr lang="en-IN" altLang="en-US" b="1"/>
          </a:p>
        </p:txBody>
      </p:sp>
      <p:sp>
        <p:nvSpPr>
          <p:cNvPr id="15363" name="Content Placeholder 2">
            <a:extLst>
              <a:ext uri="{FF2B5EF4-FFF2-40B4-BE49-F238E27FC236}">
                <a16:creationId xmlns:a16="http://schemas.microsoft.com/office/drawing/2014/main" id="{FEE02E21-E404-479B-8F49-7048E1347DD8}"/>
              </a:ext>
            </a:extLst>
          </p:cNvPr>
          <p:cNvSpPr>
            <a:spLocks noGrp="1"/>
          </p:cNvSpPr>
          <p:nvPr>
            <p:ph idx="1"/>
          </p:nvPr>
        </p:nvSpPr>
        <p:spPr/>
        <p:txBody>
          <a:bodyPr/>
          <a:lstStyle/>
          <a:p>
            <a:pPr algn="just">
              <a:buFont typeface="Wingdings" panose="05000000000000000000" pitchFamily="2" charset="2"/>
              <a:buChar char="Ø"/>
            </a:pPr>
            <a:r>
              <a:rPr lang="en-US" altLang="en-US"/>
              <a:t>The media is used chiefly as the basis for carbohydrate fermentation media.</a:t>
            </a:r>
          </a:p>
          <a:p>
            <a:pPr algn="just"/>
            <a:endParaRPr lang="en-US" altLang="en-US"/>
          </a:p>
          <a:p>
            <a:pPr algn="just">
              <a:buFont typeface="Wingdings" panose="05000000000000000000" pitchFamily="2" charset="2"/>
              <a:buChar char="Ø"/>
            </a:pPr>
            <a:r>
              <a:rPr lang="en-US" altLang="en-US" b="1">
                <a:solidFill>
                  <a:srgbClr val="FF0000"/>
                </a:solidFill>
              </a:rPr>
              <a:t>Nutrient broths may contain a small amount of sugar derived from meat and it is essential that the basal medium to which various carbohydrates are added for fermentation tests should be free from natural sugars.</a:t>
            </a:r>
            <a:endParaRPr lang="en-IN" altLang="en-US" b="1">
              <a:solidFill>
                <a:srgbClr val="FF0000"/>
              </a:solidFill>
            </a:endParaRPr>
          </a:p>
        </p:txBody>
      </p:sp>
      <p:sp>
        <p:nvSpPr>
          <p:cNvPr id="4" name="Date Placeholder 3">
            <a:extLst>
              <a:ext uri="{FF2B5EF4-FFF2-40B4-BE49-F238E27FC236}">
                <a16:creationId xmlns:a16="http://schemas.microsoft.com/office/drawing/2014/main" id="{6F459E17-067C-4391-8F5F-BCB12F8A83D9}"/>
              </a:ext>
            </a:extLst>
          </p:cNvPr>
          <p:cNvSpPr>
            <a:spLocks noGrp="1"/>
          </p:cNvSpPr>
          <p:nvPr>
            <p:ph type="dt" sz="quarter" idx="10"/>
          </p:nvPr>
        </p:nvSpPr>
        <p:spPr/>
        <p:txBody>
          <a:bodyPr/>
          <a:lstStyle/>
          <a:p>
            <a:pPr>
              <a:defRPr/>
            </a:pPr>
            <a:fld id="{9CC5F8DA-6BC8-4B68-B560-A62553BB83F5}" type="datetime1">
              <a:rPr lang="en-US"/>
              <a:pPr>
                <a:defRPr/>
              </a:pPr>
              <a:t>7/2/2021</a:t>
            </a:fld>
            <a:endParaRPr lang="en-US"/>
          </a:p>
        </p:txBody>
      </p:sp>
      <p:sp>
        <p:nvSpPr>
          <p:cNvPr id="5" name="Slide Number Placeholder 4">
            <a:extLst>
              <a:ext uri="{FF2B5EF4-FFF2-40B4-BE49-F238E27FC236}">
                <a16:creationId xmlns:a16="http://schemas.microsoft.com/office/drawing/2014/main" id="{48A394BD-C12A-41BE-814B-E6C2266E6D4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C3CD25-6F46-4340-824E-404B701DA217}" type="slidenum">
              <a:rPr lang="en-US" altLang="en-US">
                <a:solidFill>
                  <a:srgbClr val="898989"/>
                </a:solidFill>
              </a:rPr>
              <a:pPr/>
              <a:t>14</a:t>
            </a:fld>
            <a:endParaRPr lang="en-US" altLang="en-US">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57C3F85F-7D92-475D-B23D-EF6F9C227943}"/>
              </a:ext>
            </a:extLst>
          </p:cNvPr>
          <p:cNvSpPr>
            <a:spLocks noGrp="1"/>
          </p:cNvSpPr>
          <p:nvPr>
            <p:ph idx="1"/>
          </p:nvPr>
        </p:nvSpPr>
        <p:spPr>
          <a:xfrm>
            <a:off x="1981200" y="457201"/>
            <a:ext cx="8229600" cy="5673725"/>
          </a:xfrm>
        </p:spPr>
        <p:txBody>
          <a:bodyPr/>
          <a:lstStyle/>
          <a:p>
            <a:pPr lvl="1" algn="just">
              <a:buFont typeface="Wingdings" panose="05000000000000000000" pitchFamily="2" charset="2"/>
              <a:buChar char="ü"/>
            </a:pPr>
            <a:r>
              <a:rPr lang="en-US" altLang="en-US"/>
              <a:t>It is also used to test the formation  of indole.</a:t>
            </a:r>
          </a:p>
          <a:p>
            <a:pPr lvl="1" algn="just">
              <a:buFont typeface="Wingdings" panose="05000000000000000000" pitchFamily="2" charset="2"/>
              <a:buChar char="ü"/>
            </a:pPr>
            <a:r>
              <a:rPr lang="en-US" altLang="en-US"/>
              <a:t>Culture of organisms for demonstration of motility</a:t>
            </a:r>
            <a:endParaRPr lang="en-IN" altLang="en-US"/>
          </a:p>
        </p:txBody>
      </p:sp>
      <p:sp>
        <p:nvSpPr>
          <p:cNvPr id="5" name="Date Placeholder 4">
            <a:extLst>
              <a:ext uri="{FF2B5EF4-FFF2-40B4-BE49-F238E27FC236}">
                <a16:creationId xmlns:a16="http://schemas.microsoft.com/office/drawing/2014/main" id="{35F742BB-0922-47C8-B079-8696AF4C94A6}"/>
              </a:ext>
            </a:extLst>
          </p:cNvPr>
          <p:cNvSpPr>
            <a:spLocks noGrp="1"/>
          </p:cNvSpPr>
          <p:nvPr>
            <p:ph type="dt" sz="quarter" idx="10"/>
          </p:nvPr>
        </p:nvSpPr>
        <p:spPr/>
        <p:txBody>
          <a:bodyPr/>
          <a:lstStyle/>
          <a:p>
            <a:pPr>
              <a:defRPr/>
            </a:pPr>
            <a:fld id="{14E3AE85-9F49-487D-8A52-1E9D364CBBFF}" type="datetime1">
              <a:rPr lang="en-US"/>
              <a:pPr>
                <a:defRPr/>
              </a:pPr>
              <a:t>7/2/2021</a:t>
            </a:fld>
            <a:endParaRPr lang="en-US"/>
          </a:p>
        </p:txBody>
      </p:sp>
      <p:sp>
        <p:nvSpPr>
          <p:cNvPr id="6" name="Slide Number Placeholder 5">
            <a:extLst>
              <a:ext uri="{FF2B5EF4-FFF2-40B4-BE49-F238E27FC236}">
                <a16:creationId xmlns:a16="http://schemas.microsoft.com/office/drawing/2014/main" id="{AC54F636-EA70-4EB2-B68F-3091F0CDF2E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DC3D38-C03A-4787-A8A2-E553DF445A71}" type="slidenum">
              <a:rPr lang="en-US" altLang="en-US">
                <a:solidFill>
                  <a:srgbClr val="898989"/>
                </a:solidFill>
              </a:rPr>
              <a:pPr/>
              <a:t>15</a:t>
            </a:fld>
            <a:endParaRPr lang="en-US" altLang="en-US">
              <a:solidFill>
                <a:srgbClr val="898989"/>
              </a:solidFill>
            </a:endParaRPr>
          </a:p>
        </p:txBody>
      </p:sp>
      <p:pic>
        <p:nvPicPr>
          <p:cNvPr id="16389" name="Picture 7" descr="nut">
            <a:extLst>
              <a:ext uri="{FF2B5EF4-FFF2-40B4-BE49-F238E27FC236}">
                <a16:creationId xmlns:a16="http://schemas.microsoft.com/office/drawing/2014/main" id="{0BA1DB0E-B47C-4DBE-A934-27F7924EA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00"/>
            <a:ext cx="91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100_0879.jpg">
            <a:extLst>
              <a:ext uri="{FF2B5EF4-FFF2-40B4-BE49-F238E27FC236}">
                <a16:creationId xmlns:a16="http://schemas.microsoft.com/office/drawing/2014/main" id="{EDA99BE9-38F0-4B20-8296-342A333A7C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1"/>
            <a:ext cx="40386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D15AF71-EDDC-4A3F-8227-DE9C556BE794}"/>
              </a:ext>
            </a:extLst>
          </p:cNvPr>
          <p:cNvSpPr>
            <a:spLocks noGrp="1" noChangeArrowheads="1"/>
          </p:cNvSpPr>
          <p:nvPr>
            <p:ph type="title"/>
          </p:nvPr>
        </p:nvSpPr>
        <p:spPr>
          <a:xfrm>
            <a:off x="1981200" y="304800"/>
            <a:ext cx="8229600" cy="685800"/>
          </a:xfrm>
        </p:spPr>
        <p:txBody>
          <a:bodyPr/>
          <a:lstStyle/>
          <a:p>
            <a:r>
              <a:rPr lang="en-US" altLang="en-US" sz="3200" b="1"/>
              <a:t>COMPLEX MEDIA</a:t>
            </a:r>
          </a:p>
        </p:txBody>
      </p:sp>
      <p:sp>
        <p:nvSpPr>
          <p:cNvPr id="17411" name="Rectangle 3">
            <a:extLst>
              <a:ext uri="{FF2B5EF4-FFF2-40B4-BE49-F238E27FC236}">
                <a16:creationId xmlns:a16="http://schemas.microsoft.com/office/drawing/2014/main" id="{DA99F7D2-4691-4195-B53C-51DB5845C1F7}"/>
              </a:ext>
            </a:extLst>
          </p:cNvPr>
          <p:cNvSpPr>
            <a:spLocks noGrp="1" noChangeArrowheads="1"/>
          </p:cNvSpPr>
          <p:nvPr>
            <p:ph type="body" idx="1"/>
          </p:nvPr>
        </p:nvSpPr>
        <p:spPr>
          <a:xfrm>
            <a:off x="1981200" y="990600"/>
            <a:ext cx="8229600" cy="4876800"/>
          </a:xfrm>
        </p:spPr>
        <p:txBody>
          <a:bodyPr>
            <a:normAutofit lnSpcReduction="10000"/>
          </a:bodyPr>
          <a:lstStyle/>
          <a:p>
            <a:pPr algn="ctr">
              <a:buFont typeface="Wingdings" panose="05000000000000000000" pitchFamily="2" charset="2"/>
              <a:buNone/>
            </a:pPr>
            <a:r>
              <a:rPr lang="en-US" altLang="en-US" sz="2000" b="1"/>
              <a:t>Complex media have added ingredients for bringing out certain properties for bringing out certain properties or providing special nutrients required for growth of the bacterium in question</a:t>
            </a:r>
            <a:r>
              <a:rPr lang="en-US" altLang="en-US" sz="2000"/>
              <a:t>.</a:t>
            </a:r>
          </a:p>
          <a:p>
            <a:pPr>
              <a:buFont typeface="Wingdings" panose="05000000000000000000" pitchFamily="2" charset="2"/>
              <a:buNone/>
            </a:pPr>
            <a:r>
              <a:rPr lang="en-US" altLang="en-US" sz="2000" b="1">
                <a:solidFill>
                  <a:srgbClr val="0000FF"/>
                </a:solidFill>
              </a:rPr>
              <a:t>SYNTHETIC MEDIA</a:t>
            </a:r>
          </a:p>
          <a:p>
            <a:pPr>
              <a:buFont typeface="Wingdings" panose="05000000000000000000" pitchFamily="2" charset="2"/>
              <a:buChar char="ü"/>
            </a:pPr>
            <a:r>
              <a:rPr lang="en-US" altLang="en-US" sz="2000" b="1"/>
              <a:t>These are prepared from pure chemicals and the exact compositions of medium is very well known.</a:t>
            </a:r>
          </a:p>
          <a:p>
            <a:pPr>
              <a:buFont typeface="Wingdings" panose="05000000000000000000" pitchFamily="2" charset="2"/>
              <a:buNone/>
            </a:pPr>
            <a:r>
              <a:rPr lang="en-US" altLang="en-US" sz="2000" b="1"/>
              <a:t>	</a:t>
            </a:r>
            <a:r>
              <a:rPr lang="en-US" altLang="en-US" sz="2000" b="1">
                <a:solidFill>
                  <a:srgbClr val="FF0000"/>
                </a:solidFill>
              </a:rPr>
              <a:t>Example :-</a:t>
            </a:r>
            <a:r>
              <a:rPr lang="en-US" altLang="en-US" sz="2000" b="1"/>
              <a:t> Dubo’s medium</a:t>
            </a:r>
          </a:p>
          <a:p>
            <a:pPr>
              <a:buFont typeface="Wingdings" panose="05000000000000000000" pitchFamily="2" charset="2"/>
              <a:buNone/>
            </a:pPr>
            <a:endParaRPr lang="en-US" altLang="en-US" sz="2000" b="1"/>
          </a:p>
          <a:p>
            <a:pPr>
              <a:buFont typeface="Wingdings" panose="05000000000000000000" pitchFamily="2" charset="2"/>
              <a:buNone/>
            </a:pPr>
            <a:r>
              <a:rPr lang="en-US" altLang="en-US" sz="2000" b="1">
                <a:solidFill>
                  <a:srgbClr val="0000FF"/>
                </a:solidFill>
              </a:rPr>
              <a:t>SEMIDEFINED MEDIA</a:t>
            </a:r>
          </a:p>
          <a:p>
            <a:pPr algn="just">
              <a:buFont typeface="Wingdings" panose="05000000000000000000" pitchFamily="2" charset="2"/>
              <a:buChar char="ü"/>
            </a:pPr>
            <a:r>
              <a:rPr lang="en-US" altLang="en-US" sz="2000" b="1"/>
              <a:t>In these media the exact chemical composition of the constituents is not known because substances like meat and peptone are used. </a:t>
            </a:r>
          </a:p>
          <a:p>
            <a:pPr algn="just">
              <a:buFont typeface="Arial" panose="020B0604020202020204" pitchFamily="34" charset="0"/>
              <a:buNone/>
            </a:pPr>
            <a:endParaRPr lang="en-US" altLang="en-US" sz="2000" b="1"/>
          </a:p>
          <a:p>
            <a:pPr algn="just">
              <a:buFont typeface="Wingdings" panose="05000000000000000000" pitchFamily="2" charset="2"/>
              <a:buChar char="ü"/>
            </a:pPr>
            <a:r>
              <a:rPr lang="en-US" altLang="en-US" sz="2000" b="1"/>
              <a:t>Most of the culture media used for routine diagnostic work are semidefined culture media.    </a:t>
            </a:r>
          </a:p>
          <a:p>
            <a:pPr>
              <a:buFont typeface="Wingdings" panose="05000000000000000000" pitchFamily="2" charset="2"/>
              <a:buNone/>
            </a:pPr>
            <a:endParaRPr lang="en-US" altLang="en-US" sz="2000" b="1">
              <a:solidFill>
                <a:srgbClr val="0000FF"/>
              </a:solidFill>
            </a:endParaRPr>
          </a:p>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EEB0554-3A23-4DF5-B498-762BE0D44F3A}"/>
              </a:ext>
            </a:extLst>
          </p:cNvPr>
          <p:cNvSpPr>
            <a:spLocks noGrp="1" noChangeArrowheads="1"/>
          </p:cNvSpPr>
          <p:nvPr>
            <p:ph type="title"/>
          </p:nvPr>
        </p:nvSpPr>
        <p:spPr>
          <a:xfrm>
            <a:off x="1981200" y="457200"/>
            <a:ext cx="8229600" cy="457200"/>
          </a:xfrm>
        </p:spPr>
        <p:txBody>
          <a:bodyPr>
            <a:normAutofit fontScale="90000"/>
          </a:bodyPr>
          <a:lstStyle/>
          <a:p>
            <a:r>
              <a:rPr lang="en-US" altLang="en-US" sz="3200" b="1"/>
              <a:t>SPECIAL MEDIUM</a:t>
            </a:r>
          </a:p>
        </p:txBody>
      </p:sp>
      <p:sp>
        <p:nvSpPr>
          <p:cNvPr id="18435" name="Rectangle 3">
            <a:extLst>
              <a:ext uri="{FF2B5EF4-FFF2-40B4-BE49-F238E27FC236}">
                <a16:creationId xmlns:a16="http://schemas.microsoft.com/office/drawing/2014/main" id="{5A18C388-BA92-485F-BB2D-09B7F69A3595}"/>
              </a:ext>
            </a:extLst>
          </p:cNvPr>
          <p:cNvSpPr>
            <a:spLocks noGrp="1" noChangeArrowheads="1"/>
          </p:cNvSpPr>
          <p:nvPr>
            <p:ph type="body" idx="1"/>
          </p:nvPr>
        </p:nvSpPr>
        <p:spPr>
          <a:xfrm>
            <a:off x="1828800" y="1143000"/>
            <a:ext cx="8534400" cy="5257800"/>
          </a:xfrm>
        </p:spPr>
        <p:txBody>
          <a:bodyPr/>
          <a:lstStyle/>
          <a:p>
            <a:pPr marL="660400" indent="-660400"/>
            <a:r>
              <a:rPr lang="en-US" altLang="en-US" sz="2000" b="1" dirty="0">
                <a:solidFill>
                  <a:srgbClr val="FF0000"/>
                </a:solidFill>
              </a:rPr>
              <a:t>ENRICHED MEDIA</a:t>
            </a:r>
          </a:p>
          <a:p>
            <a:pPr marL="1035050" lvl="1" indent="-577850">
              <a:buFont typeface="Wingdings" panose="05000000000000000000" pitchFamily="2" charset="2"/>
              <a:buChar char="v"/>
            </a:pPr>
            <a:r>
              <a:rPr lang="en-US" altLang="en-US" sz="2000" b="1" dirty="0"/>
              <a:t>It is a medium which is able to enhance the growth of particular organism without inhibiting the growth of others is known as enriched media.</a:t>
            </a:r>
          </a:p>
          <a:p>
            <a:pPr marL="1035050" lvl="1" indent="-577850">
              <a:buNone/>
            </a:pPr>
            <a:r>
              <a:rPr lang="en-US" altLang="en-US" sz="2000" b="1" dirty="0">
                <a:solidFill>
                  <a:srgbClr val="FF0000"/>
                </a:solidFill>
              </a:rPr>
              <a:t>Examples:-</a:t>
            </a:r>
          </a:p>
          <a:p>
            <a:pPr marL="1784350" lvl="3" indent="-412750" algn="just">
              <a:buNone/>
            </a:pPr>
            <a:r>
              <a:rPr lang="en-US" altLang="en-US" b="1" dirty="0">
                <a:solidFill>
                  <a:srgbClr val="002060"/>
                </a:solidFill>
              </a:rPr>
              <a:t>Dorset’s Egg Medium.</a:t>
            </a:r>
          </a:p>
          <a:p>
            <a:pPr marL="1784350" lvl="3" indent="-412750">
              <a:buFont typeface="Wingdings" panose="05000000000000000000" pitchFamily="2" charset="2"/>
              <a:buChar char="ü"/>
            </a:pPr>
            <a:r>
              <a:rPr lang="en-US" altLang="en-US" b="1" dirty="0"/>
              <a:t>It is a creamy </a:t>
            </a:r>
            <a:r>
              <a:rPr lang="en-US" altLang="en-US" b="1" dirty="0" err="1"/>
              <a:t>coloured</a:t>
            </a:r>
            <a:r>
              <a:rPr lang="en-US" altLang="en-US" b="1" dirty="0"/>
              <a:t> opaque</a:t>
            </a:r>
          </a:p>
          <a:p>
            <a:pPr marL="1784350" lvl="3" indent="-412750">
              <a:buNone/>
            </a:pPr>
            <a:r>
              <a:rPr lang="en-US" altLang="en-US" b="1" dirty="0"/>
              <a:t>  slope kept in screw copped bottle</a:t>
            </a:r>
          </a:p>
          <a:p>
            <a:pPr marL="1784350" lvl="3" indent="-412750">
              <a:buFont typeface="Wingdings" panose="05000000000000000000" pitchFamily="2" charset="2"/>
              <a:buChar char="ü"/>
            </a:pPr>
            <a:r>
              <a:rPr lang="en-US" altLang="en-US" b="1" dirty="0"/>
              <a:t>Selective medium for isolation</a:t>
            </a:r>
          </a:p>
          <a:p>
            <a:pPr marL="1784350" lvl="3" indent="-412750">
              <a:buNone/>
            </a:pPr>
            <a:r>
              <a:rPr lang="en-US" altLang="en-US" b="1" dirty="0"/>
              <a:t> of </a:t>
            </a:r>
            <a:r>
              <a:rPr lang="en-US" altLang="en-US" b="1" i="1" dirty="0"/>
              <a:t>Mycobacterium tuberculosis</a:t>
            </a:r>
            <a:r>
              <a:rPr lang="en-US" altLang="en-US" b="1" dirty="0"/>
              <a:t>.</a:t>
            </a:r>
          </a:p>
          <a:p>
            <a:pPr marL="1784350" lvl="3" indent="-412750">
              <a:buFont typeface="Wingdings" panose="05000000000000000000" pitchFamily="2" charset="2"/>
              <a:buChar char="ü"/>
            </a:pPr>
            <a:r>
              <a:rPr lang="en-US" altLang="en-US" b="1" dirty="0"/>
              <a:t>Composition: </a:t>
            </a:r>
            <a:r>
              <a:rPr lang="en-US" altLang="en-US" b="1" dirty="0">
                <a:solidFill>
                  <a:srgbClr val="FF0000"/>
                </a:solidFill>
              </a:rPr>
              <a:t>Hen’s egg, Nutrient broth</a:t>
            </a:r>
          </a:p>
          <a:p>
            <a:pPr marL="1784350" lvl="3" indent="-412750">
              <a:buNone/>
            </a:pPr>
            <a:endParaRPr lang="en-US" altLang="en-US" b="1" dirty="0"/>
          </a:p>
        </p:txBody>
      </p:sp>
      <p:pic>
        <p:nvPicPr>
          <p:cNvPr id="18436" name="Picture 6" descr="F:\Culture Media\Images\DORSET EGG AND LG MEDIA FOR MTb.jpg">
            <a:extLst>
              <a:ext uri="{FF2B5EF4-FFF2-40B4-BE49-F238E27FC236}">
                <a16:creationId xmlns:a16="http://schemas.microsoft.com/office/drawing/2014/main" id="{C1C4D230-C0C2-4395-9E66-5D4CE1CE0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400"/>
          <a:stretch>
            <a:fillRect/>
          </a:stretch>
        </p:blipFill>
        <p:spPr bwMode="auto">
          <a:xfrm>
            <a:off x="8305800" y="3124200"/>
            <a:ext cx="1371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10B0104-F497-4591-BB5A-B05929EA2230}"/>
              </a:ext>
            </a:extLst>
          </p:cNvPr>
          <p:cNvSpPr>
            <a:spLocks noGrp="1"/>
          </p:cNvSpPr>
          <p:nvPr>
            <p:ph type="title"/>
          </p:nvPr>
        </p:nvSpPr>
        <p:spPr/>
        <p:txBody>
          <a:bodyPr/>
          <a:lstStyle/>
          <a:p>
            <a:r>
              <a:rPr lang="en-US" altLang="en-US" sz="2800" u="sng">
                <a:solidFill>
                  <a:srgbClr val="FF0000"/>
                </a:solidFill>
                <a:latin typeface="Algerian" panose="04020705040A02060702" pitchFamily="82" charset="0"/>
              </a:rPr>
              <a:t>BLOOD AGAR</a:t>
            </a:r>
          </a:p>
        </p:txBody>
      </p:sp>
      <p:sp>
        <p:nvSpPr>
          <p:cNvPr id="19459" name="Content Placeholder 2">
            <a:extLst>
              <a:ext uri="{FF2B5EF4-FFF2-40B4-BE49-F238E27FC236}">
                <a16:creationId xmlns:a16="http://schemas.microsoft.com/office/drawing/2014/main" id="{9645B641-2C96-4826-9442-1830B4850C47}"/>
              </a:ext>
            </a:extLst>
          </p:cNvPr>
          <p:cNvSpPr>
            <a:spLocks noGrp="1"/>
          </p:cNvSpPr>
          <p:nvPr>
            <p:ph idx="1"/>
          </p:nvPr>
        </p:nvSpPr>
        <p:spPr>
          <a:xfrm>
            <a:off x="1981200" y="1600200"/>
            <a:ext cx="8458200" cy="4953000"/>
          </a:xfrm>
        </p:spPr>
        <p:txBody>
          <a:bodyPr/>
          <a:lstStyle/>
          <a:p>
            <a:r>
              <a:rPr lang="en-US" altLang="en-US" sz="2400"/>
              <a:t>TYPE </a:t>
            </a:r>
            <a:r>
              <a:rPr lang="en-US" altLang="en-US" sz="2400">
                <a:solidFill>
                  <a:srgbClr val="FF0000"/>
                </a:solidFill>
              </a:rPr>
              <a:t>: Enriched media.</a:t>
            </a:r>
          </a:p>
          <a:p>
            <a:r>
              <a:rPr lang="en-US" altLang="en-US" sz="2400"/>
              <a:t>APPEARANCE : </a:t>
            </a:r>
            <a:r>
              <a:rPr lang="en-US" altLang="en-US" sz="2400">
                <a:solidFill>
                  <a:srgbClr val="FF0000"/>
                </a:solidFill>
              </a:rPr>
              <a:t>Red color.</a:t>
            </a:r>
          </a:p>
          <a:p>
            <a:r>
              <a:rPr lang="en-US" altLang="en-US" sz="2400"/>
              <a:t>COMPOSITION : </a:t>
            </a:r>
          </a:p>
          <a:p>
            <a:pPr>
              <a:buFont typeface="Wingdings" panose="05000000000000000000" pitchFamily="2" charset="2"/>
              <a:buNone/>
            </a:pPr>
            <a:r>
              <a:rPr lang="en-US" altLang="en-US" sz="2400"/>
              <a:t>     Sterile Nutrient agar + </a:t>
            </a:r>
            <a:r>
              <a:rPr lang="en-US" altLang="en-US" sz="2400">
                <a:solidFill>
                  <a:srgbClr val="C00000"/>
                </a:solidFill>
              </a:rPr>
              <a:t>Defibrinated sheep blood</a:t>
            </a:r>
          </a:p>
          <a:p>
            <a:pPr>
              <a:buFont typeface="Wingdings" panose="05000000000000000000" pitchFamily="2" charset="2"/>
              <a:buNone/>
            </a:pPr>
            <a:endParaRPr lang="en-US" altLang="en-US" sz="2400">
              <a:solidFill>
                <a:srgbClr val="C00000"/>
              </a:solidFill>
            </a:endParaRPr>
          </a:p>
          <a:p>
            <a:pPr>
              <a:buFont typeface="Wingdings" panose="05000000000000000000" pitchFamily="2" charset="2"/>
              <a:buNone/>
            </a:pPr>
            <a:r>
              <a:rPr lang="en-US" altLang="en-US" sz="2400">
                <a:solidFill>
                  <a:srgbClr val="C00000"/>
                </a:solidFill>
              </a:rPr>
              <a:t>  </a:t>
            </a:r>
            <a:r>
              <a:rPr lang="en-US" altLang="en-US" sz="2400" b="1">
                <a:solidFill>
                  <a:srgbClr val="C00000"/>
                </a:solidFill>
              </a:rPr>
              <a:t>USES : </a:t>
            </a:r>
          </a:p>
          <a:p>
            <a:pPr>
              <a:buFont typeface="Wingdings" panose="05000000000000000000" pitchFamily="2" charset="2"/>
              <a:buChar char="v"/>
            </a:pPr>
            <a:r>
              <a:rPr lang="en-US" altLang="en-US" sz="2400"/>
              <a:t>  Routine culture</a:t>
            </a:r>
          </a:p>
          <a:p>
            <a:pPr>
              <a:buFont typeface="Wingdings" panose="05000000000000000000" pitchFamily="2" charset="2"/>
              <a:buChar char="v"/>
            </a:pPr>
            <a:r>
              <a:rPr lang="en-US" altLang="en-US" sz="2400"/>
              <a:t>  Widely used in medical bacteriology</a:t>
            </a:r>
          </a:p>
          <a:p>
            <a:pPr>
              <a:buFont typeface="Wingdings" panose="05000000000000000000" pitchFamily="2" charset="2"/>
              <a:buChar char="v"/>
            </a:pPr>
            <a:r>
              <a:rPr lang="en-US" altLang="en-US" sz="2400"/>
              <a:t>  It is also an </a:t>
            </a:r>
            <a:r>
              <a:rPr lang="en-US" altLang="en-US" sz="2400">
                <a:solidFill>
                  <a:srgbClr val="FF0000"/>
                </a:solidFill>
              </a:rPr>
              <a:t>indicator medium </a:t>
            </a:r>
            <a:r>
              <a:rPr lang="en-US" altLang="en-US" sz="2400"/>
              <a:t>showing the    haemolytic        properties of bacteria such as </a:t>
            </a:r>
            <a:r>
              <a:rPr lang="en-US" altLang="en-US" sz="2400" i="1">
                <a:solidFill>
                  <a:srgbClr val="7030A0"/>
                </a:solidFill>
              </a:rPr>
              <a:t>Streptococcus pyogenes</a:t>
            </a:r>
            <a:r>
              <a:rPr lang="en-US" altLang="en-US" sz="2400">
                <a:solidFill>
                  <a:srgbClr val="7030A0"/>
                </a:solidFill>
              </a:rPr>
              <a:t>.</a:t>
            </a:r>
          </a:p>
        </p:txBody>
      </p:sp>
      <p:sp>
        <p:nvSpPr>
          <p:cNvPr id="6" name="Slide Number Placeholder 5">
            <a:extLst>
              <a:ext uri="{FF2B5EF4-FFF2-40B4-BE49-F238E27FC236}">
                <a16:creationId xmlns:a16="http://schemas.microsoft.com/office/drawing/2014/main" id="{D480695B-E7F3-4B17-838A-95CF33CE29F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B3E205-3D72-4114-AFB0-D506134B2A47}" type="slidenum">
              <a:rPr lang="en-US" altLang="en-US">
                <a:solidFill>
                  <a:srgbClr val="898989"/>
                </a:solidFill>
              </a:rPr>
              <a:pPr/>
              <a:t>18</a:t>
            </a:fld>
            <a:endParaRPr lang="en-US" altLang="en-US">
              <a:solidFill>
                <a:srgbClr val="898989"/>
              </a:solidFill>
            </a:endParaRPr>
          </a:p>
        </p:txBody>
      </p:sp>
      <p:pic>
        <p:nvPicPr>
          <p:cNvPr id="30722" name="Picture 2" descr="C:\Documents and Settings\Administrator\Desktop\Nutrient agar - Wikipedia, the free encyclopedia_files\1.jpeg">
            <a:extLst>
              <a:ext uri="{FF2B5EF4-FFF2-40B4-BE49-F238E27FC236}">
                <a16:creationId xmlns:a16="http://schemas.microsoft.com/office/drawing/2014/main" id="{743A9960-96C7-4CAA-8A84-34B7CB1E27D3}"/>
              </a:ext>
            </a:extLst>
          </p:cNvPr>
          <p:cNvPicPr>
            <a:picLocks noChangeAspect="1" noChangeArrowheads="1"/>
          </p:cNvPicPr>
          <p:nvPr/>
        </p:nvPicPr>
        <p:blipFill>
          <a:blip r:embed="rId2" cstate="print"/>
          <a:srcRect/>
          <a:stretch>
            <a:fillRect/>
          </a:stretch>
        </p:blipFill>
        <p:spPr bwMode="auto">
          <a:xfrm>
            <a:off x="7086600" y="1524000"/>
            <a:ext cx="24003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8E3B-EC64-4358-8879-6CA1A08ABBE4}"/>
              </a:ext>
            </a:extLst>
          </p:cNvPr>
          <p:cNvSpPr>
            <a:spLocks noGrp="1"/>
          </p:cNvSpPr>
          <p:nvPr>
            <p:ph type="title"/>
          </p:nvPr>
        </p:nvSpPr>
        <p:spPr/>
        <p:txBody>
          <a:bodyPr rtlCol="0">
            <a:normAutofit/>
          </a:bodyPr>
          <a:lstStyle/>
          <a:p>
            <a:pPr>
              <a:defRPr/>
            </a:pPr>
            <a:r>
              <a:rPr lang="en-US" sz="2800" b="1" u="sng" dirty="0">
                <a:solidFill>
                  <a:schemeClr val="accent2">
                    <a:lumMod val="75000"/>
                  </a:schemeClr>
                </a:solidFill>
                <a:latin typeface="Algerian" pitchFamily="82" charset="0"/>
              </a:rPr>
              <a:t>CHOCOLATE AGAR</a:t>
            </a:r>
          </a:p>
        </p:txBody>
      </p:sp>
      <p:sp>
        <p:nvSpPr>
          <p:cNvPr id="3" name="Content Placeholder 2">
            <a:extLst>
              <a:ext uri="{FF2B5EF4-FFF2-40B4-BE49-F238E27FC236}">
                <a16:creationId xmlns:a16="http://schemas.microsoft.com/office/drawing/2014/main" id="{036E35D3-0B24-49D1-B5F3-3F4E9B121327}"/>
              </a:ext>
            </a:extLst>
          </p:cNvPr>
          <p:cNvSpPr>
            <a:spLocks noGrp="1"/>
          </p:cNvSpPr>
          <p:nvPr>
            <p:ph idx="1"/>
          </p:nvPr>
        </p:nvSpPr>
        <p:spPr>
          <a:xfrm>
            <a:off x="1981200" y="1600200"/>
            <a:ext cx="8229600" cy="4876800"/>
          </a:xfrm>
        </p:spPr>
        <p:txBody>
          <a:bodyPr rtlCol="0">
            <a:normAutofit/>
          </a:bodyPr>
          <a:lstStyle/>
          <a:p>
            <a:pPr>
              <a:buNone/>
              <a:defRPr/>
            </a:pPr>
            <a:r>
              <a:rPr lang="en-US" sz="2400" dirty="0">
                <a:latin typeface="Bookman Old Style" pitchFamily="18" charset="0"/>
              </a:rPr>
              <a:t>         </a:t>
            </a:r>
            <a:r>
              <a:rPr lang="en-US" sz="2400" dirty="0">
                <a:solidFill>
                  <a:srgbClr val="FF0000"/>
                </a:solidFill>
                <a:latin typeface="Bookman Old Style" pitchFamily="18" charset="0"/>
              </a:rPr>
              <a:t>Also called Heated blood agar.</a:t>
            </a:r>
          </a:p>
          <a:p>
            <a:pPr>
              <a:defRPr/>
            </a:pPr>
            <a:r>
              <a:rPr lang="en-US" sz="2400" dirty="0"/>
              <a:t>TYPE</a:t>
            </a:r>
            <a:r>
              <a:rPr lang="en-US" dirty="0"/>
              <a:t> : </a:t>
            </a:r>
            <a:r>
              <a:rPr lang="en-US" sz="2400" b="1" dirty="0">
                <a:solidFill>
                  <a:schemeClr val="accent2">
                    <a:lumMod val="75000"/>
                  </a:schemeClr>
                </a:solidFill>
                <a:latin typeface="Bookman Old Style" pitchFamily="18" charset="0"/>
              </a:rPr>
              <a:t>Enriched media.</a:t>
            </a:r>
          </a:p>
          <a:p>
            <a:pPr>
              <a:defRPr/>
            </a:pPr>
            <a:r>
              <a:rPr lang="en-US" sz="2400" dirty="0"/>
              <a:t>APPEARANCE : </a:t>
            </a:r>
            <a:r>
              <a:rPr lang="en-US" sz="2400" b="1" dirty="0">
                <a:solidFill>
                  <a:schemeClr val="accent2">
                    <a:lumMod val="75000"/>
                  </a:schemeClr>
                </a:solidFill>
              </a:rPr>
              <a:t>Chocolate brown color.</a:t>
            </a:r>
          </a:p>
          <a:p>
            <a:pPr>
              <a:buNone/>
              <a:defRPr/>
            </a:pPr>
            <a:endParaRPr lang="en-US" sz="2400" dirty="0">
              <a:solidFill>
                <a:srgbClr val="996600"/>
              </a:solidFill>
            </a:endParaRPr>
          </a:p>
          <a:p>
            <a:pPr algn="just">
              <a:buNone/>
              <a:defRPr/>
            </a:pPr>
            <a:r>
              <a:rPr lang="en-US" sz="2400" dirty="0"/>
              <a:t>                                      </a:t>
            </a:r>
            <a:r>
              <a:rPr lang="en-US" sz="2400" u="sng" dirty="0">
                <a:solidFill>
                  <a:srgbClr val="C00000"/>
                </a:solidFill>
                <a:latin typeface="Algerian" pitchFamily="82" charset="0"/>
              </a:rPr>
              <a:t>PROCEDURE</a:t>
            </a:r>
          </a:p>
          <a:p>
            <a:pPr>
              <a:buNone/>
              <a:defRPr/>
            </a:pPr>
            <a:endParaRPr lang="en-US" sz="2400" u="sng" dirty="0">
              <a:solidFill>
                <a:srgbClr val="C00000"/>
              </a:solidFill>
              <a:latin typeface="Algerian" pitchFamily="82" charset="0"/>
            </a:endParaRPr>
          </a:p>
          <a:p>
            <a:pPr>
              <a:buNone/>
              <a:defRPr/>
            </a:pPr>
            <a:r>
              <a:rPr lang="en-US" sz="2400" dirty="0">
                <a:latin typeface="Bookman Old Style" pitchFamily="18" charset="0"/>
              </a:rPr>
              <a:t>Melt the desired amount of nutrient agar.</a:t>
            </a:r>
          </a:p>
          <a:p>
            <a:pPr>
              <a:buNone/>
              <a:defRPr/>
            </a:pPr>
            <a:r>
              <a:rPr lang="en-US" sz="2400" dirty="0">
                <a:latin typeface="Bookman Old Style" pitchFamily="18" charset="0"/>
              </a:rPr>
              <a:t>Cool it in a water – bath at 75º C .</a:t>
            </a:r>
          </a:p>
          <a:p>
            <a:pPr>
              <a:buNone/>
              <a:defRPr/>
            </a:pPr>
            <a:r>
              <a:rPr lang="en-US" sz="2400" dirty="0">
                <a:solidFill>
                  <a:srgbClr val="002060"/>
                </a:solidFill>
                <a:latin typeface="Bookman Old Style" pitchFamily="18" charset="0"/>
              </a:rPr>
              <a:t>Add 10 ml of sterile blood .</a:t>
            </a:r>
          </a:p>
          <a:p>
            <a:pPr>
              <a:buNone/>
              <a:defRPr/>
            </a:pPr>
            <a:r>
              <a:rPr lang="en-US" sz="2400" dirty="0">
                <a:solidFill>
                  <a:srgbClr val="002060"/>
                </a:solidFill>
                <a:latin typeface="Bookman Old Style" pitchFamily="18" charset="0"/>
              </a:rPr>
              <a:t>Allow the medium to remain at 75º C.</a:t>
            </a:r>
          </a:p>
        </p:txBody>
      </p:sp>
      <p:sp>
        <p:nvSpPr>
          <p:cNvPr id="6" name="Slide Number Placeholder 5">
            <a:extLst>
              <a:ext uri="{FF2B5EF4-FFF2-40B4-BE49-F238E27FC236}">
                <a16:creationId xmlns:a16="http://schemas.microsoft.com/office/drawing/2014/main" id="{6E27BA4E-1F33-4845-9926-AEAFB91C747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FFBDBD-1992-4AFD-9B48-C34E9580D680}" type="slidenum">
              <a:rPr lang="en-US" altLang="en-US">
                <a:solidFill>
                  <a:srgbClr val="898989"/>
                </a:solidFill>
              </a:rPr>
              <a:pPr/>
              <a:t>19</a:t>
            </a:fld>
            <a:endParaRPr lang="en-US" altLang="en-US">
              <a:solidFill>
                <a:srgbClr val="898989"/>
              </a:solidFill>
            </a:endParaRPr>
          </a:p>
        </p:txBody>
      </p:sp>
      <p:pic>
        <p:nvPicPr>
          <p:cNvPr id="31746" name="Picture 2" descr="C:\Documents and Settings\Administrator\Desktop\Nutrient agar - Wikipedia, the free encyclopedia_files\3.jpeg">
            <a:extLst>
              <a:ext uri="{FF2B5EF4-FFF2-40B4-BE49-F238E27FC236}">
                <a16:creationId xmlns:a16="http://schemas.microsoft.com/office/drawing/2014/main" id="{1A3E1D05-3492-4010-8174-821A5368E710}"/>
              </a:ext>
            </a:extLst>
          </p:cNvPr>
          <p:cNvPicPr>
            <a:picLocks noChangeAspect="1" noChangeArrowheads="1"/>
          </p:cNvPicPr>
          <p:nvPr/>
        </p:nvPicPr>
        <p:blipFill>
          <a:blip r:embed="rId2" cstate="print"/>
          <a:srcRect/>
          <a:stretch>
            <a:fillRect/>
          </a:stretch>
        </p:blipFill>
        <p:spPr bwMode="auto">
          <a:xfrm>
            <a:off x="8229600" y="137160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D1289BBE-A601-4E69-ACD5-F9480F329289}"/>
              </a:ext>
            </a:extLst>
          </p:cNvPr>
          <p:cNvSpPr>
            <a:spLocks noGrp="1"/>
          </p:cNvSpPr>
          <p:nvPr>
            <p:ph idx="1"/>
          </p:nvPr>
        </p:nvSpPr>
        <p:spPr>
          <a:xfrm>
            <a:off x="1981200" y="2209800"/>
            <a:ext cx="8229600" cy="4648200"/>
          </a:xfrm>
        </p:spPr>
        <p:txBody>
          <a:bodyPr/>
          <a:lstStyle/>
          <a:p>
            <a:r>
              <a:rPr lang="en-US" altLang="en-US" b="1">
                <a:latin typeface="Bell MT" panose="02020503060305020303" pitchFamily="18" charset="0"/>
              </a:rPr>
              <a:t>CULTURE :</a:t>
            </a:r>
            <a:r>
              <a:rPr lang="en-US" altLang="en-US">
                <a:latin typeface="Bell MT" panose="02020503060305020303" pitchFamily="18" charset="0"/>
              </a:rPr>
              <a:t>  </a:t>
            </a:r>
          </a:p>
          <a:p>
            <a:pPr algn="just">
              <a:buFont typeface="Wingdings" panose="05000000000000000000" pitchFamily="2" charset="2"/>
              <a:buNone/>
            </a:pPr>
            <a:r>
              <a:rPr lang="en-US" altLang="en-US">
                <a:latin typeface="Bell MT" panose="02020503060305020303" pitchFamily="18" charset="0"/>
              </a:rPr>
              <a:t>    </a:t>
            </a:r>
            <a:r>
              <a:rPr lang="en-US" altLang="en-US">
                <a:latin typeface="Bookman Old Style" panose="02050604050505020204" pitchFamily="18" charset="0"/>
              </a:rPr>
              <a:t>Is the term given to microorganisms that are cultivated in the lab for the purpose of identifying and studying them.</a:t>
            </a:r>
          </a:p>
        </p:txBody>
      </p:sp>
      <p:sp>
        <p:nvSpPr>
          <p:cNvPr id="5" name="Slide Number Placeholder 4">
            <a:extLst>
              <a:ext uri="{FF2B5EF4-FFF2-40B4-BE49-F238E27FC236}">
                <a16:creationId xmlns:a16="http://schemas.microsoft.com/office/drawing/2014/main" id="{1ECC6775-9EE2-47BC-948C-A95A89BC090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4FE35C-7CA1-41DF-904C-1C0F52E3DF94}" type="slidenum">
              <a:rPr lang="en-US" altLang="en-US">
                <a:solidFill>
                  <a:srgbClr val="898989"/>
                </a:solidFill>
              </a:rPr>
              <a:pPr/>
              <a:t>2</a:t>
            </a:fld>
            <a:endParaRPr lang="en-US" altLang="en-US">
              <a:solidFill>
                <a:srgbClr val="898989"/>
              </a:solidFill>
            </a:endParaRPr>
          </a:p>
        </p:txBody>
      </p:sp>
      <p:sp>
        <p:nvSpPr>
          <p:cNvPr id="3076" name="Rectangle 3">
            <a:extLst>
              <a:ext uri="{FF2B5EF4-FFF2-40B4-BE49-F238E27FC236}">
                <a16:creationId xmlns:a16="http://schemas.microsoft.com/office/drawing/2014/main" id="{563A6C88-FFFA-4581-9FAF-C01C1E61647B}"/>
              </a:ext>
            </a:extLst>
          </p:cNvPr>
          <p:cNvSpPr>
            <a:spLocks noChangeArrowheads="1"/>
          </p:cNvSpPr>
          <p:nvPr/>
        </p:nvSpPr>
        <p:spPr bwMode="auto">
          <a:xfrm>
            <a:off x="3124200" y="3810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B0F0"/>
                </a:solidFill>
              </a:rPr>
              <a:t>     </a:t>
            </a:r>
            <a:r>
              <a:rPr lang="en-US" altLang="en-US" sz="3200" u="sng">
                <a:solidFill>
                  <a:srgbClr val="FF0066"/>
                </a:solidFill>
                <a:latin typeface="Algerian" panose="04020705040A02060702" pitchFamily="82" charset="0"/>
              </a:rPr>
              <a:t>CULTURE AND THE MEDIUM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8DFEE-8E8D-4618-8ED2-D8F352480D37}"/>
              </a:ext>
            </a:extLst>
          </p:cNvPr>
          <p:cNvSpPr>
            <a:spLocks noGrp="1"/>
          </p:cNvSpPr>
          <p:nvPr>
            <p:ph idx="1"/>
          </p:nvPr>
        </p:nvSpPr>
        <p:spPr>
          <a:xfrm>
            <a:off x="1981200" y="838201"/>
            <a:ext cx="8229600" cy="5292725"/>
          </a:xfrm>
        </p:spPr>
        <p:txBody>
          <a:bodyPr rtlCol="0">
            <a:normAutofit/>
          </a:bodyPr>
          <a:lstStyle/>
          <a:p>
            <a:pPr algn="just">
              <a:buNone/>
              <a:defRPr/>
            </a:pPr>
            <a:r>
              <a:rPr lang="en-US" dirty="0"/>
              <a:t>   </a:t>
            </a:r>
            <a:r>
              <a:rPr lang="en-US" sz="2400" dirty="0">
                <a:latin typeface="Bookman Old Style" pitchFamily="18" charset="0"/>
              </a:rPr>
              <a:t>Mixing the </a:t>
            </a:r>
            <a:r>
              <a:rPr lang="en-US" sz="2400" dirty="0">
                <a:solidFill>
                  <a:srgbClr val="FF0000"/>
                </a:solidFill>
                <a:latin typeface="Bookman Old Style" pitchFamily="18" charset="0"/>
              </a:rPr>
              <a:t>blood</a:t>
            </a:r>
            <a:r>
              <a:rPr lang="en-US" sz="2400" dirty="0">
                <a:latin typeface="Bookman Old Style" pitchFamily="18" charset="0"/>
              </a:rPr>
              <a:t> and </a:t>
            </a:r>
            <a:r>
              <a:rPr lang="en-US" sz="2400" dirty="0">
                <a:solidFill>
                  <a:srgbClr val="002060"/>
                </a:solidFill>
                <a:latin typeface="Bookman Old Style" pitchFamily="18" charset="0"/>
              </a:rPr>
              <a:t>agar </a:t>
            </a:r>
            <a:r>
              <a:rPr lang="en-US" sz="2400" dirty="0">
                <a:latin typeface="Bookman Old Style" pitchFamily="18" charset="0"/>
              </a:rPr>
              <a:t>by gentle agitation from   time to time until the blood become </a:t>
            </a:r>
            <a:r>
              <a:rPr lang="en-US" sz="2400" dirty="0">
                <a:solidFill>
                  <a:schemeClr val="accent2">
                    <a:lumMod val="75000"/>
                  </a:schemeClr>
                </a:solidFill>
                <a:latin typeface="Bookman Old Style" pitchFamily="18" charset="0"/>
              </a:rPr>
              <a:t>chocolate brown in color</a:t>
            </a:r>
            <a:r>
              <a:rPr lang="en-US" sz="2400" dirty="0">
                <a:solidFill>
                  <a:srgbClr val="FF0000"/>
                </a:solidFill>
                <a:latin typeface="Bookman Old Style" pitchFamily="18" charset="0"/>
              </a:rPr>
              <a:t>, within about 10 min. </a:t>
            </a:r>
          </a:p>
          <a:p>
            <a:pPr>
              <a:buNone/>
              <a:defRPr/>
            </a:pPr>
            <a:endParaRPr lang="en-US" sz="2400" dirty="0">
              <a:solidFill>
                <a:srgbClr val="FF0000"/>
              </a:solidFill>
              <a:latin typeface="Bookman Old Style" pitchFamily="18" charset="0"/>
            </a:endParaRPr>
          </a:p>
          <a:p>
            <a:pPr>
              <a:buNone/>
              <a:defRPr/>
            </a:pPr>
            <a:r>
              <a:rPr lang="en-US" sz="2400" dirty="0">
                <a:solidFill>
                  <a:srgbClr val="FF0000"/>
                </a:solidFill>
                <a:latin typeface="Bookman Old Style" pitchFamily="18" charset="0"/>
              </a:rPr>
              <a:t>   Then pour in plates.</a:t>
            </a:r>
          </a:p>
          <a:p>
            <a:pPr>
              <a:buNone/>
              <a:defRPr/>
            </a:pPr>
            <a:endParaRPr lang="en-US" sz="2400" dirty="0">
              <a:solidFill>
                <a:srgbClr val="FF0000"/>
              </a:solidFill>
              <a:latin typeface="Bookman Old Style" pitchFamily="18" charset="0"/>
            </a:endParaRPr>
          </a:p>
          <a:p>
            <a:pPr>
              <a:buNone/>
              <a:defRPr/>
            </a:pPr>
            <a:r>
              <a:rPr lang="en-US" sz="2400" dirty="0">
                <a:solidFill>
                  <a:srgbClr val="002060"/>
                </a:solidFill>
                <a:latin typeface="Bookman Old Style" pitchFamily="18" charset="0"/>
              </a:rPr>
              <a:t>                              </a:t>
            </a:r>
            <a:r>
              <a:rPr lang="en-US" u="sng" dirty="0">
                <a:solidFill>
                  <a:srgbClr val="002060"/>
                </a:solidFill>
                <a:latin typeface="Algerian" pitchFamily="82" charset="0"/>
              </a:rPr>
              <a:t>USES</a:t>
            </a:r>
          </a:p>
          <a:p>
            <a:pPr>
              <a:buFont typeface="Wingdings" pitchFamily="2" charset="2"/>
              <a:buChar char="ü"/>
              <a:defRPr/>
            </a:pPr>
            <a:r>
              <a:rPr lang="en-US" sz="2400" b="1" dirty="0">
                <a:solidFill>
                  <a:schemeClr val="accent2">
                    <a:lumMod val="75000"/>
                  </a:schemeClr>
                </a:solidFill>
                <a:latin typeface="Bookman Old Style" pitchFamily="18" charset="0"/>
              </a:rPr>
              <a:t>CULTURE OF </a:t>
            </a:r>
            <a:r>
              <a:rPr lang="en-US" sz="2400" b="1" i="1" dirty="0">
                <a:solidFill>
                  <a:schemeClr val="accent2">
                    <a:lumMod val="75000"/>
                  </a:schemeClr>
                </a:solidFill>
                <a:latin typeface="Bookman Old Style" pitchFamily="18" charset="0"/>
              </a:rPr>
              <a:t>Neisseria </a:t>
            </a:r>
          </a:p>
          <a:p>
            <a:pPr>
              <a:buFont typeface="Wingdings" pitchFamily="2" charset="2"/>
              <a:buChar char="ü"/>
              <a:defRPr/>
            </a:pPr>
            <a:r>
              <a:rPr lang="en-US" sz="2400" b="1" dirty="0">
                <a:solidFill>
                  <a:schemeClr val="accent2">
                    <a:lumMod val="75000"/>
                  </a:schemeClr>
                </a:solidFill>
                <a:latin typeface="Bookman Old Style" pitchFamily="18" charset="0"/>
              </a:rPr>
              <a:t>CULTURE OF </a:t>
            </a:r>
            <a:r>
              <a:rPr lang="en-US" sz="2400" b="1" i="1" dirty="0">
                <a:solidFill>
                  <a:schemeClr val="accent2">
                    <a:lumMod val="75000"/>
                  </a:schemeClr>
                </a:solidFill>
                <a:latin typeface="Bookman Old Style" pitchFamily="18" charset="0"/>
              </a:rPr>
              <a:t>Haemophilus influenzae</a:t>
            </a:r>
          </a:p>
          <a:p>
            <a:pPr>
              <a:buFont typeface="Wingdings" pitchFamily="2" charset="2"/>
              <a:buChar char="ü"/>
              <a:defRPr/>
            </a:pPr>
            <a:r>
              <a:rPr lang="en-US" sz="2400" b="1" dirty="0">
                <a:solidFill>
                  <a:schemeClr val="accent2">
                    <a:lumMod val="75000"/>
                  </a:schemeClr>
                </a:solidFill>
                <a:latin typeface="Bookman Old Style" pitchFamily="18" charset="0"/>
              </a:rPr>
              <a:t>CULTURE OF </a:t>
            </a:r>
            <a:r>
              <a:rPr lang="en-US" sz="2400" b="1" i="1" dirty="0">
                <a:solidFill>
                  <a:schemeClr val="accent2">
                    <a:lumMod val="75000"/>
                  </a:schemeClr>
                </a:solidFill>
                <a:latin typeface="Bookman Old Style" pitchFamily="18" charset="0"/>
              </a:rPr>
              <a:t>Pneumococcus</a:t>
            </a:r>
          </a:p>
        </p:txBody>
      </p:sp>
      <p:sp>
        <p:nvSpPr>
          <p:cNvPr id="5" name="Slide Number Placeholder 4">
            <a:extLst>
              <a:ext uri="{FF2B5EF4-FFF2-40B4-BE49-F238E27FC236}">
                <a16:creationId xmlns:a16="http://schemas.microsoft.com/office/drawing/2014/main" id="{4F3F7DE5-EE49-429C-8218-549262A87A3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7A69FF-6EF2-4A53-9B99-2D0A9ECD2668}" type="slidenum">
              <a:rPr lang="en-US" altLang="en-US">
                <a:solidFill>
                  <a:srgbClr val="898989"/>
                </a:solidFill>
              </a:rPr>
              <a:pPr/>
              <a:t>20</a:t>
            </a:fld>
            <a:endParaRPr lang="en-US" altLang="en-US">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6951D85-1CC0-469A-B4EA-96FDE0764EE6}"/>
              </a:ext>
            </a:extLst>
          </p:cNvPr>
          <p:cNvSpPr>
            <a:spLocks noGrp="1" noChangeArrowheads="1"/>
          </p:cNvSpPr>
          <p:nvPr>
            <p:ph type="title"/>
          </p:nvPr>
        </p:nvSpPr>
        <p:spPr>
          <a:xfrm>
            <a:off x="1981200" y="457200"/>
            <a:ext cx="8686800" cy="533400"/>
          </a:xfrm>
        </p:spPr>
        <p:txBody>
          <a:bodyPr/>
          <a:lstStyle/>
          <a:p>
            <a:r>
              <a:rPr lang="en-US" altLang="en-US" sz="3200" b="1"/>
              <a:t>ENRICHMENT MEDIA</a:t>
            </a:r>
          </a:p>
        </p:txBody>
      </p:sp>
      <p:sp>
        <p:nvSpPr>
          <p:cNvPr id="10243" name="Rectangle 3">
            <a:extLst>
              <a:ext uri="{FF2B5EF4-FFF2-40B4-BE49-F238E27FC236}">
                <a16:creationId xmlns:a16="http://schemas.microsoft.com/office/drawing/2014/main" id="{A2B68F7D-3E39-4732-B674-015AEF5CD704}"/>
              </a:ext>
            </a:extLst>
          </p:cNvPr>
          <p:cNvSpPr>
            <a:spLocks noGrp="1" noChangeArrowheads="1"/>
          </p:cNvSpPr>
          <p:nvPr>
            <p:ph type="body" idx="1"/>
          </p:nvPr>
        </p:nvSpPr>
        <p:spPr>
          <a:xfrm>
            <a:off x="1752600" y="1143000"/>
            <a:ext cx="8458200" cy="5791200"/>
          </a:xfrm>
        </p:spPr>
        <p:txBody>
          <a:bodyPr rtlCol="0">
            <a:normAutofit fontScale="77500" lnSpcReduction="20000"/>
          </a:bodyPr>
          <a:lstStyle/>
          <a:p>
            <a:pPr algn="just">
              <a:buFont typeface="Wingdings" pitchFamily="2" charset="2"/>
              <a:buChar char="v"/>
              <a:defRPr/>
            </a:pPr>
            <a:r>
              <a:rPr lang="en-US" sz="1800" dirty="0"/>
              <a:t> </a:t>
            </a:r>
            <a:r>
              <a:rPr lang="en-US" sz="2200" b="1" dirty="0"/>
              <a:t>These are normally liquid broth media which permit the increase of a given type of  organism in comparison to the other organisms present in the inoculum.</a:t>
            </a:r>
          </a:p>
          <a:p>
            <a:pPr algn="just">
              <a:buFont typeface="Wingdings" pitchFamily="2" charset="2"/>
              <a:buChar char="v"/>
              <a:defRPr/>
            </a:pPr>
            <a:endParaRPr lang="en-US" sz="2000" b="1" dirty="0"/>
          </a:p>
          <a:p>
            <a:pPr algn="just">
              <a:buFont typeface="Wingdings" pitchFamily="2" charset="2"/>
              <a:buChar char="v"/>
              <a:defRPr/>
            </a:pPr>
            <a:r>
              <a:rPr lang="en-US" sz="2000" b="1" dirty="0"/>
              <a:t>An enrichment medium which may contain substances which encourage growth of the required organisms or which may inhibit the growth of other types of organisms.</a:t>
            </a:r>
          </a:p>
          <a:p>
            <a:pPr algn="just">
              <a:buNone/>
              <a:defRPr/>
            </a:pPr>
            <a:endParaRPr lang="en-US" sz="2000" b="1" dirty="0"/>
          </a:p>
          <a:p>
            <a:pPr algn="just">
              <a:buFont typeface="Wingdings" pitchFamily="2" charset="2"/>
              <a:buChar char="v"/>
              <a:defRPr/>
            </a:pPr>
            <a:r>
              <a:rPr lang="en-US" sz="2000" b="1" dirty="0"/>
              <a:t>This result in an absolute increase in the number of wanted bacteria related to other bacteria.</a:t>
            </a:r>
          </a:p>
          <a:p>
            <a:pPr algn="just">
              <a:buNone/>
              <a:defRPr/>
            </a:pPr>
            <a:endParaRPr lang="en-US" sz="2000" b="1" dirty="0"/>
          </a:p>
          <a:p>
            <a:pPr algn="just">
              <a:buFont typeface="Wingdings" pitchFamily="2" charset="2"/>
              <a:buChar char="v"/>
              <a:defRPr/>
            </a:pPr>
            <a:r>
              <a:rPr lang="en-US" sz="2000" b="1" dirty="0">
                <a:solidFill>
                  <a:srgbClr val="FF0000"/>
                </a:solidFill>
              </a:rPr>
              <a:t>Example:-  </a:t>
            </a:r>
            <a:r>
              <a:rPr lang="en-US" sz="2000" b="1" dirty="0" err="1"/>
              <a:t>Selenite</a:t>
            </a:r>
            <a:r>
              <a:rPr lang="en-US" sz="2000" b="1" dirty="0"/>
              <a:t> F broth</a:t>
            </a:r>
          </a:p>
          <a:p>
            <a:pPr algn="just">
              <a:buNone/>
              <a:defRPr/>
            </a:pPr>
            <a:endParaRPr lang="en-US" sz="2000" b="1" dirty="0"/>
          </a:p>
          <a:p>
            <a:pPr algn="just">
              <a:buFont typeface="Wingdings" pitchFamily="2" charset="2"/>
              <a:buChar char="ü"/>
              <a:defRPr/>
            </a:pPr>
            <a:r>
              <a:rPr lang="en-US" sz="2000" b="1" dirty="0"/>
              <a:t>It is enrichment medium for culture of </a:t>
            </a:r>
            <a:r>
              <a:rPr lang="en-US" sz="2000" b="1" i="1" dirty="0"/>
              <a:t>Salmonella </a:t>
            </a:r>
            <a:r>
              <a:rPr lang="en-US" sz="2000" b="1" i="1" dirty="0" err="1"/>
              <a:t>typhi</a:t>
            </a:r>
            <a:r>
              <a:rPr lang="en-US" sz="2000" b="1" i="1" dirty="0"/>
              <a:t> </a:t>
            </a:r>
            <a:r>
              <a:rPr lang="en-US" sz="2000" b="1" dirty="0"/>
              <a:t>and </a:t>
            </a:r>
            <a:r>
              <a:rPr lang="en-US" sz="2000" b="1" i="1" dirty="0" err="1"/>
              <a:t>paratyphi</a:t>
            </a:r>
            <a:r>
              <a:rPr lang="en-US" sz="2000" b="1" dirty="0"/>
              <a:t> bacilli from stool sample</a:t>
            </a:r>
          </a:p>
          <a:p>
            <a:pPr algn="just">
              <a:buNone/>
              <a:defRPr/>
            </a:pPr>
            <a:endParaRPr lang="en-US" sz="2000" b="1" dirty="0"/>
          </a:p>
          <a:p>
            <a:pPr algn="just">
              <a:buFont typeface="Wingdings" pitchFamily="2" charset="2"/>
              <a:buChar char="ü"/>
              <a:defRPr/>
            </a:pPr>
            <a:r>
              <a:rPr lang="en-US" sz="2000" b="1" dirty="0"/>
              <a:t>Principle:- at neutral pH solution acid salinity has high toxicity to coli form     group of bacteria and not to most of the salmonella groups.</a:t>
            </a:r>
          </a:p>
          <a:p>
            <a:pPr algn="just">
              <a:buNone/>
              <a:defRPr/>
            </a:pPr>
            <a:endParaRPr lang="en-US" sz="2000" b="1" dirty="0"/>
          </a:p>
          <a:p>
            <a:pPr>
              <a:buNone/>
              <a:defRPr/>
            </a:pPr>
            <a:endParaRPr lang="en-US" sz="2000" b="1" dirty="0"/>
          </a:p>
          <a:p>
            <a:pPr>
              <a:buNone/>
              <a:defRPr/>
            </a:pPr>
            <a:endParaRPr lang="en-US" sz="2000" b="1" dirty="0"/>
          </a:p>
          <a:p>
            <a:pPr>
              <a:buNone/>
              <a:defRPr/>
            </a:pPr>
            <a:r>
              <a:rPr lang="en-US" sz="1800" dirty="0"/>
              <a:t>                                                   </a:t>
            </a:r>
          </a:p>
          <a:p>
            <a:pPr>
              <a:buNone/>
              <a:defRPr/>
            </a:pPr>
            <a:endParaRPr lang="en-US" sz="1800" dirty="0"/>
          </a:p>
          <a:p>
            <a:pPr>
              <a:buNone/>
              <a:defRPr/>
            </a:pPr>
            <a:endParaRPr lang="en-US" sz="1800" dirty="0"/>
          </a:p>
          <a:p>
            <a:pPr>
              <a:buNone/>
              <a:defRPr/>
            </a:pPr>
            <a:r>
              <a:rPr lang="en-US" sz="18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Culture Media\Images\Selenite-F Broth (SF).JPG">
            <a:extLst>
              <a:ext uri="{FF2B5EF4-FFF2-40B4-BE49-F238E27FC236}">
                <a16:creationId xmlns:a16="http://schemas.microsoft.com/office/drawing/2014/main" id="{BEF5DE4C-587E-4030-A4F2-2D5F9FFB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a:extLst>
              <a:ext uri="{FF2B5EF4-FFF2-40B4-BE49-F238E27FC236}">
                <a16:creationId xmlns:a16="http://schemas.microsoft.com/office/drawing/2014/main" id="{BD66FF6F-02B4-48D4-9ECE-278DA9244D5C}"/>
              </a:ext>
            </a:extLst>
          </p:cNvPr>
          <p:cNvSpPr txBox="1">
            <a:spLocks noChangeArrowheads="1"/>
          </p:cNvSpPr>
          <p:nvPr/>
        </p:nvSpPr>
        <p:spPr bwMode="auto">
          <a:xfrm>
            <a:off x="1828800" y="228600"/>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23556" name="Text Box 6">
            <a:extLst>
              <a:ext uri="{FF2B5EF4-FFF2-40B4-BE49-F238E27FC236}">
                <a16:creationId xmlns:a16="http://schemas.microsoft.com/office/drawing/2014/main" id="{F7560C7E-587C-4D89-BE4F-C7F2C75F5FEC}"/>
              </a:ext>
            </a:extLst>
          </p:cNvPr>
          <p:cNvSpPr txBox="1">
            <a:spLocks noChangeArrowheads="1"/>
          </p:cNvSpPr>
          <p:nvPr/>
        </p:nvSpPr>
        <p:spPr bwMode="auto">
          <a:xfrm>
            <a:off x="1905000" y="0"/>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t>SELENITE F BROTH</a:t>
            </a:r>
          </a:p>
        </p:txBody>
      </p:sp>
      <p:pic>
        <p:nvPicPr>
          <p:cNvPr id="23557" name="Picture 9" descr="F:\ME\Copy of peptone water.jpg">
            <a:extLst>
              <a:ext uri="{FF2B5EF4-FFF2-40B4-BE49-F238E27FC236}">
                <a16:creationId xmlns:a16="http://schemas.microsoft.com/office/drawing/2014/main" id="{3C0F3E68-2361-4549-BB3E-CDC2D5BFA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86" r="49261"/>
          <a:stretch>
            <a:fillRect/>
          </a:stretch>
        </p:blipFill>
        <p:spPr bwMode="auto">
          <a:xfrm>
            <a:off x="7086600" y="381000"/>
            <a:ext cx="2667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1">
            <a:extLst>
              <a:ext uri="{FF2B5EF4-FFF2-40B4-BE49-F238E27FC236}">
                <a16:creationId xmlns:a16="http://schemas.microsoft.com/office/drawing/2014/main" id="{B80A486D-DDCB-47DC-8B1F-C55611DEA500}"/>
              </a:ext>
            </a:extLst>
          </p:cNvPr>
          <p:cNvSpPr txBox="1">
            <a:spLocks noChangeArrowheads="1"/>
          </p:cNvSpPr>
          <p:nvPr/>
        </p:nvSpPr>
        <p:spPr bwMode="auto">
          <a:xfrm>
            <a:off x="6553200" y="0"/>
            <a:ext cx="3581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700"/>
              <a:t>Alkaline peptone water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FA88F2E-B6ED-478F-8F35-81D0637CC035}"/>
              </a:ext>
            </a:extLst>
          </p:cNvPr>
          <p:cNvSpPr>
            <a:spLocks noGrp="1" noChangeArrowheads="1"/>
          </p:cNvSpPr>
          <p:nvPr>
            <p:ph type="title"/>
          </p:nvPr>
        </p:nvSpPr>
        <p:spPr>
          <a:xfrm>
            <a:off x="1981200" y="457200"/>
            <a:ext cx="8229600" cy="533400"/>
          </a:xfrm>
        </p:spPr>
        <p:txBody>
          <a:bodyPr/>
          <a:lstStyle/>
          <a:p>
            <a:r>
              <a:rPr lang="en-US" altLang="en-US" sz="2400" b="1">
                <a:solidFill>
                  <a:srgbClr val="FF0000"/>
                </a:solidFill>
              </a:rPr>
              <a:t>SELECTIVE MEDIA</a:t>
            </a:r>
          </a:p>
        </p:txBody>
      </p:sp>
      <p:sp>
        <p:nvSpPr>
          <p:cNvPr id="12291" name="Rectangle 3">
            <a:extLst>
              <a:ext uri="{FF2B5EF4-FFF2-40B4-BE49-F238E27FC236}">
                <a16:creationId xmlns:a16="http://schemas.microsoft.com/office/drawing/2014/main" id="{DAEC1EBD-D8DD-4114-97F3-CC2DB654A82C}"/>
              </a:ext>
            </a:extLst>
          </p:cNvPr>
          <p:cNvSpPr>
            <a:spLocks noGrp="1" noChangeArrowheads="1"/>
          </p:cNvSpPr>
          <p:nvPr>
            <p:ph type="body" idx="1"/>
          </p:nvPr>
        </p:nvSpPr>
        <p:spPr>
          <a:xfrm>
            <a:off x="1524000" y="990600"/>
            <a:ext cx="8686800" cy="5867400"/>
          </a:xfrm>
        </p:spPr>
        <p:txBody>
          <a:bodyPr rtlCol="0">
            <a:normAutofit lnSpcReduction="10000"/>
          </a:bodyPr>
          <a:lstStyle/>
          <a:p>
            <a:pPr algn="just">
              <a:lnSpc>
                <a:spcPct val="80000"/>
              </a:lnSpc>
              <a:buFont typeface="Wingdings" pitchFamily="2" charset="2"/>
              <a:buChar char="v"/>
              <a:defRPr/>
            </a:pPr>
            <a:r>
              <a:rPr lang="en-US" sz="2000" b="1" dirty="0"/>
              <a:t>It is a medium in which certain substances are present which  inhibit all other bacteria except the desired bacteria. </a:t>
            </a:r>
          </a:p>
          <a:p>
            <a:pPr>
              <a:lnSpc>
                <a:spcPct val="80000"/>
              </a:lnSpc>
              <a:buFont typeface="Wingdings" pitchFamily="2" charset="2"/>
              <a:buChar char="v"/>
              <a:defRPr/>
            </a:pPr>
            <a:r>
              <a:rPr lang="en-US" sz="2000" b="1" dirty="0"/>
              <a:t>It encourages the growth of particular species from a mixed inoculum.</a:t>
            </a:r>
          </a:p>
          <a:p>
            <a:pPr>
              <a:lnSpc>
                <a:spcPct val="80000"/>
              </a:lnSpc>
              <a:buFont typeface="Wingdings" pitchFamily="2" charset="2"/>
              <a:buChar char="v"/>
              <a:defRPr/>
            </a:pPr>
            <a:r>
              <a:rPr lang="en-US" sz="2000" b="1" dirty="0"/>
              <a:t>These media contain components that select for the growth of particular microorganisms. often inhibiting the growth of others.</a:t>
            </a:r>
          </a:p>
          <a:p>
            <a:pPr>
              <a:lnSpc>
                <a:spcPct val="80000"/>
              </a:lnSpc>
              <a:buNone/>
              <a:defRPr/>
            </a:pPr>
            <a:endParaRPr lang="en-US" sz="2000" b="1" dirty="0"/>
          </a:p>
          <a:p>
            <a:pPr>
              <a:lnSpc>
                <a:spcPct val="80000"/>
              </a:lnSpc>
              <a:buNone/>
              <a:defRPr/>
            </a:pPr>
            <a:r>
              <a:rPr lang="en-US" sz="2000" b="1" dirty="0">
                <a:solidFill>
                  <a:srgbClr val="FF0000"/>
                </a:solidFill>
              </a:rPr>
              <a:t>Example</a:t>
            </a:r>
            <a:r>
              <a:rPr lang="en-US" sz="2000" b="1" dirty="0"/>
              <a:t>:- </a:t>
            </a:r>
            <a:r>
              <a:rPr lang="en-US" sz="2000" b="1" dirty="0">
                <a:solidFill>
                  <a:schemeClr val="accent3">
                    <a:lumMod val="50000"/>
                  </a:schemeClr>
                </a:solidFill>
              </a:rPr>
              <a:t>TCBS</a:t>
            </a:r>
          </a:p>
          <a:p>
            <a:pPr>
              <a:lnSpc>
                <a:spcPct val="80000"/>
              </a:lnSpc>
              <a:buNone/>
              <a:defRPr/>
            </a:pPr>
            <a:r>
              <a:rPr lang="en-US" b="1" dirty="0"/>
              <a:t>-</a:t>
            </a:r>
            <a:r>
              <a:rPr lang="en-US" sz="2000" b="1" dirty="0"/>
              <a:t>It is light green translucent medium kept in </a:t>
            </a:r>
            <a:r>
              <a:rPr lang="en-US" sz="2000" b="1" dirty="0" err="1"/>
              <a:t>petridish</a:t>
            </a:r>
            <a:endParaRPr lang="en-US" sz="2000" b="1" dirty="0"/>
          </a:p>
          <a:p>
            <a:pPr>
              <a:lnSpc>
                <a:spcPct val="80000"/>
              </a:lnSpc>
              <a:buNone/>
              <a:defRPr/>
            </a:pPr>
            <a:r>
              <a:rPr lang="en-US" b="1" dirty="0"/>
              <a:t>-</a:t>
            </a:r>
            <a:r>
              <a:rPr lang="en-US" sz="2000" b="1" dirty="0"/>
              <a:t>It is selective medium for </a:t>
            </a:r>
            <a:r>
              <a:rPr lang="en-US" sz="2000" b="1" i="1" dirty="0"/>
              <a:t>Vibrio cholera</a:t>
            </a:r>
          </a:p>
          <a:p>
            <a:pPr>
              <a:lnSpc>
                <a:spcPct val="80000"/>
              </a:lnSpc>
              <a:buNone/>
              <a:defRPr/>
            </a:pPr>
            <a:r>
              <a:rPr lang="en-US" b="1" dirty="0"/>
              <a:t>-</a:t>
            </a:r>
            <a:r>
              <a:rPr lang="en-US" sz="2000" b="1" dirty="0">
                <a:solidFill>
                  <a:srgbClr val="FF0000"/>
                </a:solidFill>
              </a:rPr>
              <a:t>Principle:-</a:t>
            </a:r>
          </a:p>
          <a:p>
            <a:pPr>
              <a:lnSpc>
                <a:spcPct val="80000"/>
              </a:lnSpc>
              <a:buNone/>
              <a:defRPr/>
            </a:pPr>
            <a:r>
              <a:rPr lang="en-US" sz="2000" b="1" dirty="0"/>
              <a:t>  Bile salt inhibit the growth of normal</a:t>
            </a:r>
          </a:p>
          <a:p>
            <a:pPr>
              <a:lnSpc>
                <a:spcPct val="80000"/>
              </a:lnSpc>
              <a:buNone/>
              <a:defRPr/>
            </a:pPr>
            <a:r>
              <a:rPr lang="en-US" sz="2000" b="1" dirty="0"/>
              <a:t>  commensals (unwanted bacteria).</a:t>
            </a:r>
          </a:p>
          <a:p>
            <a:pPr>
              <a:lnSpc>
                <a:spcPct val="80000"/>
              </a:lnSpc>
              <a:buNone/>
              <a:defRPr/>
            </a:pPr>
            <a:endParaRPr lang="en-US" sz="2000" b="1" dirty="0"/>
          </a:p>
          <a:p>
            <a:pPr>
              <a:lnSpc>
                <a:spcPct val="80000"/>
              </a:lnSpc>
              <a:buFont typeface="Wingdings" pitchFamily="2" charset="2"/>
              <a:buChar char="ü"/>
              <a:defRPr/>
            </a:pPr>
            <a:r>
              <a:rPr lang="en-US" sz="2000" b="1" i="1" dirty="0"/>
              <a:t>Vibrio </a:t>
            </a:r>
            <a:r>
              <a:rPr lang="en-US" sz="2000" b="1" i="1" dirty="0" err="1"/>
              <a:t>chloerae</a:t>
            </a:r>
            <a:r>
              <a:rPr lang="en-US" sz="2000" b="1" i="1" dirty="0"/>
              <a:t> </a:t>
            </a:r>
            <a:r>
              <a:rPr lang="en-US" sz="2000" b="1" dirty="0"/>
              <a:t>produce acid by fermentation</a:t>
            </a:r>
          </a:p>
          <a:p>
            <a:pPr>
              <a:lnSpc>
                <a:spcPct val="80000"/>
              </a:lnSpc>
              <a:buNone/>
              <a:defRPr/>
            </a:pPr>
            <a:r>
              <a:rPr lang="en-US" sz="2000" b="1" dirty="0"/>
              <a:t>  of sucrose which acts on </a:t>
            </a:r>
            <a:r>
              <a:rPr lang="en-US" sz="2000" b="1" dirty="0" err="1">
                <a:solidFill>
                  <a:srgbClr val="002060"/>
                </a:solidFill>
              </a:rPr>
              <a:t>bromothymol</a:t>
            </a:r>
            <a:r>
              <a:rPr lang="en-US" sz="2000" b="1" dirty="0">
                <a:solidFill>
                  <a:srgbClr val="002060"/>
                </a:solidFill>
              </a:rPr>
              <a:t> blue </a:t>
            </a:r>
          </a:p>
          <a:p>
            <a:pPr>
              <a:lnSpc>
                <a:spcPct val="80000"/>
              </a:lnSpc>
              <a:buNone/>
              <a:defRPr/>
            </a:pPr>
            <a:r>
              <a:rPr lang="en-US" sz="2000" b="1" dirty="0"/>
              <a:t>  (indicator) producing yellow colonies.</a:t>
            </a:r>
            <a:endParaRPr lang="en-US" b="1" dirty="0"/>
          </a:p>
          <a:p>
            <a:pPr>
              <a:lnSpc>
                <a:spcPct val="80000"/>
              </a:lnSpc>
              <a:buNone/>
              <a:defRPr/>
            </a:pPr>
            <a:endParaRPr lang="en-US" b="1" dirty="0"/>
          </a:p>
          <a:p>
            <a:pPr>
              <a:lnSpc>
                <a:spcPct val="80000"/>
              </a:lnSpc>
              <a:buFont typeface="Wingdings" pitchFamily="2" charset="2"/>
              <a:buChar char="ü"/>
              <a:defRPr/>
            </a:pPr>
            <a:endParaRPr lang="en-US" sz="2000" b="1" dirty="0"/>
          </a:p>
          <a:p>
            <a:pPr>
              <a:lnSpc>
                <a:spcPct val="80000"/>
              </a:lnSpc>
              <a:buNone/>
              <a:defRPr/>
            </a:pPr>
            <a:endParaRPr lang="en-US" b="1" dirty="0"/>
          </a:p>
        </p:txBody>
      </p:sp>
      <p:pic>
        <p:nvPicPr>
          <p:cNvPr id="24580" name="Picture 4" descr="Thiosulfate Citrate Bile Salt Sucrose agar plate (TCBS)">
            <a:extLst>
              <a:ext uri="{FF2B5EF4-FFF2-40B4-BE49-F238E27FC236}">
                <a16:creationId xmlns:a16="http://schemas.microsoft.com/office/drawing/2014/main" id="{A1CB67B3-9C93-4793-A794-3BF095586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895600"/>
            <a:ext cx="3581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Culture Media\Images\Salmonella Shigella Agar with DCA.jpg">
            <a:extLst>
              <a:ext uri="{FF2B5EF4-FFF2-40B4-BE49-F238E27FC236}">
                <a16:creationId xmlns:a16="http://schemas.microsoft.com/office/drawing/2014/main" id="{056BE342-9139-46B2-A576-E6E00C336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64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F:\Culture Media\Images\Salmonella-Shigella agar plate (SS).jpg">
            <a:extLst>
              <a:ext uri="{FF2B5EF4-FFF2-40B4-BE49-F238E27FC236}">
                <a16:creationId xmlns:a16="http://schemas.microsoft.com/office/drawing/2014/main" id="{2B5D0460-A34B-40D7-80D2-1355406AB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449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a:extLst>
              <a:ext uri="{FF2B5EF4-FFF2-40B4-BE49-F238E27FC236}">
                <a16:creationId xmlns:a16="http://schemas.microsoft.com/office/drawing/2014/main" id="{665FA8F6-1895-458F-90E9-EFB736E26BBF}"/>
              </a:ext>
            </a:extLst>
          </p:cNvPr>
          <p:cNvSpPr txBox="1">
            <a:spLocks noChangeArrowheads="1"/>
          </p:cNvSpPr>
          <p:nvPr/>
        </p:nvSpPr>
        <p:spPr bwMode="auto">
          <a:xfrm>
            <a:off x="6553200" y="5029201"/>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i="1">
                <a:solidFill>
                  <a:schemeClr val="accent1"/>
                </a:solidFill>
              </a:rPr>
              <a:t>Salmonella-Shigella agar plate (SS)</a:t>
            </a:r>
          </a:p>
        </p:txBody>
      </p:sp>
      <p:sp>
        <p:nvSpPr>
          <p:cNvPr id="25605" name="Text Box 5">
            <a:extLst>
              <a:ext uri="{FF2B5EF4-FFF2-40B4-BE49-F238E27FC236}">
                <a16:creationId xmlns:a16="http://schemas.microsoft.com/office/drawing/2014/main" id="{30C20D36-7863-4C6B-86B4-D063F218B6FF}"/>
              </a:ext>
            </a:extLst>
          </p:cNvPr>
          <p:cNvSpPr txBox="1">
            <a:spLocks noChangeArrowheads="1"/>
          </p:cNvSpPr>
          <p:nvPr/>
        </p:nvSpPr>
        <p:spPr bwMode="auto">
          <a:xfrm>
            <a:off x="1828800" y="5029201"/>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i="1">
                <a:solidFill>
                  <a:schemeClr val="accent1"/>
                </a:solidFill>
              </a:rPr>
              <a:t>Salmonella Shigella Agar with DCA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07D667C8-D370-4C7E-B7DF-4B18811DB110}"/>
              </a:ext>
            </a:extLst>
          </p:cNvPr>
          <p:cNvSpPr>
            <a:spLocks noGrp="1"/>
          </p:cNvSpPr>
          <p:nvPr>
            <p:ph type="title"/>
          </p:nvPr>
        </p:nvSpPr>
        <p:spPr>
          <a:xfrm>
            <a:off x="2133600" y="1371601"/>
            <a:ext cx="7772400" cy="1362075"/>
          </a:xfrm>
        </p:spPr>
        <p:txBody>
          <a:bodyPr/>
          <a:lstStyle/>
          <a:p>
            <a:r>
              <a:rPr lang="en-US" altLang="en-US" b="1" dirty="0"/>
              <a:t>DIFFERENTIAL MEDIA</a:t>
            </a:r>
          </a:p>
        </p:txBody>
      </p:sp>
      <p:sp>
        <p:nvSpPr>
          <p:cNvPr id="4" name="Text Placeholder 3">
            <a:extLst>
              <a:ext uri="{FF2B5EF4-FFF2-40B4-BE49-F238E27FC236}">
                <a16:creationId xmlns:a16="http://schemas.microsoft.com/office/drawing/2014/main" id="{19822BE1-18AF-466A-812C-8C04FCDCA458}"/>
              </a:ext>
            </a:extLst>
          </p:cNvPr>
          <p:cNvSpPr>
            <a:spLocks noGrp="1"/>
          </p:cNvSpPr>
          <p:nvPr>
            <p:ph type="body" idx="1"/>
          </p:nvPr>
        </p:nvSpPr>
        <p:spPr>
          <a:xfrm>
            <a:off x="2209800" y="2971801"/>
            <a:ext cx="7772400" cy="522287"/>
          </a:xfrm>
        </p:spPr>
        <p:txBody>
          <a:bodyPr>
            <a:normAutofit fontScale="55000" lnSpcReduction="20000"/>
          </a:bodyPr>
          <a:lstStyle/>
          <a:p>
            <a:r>
              <a:rPr lang="en-IN" dirty="0">
                <a:solidFill>
                  <a:schemeClr val="tx1"/>
                </a:solidFill>
              </a:rPr>
              <a:t>These are the media containing reagent or the supplements which allows to distinguish between different groups of bacteria. It may even permit  tentative identification of organisms on the basis of their growth characteristics.</a:t>
            </a:r>
          </a:p>
        </p:txBody>
      </p:sp>
      <p:sp>
        <p:nvSpPr>
          <p:cNvPr id="2" name="Date Placeholder 1">
            <a:extLst>
              <a:ext uri="{FF2B5EF4-FFF2-40B4-BE49-F238E27FC236}">
                <a16:creationId xmlns:a16="http://schemas.microsoft.com/office/drawing/2014/main" id="{FA92219C-EAAF-45CE-8699-8667B8618B40}"/>
              </a:ext>
            </a:extLst>
          </p:cNvPr>
          <p:cNvSpPr>
            <a:spLocks noGrp="1"/>
          </p:cNvSpPr>
          <p:nvPr>
            <p:ph type="dt" sz="half" idx="10"/>
          </p:nvPr>
        </p:nvSpPr>
        <p:spPr/>
        <p:txBody>
          <a:bodyPr/>
          <a:lstStyle/>
          <a:p>
            <a:pPr>
              <a:defRPr/>
            </a:pPr>
            <a:fld id="{4C5CEF8F-F278-4096-9E2B-71DFB26ECE5A}" type="datetime1">
              <a:rPr lang="en-US"/>
              <a:pPr>
                <a:defRPr/>
              </a:pPr>
              <a:t>7/2/2021</a:t>
            </a:fld>
            <a:endParaRPr lang="en-US"/>
          </a:p>
        </p:txBody>
      </p:sp>
      <p:sp>
        <p:nvSpPr>
          <p:cNvPr id="3" name="Slide Number Placeholder 2">
            <a:extLst>
              <a:ext uri="{FF2B5EF4-FFF2-40B4-BE49-F238E27FC236}">
                <a16:creationId xmlns:a16="http://schemas.microsoft.com/office/drawing/2014/main" id="{F8B3CD33-275C-4E47-9EED-A6CA5732AC2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89C91E-DBB6-4CA7-ADD3-8751D8BA0A05}" type="slidenum">
              <a:rPr lang="en-US" altLang="en-US">
                <a:solidFill>
                  <a:srgbClr val="898989"/>
                </a:solidFill>
              </a:rPr>
              <a:pPr/>
              <a:t>25</a:t>
            </a:fld>
            <a:endParaRPr lang="en-US" altLang="en-US">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79FD9DC-34FC-4966-95EF-CF14C6A2FA19}"/>
              </a:ext>
            </a:extLst>
          </p:cNvPr>
          <p:cNvSpPr>
            <a:spLocks noGrp="1"/>
          </p:cNvSpPr>
          <p:nvPr>
            <p:ph type="title"/>
          </p:nvPr>
        </p:nvSpPr>
        <p:spPr/>
        <p:txBody>
          <a:bodyPr/>
          <a:lstStyle/>
          <a:p>
            <a:r>
              <a:rPr lang="en-US" altLang="en-US">
                <a:solidFill>
                  <a:srgbClr val="FF0000"/>
                </a:solidFill>
              </a:rPr>
              <a:t>MAC CONKEY AGAR</a:t>
            </a:r>
            <a:endParaRPr lang="en-IN" altLang="en-US">
              <a:solidFill>
                <a:srgbClr val="FF0000"/>
              </a:solidFill>
            </a:endParaRPr>
          </a:p>
        </p:txBody>
      </p:sp>
      <p:sp>
        <p:nvSpPr>
          <p:cNvPr id="27651" name="Content Placeholder 2">
            <a:extLst>
              <a:ext uri="{FF2B5EF4-FFF2-40B4-BE49-F238E27FC236}">
                <a16:creationId xmlns:a16="http://schemas.microsoft.com/office/drawing/2014/main" id="{4BCE54DE-5CA3-4EED-9245-92EE943E832D}"/>
              </a:ext>
            </a:extLst>
          </p:cNvPr>
          <p:cNvSpPr>
            <a:spLocks noGrp="1"/>
          </p:cNvSpPr>
          <p:nvPr>
            <p:ph idx="1"/>
          </p:nvPr>
        </p:nvSpPr>
        <p:spPr/>
        <p:txBody>
          <a:bodyPr/>
          <a:lstStyle/>
          <a:p>
            <a:endParaRPr lang="en-US" altLang="en-US"/>
          </a:p>
          <a:p>
            <a:r>
              <a:rPr lang="en-IN" altLang="en-US" b="1">
                <a:solidFill>
                  <a:srgbClr val="002060"/>
                </a:solidFill>
              </a:rPr>
              <a:t>MacConkey agar</a:t>
            </a:r>
            <a:r>
              <a:rPr lang="en-IN" altLang="en-US">
                <a:solidFill>
                  <a:srgbClr val="002060"/>
                </a:solidFill>
              </a:rPr>
              <a:t> is a culture medium designed to grow Gram-negative bacteria. It is a useful medium for the cultivation of enterobacteriacea.</a:t>
            </a:r>
          </a:p>
          <a:p>
            <a:pPr>
              <a:buFont typeface="Wingdings" panose="05000000000000000000" pitchFamily="2" charset="2"/>
              <a:buNone/>
            </a:pPr>
            <a:endParaRPr lang="en-IN" altLang="en-US">
              <a:solidFill>
                <a:srgbClr val="FF0000"/>
              </a:solidFill>
            </a:endParaRPr>
          </a:p>
        </p:txBody>
      </p:sp>
      <p:sp>
        <p:nvSpPr>
          <p:cNvPr id="5" name="Slide Number Placeholder 4">
            <a:extLst>
              <a:ext uri="{FF2B5EF4-FFF2-40B4-BE49-F238E27FC236}">
                <a16:creationId xmlns:a16="http://schemas.microsoft.com/office/drawing/2014/main" id="{E9FE8C23-EB41-48DE-9431-4370B8C8381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243471-CBEB-4264-9A95-B59E2AE31305}" type="slidenum">
              <a:rPr lang="en-US" altLang="en-US">
                <a:solidFill>
                  <a:srgbClr val="898989"/>
                </a:solidFill>
              </a:rPr>
              <a:pPr/>
              <a:t>26</a:t>
            </a:fld>
            <a:endParaRPr lang="en-US" altLang="en-US">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MacConkey_agar_with_LF_and_LF_colonies.jpg">
            <a:extLst>
              <a:ext uri="{FF2B5EF4-FFF2-40B4-BE49-F238E27FC236}">
                <a16:creationId xmlns:a16="http://schemas.microsoft.com/office/drawing/2014/main" id="{6AB8F36F-EAE4-435C-AB36-1E3B61FBC8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52400"/>
            <a:ext cx="4876800" cy="6324600"/>
          </a:xfrm>
        </p:spPr>
      </p:pic>
      <p:sp>
        <p:nvSpPr>
          <p:cNvPr id="5" name="Slide Number Placeholder 4">
            <a:extLst>
              <a:ext uri="{FF2B5EF4-FFF2-40B4-BE49-F238E27FC236}">
                <a16:creationId xmlns:a16="http://schemas.microsoft.com/office/drawing/2014/main" id="{E00170BF-3167-48E7-8A1F-2D3463C1629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5451CB-23BF-4266-9964-BA08D547A21C}" type="slidenum">
              <a:rPr lang="en-US" altLang="en-US">
                <a:solidFill>
                  <a:srgbClr val="898989"/>
                </a:solidFill>
              </a:rPr>
              <a:pPr/>
              <a:t>27</a:t>
            </a:fld>
            <a:endParaRPr lang="en-US" altLang="en-US">
              <a:solidFill>
                <a:srgbClr val="898989"/>
              </a:solidFill>
            </a:endParaRPr>
          </a:p>
        </p:txBody>
      </p:sp>
      <p:sp>
        <p:nvSpPr>
          <p:cNvPr id="28676" name="Rectangle 3">
            <a:extLst>
              <a:ext uri="{FF2B5EF4-FFF2-40B4-BE49-F238E27FC236}">
                <a16:creationId xmlns:a16="http://schemas.microsoft.com/office/drawing/2014/main" id="{A42E9EC5-FB72-4D47-9B82-3CC28519209B}"/>
              </a:ext>
            </a:extLst>
          </p:cNvPr>
          <p:cNvSpPr>
            <a:spLocks noChangeArrowheads="1"/>
          </p:cNvSpPr>
          <p:nvPr/>
        </p:nvSpPr>
        <p:spPr bwMode="auto">
          <a:xfrm>
            <a:off x="7086600" y="533401"/>
            <a:ext cx="3352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2800">
                <a:solidFill>
                  <a:srgbClr val="FF0000"/>
                </a:solidFill>
              </a:rPr>
              <a:t>MacConkey</a:t>
            </a:r>
            <a:r>
              <a:rPr lang="en-IN" altLang="en-US" sz="2800"/>
              <a:t> agar showing both lactose and non-lactose fermenting colonies. </a:t>
            </a:r>
          </a:p>
          <a:p>
            <a:endParaRPr lang="en-IN" altLang="en-US" sz="2800"/>
          </a:p>
          <a:p>
            <a:r>
              <a:rPr lang="en-IN" altLang="en-US" sz="2800"/>
              <a:t>Lactose fermenting colonies are pink whereas non-lactose fermenting ones are colourless or appear same as the medium.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FA758E16-854B-46DA-8376-7601D0D5A62F}"/>
              </a:ext>
            </a:extLst>
          </p:cNvPr>
          <p:cNvSpPr>
            <a:spLocks noGrp="1"/>
          </p:cNvSpPr>
          <p:nvPr>
            <p:ph idx="1"/>
          </p:nvPr>
        </p:nvSpPr>
        <p:spPr/>
        <p:txBody>
          <a:bodyPr/>
          <a:lstStyle/>
          <a:p>
            <a:pPr algn="just"/>
            <a:r>
              <a:rPr lang="en-US" altLang="en-US"/>
              <a:t>It contains lactose and neutral red to distinguish the lactose- fermenting coliforms from the lactose non –fermenting salmonella and shigella groups.</a:t>
            </a:r>
            <a:endParaRPr lang="en-IN" altLang="en-US"/>
          </a:p>
        </p:txBody>
      </p:sp>
      <p:sp>
        <p:nvSpPr>
          <p:cNvPr id="5" name="Slide Number Placeholder 4">
            <a:extLst>
              <a:ext uri="{FF2B5EF4-FFF2-40B4-BE49-F238E27FC236}">
                <a16:creationId xmlns:a16="http://schemas.microsoft.com/office/drawing/2014/main" id="{BEFAB5FD-336F-414F-8094-A0D108BF128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932746-4A84-4D9E-8537-CE25EF2F2E33}" type="slidenum">
              <a:rPr lang="en-US" altLang="en-US">
                <a:solidFill>
                  <a:srgbClr val="898989"/>
                </a:solidFill>
              </a:rPr>
              <a:pPr/>
              <a:t>28</a:t>
            </a:fld>
            <a:endParaRPr lang="en-US" altLang="en-US">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447E47D2-671A-4967-893B-17A9E8075EF3}"/>
              </a:ext>
            </a:extLst>
          </p:cNvPr>
          <p:cNvSpPr>
            <a:spLocks noGrp="1"/>
          </p:cNvSpPr>
          <p:nvPr>
            <p:ph idx="1"/>
          </p:nvPr>
        </p:nvSpPr>
        <p:spPr>
          <a:xfrm>
            <a:off x="1981200" y="228601"/>
            <a:ext cx="8229600" cy="5902325"/>
          </a:xfrm>
        </p:spPr>
        <p:txBody>
          <a:bodyPr/>
          <a:lstStyle/>
          <a:p>
            <a:pPr algn="just"/>
            <a:r>
              <a:rPr lang="en-IN" altLang="en-US"/>
              <a:t>It contains </a:t>
            </a:r>
            <a:r>
              <a:rPr lang="en-IN" altLang="en-US" b="1">
                <a:solidFill>
                  <a:srgbClr val="A0D61A"/>
                </a:solidFill>
              </a:rPr>
              <a:t>Bile salts </a:t>
            </a:r>
            <a:r>
              <a:rPr lang="en-IN" altLang="en-US"/>
              <a:t>to inhibit non-intestinal bacteria and most Gram-positive bacteria, except </a:t>
            </a:r>
            <a:r>
              <a:rPr lang="en-IN" altLang="en-US" i="1"/>
              <a:t>Enterococcus</a:t>
            </a:r>
            <a:r>
              <a:rPr lang="en-IN" altLang="en-US"/>
              <a:t> and some species</a:t>
            </a:r>
          </a:p>
          <a:p>
            <a:pPr algn="just">
              <a:buFont typeface="Wingdings" panose="05000000000000000000" pitchFamily="2" charset="2"/>
              <a:buNone/>
            </a:pPr>
            <a:r>
              <a:rPr lang="en-IN" altLang="en-US"/>
              <a:t>   of </a:t>
            </a:r>
            <a:r>
              <a:rPr lang="en-IN" altLang="en-US" i="1"/>
              <a:t>Staphylococcus</a:t>
            </a:r>
            <a:r>
              <a:rPr lang="en-IN" altLang="en-US"/>
              <a:t> i.e. </a:t>
            </a:r>
            <a:r>
              <a:rPr lang="en-IN" altLang="en-US" i="1"/>
              <a:t>Staphylococcus aureus</a:t>
            </a:r>
            <a:r>
              <a:rPr lang="en-IN" altLang="en-US"/>
              <a:t>.</a:t>
            </a:r>
          </a:p>
          <a:p>
            <a:pPr algn="just">
              <a:buFont typeface="Wingdings" panose="05000000000000000000" pitchFamily="2" charset="2"/>
              <a:buNone/>
            </a:pPr>
            <a:endParaRPr lang="en-IN" altLang="en-US"/>
          </a:p>
          <a:p>
            <a:pPr algn="just"/>
            <a:r>
              <a:rPr lang="en-IN" altLang="en-US" b="1">
                <a:solidFill>
                  <a:srgbClr val="FF0000"/>
                </a:solidFill>
              </a:rPr>
              <a:t>Neutral red dye </a:t>
            </a:r>
            <a:r>
              <a:rPr lang="en-IN" altLang="en-US"/>
              <a:t>: which stains microbes fermenting lactose.</a:t>
            </a:r>
          </a:p>
          <a:p>
            <a:pPr algn="just">
              <a:buFont typeface="Arial" panose="020B0604020202020204" pitchFamily="34" charset="0"/>
              <a:buNone/>
            </a:pPr>
            <a:endParaRPr lang="en-IN" altLang="en-US"/>
          </a:p>
          <a:p>
            <a:pPr algn="just"/>
            <a:r>
              <a:rPr lang="en-IN" altLang="en-US" b="1">
                <a:solidFill>
                  <a:srgbClr val="002060"/>
                </a:solidFill>
              </a:rPr>
              <a:t>Crystal violet dye </a:t>
            </a:r>
            <a:r>
              <a:rPr lang="en-IN" altLang="en-US"/>
              <a:t>: which also inhibits certain Gram-positive bacteria).</a:t>
            </a:r>
          </a:p>
          <a:p>
            <a:pPr>
              <a:buFont typeface="Wingdings" panose="05000000000000000000" pitchFamily="2" charset="2"/>
              <a:buNone/>
            </a:pPr>
            <a:endParaRPr lang="en-IN" altLang="en-US"/>
          </a:p>
          <a:p>
            <a:endParaRPr lang="en-IN" altLang="en-US"/>
          </a:p>
        </p:txBody>
      </p:sp>
      <p:sp>
        <p:nvSpPr>
          <p:cNvPr id="5" name="Slide Number Placeholder 4">
            <a:extLst>
              <a:ext uri="{FF2B5EF4-FFF2-40B4-BE49-F238E27FC236}">
                <a16:creationId xmlns:a16="http://schemas.microsoft.com/office/drawing/2014/main" id="{C33E1DA3-BF26-4FC7-8CE5-6D4BF0EF5F6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0BA9DC-170F-4E0B-BBFB-AB162ECA78CB}" type="slidenum">
              <a:rPr lang="en-US" altLang="en-US">
                <a:solidFill>
                  <a:srgbClr val="898989"/>
                </a:solidFill>
              </a:rPr>
              <a:pPr/>
              <a:t>29</a:t>
            </a:fld>
            <a:endParaRPr lang="en-US"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305F60DD-2116-4A31-8881-6A37967058BD}"/>
              </a:ext>
            </a:extLst>
          </p:cNvPr>
          <p:cNvSpPr>
            <a:spLocks noGrp="1"/>
          </p:cNvSpPr>
          <p:nvPr>
            <p:ph idx="1"/>
          </p:nvPr>
        </p:nvSpPr>
        <p:spPr>
          <a:xfrm>
            <a:off x="1981200" y="304801"/>
            <a:ext cx="8229600" cy="5826125"/>
          </a:xfrm>
        </p:spPr>
        <p:txBody>
          <a:bodyPr/>
          <a:lstStyle/>
          <a:p>
            <a:pPr>
              <a:buFont typeface="Wingdings" panose="05000000000000000000" pitchFamily="2" charset="2"/>
              <a:buNone/>
            </a:pPr>
            <a:endParaRPr lang="en-US" altLang="en-US"/>
          </a:p>
          <a:p>
            <a:endParaRPr lang="en-US" altLang="en-US"/>
          </a:p>
          <a:p>
            <a:r>
              <a:rPr lang="en-US" altLang="en-US"/>
              <a:t>MEDIUM: </a:t>
            </a:r>
          </a:p>
          <a:p>
            <a:pPr algn="just">
              <a:buFont typeface="Wingdings" panose="05000000000000000000" pitchFamily="2" charset="2"/>
              <a:buNone/>
            </a:pPr>
            <a:r>
              <a:rPr lang="en-US" altLang="en-US"/>
              <a:t>   </a:t>
            </a:r>
            <a:r>
              <a:rPr lang="en-US" altLang="en-US">
                <a:latin typeface="Bookman Old Style" panose="02050604050505020204" pitchFamily="18" charset="0"/>
              </a:rPr>
              <a:t>Is the term given to the combination of ingredients that will support the growth and cultivation of microorganisms by providing all the essential nutrients required for the growth (</a:t>
            </a:r>
            <a:r>
              <a:rPr lang="en-US" altLang="en-US">
                <a:solidFill>
                  <a:srgbClr val="FF0066"/>
                </a:solidFill>
                <a:latin typeface="Bookman Old Style" panose="02050604050505020204" pitchFamily="18" charset="0"/>
              </a:rPr>
              <a:t>i.e. multiplication</a:t>
            </a:r>
            <a:r>
              <a:rPr lang="en-US" altLang="en-US">
                <a:latin typeface="Bookman Old Style" panose="02050604050505020204" pitchFamily="18" charset="0"/>
              </a:rPr>
              <a:t>) in order to cultivate these microorganisms in large number to study them.  </a:t>
            </a:r>
            <a:endParaRPr lang="en-IN" altLang="en-US">
              <a:latin typeface="Bookman Old Style" panose="02050604050505020204" pitchFamily="18" charset="0"/>
            </a:endParaRPr>
          </a:p>
          <a:p>
            <a:endParaRPr lang="en-IN" altLang="en-US"/>
          </a:p>
        </p:txBody>
      </p:sp>
      <p:sp>
        <p:nvSpPr>
          <p:cNvPr id="5" name="Slide Number Placeholder 4">
            <a:extLst>
              <a:ext uri="{FF2B5EF4-FFF2-40B4-BE49-F238E27FC236}">
                <a16:creationId xmlns:a16="http://schemas.microsoft.com/office/drawing/2014/main" id="{35A0C015-563A-458A-94B9-73ABAFE3749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EC043-4653-4945-8089-ACE566F76EE1}" type="slidenum">
              <a:rPr lang="en-US" altLang="en-US">
                <a:solidFill>
                  <a:srgbClr val="898989"/>
                </a:solidFill>
              </a:rPr>
              <a:pPr/>
              <a:t>3</a:t>
            </a:fld>
            <a:endParaRPr lang="en-US" altLang="en-US">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6D1B31-1709-419A-8BE1-ED1FDBFF0F1C}"/>
              </a:ext>
            </a:extLst>
          </p:cNvPr>
          <p:cNvSpPr>
            <a:spLocks noGrp="1"/>
          </p:cNvSpPr>
          <p:nvPr>
            <p:ph idx="1"/>
          </p:nvPr>
        </p:nvSpPr>
        <p:spPr>
          <a:xfrm>
            <a:off x="1981200" y="1524000"/>
            <a:ext cx="8229600" cy="4038600"/>
          </a:xfrm>
        </p:spPr>
        <p:txBody>
          <a:bodyPr rtlCol="0">
            <a:normAutofit fontScale="92500"/>
          </a:bodyPr>
          <a:lstStyle/>
          <a:p>
            <a:pPr algn="just">
              <a:defRPr/>
            </a:pPr>
            <a:r>
              <a:rPr lang="en-IN" dirty="0"/>
              <a:t>Gram-negative bacteria growing on the media are differentiated by their ability to ferment the sugar lactose. </a:t>
            </a:r>
          </a:p>
          <a:p>
            <a:pPr algn="just">
              <a:defRPr/>
            </a:pPr>
            <a:endParaRPr lang="en-IN" dirty="0"/>
          </a:p>
          <a:p>
            <a:pPr algn="just">
              <a:buNone/>
              <a:defRPr/>
            </a:pPr>
            <a:endParaRPr lang="en-IN" dirty="0"/>
          </a:p>
          <a:p>
            <a:pPr algn="just">
              <a:defRPr/>
            </a:pPr>
            <a:r>
              <a:rPr lang="en-IN" dirty="0"/>
              <a:t>Lactose fermenter cause the pH  to drop and is detected by neutral red, (red at pH's below 6.8.) which appear as bright pink to red colonies on the agar.</a:t>
            </a:r>
            <a:br>
              <a:rPr lang="en-IN" dirty="0">
                <a:solidFill>
                  <a:srgbClr val="00B050"/>
                </a:solidFill>
              </a:rPr>
            </a:br>
            <a:br>
              <a:rPr lang="en-IN" dirty="0"/>
            </a:br>
            <a:endParaRPr lang="en-IN" dirty="0"/>
          </a:p>
        </p:txBody>
      </p:sp>
      <p:sp>
        <p:nvSpPr>
          <p:cNvPr id="5" name="Slide Number Placeholder 4">
            <a:extLst>
              <a:ext uri="{FF2B5EF4-FFF2-40B4-BE49-F238E27FC236}">
                <a16:creationId xmlns:a16="http://schemas.microsoft.com/office/drawing/2014/main" id="{68207ECC-C046-4751-8D9E-CFB31614ADD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1C12BD-F707-4097-9A82-8F6D6F511106}" type="slidenum">
              <a:rPr lang="en-US" altLang="en-US">
                <a:solidFill>
                  <a:srgbClr val="898989"/>
                </a:solidFill>
              </a:rPr>
              <a:pPr/>
              <a:t>30</a:t>
            </a:fld>
            <a:endParaRPr lang="en-US" altLang="en-US">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B62AF344-799B-4524-8799-883E143CE47E}"/>
              </a:ext>
            </a:extLst>
          </p:cNvPr>
          <p:cNvSpPr>
            <a:spLocks noGrp="1"/>
          </p:cNvSpPr>
          <p:nvPr>
            <p:ph idx="1"/>
          </p:nvPr>
        </p:nvSpPr>
        <p:spPr>
          <a:xfrm>
            <a:off x="1981200" y="304801"/>
            <a:ext cx="8229600" cy="5826125"/>
          </a:xfrm>
        </p:spPr>
        <p:txBody>
          <a:bodyPr/>
          <a:lstStyle/>
          <a:p>
            <a:r>
              <a:rPr lang="en-IN" altLang="en-US" b="1">
                <a:solidFill>
                  <a:srgbClr val="FF0000"/>
                </a:solidFill>
              </a:rPr>
              <a:t>Uses</a:t>
            </a:r>
          </a:p>
          <a:p>
            <a:pPr algn="just"/>
            <a:r>
              <a:rPr lang="en-IN" altLang="en-US"/>
              <a:t>Acting as a visual pH indicator, the agar distinguishes those Gram-negative bacteria that can ferment the sugar lactose (Lac+) from those that cannot (Lac-).</a:t>
            </a:r>
          </a:p>
          <a:p>
            <a:pPr algn="just">
              <a:buFont typeface="Wingdings" panose="05000000000000000000" pitchFamily="2" charset="2"/>
              <a:buChar char="v"/>
            </a:pPr>
            <a:r>
              <a:rPr lang="en-IN" altLang="en-US"/>
              <a:t>This medium is also known as an</a:t>
            </a:r>
          </a:p>
          <a:p>
            <a:pPr algn="just"/>
            <a:r>
              <a:rPr lang="en-IN" altLang="en-US"/>
              <a:t> </a:t>
            </a:r>
            <a:r>
              <a:rPr lang="en-IN" altLang="en-US">
                <a:solidFill>
                  <a:srgbClr val="FF0066"/>
                </a:solidFill>
              </a:rPr>
              <a:t>"indicator medium" </a:t>
            </a:r>
          </a:p>
          <a:p>
            <a:pPr algn="just"/>
            <a:r>
              <a:rPr lang="en-IN" altLang="en-US">
                <a:solidFill>
                  <a:srgbClr val="FF0066"/>
                </a:solidFill>
              </a:rPr>
              <a:t> "low selective medium". </a:t>
            </a:r>
          </a:p>
          <a:p>
            <a:pPr algn="just"/>
            <a:r>
              <a:rPr lang="en-IN" altLang="en-US"/>
              <a:t>Absence of electrolytes serves to inhibit swarming by Proteus species</a:t>
            </a:r>
          </a:p>
          <a:p>
            <a:endParaRPr lang="en-IN" altLang="en-US"/>
          </a:p>
        </p:txBody>
      </p:sp>
      <p:sp>
        <p:nvSpPr>
          <p:cNvPr id="5" name="Slide Number Placeholder 4">
            <a:extLst>
              <a:ext uri="{FF2B5EF4-FFF2-40B4-BE49-F238E27FC236}">
                <a16:creationId xmlns:a16="http://schemas.microsoft.com/office/drawing/2014/main" id="{565480E9-53BE-425B-A23A-CEFF42B4D6F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94B07B-463C-4B9F-B5ED-1075F08E6A22}" type="slidenum">
              <a:rPr lang="en-US" altLang="en-US">
                <a:solidFill>
                  <a:srgbClr val="898989"/>
                </a:solidFill>
              </a:rPr>
              <a:pPr/>
              <a:t>31</a:t>
            </a:fld>
            <a:endParaRPr lang="en-US" altLang="en-US">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CADF72-4BFA-48FF-B118-288619B0A666}"/>
              </a:ext>
            </a:extLst>
          </p:cNvPr>
          <p:cNvSpPr>
            <a:spLocks noGrp="1"/>
          </p:cNvSpPr>
          <p:nvPr>
            <p:ph idx="1"/>
          </p:nvPr>
        </p:nvSpPr>
        <p:spPr>
          <a:xfrm>
            <a:off x="1981200" y="381001"/>
            <a:ext cx="8229600" cy="5749925"/>
          </a:xfrm>
        </p:spPr>
        <p:txBody>
          <a:bodyPr rtlCol="0">
            <a:normAutofit/>
          </a:bodyPr>
          <a:lstStyle/>
          <a:p>
            <a:pPr algn="ctr">
              <a:buNone/>
              <a:defRPr/>
            </a:pPr>
            <a:r>
              <a:rPr lang="en-IN" b="1" dirty="0">
                <a:solidFill>
                  <a:srgbClr val="FF0000"/>
                </a:solidFill>
              </a:rPr>
              <a:t>Lac+</a:t>
            </a:r>
          </a:p>
          <a:p>
            <a:pPr algn="just">
              <a:defRPr/>
            </a:pPr>
            <a:r>
              <a:rPr lang="en-IN" dirty="0"/>
              <a:t>By utilizing the lactose available in the medium, Lac+ bacteria such as </a:t>
            </a:r>
          </a:p>
          <a:p>
            <a:pPr algn="just">
              <a:buFont typeface="Wingdings" pitchFamily="2" charset="2"/>
              <a:buChar char="Ø"/>
              <a:defRPr/>
            </a:pPr>
            <a:r>
              <a:rPr lang="en-IN" b="1" i="1" dirty="0">
                <a:solidFill>
                  <a:srgbClr val="FF0000"/>
                </a:solidFill>
              </a:rPr>
              <a:t>Escherichia coli</a:t>
            </a:r>
            <a:endParaRPr lang="en-IN" b="1" dirty="0">
              <a:solidFill>
                <a:srgbClr val="FF0000"/>
              </a:solidFill>
            </a:endParaRPr>
          </a:p>
          <a:p>
            <a:pPr algn="just">
              <a:buFont typeface="Wingdings" pitchFamily="2" charset="2"/>
              <a:buChar char="Ø"/>
              <a:defRPr/>
            </a:pPr>
            <a:r>
              <a:rPr lang="en-IN" b="1" i="1" dirty="0" err="1">
                <a:solidFill>
                  <a:srgbClr val="FF0000"/>
                </a:solidFill>
              </a:rPr>
              <a:t>Enterobacter</a:t>
            </a:r>
            <a:r>
              <a:rPr lang="en-IN" b="1" i="1" dirty="0">
                <a:solidFill>
                  <a:srgbClr val="FF0000"/>
                </a:solidFill>
              </a:rPr>
              <a:t> spp.</a:t>
            </a:r>
            <a:endParaRPr lang="en-IN" b="1" dirty="0">
              <a:solidFill>
                <a:srgbClr val="FF0000"/>
              </a:solidFill>
            </a:endParaRPr>
          </a:p>
          <a:p>
            <a:pPr algn="just">
              <a:buFont typeface="Wingdings" pitchFamily="2" charset="2"/>
              <a:buChar char="Ø"/>
              <a:defRPr/>
            </a:pPr>
            <a:r>
              <a:rPr lang="en-IN" b="1" i="1" dirty="0" err="1">
                <a:solidFill>
                  <a:srgbClr val="FF0000"/>
                </a:solidFill>
              </a:rPr>
              <a:t>Klebsiella</a:t>
            </a:r>
            <a:r>
              <a:rPr lang="en-IN" b="1" i="1" dirty="0">
                <a:solidFill>
                  <a:srgbClr val="FF0000"/>
                </a:solidFill>
              </a:rPr>
              <a:t> spp.</a:t>
            </a:r>
          </a:p>
          <a:p>
            <a:pPr algn="just">
              <a:buNone/>
              <a:defRPr/>
            </a:pPr>
            <a:r>
              <a:rPr lang="en-IN" i="1" dirty="0">
                <a:solidFill>
                  <a:schemeClr val="accent1">
                    <a:lumMod val="40000"/>
                    <a:lumOff val="60000"/>
                  </a:schemeClr>
                </a:solidFill>
              </a:rPr>
              <a:t>   </a:t>
            </a:r>
            <a:r>
              <a:rPr lang="en-IN" dirty="0">
                <a:solidFill>
                  <a:schemeClr val="accent1">
                    <a:lumMod val="40000"/>
                    <a:lumOff val="60000"/>
                  </a:schemeClr>
                </a:solidFill>
              </a:rPr>
              <a:t> </a:t>
            </a:r>
          </a:p>
          <a:p>
            <a:pPr algn="just">
              <a:buNone/>
              <a:defRPr/>
            </a:pPr>
            <a:r>
              <a:rPr lang="en-IN" b="1" dirty="0">
                <a:solidFill>
                  <a:schemeClr val="accent1">
                    <a:lumMod val="40000"/>
                    <a:lumOff val="60000"/>
                  </a:schemeClr>
                </a:solidFill>
              </a:rPr>
              <a:t>	</a:t>
            </a:r>
            <a:r>
              <a:rPr lang="en-IN" b="1" dirty="0"/>
              <a:t>will produce acid, which lowers the pH of the agar below 6.8 and results in the appearance of red/pink      colonies</a:t>
            </a:r>
          </a:p>
        </p:txBody>
      </p:sp>
      <p:sp>
        <p:nvSpPr>
          <p:cNvPr id="5" name="Slide Number Placeholder 4">
            <a:extLst>
              <a:ext uri="{FF2B5EF4-FFF2-40B4-BE49-F238E27FC236}">
                <a16:creationId xmlns:a16="http://schemas.microsoft.com/office/drawing/2014/main" id="{EF83AD6E-81AA-4DDC-B19E-14FE48547A8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52E40D-46C3-45BE-9A51-8D0B40C4153B}" type="slidenum">
              <a:rPr lang="en-US" altLang="en-US">
                <a:solidFill>
                  <a:srgbClr val="898989"/>
                </a:solidFill>
              </a:rPr>
              <a:pPr/>
              <a:t>32</a:t>
            </a:fld>
            <a:endParaRPr lang="en-US" altLang="en-US">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B9B3163-5F9B-4DFA-A1D5-206E973698F3}"/>
              </a:ext>
            </a:extLst>
          </p:cNvPr>
          <p:cNvSpPr>
            <a:spLocks noGrp="1"/>
          </p:cNvSpPr>
          <p:nvPr>
            <p:ph type="title"/>
          </p:nvPr>
        </p:nvSpPr>
        <p:spPr/>
        <p:txBody>
          <a:bodyPr/>
          <a:lstStyle/>
          <a:p>
            <a:r>
              <a:rPr lang="en-IN" altLang="en-US" sz="3200" b="1">
                <a:solidFill>
                  <a:srgbClr val="FF0000"/>
                </a:solidFill>
              </a:rPr>
              <a:t>CLED </a:t>
            </a:r>
            <a:br>
              <a:rPr lang="en-IN" altLang="en-US" sz="3200" b="1">
                <a:solidFill>
                  <a:srgbClr val="FF0000"/>
                </a:solidFill>
              </a:rPr>
            </a:br>
            <a:r>
              <a:rPr lang="en-IN" altLang="en-US" sz="3200" b="1">
                <a:solidFill>
                  <a:srgbClr val="FF0000"/>
                </a:solidFill>
              </a:rPr>
              <a:t>(Cystine Lactose Electrolyte Deficient medium)</a:t>
            </a:r>
            <a:endParaRPr lang="en-IN" altLang="en-US" sz="3200">
              <a:solidFill>
                <a:srgbClr val="FF0000"/>
              </a:solidFill>
            </a:endParaRPr>
          </a:p>
        </p:txBody>
      </p:sp>
      <p:sp>
        <p:nvSpPr>
          <p:cNvPr id="34819" name="Content Placeholder 2">
            <a:extLst>
              <a:ext uri="{FF2B5EF4-FFF2-40B4-BE49-F238E27FC236}">
                <a16:creationId xmlns:a16="http://schemas.microsoft.com/office/drawing/2014/main" id="{68B29A8A-4C26-4F85-A2FF-112CF361E949}"/>
              </a:ext>
            </a:extLst>
          </p:cNvPr>
          <p:cNvSpPr>
            <a:spLocks noGrp="1"/>
          </p:cNvSpPr>
          <p:nvPr>
            <p:ph idx="1"/>
          </p:nvPr>
        </p:nvSpPr>
        <p:spPr/>
        <p:txBody>
          <a:bodyPr/>
          <a:lstStyle/>
          <a:p>
            <a:pPr algn="just"/>
            <a:r>
              <a:rPr lang="en-IN" altLang="en-US"/>
              <a:t>It is a valuable non-inhibitory growth medium used in the isolation and differentiation of urinary organisms. </a:t>
            </a:r>
          </a:p>
          <a:p>
            <a:pPr algn="just"/>
            <a:endParaRPr lang="en-IN" altLang="en-US"/>
          </a:p>
          <a:p>
            <a:pPr algn="just"/>
            <a:r>
              <a:rPr lang="en-IN" altLang="en-US"/>
              <a:t>Being electrolyte deficient, it prevents the swarming of </a:t>
            </a:r>
            <a:r>
              <a:rPr lang="en-IN" altLang="en-US" i="1"/>
              <a:t>Proteus</a:t>
            </a:r>
            <a:r>
              <a:rPr lang="en-IN" altLang="en-US"/>
              <a:t> species</a:t>
            </a:r>
          </a:p>
        </p:txBody>
      </p:sp>
      <p:sp>
        <p:nvSpPr>
          <p:cNvPr id="5" name="Slide Number Placeholder 4">
            <a:extLst>
              <a:ext uri="{FF2B5EF4-FFF2-40B4-BE49-F238E27FC236}">
                <a16:creationId xmlns:a16="http://schemas.microsoft.com/office/drawing/2014/main" id="{6E47E21C-C530-436D-871A-54C1F9E1C8B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340FD9-FF2D-42D4-B600-51207983D8A0}" type="slidenum">
              <a:rPr lang="en-US" altLang="en-US">
                <a:solidFill>
                  <a:srgbClr val="898989"/>
                </a:solidFill>
              </a:rPr>
              <a:pPr/>
              <a:t>33</a:t>
            </a:fld>
            <a:endParaRPr lang="en-US" altLang="en-US">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9825EEA-0096-4E32-B693-2D17D86B7D20}"/>
              </a:ext>
            </a:extLst>
          </p:cNvPr>
          <p:cNvSpPr>
            <a:spLocks noGrp="1"/>
          </p:cNvSpPr>
          <p:nvPr>
            <p:ph type="title"/>
          </p:nvPr>
        </p:nvSpPr>
        <p:spPr/>
        <p:txBody>
          <a:bodyPr/>
          <a:lstStyle/>
          <a:p>
            <a:endParaRPr lang="en-IN" altLang="en-US"/>
          </a:p>
        </p:txBody>
      </p:sp>
      <p:pic>
        <p:nvPicPr>
          <p:cNvPr id="35843" name="Content Placeholder 3" descr="Lactose_non_lactose_fermenters_on_CLED_agar.jpg">
            <a:extLst>
              <a:ext uri="{FF2B5EF4-FFF2-40B4-BE49-F238E27FC236}">
                <a16:creationId xmlns:a16="http://schemas.microsoft.com/office/drawing/2014/main" id="{20678044-5A80-4BCD-8DC0-227F89ED50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600200"/>
            <a:ext cx="4572000" cy="4800600"/>
          </a:xfrm>
        </p:spPr>
      </p:pic>
      <p:sp>
        <p:nvSpPr>
          <p:cNvPr id="6" name="Slide Number Placeholder 5">
            <a:extLst>
              <a:ext uri="{FF2B5EF4-FFF2-40B4-BE49-F238E27FC236}">
                <a16:creationId xmlns:a16="http://schemas.microsoft.com/office/drawing/2014/main" id="{9AA4EF95-A78D-4A5D-881F-D29F6D92F59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49B30A-5A01-4030-98BF-63E7DF70E9BA}" type="slidenum">
              <a:rPr lang="en-US" altLang="en-US">
                <a:solidFill>
                  <a:srgbClr val="898989"/>
                </a:solidFill>
              </a:rPr>
              <a:pPr/>
              <a:t>34</a:t>
            </a:fld>
            <a:endParaRPr lang="en-US" altLang="en-US">
              <a:solidFill>
                <a:srgbClr val="898989"/>
              </a:solidFill>
            </a:endParaRPr>
          </a:p>
        </p:txBody>
      </p:sp>
      <p:sp>
        <p:nvSpPr>
          <p:cNvPr id="35845" name="Rectangle 4">
            <a:extLst>
              <a:ext uri="{FF2B5EF4-FFF2-40B4-BE49-F238E27FC236}">
                <a16:creationId xmlns:a16="http://schemas.microsoft.com/office/drawing/2014/main" id="{6A30C166-ECD9-4CFF-9BFB-E257E8A57F02}"/>
              </a:ext>
            </a:extLst>
          </p:cNvPr>
          <p:cNvSpPr>
            <a:spLocks noChangeArrowheads="1"/>
          </p:cNvSpPr>
          <p:nvPr/>
        </p:nvSpPr>
        <p:spPr bwMode="auto">
          <a:xfrm>
            <a:off x="7086600" y="1828800"/>
            <a:ext cx="3276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800" b="1"/>
              <a:t>Description: </a:t>
            </a:r>
            <a:r>
              <a:rPr lang="en-IN" altLang="en-US" sz="2800"/>
              <a:t>Lactose &amp; non lactose fermenters on CLED medium.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DF1B86D-61D5-43CA-AB0F-3853AD158DCA}"/>
              </a:ext>
            </a:extLst>
          </p:cNvPr>
          <p:cNvSpPr>
            <a:spLocks noGrp="1" noChangeArrowheads="1"/>
          </p:cNvSpPr>
          <p:nvPr>
            <p:ph type="title"/>
          </p:nvPr>
        </p:nvSpPr>
        <p:spPr>
          <a:xfrm>
            <a:off x="1981200" y="457200"/>
            <a:ext cx="8229600" cy="381000"/>
          </a:xfrm>
        </p:spPr>
        <p:txBody>
          <a:bodyPr>
            <a:normAutofit fontScale="90000"/>
          </a:bodyPr>
          <a:lstStyle/>
          <a:p>
            <a:r>
              <a:rPr lang="en-US" altLang="en-US" sz="3200" b="1"/>
              <a:t>INDICATOR MEDIUM</a:t>
            </a:r>
          </a:p>
        </p:txBody>
      </p:sp>
      <p:sp>
        <p:nvSpPr>
          <p:cNvPr id="36867" name="Rectangle 3">
            <a:extLst>
              <a:ext uri="{FF2B5EF4-FFF2-40B4-BE49-F238E27FC236}">
                <a16:creationId xmlns:a16="http://schemas.microsoft.com/office/drawing/2014/main" id="{18296F8C-F881-4EC1-BDB2-AD68C8BCFCD1}"/>
              </a:ext>
            </a:extLst>
          </p:cNvPr>
          <p:cNvSpPr>
            <a:spLocks noGrp="1" noChangeArrowheads="1"/>
          </p:cNvSpPr>
          <p:nvPr>
            <p:ph type="body" idx="1"/>
          </p:nvPr>
        </p:nvSpPr>
        <p:spPr>
          <a:xfrm>
            <a:off x="1981200" y="914400"/>
            <a:ext cx="8229600" cy="4953000"/>
          </a:xfrm>
        </p:spPr>
        <p:txBody>
          <a:bodyPr/>
          <a:lstStyle/>
          <a:p>
            <a:pPr algn="just">
              <a:lnSpc>
                <a:spcPct val="90000"/>
              </a:lnSpc>
              <a:buFont typeface="Wingdings" panose="05000000000000000000" pitchFamily="2" charset="2"/>
              <a:buChar char="v"/>
            </a:pPr>
            <a:r>
              <a:rPr lang="en-US" altLang="en-US" sz="2000" b="1"/>
              <a:t>These media contain an indicator which changes colour when bacteria grow on them.</a:t>
            </a:r>
          </a:p>
          <a:p>
            <a:pPr algn="just">
              <a:lnSpc>
                <a:spcPct val="90000"/>
              </a:lnSpc>
              <a:buFont typeface="Arial" panose="020B0604020202020204" pitchFamily="34" charset="0"/>
              <a:buNone/>
            </a:pPr>
            <a:endParaRPr lang="en-US" altLang="en-US" sz="2000" b="1"/>
          </a:p>
          <a:p>
            <a:pPr algn="just">
              <a:lnSpc>
                <a:spcPct val="90000"/>
              </a:lnSpc>
              <a:buFont typeface="Wingdings" panose="05000000000000000000" pitchFamily="2" charset="2"/>
              <a:buChar char="v"/>
            </a:pPr>
            <a:r>
              <a:rPr lang="en-US" altLang="en-US" sz="2000" b="1">
                <a:solidFill>
                  <a:srgbClr val="FF0000"/>
                </a:solidFill>
              </a:rPr>
              <a:t>Example:- </a:t>
            </a:r>
            <a:r>
              <a:rPr lang="en-US" altLang="en-US" sz="2000" b="1"/>
              <a:t>Wilson and Blair medium</a:t>
            </a:r>
          </a:p>
          <a:p>
            <a:pPr algn="just">
              <a:lnSpc>
                <a:spcPct val="90000"/>
              </a:lnSpc>
              <a:buFont typeface="Arial" panose="020B0604020202020204" pitchFamily="34" charset="0"/>
              <a:buNone/>
            </a:pPr>
            <a:endParaRPr lang="en-US" altLang="en-US" sz="2000" b="1"/>
          </a:p>
          <a:p>
            <a:pPr algn="just">
              <a:lnSpc>
                <a:spcPct val="90000"/>
              </a:lnSpc>
              <a:buFont typeface="Wingdings" panose="05000000000000000000" pitchFamily="2" charset="2"/>
              <a:buChar char="ü"/>
            </a:pPr>
            <a:r>
              <a:rPr lang="en-US" altLang="en-US" sz="2000" b="1"/>
              <a:t>For isolation of </a:t>
            </a:r>
            <a:r>
              <a:rPr lang="en-US" altLang="en-US" sz="2000" b="1" i="1"/>
              <a:t>Salmonella typhi</a:t>
            </a:r>
            <a:r>
              <a:rPr lang="en-US" altLang="en-US" sz="2000" b="1"/>
              <a:t> and </a:t>
            </a:r>
            <a:r>
              <a:rPr lang="en-US" altLang="en-US" sz="2000" b="1" i="1"/>
              <a:t>S. paratyphi </a:t>
            </a:r>
          </a:p>
          <a:p>
            <a:pPr algn="just">
              <a:lnSpc>
                <a:spcPct val="90000"/>
              </a:lnSpc>
              <a:buFont typeface="Wingdings" panose="05000000000000000000" pitchFamily="2" charset="2"/>
              <a:buChar char="ü"/>
            </a:pPr>
            <a:r>
              <a:rPr lang="en-US" altLang="en-US" sz="2000" b="1"/>
              <a:t>They appear as black colonies</a:t>
            </a:r>
          </a:p>
          <a:p>
            <a:pPr algn="just">
              <a:lnSpc>
                <a:spcPct val="90000"/>
              </a:lnSpc>
              <a:buFont typeface="Wingdings" panose="05000000000000000000" pitchFamily="2" charset="2"/>
              <a:buNone/>
            </a:pPr>
            <a:r>
              <a:rPr lang="en-US" altLang="en-US" sz="2000" b="1"/>
              <a:t>  </a:t>
            </a:r>
          </a:p>
          <a:p>
            <a:pPr algn="just">
              <a:lnSpc>
                <a:spcPct val="90000"/>
              </a:lnSpc>
              <a:buFont typeface="Wingdings" panose="05000000000000000000" pitchFamily="2" charset="2"/>
              <a:buChar char="ü"/>
            </a:pPr>
            <a:r>
              <a:rPr lang="en-US" altLang="en-US" sz="2000" b="1">
                <a:solidFill>
                  <a:srgbClr val="FF0000"/>
                </a:solidFill>
              </a:rPr>
              <a:t>Principle:- </a:t>
            </a:r>
            <a:r>
              <a:rPr lang="en-US" altLang="en-US" sz="2000" b="1"/>
              <a:t>The black colour of colonies is due to the ability of these organisms to reduce bismuth sulphite to sulphide in the presence of glucose coliforms are inhibited by brilliant green and bismuth sullphite</a:t>
            </a:r>
          </a:p>
          <a:p>
            <a:pPr algn="just">
              <a:lnSpc>
                <a:spcPct val="90000"/>
              </a:lnSpc>
              <a:buFont typeface="Wingdings" panose="05000000000000000000" pitchFamily="2" charset="2"/>
              <a:buNone/>
            </a:pPr>
            <a:r>
              <a:rPr lang="en-US" altLang="en-US" sz="2000" b="1"/>
              <a:t>                               </a:t>
            </a:r>
          </a:p>
          <a:p>
            <a:pPr>
              <a:lnSpc>
                <a:spcPct val="90000"/>
              </a:lnSpc>
              <a:buFont typeface="Wingdings" panose="05000000000000000000" pitchFamily="2" charset="2"/>
              <a:buNone/>
            </a:pPr>
            <a:endParaRPr lang="en-US" altLang="en-US" sz="20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80B6EA4-0029-412E-BB58-5E6FB96C1C8F}"/>
              </a:ext>
            </a:extLst>
          </p:cNvPr>
          <p:cNvSpPr>
            <a:spLocks noGrp="1" noChangeArrowheads="1"/>
          </p:cNvSpPr>
          <p:nvPr>
            <p:ph type="title"/>
          </p:nvPr>
        </p:nvSpPr>
        <p:spPr>
          <a:xfrm>
            <a:off x="1981200" y="457200"/>
            <a:ext cx="8229600" cy="457200"/>
          </a:xfrm>
        </p:spPr>
        <p:txBody>
          <a:bodyPr/>
          <a:lstStyle/>
          <a:p>
            <a:r>
              <a:rPr lang="en-US" altLang="en-US" sz="2400" b="1">
                <a:solidFill>
                  <a:srgbClr val="FF0000"/>
                </a:solidFill>
              </a:rPr>
              <a:t>TRANSPORT MEDIUM</a:t>
            </a:r>
          </a:p>
        </p:txBody>
      </p:sp>
      <p:sp>
        <p:nvSpPr>
          <p:cNvPr id="37891" name="Rectangle 3">
            <a:extLst>
              <a:ext uri="{FF2B5EF4-FFF2-40B4-BE49-F238E27FC236}">
                <a16:creationId xmlns:a16="http://schemas.microsoft.com/office/drawing/2014/main" id="{D5776FE1-F6C2-4C91-BAFA-D2AB5962D7B0}"/>
              </a:ext>
            </a:extLst>
          </p:cNvPr>
          <p:cNvSpPr>
            <a:spLocks noGrp="1" noChangeArrowheads="1"/>
          </p:cNvSpPr>
          <p:nvPr>
            <p:ph type="body" idx="1"/>
          </p:nvPr>
        </p:nvSpPr>
        <p:spPr>
          <a:xfrm>
            <a:off x="1981200" y="990600"/>
            <a:ext cx="8229600" cy="4876800"/>
          </a:xfrm>
        </p:spPr>
        <p:txBody>
          <a:bodyPr/>
          <a:lstStyle/>
          <a:p>
            <a:pPr>
              <a:buFont typeface="Wingdings" panose="05000000000000000000" pitchFamily="2" charset="2"/>
              <a:buNone/>
            </a:pPr>
            <a:r>
              <a:rPr lang="en-US" altLang="en-US" sz="2000"/>
              <a:t>     </a:t>
            </a:r>
          </a:p>
        </p:txBody>
      </p:sp>
      <p:sp>
        <p:nvSpPr>
          <p:cNvPr id="37892" name="Rectangle 4">
            <a:extLst>
              <a:ext uri="{FF2B5EF4-FFF2-40B4-BE49-F238E27FC236}">
                <a16:creationId xmlns:a16="http://schemas.microsoft.com/office/drawing/2014/main" id="{81BFBCC1-9F98-4D9F-980D-A3DD09532959}"/>
              </a:ext>
            </a:extLst>
          </p:cNvPr>
          <p:cNvSpPr>
            <a:spLocks noChangeArrowheads="1"/>
          </p:cNvSpPr>
          <p:nvPr/>
        </p:nvSpPr>
        <p:spPr bwMode="auto">
          <a:xfrm>
            <a:off x="1905000" y="1600200"/>
            <a:ext cx="4572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ü"/>
            </a:pPr>
            <a:r>
              <a:rPr lang="en-US" altLang="en-US" sz="1600"/>
              <a:t>These are used for the temporary storage of specimens being transported to the laboratory for cultivation. </a:t>
            </a:r>
          </a:p>
          <a:p>
            <a:pPr algn="just"/>
            <a:endParaRPr lang="en-US" altLang="en-US" sz="1600"/>
          </a:p>
          <a:p>
            <a:pPr algn="just">
              <a:buFont typeface="Wingdings" panose="05000000000000000000" pitchFamily="2" charset="2"/>
              <a:buChar char="ü"/>
            </a:pPr>
            <a:r>
              <a:rPr lang="en-US" altLang="en-US" sz="1600"/>
              <a:t>Such media ideally maintain the viability of all organisms in the specimen without altering their concentration. </a:t>
            </a:r>
          </a:p>
          <a:p>
            <a:pPr algn="just"/>
            <a:endParaRPr lang="en-US" altLang="en-US" sz="1600"/>
          </a:p>
          <a:p>
            <a:pPr algn="just">
              <a:buFont typeface="Wingdings" panose="05000000000000000000" pitchFamily="2" charset="2"/>
              <a:buChar char="ü"/>
            </a:pPr>
            <a:r>
              <a:rPr lang="en-US" altLang="en-US" sz="1600"/>
              <a:t>Transport media typically contain only buffers and salt. </a:t>
            </a:r>
          </a:p>
          <a:p>
            <a:pPr algn="just"/>
            <a:endParaRPr lang="en-US" altLang="en-US" sz="1600"/>
          </a:p>
          <a:p>
            <a:pPr algn="just">
              <a:buFont typeface="Wingdings" panose="05000000000000000000" pitchFamily="2" charset="2"/>
              <a:buChar char="ü"/>
            </a:pPr>
            <a:r>
              <a:rPr lang="en-US" altLang="en-US" sz="1600"/>
              <a:t>The lack of carbon, nitrogen, and organic growth factors prevents microbial multiplication. </a:t>
            </a:r>
          </a:p>
          <a:p>
            <a:pPr algn="just"/>
            <a:endParaRPr lang="en-US" altLang="en-US" sz="1600"/>
          </a:p>
          <a:p>
            <a:pPr algn="just">
              <a:buFont typeface="Wingdings" panose="05000000000000000000" pitchFamily="2" charset="2"/>
              <a:buChar char="ü"/>
            </a:pPr>
            <a:r>
              <a:rPr lang="en-US" altLang="en-US" sz="1600"/>
              <a:t>Transport media used in the isolation of anaerobes must be free of molecular oxygen.</a:t>
            </a:r>
          </a:p>
        </p:txBody>
      </p:sp>
      <p:pic>
        <p:nvPicPr>
          <p:cNvPr id="37893" name="Picture 5" descr="F:\Culture Media\Images\Stuart Transport medium.JPG">
            <a:extLst>
              <a:ext uri="{FF2B5EF4-FFF2-40B4-BE49-F238E27FC236}">
                <a16:creationId xmlns:a16="http://schemas.microsoft.com/office/drawing/2014/main" id="{39D34623-5C83-4E37-80B8-F459EAC58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1524000"/>
            <a:ext cx="345916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a:extLst>
              <a:ext uri="{FF2B5EF4-FFF2-40B4-BE49-F238E27FC236}">
                <a16:creationId xmlns:a16="http://schemas.microsoft.com/office/drawing/2014/main" id="{9CDBB335-2562-4693-A5D0-F333CCE6819A}"/>
              </a:ext>
            </a:extLst>
          </p:cNvPr>
          <p:cNvSpPr txBox="1">
            <a:spLocks noChangeArrowheads="1"/>
          </p:cNvSpPr>
          <p:nvPr/>
        </p:nvSpPr>
        <p:spPr bwMode="auto">
          <a:xfrm>
            <a:off x="6934200" y="59436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t>STUART TRANSPORT BROTH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BACE791-AA89-46D9-8CC3-D946BD099D0F}"/>
              </a:ext>
            </a:extLst>
          </p:cNvPr>
          <p:cNvSpPr>
            <a:spLocks noGrp="1" noChangeArrowheads="1"/>
          </p:cNvSpPr>
          <p:nvPr>
            <p:ph type="title"/>
          </p:nvPr>
        </p:nvSpPr>
        <p:spPr>
          <a:xfrm>
            <a:off x="1524000" y="457200"/>
            <a:ext cx="9144000" cy="609600"/>
          </a:xfrm>
          <a:ln>
            <a:solidFill>
              <a:schemeClr val="tx1"/>
            </a:solidFill>
            <a:miter lim="800000"/>
            <a:headEnd/>
            <a:tailEnd/>
          </a:ln>
        </p:spPr>
        <p:txBody>
          <a:bodyPr/>
          <a:lstStyle/>
          <a:p>
            <a:r>
              <a:rPr lang="en-US" altLang="en-US" sz="3200" b="1">
                <a:solidFill>
                  <a:srgbClr val="6600FF"/>
                </a:solidFill>
              </a:rPr>
              <a:t>CHARACTERISTICS OF TRANSPORT MEDIA:</a:t>
            </a:r>
          </a:p>
        </p:txBody>
      </p:sp>
      <p:sp>
        <p:nvSpPr>
          <p:cNvPr id="38915" name="Rectangle 3">
            <a:extLst>
              <a:ext uri="{FF2B5EF4-FFF2-40B4-BE49-F238E27FC236}">
                <a16:creationId xmlns:a16="http://schemas.microsoft.com/office/drawing/2014/main" id="{56508C82-C0D9-46DF-B365-F7A7F01610EC}"/>
              </a:ext>
            </a:extLst>
          </p:cNvPr>
          <p:cNvSpPr>
            <a:spLocks noGrp="1" noChangeArrowheads="1"/>
          </p:cNvSpPr>
          <p:nvPr>
            <p:ph type="body" idx="1"/>
          </p:nvPr>
        </p:nvSpPr>
        <p:spPr>
          <a:xfrm>
            <a:off x="2209800" y="1143000"/>
            <a:ext cx="8458200" cy="5715000"/>
          </a:xfrm>
        </p:spPr>
        <p:txBody>
          <a:bodyPr/>
          <a:lstStyle/>
          <a:p>
            <a:pPr marL="609600" indent="-609600"/>
            <a:r>
              <a:rPr lang="en-US" altLang="en-US" sz="2000" b="1"/>
              <a:t>It should be non-toxic</a:t>
            </a:r>
          </a:p>
          <a:p>
            <a:pPr marL="609600" indent="-609600"/>
            <a:r>
              <a:rPr lang="en-US" altLang="en-US" sz="2000" b="1"/>
              <a:t>It should not promote or inhibit the bacterial growth </a:t>
            </a:r>
          </a:p>
          <a:p>
            <a:pPr marL="609600" indent="-609600"/>
            <a:r>
              <a:rPr lang="en-US" altLang="en-US" sz="2000" b="1"/>
              <a:t>It should be easy to carry and transport</a:t>
            </a:r>
          </a:p>
          <a:p>
            <a:pPr marL="609600" indent="-609600">
              <a:buNone/>
            </a:pPr>
            <a:endParaRPr lang="en-US" altLang="en-US" sz="2000" b="1"/>
          </a:p>
          <a:p>
            <a:pPr marL="609600" indent="-609600">
              <a:buNone/>
            </a:pPr>
            <a:r>
              <a:rPr lang="en-US" altLang="en-US" sz="2000" b="1"/>
              <a:t>    Examples:</a:t>
            </a:r>
          </a:p>
          <a:p>
            <a:pPr marL="609600" indent="-609600">
              <a:buFont typeface="Wingdings" panose="05000000000000000000" pitchFamily="2" charset="2"/>
              <a:buAutoNum type="arabicPeriod"/>
            </a:pPr>
            <a:r>
              <a:rPr lang="en-US" altLang="en-US" sz="2000" b="1"/>
              <a:t> Venkatraman Ramakrishnan medium</a:t>
            </a:r>
          </a:p>
          <a:p>
            <a:pPr marL="609600" indent="-609600">
              <a:buFont typeface="Wingdings" panose="05000000000000000000" pitchFamily="2" charset="2"/>
              <a:buAutoNum type="arabicPeriod"/>
            </a:pPr>
            <a:r>
              <a:rPr lang="en-US" altLang="en-US" sz="2000" b="1"/>
              <a:t>Buffered glycerol saline transport medium</a:t>
            </a:r>
          </a:p>
          <a:p>
            <a:pPr marL="609600" indent="-609600">
              <a:buFont typeface="Wingdings" panose="05000000000000000000" pitchFamily="2" charset="2"/>
              <a:buAutoNum type="arabicPeriod"/>
            </a:pPr>
            <a:r>
              <a:rPr lang="en-US" altLang="en-US" sz="2000" b="1"/>
              <a:t>Cary and Blair medium</a:t>
            </a:r>
          </a:p>
        </p:txBody>
      </p:sp>
      <p:pic>
        <p:nvPicPr>
          <p:cNvPr id="38916" name="Picture 4" descr="cary blair medium">
            <a:extLst>
              <a:ext uri="{FF2B5EF4-FFF2-40B4-BE49-F238E27FC236}">
                <a16:creationId xmlns:a16="http://schemas.microsoft.com/office/drawing/2014/main" id="{669AF854-0ECD-46D0-AC90-0C57631DC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810000"/>
            <a:ext cx="3276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a:extLst>
              <a:ext uri="{FF2B5EF4-FFF2-40B4-BE49-F238E27FC236}">
                <a16:creationId xmlns:a16="http://schemas.microsoft.com/office/drawing/2014/main" id="{08147462-40CE-4AA2-BB93-31E97518CCCE}"/>
              </a:ext>
            </a:extLst>
          </p:cNvPr>
          <p:cNvSpPr>
            <a:spLocks noChangeArrowheads="1"/>
          </p:cNvSpPr>
          <p:nvPr/>
        </p:nvSpPr>
        <p:spPr bwMode="auto">
          <a:xfrm>
            <a:off x="7543801" y="6324600"/>
            <a:ext cx="22701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Cary and Blair medium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a:extLst>
              <a:ext uri="{FF2B5EF4-FFF2-40B4-BE49-F238E27FC236}">
                <a16:creationId xmlns:a16="http://schemas.microsoft.com/office/drawing/2014/main" id="{A86FE546-AA8C-4352-886B-A750526DF4C1}"/>
              </a:ext>
            </a:extLst>
          </p:cNvPr>
          <p:cNvSpPr>
            <a:spLocks noGrp="1" noChangeArrowheads="1"/>
          </p:cNvSpPr>
          <p:nvPr>
            <p:ph type="title"/>
          </p:nvPr>
        </p:nvSpPr>
        <p:spPr>
          <a:xfrm>
            <a:off x="1981200" y="457200"/>
            <a:ext cx="8229600" cy="457200"/>
          </a:xfrm>
        </p:spPr>
        <p:txBody>
          <a:bodyPr>
            <a:normAutofit fontScale="90000"/>
          </a:bodyPr>
          <a:lstStyle/>
          <a:p>
            <a:r>
              <a:rPr lang="en-US" altLang="en-US" sz="3200" b="1"/>
              <a:t>ANAEROBIC MEDIUM</a:t>
            </a:r>
          </a:p>
        </p:txBody>
      </p:sp>
      <p:sp>
        <p:nvSpPr>
          <p:cNvPr id="39939" name="Rectangle 1027">
            <a:extLst>
              <a:ext uri="{FF2B5EF4-FFF2-40B4-BE49-F238E27FC236}">
                <a16:creationId xmlns:a16="http://schemas.microsoft.com/office/drawing/2014/main" id="{3B6FA801-0669-446F-BEDB-1B50F1B27741}"/>
              </a:ext>
            </a:extLst>
          </p:cNvPr>
          <p:cNvSpPr>
            <a:spLocks noGrp="1" noChangeArrowheads="1"/>
          </p:cNvSpPr>
          <p:nvPr>
            <p:ph type="body" idx="1"/>
          </p:nvPr>
        </p:nvSpPr>
        <p:spPr>
          <a:xfrm>
            <a:off x="1524000" y="990600"/>
            <a:ext cx="9144000" cy="5562600"/>
          </a:xfrm>
        </p:spPr>
        <p:txBody>
          <a:bodyPr/>
          <a:lstStyle/>
          <a:p>
            <a:pPr>
              <a:buFont typeface="Wingdings" panose="05000000000000000000" pitchFamily="2" charset="2"/>
              <a:buNone/>
            </a:pPr>
            <a:r>
              <a:rPr lang="en-US" altLang="en-US" sz="2000"/>
              <a:t>These media are used to grow anaerobic organisms.</a:t>
            </a:r>
          </a:p>
          <a:p>
            <a:pPr>
              <a:buFont typeface="Wingdings" panose="05000000000000000000" pitchFamily="2" charset="2"/>
              <a:buNone/>
            </a:pPr>
            <a:r>
              <a:rPr lang="en-US" altLang="en-US" sz="2000"/>
              <a:t> </a:t>
            </a:r>
            <a:r>
              <a:rPr lang="en-US" altLang="en-US" sz="2000" b="1"/>
              <a:t>Examples:-</a:t>
            </a:r>
          </a:p>
          <a:p>
            <a:pPr>
              <a:buFont typeface="Wingdings" panose="05000000000000000000" pitchFamily="2" charset="2"/>
              <a:buChar char="ü"/>
            </a:pPr>
            <a:r>
              <a:rPr lang="en-US" altLang="en-US" sz="2000"/>
              <a:t>Thioglycollate broth</a:t>
            </a:r>
          </a:p>
          <a:p>
            <a:pPr>
              <a:buFont typeface="Wingdings" panose="05000000000000000000" pitchFamily="2" charset="2"/>
              <a:buChar char="ü"/>
            </a:pPr>
            <a:r>
              <a:rPr lang="en-US" altLang="en-US" sz="2000"/>
              <a:t> Robertsons Cooked Meat Medium</a:t>
            </a:r>
          </a:p>
          <a:p>
            <a:pPr>
              <a:buFont typeface="Arial" panose="020B0604020202020204" pitchFamily="34" charset="0"/>
              <a:buNone/>
            </a:pPr>
            <a:endParaRPr lang="en-US" altLang="en-US" sz="2000"/>
          </a:p>
          <a:p>
            <a:pPr>
              <a:buFont typeface="Wingdings" panose="05000000000000000000" pitchFamily="2" charset="2"/>
              <a:buNone/>
            </a:pPr>
            <a:r>
              <a:rPr lang="en-US" altLang="en-US"/>
              <a:t>    </a:t>
            </a:r>
          </a:p>
        </p:txBody>
      </p:sp>
      <p:pic>
        <p:nvPicPr>
          <p:cNvPr id="39940" name="Picture 1028" descr="F:\Culture Media\Images\thioglycollate broth.gif">
            <a:extLst>
              <a:ext uri="{FF2B5EF4-FFF2-40B4-BE49-F238E27FC236}">
                <a16:creationId xmlns:a16="http://schemas.microsoft.com/office/drawing/2014/main" id="{1D77E4AC-008E-40D6-B28E-E9E69930F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9718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F:\anand\robertson cooked.jpg">
            <a:extLst>
              <a:ext uri="{FF2B5EF4-FFF2-40B4-BE49-F238E27FC236}">
                <a16:creationId xmlns:a16="http://schemas.microsoft.com/office/drawing/2014/main" id="{C60F19EC-045A-4822-943E-9255D88BE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819400"/>
            <a:ext cx="2209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a:extLst>
              <a:ext uri="{FF2B5EF4-FFF2-40B4-BE49-F238E27FC236}">
                <a16:creationId xmlns:a16="http://schemas.microsoft.com/office/drawing/2014/main" id="{6890392E-93DC-43F5-B467-A106032153C4}"/>
              </a:ext>
            </a:extLst>
          </p:cNvPr>
          <p:cNvSpPr>
            <a:spLocks noGrp="1"/>
          </p:cNvSpPr>
          <p:nvPr>
            <p:ph type="title"/>
          </p:nvPr>
        </p:nvSpPr>
        <p:spPr>
          <a:xfrm>
            <a:off x="2057400" y="2667000"/>
            <a:ext cx="8229600" cy="1143000"/>
          </a:xfrm>
        </p:spPr>
        <p:txBody>
          <a:bodyPr/>
          <a:lstStyle/>
          <a:p>
            <a:r>
              <a:rPr lang="en-IN" altLang="en-US" b="1">
                <a:solidFill>
                  <a:srgbClr val="FF0000"/>
                </a:solidFill>
              </a:rPr>
              <a:t> Mueller-Hinton agar</a:t>
            </a:r>
            <a:endParaRPr lang="en-US" altLang="en-US"/>
          </a:p>
        </p:txBody>
      </p:sp>
      <p:sp>
        <p:nvSpPr>
          <p:cNvPr id="5" name="Slide Number Placeholder 4">
            <a:extLst>
              <a:ext uri="{FF2B5EF4-FFF2-40B4-BE49-F238E27FC236}">
                <a16:creationId xmlns:a16="http://schemas.microsoft.com/office/drawing/2014/main" id="{44BBDD41-94A1-4A05-B27C-9355535CD38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F8911E-7C1F-4D74-8565-DF8F79754BF1}" type="slidenum">
              <a:rPr lang="en-US" altLang="en-US">
                <a:solidFill>
                  <a:srgbClr val="898989"/>
                </a:solidFill>
              </a:rPr>
              <a:pPr/>
              <a:t>39</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BF811CBA-F968-4C0E-9CD9-02A053EF1572}"/>
              </a:ext>
            </a:extLst>
          </p:cNvPr>
          <p:cNvSpPr>
            <a:spLocks noGrp="1"/>
          </p:cNvSpPr>
          <p:nvPr>
            <p:ph idx="1"/>
          </p:nvPr>
        </p:nvSpPr>
        <p:spPr>
          <a:xfrm>
            <a:off x="1981200" y="685801"/>
            <a:ext cx="8229600" cy="5445125"/>
          </a:xfrm>
        </p:spPr>
        <p:txBody>
          <a:bodyPr/>
          <a:lstStyle/>
          <a:p>
            <a:pPr algn="just"/>
            <a:r>
              <a:rPr lang="en-IN" altLang="en-US"/>
              <a:t> </a:t>
            </a:r>
            <a:r>
              <a:rPr lang="en-IN" altLang="en-US" u="sng">
                <a:latin typeface="Bookman Old Style" panose="02050604050505020204" pitchFamily="18" charset="0"/>
              </a:rPr>
              <a:t>Microbiological culture:</a:t>
            </a:r>
            <a:r>
              <a:rPr lang="en-IN" altLang="en-US"/>
              <a:t> </a:t>
            </a:r>
            <a:r>
              <a:rPr lang="en-IN" altLang="en-US">
                <a:latin typeface="Bookman Old Style" panose="02050604050505020204" pitchFamily="18" charset="0"/>
              </a:rPr>
              <a:t>which are used for </a:t>
            </a:r>
            <a:r>
              <a:rPr lang="en-IN" altLang="en-US">
                <a:solidFill>
                  <a:srgbClr val="FF0000"/>
                </a:solidFill>
                <a:latin typeface="Bookman Old Style" panose="02050604050505020204" pitchFamily="18" charset="0"/>
              </a:rPr>
              <a:t>growing microorganisms</a:t>
            </a:r>
            <a:r>
              <a:rPr lang="en-IN" altLang="en-US">
                <a:latin typeface="Bookman Old Style" panose="02050604050505020204" pitchFamily="18" charset="0"/>
              </a:rPr>
              <a:t>, such as </a:t>
            </a:r>
            <a:r>
              <a:rPr lang="en-IN" altLang="en-US">
                <a:solidFill>
                  <a:srgbClr val="FF0000"/>
                </a:solidFill>
              </a:rPr>
              <a:t>bacteria </a:t>
            </a:r>
            <a:r>
              <a:rPr lang="en-IN" altLang="en-US"/>
              <a:t>or</a:t>
            </a:r>
            <a:r>
              <a:rPr lang="en-IN" altLang="en-US">
                <a:solidFill>
                  <a:srgbClr val="FF0000"/>
                </a:solidFill>
              </a:rPr>
              <a:t> yeast</a:t>
            </a:r>
            <a:r>
              <a:rPr lang="en-IN" altLang="en-US"/>
              <a:t>. </a:t>
            </a:r>
          </a:p>
          <a:p>
            <a:pPr algn="just">
              <a:buFont typeface="Arial" panose="020B0604020202020204" pitchFamily="34" charset="0"/>
              <a:buNone/>
            </a:pPr>
            <a:endParaRPr lang="en-IN" altLang="en-US"/>
          </a:p>
          <a:p>
            <a:pPr algn="just"/>
            <a:r>
              <a:rPr lang="en-IN" altLang="en-US"/>
              <a:t>The most common growth media for microorganisms are </a:t>
            </a:r>
            <a:r>
              <a:rPr lang="en-IN" altLang="en-US" i="1">
                <a:solidFill>
                  <a:srgbClr val="FF0000"/>
                </a:solidFill>
              </a:rPr>
              <a:t>nutrient broths</a:t>
            </a:r>
            <a:r>
              <a:rPr lang="en-IN" altLang="en-US">
                <a:solidFill>
                  <a:srgbClr val="FF0000"/>
                </a:solidFill>
              </a:rPr>
              <a:t> </a:t>
            </a:r>
            <a:r>
              <a:rPr lang="en-IN" altLang="en-US"/>
              <a:t>and </a:t>
            </a:r>
            <a:r>
              <a:rPr lang="en-IN" altLang="en-US">
                <a:solidFill>
                  <a:srgbClr val="FF0000"/>
                </a:solidFill>
              </a:rPr>
              <a:t>agar plates</a:t>
            </a:r>
            <a:endParaRPr lang="en-IN" altLang="en-US"/>
          </a:p>
          <a:p>
            <a:pPr algn="just"/>
            <a:endParaRPr lang="en-IN" altLang="en-US"/>
          </a:p>
          <a:p>
            <a:pPr algn="just"/>
            <a:r>
              <a:rPr lang="en-IN" altLang="en-US"/>
              <a:t>Specialized media are sometimes required for microorganism and cell culture growth.</a:t>
            </a:r>
          </a:p>
        </p:txBody>
      </p:sp>
      <p:sp>
        <p:nvSpPr>
          <p:cNvPr id="5" name="Slide Number Placeholder 4">
            <a:extLst>
              <a:ext uri="{FF2B5EF4-FFF2-40B4-BE49-F238E27FC236}">
                <a16:creationId xmlns:a16="http://schemas.microsoft.com/office/drawing/2014/main" id="{54CB4F64-3177-4E06-B7F9-CB9C691D298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E2607C-195A-4712-8EC8-C3DF56F61EF4}" type="slidenum">
              <a:rPr lang="en-US" altLang="en-US">
                <a:solidFill>
                  <a:srgbClr val="898989"/>
                </a:solidFill>
              </a:rPr>
              <a:pPr/>
              <a:t>4</a:t>
            </a:fld>
            <a:endParaRPr lang="en-US" altLang="en-US">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DF598-DF6C-4BE8-A1B1-E8FCB43826A4}"/>
              </a:ext>
            </a:extLst>
          </p:cNvPr>
          <p:cNvSpPr>
            <a:spLocks noGrp="1"/>
          </p:cNvSpPr>
          <p:nvPr>
            <p:ph idx="1"/>
          </p:nvPr>
        </p:nvSpPr>
        <p:spPr>
          <a:xfrm>
            <a:off x="1981200" y="609601"/>
            <a:ext cx="8229600" cy="4530725"/>
          </a:xfrm>
        </p:spPr>
        <p:txBody>
          <a:bodyPr rtlCol="0">
            <a:normAutofit/>
          </a:bodyPr>
          <a:lstStyle/>
          <a:p>
            <a:pPr algn="just">
              <a:defRPr/>
            </a:pPr>
            <a:r>
              <a:rPr lang="en-IN" b="1" dirty="0"/>
              <a:t>Mueller-Hinton agar</a:t>
            </a:r>
            <a:r>
              <a:rPr lang="en-IN" dirty="0"/>
              <a:t> is an microbiological growth medium that is commonly used for antibiotic susceptibility testing.</a:t>
            </a:r>
            <a:r>
              <a:rPr lang="en-US" dirty="0"/>
              <a:t> </a:t>
            </a:r>
          </a:p>
          <a:p>
            <a:pPr algn="just">
              <a:buNone/>
              <a:defRPr/>
            </a:pPr>
            <a:endParaRPr lang="en-US" dirty="0"/>
          </a:p>
          <a:p>
            <a:pPr algn="just">
              <a:defRPr/>
            </a:pPr>
            <a:r>
              <a:rPr lang="en-US" dirty="0"/>
              <a:t>Originally formulated for isolation of </a:t>
            </a:r>
            <a:r>
              <a:rPr lang="en-US" i="1" dirty="0" err="1"/>
              <a:t>Neisseria</a:t>
            </a:r>
            <a:r>
              <a:rPr lang="en-US" i="1" dirty="0"/>
              <a:t> </a:t>
            </a:r>
            <a:r>
              <a:rPr lang="en-US" dirty="0"/>
              <a:t>species.</a:t>
            </a:r>
          </a:p>
          <a:p>
            <a:pPr algn="just">
              <a:buNone/>
              <a:defRPr/>
            </a:pPr>
            <a:endParaRPr lang="en-IN" dirty="0"/>
          </a:p>
          <a:p>
            <a:pPr algn="just">
              <a:defRPr/>
            </a:pPr>
            <a:r>
              <a:rPr lang="en-IN" dirty="0"/>
              <a:t> It is also used to isolate and maintain </a:t>
            </a:r>
            <a:r>
              <a:rPr lang="en-IN" i="1" dirty="0" err="1"/>
              <a:t>Neisseria</a:t>
            </a:r>
            <a:r>
              <a:rPr lang="en-IN" dirty="0"/>
              <a:t> and </a:t>
            </a:r>
            <a:r>
              <a:rPr lang="en-IN" i="1" dirty="0" err="1"/>
              <a:t>Moraxella</a:t>
            </a:r>
            <a:r>
              <a:rPr lang="en-IN" dirty="0"/>
              <a:t> species.</a:t>
            </a:r>
          </a:p>
          <a:p>
            <a:pPr>
              <a:buNone/>
              <a:defRPr/>
            </a:pPr>
            <a:endParaRPr lang="en-IN" dirty="0"/>
          </a:p>
        </p:txBody>
      </p:sp>
      <p:sp>
        <p:nvSpPr>
          <p:cNvPr id="5" name="Slide Number Placeholder 4">
            <a:extLst>
              <a:ext uri="{FF2B5EF4-FFF2-40B4-BE49-F238E27FC236}">
                <a16:creationId xmlns:a16="http://schemas.microsoft.com/office/drawing/2014/main" id="{C95EC7E6-97CD-4AC5-AF16-1A4C0672959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7E57E6-F4A0-496C-9275-868359B3BCA5}" type="slidenum">
              <a:rPr lang="en-US" altLang="en-US">
                <a:solidFill>
                  <a:srgbClr val="898989"/>
                </a:solidFill>
              </a:rPr>
              <a:pPr/>
              <a:t>40</a:t>
            </a:fld>
            <a:endParaRPr lang="en-US" altLang="en-US">
              <a:solidFill>
                <a:srgbClr val="898989"/>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ha.jpg">
            <a:extLst>
              <a:ext uri="{FF2B5EF4-FFF2-40B4-BE49-F238E27FC236}">
                <a16:creationId xmlns:a16="http://schemas.microsoft.com/office/drawing/2014/main" id="{5D183C47-7A0E-41E9-A27E-330E07D93B58}"/>
              </a:ext>
            </a:extLst>
          </p:cNvPr>
          <p:cNvPicPr>
            <a:picLocks noGrp="1" noChangeAspect="1"/>
          </p:cNvPicPr>
          <p:nvPr>
            <p:ph idx="1"/>
          </p:nvPr>
        </p:nvPicPr>
        <p:blipFill>
          <a:blip r:embed="rId2" cstate="print">
            <a:duotone>
              <a:prstClr val="black"/>
              <a:srgbClr val="FFC000">
                <a:tint val="45000"/>
                <a:satMod val="400000"/>
              </a:srgbClr>
            </a:duotone>
          </a:blip>
          <a:stretch>
            <a:fillRect/>
          </a:stretch>
        </p:blipFill>
        <p:spPr>
          <a:xfrm>
            <a:off x="3756231" y="1600201"/>
            <a:ext cx="4679539" cy="4525963"/>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Date Placeholder 2">
            <a:extLst>
              <a:ext uri="{FF2B5EF4-FFF2-40B4-BE49-F238E27FC236}">
                <a16:creationId xmlns:a16="http://schemas.microsoft.com/office/drawing/2014/main" id="{7DD1F84D-FFB9-4C2D-A308-438A9F20DB0B}"/>
              </a:ext>
            </a:extLst>
          </p:cNvPr>
          <p:cNvSpPr>
            <a:spLocks noGrp="1"/>
          </p:cNvSpPr>
          <p:nvPr>
            <p:ph type="dt" sz="quarter" idx="10"/>
          </p:nvPr>
        </p:nvSpPr>
        <p:spPr/>
        <p:txBody>
          <a:bodyPr/>
          <a:lstStyle/>
          <a:p>
            <a:pPr>
              <a:defRPr/>
            </a:pPr>
            <a:fld id="{EE575A86-E56B-4B5A-998C-FBC5FAC5067E}" type="datetime1">
              <a:rPr lang="en-US"/>
              <a:pPr>
                <a:defRPr/>
              </a:pPr>
              <a:t>7/2/2021</a:t>
            </a:fld>
            <a:endParaRPr lang="en-US"/>
          </a:p>
        </p:txBody>
      </p:sp>
      <p:sp>
        <p:nvSpPr>
          <p:cNvPr id="5" name="Slide Number Placeholder 4">
            <a:extLst>
              <a:ext uri="{FF2B5EF4-FFF2-40B4-BE49-F238E27FC236}">
                <a16:creationId xmlns:a16="http://schemas.microsoft.com/office/drawing/2014/main" id="{29411F16-6B14-41AC-9856-E095BFCCAA0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F04431-94E4-4CCC-9E29-653B7F8F7F3D}" type="slidenum">
              <a:rPr lang="en-US" altLang="en-US">
                <a:solidFill>
                  <a:srgbClr val="898989"/>
                </a:solidFill>
              </a:rPr>
              <a:pPr/>
              <a:t>41</a:t>
            </a:fld>
            <a:endParaRPr lang="en-US" altLang="en-US">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24B4B3-58A5-48F7-9B8E-59E11785087F}"/>
              </a:ext>
            </a:extLst>
          </p:cNvPr>
          <p:cNvSpPr/>
          <p:nvPr/>
        </p:nvSpPr>
        <p:spPr>
          <a:xfrm>
            <a:off x="4175773" y="2362201"/>
            <a:ext cx="401417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solidFill>
                  <a:srgbClr val="FF0000"/>
                </a:solidFill>
                <a:effectLst>
                  <a:outerShdw blurRad="50800" algn="tl" rotWithShape="0">
                    <a:srgbClr val="000000"/>
                  </a:outerShdw>
                </a:effectLst>
              </a:rPr>
              <a:t>THANK YOU</a:t>
            </a:r>
          </a:p>
        </p:txBody>
      </p:sp>
      <p:sp>
        <p:nvSpPr>
          <p:cNvPr id="4" name="Date Placeholder 3">
            <a:extLst>
              <a:ext uri="{FF2B5EF4-FFF2-40B4-BE49-F238E27FC236}">
                <a16:creationId xmlns:a16="http://schemas.microsoft.com/office/drawing/2014/main" id="{201443B9-6B8E-4D2B-BF46-5A09DDE2BDCA}"/>
              </a:ext>
            </a:extLst>
          </p:cNvPr>
          <p:cNvSpPr>
            <a:spLocks noGrp="1"/>
          </p:cNvSpPr>
          <p:nvPr>
            <p:ph type="dt" sz="quarter" idx="10"/>
          </p:nvPr>
        </p:nvSpPr>
        <p:spPr/>
        <p:txBody>
          <a:bodyPr/>
          <a:lstStyle/>
          <a:p>
            <a:pPr>
              <a:defRPr/>
            </a:pPr>
            <a:fld id="{073AC693-483D-4DE5-B74D-0E83B9F2D105}" type="datetime1">
              <a:rPr lang="en-US"/>
              <a:pPr>
                <a:defRPr/>
              </a:pPr>
              <a:t>7/2/2021</a:t>
            </a:fld>
            <a:endParaRPr lang="en-US"/>
          </a:p>
        </p:txBody>
      </p:sp>
      <p:sp>
        <p:nvSpPr>
          <p:cNvPr id="6" name="Slide Number Placeholder 5">
            <a:extLst>
              <a:ext uri="{FF2B5EF4-FFF2-40B4-BE49-F238E27FC236}">
                <a16:creationId xmlns:a16="http://schemas.microsoft.com/office/drawing/2014/main" id="{62E56BC6-2815-44C4-8574-CE8308EDDB2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C3349B-3DF8-46F8-9BE2-67BCFC9972A2}" type="slidenum">
              <a:rPr lang="en-US" altLang="en-US">
                <a:solidFill>
                  <a:srgbClr val="898989"/>
                </a:solidFill>
              </a:rPr>
              <a:pPr/>
              <a:t>42</a:t>
            </a:fld>
            <a:endParaRPr lang="en-US" altLang="en-US">
              <a:solidFill>
                <a:srgbClr val="898989"/>
              </a:solidFill>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8762DFA-DD15-4828-AE32-A0A7D8342703}"/>
              </a:ext>
            </a:extLst>
          </p:cNvPr>
          <p:cNvSpPr>
            <a:spLocks noGrp="1"/>
          </p:cNvSpPr>
          <p:nvPr>
            <p:ph type="title"/>
          </p:nvPr>
        </p:nvSpPr>
        <p:spPr/>
        <p:txBody>
          <a:bodyPr/>
          <a:lstStyle/>
          <a:p>
            <a:r>
              <a:rPr lang="en-US" altLang="en-US" sz="3200" u="sng">
                <a:solidFill>
                  <a:srgbClr val="FF0000"/>
                </a:solidFill>
              </a:rPr>
              <a:t>CULTURE MEDIA</a:t>
            </a:r>
            <a:endParaRPr lang="en-IN" altLang="en-US" sz="3200" u="sng">
              <a:solidFill>
                <a:srgbClr val="FF0000"/>
              </a:solidFill>
            </a:endParaRPr>
          </a:p>
        </p:txBody>
      </p:sp>
      <p:sp>
        <p:nvSpPr>
          <p:cNvPr id="6147" name="Content Placeholder 2">
            <a:extLst>
              <a:ext uri="{FF2B5EF4-FFF2-40B4-BE49-F238E27FC236}">
                <a16:creationId xmlns:a16="http://schemas.microsoft.com/office/drawing/2014/main" id="{97BE0357-699A-4AC6-AD71-2AB726DC248E}"/>
              </a:ext>
            </a:extLst>
          </p:cNvPr>
          <p:cNvSpPr>
            <a:spLocks noGrp="1"/>
          </p:cNvSpPr>
          <p:nvPr>
            <p:ph idx="1"/>
          </p:nvPr>
        </p:nvSpPr>
        <p:spPr/>
        <p:txBody>
          <a:bodyPr/>
          <a:lstStyle/>
          <a:p>
            <a:r>
              <a:rPr lang="en-US" altLang="en-US">
                <a:solidFill>
                  <a:srgbClr val="FF0066"/>
                </a:solidFill>
              </a:rPr>
              <a:t>Used to grow bacteria</a:t>
            </a:r>
          </a:p>
          <a:p>
            <a:pPr>
              <a:buFont typeface="Wingdings" panose="05000000000000000000" pitchFamily="2" charset="2"/>
              <a:buNone/>
            </a:pPr>
            <a:endParaRPr lang="en-US" altLang="en-US">
              <a:solidFill>
                <a:srgbClr val="FFC000"/>
              </a:solidFill>
            </a:endParaRPr>
          </a:p>
          <a:p>
            <a:r>
              <a:rPr lang="en-US" altLang="en-US">
                <a:solidFill>
                  <a:srgbClr val="C00000"/>
                </a:solidFill>
              </a:rPr>
              <a:t>Can be used to-</a:t>
            </a:r>
          </a:p>
          <a:p>
            <a:pPr>
              <a:buFont typeface="Wingdings" panose="05000000000000000000" pitchFamily="2" charset="2"/>
              <a:buNone/>
            </a:pPr>
            <a:endParaRPr lang="en-US" altLang="en-US">
              <a:solidFill>
                <a:srgbClr val="FFC000"/>
              </a:solidFill>
            </a:endParaRPr>
          </a:p>
          <a:p>
            <a:pPr>
              <a:buFont typeface="Wingdings" panose="05000000000000000000" pitchFamily="2" charset="2"/>
              <a:buChar char="v"/>
            </a:pPr>
            <a:r>
              <a:rPr lang="en-US" altLang="en-US" sz="2400">
                <a:latin typeface="Bookman Old Style" panose="02050604050505020204" pitchFamily="18" charset="0"/>
              </a:rPr>
              <a:t>Enrich the numbers of bacteria.</a:t>
            </a:r>
          </a:p>
          <a:p>
            <a:pPr>
              <a:buFont typeface="Wingdings" panose="05000000000000000000" pitchFamily="2" charset="2"/>
              <a:buNone/>
            </a:pPr>
            <a:endParaRPr lang="en-US" altLang="en-US" sz="2400">
              <a:latin typeface="Bookman Old Style" panose="02050604050505020204" pitchFamily="18" charset="0"/>
            </a:endParaRPr>
          </a:p>
          <a:p>
            <a:pPr>
              <a:buFont typeface="Wingdings" panose="05000000000000000000" pitchFamily="2" charset="2"/>
              <a:buChar char="v"/>
            </a:pPr>
            <a:r>
              <a:rPr lang="en-US" altLang="en-US" sz="2400">
                <a:latin typeface="Bookman Old Style" panose="02050604050505020204" pitchFamily="18" charset="0"/>
              </a:rPr>
              <a:t>Select for certain bacteria and suppress others.</a:t>
            </a:r>
          </a:p>
          <a:p>
            <a:pPr>
              <a:buFont typeface="Wingdings" panose="05000000000000000000" pitchFamily="2" charset="2"/>
              <a:buNone/>
            </a:pPr>
            <a:endParaRPr lang="en-US" altLang="en-US" sz="2400">
              <a:latin typeface="Bookman Old Style" panose="02050604050505020204" pitchFamily="18" charset="0"/>
            </a:endParaRPr>
          </a:p>
          <a:p>
            <a:pPr>
              <a:buFont typeface="Wingdings" panose="05000000000000000000" pitchFamily="2" charset="2"/>
              <a:buChar char="v"/>
            </a:pPr>
            <a:r>
              <a:rPr lang="en-US" altLang="en-US" sz="2400">
                <a:latin typeface="Bookman Old Style" panose="02050604050505020204" pitchFamily="18" charset="0"/>
              </a:rPr>
              <a:t>Differentiate among different kinds of bacteria.</a:t>
            </a:r>
            <a:endParaRPr lang="en-IN" altLang="en-US" sz="2400">
              <a:latin typeface="Bookman Old Style" panose="02050604050505020204" pitchFamily="18" charset="0"/>
            </a:endParaRPr>
          </a:p>
        </p:txBody>
      </p:sp>
      <p:sp>
        <p:nvSpPr>
          <p:cNvPr id="6" name="Slide Number Placeholder 5">
            <a:extLst>
              <a:ext uri="{FF2B5EF4-FFF2-40B4-BE49-F238E27FC236}">
                <a16:creationId xmlns:a16="http://schemas.microsoft.com/office/drawing/2014/main" id="{0222686C-1947-405F-A3A7-9F83BB6B03C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E21FE5-2B88-4962-AEAD-47E62FBBEAB6}" type="slidenum">
              <a:rPr lang="en-US" altLang="en-US">
                <a:solidFill>
                  <a:srgbClr val="898989"/>
                </a:solidFill>
              </a:rPr>
              <a:pPr/>
              <a:t>5</a:t>
            </a:fld>
            <a:endParaRPr lang="en-US" altLang="en-US">
              <a:solidFill>
                <a:srgbClr val="898989"/>
              </a:solidFill>
            </a:endParaRPr>
          </a:p>
        </p:txBody>
      </p:sp>
      <p:pic>
        <p:nvPicPr>
          <p:cNvPr id="7172" name="Picture 4" descr="C:\Documents and Settings\Administrator\Desktop\Nutrient agar - Wikipedia, the free encyclopedia_files\11.jpeg">
            <a:extLst>
              <a:ext uri="{FF2B5EF4-FFF2-40B4-BE49-F238E27FC236}">
                <a16:creationId xmlns:a16="http://schemas.microsoft.com/office/drawing/2014/main" id="{8EB9D8BD-01E8-44B6-A953-A3EDB6CF6645}"/>
              </a:ext>
            </a:extLst>
          </p:cNvPr>
          <p:cNvPicPr>
            <a:picLocks noChangeAspect="1" noChangeArrowheads="1"/>
          </p:cNvPicPr>
          <p:nvPr/>
        </p:nvPicPr>
        <p:blipFill>
          <a:blip r:embed="rId2" cstate="print"/>
          <a:srcRect/>
          <a:stretch>
            <a:fillRect/>
          </a:stretch>
        </p:blipFill>
        <p:spPr bwMode="auto">
          <a:xfrm>
            <a:off x="7086600" y="1676400"/>
            <a:ext cx="26670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289F899-C9D7-4DD6-9751-2EEFBFF4FA18}"/>
              </a:ext>
            </a:extLst>
          </p:cNvPr>
          <p:cNvSpPr>
            <a:spLocks noGrp="1"/>
          </p:cNvSpPr>
          <p:nvPr>
            <p:ph type="title"/>
          </p:nvPr>
        </p:nvSpPr>
        <p:spPr/>
        <p:txBody>
          <a:bodyPr/>
          <a:lstStyle/>
          <a:p>
            <a:r>
              <a:rPr lang="en-US" altLang="en-US" sz="2800" b="1" u="sng"/>
              <a:t>NEED FOR CULTURE MEDIA</a:t>
            </a:r>
            <a:endParaRPr lang="en-IN" altLang="en-US" sz="2800" b="1" u="sng"/>
          </a:p>
        </p:txBody>
      </p:sp>
      <p:sp>
        <p:nvSpPr>
          <p:cNvPr id="7171" name="Content Placeholder 2">
            <a:extLst>
              <a:ext uri="{FF2B5EF4-FFF2-40B4-BE49-F238E27FC236}">
                <a16:creationId xmlns:a16="http://schemas.microsoft.com/office/drawing/2014/main" id="{A32780E0-A8C6-4336-921A-B2F864B72522}"/>
              </a:ext>
            </a:extLst>
          </p:cNvPr>
          <p:cNvSpPr>
            <a:spLocks noGrp="1"/>
          </p:cNvSpPr>
          <p:nvPr>
            <p:ph idx="1"/>
          </p:nvPr>
        </p:nvSpPr>
        <p:spPr/>
        <p:txBody>
          <a:bodyPr/>
          <a:lstStyle/>
          <a:p>
            <a:pPr algn="just"/>
            <a:r>
              <a:rPr lang="en-US" altLang="en-US" sz="2400">
                <a:solidFill>
                  <a:srgbClr val="FF0000"/>
                </a:solidFill>
                <a:latin typeface="Bookman Old Style" panose="02050604050505020204" pitchFamily="18" charset="0"/>
              </a:rPr>
              <a:t>It is usually essential to obtain a culture by growing the organism in an artificial medium.</a:t>
            </a:r>
          </a:p>
          <a:p>
            <a:pPr algn="just"/>
            <a:endParaRPr lang="en-US" altLang="en-US" sz="2400">
              <a:latin typeface="Bookman Old Style" panose="02050604050505020204" pitchFamily="18" charset="0"/>
            </a:endParaRPr>
          </a:p>
          <a:p>
            <a:pPr algn="just">
              <a:buFont typeface="Wingdings" panose="05000000000000000000" pitchFamily="2" charset="2"/>
              <a:buNone/>
            </a:pPr>
            <a:endParaRPr lang="en-US" altLang="en-US" sz="2400">
              <a:latin typeface="Bookman Old Style" panose="02050604050505020204" pitchFamily="18" charset="0"/>
            </a:endParaRPr>
          </a:p>
          <a:p>
            <a:pPr algn="just"/>
            <a:r>
              <a:rPr lang="en-US" altLang="en-US" sz="2400">
                <a:latin typeface="Bookman Old Style" panose="02050604050505020204" pitchFamily="18" charset="0"/>
              </a:rPr>
              <a:t>If more than one species or type of organism are present each requires to be carefully separated or isolated in pure culture .</a:t>
            </a:r>
            <a:endParaRPr lang="en-IN" altLang="en-US" sz="2400">
              <a:latin typeface="Bookman Old Style" panose="02050604050505020204" pitchFamily="18" charset="0"/>
            </a:endParaRPr>
          </a:p>
        </p:txBody>
      </p:sp>
      <p:sp>
        <p:nvSpPr>
          <p:cNvPr id="4" name="Date Placeholder 3">
            <a:extLst>
              <a:ext uri="{FF2B5EF4-FFF2-40B4-BE49-F238E27FC236}">
                <a16:creationId xmlns:a16="http://schemas.microsoft.com/office/drawing/2014/main" id="{E0C42C7E-357A-4619-81EE-CD97F68162B6}"/>
              </a:ext>
            </a:extLst>
          </p:cNvPr>
          <p:cNvSpPr>
            <a:spLocks noGrp="1"/>
          </p:cNvSpPr>
          <p:nvPr>
            <p:ph type="dt" sz="quarter" idx="10"/>
          </p:nvPr>
        </p:nvSpPr>
        <p:spPr/>
        <p:txBody>
          <a:bodyPr/>
          <a:lstStyle/>
          <a:p>
            <a:pPr>
              <a:defRPr/>
            </a:pPr>
            <a:fld id="{A1804E2D-0307-4246-B34C-319124196CAC}" type="datetime1">
              <a:rPr lang="en-US"/>
              <a:pPr>
                <a:defRPr/>
              </a:pPr>
              <a:t>7/2/2021</a:t>
            </a:fld>
            <a:endParaRPr lang="en-US"/>
          </a:p>
        </p:txBody>
      </p:sp>
      <p:sp>
        <p:nvSpPr>
          <p:cNvPr id="5" name="Slide Number Placeholder 4">
            <a:extLst>
              <a:ext uri="{FF2B5EF4-FFF2-40B4-BE49-F238E27FC236}">
                <a16:creationId xmlns:a16="http://schemas.microsoft.com/office/drawing/2014/main" id="{90286609-B4DA-4AA9-8F86-99CEFE26CCF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0C7F4E-54FC-4AFD-925F-88A5A220FA5E}" type="slidenum">
              <a:rPr lang="en-US" altLang="en-US">
                <a:solidFill>
                  <a:srgbClr val="898989"/>
                </a:solidFill>
              </a:rPr>
              <a:pPr/>
              <a:t>6</a:t>
            </a:fld>
            <a:endParaRPr lang="en-US" altLang="en-US">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6876675-FD7E-4DE6-99E0-484842D28101}"/>
              </a:ext>
            </a:extLst>
          </p:cNvPr>
          <p:cNvSpPr>
            <a:spLocks noGrp="1"/>
          </p:cNvSpPr>
          <p:nvPr>
            <p:ph type="title"/>
          </p:nvPr>
        </p:nvSpPr>
        <p:spPr>
          <a:xfrm>
            <a:off x="1981200" y="277814"/>
            <a:ext cx="8229600" cy="1398587"/>
          </a:xfrm>
        </p:spPr>
        <p:txBody>
          <a:bodyPr/>
          <a:lstStyle/>
          <a:p>
            <a:r>
              <a:rPr lang="en-US" altLang="en-US" sz="2800" b="1" u="sng"/>
              <a:t>BASIC REQUIREMENTS OF CULTURE MEDIA</a:t>
            </a:r>
            <a:endParaRPr lang="en-IN" altLang="en-US" sz="2800" b="1" u="sng"/>
          </a:p>
        </p:txBody>
      </p:sp>
      <p:sp>
        <p:nvSpPr>
          <p:cNvPr id="3" name="Content Placeholder 2">
            <a:extLst>
              <a:ext uri="{FF2B5EF4-FFF2-40B4-BE49-F238E27FC236}">
                <a16:creationId xmlns:a16="http://schemas.microsoft.com/office/drawing/2014/main" id="{1E68092B-1872-4E83-ACAA-3340D5058C77}"/>
              </a:ext>
            </a:extLst>
          </p:cNvPr>
          <p:cNvSpPr>
            <a:spLocks noGrp="1"/>
          </p:cNvSpPr>
          <p:nvPr>
            <p:ph idx="1"/>
          </p:nvPr>
        </p:nvSpPr>
        <p:spPr>
          <a:xfrm>
            <a:off x="1981200" y="1524000"/>
            <a:ext cx="8229600" cy="5029200"/>
          </a:xfrm>
        </p:spPr>
        <p:txBody>
          <a:bodyPr rtlCol="0">
            <a:normAutofit/>
          </a:bodyPr>
          <a:lstStyle/>
          <a:p>
            <a:pPr>
              <a:defRPr/>
            </a:pPr>
            <a:r>
              <a:rPr lang="en-US" sz="2400" dirty="0">
                <a:solidFill>
                  <a:srgbClr val="FF0000"/>
                </a:solidFill>
                <a:latin typeface="Bookman Old Style" pitchFamily="18" charset="0"/>
              </a:rPr>
              <a:t>NUTRIENTS :</a:t>
            </a:r>
          </a:p>
          <a:p>
            <a:pPr>
              <a:buNone/>
              <a:defRPr/>
            </a:pPr>
            <a:endParaRPr lang="en-US" sz="2400" dirty="0">
              <a:solidFill>
                <a:schemeClr val="accent1">
                  <a:lumMod val="60000"/>
                  <a:lumOff val="40000"/>
                </a:schemeClr>
              </a:solidFill>
              <a:latin typeface="Bookman Old Style" pitchFamily="18" charset="0"/>
            </a:endParaRPr>
          </a:p>
          <a:p>
            <a:pPr>
              <a:buFont typeface="Wingdings" pitchFamily="2" charset="2"/>
              <a:buChar char="q"/>
              <a:defRPr/>
            </a:pPr>
            <a:r>
              <a:rPr lang="en-US" sz="2400" dirty="0">
                <a:latin typeface="Bookman Old Style" pitchFamily="18" charset="0"/>
              </a:rPr>
              <a:t>Energy source</a:t>
            </a:r>
          </a:p>
          <a:p>
            <a:pPr>
              <a:buFont typeface="Wingdings" pitchFamily="2" charset="2"/>
              <a:buChar char="q"/>
              <a:defRPr/>
            </a:pPr>
            <a:r>
              <a:rPr lang="en-US" sz="2400" dirty="0">
                <a:latin typeface="Bookman Old Style" pitchFamily="18" charset="0"/>
              </a:rPr>
              <a:t>Carbon source</a:t>
            </a:r>
          </a:p>
          <a:p>
            <a:pPr>
              <a:buFont typeface="Wingdings" pitchFamily="2" charset="2"/>
              <a:buChar char="q"/>
              <a:defRPr/>
            </a:pPr>
            <a:r>
              <a:rPr lang="en-US" sz="2400" dirty="0">
                <a:latin typeface="Bookman Old Style" pitchFamily="18" charset="0"/>
              </a:rPr>
              <a:t>Nitrogen source</a:t>
            </a:r>
          </a:p>
          <a:p>
            <a:pPr>
              <a:buNone/>
              <a:defRPr/>
            </a:pPr>
            <a:endParaRPr lang="en-US" sz="2400" dirty="0">
              <a:latin typeface="Bookman Old Style" pitchFamily="18" charset="0"/>
            </a:endParaRPr>
          </a:p>
          <a:p>
            <a:pPr>
              <a:defRPr/>
            </a:pPr>
            <a:r>
              <a:rPr lang="en-US" sz="2400" dirty="0">
                <a:solidFill>
                  <a:srgbClr val="FF0000"/>
                </a:solidFill>
                <a:latin typeface="Bookman Old Style" pitchFamily="18" charset="0"/>
              </a:rPr>
              <a:t>MINERAL SALTS : </a:t>
            </a:r>
          </a:p>
          <a:p>
            <a:pPr>
              <a:buNone/>
              <a:defRPr/>
            </a:pPr>
            <a:endParaRPr lang="en-US" sz="2400" dirty="0">
              <a:solidFill>
                <a:schemeClr val="accent1">
                  <a:lumMod val="60000"/>
                  <a:lumOff val="40000"/>
                </a:schemeClr>
              </a:solidFill>
              <a:latin typeface="Bookman Old Style" pitchFamily="18" charset="0"/>
            </a:endParaRPr>
          </a:p>
          <a:p>
            <a:pPr>
              <a:buFont typeface="Wingdings" pitchFamily="2" charset="2"/>
              <a:buChar char="q"/>
              <a:defRPr/>
            </a:pPr>
            <a:r>
              <a:rPr lang="en-US" sz="2400" dirty="0">
                <a:latin typeface="Bookman Old Style" pitchFamily="18" charset="0"/>
              </a:rPr>
              <a:t>Sulphates, phosphates, chlorides and carbonates of K, Mg and Ca</a:t>
            </a:r>
          </a:p>
          <a:p>
            <a:pPr>
              <a:buFont typeface="Wingdings" pitchFamily="2" charset="2"/>
              <a:buChar char="q"/>
              <a:defRPr/>
            </a:pPr>
            <a:r>
              <a:rPr lang="en-US" sz="2400" dirty="0">
                <a:latin typeface="Bookman Old Style" pitchFamily="18" charset="0"/>
              </a:rPr>
              <a:t>A suitable </a:t>
            </a:r>
            <a:r>
              <a:rPr lang="en-US" sz="2400" dirty="0">
                <a:solidFill>
                  <a:srgbClr val="FF0000"/>
                </a:solidFill>
                <a:latin typeface="Bookman Old Style" pitchFamily="18" charset="0"/>
              </a:rPr>
              <a:t>pH- 7.2- 7.4</a:t>
            </a:r>
          </a:p>
          <a:p>
            <a:pPr>
              <a:buNone/>
              <a:defRPr/>
            </a:pPr>
            <a:endParaRPr lang="en-IN" sz="2400" dirty="0">
              <a:latin typeface="Bookman Old Style" pitchFamily="18" charset="0"/>
            </a:endParaRPr>
          </a:p>
        </p:txBody>
      </p:sp>
      <p:sp>
        <p:nvSpPr>
          <p:cNvPr id="6" name="Slide Number Placeholder 5">
            <a:extLst>
              <a:ext uri="{FF2B5EF4-FFF2-40B4-BE49-F238E27FC236}">
                <a16:creationId xmlns:a16="http://schemas.microsoft.com/office/drawing/2014/main" id="{CA9F1FC1-A7F6-4EA1-98CF-BD09E72DE53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E68A3B-BE85-47FC-9762-E0BA9924ABE1}" type="slidenum">
              <a:rPr lang="en-US" altLang="en-US">
                <a:solidFill>
                  <a:srgbClr val="898989"/>
                </a:solidFill>
              </a:rPr>
              <a:pPr/>
              <a:t>7</a:t>
            </a:fld>
            <a:endParaRPr lang="en-US" altLang="en-US">
              <a:solidFill>
                <a:srgbClr val="898989"/>
              </a:solidFill>
            </a:endParaRPr>
          </a:p>
        </p:txBody>
      </p:sp>
      <p:pic>
        <p:nvPicPr>
          <p:cNvPr id="4" name="Picture 4" descr="http://imghost.indiamart.com/data/M/I/MY-1034079/fermentation-20media-20ingredients-20peptones-20for-20cell-20nutrition_10423670_250x250.jpg">
            <a:extLst>
              <a:ext uri="{FF2B5EF4-FFF2-40B4-BE49-F238E27FC236}">
                <a16:creationId xmlns:a16="http://schemas.microsoft.com/office/drawing/2014/main" id="{75A5883E-A3E4-4AFA-8CB7-75B3DD33D7C5}"/>
              </a:ext>
            </a:extLst>
          </p:cNvPr>
          <p:cNvPicPr>
            <a:picLocks noChangeAspect="1" noChangeArrowheads="1"/>
          </p:cNvPicPr>
          <p:nvPr/>
        </p:nvPicPr>
        <p:blipFill>
          <a:blip r:embed="rId2" cstate="print"/>
          <a:srcRect/>
          <a:stretch>
            <a:fillRect/>
          </a:stretch>
        </p:blipFill>
        <p:spPr bwMode="auto">
          <a:xfrm>
            <a:off x="6553201" y="1905001"/>
            <a:ext cx="2592387" cy="2430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ED61ABF-A7AF-46E1-A05C-BC607590EA1C}"/>
              </a:ext>
            </a:extLst>
          </p:cNvPr>
          <p:cNvSpPr>
            <a:spLocks noGrp="1"/>
          </p:cNvSpPr>
          <p:nvPr>
            <p:ph type="title"/>
          </p:nvPr>
        </p:nvSpPr>
        <p:spPr/>
        <p:txBody>
          <a:bodyPr/>
          <a:lstStyle/>
          <a:p>
            <a:endParaRPr lang="en-US" altLang="en-US"/>
          </a:p>
        </p:txBody>
      </p:sp>
      <p:graphicFrame>
        <p:nvGraphicFramePr>
          <p:cNvPr id="6" name="Content Placeholder 5">
            <a:extLst>
              <a:ext uri="{FF2B5EF4-FFF2-40B4-BE49-F238E27FC236}">
                <a16:creationId xmlns:a16="http://schemas.microsoft.com/office/drawing/2014/main" id="{C7FEA156-B0EC-485D-8FC7-6B1CDC67B523}"/>
              </a:ext>
            </a:extLst>
          </p:cNvPr>
          <p:cNvGraphicFramePr>
            <a:graphicFrameLocks noGrp="1"/>
          </p:cNvGraphicFramePr>
          <p:nvPr>
            <p:ph idx="1"/>
          </p:nvPr>
        </p:nvGraphicFramePr>
        <p:xfrm>
          <a:off x="1905000" y="228601"/>
          <a:ext cx="8305800" cy="6629403"/>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582253">
                <a:tc gridSpan="2">
                  <a:txBody>
                    <a:bodyPr/>
                    <a:lstStyle/>
                    <a:p>
                      <a:pPr marL="0" marR="0" algn="ctr">
                        <a:lnSpc>
                          <a:spcPct val="115000"/>
                        </a:lnSpc>
                        <a:spcBef>
                          <a:spcPts val="0"/>
                        </a:spcBef>
                        <a:spcAft>
                          <a:spcPts val="0"/>
                        </a:spcAft>
                      </a:pPr>
                      <a:r>
                        <a:rPr lang="fr-FR" sz="2400" b="1" kern="1200" dirty="0">
                          <a:solidFill>
                            <a:srgbClr val="FFFFFF"/>
                          </a:solidFill>
                          <a:latin typeface="Calibri"/>
                          <a:ea typeface="Times New Roman"/>
                          <a:cs typeface="Calibri"/>
                        </a:rPr>
                        <a:t>GROWTH FACTORS  </a:t>
                      </a:r>
                      <a:endParaRPr lang="en-US" sz="2400" dirty="0">
                        <a:latin typeface="Calibri"/>
                        <a:ea typeface="Times New Roman"/>
                        <a:cs typeface="Times New Roman"/>
                      </a:endParaRPr>
                    </a:p>
                  </a:txBody>
                  <a:tcPr/>
                </a:tc>
                <a:tc hMerge="1">
                  <a:txBody>
                    <a:bodyPr/>
                    <a:lstStyle/>
                    <a:p>
                      <a:endParaRPr lang="en-US"/>
                    </a:p>
                  </a:txBody>
                  <a:tcPr/>
                </a:tc>
                <a:extLst>
                  <a:ext uri="{0D108BD9-81ED-4DB2-BD59-A6C34878D82A}">
                    <a16:rowId xmlns:a16="http://schemas.microsoft.com/office/drawing/2014/main" val="10000"/>
                  </a:ext>
                </a:extLst>
              </a:tr>
              <a:tr h="530643">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ARGININE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E.COLI </a:t>
                      </a:r>
                      <a:endParaRPr lang="en-US" sz="1100">
                        <a:latin typeface="Calibri"/>
                        <a:ea typeface="Times New Roman"/>
                        <a:cs typeface="Times New Roman"/>
                      </a:endParaRPr>
                    </a:p>
                  </a:txBody>
                  <a:tcPr marL="68580" marR="68580" marT="9525" marB="0" anchor="ctr"/>
                </a:tc>
                <a:extLst>
                  <a:ext uri="{0D108BD9-81ED-4DB2-BD59-A6C34878D82A}">
                    <a16:rowId xmlns:a16="http://schemas.microsoft.com/office/drawing/2014/main" val="10001"/>
                  </a:ext>
                </a:extLst>
              </a:tr>
              <a:tr h="715823">
                <a:tc>
                  <a:txBody>
                    <a:bodyPr/>
                    <a:lstStyle/>
                    <a:p>
                      <a:pPr marL="0" marR="0">
                        <a:lnSpc>
                          <a:spcPct val="115000"/>
                        </a:lnSpc>
                        <a:spcBef>
                          <a:spcPts val="0"/>
                        </a:spcBef>
                        <a:spcAft>
                          <a:spcPts val="0"/>
                        </a:spcAft>
                      </a:pPr>
                      <a:r>
                        <a:rPr lang="fr-FR" sz="2800" b="1" kern="1200">
                          <a:solidFill>
                            <a:srgbClr val="C00000"/>
                          </a:solidFill>
                          <a:latin typeface="Calibri"/>
                          <a:ea typeface="Calibri"/>
                          <a:cs typeface="Times New Roman"/>
                        </a:rPr>
                        <a:t>G</a:t>
                      </a:r>
                      <a:r>
                        <a:rPr lang="fr-FR" sz="1800" b="1" kern="1200">
                          <a:solidFill>
                            <a:srgbClr val="000000"/>
                          </a:solidFill>
                          <a:latin typeface="Calibri"/>
                          <a:ea typeface="Calibri"/>
                          <a:cs typeface="Times New Roman"/>
                        </a:rPr>
                        <a:t>LUTATHIONE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2800" b="1" kern="1200">
                          <a:solidFill>
                            <a:srgbClr val="C00000"/>
                          </a:solidFill>
                          <a:latin typeface="Calibri"/>
                          <a:ea typeface="Calibri"/>
                          <a:cs typeface="Times New Roman"/>
                        </a:rPr>
                        <a:t>G</a:t>
                      </a:r>
                      <a:r>
                        <a:rPr lang="fr-FR" sz="1800" b="1" kern="1200">
                          <a:solidFill>
                            <a:srgbClr val="000000"/>
                          </a:solidFill>
                          <a:latin typeface="Calibri"/>
                          <a:ea typeface="Calibri"/>
                          <a:cs typeface="Times New Roman"/>
                        </a:rPr>
                        <a:t>ONOCOCCI </a:t>
                      </a:r>
                      <a:endParaRPr lang="en-US" sz="1100">
                        <a:latin typeface="Calibri"/>
                        <a:ea typeface="Times New Roman"/>
                        <a:cs typeface="Times New Roman"/>
                      </a:endParaRPr>
                    </a:p>
                  </a:txBody>
                  <a:tcPr marL="68580" marR="68580" marT="9525" marB="0" anchor="ctr"/>
                </a:tc>
                <a:extLst>
                  <a:ext uri="{0D108BD9-81ED-4DB2-BD59-A6C34878D82A}">
                    <a16:rowId xmlns:a16="http://schemas.microsoft.com/office/drawing/2014/main" val="10002"/>
                  </a:ext>
                </a:extLst>
              </a:tr>
              <a:tr h="530643">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CHOLESTEROL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MYCOPLASMA </a:t>
                      </a:r>
                      <a:endParaRPr lang="en-US" sz="1100">
                        <a:latin typeface="Calibri"/>
                        <a:ea typeface="Times New Roman"/>
                        <a:cs typeface="Times New Roman"/>
                      </a:endParaRPr>
                    </a:p>
                  </a:txBody>
                  <a:tcPr marL="68580" marR="68580" marT="9525" marB="0" anchor="ctr"/>
                </a:tc>
                <a:extLst>
                  <a:ext uri="{0D108BD9-81ED-4DB2-BD59-A6C34878D82A}">
                    <a16:rowId xmlns:a16="http://schemas.microsoft.com/office/drawing/2014/main" val="10003"/>
                  </a:ext>
                </a:extLst>
              </a:tr>
              <a:tr h="715823">
                <a:tc>
                  <a:txBody>
                    <a:bodyPr/>
                    <a:lstStyle/>
                    <a:p>
                      <a:pPr marL="0" marR="0">
                        <a:lnSpc>
                          <a:spcPct val="115000"/>
                        </a:lnSpc>
                        <a:spcBef>
                          <a:spcPts val="0"/>
                        </a:spcBef>
                        <a:spcAft>
                          <a:spcPts val="0"/>
                        </a:spcAft>
                      </a:pPr>
                      <a:r>
                        <a:rPr lang="fr-FR" sz="2800" b="1" kern="1200">
                          <a:solidFill>
                            <a:srgbClr val="C00000"/>
                          </a:solidFill>
                          <a:latin typeface="Calibri"/>
                          <a:ea typeface="Calibri"/>
                          <a:cs typeface="Times New Roman"/>
                        </a:rPr>
                        <a:t>A</a:t>
                      </a:r>
                      <a:r>
                        <a:rPr lang="fr-FR" sz="1800" b="1" kern="1200">
                          <a:solidFill>
                            <a:srgbClr val="000000"/>
                          </a:solidFill>
                          <a:latin typeface="Calibri"/>
                          <a:ea typeface="Calibri"/>
                          <a:cs typeface="Times New Roman"/>
                        </a:rPr>
                        <a:t>RYL SULPHATE, AMIDE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2800" b="1" kern="1200" dirty="0">
                          <a:solidFill>
                            <a:srgbClr val="C00000"/>
                          </a:solidFill>
                          <a:latin typeface="Calibri"/>
                          <a:ea typeface="Calibri"/>
                          <a:cs typeface="Times New Roman"/>
                        </a:rPr>
                        <a:t>A</a:t>
                      </a:r>
                      <a:r>
                        <a:rPr lang="fr-FR" sz="1800" b="1" kern="1200" dirty="0">
                          <a:solidFill>
                            <a:srgbClr val="000000"/>
                          </a:solidFill>
                          <a:latin typeface="Calibri"/>
                          <a:ea typeface="Calibri"/>
                          <a:cs typeface="Times New Roman"/>
                        </a:rPr>
                        <a:t>TYPICAL MYCOBACTERIA </a:t>
                      </a:r>
                      <a:endParaRPr lang="en-US" sz="1100" dirty="0">
                        <a:latin typeface="Calibri"/>
                        <a:ea typeface="Times New Roman"/>
                        <a:cs typeface="Times New Roman"/>
                      </a:endParaRPr>
                    </a:p>
                  </a:txBody>
                  <a:tcPr marL="68580" marR="68580" marT="9525" marB="0" anchor="ctr"/>
                </a:tc>
                <a:extLst>
                  <a:ext uri="{0D108BD9-81ED-4DB2-BD59-A6C34878D82A}">
                    <a16:rowId xmlns:a16="http://schemas.microsoft.com/office/drawing/2014/main" val="10004"/>
                  </a:ext>
                </a:extLst>
              </a:tr>
              <a:tr h="530643">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GLYCEROL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MYCOPLASMA HOMINIS </a:t>
                      </a:r>
                      <a:endParaRPr lang="en-US" sz="1100">
                        <a:latin typeface="Calibri"/>
                        <a:ea typeface="Times New Roman"/>
                        <a:cs typeface="Times New Roman"/>
                      </a:endParaRPr>
                    </a:p>
                  </a:txBody>
                  <a:tcPr marL="68580" marR="68580" marT="9525" marB="0" anchor="ctr"/>
                </a:tc>
                <a:extLst>
                  <a:ext uri="{0D108BD9-81ED-4DB2-BD59-A6C34878D82A}">
                    <a16:rowId xmlns:a16="http://schemas.microsoft.com/office/drawing/2014/main" val="10005"/>
                  </a:ext>
                </a:extLst>
              </a:tr>
              <a:tr h="530643">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SULFONAMIDES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RIKETTSIA </a:t>
                      </a:r>
                      <a:endParaRPr lang="en-US" sz="1100">
                        <a:latin typeface="Calibri"/>
                        <a:ea typeface="Times New Roman"/>
                        <a:cs typeface="Times New Roman"/>
                      </a:endParaRPr>
                    </a:p>
                  </a:txBody>
                  <a:tcPr marL="68580" marR="68580" marT="9525" marB="0" anchor="ctr"/>
                </a:tc>
                <a:extLst>
                  <a:ext uri="{0D108BD9-81ED-4DB2-BD59-A6C34878D82A}">
                    <a16:rowId xmlns:a16="http://schemas.microsoft.com/office/drawing/2014/main" val="10006"/>
                  </a:ext>
                </a:extLst>
              </a:tr>
              <a:tr h="715823">
                <a:tc>
                  <a:txBody>
                    <a:bodyPr/>
                    <a:lstStyle/>
                    <a:p>
                      <a:pPr marL="0" marR="0">
                        <a:lnSpc>
                          <a:spcPct val="115000"/>
                        </a:lnSpc>
                        <a:spcBef>
                          <a:spcPts val="0"/>
                        </a:spcBef>
                        <a:spcAft>
                          <a:spcPts val="0"/>
                        </a:spcAft>
                      </a:pPr>
                      <a:r>
                        <a:rPr lang="fr-FR" sz="2800" b="1" kern="1200">
                          <a:solidFill>
                            <a:srgbClr val="C00000"/>
                          </a:solidFill>
                          <a:latin typeface="Calibri"/>
                          <a:ea typeface="Calibri"/>
                          <a:cs typeface="Times New Roman"/>
                        </a:rPr>
                        <a:t>T</a:t>
                      </a:r>
                      <a:r>
                        <a:rPr lang="fr-FR" sz="1800" b="1" kern="1200">
                          <a:solidFill>
                            <a:srgbClr val="000000"/>
                          </a:solidFill>
                          <a:latin typeface="Calibri"/>
                          <a:ea typeface="Calibri"/>
                          <a:cs typeface="Times New Roman"/>
                        </a:rPr>
                        <a:t>RYPTOPHAN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SALMONELLA </a:t>
                      </a:r>
                      <a:r>
                        <a:rPr lang="fr-FR" sz="2800" b="1" kern="1200">
                          <a:solidFill>
                            <a:srgbClr val="C00000"/>
                          </a:solidFill>
                          <a:latin typeface="Calibri"/>
                          <a:ea typeface="Calibri"/>
                          <a:cs typeface="Times New Roman"/>
                        </a:rPr>
                        <a:t>T</a:t>
                      </a:r>
                      <a:r>
                        <a:rPr lang="fr-FR" sz="1800" b="1" kern="1200">
                          <a:solidFill>
                            <a:srgbClr val="000000"/>
                          </a:solidFill>
                          <a:latin typeface="Calibri"/>
                          <a:ea typeface="Calibri"/>
                          <a:cs typeface="Times New Roman"/>
                        </a:rPr>
                        <a:t>YPHI </a:t>
                      </a:r>
                      <a:endParaRPr lang="en-US" sz="1100">
                        <a:latin typeface="Calibri"/>
                        <a:ea typeface="Times New Roman"/>
                        <a:cs typeface="Times New Roman"/>
                      </a:endParaRPr>
                    </a:p>
                  </a:txBody>
                  <a:tcPr marL="68580" marR="68580" marT="9525" marB="0" anchor="ctr"/>
                </a:tc>
                <a:extLst>
                  <a:ext uri="{0D108BD9-81ED-4DB2-BD59-A6C34878D82A}">
                    <a16:rowId xmlns:a16="http://schemas.microsoft.com/office/drawing/2014/main" val="10007"/>
                  </a:ext>
                </a:extLst>
              </a:tr>
              <a:tr h="715823">
                <a:tc>
                  <a:txBody>
                    <a:bodyPr/>
                    <a:lstStyle/>
                    <a:p>
                      <a:pPr marL="0" marR="0">
                        <a:lnSpc>
                          <a:spcPct val="115000"/>
                        </a:lnSpc>
                        <a:spcBef>
                          <a:spcPts val="0"/>
                        </a:spcBef>
                        <a:spcAft>
                          <a:spcPts val="0"/>
                        </a:spcAft>
                      </a:pPr>
                      <a:r>
                        <a:rPr lang="fr-FR" sz="2800" b="1" kern="1200">
                          <a:solidFill>
                            <a:srgbClr val="C00000"/>
                          </a:solidFill>
                          <a:latin typeface="Calibri"/>
                          <a:ea typeface="Calibri"/>
                          <a:cs typeface="Times New Roman"/>
                        </a:rPr>
                        <a:t>L</a:t>
                      </a:r>
                      <a:r>
                        <a:rPr lang="fr-FR" sz="1800" b="1" kern="1200">
                          <a:solidFill>
                            <a:srgbClr val="000000"/>
                          </a:solidFill>
                          <a:latin typeface="Calibri"/>
                          <a:ea typeface="Calibri"/>
                          <a:cs typeface="Times New Roman"/>
                        </a:rPr>
                        <a:t>-</a:t>
                      </a:r>
                      <a:r>
                        <a:rPr lang="fr-FR" sz="2800" b="1" kern="1200">
                          <a:solidFill>
                            <a:srgbClr val="C00000"/>
                          </a:solidFill>
                          <a:latin typeface="Calibri"/>
                          <a:ea typeface="Calibri"/>
                          <a:cs typeface="Times New Roman"/>
                        </a:rPr>
                        <a:t>CYST</a:t>
                      </a:r>
                      <a:r>
                        <a:rPr lang="fr-FR" sz="1800" b="1" kern="1200">
                          <a:solidFill>
                            <a:srgbClr val="000000"/>
                          </a:solidFill>
                          <a:latin typeface="Calibri"/>
                          <a:ea typeface="Calibri"/>
                          <a:cs typeface="Times New Roman"/>
                        </a:rPr>
                        <a:t>EINE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2800" b="1" kern="1200">
                          <a:solidFill>
                            <a:srgbClr val="C00000"/>
                          </a:solidFill>
                          <a:latin typeface="Calibri"/>
                          <a:ea typeface="Calibri"/>
                          <a:cs typeface="Times New Roman"/>
                        </a:rPr>
                        <a:t>L</a:t>
                      </a:r>
                      <a:r>
                        <a:rPr lang="fr-FR" sz="1800" b="1" kern="1200">
                          <a:solidFill>
                            <a:srgbClr val="000000"/>
                          </a:solidFill>
                          <a:latin typeface="Calibri"/>
                          <a:ea typeface="Calibri"/>
                          <a:cs typeface="Times New Roman"/>
                        </a:rPr>
                        <a:t>ISTERIA MONO</a:t>
                      </a:r>
                      <a:r>
                        <a:rPr lang="fr-FR" sz="2800" b="1" kern="1200">
                          <a:solidFill>
                            <a:srgbClr val="C00000"/>
                          </a:solidFill>
                          <a:latin typeface="Calibri"/>
                          <a:ea typeface="Calibri"/>
                          <a:cs typeface="Times New Roman"/>
                        </a:rPr>
                        <a:t>CYT</a:t>
                      </a:r>
                      <a:r>
                        <a:rPr lang="fr-FR" sz="1800" b="1" kern="1200">
                          <a:solidFill>
                            <a:srgbClr val="000000"/>
                          </a:solidFill>
                          <a:latin typeface="Calibri"/>
                          <a:ea typeface="Calibri"/>
                          <a:cs typeface="Times New Roman"/>
                        </a:rPr>
                        <a:t>OGENS </a:t>
                      </a:r>
                      <a:endParaRPr lang="en-US" sz="1100">
                        <a:latin typeface="Calibri"/>
                        <a:ea typeface="Times New Roman"/>
                        <a:cs typeface="Times New Roman"/>
                      </a:endParaRPr>
                    </a:p>
                  </a:txBody>
                  <a:tcPr marL="68580" marR="68580" marT="9525" marB="0" anchor="ctr"/>
                </a:tc>
                <a:extLst>
                  <a:ext uri="{0D108BD9-81ED-4DB2-BD59-A6C34878D82A}">
                    <a16:rowId xmlns:a16="http://schemas.microsoft.com/office/drawing/2014/main" val="10008"/>
                  </a:ext>
                </a:extLst>
              </a:tr>
              <a:tr h="530643">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SODIUM CHLORIDE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VIBRIO PARAHAEMOLYTICUS </a:t>
                      </a:r>
                      <a:endParaRPr lang="en-US" sz="1100">
                        <a:latin typeface="Calibri"/>
                        <a:ea typeface="Times New Roman"/>
                        <a:cs typeface="Times New Roman"/>
                      </a:endParaRPr>
                    </a:p>
                  </a:txBody>
                  <a:tcPr marL="68580" marR="68580" marT="9525" marB="0" anchor="ctr"/>
                </a:tc>
                <a:extLst>
                  <a:ext uri="{0D108BD9-81ED-4DB2-BD59-A6C34878D82A}">
                    <a16:rowId xmlns:a16="http://schemas.microsoft.com/office/drawing/2014/main" val="10009"/>
                  </a:ext>
                </a:extLst>
              </a:tr>
              <a:tr h="530643">
                <a:tc>
                  <a:txBody>
                    <a:bodyPr/>
                    <a:lstStyle/>
                    <a:p>
                      <a:pPr marL="0" marR="0">
                        <a:lnSpc>
                          <a:spcPct val="115000"/>
                        </a:lnSpc>
                        <a:spcBef>
                          <a:spcPts val="0"/>
                        </a:spcBef>
                        <a:spcAft>
                          <a:spcPts val="0"/>
                        </a:spcAft>
                      </a:pPr>
                      <a:r>
                        <a:rPr lang="fr-FR" sz="1800" b="1" kern="1200">
                          <a:solidFill>
                            <a:srgbClr val="000000"/>
                          </a:solidFill>
                          <a:latin typeface="Calibri"/>
                          <a:ea typeface="Calibri"/>
                          <a:cs typeface="Times New Roman"/>
                        </a:rPr>
                        <a:t>FACTOR </a:t>
                      </a:r>
                      <a:r>
                        <a:rPr lang="en-US" sz="1800" b="1" kern="1200">
                          <a:solidFill>
                            <a:srgbClr val="000000"/>
                          </a:solidFill>
                          <a:latin typeface="Calibri"/>
                          <a:ea typeface="Calibri"/>
                          <a:cs typeface="Times New Roman"/>
                        </a:rPr>
                        <a:t>X  &amp;  V </a:t>
                      </a:r>
                      <a:endParaRPr lang="en-US" sz="1100">
                        <a:latin typeface="Calibri"/>
                        <a:ea typeface="Times New Roman"/>
                        <a:cs typeface="Times New Roman"/>
                      </a:endParaRPr>
                    </a:p>
                  </a:txBody>
                  <a:tcPr marL="68580" marR="68580" marT="9525" marB="0" anchor="ctr"/>
                </a:tc>
                <a:tc>
                  <a:txBody>
                    <a:bodyPr/>
                    <a:lstStyle/>
                    <a:p>
                      <a:pPr marL="0" marR="0">
                        <a:lnSpc>
                          <a:spcPct val="115000"/>
                        </a:lnSpc>
                        <a:spcBef>
                          <a:spcPts val="0"/>
                        </a:spcBef>
                        <a:spcAft>
                          <a:spcPts val="0"/>
                        </a:spcAft>
                      </a:pPr>
                      <a:r>
                        <a:rPr lang="fr-FR" sz="1800" b="1" kern="1200" dirty="0">
                          <a:solidFill>
                            <a:srgbClr val="000000"/>
                          </a:solidFill>
                          <a:latin typeface="Calibri"/>
                          <a:ea typeface="Calibri"/>
                          <a:cs typeface="Times New Roman"/>
                        </a:rPr>
                        <a:t>H.INFLUENZAE </a:t>
                      </a:r>
                      <a:endParaRPr lang="en-US" sz="1100" dirty="0">
                        <a:latin typeface="Calibri"/>
                        <a:ea typeface="Times New Roman"/>
                        <a:cs typeface="Times New Roman"/>
                      </a:endParaRPr>
                    </a:p>
                  </a:txBody>
                  <a:tcPr marL="68580" marR="68580" marT="9525" marB="0" anchor="ctr"/>
                </a:tc>
                <a:extLst>
                  <a:ext uri="{0D108BD9-81ED-4DB2-BD59-A6C34878D82A}">
                    <a16:rowId xmlns:a16="http://schemas.microsoft.com/office/drawing/2014/main" val="10010"/>
                  </a:ext>
                </a:extLst>
              </a:tr>
            </a:tbl>
          </a:graphicData>
        </a:graphic>
      </p:graphicFrame>
      <p:sp>
        <p:nvSpPr>
          <p:cNvPr id="4" name="Date Placeholder 3">
            <a:extLst>
              <a:ext uri="{FF2B5EF4-FFF2-40B4-BE49-F238E27FC236}">
                <a16:creationId xmlns:a16="http://schemas.microsoft.com/office/drawing/2014/main" id="{8EA13B54-6643-4B50-B2D1-62E316F9C939}"/>
              </a:ext>
            </a:extLst>
          </p:cNvPr>
          <p:cNvSpPr>
            <a:spLocks noGrp="1"/>
          </p:cNvSpPr>
          <p:nvPr>
            <p:ph type="dt" sz="quarter" idx="10"/>
          </p:nvPr>
        </p:nvSpPr>
        <p:spPr/>
        <p:txBody>
          <a:bodyPr/>
          <a:lstStyle/>
          <a:p>
            <a:pPr>
              <a:defRPr/>
            </a:pPr>
            <a:fld id="{A0D4708B-DE34-4AD5-B4C5-2E2395918BFC}" type="datetime1">
              <a:rPr lang="en-US"/>
              <a:pPr>
                <a:defRPr/>
              </a:pPr>
              <a:t>7/2/2021</a:t>
            </a:fld>
            <a:endParaRPr lang="en-US"/>
          </a:p>
        </p:txBody>
      </p:sp>
      <p:sp>
        <p:nvSpPr>
          <p:cNvPr id="5" name="Slide Number Placeholder 4">
            <a:extLst>
              <a:ext uri="{FF2B5EF4-FFF2-40B4-BE49-F238E27FC236}">
                <a16:creationId xmlns:a16="http://schemas.microsoft.com/office/drawing/2014/main" id="{0FAABAD2-CC71-4E6C-A803-44B7490EC6E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F2327F-3B26-45C1-84FF-E6A828897900}" type="slidenum">
              <a:rPr lang="en-US" altLang="en-US">
                <a:solidFill>
                  <a:srgbClr val="898989"/>
                </a:solidFill>
              </a:rPr>
              <a:pPr/>
              <a:t>8</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E1B8-9419-41A3-9E85-6BD4A4474BF2}"/>
              </a:ext>
            </a:extLst>
          </p:cNvPr>
          <p:cNvSpPr>
            <a:spLocks noGrp="1"/>
          </p:cNvSpPr>
          <p:nvPr>
            <p:ph type="title"/>
          </p:nvPr>
        </p:nvSpPr>
        <p:spPr>
          <a:xfrm>
            <a:off x="1981200" y="304800"/>
            <a:ext cx="8229600" cy="457200"/>
          </a:xfrm>
        </p:spPr>
        <p:txBody>
          <a:bodyPr rtlCol="0">
            <a:normAutofit fontScale="90000"/>
          </a:bodyPr>
          <a:lstStyle/>
          <a:p>
            <a:pPr>
              <a:defRPr/>
            </a:pPr>
            <a:r>
              <a:rPr lang="en-US" sz="2800" u="sng" dirty="0">
                <a:solidFill>
                  <a:srgbClr val="FF0000"/>
                </a:solidFill>
              </a:rPr>
              <a:t>CLASSIFICATION</a:t>
            </a:r>
            <a:endParaRPr lang="en-IN" sz="2800" u="sng" dirty="0">
              <a:solidFill>
                <a:srgbClr val="FF0000"/>
              </a:solidFill>
            </a:endParaRPr>
          </a:p>
        </p:txBody>
      </p:sp>
      <p:graphicFrame>
        <p:nvGraphicFramePr>
          <p:cNvPr id="4" name="Content Placeholder 3">
            <a:extLst>
              <a:ext uri="{FF2B5EF4-FFF2-40B4-BE49-F238E27FC236}">
                <a16:creationId xmlns:a16="http://schemas.microsoft.com/office/drawing/2014/main" id="{F553C571-18FB-4381-992A-C64673C343DA}"/>
              </a:ext>
            </a:extLst>
          </p:cNvPr>
          <p:cNvGraphicFramePr>
            <a:graphicFrameLocks noGrp="1"/>
          </p:cNvGraphicFramePr>
          <p:nvPr>
            <p:ph idx="1"/>
          </p:nvPr>
        </p:nvGraphicFramePr>
        <p:xfrm>
          <a:off x="1981200" y="990600"/>
          <a:ext cx="8229600" cy="502920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239188">
                <a:tc>
                  <a:txBody>
                    <a:bodyPr/>
                    <a:lstStyle/>
                    <a:p>
                      <a:pPr lvl="1"/>
                      <a:r>
                        <a:rPr lang="en-US" sz="2000" dirty="0">
                          <a:solidFill>
                            <a:schemeClr val="accent6">
                              <a:lumMod val="20000"/>
                              <a:lumOff val="80000"/>
                            </a:schemeClr>
                          </a:solidFill>
                          <a:latin typeface="Bookman Old Style" pitchFamily="18" charset="0"/>
                        </a:rPr>
                        <a:t>BASED ON PHYSICAL STATE</a:t>
                      </a:r>
                      <a:endParaRPr lang="en-IN" sz="2000" dirty="0">
                        <a:solidFill>
                          <a:schemeClr val="accent6">
                            <a:lumMod val="20000"/>
                            <a:lumOff val="80000"/>
                          </a:schemeClr>
                        </a:solidFill>
                        <a:latin typeface="Bookman Old Style"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B0F0"/>
                    </a:solidFill>
                  </a:tcPr>
                </a:tc>
                <a:tc>
                  <a:txBody>
                    <a:bodyPr/>
                    <a:lstStyle/>
                    <a:p>
                      <a:pPr lvl="1"/>
                      <a:r>
                        <a:rPr lang="en-US" sz="2000" dirty="0">
                          <a:latin typeface="Bookman Old Style" pitchFamily="18" charset="0"/>
                        </a:rPr>
                        <a:t>BASED ON PRESENCE OF MOLECULAR OXYGEN AND REDUCING SUBSTANCES</a:t>
                      </a:r>
                      <a:endParaRPr lang="en-IN" sz="2000" dirty="0">
                        <a:latin typeface="Bookman Old Style"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lvl="1"/>
                      <a:r>
                        <a:rPr lang="en-US" sz="2000" dirty="0">
                          <a:latin typeface="Bookman Old Style" pitchFamily="18" charset="0"/>
                        </a:rPr>
                        <a:t>BASED ON NUTRITIONAL FACTORS</a:t>
                      </a:r>
                      <a:endParaRPr lang="en-IN" sz="2000" dirty="0">
                        <a:latin typeface="Bookman Old Style"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97503">
                <a:tc>
                  <a:txBody>
                    <a:bodyPr/>
                    <a:lstStyle/>
                    <a:p>
                      <a:pPr marL="342900" indent="-342900">
                        <a:buFont typeface="Wingdings" pitchFamily="2" charset="2"/>
                        <a:buNone/>
                      </a:pPr>
                      <a:r>
                        <a:rPr lang="en-US" dirty="0">
                          <a:solidFill>
                            <a:schemeClr val="bg1"/>
                          </a:solidFill>
                        </a:rPr>
                        <a:t>LIQUID MEDIA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B0F0"/>
                    </a:solidFill>
                  </a:tcPr>
                </a:tc>
                <a:tc>
                  <a:txBody>
                    <a:bodyPr/>
                    <a:lstStyle/>
                    <a:p>
                      <a:r>
                        <a:rPr lang="en-US" dirty="0">
                          <a:solidFill>
                            <a:srgbClr val="7030A0"/>
                          </a:solidFill>
                        </a:rPr>
                        <a:t>AEROBIC MEDIA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SIMPLE MEDIA</a:t>
                      </a:r>
                      <a:endParaRPr lang="en-IN"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97503">
                <a:tc>
                  <a:txBody>
                    <a:bodyPr/>
                    <a:lstStyle/>
                    <a:p>
                      <a:pPr marL="342900" indent="-342900">
                        <a:buFont typeface="+mj-lt"/>
                        <a:buNone/>
                      </a:pPr>
                      <a:r>
                        <a:rPr lang="en-US" dirty="0">
                          <a:solidFill>
                            <a:schemeClr val="bg1"/>
                          </a:solidFill>
                        </a:rPr>
                        <a:t>SEMISOLID MEDIA</a:t>
                      </a:r>
                      <a:endParaRPr lang="en-IN"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c>
                  <a:txBody>
                    <a:bodyPr/>
                    <a:lstStyle/>
                    <a:p>
                      <a:r>
                        <a:rPr lang="en-US" dirty="0">
                          <a:solidFill>
                            <a:srgbClr val="7030A0"/>
                          </a:solidFill>
                        </a:rPr>
                        <a:t>ANAEROBIC MEDIA</a:t>
                      </a:r>
                      <a:endParaRPr lang="en-IN" dirty="0">
                        <a:solidFill>
                          <a:srgbClr val="7030A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COMPLEX MEDIA</a:t>
                      </a:r>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7503">
                <a:tc>
                  <a:txBody>
                    <a:bodyPr/>
                    <a:lstStyle/>
                    <a:p>
                      <a:r>
                        <a:rPr lang="en-US" dirty="0">
                          <a:solidFill>
                            <a:schemeClr val="bg1"/>
                          </a:solidFill>
                        </a:rPr>
                        <a:t>SOLID MEDIA</a:t>
                      </a:r>
                      <a:endParaRPr lang="en-IN"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c>
                  <a:txBody>
                    <a:bodyPr/>
                    <a:lstStyle/>
                    <a:p>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SYNTHETIC MEDIA</a:t>
                      </a:r>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7503">
                <a:tc>
                  <a:txBody>
                    <a:bodyPr/>
                    <a:lstStyle/>
                    <a:p>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c>
                  <a:txBody>
                    <a:bodyPr/>
                    <a:lstStyle/>
                    <a:p>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SPECIAL MEDIA</a:t>
                      </a:r>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5" name="Slide Number Placeholder 14">
            <a:extLst>
              <a:ext uri="{FF2B5EF4-FFF2-40B4-BE49-F238E27FC236}">
                <a16:creationId xmlns:a16="http://schemas.microsoft.com/office/drawing/2014/main" id="{D0CD2C73-9FC5-41EF-A26B-33FAB5A801C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94AFEA-8BDB-47ED-94F2-A29AAD85FD4C}" type="slidenum">
              <a:rPr lang="en-US" altLang="en-US">
                <a:solidFill>
                  <a:srgbClr val="898989"/>
                </a:solidFill>
              </a:rPr>
              <a:pPr/>
              <a:t>9</a:t>
            </a:fld>
            <a:endParaRPr lang="en-US" altLang="en-US">
              <a:solidFill>
                <a:srgbClr val="898989"/>
              </a:solidFill>
            </a:endParaRPr>
          </a:p>
        </p:txBody>
      </p:sp>
      <p:cxnSp>
        <p:nvCxnSpPr>
          <p:cNvPr id="6" name="Straight Connector 5">
            <a:extLst>
              <a:ext uri="{FF2B5EF4-FFF2-40B4-BE49-F238E27FC236}">
                <a16:creationId xmlns:a16="http://schemas.microsoft.com/office/drawing/2014/main" id="{7E969D51-E468-4737-B5F6-B801DAD952A3}"/>
              </a:ext>
            </a:extLst>
          </p:cNvPr>
          <p:cNvCxnSpPr/>
          <p:nvPr/>
        </p:nvCxnSpPr>
        <p:spPr bwMode="auto">
          <a:xfrm>
            <a:off x="1905000" y="3200400"/>
            <a:ext cx="28194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A1B424F8-8E8C-4D84-944F-EBC8CF81DD84}"/>
              </a:ext>
            </a:extLst>
          </p:cNvPr>
          <p:cNvCxnSpPr/>
          <p:nvPr/>
        </p:nvCxnSpPr>
        <p:spPr bwMode="auto">
          <a:xfrm rot="5400000">
            <a:off x="6019801" y="4572001"/>
            <a:ext cx="2743200" cy="317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27EE6470-B2FC-45A8-A4D3-D7A130F135B0}"/>
              </a:ext>
            </a:extLst>
          </p:cNvPr>
          <p:cNvCxnSpPr/>
          <p:nvPr/>
        </p:nvCxnSpPr>
        <p:spPr bwMode="auto">
          <a:xfrm rot="5400000">
            <a:off x="6249988" y="2133600"/>
            <a:ext cx="2284412"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3" name="Straight Connector 22">
            <a:extLst>
              <a:ext uri="{FF2B5EF4-FFF2-40B4-BE49-F238E27FC236}">
                <a16:creationId xmlns:a16="http://schemas.microsoft.com/office/drawing/2014/main" id="{083AA565-EB83-4819-8A73-2D28927248F5}"/>
              </a:ext>
            </a:extLst>
          </p:cNvPr>
          <p:cNvCxnSpPr/>
          <p:nvPr/>
        </p:nvCxnSpPr>
        <p:spPr bwMode="auto">
          <a:xfrm>
            <a:off x="1981200" y="4648200"/>
            <a:ext cx="27432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DA583C23-61C7-48AA-AB4D-935EFC67BA12}"/>
              </a:ext>
            </a:extLst>
          </p:cNvPr>
          <p:cNvCxnSpPr/>
          <p:nvPr/>
        </p:nvCxnSpPr>
        <p:spPr bwMode="auto">
          <a:xfrm>
            <a:off x="1981200" y="5334000"/>
            <a:ext cx="27432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777B6D46-92FF-4412-8EB1-1FB474A69125}"/>
              </a:ext>
            </a:extLst>
          </p:cNvPr>
          <p:cNvCxnSpPr/>
          <p:nvPr/>
        </p:nvCxnSpPr>
        <p:spPr bwMode="auto">
          <a:xfrm>
            <a:off x="1981200" y="3886200"/>
            <a:ext cx="27432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344D95DA-4360-40BC-9810-53AD541ADC2E}"/>
              </a:ext>
            </a:extLst>
          </p:cNvPr>
          <p:cNvCxnSpPr/>
          <p:nvPr/>
        </p:nvCxnSpPr>
        <p:spPr bwMode="auto">
          <a:xfrm>
            <a:off x="4495800" y="4648200"/>
            <a:ext cx="28956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74895445-A995-4107-9062-26D39245D7B1}"/>
              </a:ext>
            </a:extLst>
          </p:cNvPr>
          <p:cNvCxnSpPr/>
          <p:nvPr/>
        </p:nvCxnSpPr>
        <p:spPr bwMode="auto">
          <a:xfrm>
            <a:off x="4495800" y="3886200"/>
            <a:ext cx="28956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492EE35F-9BF8-4F31-9F08-EFAF1AA93FD2}"/>
              </a:ext>
            </a:extLst>
          </p:cNvPr>
          <p:cNvCxnSpPr/>
          <p:nvPr/>
        </p:nvCxnSpPr>
        <p:spPr bwMode="auto">
          <a:xfrm>
            <a:off x="4495800" y="5334000"/>
            <a:ext cx="28956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5B43E6E2-A0EE-41DC-BB18-14C505EAB515}"/>
              </a:ext>
            </a:extLst>
          </p:cNvPr>
          <p:cNvCxnSpPr/>
          <p:nvPr/>
        </p:nvCxnSpPr>
        <p:spPr bwMode="auto">
          <a:xfrm rot="5400000">
            <a:off x="3275013" y="4572001"/>
            <a:ext cx="2897188" cy="1587"/>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2044</Words>
  <Application>Microsoft Office PowerPoint</Application>
  <PresentationFormat>Widescreen</PresentationFormat>
  <Paragraphs>369</Paragraphs>
  <Slides>42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Algerian</vt:lpstr>
      <vt:lpstr>Arial</vt:lpstr>
      <vt:lpstr>Bell MT</vt:lpstr>
      <vt:lpstr>Bookman Old Style</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CULTURE MEDIA</vt:lpstr>
      <vt:lpstr>NEED FOR CULTURE MEDIA</vt:lpstr>
      <vt:lpstr>BASIC REQUIREMENTS OF CULTURE MEDIA</vt:lpstr>
      <vt:lpstr>PowerPoint Presentation</vt:lpstr>
      <vt:lpstr>CLASSIFICATION</vt:lpstr>
      <vt:lpstr>PowerPoint Presentation</vt:lpstr>
      <vt:lpstr>SIMPLE MEDIA                          </vt:lpstr>
      <vt:lpstr>PowerPoint Presentation</vt:lpstr>
      <vt:lpstr>PEPTONE WATER</vt:lpstr>
      <vt:lpstr>USES OF PEPTONE WATER</vt:lpstr>
      <vt:lpstr>PowerPoint Presentation</vt:lpstr>
      <vt:lpstr>COMPLEX MEDIA</vt:lpstr>
      <vt:lpstr>SPECIAL MEDIUM</vt:lpstr>
      <vt:lpstr>BLOOD AGAR</vt:lpstr>
      <vt:lpstr>CHOCOLATE AGAR</vt:lpstr>
      <vt:lpstr>PowerPoint Presentation</vt:lpstr>
      <vt:lpstr>ENRICHMENT MEDIA</vt:lpstr>
      <vt:lpstr>PowerPoint Presentation</vt:lpstr>
      <vt:lpstr>SELECTIVE MEDIA</vt:lpstr>
      <vt:lpstr>PowerPoint Presentation</vt:lpstr>
      <vt:lpstr>DIFFERENTIAL MEDIA</vt:lpstr>
      <vt:lpstr>MAC CONKEY AGAR</vt:lpstr>
      <vt:lpstr>PowerPoint Presentation</vt:lpstr>
      <vt:lpstr>PowerPoint Presentation</vt:lpstr>
      <vt:lpstr>PowerPoint Presentation</vt:lpstr>
      <vt:lpstr>PowerPoint Presentation</vt:lpstr>
      <vt:lpstr>PowerPoint Presentation</vt:lpstr>
      <vt:lpstr>PowerPoint Presentation</vt:lpstr>
      <vt:lpstr>CLED  (Cystine Lactose Electrolyte Deficient medium)</vt:lpstr>
      <vt:lpstr>PowerPoint Presentation</vt:lpstr>
      <vt:lpstr>INDICATOR MEDIUM</vt:lpstr>
      <vt:lpstr>TRANSPORT MEDIUM</vt:lpstr>
      <vt:lpstr>CHARACTERISTICS OF TRANSPORT MEDIA:</vt:lpstr>
      <vt:lpstr>ANAEROBIC MEDIUM</vt:lpstr>
      <vt:lpstr> Mueller-Hinton agar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dc:creator>
  <cp:lastModifiedBy>pooja</cp:lastModifiedBy>
  <cp:revision>2</cp:revision>
  <dcterms:created xsi:type="dcterms:W3CDTF">2021-07-02T09:40:15Z</dcterms:created>
  <dcterms:modified xsi:type="dcterms:W3CDTF">2021-07-02T09:44:55Z</dcterms:modified>
</cp:coreProperties>
</file>