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80" r:id="rId3"/>
    <p:sldId id="281" r:id="rId4"/>
    <p:sldId id="258" r:id="rId5"/>
    <p:sldId id="259" r:id="rId6"/>
    <p:sldId id="284" r:id="rId7"/>
    <p:sldId id="286" r:id="rId8"/>
    <p:sldId id="287" r:id="rId9"/>
    <p:sldId id="260" r:id="rId10"/>
    <p:sldId id="288" r:id="rId11"/>
    <p:sldId id="289" r:id="rId12"/>
    <p:sldId id="290" r:id="rId13"/>
    <p:sldId id="261" r:id="rId14"/>
    <p:sldId id="262" r:id="rId15"/>
    <p:sldId id="272" r:id="rId16"/>
    <p:sldId id="278" r:id="rId17"/>
    <p:sldId id="291" r:id="rId18"/>
    <p:sldId id="26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5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984F9E-5B22-44B2-AA53-347EB2866876}" type="datetimeFigureOut">
              <a:rPr lang="en-US" smtClean="0"/>
              <a:pPr/>
              <a:t>16-Jun-21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B9478F-90DE-437F-A163-CE8AEA4918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8589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BASIC LIFE SUPPORT</a:t>
            </a:r>
            <a:endParaRPr lang="en-US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8858280" cy="2786058"/>
          </a:xfrm>
        </p:spPr>
        <p:txBody>
          <a:bodyPr/>
          <a:lstStyle/>
          <a:p>
            <a:pPr algn="l"/>
            <a:r>
              <a:rPr lang="en-US" dirty="0" smtClean="0"/>
              <a:t>                                                          </a:t>
            </a:r>
            <a:r>
              <a:rPr lang="en-US" dirty="0" smtClean="0"/>
              <a:t>PRESENTED</a:t>
            </a:r>
            <a:r>
              <a:rPr lang="en-US" dirty="0" smtClean="0"/>
              <a:t> </a:t>
            </a:r>
            <a:r>
              <a:rPr lang="en-US" dirty="0" smtClean="0"/>
              <a:t>BY: </a:t>
            </a:r>
          </a:p>
          <a:p>
            <a:pPr algn="l"/>
            <a:r>
              <a:rPr lang="en-US" dirty="0" smtClean="0"/>
              <a:t>                                                           </a:t>
            </a:r>
            <a:r>
              <a:rPr lang="en-US" dirty="0" smtClean="0"/>
              <a:t>Dr POOJA PARIKH</a:t>
            </a:r>
            <a:endParaRPr lang="en-US" dirty="0" smtClean="0"/>
          </a:p>
          <a:p>
            <a:pPr algn="l"/>
            <a:r>
              <a:rPr lang="en-US" dirty="0" smtClean="0"/>
              <a:t>                 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4714876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MOUTH TO MOUTH BREATHING:</a:t>
            </a:r>
          </a:p>
          <a:p>
            <a:pPr>
              <a:buNone/>
            </a:pPr>
            <a:r>
              <a:rPr lang="en-US" dirty="0" smtClean="0"/>
              <a:t> - quick &amp; effective way to provide oxygen to victim</a:t>
            </a:r>
          </a:p>
          <a:p>
            <a:pPr>
              <a:buNone/>
            </a:pPr>
            <a:r>
              <a:rPr lang="en-US" dirty="0" smtClean="0"/>
              <a:t> 1.open the airway with triple maneuver</a:t>
            </a:r>
          </a:p>
          <a:p>
            <a:pPr>
              <a:buNone/>
            </a:pPr>
            <a:r>
              <a:rPr lang="en-US" dirty="0" smtClean="0"/>
              <a:t> 2. close victims nostrils with the thumb &amp; index finger</a:t>
            </a:r>
          </a:p>
          <a:p>
            <a:pPr>
              <a:buNone/>
            </a:pPr>
            <a:r>
              <a:rPr lang="en-US" dirty="0" smtClean="0"/>
              <a:t> 3. take deep breath and form seal with lips around victim’s mouth</a:t>
            </a:r>
          </a:p>
          <a:p>
            <a:pPr>
              <a:buNone/>
            </a:pPr>
            <a:r>
              <a:rPr lang="en-US" dirty="0" smtClean="0"/>
              <a:t> 4. two slow breaths (of ½  to 2 seconds per puff)  are given</a:t>
            </a:r>
            <a:endParaRPr lang="en-US" dirty="0"/>
          </a:p>
        </p:txBody>
      </p:sp>
      <p:pic>
        <p:nvPicPr>
          <p:cNvPr id="7" name="Picture 2" descr="C:\Users\Gold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928802"/>
            <a:ext cx="4286248" cy="335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457200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MOUTH TO NOSE BREATHING:</a:t>
            </a:r>
          </a:p>
          <a:p>
            <a:pPr>
              <a:buNone/>
            </a:pPr>
            <a:r>
              <a:rPr lang="en-US" dirty="0" smtClean="0"/>
              <a:t>-when mouth to mouth breathing is not possible</a:t>
            </a:r>
          </a:p>
          <a:p>
            <a:pPr marL="514350" indent="-514350">
              <a:buNone/>
            </a:pPr>
            <a:r>
              <a:rPr lang="en-US" dirty="0" smtClean="0"/>
              <a:t>1.Tilt victim’s head back with one hand over victim’s forehead</a:t>
            </a:r>
          </a:p>
          <a:p>
            <a:pPr marL="514350" indent="-514350">
              <a:buNone/>
            </a:pPr>
            <a:r>
              <a:rPr lang="en-US" dirty="0" smtClean="0"/>
              <a:t>2. Close victim’s mouth</a:t>
            </a:r>
          </a:p>
          <a:p>
            <a:pPr marL="514350" indent="-514350">
              <a:buNone/>
            </a:pPr>
            <a:r>
              <a:rPr lang="en-US" dirty="0" smtClean="0"/>
              <a:t>3.Take deep breath , form seal with lips around victim’s nose &amp; blow.</a:t>
            </a:r>
          </a:p>
          <a:p>
            <a:pPr marL="514350" indent="-514350">
              <a:buNone/>
            </a:pPr>
            <a:r>
              <a:rPr lang="en-US" dirty="0" smtClean="0"/>
              <a:t>4. Victim is then allowed to exhale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5" name="Picture 2" descr="C:\Users\Gold\Desktop\m to 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214422"/>
            <a:ext cx="4357686" cy="335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4900618" cy="6000768"/>
          </a:xfrm>
        </p:spPr>
        <p:txBody>
          <a:bodyPr>
            <a:normAutofit/>
          </a:bodyPr>
          <a:lstStyle/>
          <a:p>
            <a:r>
              <a:rPr lang="en-US" dirty="0" smtClean="0"/>
              <a:t>MOUTH TO MASK BREATHING:</a:t>
            </a:r>
          </a:p>
          <a:p>
            <a:pPr>
              <a:buNone/>
            </a:pPr>
            <a:r>
              <a:rPr lang="en-US" dirty="0" smtClean="0"/>
              <a:t>-place mask around the patient’s mouth &amp; nose</a:t>
            </a:r>
          </a:p>
          <a:p>
            <a:pPr>
              <a:buNone/>
            </a:pPr>
            <a:r>
              <a:rPr lang="en-US" dirty="0" smtClean="0"/>
              <a:t>-seal the mask  by placing heal and thumb of each hand along the border of mask and compress firmly to provide tight seal</a:t>
            </a:r>
          </a:p>
          <a:p>
            <a:pPr>
              <a:buNone/>
            </a:pPr>
            <a:r>
              <a:rPr lang="en-US" dirty="0" smtClean="0"/>
              <a:t>-lift the jaw while performing a head tilt</a:t>
            </a:r>
          </a:p>
          <a:p>
            <a:pPr>
              <a:buNone/>
            </a:pPr>
            <a:r>
              <a:rPr lang="en-US" dirty="0" smtClean="0"/>
              <a:t>-follow sequence of mouth to mouth breathing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71678"/>
            <a:ext cx="360045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2144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CIRCULATION: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077200" cy="54864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Check pulse in peripheral &amp; major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(carotid, femoral)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no pulse is palpated one should start External Cardiac Compression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Chest Compression Rate-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80-100/min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876"/>
            <a:ext cx="48577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2858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Compression technique: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85860"/>
            <a:ext cx="8153400" cy="5572140"/>
          </a:xfrm>
        </p:spPr>
        <p:txBody>
          <a:bodyPr/>
          <a:lstStyle/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Position of victim-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supine, on firm flat surface.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Area of compression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-lower half of sternum.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Put the heel of one of hand on lower half of sternum &amp; other hand on top of first hand (fingers are interlocked at chest)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Straighten your arms &amp; position your shoulder directly over your hand.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Push hard &amp; fast. Press down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½ -2 inch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each compression.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each compression allow chest to re-expand.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old\Desktop\r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16" y="1714487"/>
            <a:ext cx="4648199" cy="5123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22" y="25121"/>
            <a:ext cx="8050878" cy="11178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Chest compression technique for adult: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42984"/>
          </a:xfrm>
        </p:spPr>
        <p:txBody>
          <a:bodyPr>
            <a:normAutofit/>
          </a:bodyPr>
          <a:lstStyle/>
          <a:p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compression technique for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infant: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8100392" cy="56277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fingure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technique                  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thumb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encircling  </a:t>
            </a: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technique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7298"/>
            <a:ext cx="7272808" cy="264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747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ASSESSMENT OF PATIENT DURING CPR:</a:t>
            </a:r>
          </a:p>
          <a:p>
            <a:pPr>
              <a:buNone/>
            </a:pPr>
            <a:r>
              <a:rPr lang="en-US" dirty="0" smtClean="0"/>
              <a:t>Inspection:</a:t>
            </a:r>
          </a:p>
          <a:p>
            <a:pPr>
              <a:buNone/>
            </a:pPr>
            <a:r>
              <a:rPr lang="en-US" dirty="0" smtClean="0"/>
              <a:t>-chest rise </a:t>
            </a:r>
          </a:p>
          <a:p>
            <a:pPr>
              <a:buNone/>
            </a:pPr>
            <a:r>
              <a:rPr lang="en-US" dirty="0" smtClean="0"/>
              <a:t>-depth of compression</a:t>
            </a:r>
          </a:p>
          <a:p>
            <a:pPr>
              <a:buNone/>
            </a:pPr>
            <a:r>
              <a:rPr lang="en-US" dirty="0" smtClean="0"/>
              <a:t>-position of rescuers hands</a:t>
            </a:r>
          </a:p>
          <a:p>
            <a:pPr>
              <a:buNone/>
            </a:pPr>
            <a:r>
              <a:rPr lang="en-US" dirty="0" smtClean="0"/>
              <a:t>Palpation:</a:t>
            </a:r>
          </a:p>
          <a:p>
            <a:pPr>
              <a:buNone/>
            </a:pPr>
            <a:r>
              <a:rPr lang="en-US" dirty="0" smtClean="0"/>
              <a:t>-check for return pulse</a:t>
            </a:r>
          </a:p>
          <a:p>
            <a:pPr>
              <a:buNone/>
            </a:pPr>
            <a:r>
              <a:rPr lang="en-US" dirty="0" smtClean="0"/>
              <a:t>-assess peripheral pulse</a:t>
            </a:r>
          </a:p>
          <a:p>
            <a:pPr>
              <a:buNone/>
            </a:pPr>
            <a:r>
              <a:rPr lang="en-US" dirty="0" smtClean="0"/>
              <a:t>Auscultation:</a:t>
            </a:r>
          </a:p>
          <a:p>
            <a:pPr>
              <a:buNone/>
            </a:pPr>
            <a:r>
              <a:rPr lang="en-US" dirty="0" smtClean="0"/>
              <a:t>-Breath sounds</a:t>
            </a:r>
          </a:p>
          <a:p>
            <a:pPr>
              <a:buNone/>
            </a:pPr>
            <a:r>
              <a:rPr lang="en-US" dirty="0" smtClean="0"/>
              <a:t>-heart sounds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21442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Advanced cardiac life support:</a:t>
            </a:r>
            <a:endParaRPr lang="en-US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00174"/>
            <a:ext cx="7886728" cy="535782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ACLS include use of adjunctive equipment &amp; technique available in hospital set-up to assisting ventilation &amp; circulation such as ECG monitoring &amp; defibrillation, establishment of IV inj. Access &amp; drug therapy.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achieve these goals following activities are carried out-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Intubation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endotracheal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tube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Defibrillation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Insertion of an intravenous line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</p:spPr>
        <p:txBody>
          <a:bodyPr>
            <a:noAutofit/>
          </a:bodyPr>
          <a:lstStyle/>
          <a:p>
            <a:pPr algn="ctr"/>
            <a: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  <a:t>Thank You  </a:t>
            </a:r>
            <a:b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3071802" y="928671"/>
            <a:ext cx="550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943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5929322" cy="5000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Cardiac arrest  is the most serious complication faced by medical personnel.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cardiac arrest, circulation ceases &amp; vital organs are deprived of oxygen</a:t>
            </a:r>
          </a:p>
          <a:p>
            <a:endParaRPr lang="en-US" dirty="0" smtClean="0"/>
          </a:p>
          <a:p>
            <a:r>
              <a:rPr lang="en-US" dirty="0" smtClean="0"/>
              <a:t>Cardiac pulmonary resuscitation (CPR) is most effective, when started immediately and should be initiated by any person present at time of cardiac arrest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85926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en-US" dirty="0" smtClean="0"/>
              <a:t>Management of CPR depends on whether arrest occurred in hospital or outside the hospital &amp; on availability of single or double rescuer.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-outside hospital-   basic life support</a:t>
            </a:r>
          </a:p>
          <a:p>
            <a:pPr>
              <a:buNone/>
            </a:pPr>
            <a:r>
              <a:rPr lang="en-US" dirty="0" smtClean="0"/>
              <a:t> - inside the hospital-BLS + advanced cardiac life support &amp; </a:t>
            </a:r>
            <a:r>
              <a:rPr lang="en-US" dirty="0" err="1" smtClean="0"/>
              <a:t>postresuscitation</a:t>
            </a:r>
            <a:r>
              <a:rPr lang="en-US" dirty="0" smtClean="0"/>
              <a:t> life support(CPCR)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866888" cy="114298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BASIC LIFE SUPPORT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2984"/>
            <a:ext cx="7866888" cy="51054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AIM:  major objective of BLS is to maintain oxygenation in lungs, brain &amp; heart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Consist of 3 main parts-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A-B-C 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A-Airway maintenance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Breathing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C-Circulation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it change to C-A-B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part of ABC begins with an assessment phase to determine patient response ,pulse rate &amp; state of respiration.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433654" cy="50006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AIRWAY MAINTAINANCE: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534400" cy="60198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victim is unresponsive- position the patient &amp; assess the airway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Position of Victim- supine, on firm flat surface.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Position of rescuer- at the victims side, at level of victim’s  shoulder.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Triple maneuver;</a:t>
            </a:r>
          </a:p>
          <a:p>
            <a:pPr marL="596646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-Open the mouth-clear the airway</a:t>
            </a:r>
          </a:p>
          <a:p>
            <a:pPr marL="596646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-Head tilt-chin lift</a:t>
            </a:r>
          </a:p>
          <a:p>
            <a:pPr marL="596646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-Jaw thrust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Opening the airway:</a:t>
            </a:r>
          </a:p>
          <a:p>
            <a:pPr>
              <a:buFontTx/>
              <a:buChar char="-"/>
            </a:pPr>
            <a:r>
              <a:rPr lang="en-US" sz="2400" dirty="0" smtClean="0"/>
              <a:t>in unconscious patient , muscle tone is impaired resulting in obstruction of pharynx, by base of tongue &amp; soft tissue of pharynx.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 moving the mandible forward will lift the tongue away &amp; open the airway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929066"/>
            <a:ext cx="4867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4614866" cy="5857892"/>
          </a:xfrm>
        </p:spPr>
        <p:txBody>
          <a:bodyPr/>
          <a:lstStyle/>
          <a:p>
            <a:r>
              <a:rPr lang="en-US" dirty="0" smtClean="0"/>
              <a:t>HEAD TILT &amp; CHIN LIFT: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-place one hand on victim’s forehead &amp; apply firm backward pressure to tilt head back.</a:t>
            </a:r>
          </a:p>
          <a:p>
            <a:pPr>
              <a:buNone/>
            </a:pPr>
            <a:r>
              <a:rPr lang="en-US" dirty="0" smtClean="0"/>
              <a:t>-place fingers of other hand under chin</a:t>
            </a:r>
          </a:p>
          <a:p>
            <a:pPr>
              <a:buNone/>
            </a:pPr>
            <a:r>
              <a:rPr lang="en-US" dirty="0" smtClean="0"/>
              <a:t>- Lift chin forward &amp; support the jaw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594" y="23574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5072066" cy="60722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JAW THRUST: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- Grasp  angle of victim’s lower jaw &amp; lift with both hands, one on each side, displacing mandible forward, while tilting head backward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-if there is foreign material in mouth it should be removed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7"/>
            <a:ext cx="3857652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2144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BREATHING: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33400"/>
            <a:ext cx="8274398" cy="59436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determine the presence or absence of breathing by-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-Placing ear near victim’s mouth or nose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-Looking for chest wall movement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-Auscultation of chest for breath sounds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Expired air resuscitation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96646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-Mouth-to-mouth  breathing</a:t>
            </a:r>
          </a:p>
          <a:p>
            <a:pPr marL="596646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-Mouth-to-nose breathing</a:t>
            </a:r>
          </a:p>
          <a:p>
            <a:pPr marL="596646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-Mouth-to-mask breathing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29256" y="2071678"/>
            <a:ext cx="3714744" cy="380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811</TotalTime>
  <Words>792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BASIC LIFE SUPPORT</vt:lpstr>
      <vt:lpstr>INTRODUCTION</vt:lpstr>
      <vt:lpstr>Slide 3</vt:lpstr>
      <vt:lpstr>BASIC LIFE SUPPORT</vt:lpstr>
      <vt:lpstr>AIRWAY MAINTAINANCE:</vt:lpstr>
      <vt:lpstr>Slide 6</vt:lpstr>
      <vt:lpstr>Slide 7</vt:lpstr>
      <vt:lpstr>Slide 8</vt:lpstr>
      <vt:lpstr>BREATHING:</vt:lpstr>
      <vt:lpstr>Slide 10</vt:lpstr>
      <vt:lpstr>Slide 11</vt:lpstr>
      <vt:lpstr>Slide 12</vt:lpstr>
      <vt:lpstr>CIRCULATION:</vt:lpstr>
      <vt:lpstr>Compression technique:</vt:lpstr>
      <vt:lpstr>Chest compression technique for adult:</vt:lpstr>
      <vt:lpstr>Chest compression technique for infant:</vt:lpstr>
      <vt:lpstr>Slide 17</vt:lpstr>
      <vt:lpstr>Advanced cardiac life support:</vt:lpstr>
      <vt:lpstr>   Thank You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CARDIAC LIFE SUPPORT</dc:title>
  <dc:creator>BSNL</dc:creator>
  <cp:lastModifiedBy>Pooja</cp:lastModifiedBy>
  <cp:revision>80</cp:revision>
  <dcterms:created xsi:type="dcterms:W3CDTF">2015-11-25T12:11:50Z</dcterms:created>
  <dcterms:modified xsi:type="dcterms:W3CDTF">2021-06-16T16:55:27Z</dcterms:modified>
</cp:coreProperties>
</file>