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2E2B1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E2B1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2E2B1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2E2B1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582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685800" y="6172200"/>
                </a:moveTo>
                <a:lnTo>
                  <a:pt x="0" y="6172200"/>
                </a:lnTo>
                <a:lnTo>
                  <a:pt x="0" y="6858000"/>
                </a:lnTo>
                <a:lnTo>
                  <a:pt x="685800" y="6858000"/>
                </a:lnTo>
                <a:lnTo>
                  <a:pt x="685800" y="6172200"/>
                </a:lnTo>
                <a:close/>
              </a:path>
              <a:path w="685800" h="6858000">
                <a:moveTo>
                  <a:pt x="685800" y="0"/>
                </a:moveTo>
                <a:lnTo>
                  <a:pt x="0" y="0"/>
                </a:lnTo>
                <a:lnTo>
                  <a:pt x="0" y="5486400"/>
                </a:lnTo>
                <a:lnTo>
                  <a:pt x="685800" y="5486400"/>
                </a:lnTo>
                <a:lnTo>
                  <a:pt x="685800" y="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039" y="153111"/>
            <a:ext cx="228155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2E2B1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240" y="1984375"/>
            <a:ext cx="7958455" cy="2087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E2B1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3530" marR="5080" indent="-1561465">
              <a:lnSpc>
                <a:spcPct val="100000"/>
              </a:lnSpc>
              <a:spcBef>
                <a:spcPts val="100"/>
              </a:spcBef>
            </a:pPr>
            <a:r>
              <a:rPr sz="5400" b="0" i="0" spc="-80" dirty="0" smtClean="0">
                <a:solidFill>
                  <a:srgbClr val="675E46"/>
                </a:solidFill>
                <a:latin typeface="Times New Roman"/>
                <a:cs typeface="Times New Roman"/>
              </a:rPr>
              <a:t>Local </a:t>
            </a:r>
            <a:r>
              <a:rPr sz="5400" b="0" i="0" spc="-90" dirty="0" smtClean="0">
                <a:solidFill>
                  <a:srgbClr val="675E46"/>
                </a:solidFill>
                <a:latin typeface="Times New Roman"/>
                <a:cs typeface="Times New Roman"/>
              </a:rPr>
              <a:t>Anesthesia</a:t>
            </a:r>
            <a:r>
              <a:rPr sz="5400" b="0" i="0" spc="-755" dirty="0" smtClean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5400" b="0" i="0" spc="-50" dirty="0" smtClean="0">
                <a:solidFill>
                  <a:srgbClr val="675E46"/>
                </a:solidFill>
                <a:latin typeface="Times New Roman"/>
                <a:cs typeface="Times New Roman"/>
              </a:rPr>
              <a:t>in  </a:t>
            </a:r>
            <a:r>
              <a:rPr sz="5400" b="0" i="0" spc="-90" dirty="0" smtClean="0">
                <a:solidFill>
                  <a:srgbClr val="675E46"/>
                </a:solidFill>
                <a:latin typeface="Times New Roman"/>
                <a:cs typeface="Times New Roman"/>
              </a:rPr>
              <a:t>Maxilla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800219"/>
          </a:xfrm>
        </p:spPr>
        <p:txBody>
          <a:bodyPr/>
          <a:lstStyle/>
          <a:p>
            <a:pPr algn="l"/>
            <a:r>
              <a:rPr lang="en-US" dirty="0" smtClean="0">
                <a:latin typeface="Californian FB" panose="0207040306080B030204" pitchFamily="18" charset="0"/>
              </a:rPr>
              <a:t>Dr. Apurv Shah</a:t>
            </a:r>
          </a:p>
          <a:p>
            <a:pPr algn="l"/>
            <a:r>
              <a:rPr lang="en-US" dirty="0" smtClean="0">
                <a:latin typeface="Californian FB" panose="0207040306080B030204" pitchFamily="18" charset="0"/>
              </a:rPr>
              <a:t>Dept. of Oral &amp; Maxillofacial Surgery</a:t>
            </a:r>
            <a:endParaRPr lang="en-US" dirty="0">
              <a:latin typeface="Californian FB" panose="0207040306080B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8183"/>
            <a:ext cx="58343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0" spc="-100" dirty="0" err="1" smtClean="0">
                <a:solidFill>
                  <a:srgbClr val="675E46"/>
                </a:solidFill>
                <a:latin typeface="Times New Roman"/>
                <a:cs typeface="Times New Roman"/>
              </a:rPr>
              <a:t>Supraperiosteal</a:t>
            </a:r>
            <a:r>
              <a:rPr sz="4400" b="0" i="0" spc="-254" dirty="0" smtClean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4400" b="0" i="0" spc="-90" dirty="0" smtClean="0">
                <a:solidFill>
                  <a:srgbClr val="675E46"/>
                </a:solidFill>
                <a:latin typeface="Times New Roman"/>
                <a:cs typeface="Times New Roman"/>
              </a:rPr>
              <a:t>Injection</a:t>
            </a:r>
            <a:endParaRPr sz="4400" b="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10309"/>
            <a:ext cx="7349490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More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commonly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(but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incorrectly) called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local  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infiltration,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most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frequently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used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technique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obtaining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pulpal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anesthesia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in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maxillary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teeth.</a:t>
            </a:r>
            <a:endParaRPr sz="28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Also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called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as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paraperiosteal</a:t>
            </a:r>
            <a:r>
              <a:rPr sz="2800" spc="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technique.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6772" y="3915536"/>
            <a:ext cx="1051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499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	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he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3915536"/>
            <a:ext cx="7348092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2321560" algn="l"/>
                <a:tab pos="3280410" algn="l"/>
                <a:tab pos="4746625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An</a:t>
            </a:r>
            <a:r>
              <a:rPr sz="2800" spc="1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spc="-40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spc="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ti</a:t>
            </a:r>
            <a:r>
              <a:rPr sz="2800" spc="-70" dirty="0">
                <a:solidFill>
                  <a:srgbClr val="2E2B1F"/>
                </a:solidFill>
                <a:latin typeface="Carlito"/>
                <a:cs typeface="Carlito"/>
              </a:rPr>
              <a:t>z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es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la</a:t>
            </a:r>
            <a:r>
              <a:rPr sz="2800" spc="-4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g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3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erm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na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b</a:t>
            </a:r>
            <a:r>
              <a:rPr sz="2800" spc="-7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spc="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spc="5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hes 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dental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plexus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Greater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than 95% success</a:t>
            </a:r>
            <a:r>
              <a:rPr sz="2800" spc="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rate.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solidFill>
                  <a:srgbClr val="2E2B1F"/>
                </a:solidFill>
                <a:latin typeface="Carlito"/>
                <a:cs typeface="Carlito"/>
              </a:rPr>
              <a:t>Technically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easy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and</a:t>
            </a:r>
            <a:r>
              <a:rPr sz="2800" spc="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atraumatic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26924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</a:t>
            </a:r>
            <a:endParaRPr sz="46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523961"/>
            <a:ext cx="7610474" cy="391068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Pulpal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anesthesia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one or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two maxillary</a:t>
            </a:r>
            <a:r>
              <a:rPr sz="2800" spc="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teeth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Soft tissue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anesthesia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when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indicated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surgical  procedures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 a circumscribed</a:t>
            </a:r>
            <a:r>
              <a:rPr sz="2800" spc="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area.</a:t>
            </a:r>
            <a:endParaRPr sz="28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871855" algn="l"/>
              </a:tabLst>
            </a:pP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For	</a:t>
            </a:r>
            <a:r>
              <a:rPr sz="2800" spc="-15" dirty="0" smtClean="0">
                <a:solidFill>
                  <a:srgbClr val="2E2B1F"/>
                </a:solidFill>
                <a:latin typeface="Carlito"/>
                <a:cs typeface="Carlito"/>
              </a:rPr>
              <a:t>hemostasis.</a:t>
            </a:r>
            <a:endParaRPr sz="28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125"/>
              </a:spcBef>
            </a:pPr>
            <a:r>
              <a:rPr sz="4600" spc="-1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  <a:endParaRPr sz="46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6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Infection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acute inflammation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 the</a:t>
            </a:r>
            <a:r>
              <a:rPr sz="2800" spc="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area.</a:t>
            </a:r>
            <a:endParaRPr sz="28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Dense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bone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covering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apices of</a:t>
            </a:r>
            <a:r>
              <a:rPr sz="2800" spc="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teeth.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2400"/>
            <a:ext cx="25120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i="0" spc="-13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</a:t>
            </a:r>
            <a:r>
              <a:rPr lang="en-US" sz="4400" b="0" i="0" spc="-13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4400" b="0" i="0" spc="-13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sz="4400" b="0" i="0" spc="-13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85856"/>
            <a:ext cx="7425690" cy="5061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Prepare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tissue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at</a:t>
            </a:r>
            <a:r>
              <a:rPr sz="2800" spc="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injection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site-Clean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with 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sterile</a:t>
            </a:r>
            <a:r>
              <a:rPr sz="2800" spc="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dry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gauze,Apply topical anesthetic </a:t>
            </a:r>
            <a:r>
              <a:rPr sz="2800" spc="-30" dirty="0">
                <a:solidFill>
                  <a:srgbClr val="2E2B1F"/>
                </a:solidFill>
                <a:latin typeface="Carlito"/>
                <a:cs typeface="Carlito"/>
              </a:rPr>
              <a:t>for 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minimum of 1</a:t>
            </a:r>
            <a:r>
              <a:rPr sz="2800" spc="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minute.</a:t>
            </a:r>
            <a:endParaRPr sz="28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Orient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needle,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so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bevel faces</a:t>
            </a:r>
            <a:r>
              <a:rPr sz="2800" spc="8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bone.</a:t>
            </a:r>
            <a:endParaRPr sz="2800" dirty="0">
              <a:latin typeface="Carlito"/>
              <a:cs typeface="Carlito"/>
            </a:endParaRPr>
          </a:p>
          <a:p>
            <a:pPr marL="241300" marR="5715" indent="-228600" algn="just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Hold 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syringe parallel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with the long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axis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the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tooth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Insert 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height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the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mucobuccal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fold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over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target</a:t>
            </a:r>
            <a:r>
              <a:rPr sz="2800" spc="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tooth.</a:t>
            </a:r>
            <a:endParaRPr sz="2800" dirty="0">
              <a:latin typeface="Carlito"/>
              <a:cs typeface="Carlito"/>
            </a:endParaRPr>
          </a:p>
          <a:p>
            <a:pPr marL="241300" marR="5715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Advance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needle until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its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bevel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above 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apical region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tooth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 soft</a:t>
            </a:r>
            <a:r>
              <a:rPr sz="2800" spc="1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tissue.</a:t>
            </a:r>
            <a:endParaRPr sz="2800" dirty="0">
              <a:latin typeface="Carlito"/>
              <a:cs typeface="Carlito"/>
            </a:endParaRPr>
          </a:p>
          <a:p>
            <a:pPr marL="241300" marR="6985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Aspirate,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If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negative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deposit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approximately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0.6 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mL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0988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1901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0035" y="0"/>
            <a:ext cx="4283963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592" y="193293"/>
            <a:ext cx="5740807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en-US" sz="4600" b="0" i="0" spc="-24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600"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Anesthetized</a:t>
            </a:r>
            <a:endParaRPr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109969"/>
            <a:ext cx="73482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entire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region innervated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by 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large 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terminal branches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this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plexus: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pulp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root 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tooth, buccal periosteum, connective  tissue,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mucous</a:t>
            </a:r>
            <a:r>
              <a:rPr sz="2800" spc="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membrane.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3038856"/>
            <a:ext cx="6344411" cy="381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473125"/>
            <a:ext cx="59791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100" dirty="0" err="1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Intraligamentary</a:t>
            </a:r>
            <a:r>
              <a:rPr sz="4400" b="0" i="0" spc="-28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600200"/>
            <a:ext cx="4604385" cy="4456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5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217930" algn="l"/>
                <a:tab pos="2959100" algn="l"/>
                <a:tab pos="43688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800" spc="-30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al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ane</a:t>
            </a:r>
            <a:r>
              <a:rPr sz="2800" spc="-50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800" spc="-3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spc="-20" dirty="0" smtClean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15" dirty="0" smtClean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800" spc="5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lang="en-US"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n is deposited into the periodontal ligament space via specifically designed system, which comprises of high pressure syringes and ultrafine needles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66384" y="1238173"/>
            <a:ext cx="3428999" cy="544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6737"/>
            <a:ext cx="28168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i="0" spc="-10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4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ndi</a:t>
            </a:r>
            <a:r>
              <a:rPr sz="4400" b="0" i="0" spc="-10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44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4400"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44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sz="4400" b="0" i="0" spc="-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4400" b="0" i="0" spc="-5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40" y="1382013"/>
            <a:ext cx="7884160" cy="4680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35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Indicated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pulpal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anesthesia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1 or 2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teeth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 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quadrant,frequently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</a:t>
            </a:r>
            <a:r>
              <a:rPr sz="2800" spc="8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mandible.</a:t>
            </a:r>
            <a:endParaRPr sz="2800" dirty="0">
              <a:latin typeface="Carlito"/>
              <a:cs typeface="Carlito"/>
            </a:endParaRPr>
          </a:p>
          <a:p>
            <a:pPr marL="241300" marR="8255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Patients for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whom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residual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soft 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tissue</a:t>
            </a:r>
            <a:r>
              <a:rPr lang="en-US"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 smtClean="0">
                <a:solidFill>
                  <a:srgbClr val="2E2B1F"/>
                </a:solidFill>
                <a:latin typeface="Carlito"/>
                <a:cs typeface="Carlito"/>
              </a:rPr>
              <a:t>anesthesia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is undesirable,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</a:t>
            </a:r>
            <a:r>
              <a:rPr sz="2800" spc="8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children.</a:t>
            </a:r>
            <a:endParaRPr sz="2800" dirty="0">
              <a:latin typeface="Carlito"/>
              <a:cs typeface="Carlito"/>
            </a:endParaRPr>
          </a:p>
          <a:p>
            <a:pPr marL="241300" marR="7620" indent="-228600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837055" algn="l"/>
                <a:tab pos="2268220" algn="l"/>
                <a:tab pos="3294379" algn="l"/>
                <a:tab pos="4626610" algn="l"/>
                <a:tab pos="5557520" algn="l"/>
                <a:tab pos="7265034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Si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800" spc="-3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800" spc="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whi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egio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al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b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oc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k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an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spc="-4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he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ia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is 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contraindicated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Eg</a:t>
            </a:r>
            <a:r>
              <a:rPr sz="2800" spc="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:hemophiliacs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As a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possible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aid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diagnosis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(</a:t>
            </a:r>
            <a:r>
              <a:rPr sz="2800" dirty="0" smtClean="0">
                <a:solidFill>
                  <a:srgbClr val="2E2B1F"/>
                </a:solidFill>
                <a:latin typeface="Carlito"/>
                <a:cs typeface="Carlito"/>
              </a:rPr>
              <a:t>e.g.</a:t>
            </a:r>
            <a:r>
              <a:rPr lang="en-US" sz="28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 smtClean="0">
                <a:solidFill>
                  <a:srgbClr val="2E2B1F"/>
                </a:solidFill>
                <a:latin typeface="Carlito"/>
                <a:cs typeface="Carlito"/>
              </a:rPr>
              <a:t>localization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) 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mandibular</a:t>
            </a:r>
            <a:r>
              <a:rPr sz="2800" spc="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pain.</a:t>
            </a:r>
            <a:endParaRPr sz="2800" dirty="0">
              <a:latin typeface="Carlito"/>
              <a:cs typeface="Carlito"/>
            </a:endParaRPr>
          </a:p>
          <a:p>
            <a:pPr marL="241300" marR="7620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803275" algn="l"/>
                <a:tab pos="1379855" algn="l"/>
                <a:tab pos="3098800" algn="l"/>
                <a:tab pos="4768215" algn="l"/>
                <a:tab pos="5678170" algn="l"/>
                <a:tab pos="6718934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As	</a:t>
            </a:r>
            <a:r>
              <a:rPr sz="2800" spc="1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5" dirty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j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ncti</a:t>
            </a:r>
            <a:r>
              <a:rPr sz="2800" spc="-40" dirty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ech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ique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af</a:t>
            </a:r>
            <a:r>
              <a:rPr sz="2800" spc="-5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er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 smtClean="0">
                <a:solidFill>
                  <a:srgbClr val="2E2B1F"/>
                </a:solidFill>
                <a:latin typeface="Carlito"/>
                <a:cs typeface="Carlito"/>
              </a:rPr>
              <a:t>ne</a:t>
            </a:r>
            <a:r>
              <a:rPr sz="2800" spc="5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spc="-35" dirty="0" smtClean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lang="en-US" sz="28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 smtClean="0">
                <a:solidFill>
                  <a:srgbClr val="2E2B1F"/>
                </a:solidFill>
                <a:latin typeface="Carlito"/>
                <a:cs typeface="Carlito"/>
              </a:rPr>
              <a:t>b</a:t>
            </a:r>
            <a:r>
              <a:rPr sz="2800" spc="-20" dirty="0" smtClean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spc="-10" dirty="0" smtClean="0">
                <a:solidFill>
                  <a:srgbClr val="2E2B1F"/>
                </a:solidFill>
                <a:latin typeface="Carlito"/>
                <a:cs typeface="Carlito"/>
              </a:rPr>
              <a:t>ock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anesthesia if partial anesthesia is</a:t>
            </a:r>
            <a:r>
              <a:rPr sz="2800" spc="1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present.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80543"/>
            <a:ext cx="38836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40" y="1144038"/>
            <a:ext cx="7350125" cy="414344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Infection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inflammation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site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800" spc="9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injection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299"/>
              </a:lnSpc>
              <a:spcBef>
                <a:spcPts val="66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Primary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teeth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when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permanent tooth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bud </a:t>
            </a:r>
            <a:r>
              <a:rPr sz="2800" dirty="0" smtClean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present-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Enamel hypoplasia has been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reported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occur 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in a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developing permanent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tooth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when a PDL 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injection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was administered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primary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tooth above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it.</a:t>
            </a:r>
            <a:endParaRPr sz="2800" dirty="0">
              <a:latin typeface="Carlito"/>
              <a:cs typeface="Carlito"/>
            </a:endParaRPr>
          </a:p>
          <a:p>
            <a:pPr marL="241300" marR="8255" indent="-228600" algn="just">
              <a:lnSpc>
                <a:spcPct val="100000"/>
              </a:lnSpc>
              <a:spcBef>
                <a:spcPts val="64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Patient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who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requires</a:t>
            </a:r>
            <a:r>
              <a:rPr sz="2800" spc="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800" spc="15" dirty="0">
                <a:solidFill>
                  <a:srgbClr val="2E2B1F"/>
                </a:solidFill>
                <a:latin typeface="Arial"/>
                <a:cs typeface="Arial"/>
              </a:rPr>
              <a:t>“numb”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sensation </a:t>
            </a:r>
            <a:r>
              <a:rPr sz="2800" spc="-30" dirty="0">
                <a:solidFill>
                  <a:srgbClr val="2E2B1F"/>
                </a:solidFill>
                <a:latin typeface="Carlito"/>
                <a:cs typeface="Carlito"/>
              </a:rPr>
              <a:t>for 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psychological</a:t>
            </a:r>
            <a:r>
              <a:rPr sz="2800" spc="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comfort.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73863"/>
            <a:ext cx="5483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95" dirty="0" err="1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Intrapulpal</a:t>
            </a:r>
            <a:r>
              <a:rPr sz="3600" b="0" i="0" spc="-3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Anesthesia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587" y="773938"/>
            <a:ext cx="8265159" cy="2087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technique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indicated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obtaining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anesthesia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procedures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which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require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direct instrumentation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pulpal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like</a:t>
            </a:r>
            <a:r>
              <a:rPr sz="2600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65" dirty="0">
                <a:solidFill>
                  <a:srgbClr val="2E2B1F"/>
                </a:solidFill>
                <a:latin typeface="Carlito"/>
                <a:cs typeface="Carlito"/>
              </a:rPr>
              <a:t>RCT.</a:t>
            </a:r>
            <a:endParaRPr sz="2600">
              <a:latin typeface="Carlito"/>
              <a:cs typeface="Carlito"/>
            </a:endParaRPr>
          </a:p>
          <a:p>
            <a:pPr marL="241300" marR="762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Here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inserted directly into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pulp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chamber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root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canal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LA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injected.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3110482"/>
            <a:ext cx="5094732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266700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US" sz="4600"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49273"/>
            <a:ext cx="3863975" cy="37795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448435" algn="l"/>
              </a:tabLst>
            </a:pPr>
            <a:r>
              <a:rPr sz="2400" spc="-35" dirty="0">
                <a:solidFill>
                  <a:srgbClr val="2E2B1F"/>
                </a:solidFill>
                <a:latin typeface="Times New Roman"/>
                <a:cs typeface="Times New Roman"/>
              </a:rPr>
              <a:t>Types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 of	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L.A</a:t>
            </a:r>
            <a:r>
              <a:rPr sz="2400" spc="-1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Injections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35" dirty="0">
                <a:solidFill>
                  <a:srgbClr val="2E2B1F"/>
                </a:solidFill>
                <a:latin typeface="Times New Roman"/>
                <a:cs typeface="Times New Roman"/>
              </a:rPr>
              <a:t>Types 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of Maxillary</a:t>
            </a:r>
            <a:r>
              <a:rPr sz="2400" spc="-9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Injections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Nerve blocks</a:t>
            </a:r>
            <a:endParaRPr sz="2400">
              <a:latin typeface="Times New Roman"/>
              <a:cs typeface="Times New Roman"/>
            </a:endParaRPr>
          </a:p>
          <a:p>
            <a:pPr marL="584200" indent="-572135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AutoNum type="romanLcParenBoth"/>
              <a:tabLst>
                <a:tab pos="584200" algn="l"/>
                <a:tab pos="584835" algn="l"/>
              </a:tabLst>
            </a:pP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Anterior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superior</a:t>
            </a:r>
            <a:r>
              <a:rPr sz="2200" spc="-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alveolar</a:t>
            </a:r>
            <a:endParaRPr sz="2200">
              <a:latin typeface="Carlito"/>
              <a:cs typeface="Carlito"/>
            </a:endParaRPr>
          </a:p>
          <a:p>
            <a:pPr marL="584200" indent="-572135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AutoNum type="romanLcParenBoth"/>
              <a:tabLst>
                <a:tab pos="584200" algn="l"/>
                <a:tab pos="584835" algn="l"/>
              </a:tabLst>
            </a:pP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Middle superior</a:t>
            </a:r>
            <a:r>
              <a:rPr sz="22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alveolar</a:t>
            </a:r>
            <a:endParaRPr sz="2200">
              <a:latin typeface="Carlito"/>
              <a:cs typeface="Carlito"/>
            </a:endParaRPr>
          </a:p>
          <a:p>
            <a:pPr marL="584200" indent="-572135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AutoNum type="romanLcParenBoth"/>
              <a:tabLst>
                <a:tab pos="584200" algn="l"/>
                <a:tab pos="584835" algn="l"/>
              </a:tabLst>
            </a:pP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Posterior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superior</a:t>
            </a:r>
            <a:r>
              <a:rPr sz="22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alveolar</a:t>
            </a:r>
            <a:endParaRPr sz="2200">
              <a:latin typeface="Carlito"/>
              <a:cs typeface="Carlito"/>
            </a:endParaRPr>
          </a:p>
          <a:p>
            <a:pPr marL="584200" indent="-572135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AutoNum type="romanLcParenBoth"/>
              <a:tabLst>
                <a:tab pos="584200" algn="l"/>
                <a:tab pos="584835" algn="l"/>
              </a:tabLst>
            </a:pP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Greater</a:t>
            </a:r>
            <a:r>
              <a:rPr sz="2200" spc="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palatine</a:t>
            </a:r>
            <a:endParaRPr sz="2200">
              <a:latin typeface="Carlito"/>
              <a:cs typeface="Carlito"/>
            </a:endParaRPr>
          </a:p>
          <a:p>
            <a:pPr marL="584200" indent="-572135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AutoNum type="romanLcParenBoth"/>
              <a:tabLst>
                <a:tab pos="584200" algn="l"/>
                <a:tab pos="584835" algn="l"/>
              </a:tabLst>
            </a:pP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Nasopalatine</a:t>
            </a:r>
            <a:endParaRPr sz="2200">
              <a:latin typeface="Carlito"/>
              <a:cs typeface="Carlito"/>
            </a:endParaRPr>
          </a:p>
          <a:p>
            <a:pPr marL="584200" indent="-572135">
              <a:lnSpc>
                <a:spcPct val="100000"/>
              </a:lnSpc>
              <a:spcBef>
                <a:spcPts val="760"/>
              </a:spcBef>
              <a:buClr>
                <a:srgbClr val="A9A47B"/>
              </a:buClr>
              <a:buAutoNum type="romanLcParenBoth"/>
              <a:tabLst>
                <a:tab pos="584200" algn="l"/>
                <a:tab pos="584835" algn="l"/>
              </a:tabLst>
            </a:pP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Maxillary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1379"/>
            <a:ext cx="6550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Intraosseous </a:t>
            </a:r>
            <a:r>
              <a:rPr b="0" i="0" spc="-7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(IO)</a:t>
            </a:r>
            <a:r>
              <a:rPr b="0" i="0" spc="-36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endParaRPr b="0" i="0" spc="-9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066800"/>
            <a:ext cx="3767454" cy="524848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1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LA solution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deposited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directly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cancellous bone adjacent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tooth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be  anesthetised.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2446655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Recommended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single  </a:t>
            </a:r>
            <a:r>
              <a:rPr sz="2600" spc="-25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eet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(primarily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mandibular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molars) when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other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techniques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have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failed.</a:t>
            </a:r>
            <a:endParaRPr sz="2600" dirty="0">
              <a:latin typeface="Carlito"/>
              <a:cs typeface="Carlito"/>
            </a:endParaRPr>
          </a:p>
          <a:p>
            <a:pPr marL="241300" marR="34925" indent="-228600">
              <a:lnSpc>
                <a:spcPct val="9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Disadvantage: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Specialised  equipment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technique</a:t>
            </a:r>
            <a:r>
              <a:rPr lang="en-US"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needed.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681145"/>
            <a:ext cx="4571999" cy="6019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40537"/>
            <a:ext cx="5331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100" dirty="0" err="1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Intraseptal</a:t>
            </a:r>
            <a:r>
              <a:rPr b="0" i="0" spc="-28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Anesthesia</a:t>
            </a:r>
            <a:endParaRPr b="0" i="0" spc="-9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19200"/>
            <a:ext cx="7347584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350" indent="-228600" algn="just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It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is considered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as a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variation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intraosseous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anesthesia.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needle is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forced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gently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porous 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interseptal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bone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on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either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side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tooth to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be  anesthetised.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local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anesthetic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solution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is  then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forced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under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pressure into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cancellous  bone.</a:t>
            </a:r>
            <a:endParaRPr sz="2800" dirty="0">
              <a:latin typeface="Carlito"/>
              <a:cs typeface="Carlito"/>
            </a:endParaRPr>
          </a:p>
          <a:p>
            <a:pPr marL="241300" marR="6350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Recommended primarily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periodontal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surgical  techniques.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67665"/>
            <a:ext cx="7160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b="0" i="0" spc="-8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</a:t>
            </a:r>
            <a:r>
              <a:rPr b="0" i="0" spc="-8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</a:t>
            </a:r>
            <a:r>
              <a:rPr lang="en-US" b="0" i="0" spc="-69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spc="-6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endParaRPr b="0" i="0" spc="-1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38" y="1296438"/>
            <a:ext cx="3693161" cy="494622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Intraoral nerve</a:t>
            </a:r>
            <a:r>
              <a:rPr sz="2800" i="1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blocks:</a:t>
            </a:r>
            <a:endParaRPr sz="2800" dirty="0">
              <a:latin typeface="Carlito"/>
              <a:cs typeface="Carlito"/>
            </a:endParaRPr>
          </a:p>
          <a:p>
            <a:pPr marL="584200" marR="165100" indent="-571500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AutoNum type="romanLcParenBoth"/>
              <a:tabLst>
                <a:tab pos="583565" algn="l"/>
                <a:tab pos="5842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Anterior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superior  alveolar</a:t>
            </a:r>
            <a:endParaRPr sz="2800" dirty="0">
              <a:latin typeface="Carlito"/>
              <a:cs typeface="Carlito"/>
            </a:endParaRPr>
          </a:p>
          <a:p>
            <a:pPr marL="584200" marR="344805" indent="-5715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AutoNum type="romanLcParenBoth"/>
              <a:tabLst>
                <a:tab pos="583565" algn="l"/>
                <a:tab pos="5842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Middle superior 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alveolar</a:t>
            </a:r>
            <a:endParaRPr sz="2800" dirty="0">
              <a:latin typeface="Carlito"/>
              <a:cs typeface="Carlito"/>
            </a:endParaRPr>
          </a:p>
          <a:p>
            <a:pPr marL="584200" marR="55880" indent="-5715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AutoNum type="romanLcParenBoth"/>
              <a:tabLst>
                <a:tab pos="584200" algn="l"/>
              </a:tabLst>
            </a:pP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Posterior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superior  alveolar</a:t>
            </a:r>
            <a:endParaRPr sz="2800" dirty="0">
              <a:latin typeface="Carlito"/>
              <a:cs typeface="Carlito"/>
            </a:endParaRPr>
          </a:p>
          <a:p>
            <a:pPr marL="584200" indent="-571500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AutoNum type="romanLcParenBoth"/>
              <a:tabLst>
                <a:tab pos="5842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Greater</a:t>
            </a:r>
            <a:r>
              <a:rPr sz="2800" spc="-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palatine</a:t>
            </a:r>
            <a:endParaRPr sz="2800" dirty="0">
              <a:latin typeface="Carlito"/>
              <a:cs typeface="Carlito"/>
            </a:endParaRPr>
          </a:p>
          <a:p>
            <a:pPr marL="584200" indent="-5715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AutoNum type="romanLcParenBoth"/>
              <a:tabLst>
                <a:tab pos="583565" algn="l"/>
                <a:tab pos="5842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Nasopalatine</a:t>
            </a:r>
            <a:endParaRPr sz="2800" dirty="0">
              <a:latin typeface="Carlito"/>
              <a:cs typeface="Carlito"/>
            </a:endParaRPr>
          </a:p>
          <a:p>
            <a:pPr marL="584200" indent="-5715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AutoNum type="romanLcParenBoth"/>
              <a:tabLst>
                <a:tab pos="5842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Maxillary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8200" y="1296438"/>
            <a:ext cx="3692525" cy="24155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Extraoral nerve</a:t>
            </a:r>
            <a:r>
              <a:rPr sz="2800" i="1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blocks:</a:t>
            </a:r>
            <a:endParaRPr sz="2800" dirty="0">
              <a:latin typeface="Carlito"/>
              <a:cs typeface="Carlito"/>
            </a:endParaRPr>
          </a:p>
          <a:p>
            <a:pPr marL="584200" marR="146050" indent="-572135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AutoNum type="romanLcParenBoth"/>
              <a:tabLst>
                <a:tab pos="584200" algn="l"/>
                <a:tab pos="584835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Infraorbital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Nerve 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Block</a:t>
            </a:r>
            <a:endParaRPr sz="2800" dirty="0">
              <a:latin typeface="Carlito"/>
              <a:cs typeface="Carlito"/>
            </a:endParaRPr>
          </a:p>
          <a:p>
            <a:pPr marL="584200" marR="436245" indent="-572135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AutoNum type="romanLcParenBoth"/>
              <a:tabLst>
                <a:tab pos="584200" algn="l"/>
                <a:tab pos="584835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Maxillary Nerve 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Block.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79704"/>
            <a:ext cx="7772400" cy="5346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45109"/>
            <a:ext cx="799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sz="3600"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</a:t>
            </a:r>
            <a:r>
              <a:rPr sz="3600" b="0" i="0" spc="-63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0" i="0" spc="-1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Alveolar </a:t>
            </a:r>
            <a:r>
              <a:rPr sz="36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sz="3600" b="0" i="0" spc="-10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1144002"/>
            <a:ext cx="7884160" cy="56162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434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Highly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successful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extremely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safe</a:t>
            </a:r>
            <a:r>
              <a:rPr sz="2800" spc="8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technique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Also known as 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Infraorbital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Nerve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Block which is 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inaccurate.-</a:t>
            </a:r>
            <a:r>
              <a:rPr sz="2800" spc="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as 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infraorbital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nerve provides  anesthesia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soft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tissues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anterior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portion  of the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face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only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not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800" spc="114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teeth.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u="heavy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Nerves</a:t>
            </a:r>
            <a:r>
              <a:rPr sz="2800" u="heavy" spc="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1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Anesthetized-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40"/>
              </a:spcBef>
              <a:buClr>
                <a:srgbClr val="A9A47B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Anterior superior</a:t>
            </a:r>
            <a:r>
              <a:rPr sz="2800" spc="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alveolar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Clr>
                <a:srgbClr val="A9A47B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Middle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superior</a:t>
            </a:r>
            <a:r>
              <a:rPr sz="2800" spc="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alveolar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Clr>
                <a:srgbClr val="A9A47B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Infraorbital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nerve</a:t>
            </a:r>
            <a:endParaRPr sz="2800" dirty="0">
              <a:latin typeface="Carlito"/>
              <a:cs typeface="Carlito"/>
            </a:endParaRPr>
          </a:p>
          <a:p>
            <a:pPr marL="675006" lvl="1">
              <a:lnSpc>
                <a:spcPct val="100000"/>
              </a:lnSpc>
              <a:spcBef>
                <a:spcPts val="320"/>
              </a:spcBef>
              <a:buClr>
                <a:srgbClr val="D2CA6C"/>
              </a:buClr>
              <a:tabLst>
                <a:tab pos="1132840" algn="l"/>
                <a:tab pos="1133475" algn="l"/>
              </a:tabLst>
            </a:pP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Inferior palpebral</a:t>
            </a:r>
            <a:endParaRPr sz="2400" dirty="0">
              <a:latin typeface="Carlito"/>
              <a:cs typeface="Carlito"/>
            </a:endParaRPr>
          </a:p>
          <a:p>
            <a:pPr marL="675006" lvl="1">
              <a:lnSpc>
                <a:spcPct val="100000"/>
              </a:lnSpc>
              <a:spcBef>
                <a:spcPts val="285"/>
              </a:spcBef>
              <a:buClr>
                <a:srgbClr val="D2CA6C"/>
              </a:buClr>
              <a:tabLst>
                <a:tab pos="1132840" algn="l"/>
                <a:tab pos="1133475" algn="l"/>
              </a:tabLst>
            </a:pP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b 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Lateral</a:t>
            </a:r>
            <a:r>
              <a:rPr sz="24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nasal</a:t>
            </a:r>
            <a:endParaRPr sz="2400" dirty="0">
              <a:latin typeface="Carlito"/>
              <a:cs typeface="Carlito"/>
            </a:endParaRPr>
          </a:p>
          <a:p>
            <a:pPr marL="675006" lvl="1">
              <a:lnSpc>
                <a:spcPct val="100000"/>
              </a:lnSpc>
              <a:spcBef>
                <a:spcPts val="290"/>
              </a:spcBef>
              <a:buClr>
                <a:srgbClr val="D2CA6C"/>
              </a:buClr>
              <a:tabLst>
                <a:tab pos="1132840" algn="l"/>
                <a:tab pos="1133475" algn="l"/>
              </a:tabLst>
            </a:pP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c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Superior</a:t>
            </a:r>
            <a:r>
              <a:rPr sz="24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labial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33501"/>
            <a:ext cx="41122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b="0" i="0" spc="-25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Anesthetized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600200"/>
            <a:ext cx="8036560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35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186180" algn="l"/>
                <a:tab pos="1651000" algn="l"/>
                <a:tab pos="2303145" algn="l"/>
                <a:tab pos="3775710" algn="l"/>
                <a:tab pos="4943475" algn="l"/>
                <a:tab pos="6061710" algn="l"/>
                <a:tab pos="738505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Pul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t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sz="2800" spc="-3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xi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lary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ce</a:t>
            </a:r>
            <a:r>
              <a:rPr sz="2800" spc="-3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7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al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so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t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800" spc="-6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spc="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g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canine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on 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injected</a:t>
            </a:r>
            <a:r>
              <a:rPr sz="2800" spc="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side</a:t>
            </a:r>
            <a:endParaRPr sz="2800" dirty="0">
              <a:latin typeface="Carlito"/>
              <a:cs typeface="Carlito"/>
            </a:endParaRPr>
          </a:p>
          <a:p>
            <a:pPr marL="241300" marR="6350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699770" algn="l"/>
                <a:tab pos="1734820" algn="l"/>
                <a:tab pos="2531745" algn="l"/>
                <a:tab pos="3012440" algn="l"/>
                <a:tab pos="4457065" algn="l"/>
                <a:tab pos="5420360" algn="l"/>
                <a:tab pos="5899150" algn="l"/>
                <a:tab pos="656463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	ab</a:t>
            </a:r>
            <a:r>
              <a:rPr sz="2800" spc="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72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%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tie</a:t>
            </a:r>
            <a:r>
              <a:rPr sz="2800" spc="-4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ts,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pu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t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xi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ry 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premolars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mesiobuccal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root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the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first</a:t>
            </a:r>
            <a:r>
              <a:rPr sz="2800" spc="1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molar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Buccal (labial)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periodontium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bone of these same 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teeth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Lower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eyelid,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lateral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aspect of 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nose, upper</a:t>
            </a:r>
            <a:r>
              <a:rPr sz="2800" spc="1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lip.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295400"/>
            <a:ext cx="6981445" cy="4386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33501"/>
            <a:ext cx="28168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4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ndi</a:t>
            </a:r>
            <a:r>
              <a:rPr sz="4400"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4400" b="0" i="0" spc="-10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44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400" b="0" i="0" spc="-10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44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4400"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600200"/>
            <a:ext cx="7503160" cy="3207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435735" algn="l"/>
                <a:tab pos="3315335" algn="l"/>
                <a:tab pos="4848860" algn="l"/>
                <a:tab pos="5865495" algn="l"/>
                <a:tab pos="6777355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De</a:t>
            </a:r>
            <a:r>
              <a:rPr sz="2800" spc="-3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spc="-4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al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800" spc="-5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ocedu</a:t>
            </a:r>
            <a:r>
              <a:rPr sz="2800" spc="-5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800" spc="-6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spc="-35" dirty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olvin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g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mo</a:t>
            </a:r>
            <a:r>
              <a:rPr sz="2800" spc="-4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than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w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maxillary teeth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and their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overlying buccal</a:t>
            </a:r>
            <a:r>
              <a:rPr sz="2800" spc="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tissues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Inflammation or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infection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(which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contraindicates  supraperiosteal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injection).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403985" algn="l"/>
                <a:tab pos="3935729" algn="l"/>
                <a:tab pos="5627370" algn="l"/>
                <a:tab pos="6607809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When	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up</a:t>
            </a:r>
            <a:r>
              <a:rPr sz="2800" spc="-7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spc="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pe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io</a:t>
            </a:r>
            <a:r>
              <a:rPr sz="2800" spc="-40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spc="-3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eal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jec</a:t>
            </a:r>
            <a:r>
              <a:rPr sz="2800" spc="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ions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800" spc="-6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35" dirty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been 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ineffective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because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dense cortical</a:t>
            </a:r>
            <a:r>
              <a:rPr sz="2800" spc="6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bone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02" y="272541"/>
            <a:ext cx="242549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2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endParaRPr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923899"/>
            <a:ext cx="7884160" cy="517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8420">
              <a:lnSpc>
                <a:spcPct val="120000"/>
              </a:lnSpc>
              <a:spcBef>
                <a:spcPts val="10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2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approaches--Bicuspid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Incisor</a:t>
            </a:r>
            <a:r>
              <a:rPr sz="2600" spc="-1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approach </a:t>
            </a:r>
            <a:r>
              <a:rPr sz="2600" u="heavy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 </a:t>
            </a:r>
            <a:r>
              <a:rPr sz="2600" u="heavy" spc="-1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Anatomical</a:t>
            </a:r>
            <a:r>
              <a:rPr sz="2600" u="heavy" spc="-1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 </a:t>
            </a:r>
            <a:r>
              <a:rPr sz="2600" u="heavy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Landmarks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Char char="•"/>
              <a:tabLst>
                <a:tab pos="241300" algn="l"/>
              </a:tabLst>
            </a:pP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Bicuspid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approach:</a:t>
            </a:r>
            <a:endParaRPr sz="26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infraorbital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margin,depression,foramen</a:t>
            </a:r>
            <a:endParaRPr sz="26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first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bicuspid</a:t>
            </a:r>
            <a:endParaRPr sz="26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mucobuccal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fold</a:t>
            </a:r>
            <a:endParaRPr sz="26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pupil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ipsilateral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eye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the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forward</a:t>
            </a:r>
            <a:r>
              <a:rPr sz="2600" spc="-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gaze</a:t>
            </a:r>
            <a:endParaRPr sz="26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angle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mouth</a:t>
            </a:r>
            <a:endParaRPr sz="26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mental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foramen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Char char="•"/>
              <a:tabLst>
                <a:tab pos="241300" algn="l"/>
                <a:tab pos="576580" algn="l"/>
                <a:tab pos="1638935" algn="l"/>
                <a:tab pos="3159760" algn="l"/>
                <a:tab pos="4905375" algn="l"/>
                <a:tab pos="6005830" algn="l"/>
                <a:tab pos="7059295" algn="l"/>
              </a:tabLst>
            </a:pPr>
            <a:r>
              <a:rPr sz="2600" spc="385" dirty="0" smtClean="0">
                <a:solidFill>
                  <a:srgbClr val="2E2B1F"/>
                </a:solidFill>
                <a:latin typeface="Arial"/>
                <a:cs typeface="Arial"/>
              </a:rPr>
              <a:t>	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Incisor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pp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oac</a:t>
            </a:r>
            <a:r>
              <a:rPr sz="2600" spc="5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: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dditionall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y	c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al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cisor	and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canine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mucobuccal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fold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region of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canine.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52400"/>
            <a:ext cx="8217535" cy="5181600"/>
            <a:chOff x="0" y="0"/>
            <a:chExt cx="8446135" cy="53936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267200" cy="53934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7200" y="22859"/>
              <a:ext cx="4178807" cy="53705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69682" y="5847232"/>
            <a:ext cx="306891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Bicuspid</a:t>
            </a:r>
            <a:r>
              <a:rPr sz="2800" spc="-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approach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0200" y="5847232"/>
            <a:ext cx="288341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Incisor</a:t>
            </a:r>
            <a:r>
              <a:rPr sz="2800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approach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8183"/>
            <a:ext cx="5636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6795" algn="l"/>
              </a:tabLst>
            </a:pPr>
            <a:r>
              <a:rPr sz="4800" b="0" i="0" spc="-150" dirty="0" smtClean="0">
                <a:solidFill>
                  <a:srgbClr val="675E46"/>
                </a:solidFill>
                <a:latin typeface="Times New Roman"/>
                <a:cs typeface="Times New Roman"/>
              </a:rPr>
              <a:t>Types</a:t>
            </a:r>
            <a:r>
              <a:rPr sz="4800" b="0" i="0" spc="-229" dirty="0" smtClean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4800" b="0" i="0" spc="-50" dirty="0" smtClean="0">
                <a:solidFill>
                  <a:srgbClr val="675E46"/>
                </a:solidFill>
                <a:latin typeface="Times New Roman"/>
                <a:cs typeface="Times New Roman"/>
              </a:rPr>
              <a:t>of	</a:t>
            </a:r>
            <a:r>
              <a:rPr sz="4800" b="0" i="0" spc="-70" dirty="0" smtClean="0">
                <a:solidFill>
                  <a:srgbClr val="675E46"/>
                </a:solidFill>
                <a:latin typeface="Times New Roman"/>
                <a:cs typeface="Times New Roman"/>
              </a:rPr>
              <a:t>L.A</a:t>
            </a:r>
            <a:r>
              <a:rPr sz="4800" b="0" i="0" spc="-509" dirty="0" smtClean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4800" b="0" i="0" spc="-95" dirty="0" smtClean="0">
                <a:solidFill>
                  <a:srgbClr val="675E46"/>
                </a:solidFill>
                <a:latin typeface="Times New Roman"/>
                <a:cs typeface="Times New Roman"/>
              </a:rPr>
              <a:t>Injections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2042287"/>
            <a:ext cx="3653790" cy="200088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07365" indent="-495300">
              <a:lnSpc>
                <a:spcPct val="100000"/>
              </a:lnSpc>
              <a:spcBef>
                <a:spcPts val="960"/>
              </a:spcBef>
              <a:buAutoNum type="arabicParenR"/>
              <a:tabLst>
                <a:tab pos="508000" algn="l"/>
              </a:tabLst>
            </a:pPr>
            <a:r>
              <a:rPr sz="3600" dirty="0">
                <a:solidFill>
                  <a:srgbClr val="2E2B1F"/>
                </a:solidFill>
                <a:latin typeface="Times New Roman"/>
                <a:cs typeface="Times New Roman"/>
              </a:rPr>
              <a:t>Local</a:t>
            </a:r>
            <a:r>
              <a:rPr sz="36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2E2B1F"/>
                </a:solidFill>
                <a:latin typeface="Times New Roman"/>
                <a:cs typeface="Times New Roman"/>
              </a:rPr>
              <a:t>Infiltration</a:t>
            </a:r>
            <a:endParaRPr sz="3600">
              <a:latin typeface="Times New Roman"/>
              <a:cs typeface="Times New Roman"/>
            </a:endParaRPr>
          </a:p>
          <a:p>
            <a:pPr marL="507365" indent="-495300">
              <a:lnSpc>
                <a:spcPct val="100000"/>
              </a:lnSpc>
              <a:spcBef>
                <a:spcPts val="865"/>
              </a:spcBef>
              <a:buAutoNum type="arabicParenR"/>
              <a:tabLst>
                <a:tab pos="508000" algn="l"/>
              </a:tabLst>
            </a:pPr>
            <a:r>
              <a:rPr sz="3600" dirty="0">
                <a:solidFill>
                  <a:srgbClr val="2E2B1F"/>
                </a:solidFill>
                <a:latin typeface="Times New Roman"/>
                <a:cs typeface="Times New Roman"/>
              </a:rPr>
              <a:t>Field</a:t>
            </a:r>
            <a:r>
              <a:rPr sz="36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2E2B1F"/>
                </a:solidFill>
                <a:latin typeface="Times New Roman"/>
                <a:cs typeface="Times New Roman"/>
              </a:rPr>
              <a:t>Block</a:t>
            </a:r>
            <a:endParaRPr sz="3600">
              <a:latin typeface="Times New Roman"/>
              <a:cs typeface="Times New Roman"/>
            </a:endParaRPr>
          </a:p>
          <a:p>
            <a:pPr marL="507365" indent="-495300">
              <a:lnSpc>
                <a:spcPct val="100000"/>
              </a:lnSpc>
              <a:spcBef>
                <a:spcPts val="865"/>
              </a:spcBef>
              <a:buAutoNum type="arabicParenR"/>
              <a:tabLst>
                <a:tab pos="508000" algn="l"/>
              </a:tabLst>
            </a:pPr>
            <a:r>
              <a:rPr sz="3600" dirty="0">
                <a:solidFill>
                  <a:srgbClr val="2E2B1F"/>
                </a:solidFill>
                <a:latin typeface="Times New Roman"/>
                <a:cs typeface="Times New Roman"/>
              </a:rPr>
              <a:t>Nerve</a:t>
            </a:r>
            <a:r>
              <a:rPr sz="36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2E2B1F"/>
                </a:solidFill>
                <a:latin typeface="Times New Roman"/>
                <a:cs typeface="Times New Roman"/>
              </a:rPr>
              <a:t>Block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7934" y="844353"/>
            <a:ext cx="2057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comfortably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852" y="400448"/>
            <a:ext cx="822896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413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685925" algn="l"/>
                <a:tab pos="2246630" algn="l"/>
                <a:tab pos="2762250" algn="l"/>
                <a:tab pos="2992120" algn="l"/>
                <a:tab pos="3502660" algn="l"/>
                <a:tab pos="4417060" algn="l"/>
                <a:tab pos="4470400" algn="l"/>
                <a:tab pos="5054600" algn="l"/>
                <a:tab pos="5215890" algn="l"/>
                <a:tab pos="5901690" algn="l"/>
                <a:tab pos="6510020" algn="l"/>
                <a:tab pos="6640830" algn="l"/>
                <a:tab pos="6991984" algn="l"/>
              </a:tabLst>
            </a:pPr>
            <a:r>
              <a:rPr sz="2800" b="1" i="1" spc="-55" dirty="0" smtClean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800" b="1" i="1" spc="-10" dirty="0" smtClean="0">
                <a:solidFill>
                  <a:srgbClr val="2E2B1F"/>
                </a:solidFill>
                <a:latin typeface="Carlito"/>
                <a:cs typeface="Carlito"/>
              </a:rPr>
              <a:t>ositio</a:t>
            </a:r>
            <a:r>
              <a:rPr sz="2800" b="1" i="1" spc="-5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lang="en-US" sz="2800" b="1" i="1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b="1" i="1" spc="-5" dirty="0" smtClean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lang="en-US" sz="2800" b="1" i="1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b="1" i="1" spc="-5" dirty="0" smtClean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lang="en-US" sz="2800" b="1" i="1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b="1" i="1" dirty="0" smtClean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800" b="1" i="1" spc="-5" dirty="0" smtClean="0">
                <a:solidFill>
                  <a:srgbClr val="2E2B1F"/>
                </a:solidFill>
                <a:latin typeface="Carlito"/>
                <a:cs typeface="Carlito"/>
              </a:rPr>
              <a:t>atie</a:t>
            </a:r>
            <a:r>
              <a:rPr sz="2800" b="1" i="1" spc="-35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b="1" i="1" spc="10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:</a:t>
            </a:r>
            <a:r>
              <a:rPr sz="2800" i="1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Th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	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800" spc="-3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tie</a:t>
            </a:r>
            <a:r>
              <a:rPr sz="2800" spc="-3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10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ed  </a:t>
            </a:r>
            <a:r>
              <a:rPr sz="2800" spc="-15" dirty="0" smtClean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lang="en-US" sz="28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800" spc="-10" dirty="0" smtClean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lang="en-US" sz="28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chair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		</a:t>
            </a:r>
            <a:r>
              <a:rPr lang="en-US" sz="2800" dirty="0" smtClean="0">
                <a:solidFill>
                  <a:srgbClr val="2E2B1F"/>
                </a:solidFill>
                <a:latin typeface="Carlito"/>
                <a:cs typeface="Carlito"/>
              </a:rPr>
              <a:t>	           </a:t>
            </a:r>
            <a:r>
              <a:rPr sz="2800" spc="-10" dirty="0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lang="en-US" sz="28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th</a:t>
            </a:r>
            <a:r>
              <a:rPr sz="2800" spc="-35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lang="en-US" sz="28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lang="en-US" sz="28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sz="2800" spc="-25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10" dirty="0" smtClean="0">
                <a:solidFill>
                  <a:srgbClr val="2E2B1F"/>
                </a:solidFill>
                <a:latin typeface="Carlito"/>
                <a:cs typeface="Carlito"/>
              </a:rPr>
              <a:t>xi</a:t>
            </a:r>
            <a:r>
              <a:rPr sz="2800" spc="-20" dirty="0" smtClean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800" spc="-20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800" spc="-5" dirty="0" smtClean="0">
                <a:solidFill>
                  <a:srgbClr val="2E2B1F"/>
                </a:solidFill>
                <a:latin typeface="Carlito"/>
                <a:cs typeface="Carlito"/>
              </a:rPr>
              <a:t>ry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779" y="1219200"/>
            <a:ext cx="7958455" cy="42945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algn="just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occlusal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plane is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an angle of 45°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800" spc="1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5" dirty="0">
                <a:solidFill>
                  <a:srgbClr val="2E2B1F"/>
                </a:solidFill>
                <a:latin typeface="Carlito"/>
                <a:cs typeface="Carlito"/>
              </a:rPr>
              <a:t>floor.</a:t>
            </a:r>
            <a:endParaRPr sz="2800" dirty="0">
              <a:latin typeface="Carlito"/>
              <a:cs typeface="Carlito"/>
            </a:endParaRPr>
          </a:p>
          <a:p>
            <a:pPr marL="241300" marR="6985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i="1" spc="-15" dirty="0">
                <a:solidFill>
                  <a:srgbClr val="2E2B1F"/>
                </a:solidFill>
                <a:latin typeface="Carlito"/>
                <a:cs typeface="Carlito"/>
              </a:rPr>
              <a:t>Position </a:t>
            </a:r>
            <a:r>
              <a:rPr sz="2800" b="1" i="1" spc="-5" dirty="0">
                <a:solidFill>
                  <a:srgbClr val="2E2B1F"/>
                </a:solidFill>
                <a:latin typeface="Carlito"/>
                <a:cs typeface="Carlito"/>
              </a:rPr>
              <a:t>of the </a:t>
            </a:r>
            <a:r>
              <a:rPr sz="2800" b="1" i="1" spc="-10" dirty="0">
                <a:solidFill>
                  <a:srgbClr val="2E2B1F"/>
                </a:solidFill>
                <a:latin typeface="Carlito"/>
                <a:cs typeface="Carlito"/>
              </a:rPr>
              <a:t>operator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operator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stands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on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right side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patient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right-sided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block; and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stands </a:t>
            </a:r>
            <a:r>
              <a:rPr sz="2800" spc="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front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patient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leftsided</a:t>
            </a:r>
            <a:r>
              <a:rPr sz="2800" spc="1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block.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i="1" spc="-5" dirty="0">
                <a:solidFill>
                  <a:srgbClr val="2E2B1F"/>
                </a:solidFill>
                <a:latin typeface="Carlito"/>
                <a:cs typeface="Carlito"/>
              </a:rPr>
              <a:t>Preparation of the tissues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tissues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site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 injection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are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prepared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with an</a:t>
            </a:r>
            <a:r>
              <a:rPr sz="2800" spc="8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antiseptic.</a:t>
            </a:r>
            <a:endParaRPr sz="28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i="1" spc="-10" dirty="0">
                <a:solidFill>
                  <a:srgbClr val="2E2B1F"/>
                </a:solidFill>
                <a:latin typeface="Carlito"/>
                <a:cs typeface="Carlito"/>
              </a:rPr>
              <a:t>Needle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Long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25-gauge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needle is</a:t>
            </a:r>
            <a:r>
              <a:rPr sz="2800" spc="1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recommended.</a:t>
            </a:r>
            <a:endParaRPr sz="2800" dirty="0">
              <a:latin typeface="Carlito"/>
              <a:cs typeface="Carlito"/>
            </a:endParaRPr>
          </a:p>
          <a:p>
            <a:pPr marL="241300" marR="8255" indent="-228600" algn="just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i="1" spc="-10" dirty="0">
                <a:solidFill>
                  <a:srgbClr val="2E2B1F"/>
                </a:solidFill>
                <a:latin typeface="Carlito"/>
                <a:cs typeface="Carlito"/>
              </a:rPr>
              <a:t>Bevel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bevel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positioned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in such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800" spc="-30" dirty="0">
                <a:solidFill>
                  <a:srgbClr val="2E2B1F"/>
                </a:solidFill>
                <a:latin typeface="Carlito"/>
                <a:cs typeface="Carlito"/>
              </a:rPr>
              <a:t>way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that it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is 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facing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800" spc="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bone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467613"/>
            <a:ext cx="536956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0" i="0" spc="-6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sz="3600" b="0" i="0" spc="-1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area: </a:t>
            </a:r>
            <a:r>
              <a:rPr sz="2800" b="0" i="0" spc="-15" dirty="0" smtClean="0">
                <a:latin typeface="Carlito"/>
                <a:cs typeface="Carlito"/>
              </a:rPr>
              <a:t>infraorbital</a:t>
            </a:r>
            <a:r>
              <a:rPr sz="2800" b="0" i="0" spc="170" dirty="0" smtClean="0">
                <a:latin typeface="Carlito"/>
                <a:cs typeface="Carlito"/>
              </a:rPr>
              <a:t> </a:t>
            </a:r>
            <a:r>
              <a:rPr sz="2800" b="0" i="0" spc="-25" dirty="0" smtClean="0">
                <a:latin typeface="Carlito"/>
                <a:cs typeface="Carlito"/>
              </a:rPr>
              <a:t>foramen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403951"/>
            <a:ext cx="7350759" cy="362214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85"/>
              </a:spcBef>
            </a:pPr>
            <a:r>
              <a:rPr sz="3600" spc="-1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sz="36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600" spc="5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endParaRPr sz="36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7620" indent="-228600" algn="just">
              <a:lnSpc>
                <a:spcPct val="100000"/>
              </a:lnSpc>
              <a:spcBef>
                <a:spcPts val="65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(Bicuspid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approach) 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height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mucobuccal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fold,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4-5 mm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away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from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buccal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cortex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of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region of </a:t>
            </a:r>
            <a:r>
              <a:rPr sz="2600" b="1" spc="-15" dirty="0">
                <a:solidFill>
                  <a:srgbClr val="2E2B1F"/>
                </a:solidFill>
                <a:latin typeface="Carlito"/>
                <a:cs typeface="Carlito"/>
              </a:rPr>
              <a:t>first</a:t>
            </a:r>
            <a:r>
              <a:rPr sz="2600" b="1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b="1" spc="-5" dirty="0">
                <a:solidFill>
                  <a:srgbClr val="2E2B1F"/>
                </a:solidFill>
                <a:latin typeface="Carlito"/>
                <a:cs typeface="Carlito"/>
              </a:rPr>
              <a:t>bicuspid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(central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incisor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approach) 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height of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mucobuccal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fold,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4-5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mm 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away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from the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labial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cortex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maxilla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region of </a:t>
            </a:r>
            <a:r>
              <a:rPr sz="2600" b="1" spc="-15" dirty="0">
                <a:solidFill>
                  <a:srgbClr val="2E2B1F"/>
                </a:solidFill>
                <a:latin typeface="Carlito"/>
                <a:cs typeface="Carlito"/>
              </a:rPr>
              <a:t>ipsilateral</a:t>
            </a:r>
            <a:r>
              <a:rPr sz="2600" b="1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b="1" spc="-5" dirty="0">
                <a:solidFill>
                  <a:srgbClr val="2E2B1F"/>
                </a:solidFill>
                <a:latin typeface="Carlito"/>
                <a:cs typeface="Carlito"/>
              </a:rPr>
              <a:t>canine.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12165"/>
            <a:ext cx="27787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b="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1066800"/>
            <a:ext cx="7578725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Palpate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anatomical landmarks-Locate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infraorbital  margin,Move 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your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finger 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downward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from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margin, 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applying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gentle pressure to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the tissues,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concavity 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will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be </a:t>
            </a:r>
            <a:r>
              <a:rPr sz="2400" spc="-20" dirty="0">
                <a:solidFill>
                  <a:srgbClr val="2E2B1F"/>
                </a:solidFill>
                <a:latin typeface="Carlito"/>
                <a:cs typeface="Carlito"/>
              </a:rPr>
              <a:t>felt.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This is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infraorbital</a:t>
            </a:r>
            <a:r>
              <a:rPr sz="24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rlito"/>
                <a:cs typeface="Carlito"/>
              </a:rPr>
              <a:t>depression.The 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deepest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part of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depression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is the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infraorbital  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foramen.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3672320"/>
            <a:ext cx="6685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3635" algn="l"/>
                <a:tab pos="2127885" algn="l"/>
                <a:tab pos="2792730" algn="l"/>
                <a:tab pos="3921760" algn="l"/>
                <a:tab pos="4665980" algn="l"/>
                <a:tab pos="5330190" algn="l"/>
                <a:tab pos="6396990" algn="l"/>
              </a:tabLst>
            </a:pP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lip,and	i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ert	the	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e	i</a:t>
            </a:r>
            <a:r>
              <a:rPr sz="2400" spc="-2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400" spc="-2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o	the	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hei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g</a:t>
            </a:r>
            <a:r>
              <a:rPr sz="2400" spc="-25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	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45" y="3296256"/>
            <a:ext cx="757935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 marR="5715" indent="-228600" algn="r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28600" algn="l"/>
                <a:tab pos="1647189" algn="l"/>
                <a:tab pos="2472055" algn="l"/>
                <a:tab pos="3472179" algn="l"/>
                <a:tab pos="4036060" algn="l"/>
                <a:tab pos="4700270" algn="l"/>
                <a:tab pos="7104380" algn="l"/>
              </a:tabLst>
            </a:pP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Mai</a:t>
            </a:r>
            <a:r>
              <a:rPr sz="2400" spc="-2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400" spc="-3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ain	</a:t>
            </a:r>
            <a:r>
              <a:rPr sz="2400" spc="-45" dirty="0">
                <a:solidFill>
                  <a:srgbClr val="2E2B1F"/>
                </a:solidFill>
                <a:latin typeface="Carlito"/>
                <a:cs typeface="Carlito"/>
              </a:rPr>
              <a:t>y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ou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r	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fin</a:t>
            </a:r>
            <a:r>
              <a:rPr sz="2400" spc="-25" dirty="0">
                <a:solidFill>
                  <a:srgbClr val="2E2B1F"/>
                </a:solidFill>
                <a:latin typeface="Carlito"/>
                <a:cs typeface="Carlito"/>
              </a:rPr>
              <a:t>g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er	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n	the	</a:t>
            </a:r>
            <a:r>
              <a:rPr sz="2400" spc="-65" dirty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400" spc="-5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am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n.</a:t>
            </a:r>
            <a:r>
              <a:rPr sz="2400" spc="-5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400" spc="-4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ct	t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endParaRPr sz="2400" dirty="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047248"/>
            <a:ext cx="7578725" cy="209288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720"/>
              </a:spcBef>
              <a:tabLst>
                <a:tab pos="5568315" algn="l"/>
              </a:tabLst>
            </a:pP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mucobuccal </a:t>
            </a:r>
            <a:r>
              <a:rPr sz="2400" spc="-20" dirty="0">
                <a:solidFill>
                  <a:srgbClr val="2E2B1F"/>
                </a:solidFill>
                <a:latin typeface="Carlito"/>
                <a:cs typeface="Carlito"/>
              </a:rPr>
              <a:t>fold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over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400" spc="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rlito"/>
                <a:cs typeface="Carlito"/>
              </a:rPr>
              <a:t>first</a:t>
            </a:r>
            <a:r>
              <a:rPr sz="2400" spc="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bicuspid	or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4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canine.</a:t>
            </a:r>
            <a:endParaRPr sz="24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3022600" algn="l"/>
              </a:tabLst>
            </a:pP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Orient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syringe 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towards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foramen.Advance the 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needle until</a:t>
            </a:r>
            <a:r>
              <a:rPr sz="24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bone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is	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contacted.</a:t>
            </a:r>
            <a:endParaRPr sz="2400" dirty="0">
              <a:latin typeface="Carlito"/>
              <a:cs typeface="Carlito"/>
            </a:endParaRPr>
          </a:p>
          <a:p>
            <a:pPr marL="241300" marR="8255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Care should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be </a:t>
            </a:r>
            <a:r>
              <a:rPr sz="2400" spc="-25" dirty="0">
                <a:solidFill>
                  <a:srgbClr val="2E2B1F"/>
                </a:solidFill>
                <a:latin typeface="Carlito"/>
                <a:cs typeface="Carlito"/>
              </a:rPr>
              <a:t>taken 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protect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spc="-20" dirty="0">
                <a:solidFill>
                  <a:srgbClr val="2E2B1F"/>
                </a:solidFill>
                <a:latin typeface="Carlito"/>
                <a:cs typeface="Carlito"/>
              </a:rPr>
              <a:t>eye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with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thumb </a:t>
            </a:r>
            <a:r>
              <a:rPr sz="2400" spc="-25" dirty="0">
                <a:solidFill>
                  <a:srgbClr val="2E2B1F"/>
                </a:solidFill>
                <a:latin typeface="Carlito"/>
                <a:cs typeface="Carlito"/>
              </a:rPr>
              <a:t>to 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limit the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passage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towards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400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eye.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81000"/>
            <a:ext cx="7452359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100" marR="5588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921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needle should not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penetrate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more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than 3/4</a:t>
            </a:r>
            <a:r>
              <a:rPr sz="2550" baseline="26143" dirty="0">
                <a:solidFill>
                  <a:srgbClr val="2E2B1F"/>
                </a:solidFill>
                <a:latin typeface="Carlito"/>
                <a:cs typeface="Carlito"/>
              </a:rPr>
              <a:t>th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of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inch. Apprx:,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1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ml 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deposited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the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thumb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held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until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injection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is  completed.</a:t>
            </a:r>
            <a:endParaRPr sz="2600" dirty="0">
              <a:latin typeface="Carlito"/>
              <a:cs typeface="Carlito"/>
            </a:endParaRPr>
          </a:p>
          <a:p>
            <a:pPr marL="292100" marR="56515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921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surgeon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will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able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feel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solution,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 it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is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deposited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beneath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finger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foramen,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needle tip is in 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correct</a:t>
            </a:r>
            <a:r>
              <a:rPr sz="2600" spc="-9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position.</a:t>
            </a:r>
            <a:endParaRPr sz="2600" dirty="0">
              <a:latin typeface="Carlito"/>
              <a:cs typeface="Carlito"/>
            </a:endParaRPr>
          </a:p>
          <a:p>
            <a:pPr marL="292100" marR="57785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921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Maintain firm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pressure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over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site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both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during and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least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1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minute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after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injection.</a:t>
            </a:r>
            <a:endParaRPr sz="2600" dirty="0">
              <a:latin typeface="Carlito"/>
              <a:cs typeface="Carlito"/>
            </a:endParaRPr>
          </a:p>
          <a:p>
            <a:pPr marL="292100" marR="56515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921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Massage the tissue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postero-superiorly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so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that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solution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can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easily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diffuse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through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5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foramen.</a:t>
            </a:r>
            <a:endParaRPr sz="2600" dirty="0">
              <a:latin typeface="Carlito"/>
              <a:cs typeface="Carlito"/>
            </a:endParaRPr>
          </a:p>
          <a:p>
            <a:pPr marL="2921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92100" algn="l"/>
              </a:tabLst>
            </a:pP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Wait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3-5</a:t>
            </a:r>
            <a:r>
              <a:rPr sz="2600" spc="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minutes.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018" y="5580075"/>
            <a:ext cx="72370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68830" marR="5080" indent="-2056764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Using a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finger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over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foramen,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lift the lip, and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hold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the tissues  in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mucobuccal fold</a:t>
            </a:r>
            <a:r>
              <a:rPr sz="2200" spc="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taut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5883" y="228600"/>
            <a:ext cx="7100316" cy="5096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99916" y="208788"/>
            <a:ext cx="701039" cy="981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818" y="215612"/>
            <a:ext cx="4774782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i="0" spc="-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</a:t>
            </a:r>
            <a:r>
              <a:rPr sz="3500"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500" b="0" i="0" spc="-7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b="0" i="0" spc="-1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symptoms:</a:t>
            </a:r>
            <a:endParaRPr sz="35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818" y="990600"/>
            <a:ext cx="7884159" cy="53764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67510" algn="l"/>
                <a:tab pos="2867660" algn="l"/>
                <a:tab pos="3524250" algn="l"/>
                <a:tab pos="5053330" algn="l"/>
                <a:tab pos="5478145" algn="l"/>
                <a:tab pos="6076950" algn="l"/>
                <a:tab pos="6991984" algn="l"/>
              </a:tabLst>
            </a:pPr>
            <a:r>
              <a:rPr sz="2600" b="1" dirty="0" smtClean="0">
                <a:solidFill>
                  <a:srgbClr val="2E2B1F"/>
                </a:solidFill>
                <a:latin typeface="Carlito"/>
                <a:cs typeface="Carlito"/>
              </a:rPr>
              <a:t>Su</a:t>
            </a:r>
            <a:r>
              <a:rPr sz="2600" b="1" spc="-10" dirty="0" smtClean="0">
                <a:solidFill>
                  <a:srgbClr val="2E2B1F"/>
                </a:solidFill>
                <a:latin typeface="Carlito"/>
                <a:cs typeface="Carlito"/>
              </a:rPr>
              <a:t>b</a:t>
            </a:r>
            <a:r>
              <a:rPr sz="2600" b="1" spc="-5" dirty="0" smtClean="0">
                <a:solidFill>
                  <a:srgbClr val="2E2B1F"/>
                </a:solidFill>
                <a:latin typeface="Carlito"/>
                <a:cs typeface="Carlito"/>
              </a:rPr>
              <a:t>ject</a:t>
            </a:r>
            <a:r>
              <a:rPr sz="2600" b="1" spc="-15" dirty="0" smtClean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b="1" spc="-25" dirty="0" smtClean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600" b="1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: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Tinglin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g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	and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nu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s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f	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the	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spc="-30" dirty="0" smtClean="0">
                <a:solidFill>
                  <a:srgbClr val="2E2B1F"/>
                </a:solidFill>
                <a:latin typeface="Carlito"/>
                <a:cs typeface="Carlito"/>
              </a:rPr>
              <a:t>w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er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y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li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,  side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nose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and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	 	 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upper</a:t>
            </a:r>
            <a:r>
              <a:rPr sz="2600" spc="-85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lip.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0"/>
              </a:spcBef>
              <a:tabLst>
                <a:tab pos="1593215" algn="l"/>
                <a:tab pos="2277110" algn="l"/>
                <a:tab pos="3839845" algn="l"/>
                <a:tab pos="5383530" algn="l"/>
                <a:tab pos="5800090" algn="l"/>
                <a:tab pos="6684009" algn="l"/>
                <a:tab pos="7354570" algn="l"/>
              </a:tabLst>
            </a:pPr>
            <a:r>
              <a:rPr sz="2600" b="1" dirty="0" smtClean="0">
                <a:solidFill>
                  <a:srgbClr val="2E2B1F"/>
                </a:solidFill>
                <a:latin typeface="Carlito"/>
                <a:cs typeface="Carlito"/>
              </a:rPr>
              <a:t>Su</a:t>
            </a:r>
            <a:r>
              <a:rPr sz="2600" b="1" spc="-15" dirty="0" smtClean="0">
                <a:solidFill>
                  <a:srgbClr val="2E2B1F"/>
                </a:solidFill>
                <a:latin typeface="Carlito"/>
                <a:cs typeface="Carlito"/>
              </a:rPr>
              <a:t>b</a:t>
            </a:r>
            <a:r>
              <a:rPr sz="2600" b="1" spc="-5" dirty="0" smtClean="0">
                <a:solidFill>
                  <a:srgbClr val="2E2B1F"/>
                </a:solidFill>
                <a:latin typeface="Carlito"/>
                <a:cs typeface="Carlito"/>
              </a:rPr>
              <a:t>jec</a:t>
            </a:r>
            <a:r>
              <a:rPr sz="2600" b="1" spc="-15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b="1" dirty="0" smtClean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b="1" spc="-25" dirty="0" smtClean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600" b="1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lang="en-US" sz="2600" b="1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b="1" dirty="0" smtClean="0">
                <a:solidFill>
                  <a:srgbClr val="2E2B1F"/>
                </a:solidFill>
                <a:latin typeface="Carlito"/>
                <a:cs typeface="Carlito"/>
              </a:rPr>
              <a:t>and</a:t>
            </a:r>
            <a:r>
              <a:rPr lang="en-US" sz="2600" b="1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b="1" spc="10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b="1" dirty="0" smtClean="0">
                <a:solidFill>
                  <a:srgbClr val="2E2B1F"/>
                </a:solidFill>
                <a:latin typeface="Carlito"/>
                <a:cs typeface="Carlito"/>
              </a:rPr>
              <a:t>b</a:t>
            </a:r>
            <a:r>
              <a:rPr sz="2600" b="1" spc="-15" dirty="0" smtClean="0">
                <a:solidFill>
                  <a:srgbClr val="2E2B1F"/>
                </a:solidFill>
                <a:latin typeface="Carlito"/>
                <a:cs typeface="Carlito"/>
              </a:rPr>
              <a:t>j</a:t>
            </a:r>
            <a:r>
              <a:rPr sz="2600" b="1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b="1" spc="-5" dirty="0" smtClean="0">
                <a:solidFill>
                  <a:srgbClr val="2E2B1F"/>
                </a:solidFill>
                <a:latin typeface="Carlito"/>
                <a:cs typeface="Carlito"/>
              </a:rPr>
              <a:t>cti</a:t>
            </a:r>
            <a:r>
              <a:rPr sz="2600" b="1" spc="-30" dirty="0" smtClean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600" b="1" spc="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: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N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b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in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35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ee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th</a:t>
            </a:r>
            <a:endParaRPr lang="en-US" sz="2600" dirty="0">
              <a:solidFill>
                <a:srgbClr val="2E2B1F"/>
              </a:solidFill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0"/>
              </a:spcBef>
              <a:tabLst>
                <a:tab pos="1593215" algn="l"/>
                <a:tab pos="2277110" algn="l"/>
                <a:tab pos="3839845" algn="l"/>
                <a:tab pos="5383530" algn="l"/>
                <a:tab pos="5800090" algn="l"/>
                <a:tab pos="6684009" algn="l"/>
                <a:tab pos="7354570" algn="l"/>
              </a:tabLst>
            </a:pP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		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soft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tissue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along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distribution of ASA </a:t>
            </a:r>
            <a:r>
              <a:rPr lang="en-US"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	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and</a:t>
            </a:r>
            <a:r>
              <a:rPr sz="2600" spc="-8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MSA.</a:t>
            </a:r>
            <a:endParaRPr sz="2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3500" spc="-1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sz="35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68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Hematoma: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It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may rarely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develop.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i="1" spc="-10" dirty="0">
                <a:solidFill>
                  <a:srgbClr val="2E2B1F"/>
                </a:solidFill>
                <a:latin typeface="Carlito"/>
                <a:cs typeface="Carlito"/>
              </a:rPr>
              <a:t>Paresis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i="1" spc="-10" dirty="0">
                <a:solidFill>
                  <a:srgbClr val="2E2B1F"/>
                </a:solidFill>
                <a:latin typeface="Carlito"/>
                <a:cs typeface="Carlito"/>
              </a:rPr>
              <a:t>face: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occurs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when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injection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given 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superficially,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when 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lies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vicinity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of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muscles 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facial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expression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nerves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innervating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them.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57505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i="0" spc="-2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b="0" i="0" spc="-2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b="0" i="0" spc="-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b="0" i="0" spc="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anesthesia</a:t>
            </a:r>
            <a:r>
              <a:rPr b="0" spc="-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95468"/>
            <a:ext cx="7883525" cy="31146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Poor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injection</a:t>
            </a:r>
            <a:r>
              <a:rPr sz="2800" spc="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technique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:</a:t>
            </a:r>
            <a:endParaRPr sz="2600" dirty="0">
              <a:latin typeface="Carlito"/>
              <a:cs typeface="Carlito"/>
            </a:endParaRPr>
          </a:p>
          <a:p>
            <a:pPr marL="12700" marR="5080" indent="800100" algn="just">
              <a:lnSpc>
                <a:spcPct val="100000"/>
              </a:lnSpc>
              <a:spcBef>
                <a:spcPts val="640"/>
              </a:spcBef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contacts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bone below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infraorbital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foramen. </a:t>
            </a:r>
            <a:r>
              <a:rPr sz="2600" spc="-120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correct, withdraw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little,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keeping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tip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inside the soft tissues,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redirect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upwards towards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infraorbital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foramen.</a:t>
            </a:r>
            <a:endParaRPr sz="2600" dirty="0">
              <a:latin typeface="Carlito"/>
              <a:cs typeface="Carlito"/>
            </a:endParaRPr>
          </a:p>
          <a:p>
            <a:pPr marL="241300" marR="6350" indent="-228600" algn="just">
              <a:lnSpc>
                <a:spcPct val="100600"/>
              </a:lnSpc>
              <a:spcBef>
                <a:spcPts val="635"/>
              </a:spcBef>
              <a:buClr>
                <a:srgbClr val="A9A47B"/>
              </a:buClr>
              <a:buSzPct val="92857"/>
              <a:buFont typeface="Arial"/>
              <a:buChar char="•"/>
              <a:tabLst>
                <a:tab pos="316230" algn="l"/>
              </a:tabLst>
            </a:pPr>
            <a:r>
              <a:rPr dirty="0"/>
              <a:t>	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Intravascular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administration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Deposition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local  anesthetic solution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vessel.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16737"/>
            <a:ext cx="8074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8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</a:t>
            </a:r>
            <a:r>
              <a:rPr b="0" i="0" spc="-1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alveolar </a:t>
            </a:r>
            <a:r>
              <a:rPr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r>
              <a:rPr b="0" i="0" spc="-63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8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b="0" i="0" spc="-85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048" y="1143000"/>
            <a:ext cx="7894551" cy="5208477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5080" indent="-228600" algn="just">
              <a:lnSpc>
                <a:spcPts val="2810"/>
              </a:lnSpc>
              <a:spcBef>
                <a:spcPts val="45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MSA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nerve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present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only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about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28%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population-so limited clinical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use.</a:t>
            </a:r>
            <a:endParaRPr sz="2600" dirty="0">
              <a:latin typeface="Carlito"/>
              <a:cs typeface="Carlito"/>
            </a:endParaRPr>
          </a:p>
          <a:p>
            <a:pPr marL="241300" marR="5715" indent="-228600" algn="just">
              <a:lnSpc>
                <a:spcPts val="281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Areas anaesthetised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 Pulps 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max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Ist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2nd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premolars,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mesiobuccal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root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Ist 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molar.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Buccal pdl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tissues and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bone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over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these</a:t>
            </a:r>
            <a:r>
              <a:rPr sz="2600" spc="-9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teeth.</a:t>
            </a:r>
            <a:endParaRPr sz="2600" dirty="0">
              <a:latin typeface="Carlito"/>
              <a:cs typeface="Carlito"/>
            </a:endParaRPr>
          </a:p>
          <a:p>
            <a:pPr marL="241300" marR="9525" indent="-228600" algn="just">
              <a:lnSpc>
                <a:spcPts val="2810"/>
              </a:lnSpc>
              <a:spcBef>
                <a:spcPts val="61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Indications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When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infraorbital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nerve block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fails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to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provide pulpal anaesthesia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distal to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canine.</a:t>
            </a:r>
            <a:endParaRPr sz="2600" dirty="0">
              <a:latin typeface="Carlito"/>
              <a:cs typeface="Carlito"/>
            </a:endParaRPr>
          </a:p>
          <a:p>
            <a:pPr marL="236220" algn="just">
              <a:lnSpc>
                <a:spcPct val="100000"/>
              </a:lnSpc>
              <a:spcBef>
                <a:spcPts val="270"/>
              </a:spcBef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Dental procedures involving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both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premolars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only.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31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Contraindication</a:t>
            </a:r>
            <a:endParaRPr sz="2600" dirty="0">
              <a:latin typeface="Carlito"/>
              <a:cs typeface="Carlito"/>
            </a:endParaRPr>
          </a:p>
          <a:p>
            <a:pPr marL="236220" algn="just">
              <a:lnSpc>
                <a:spcPct val="100000"/>
              </a:lnSpc>
              <a:spcBef>
                <a:spcPts val="310"/>
              </a:spcBef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Infection or inflammation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-6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</a:t>
            </a:r>
            <a:endParaRPr sz="2600" dirty="0">
              <a:latin typeface="Carlito"/>
              <a:cs typeface="Carlito"/>
            </a:endParaRPr>
          </a:p>
          <a:p>
            <a:pPr marL="241300" marR="8255" indent="-228600" algn="just">
              <a:lnSpc>
                <a:spcPts val="2810"/>
              </a:lnSpc>
              <a:spcBef>
                <a:spcPts val="66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2E2B1F"/>
                </a:solidFill>
                <a:latin typeface="Carlito"/>
                <a:cs typeface="Carlito"/>
              </a:rPr>
              <a:t>Complications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(rare):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Haematoma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- apply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pressure 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site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swelling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with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sterile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gauge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60s.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09600"/>
            <a:ext cx="7609332" cy="4581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6400" y="5715000"/>
            <a:ext cx="5703952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anesthetized by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MSA nerve</a:t>
            </a:r>
            <a:r>
              <a:rPr sz="2600" spc="-1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240" y="313131"/>
            <a:ext cx="27787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26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0" i="0" spc="-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echni</a:t>
            </a:r>
            <a:r>
              <a:rPr b="0" i="0" spc="-1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b="0" i="0" spc="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240" y="1219200"/>
            <a:ext cx="7959090" cy="323151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27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gauge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short 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long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6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062355" algn="l"/>
                <a:tab pos="1556385" algn="l"/>
                <a:tab pos="3140075" algn="l"/>
                <a:tab pos="4201160" algn="l"/>
                <a:tab pos="4652010" algn="l"/>
                <a:tab pos="6435090" algn="l"/>
                <a:tab pos="7129145" algn="l"/>
              </a:tabLst>
            </a:pPr>
            <a:r>
              <a:rPr sz="2600" b="1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b="1" spc="-2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b="1" spc="-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b="1" dirty="0">
                <a:solidFill>
                  <a:srgbClr val="2E2B1F"/>
                </a:solidFill>
                <a:latin typeface="Carlito"/>
                <a:cs typeface="Carlito"/>
              </a:rPr>
              <a:t>a	</a:t>
            </a:r>
            <a:r>
              <a:rPr sz="2800" b="1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800" b="1" spc="-5" dirty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800" b="1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800" b="1" spc="-5" dirty="0" smtClean="0">
                <a:solidFill>
                  <a:srgbClr val="2E2B1F"/>
                </a:solidFill>
                <a:latin typeface="Carlito"/>
                <a:cs typeface="Carlito"/>
              </a:rPr>
              <a:t>inserti</a:t>
            </a:r>
            <a:r>
              <a:rPr sz="2800" b="1" spc="-20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800" b="1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: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Heig</a:t>
            </a:r>
            <a:r>
              <a:rPr sz="2600" spc="-30" dirty="0" smtClean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err="1" smtClean="0">
                <a:solidFill>
                  <a:srgbClr val="2E2B1F"/>
                </a:solidFill>
                <a:latin typeface="Carlito"/>
                <a:cs typeface="Carlito"/>
              </a:rPr>
              <a:t>mu</a:t>
            </a:r>
            <a:r>
              <a:rPr sz="2600" spc="-25" dirty="0" err="1" smtClean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600" spc="-5" dirty="0" err="1" smtClean="0">
                <a:solidFill>
                  <a:srgbClr val="2E2B1F"/>
                </a:solidFill>
                <a:latin typeface="Carlito"/>
                <a:cs typeface="Carlito"/>
              </a:rPr>
              <a:t>obuc</a:t>
            </a:r>
            <a:r>
              <a:rPr sz="2600" spc="-25" dirty="0" err="1" smtClean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600" spc="-15" dirty="0" err="1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dirty="0" err="1" smtClean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65" dirty="0" smtClean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ol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abo</a:t>
            </a:r>
            <a:r>
              <a:rPr sz="2600" spc="-30" dirty="0" smtClean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e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maxillary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2</a:t>
            </a:r>
            <a:r>
              <a:rPr sz="2600" baseline="30000" dirty="0" smtClean="0">
                <a:solidFill>
                  <a:srgbClr val="2E2B1F"/>
                </a:solidFill>
                <a:latin typeface="Carlito"/>
                <a:cs typeface="Carlito"/>
              </a:rPr>
              <a:t>nd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pm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3405504" algn="l"/>
              </a:tabLst>
            </a:pPr>
            <a:r>
              <a:rPr sz="2600" b="1" spc="-45" dirty="0">
                <a:solidFill>
                  <a:srgbClr val="2E2B1F"/>
                </a:solidFill>
                <a:latin typeface="Carlito"/>
                <a:cs typeface="Carlito"/>
              </a:rPr>
              <a:t>Target </a:t>
            </a:r>
            <a:r>
              <a:rPr sz="2600" b="1" spc="-10" dirty="0">
                <a:solidFill>
                  <a:srgbClr val="2E2B1F"/>
                </a:solidFill>
                <a:latin typeface="Carlito"/>
                <a:cs typeface="Carlito"/>
              </a:rPr>
              <a:t>area</a:t>
            </a:r>
            <a:r>
              <a:rPr sz="2600" b="1" spc="1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:</a:t>
            </a:r>
            <a:r>
              <a:rPr sz="2600" spc="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	bone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above apex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maxillary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2</a:t>
            </a:r>
            <a:r>
              <a:rPr sz="2600" spc="-10" baseline="30000" dirty="0" smtClean="0">
                <a:solidFill>
                  <a:srgbClr val="2E2B1F"/>
                </a:solidFill>
                <a:latin typeface="Carlito"/>
                <a:cs typeface="Carlito"/>
              </a:rPr>
              <a:t>nd</a:t>
            </a:r>
            <a:r>
              <a:rPr lang="en-US"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pm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2E2B1F"/>
                </a:solidFill>
                <a:latin typeface="Carlito"/>
                <a:cs typeface="Carlito"/>
              </a:rPr>
              <a:t>Landmark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mucobuccal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fold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above max.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2</a:t>
            </a:r>
            <a:r>
              <a:rPr sz="2600" baseline="30000" dirty="0" smtClean="0">
                <a:solidFill>
                  <a:srgbClr val="2E2B1F"/>
                </a:solidFill>
                <a:latin typeface="Carlito"/>
                <a:cs typeface="Carlito"/>
              </a:rPr>
              <a:t>nd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pm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Bevel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should be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towards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bone.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39878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0" i="0" spc="-8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sz="4600" b="0" i="0" spc="-27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6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Infiltration</a:t>
            </a:r>
            <a:endParaRPr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10309"/>
            <a:ext cx="7349490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Small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terminal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nerve endings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the 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dental treatment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are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flooded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with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local  anesthetic</a:t>
            </a:r>
            <a:r>
              <a:rPr sz="2800" spc="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solution.</a:t>
            </a:r>
            <a:endParaRPr sz="2800">
              <a:latin typeface="Carlito"/>
              <a:cs typeface="Carlito"/>
            </a:endParaRPr>
          </a:p>
          <a:p>
            <a:pPr marL="241300" marR="5715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Incision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(or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treatment)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then made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 same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which 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local anesthetic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has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been  deposited.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40" y="466090"/>
            <a:ext cx="22453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0" i="0" spc="-3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ocedu</a:t>
            </a:r>
            <a:r>
              <a:rPr b="0" i="0" spc="-3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b="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440" y="1219200"/>
            <a:ext cx="8034020" cy="49403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Assume 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correct</a:t>
            </a:r>
            <a:r>
              <a:rPr sz="2600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</a:t>
            </a:r>
            <a:endParaRPr sz="2600" dirty="0">
              <a:latin typeface="Carlito"/>
              <a:cs typeface="Carlito"/>
            </a:endParaRPr>
          </a:p>
          <a:p>
            <a:pPr marL="12700" marR="5080" indent="298450" algn="just">
              <a:lnSpc>
                <a:spcPct val="100000"/>
              </a:lnSpc>
              <a:spcBef>
                <a:spcPts val="625"/>
              </a:spcBef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right MSA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nerve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right-handed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administrator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should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face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patient from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10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o'clock  position.For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left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8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9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o'clock</a:t>
            </a:r>
            <a:r>
              <a:rPr sz="2600" spc="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Prepare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tissues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site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-8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Stretch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upper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lip</a:t>
            </a:r>
            <a:endParaRPr sz="2600" dirty="0">
              <a:latin typeface="Carlito"/>
              <a:cs typeface="Carlito"/>
            </a:endParaRPr>
          </a:p>
          <a:p>
            <a:pPr marL="241300" marR="635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3510279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Insert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needle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</a:t>
            </a:r>
            <a:r>
              <a:rPr sz="2600" spc="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ht</a:t>
            </a:r>
            <a:r>
              <a:rPr sz="2600" spc="4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mucobuccal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fold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above max 2nd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pm with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bevel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towards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bone.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Aspirate.If -ve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,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deposit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0.9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1.2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ml of solution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over 10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40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S.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Withdraw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syringe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Wait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3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5 min.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08" y="149098"/>
            <a:ext cx="8283016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10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</a:t>
            </a:r>
            <a:r>
              <a:rPr b="0" i="0" spc="-1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alveolar </a:t>
            </a:r>
            <a:r>
              <a:rPr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r>
              <a:rPr b="0" i="0" spc="-62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8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b="0" i="0" spc="-85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808" y="914400"/>
            <a:ext cx="8991600" cy="174791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2E2B1F"/>
                </a:solidFill>
                <a:latin typeface="Carlito"/>
                <a:cs typeface="Carlito"/>
              </a:rPr>
              <a:t>Common </a:t>
            </a:r>
            <a:r>
              <a:rPr sz="2400" b="1" dirty="0">
                <a:solidFill>
                  <a:srgbClr val="2E2B1F"/>
                </a:solidFill>
                <a:latin typeface="Carlito"/>
                <a:cs typeface="Carlito"/>
              </a:rPr>
              <a:t>names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- </a:t>
            </a:r>
            <a:r>
              <a:rPr sz="2400" spc="-25" dirty="0">
                <a:solidFill>
                  <a:srgbClr val="2E2B1F"/>
                </a:solidFill>
                <a:latin typeface="Carlito"/>
                <a:cs typeface="Carlito"/>
              </a:rPr>
              <a:t>Tuberosity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zygomatic</a:t>
            </a:r>
            <a:r>
              <a:rPr sz="24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block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359535" algn="l"/>
                <a:tab pos="4464685" algn="l"/>
                <a:tab pos="5732780" algn="l"/>
                <a:tab pos="6953884" algn="l"/>
                <a:tab pos="7654925" algn="l"/>
              </a:tabLst>
            </a:pPr>
            <a:r>
              <a:rPr sz="2400" b="1" dirty="0">
                <a:solidFill>
                  <a:srgbClr val="2E2B1F"/>
                </a:solidFill>
                <a:latin typeface="Carlito"/>
                <a:cs typeface="Carlito"/>
              </a:rPr>
              <a:t>Ne</a:t>
            </a:r>
            <a:r>
              <a:rPr sz="2400" b="1" spc="2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400" b="1" spc="-20" dirty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400" b="1" spc="-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400" b="1" dirty="0">
                <a:solidFill>
                  <a:srgbClr val="2E2B1F"/>
                </a:solidFill>
                <a:latin typeface="Carlito"/>
                <a:cs typeface="Carlito"/>
              </a:rPr>
              <a:t>s	</a:t>
            </a:r>
            <a:r>
              <a:rPr sz="2400" b="1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400" b="1" spc="-25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400" b="1" spc="-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400" b="1" spc="-25" dirty="0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400" b="1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400" b="1" spc="-15" dirty="0" smtClean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400" b="1" spc="-5" dirty="0" smtClean="0">
                <a:solidFill>
                  <a:srgbClr val="2E2B1F"/>
                </a:solidFill>
                <a:latin typeface="Carlito"/>
                <a:cs typeface="Carlito"/>
              </a:rPr>
              <a:t>eti</a:t>
            </a:r>
            <a:r>
              <a:rPr sz="2400" b="1" spc="-50" dirty="0" smtClean="0">
                <a:solidFill>
                  <a:srgbClr val="2E2B1F"/>
                </a:solidFill>
                <a:latin typeface="Carlito"/>
                <a:cs typeface="Carlito"/>
              </a:rPr>
              <a:t>z</a:t>
            </a:r>
            <a:r>
              <a:rPr sz="2400" b="1" spc="-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400" b="1" spc="5" dirty="0" smtClean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400" b="1" spc="-5" dirty="0" smtClean="0">
                <a:solidFill>
                  <a:srgbClr val="2E2B1F"/>
                </a:solidFill>
                <a:latin typeface="Carlito"/>
                <a:cs typeface="Carlito"/>
              </a:rPr>
              <a:t>-</a:t>
            </a:r>
            <a:r>
              <a:rPr sz="2400" spc="-40" dirty="0" smtClean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400" spc="-5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400" spc="-35" dirty="0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400" spc="-25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erior</a:t>
            </a:r>
            <a:r>
              <a:rPr lang="en-US" sz="24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5" dirty="0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400" spc="-20" dirty="0" smtClean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400" spc="-5" dirty="0" smtClean="0">
                <a:solidFill>
                  <a:srgbClr val="2E2B1F"/>
                </a:solidFill>
                <a:latin typeface="Carlito"/>
                <a:cs typeface="Carlito"/>
              </a:rPr>
              <a:t>perio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	al</a:t>
            </a:r>
            <a:r>
              <a:rPr sz="2400" spc="-30" dirty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eolar	and	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ts</a:t>
            </a:r>
            <a:endParaRPr sz="2400" dirty="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</a:pP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branches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096010" algn="l"/>
                <a:tab pos="3673475" algn="l"/>
                <a:tab pos="4060825" algn="l"/>
                <a:tab pos="4712970" algn="l"/>
                <a:tab pos="5261610" algn="l"/>
                <a:tab pos="5472430" algn="l"/>
                <a:tab pos="6080125" algn="l"/>
                <a:tab pos="6678930" algn="l"/>
                <a:tab pos="7106284" algn="l"/>
              </a:tabLst>
            </a:pPr>
            <a:r>
              <a:rPr sz="2400" b="1" i="1" dirty="0">
                <a:solidFill>
                  <a:srgbClr val="2E2B1F"/>
                </a:solidFill>
                <a:latin typeface="Carlito"/>
                <a:cs typeface="Carlito"/>
              </a:rPr>
              <a:t>Ar</a:t>
            </a:r>
            <a:r>
              <a:rPr sz="2400" b="1" i="1" spc="-1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400" b="1" i="1" dirty="0">
                <a:solidFill>
                  <a:srgbClr val="2E2B1F"/>
                </a:solidFill>
                <a:latin typeface="Carlito"/>
                <a:cs typeface="Carlito"/>
              </a:rPr>
              <a:t>as	</a:t>
            </a:r>
            <a:r>
              <a:rPr sz="2600" b="1" dirty="0">
                <a:solidFill>
                  <a:srgbClr val="2E2B1F"/>
                </a:solidFill>
                <a:latin typeface="Carlito"/>
                <a:cs typeface="Carlito"/>
              </a:rPr>
              <a:t>Ane</a:t>
            </a:r>
            <a:r>
              <a:rPr sz="2600" b="1" spc="-2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b="1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b="1" spc="-10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600" b="1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b="1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b="1" spc="-10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b="1" spc="-55" dirty="0">
                <a:solidFill>
                  <a:srgbClr val="2E2B1F"/>
                </a:solidFill>
                <a:latin typeface="Carlito"/>
                <a:cs typeface="Carlito"/>
              </a:rPr>
              <a:t>z</a:t>
            </a:r>
            <a:r>
              <a:rPr sz="2600" b="1" spc="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b="1" spc="10" dirty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600" b="1" spc="-10" dirty="0">
                <a:solidFill>
                  <a:srgbClr val="2E2B1F"/>
                </a:solidFill>
                <a:latin typeface="Carlito"/>
                <a:cs typeface="Carlito"/>
              </a:rPr>
              <a:t>-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Pulp	</a:t>
            </a:r>
            <a:r>
              <a:rPr sz="2400" spc="-10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lang="en-US" sz="24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sz="2400" spc="-20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x</a:t>
            </a:r>
            <a:r>
              <a:rPr lang="en-US" sz="24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20" dirty="0" smtClean="0">
                <a:solidFill>
                  <a:srgbClr val="2E2B1F"/>
                </a:solidFill>
                <a:latin typeface="Carlito"/>
                <a:cs typeface="Carlito"/>
              </a:rPr>
              <a:t>3</a:t>
            </a:r>
            <a:r>
              <a:rPr sz="2400" spc="-35" baseline="30000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400" baseline="30000" dirty="0" smtClean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lang="en-US" sz="24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,</a:t>
            </a:r>
            <a:r>
              <a:rPr lang="en-US" sz="24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5" dirty="0" smtClean="0">
                <a:solidFill>
                  <a:srgbClr val="2E2B1F"/>
                </a:solidFill>
                <a:latin typeface="Carlito"/>
                <a:cs typeface="Carlito"/>
              </a:rPr>
              <a:t>2</a:t>
            </a:r>
            <a:r>
              <a:rPr sz="2400" spc="-5" baseline="30000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400" baseline="30000" dirty="0" smtClean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lang="en-US" sz="24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400" spc="-10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lang="en-US" sz="2400" dirty="0" smtClean="0">
                <a:solidFill>
                  <a:srgbClr val="2E2B1F"/>
                </a:solidFill>
                <a:latin typeface="Carlito"/>
                <a:cs typeface="Carlito"/>
              </a:rPr>
              <a:t>1</a:t>
            </a:r>
            <a:r>
              <a:rPr lang="en-US" sz="2400" baseline="30000" dirty="0" smtClean="0">
                <a:solidFill>
                  <a:srgbClr val="2E2B1F"/>
                </a:solidFill>
                <a:latin typeface="Carlito"/>
                <a:cs typeface="Carlito"/>
              </a:rPr>
              <a:t>st</a:t>
            </a:r>
            <a:r>
              <a:rPr lang="en-US" sz="2400" dirty="0" smtClean="0">
                <a:solidFill>
                  <a:srgbClr val="2E2B1F"/>
                </a:solidFill>
                <a:latin typeface="Carlito"/>
                <a:cs typeface="Carlito"/>
              </a:rPr>
              <a:t>  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mol</a:t>
            </a:r>
            <a:r>
              <a:rPr sz="2400" spc="-15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400" spc="-35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328" y="2820220"/>
            <a:ext cx="8036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2045" algn="l"/>
                <a:tab pos="2860040" algn="l"/>
                <a:tab pos="3583940" algn="l"/>
                <a:tab pos="4539615" algn="l"/>
                <a:tab pos="5467350" algn="l"/>
                <a:tab pos="5897245" algn="l"/>
                <a:tab pos="6406515" algn="l"/>
                <a:tab pos="6918959" algn="l"/>
              </a:tabLst>
            </a:pPr>
            <a:r>
              <a:rPr lang="en-US" sz="2400" spc="-40" dirty="0" smtClean="0">
                <a:solidFill>
                  <a:srgbClr val="2E2B1F"/>
                </a:solidFill>
                <a:latin typeface="Carlito"/>
                <a:cs typeface="Carlito"/>
              </a:rPr>
              <a:t>[</a:t>
            </a:r>
            <a:r>
              <a:rPr sz="2400" spc="-40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400" spc="-45" dirty="0" smtClean="0">
                <a:solidFill>
                  <a:srgbClr val="2E2B1F"/>
                </a:solidFill>
                <a:latin typeface="Carlito"/>
                <a:cs typeface="Carlito"/>
              </a:rPr>
              <a:t>x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400" spc="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400" spc="-15" dirty="0" smtClean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	me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iobuc</a:t>
            </a:r>
            <a:r>
              <a:rPr sz="2400" spc="-20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al	</a:t>
            </a:r>
            <a:r>
              <a:rPr sz="2400" spc="-4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	</a:t>
            </a:r>
            <a:r>
              <a:rPr sz="2400" spc="-10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lang="en-US" sz="2400" dirty="0" smtClean="0">
                <a:solidFill>
                  <a:srgbClr val="2E2B1F"/>
                </a:solidFill>
                <a:latin typeface="Carlito"/>
                <a:cs typeface="Carlito"/>
              </a:rPr>
              <a:t> 1</a:t>
            </a:r>
            <a:r>
              <a:rPr lang="en-US" sz="2400" baseline="30000" dirty="0" smtClean="0">
                <a:solidFill>
                  <a:srgbClr val="2E2B1F"/>
                </a:solidFill>
                <a:latin typeface="Carlito"/>
                <a:cs typeface="Carlito"/>
              </a:rPr>
              <a:t>st</a:t>
            </a:r>
            <a:r>
              <a:rPr lang="en-US" sz="24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molar</a:t>
            </a:r>
            <a:r>
              <a:rPr lang="en-US" sz="24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in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2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8	%]	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Buc</a:t>
            </a:r>
            <a:r>
              <a:rPr sz="2400" spc="-25" dirty="0" smtClean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al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260" y="3325851"/>
            <a:ext cx="7959725" cy="320151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725"/>
              </a:spcBef>
              <a:tabLst>
                <a:tab pos="2078989" algn="l"/>
              </a:tabLst>
            </a:pPr>
            <a:r>
              <a:rPr sz="2400" spc="-10" dirty="0" smtClean="0">
                <a:solidFill>
                  <a:srgbClr val="2E2B1F"/>
                </a:solidFill>
                <a:latin typeface="Carlito"/>
                <a:cs typeface="Carlito"/>
              </a:rPr>
              <a:t>periodontium	</a:t>
            </a:r>
            <a:r>
              <a:rPr sz="2400" dirty="0" smtClean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bone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overlying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these</a:t>
            </a:r>
            <a:r>
              <a:rPr sz="2600" spc="-8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teeth.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2E2B1F"/>
                </a:solidFill>
                <a:latin typeface="Carlito"/>
                <a:cs typeface="Carlito"/>
              </a:rPr>
              <a:t>Indications</a:t>
            </a:r>
            <a:endParaRPr sz="2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A9A47B"/>
                </a:solidFill>
                <a:latin typeface="Courier New"/>
                <a:cs typeface="Courier New"/>
              </a:rPr>
              <a:t>o</a:t>
            </a:r>
            <a:r>
              <a:rPr sz="2600" spc="-1345" dirty="0">
                <a:solidFill>
                  <a:srgbClr val="A9A47B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When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treatment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involves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2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more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molars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tabLst>
                <a:tab pos="1181735" algn="l"/>
                <a:tab pos="3394710" algn="l"/>
                <a:tab pos="4699635" algn="l"/>
                <a:tab pos="5040630" algn="l"/>
                <a:tab pos="7273925" algn="l"/>
              </a:tabLst>
            </a:pPr>
            <a:r>
              <a:rPr sz="2600" dirty="0">
                <a:solidFill>
                  <a:srgbClr val="A9A47B"/>
                </a:solidFill>
                <a:latin typeface="Courier New"/>
                <a:cs typeface="Courier New"/>
              </a:rPr>
              <a:t>o</a:t>
            </a:r>
            <a:r>
              <a:rPr sz="2600" spc="-1325" dirty="0">
                <a:solidFill>
                  <a:srgbClr val="A9A47B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Wh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n	</a:t>
            </a:r>
            <a:r>
              <a:rPr sz="2600" spc="-15" dirty="0" err="1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spc="-5" dirty="0" err="1" smtClean="0">
                <a:solidFill>
                  <a:srgbClr val="2E2B1F"/>
                </a:solidFill>
                <a:latin typeface="Carlito"/>
                <a:cs typeface="Carlito"/>
              </a:rPr>
              <a:t>up</a:t>
            </a:r>
            <a:r>
              <a:rPr sz="2600" spc="-60" dirty="0" err="1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 err="1" smtClean="0">
                <a:solidFill>
                  <a:srgbClr val="2E2B1F"/>
                </a:solidFill>
                <a:latin typeface="Carlito"/>
                <a:cs typeface="Carlito"/>
              </a:rPr>
              <a:t>aperio</a:t>
            </a:r>
            <a:r>
              <a:rPr sz="2600" spc="-45" dirty="0" err="1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spc="-35" dirty="0" err="1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dirty="0" err="1" smtClean="0">
                <a:solidFill>
                  <a:srgbClr val="2E2B1F"/>
                </a:solidFill>
                <a:latin typeface="Carlito"/>
                <a:cs typeface="Carlito"/>
              </a:rPr>
              <a:t>eal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injection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5" dirty="0" smtClean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spc="-30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45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ain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spc="-20" dirty="0" smtClean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600" spc="-25" dirty="0" smtClean="0">
                <a:solidFill>
                  <a:srgbClr val="2E2B1F"/>
                </a:solidFill>
                <a:latin typeface="Carlito"/>
                <a:cs typeface="Carlito"/>
              </a:rPr>
              <a:t>at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(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25" dirty="0" smtClean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g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with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infection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acute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inflammation)</a:t>
            </a:r>
            <a:endParaRPr sz="2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A9A47B"/>
                </a:solidFill>
                <a:latin typeface="Courier New"/>
                <a:cs typeface="Courier New"/>
              </a:rPr>
              <a:t>o</a:t>
            </a:r>
            <a:r>
              <a:rPr sz="2600" spc="-1405" dirty="0">
                <a:solidFill>
                  <a:srgbClr val="A9A47B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When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supraperiosteal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has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proved ineffective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323" y="457200"/>
            <a:ext cx="7213092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3440" y="5440781"/>
            <a:ext cx="607275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anesthetized by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PSA nerve</a:t>
            </a:r>
            <a:r>
              <a:rPr sz="2600" spc="-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536" y="807465"/>
            <a:ext cx="8250555" cy="4842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508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2E2B1F"/>
                </a:solidFill>
                <a:latin typeface="Carlito"/>
                <a:cs typeface="Carlito"/>
              </a:rPr>
              <a:t>Contraindications-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When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risk 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hemorrhage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too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(as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with 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hemophiliac),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which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case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supraperiosteal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PDL injection is</a:t>
            </a:r>
            <a:r>
              <a:rPr sz="2600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recommended.</a:t>
            </a:r>
            <a:endParaRPr lang="en-US" sz="2600" dirty="0">
              <a:latin typeface="Carlito"/>
              <a:cs typeface="Carlito"/>
            </a:endParaRPr>
          </a:p>
          <a:p>
            <a:pPr marL="240665" marR="508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15" dirty="0" smtClean="0">
                <a:solidFill>
                  <a:srgbClr val="2E2B1F"/>
                </a:solidFill>
                <a:latin typeface="Carlito"/>
                <a:cs typeface="Carlito"/>
              </a:rPr>
              <a:t>Advantages</a:t>
            </a:r>
            <a:endParaRPr sz="2600" dirty="0">
              <a:latin typeface="Carlito"/>
              <a:cs typeface="Carlito"/>
            </a:endParaRPr>
          </a:p>
          <a:p>
            <a:pPr marL="240665" marR="508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Atraumatic</a:t>
            </a:r>
            <a:r>
              <a:rPr lang="en-US"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-if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administered properly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no pain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experienced  by patient beause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relatively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large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soft tissue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which L.A is applied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and bone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not</a:t>
            </a:r>
            <a:r>
              <a:rPr sz="2600" spc="-9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contacted.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5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High success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rate</a:t>
            </a:r>
            <a:r>
              <a:rPr sz="2600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(&gt;95%)</a:t>
            </a:r>
            <a:endParaRPr sz="28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4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One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compared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with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option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3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infiltrations.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Minimises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total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volume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LA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administration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390499"/>
            <a:ext cx="8188325" cy="503214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spc="-15" dirty="0">
                <a:solidFill>
                  <a:srgbClr val="2E2B1F"/>
                </a:solidFill>
                <a:latin typeface="Carlito"/>
                <a:cs typeface="Carlito"/>
              </a:rPr>
              <a:t>Disadvantages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Risk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hematoma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748155" algn="l"/>
                <a:tab pos="2094230" algn="l"/>
                <a:tab pos="3641725" algn="l"/>
                <a:tab pos="5012055" algn="l"/>
                <a:tab pos="5441950" algn="l"/>
                <a:tab pos="6304280" algn="l"/>
                <a:tab pos="6878955" algn="l"/>
                <a:tab pos="7511415" algn="l"/>
              </a:tabLst>
            </a:pPr>
            <a:r>
              <a:rPr sz="2600" spc="-24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hni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q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is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som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	arbi</a:t>
            </a:r>
            <a:r>
              <a:rPr sz="2600" spc="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1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195" dirty="0">
                <a:solidFill>
                  <a:srgbClr val="2E2B1F"/>
                </a:solidFill>
                <a:latin typeface="Carlito"/>
                <a:cs typeface="Carlito"/>
              </a:rPr>
              <a:t>y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,	as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he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a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</a:t>
            </a:r>
            <a:r>
              <a:rPr sz="2600" spc="-65" dirty="0" smtClean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w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bo</a:t>
            </a:r>
            <a:r>
              <a:rPr sz="2600" spc="-65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landmarks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during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insertion.</a:t>
            </a:r>
            <a:endParaRPr sz="2600" dirty="0">
              <a:latin typeface="Carlito"/>
              <a:cs typeface="Carlito"/>
            </a:endParaRPr>
          </a:p>
          <a:p>
            <a:pPr marL="241300" marR="762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402715" algn="l"/>
                <a:tab pos="2753995" algn="l"/>
                <a:tab pos="3144520" algn="l"/>
                <a:tab pos="4475480" algn="l"/>
                <a:tab pos="5043805" algn="l"/>
                <a:tab pos="7018020" algn="l"/>
                <a:tab pos="765048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Se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d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j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ection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s	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q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ui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d	</a:t>
            </a:r>
            <a:r>
              <a:rPr sz="2600" spc="-65" dirty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r	an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he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tising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  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molar.</a:t>
            </a:r>
            <a:endParaRPr sz="2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b="1" spc="-10" dirty="0">
                <a:solidFill>
                  <a:srgbClr val="2E2B1F"/>
                </a:solidFill>
                <a:latin typeface="Carlito"/>
                <a:cs typeface="Carlito"/>
              </a:rPr>
              <a:t>Alternatives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Supraperiosteal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PDL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pulpal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root</a:t>
            </a:r>
            <a:r>
              <a:rPr sz="2600" spc="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anaesthesias.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Infiltration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buccal periodontium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hard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tissues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 nerve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72" y="304800"/>
            <a:ext cx="328472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4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endParaRPr b="0" i="0" spc="-45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472" y="926947"/>
            <a:ext cx="8110855" cy="50190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27-gauge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short needle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recommended</a:t>
            </a:r>
            <a:endParaRPr sz="2600">
              <a:latin typeface="Carlito"/>
              <a:cs typeface="Carlito"/>
            </a:endParaRPr>
          </a:p>
          <a:p>
            <a:pPr marL="241300" marR="635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insertion: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height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mucobuccal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fold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above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 second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molar</a:t>
            </a:r>
            <a:endParaRPr sz="2600">
              <a:latin typeface="Carlito"/>
              <a:cs typeface="Carlito"/>
            </a:endParaRPr>
          </a:p>
          <a:p>
            <a:pPr marL="241300" marR="6985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Target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area: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PSA 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nerve</a:t>
            </a:r>
            <a:r>
              <a:rPr sz="2600" spc="-40" dirty="0">
                <a:solidFill>
                  <a:srgbClr val="2E2B1F"/>
                </a:solidFill>
                <a:latin typeface="Arial"/>
                <a:cs typeface="Arial"/>
              </a:rPr>
              <a:t>—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posterior, 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superior,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medial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to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posterior border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maxilla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Landmarks:</a:t>
            </a:r>
            <a:endParaRPr sz="2600">
              <a:latin typeface="Carlito"/>
              <a:cs typeface="Carlito"/>
            </a:endParaRPr>
          </a:p>
          <a:p>
            <a:pPr marL="8128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Mucobuccal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fold</a:t>
            </a:r>
            <a:endParaRPr sz="2600">
              <a:latin typeface="Carlito"/>
              <a:cs typeface="Carlito"/>
            </a:endParaRPr>
          </a:p>
          <a:p>
            <a:pPr marL="81280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b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tuberosity</a:t>
            </a:r>
            <a:endParaRPr sz="2600">
              <a:latin typeface="Carlito"/>
              <a:cs typeface="Carlito"/>
            </a:endParaRPr>
          </a:p>
          <a:p>
            <a:pPr marL="8128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c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Zygomatic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process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maxilla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2044064" algn="l"/>
                <a:tab pos="2578735" algn="l"/>
                <a:tab pos="3287395" algn="l"/>
                <a:tab pos="4359275" algn="l"/>
                <a:tab pos="5577205" algn="l"/>
                <a:tab pos="6522084" algn="l"/>
                <a:tab pos="7648575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ie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tion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f	the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5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:	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w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d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urin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g	the  injection.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644" y="428244"/>
            <a:ext cx="6353556" cy="4677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3490" y="5499303"/>
            <a:ext cx="70237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target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PSA nerve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block</a:t>
            </a:r>
            <a:r>
              <a:rPr sz="1800" dirty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975" y="76200"/>
            <a:ext cx="26876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0" spc="-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sz="4400" b="0" i="0" spc="-4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400" b="0" i="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975" y="838200"/>
            <a:ext cx="8174990" cy="5812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5595" indent="-30353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31623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Assume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correct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</a:t>
            </a:r>
            <a:endParaRPr sz="2600" dirty="0">
              <a:latin typeface="Carlito"/>
              <a:cs typeface="Carlito"/>
            </a:endParaRPr>
          </a:p>
          <a:p>
            <a:pPr marL="12700" marR="6350" indent="800100" algn="just">
              <a:lnSpc>
                <a:spcPts val="2500"/>
              </a:lnSpc>
              <a:spcBef>
                <a:spcPts val="595"/>
              </a:spcBef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For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left PSA block,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right-handed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administrator 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should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10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o'clock position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right block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- 8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o'clock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1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Prepare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site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-8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penetration.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Orient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bevel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toward</a:t>
            </a:r>
            <a:r>
              <a:rPr sz="2600" spc="-8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bone.</a:t>
            </a:r>
            <a:endParaRPr sz="2600" dirty="0">
              <a:latin typeface="Carlito"/>
              <a:cs typeface="Carlito"/>
            </a:endParaRPr>
          </a:p>
          <a:p>
            <a:pPr marL="240665" marR="8890" indent="-228600" algn="just">
              <a:lnSpc>
                <a:spcPct val="8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Insert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height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mucobuccal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fold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over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2nd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molar</a:t>
            </a:r>
            <a:endParaRPr sz="2600" dirty="0">
              <a:latin typeface="Carlito"/>
              <a:cs typeface="Carlito"/>
            </a:endParaRPr>
          </a:p>
          <a:p>
            <a:pPr marL="240665" marR="5715" indent="-228600" algn="just">
              <a:lnSpc>
                <a:spcPts val="2500"/>
              </a:lnSpc>
              <a:spcBef>
                <a:spcPts val="60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Advance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needle slowly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an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upward,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inward,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and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backward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direction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one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movement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(not</a:t>
            </a:r>
            <a:r>
              <a:rPr sz="2600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three).</a:t>
            </a:r>
            <a:endParaRPr sz="2600" dirty="0">
              <a:latin typeface="Carlito"/>
              <a:cs typeface="Carlito"/>
            </a:endParaRPr>
          </a:p>
          <a:p>
            <a:pPr marL="12700" marR="6350" lvl="1" indent="800100">
              <a:lnSpc>
                <a:spcPct val="80000"/>
              </a:lnSpc>
              <a:spcBef>
                <a:spcPts val="645"/>
              </a:spcBef>
              <a:buAutoNum type="arabicParenBoth"/>
              <a:tabLst>
                <a:tab pos="1335405" algn="l"/>
                <a:tab pos="1336040" algn="l"/>
                <a:tab pos="2635250" algn="l"/>
                <a:tab pos="4137025" algn="l"/>
                <a:tab pos="4557395" algn="l"/>
                <a:tab pos="4869815" algn="l"/>
                <a:tab pos="6394450" algn="l"/>
                <a:tab pos="7275195" algn="l"/>
                <a:tab pos="7710805" algn="l"/>
              </a:tabLst>
            </a:pP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Up</a:t>
            </a:r>
            <a:r>
              <a:rPr sz="2600" spc="-30" dirty="0" smtClean="0">
                <a:solidFill>
                  <a:srgbClr val="2E2B1F"/>
                </a:solidFill>
                <a:latin typeface="Carlito"/>
                <a:cs typeface="Carlito"/>
              </a:rPr>
              <a:t>w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45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d: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su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eriorly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5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	a	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45</a:t>
            </a:r>
            <a:r>
              <a:rPr sz="2600" spc="5" dirty="0" smtClean="0">
                <a:solidFill>
                  <a:srgbClr val="2E2B1F"/>
                </a:solidFill>
                <a:latin typeface="Carlito"/>
                <a:cs typeface="Carlito"/>
              </a:rPr>
              <a:t>-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deg</a:t>
            </a:r>
            <a:r>
              <a:rPr sz="2600" spc="-50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ee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gle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5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occlusal plane</a:t>
            </a:r>
            <a:endParaRPr sz="2600" dirty="0">
              <a:latin typeface="Carlito"/>
              <a:cs typeface="Carlito"/>
            </a:endParaRPr>
          </a:p>
          <a:p>
            <a:pPr marL="12700" marR="5715" lvl="1" indent="800100">
              <a:lnSpc>
                <a:spcPts val="2500"/>
              </a:lnSpc>
              <a:spcBef>
                <a:spcPts val="600"/>
              </a:spcBef>
              <a:buAutoNum type="arabicParenBoth"/>
              <a:tabLst>
                <a:tab pos="1257935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Inward: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medially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toward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midline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45-degree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angle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occlusal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plane</a:t>
            </a:r>
            <a:endParaRPr sz="2600" dirty="0">
              <a:latin typeface="Carlito"/>
              <a:cs typeface="Carlito"/>
            </a:endParaRPr>
          </a:p>
          <a:p>
            <a:pPr marL="12700" marR="5080" lvl="1" indent="800100">
              <a:lnSpc>
                <a:spcPct val="80000"/>
              </a:lnSpc>
              <a:spcBef>
                <a:spcPts val="640"/>
              </a:spcBef>
              <a:buAutoNum type="arabicParenBoth"/>
              <a:tabLst>
                <a:tab pos="129159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Backward: posteriorly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45-degree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angle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 long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axis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second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molar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923" y="533400"/>
            <a:ext cx="7542276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392938"/>
            <a:ext cx="8188325" cy="351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Advance needle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soft tissue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desired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depth;16mm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 adult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normal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size,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10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14 mm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smaller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adults and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children.</a:t>
            </a:r>
            <a:endParaRPr sz="26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Aspirate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2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planes.</a:t>
            </a:r>
            <a:endParaRPr sz="2600">
              <a:latin typeface="Carlito"/>
              <a:cs typeface="Carlito"/>
            </a:endParaRPr>
          </a:p>
          <a:p>
            <a:pPr marL="241300" marR="762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If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both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aspirations are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-ve,Slowly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0.9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1.8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ml of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LA  over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30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60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s.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Slowly withdraw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syringe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make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safe</a:t>
            </a:r>
            <a:r>
              <a:rPr sz="2600" spc="-9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Wait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3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5</a:t>
            </a:r>
            <a:r>
              <a:rPr sz="2600" spc="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min.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5" y="533400"/>
            <a:ext cx="8351520" cy="5794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" y="495300"/>
            <a:ext cx="8427720" cy="5870575"/>
          </a:xfrm>
          <a:custGeom>
            <a:avLst/>
            <a:gdLst/>
            <a:ahLst/>
            <a:cxnLst/>
            <a:rect l="l" t="t" r="r" b="b"/>
            <a:pathLst>
              <a:path w="8427720" h="5870575">
                <a:moveTo>
                  <a:pt x="0" y="5870448"/>
                </a:moveTo>
                <a:lnTo>
                  <a:pt x="8427720" y="5870448"/>
                </a:lnTo>
                <a:lnTo>
                  <a:pt x="8427720" y="0"/>
                </a:lnTo>
                <a:lnTo>
                  <a:pt x="0" y="0"/>
                </a:lnTo>
                <a:lnTo>
                  <a:pt x="0" y="5870448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39" y="228600"/>
            <a:ext cx="37693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</a:t>
            </a:r>
            <a:r>
              <a:rPr sz="4400" b="0" i="0" spc="-4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4400"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atio</a:t>
            </a:r>
            <a:r>
              <a:rPr sz="4400" b="0" i="0" spc="-1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4400" b="0" i="0" spc="-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400"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400" b="0" i="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39" y="1298194"/>
            <a:ext cx="8111490" cy="3751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2E2B1F"/>
                </a:solidFill>
                <a:latin typeface="Carlito"/>
                <a:cs typeface="Carlito"/>
              </a:rPr>
              <a:t>Hematoma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-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inserted too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far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posteriorly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pterygoid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plexus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veins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perforation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maxillary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artery.Use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of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short needles reduces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risk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puncture.</a:t>
            </a:r>
            <a:endParaRPr sz="2600" dirty="0">
              <a:latin typeface="Carlito"/>
              <a:cs typeface="Carlito"/>
            </a:endParaRPr>
          </a:p>
          <a:p>
            <a:pPr marL="241300" marR="635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Visible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Intraoral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haematoma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buccal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tissues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of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mandibular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region.</a:t>
            </a:r>
            <a:endParaRPr sz="2600" dirty="0">
              <a:latin typeface="Carlito"/>
              <a:cs typeface="Carlito"/>
            </a:endParaRPr>
          </a:p>
          <a:p>
            <a:pPr marL="241300" marR="18796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Mandibular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anaesthesia </a:t>
            </a:r>
            <a:r>
              <a:rPr sz="2600" spc="-15" dirty="0">
                <a:solidFill>
                  <a:srgbClr val="2E2B1F"/>
                </a:solidFill>
                <a:latin typeface="Arial"/>
                <a:cs typeface="Arial"/>
              </a:rPr>
              <a:t>–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mandibular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nerve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located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lateral to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PSA. Deposition 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local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anesthetic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agent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lateral  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desired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location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can produce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varying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degrees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mandibular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anesthesia.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72709"/>
            <a:ext cx="64744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i="0" spc="-10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</a:t>
            </a:r>
            <a:r>
              <a:rPr sz="4400"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Palatine </a:t>
            </a:r>
            <a:r>
              <a:rPr sz="44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r>
              <a:rPr sz="4400" b="0" i="0" spc="-56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0" i="0" spc="-8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sz="4400" b="0" i="0" spc="-8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762000"/>
            <a:ext cx="8187690" cy="35921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Common name: Anterior palatine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nerve</a:t>
            </a:r>
            <a:r>
              <a:rPr sz="2600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dirty="0">
                <a:solidFill>
                  <a:srgbClr val="2E2B1F"/>
                </a:solidFill>
                <a:latin typeface="Carlito"/>
                <a:cs typeface="Carlito"/>
              </a:rPr>
              <a:t>Nerve </a:t>
            </a: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Anesthetised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Greater</a:t>
            </a:r>
            <a:r>
              <a:rPr sz="2600" spc="-6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Anesthetised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 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posterior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part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hard palate 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its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overlying soft tissues, anteriorly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far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 the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canine/first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premolar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medially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upto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midline.</a:t>
            </a:r>
            <a:endParaRPr sz="2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Indications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</a:t>
            </a:r>
            <a:endParaRPr sz="2600" dirty="0">
              <a:latin typeface="Carlito"/>
              <a:cs typeface="Carlito"/>
            </a:endParaRPr>
          </a:p>
          <a:p>
            <a:pPr marL="241300" marR="635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pain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control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during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oral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surgical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periodontal surgical  procedures involving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palatal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soft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hard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tissues.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1860" y="5092850"/>
            <a:ext cx="180593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0335" algn="l"/>
              </a:tabLst>
            </a:pP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equi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ed	</a:t>
            </a:r>
            <a:r>
              <a:rPr sz="2600" spc="-65" dirty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5092850"/>
            <a:ext cx="6182995" cy="129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297305" algn="l"/>
                <a:tab pos="2452370" algn="l"/>
                <a:tab pos="3219450" algn="l"/>
                <a:tab pos="4252595" algn="l"/>
                <a:tab pos="593725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When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palatal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soft	tissue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anesthesia	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restorative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therapy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more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than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two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teeth.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Sub gingival insertion of matrix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band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685800"/>
            <a:ext cx="6391656" cy="381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7770" y="5118353"/>
            <a:ext cx="745043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anesthetized by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 nerve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390499"/>
            <a:ext cx="7977505" cy="60496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Contraindication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Inflammation or infection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site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Smaller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therapy.</a:t>
            </a:r>
            <a:endParaRPr sz="2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9A47B"/>
              </a:buClr>
              <a:buFont typeface="Arial"/>
              <a:buChar char="•"/>
            </a:pPr>
            <a:endParaRPr sz="30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b="1" i="1" spc="-10" dirty="0">
                <a:solidFill>
                  <a:srgbClr val="2E2B1F"/>
                </a:solidFill>
                <a:latin typeface="Carlito"/>
                <a:cs typeface="Carlito"/>
              </a:rPr>
              <a:t>Advantages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ts val="2810"/>
              </a:lnSpc>
              <a:spcBef>
                <a:spcPts val="66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786255" algn="l"/>
                <a:tab pos="2967990" algn="l"/>
                <a:tab pos="3425190" algn="l"/>
                <a:tab pos="5693410" algn="l"/>
                <a:tab pos="745998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Min</a:t>
            </a:r>
            <a:r>
              <a:rPr sz="2600" spc="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spc="-60" dirty="0">
                <a:solidFill>
                  <a:srgbClr val="2E2B1F"/>
                </a:solidFill>
                <a:latin typeface="Carlito"/>
                <a:cs typeface="Carlito"/>
              </a:rPr>
              <a:t>z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s	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olum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f	s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olution,ne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ene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45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25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tion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nd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patient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discomfort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technique is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simple and</a:t>
            </a:r>
            <a:r>
              <a:rPr sz="2600" spc="-1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easy.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Success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rate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very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high.</a:t>
            </a:r>
            <a:endParaRPr sz="2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9A47B"/>
              </a:buClr>
              <a:buFont typeface="Arial"/>
              <a:buChar char="•"/>
            </a:pPr>
            <a:endParaRPr sz="30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Disadvantages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No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hemostasis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immediate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Potentially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painful.</a:t>
            </a:r>
            <a:endParaRPr sz="2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Alternatives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Local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infiltration,Maxillary nerve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39" y="153111"/>
            <a:ext cx="3083561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3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Technique:</a:t>
            </a:r>
            <a:endParaRPr b="0" i="0" spc="-35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39" y="774547"/>
            <a:ext cx="8111490" cy="48609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27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gauge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short needle</a:t>
            </a:r>
            <a:r>
              <a:rPr sz="2600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used.</a:t>
            </a:r>
            <a:endParaRPr sz="260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of insertion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 soft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slightly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anterior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foramen</a:t>
            </a:r>
            <a:endParaRPr sz="2600">
              <a:latin typeface="Carlito"/>
              <a:cs typeface="Carlito"/>
            </a:endParaRPr>
          </a:p>
          <a:p>
            <a:pPr marL="241300" marR="8255" indent="-228600" algn="just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spc="-35" dirty="0">
                <a:solidFill>
                  <a:srgbClr val="2E2B1F"/>
                </a:solidFill>
                <a:latin typeface="Carlito"/>
                <a:cs typeface="Carlito"/>
              </a:rPr>
              <a:t>Target </a:t>
            </a: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area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 nerve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 it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passes anteriorly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between soft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tissues and</a:t>
            </a:r>
            <a:r>
              <a:rPr sz="2600" spc="-9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bone</a:t>
            </a:r>
            <a:endParaRPr sz="260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Landmarks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foramen,Maxillary second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third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molars,junction of the maxillary alveolar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process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 bone,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Median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</a:t>
            </a:r>
            <a:r>
              <a:rPr sz="2600" spc="-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raphe</a:t>
            </a:r>
            <a:endParaRPr sz="2600">
              <a:latin typeface="Carlito"/>
              <a:cs typeface="Carlito"/>
            </a:endParaRPr>
          </a:p>
          <a:p>
            <a:pPr marL="241300" marR="9525" indent="-228600" algn="just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spc="-10" dirty="0">
                <a:solidFill>
                  <a:srgbClr val="2E2B1F"/>
                </a:solidFill>
                <a:latin typeface="Carlito"/>
                <a:cs typeface="Carlito"/>
              </a:rPr>
              <a:t>Path </a:t>
            </a: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of insertion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 advance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from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opposite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side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mouth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at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rt angle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target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area.</a:t>
            </a:r>
            <a:endParaRPr sz="26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Bevel oriented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toward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palatal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soft</a:t>
            </a:r>
            <a:r>
              <a:rPr sz="2600" spc="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228600"/>
            <a:ext cx="4953000" cy="5362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2070" y="5786424"/>
            <a:ext cx="68027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Target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 nerve</a:t>
            </a:r>
            <a:r>
              <a:rPr sz="2600" spc="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89559"/>
            <a:ext cx="7467600" cy="580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958" y="169544"/>
            <a:ext cx="297444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  <a:endParaRPr b="0" i="0" spc="-1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958" y="869061"/>
            <a:ext cx="8156575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715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Assume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correct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position.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right block,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right-handed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administrator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should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7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8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o'clock position and 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for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left-11 o'clock position.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Request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patient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supine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Open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mouth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wide,  Extend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neck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turn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head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rt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</a:t>
            </a:r>
            <a:r>
              <a:rPr sz="2600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left.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Locate greater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foramen.</a:t>
            </a:r>
            <a:endParaRPr sz="2600" dirty="0">
              <a:latin typeface="Carlito"/>
              <a:cs typeface="Carlito"/>
            </a:endParaRPr>
          </a:p>
          <a:p>
            <a:pPr marL="12700" marR="5080" indent="800100" algn="just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Place a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cotton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swab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junction of max. alveolar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process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hard palate.Start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region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max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Ist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molar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palpate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posteriorly by pressing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firmly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tissues.Swab  falls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depression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foramen.Usually Foramen located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distally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max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2nd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molar.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Prepare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tissue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6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site.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609600"/>
            <a:ext cx="6028944" cy="4562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161074"/>
            <a:ext cx="7958455" cy="59868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Move swab over foramen.Apply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pressure.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Note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ischemia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injection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site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30s.</a:t>
            </a:r>
            <a:endParaRPr sz="2600" dirty="0">
              <a:latin typeface="Carlito"/>
              <a:cs typeface="Carlito"/>
            </a:endParaRPr>
          </a:p>
          <a:p>
            <a:pPr marL="241300" marR="889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Direct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syringe from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opposite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with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rt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angles 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to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site.Place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bevel against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Deposit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small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volume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anaesthesia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Ischaemia spreads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adjust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tissues as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LA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sz="2600" spc="-1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deposited.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Continue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apply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pressure</a:t>
            </a:r>
            <a:r>
              <a:rPr sz="2600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anaesthesia.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283335" algn="l"/>
                <a:tab pos="2576195" algn="l"/>
                <a:tab pos="3667760" algn="l"/>
                <a:tab pos="4453890" algn="l"/>
                <a:tab pos="5876290" algn="l"/>
                <a:tab pos="6738620" algn="l"/>
                <a:tab pos="7122795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Sl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wly	ad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ance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ne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le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til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aine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30" dirty="0" smtClean="0">
                <a:solidFill>
                  <a:srgbClr val="2E2B1F"/>
                </a:solidFill>
                <a:latin typeface="Carlito"/>
                <a:cs typeface="Carlito"/>
              </a:rPr>
              <a:t>g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25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ly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contacted.Depth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penetration: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less than 10</a:t>
            </a:r>
            <a:r>
              <a:rPr sz="2600" spc="-9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mm.</a:t>
            </a:r>
            <a:endParaRPr sz="2600" dirty="0">
              <a:latin typeface="Carlito"/>
              <a:cs typeface="Carlito"/>
            </a:endParaRPr>
          </a:p>
          <a:p>
            <a:pPr marL="315595" indent="-30353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315595" algn="l"/>
                <a:tab pos="31623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Aspirate.If -ve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,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slowly deposit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0.45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0.6</a:t>
            </a:r>
            <a:r>
              <a:rPr sz="2600" spc="-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ml.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Withdraw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syringe.Make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</a:t>
            </a:r>
            <a:r>
              <a:rPr sz="2600" spc="-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safe.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Wait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2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3</a:t>
            </a:r>
            <a:r>
              <a:rPr sz="2600" spc="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minute.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33858"/>
            <a:ext cx="2763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i="0" spc="-85" dirty="0" smtClean="0">
                <a:solidFill>
                  <a:srgbClr val="675E46"/>
                </a:solidFill>
                <a:latin typeface="Times New Roman"/>
                <a:cs typeface="Times New Roman"/>
              </a:rPr>
              <a:t>Field</a:t>
            </a:r>
            <a:r>
              <a:rPr sz="4800" b="0" i="0" spc="-280" dirty="0" smtClean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4800" b="0" i="0" spc="-80" dirty="0" smtClean="0">
                <a:solidFill>
                  <a:srgbClr val="675E46"/>
                </a:solidFill>
                <a:latin typeface="Times New Roman"/>
                <a:cs typeface="Times New Roman"/>
              </a:rPr>
              <a:t>Block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440" y="1229613"/>
            <a:ext cx="796226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D25713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Local anesthetic is deposited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toward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larger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terminal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nerve</a:t>
            </a:r>
            <a:r>
              <a:rPr sz="2800" spc="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branches.</a:t>
            </a:r>
            <a:endParaRPr sz="2800">
              <a:latin typeface="Carlito"/>
              <a:cs typeface="Carlito"/>
            </a:endParaRPr>
          </a:p>
          <a:p>
            <a:pPr marL="241300" marR="8890" indent="-228600" algn="just">
              <a:lnSpc>
                <a:spcPct val="100000"/>
              </a:lnSpc>
              <a:spcBef>
                <a:spcPts val="675"/>
              </a:spcBef>
              <a:buClr>
                <a:srgbClr val="D25713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solidFill>
                  <a:srgbClr val="2E2B1F"/>
                </a:solidFill>
                <a:latin typeface="Carlito"/>
                <a:cs typeface="Carlito"/>
              </a:rPr>
              <a:t>Treatment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is done </a:t>
            </a:r>
            <a:r>
              <a:rPr sz="2800" spc="-30" dirty="0">
                <a:solidFill>
                  <a:srgbClr val="2E2B1F"/>
                </a:solidFill>
                <a:latin typeface="Carlito"/>
                <a:cs typeface="Carlito"/>
              </a:rPr>
              <a:t>away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from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site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local  anesthetic</a:t>
            </a:r>
            <a:r>
              <a:rPr sz="2800" spc="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injection.</a:t>
            </a:r>
            <a:endParaRPr sz="2800">
              <a:latin typeface="Carlito"/>
              <a:cs typeface="Carlito"/>
            </a:endParaRPr>
          </a:p>
          <a:p>
            <a:pPr marL="241300" marR="6985" indent="-228600" algn="just">
              <a:lnSpc>
                <a:spcPct val="100000"/>
              </a:lnSpc>
              <a:spcBef>
                <a:spcPts val="670"/>
              </a:spcBef>
              <a:buClr>
                <a:srgbClr val="D25713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Maxillary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injections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administered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above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apex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 the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tooth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be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treated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are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properly </a:t>
            </a:r>
            <a:r>
              <a:rPr sz="2800" spc="-25" dirty="0">
                <a:solidFill>
                  <a:srgbClr val="2E2B1F"/>
                </a:solidFill>
                <a:latin typeface="Carlito"/>
                <a:cs typeface="Carlito"/>
              </a:rPr>
              <a:t>referred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as 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field blocks not local</a:t>
            </a:r>
            <a:r>
              <a:rPr sz="2800" spc="6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infiltrations.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386" y="466699"/>
            <a:ext cx="8084184" cy="526297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6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</a:t>
            </a:r>
            <a:r>
              <a:rPr sz="360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6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Symptoms:</a:t>
            </a:r>
            <a:endParaRPr sz="36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Subjective: numbness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post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portion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-9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palate.</a:t>
            </a:r>
            <a:endParaRPr sz="2600" dirty="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Objective: no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pain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during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dental</a:t>
            </a:r>
            <a:r>
              <a:rPr sz="2600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therapy.</a:t>
            </a:r>
            <a:endParaRPr sz="2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6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Complications:</a:t>
            </a:r>
            <a:endParaRPr sz="36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9235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935" algn="l"/>
              </a:tabLst>
            </a:pP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Ischemia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and necrosis of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soft tissues: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When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highly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concentrated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vasoconstrictor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used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hemostasis,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if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excessive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amount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L.A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solution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sz="2600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used.</a:t>
            </a:r>
            <a:endParaRPr sz="2600" dirty="0">
              <a:latin typeface="Carlito"/>
              <a:cs typeface="Carlito"/>
            </a:endParaRPr>
          </a:p>
          <a:p>
            <a:pPr marL="241300" marR="5080" indent="-229235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935" algn="l"/>
              </a:tabLst>
            </a:pPr>
            <a:r>
              <a:rPr sz="2600" i="1" spc="-10" dirty="0">
                <a:solidFill>
                  <a:srgbClr val="2E2B1F"/>
                </a:solidFill>
                <a:latin typeface="Carlito"/>
                <a:cs typeface="Carlito"/>
              </a:rPr>
              <a:t>Discomfort: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can cause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discomfort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patient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if the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soft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palate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becomes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anesthetised.</a:t>
            </a:r>
            <a:endParaRPr sz="2600" dirty="0">
              <a:latin typeface="Carlito"/>
              <a:cs typeface="Carlito"/>
            </a:endParaRPr>
          </a:p>
          <a:p>
            <a:pPr marL="241300" marR="6985" indent="-229235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935" algn="l"/>
              </a:tabLst>
            </a:pP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Hematoma: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rare,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palatal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mucoperiosteum is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firmly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adherent 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bone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hard</a:t>
            </a:r>
            <a:r>
              <a:rPr sz="2600" spc="-8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palate.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4400" y="87579"/>
            <a:ext cx="593559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Nasopalatine </a:t>
            </a:r>
            <a:r>
              <a:rPr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r>
              <a:rPr b="0" i="0" spc="-37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8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b="0" i="0" spc="-85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750288"/>
            <a:ext cx="8081009" cy="22447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Other names: Incisive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nerve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block, Sphenopalatine</a:t>
            </a:r>
            <a:r>
              <a:rPr sz="2600" spc="5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dirty="0">
                <a:solidFill>
                  <a:srgbClr val="2E2B1F"/>
                </a:solidFill>
                <a:latin typeface="Carlito"/>
                <a:cs typeface="Carlito"/>
              </a:rPr>
              <a:t>Nerves </a:t>
            </a: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Anesthetized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: Nasopalatine</a:t>
            </a:r>
            <a:r>
              <a:rPr sz="2600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nerve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dirty="0">
                <a:solidFill>
                  <a:srgbClr val="2E2B1F"/>
                </a:solidFill>
                <a:latin typeface="Carlito"/>
                <a:cs typeface="Carlito"/>
              </a:rPr>
              <a:t>Areas </a:t>
            </a: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anesthetized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Anterior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portion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hard palate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(soft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hard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tissues)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bilaterally from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mesial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the  right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first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premolar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mesial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left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first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premolar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3581400"/>
            <a:ext cx="5486400" cy="304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756" y="238455"/>
            <a:ext cx="24602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254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0" i="0" spc="-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echni</a:t>
            </a:r>
            <a:r>
              <a:rPr b="0" i="0" spc="-2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b="0" i="0" spc="-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ues</a:t>
            </a:r>
            <a:endParaRPr b="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756" y="1180309"/>
            <a:ext cx="7743190" cy="40678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27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gauge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short 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recommended</a:t>
            </a:r>
            <a:endParaRPr sz="2600">
              <a:latin typeface="Carlito"/>
              <a:cs typeface="Carlito"/>
            </a:endParaRPr>
          </a:p>
          <a:p>
            <a:pPr marL="241300" marR="487045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dirty="0">
                <a:solidFill>
                  <a:srgbClr val="2E2B1F"/>
                </a:solidFill>
                <a:latin typeface="Carlito"/>
                <a:cs typeface="Carlito"/>
              </a:rPr>
              <a:t>Area of </a:t>
            </a: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penetration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: The palatal mucosa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or the halo 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surrounding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the incisive</a:t>
            </a:r>
            <a:r>
              <a:rPr sz="2600" i="1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papilla.</a:t>
            </a:r>
            <a:endParaRPr sz="2600">
              <a:latin typeface="Carlito"/>
              <a:cs typeface="Carlito"/>
            </a:endParaRPr>
          </a:p>
          <a:p>
            <a:pPr marL="241300" marR="19685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spc="-35" dirty="0">
                <a:solidFill>
                  <a:srgbClr val="2E2B1F"/>
                </a:solidFill>
                <a:latin typeface="Carlito"/>
                <a:cs typeface="Carlito"/>
              </a:rPr>
              <a:t>Target </a:t>
            </a:r>
            <a:r>
              <a:rPr sz="2600" b="1" i="1" dirty="0">
                <a:solidFill>
                  <a:srgbClr val="2E2B1F"/>
                </a:solidFill>
                <a:latin typeface="Carlito"/>
                <a:cs typeface="Carlito"/>
              </a:rPr>
              <a:t>area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: The nasopalatine nerve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as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it </a:t>
            </a:r>
            <a:r>
              <a:rPr sz="2600" i="1" spc="-10" dirty="0">
                <a:solidFill>
                  <a:srgbClr val="2E2B1F"/>
                </a:solidFill>
                <a:latin typeface="Carlito"/>
                <a:cs typeface="Carlito"/>
              </a:rPr>
              <a:t>comes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out of 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incisive</a:t>
            </a:r>
            <a:r>
              <a:rPr sz="2600" i="1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i="1" spc="-10" dirty="0">
                <a:solidFill>
                  <a:srgbClr val="2E2B1F"/>
                </a:solidFill>
                <a:latin typeface="Carlito"/>
                <a:cs typeface="Carlito"/>
              </a:rPr>
              <a:t>foramen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spc="-10" dirty="0">
                <a:solidFill>
                  <a:srgbClr val="2E2B1F"/>
                </a:solidFill>
                <a:latin typeface="Carlito"/>
                <a:cs typeface="Carlito"/>
              </a:rPr>
              <a:t>Path </a:t>
            </a:r>
            <a:r>
              <a:rPr sz="2600" b="1" i="1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insertion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Making an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angle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of 45º </a:t>
            </a:r>
            <a:r>
              <a:rPr sz="2600" i="1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the incisive 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papilla.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Bevel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It is </a:t>
            </a:r>
            <a:r>
              <a:rPr sz="2600" i="1" spc="-10" dirty="0">
                <a:solidFill>
                  <a:srgbClr val="2E2B1F"/>
                </a:solidFill>
                <a:latin typeface="Carlito"/>
                <a:cs typeface="Carlito"/>
              </a:rPr>
              <a:t>facing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i="1" spc="-10" dirty="0">
                <a:solidFill>
                  <a:srgbClr val="2E2B1F"/>
                </a:solidFill>
                <a:latin typeface="Carlito"/>
                <a:cs typeface="Carlito"/>
              </a:rPr>
              <a:t>palatal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soft</a:t>
            </a:r>
            <a:r>
              <a:rPr sz="2600" i="1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tisses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i="1" dirty="0">
                <a:solidFill>
                  <a:srgbClr val="2E2B1F"/>
                </a:solidFill>
                <a:latin typeface="Carlito"/>
                <a:cs typeface="Carlito"/>
              </a:rPr>
              <a:t>Landmarks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Central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incisor and incisive</a:t>
            </a:r>
            <a:r>
              <a:rPr sz="2600" i="1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papilla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685800"/>
            <a:ext cx="6028944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9" y="5791200"/>
            <a:ext cx="6325743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Target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nasopalatine nerve</a:t>
            </a:r>
            <a:r>
              <a:rPr sz="2600" spc="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" y="161074"/>
            <a:ext cx="7958455" cy="590995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600" spc="-1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sz="3600" spc="-10" dirty="0">
                <a:solidFill>
                  <a:srgbClr val="675E46"/>
                </a:solidFill>
                <a:latin typeface="Carlito"/>
                <a:cs typeface="Carlito"/>
              </a:rPr>
              <a:t>:</a:t>
            </a:r>
            <a:endParaRPr sz="3600" dirty="0">
              <a:solidFill>
                <a:srgbClr val="675E46"/>
              </a:solidFill>
              <a:latin typeface="Carlito"/>
              <a:cs typeface="Carlito"/>
            </a:endParaRPr>
          </a:p>
          <a:p>
            <a:pPr marL="241300" marR="635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909955" algn="l"/>
                <a:tab pos="2804795" algn="l"/>
                <a:tab pos="3740785" algn="l"/>
                <a:tab pos="4625975" algn="l"/>
                <a:tab pos="5001260" algn="l"/>
                <a:tab pos="5504180" algn="l"/>
                <a:tab pos="7016115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sopal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tine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1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k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s	an	</a:t>
            </a:r>
            <a:r>
              <a:rPr sz="2600" spc="-50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10" dirty="0" smtClean="0">
                <a:solidFill>
                  <a:srgbClr val="2E2B1F"/>
                </a:solidFill>
                <a:latin typeface="Carlito"/>
                <a:cs typeface="Carlito"/>
              </a:rPr>
              <a:t>x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45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mely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pa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inf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ul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 and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hence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preparatory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 is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necessary.</a:t>
            </a:r>
            <a:endParaRPr sz="2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6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Preparatory</a:t>
            </a:r>
            <a:r>
              <a:rPr sz="3600" spc="-2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Injections</a:t>
            </a:r>
            <a:endParaRPr sz="36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Labial approach-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preparatory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 is made 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by</a:t>
            </a:r>
            <a:r>
              <a:rPr lang="en-US"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inserting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needle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labial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intraseptal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tissues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between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maxillary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central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incisors.0.25 ml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L.A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solution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deposited.</a:t>
            </a:r>
            <a:endParaRPr sz="2600" dirty="0">
              <a:latin typeface="Carlito"/>
              <a:cs typeface="Carlito"/>
            </a:endParaRPr>
          </a:p>
          <a:p>
            <a:pPr marL="241300" marR="59055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i="1" spc="-15" dirty="0">
                <a:solidFill>
                  <a:srgbClr val="2E2B1F"/>
                </a:solidFill>
                <a:latin typeface="Carlito"/>
                <a:cs typeface="Carlito"/>
              </a:rPr>
              <a:t>Palatal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approach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tip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should be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placed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halo 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depression surrounding incisive papilla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few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drops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L.A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solution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injected until papilla  blanches.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" y="469138"/>
            <a:ext cx="7958455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After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preparatory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injections 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reinserted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slowly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crest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papilla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is advanced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incisive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foramen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until bone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gently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contacted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and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about 0.25 - 0.5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ml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L.A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solution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sz="2600" spc="-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injected.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2590800"/>
            <a:ext cx="6324600" cy="4168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466699"/>
            <a:ext cx="7654925" cy="407803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600" i="1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r>
              <a:rPr sz="36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6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Hematoma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possible but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rare.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Necrosis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soft tissues when highly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concentrated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vasoconstricting solution (e.g.,norepinephrine) 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used 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hemostasis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over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prolonged</a:t>
            </a:r>
            <a:r>
              <a:rPr sz="2600" spc="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period.</a:t>
            </a:r>
            <a:endParaRPr sz="2600" dirty="0">
              <a:latin typeface="Carlito"/>
              <a:cs typeface="Carlito"/>
            </a:endParaRPr>
          </a:p>
          <a:p>
            <a:pPr marL="241300" marR="635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Because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density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soft tissues,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anesthetic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solution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may </a:t>
            </a:r>
            <a:r>
              <a:rPr sz="2600" spc="25" dirty="0">
                <a:solidFill>
                  <a:srgbClr val="2E2B1F"/>
                </a:solidFill>
                <a:latin typeface="Arial"/>
                <a:cs typeface="Arial"/>
              </a:rPr>
              <a:t>“squirt”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back out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puncture  site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during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administration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after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</a:t>
            </a:r>
            <a:r>
              <a:rPr sz="2600" spc="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withdrawal.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40537"/>
            <a:ext cx="51028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</a:t>
            </a:r>
            <a:r>
              <a:rPr sz="4400"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r>
              <a:rPr sz="4400" b="0" i="0" spc="-44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0" i="0" spc="-8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sz="4400" b="0" i="0" spc="-8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440" y="1076299"/>
            <a:ext cx="7959090" cy="329320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Intraoral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Extraoral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Nerve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Block.</a:t>
            </a:r>
            <a:endParaRPr sz="2600" dirty="0">
              <a:latin typeface="Carlito"/>
              <a:cs typeface="Carlito"/>
            </a:endParaRPr>
          </a:p>
          <a:p>
            <a:pPr marL="241300" marR="762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These blocks are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used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achieving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anesthesia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half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of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maxilla.</a:t>
            </a:r>
            <a:endParaRPr sz="2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2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Intraoral </a:t>
            </a:r>
            <a:r>
              <a:rPr sz="320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r>
              <a:rPr sz="3200" spc="-1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sz="32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There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 two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approaches:High tuberosity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, and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Greater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 canal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approach.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Both 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approaches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technically</a:t>
            </a:r>
            <a:r>
              <a:rPr sz="2600" spc="-8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difficult.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723" y="609600"/>
            <a:ext cx="7313676" cy="440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3190" y="5486400"/>
            <a:ext cx="693077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7745" marR="5080" indent="-2265045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Areas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anesthetized by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 nerve  block</a:t>
            </a:r>
            <a:r>
              <a:rPr sz="1800" spc="-5" dirty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545338"/>
            <a:ext cx="7578725" cy="4607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sz="4000" spc="-1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Anesthetized</a:t>
            </a:r>
            <a:endParaRPr sz="40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Pulpal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anesthesia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teeth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side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of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Buccal periodontium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bone overlying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these</a:t>
            </a:r>
            <a:r>
              <a:rPr sz="2600" spc="-8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teeth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Soft tissues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bone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hard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palate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part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of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soft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palate,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medial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to</a:t>
            </a:r>
            <a:r>
              <a:rPr sz="2600" spc="-6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midline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Skin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lower eyelid,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side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nose, cheek,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upper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lip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" y="762000"/>
            <a:ext cx="8357616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" y="723900"/>
            <a:ext cx="8434070" cy="5867400"/>
          </a:xfrm>
          <a:custGeom>
            <a:avLst/>
            <a:gdLst/>
            <a:ahLst/>
            <a:cxnLst/>
            <a:rect l="l" t="t" r="r" b="b"/>
            <a:pathLst>
              <a:path w="8434070" h="5867400">
                <a:moveTo>
                  <a:pt x="0" y="5867400"/>
                </a:moveTo>
                <a:lnTo>
                  <a:pt x="8433816" y="5867400"/>
                </a:lnTo>
                <a:lnTo>
                  <a:pt x="8433816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40" y="469138"/>
            <a:ext cx="27025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</a:t>
            </a:r>
            <a:endParaRPr sz="4400" b="0" i="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440" y="1420113"/>
            <a:ext cx="7807325" cy="335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Pain control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before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extensive oral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surgical,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periodontal,</a:t>
            </a:r>
            <a:r>
              <a:rPr lang="en-US"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restorative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procedures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requiring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anesthesia of the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entire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division</a:t>
            </a:r>
            <a:endParaRPr sz="2600" dirty="0">
              <a:latin typeface="Carlito"/>
              <a:cs typeface="Carlito"/>
            </a:endParaRPr>
          </a:p>
          <a:p>
            <a:pPr marL="241300" marR="6985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When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tissue inflammation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infection precludes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use of other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regional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nerve blocks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(e.g., PSA,ASA,  AMSA,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P-ASA) or supraperiosteal</a:t>
            </a:r>
            <a:r>
              <a:rPr sz="2600" spc="-1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</a:t>
            </a:r>
            <a:endParaRPr sz="2600" dirty="0">
              <a:latin typeface="Carlito"/>
              <a:cs typeface="Carlito"/>
            </a:endParaRPr>
          </a:p>
          <a:p>
            <a:pPr marL="241300" marR="6985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Diagnostic or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therapeutic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procedures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neuralgias of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second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division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trigeminal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nerve.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655" y="367726"/>
            <a:ext cx="4311535" cy="16010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600" spc="-1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  <a:endParaRPr sz="36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Inexperienced</a:t>
            </a:r>
            <a:r>
              <a:rPr sz="2600" spc="-9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administrator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Pediatric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patients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7930" y="1541953"/>
            <a:ext cx="543306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69975" algn="l"/>
                <a:tab pos="2416175" algn="l"/>
                <a:tab pos="3839210" algn="l"/>
                <a:tab pos="4437380" algn="l"/>
              </a:tabLst>
            </a:pPr>
            <a:r>
              <a:rPr lang="en-US" sz="2600" spc="-1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lang="en-US"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re m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ore</a:t>
            </a:r>
            <a:r>
              <a:rPr lang="en-US" sz="2600" spc="-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difficult</a:t>
            </a:r>
            <a:r>
              <a:rPr lang="en-US" sz="2600" spc="-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because</a:t>
            </a:r>
            <a:r>
              <a:rPr lang="en-US" sz="2600" spc="-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smaller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70" y="1998124"/>
            <a:ext cx="1937247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spc="-25" dirty="0" smtClean="0">
                <a:solidFill>
                  <a:srgbClr val="2E2B1F"/>
                </a:solidFill>
                <a:latin typeface="Carlito"/>
                <a:cs typeface="Carlito"/>
              </a:rPr>
              <a:t>at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al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7935" y="2004412"/>
            <a:ext cx="556260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93645" algn="l"/>
              </a:tabLst>
            </a:pP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dimensions,</a:t>
            </a:r>
            <a:r>
              <a:rPr lang="en-US"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less</a:t>
            </a:r>
            <a:r>
              <a:rPr lang="en-US"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cooperative.</a:t>
            </a:r>
            <a:r>
              <a:rPr lang="en-US"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Usually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979" y="2433451"/>
            <a:ext cx="2038096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unnecessary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3075" y="2446780"/>
            <a:ext cx="2762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7115" y="2433451"/>
            <a:ext cx="5306452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6990" algn="l"/>
                <a:tab pos="2633980" algn="l"/>
                <a:tab pos="3124835" algn="l"/>
                <a:tab pos="3790950" algn="l"/>
                <a:tab pos="4586605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child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en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b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f	the	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hig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437" y="2732467"/>
            <a:ext cx="7806690" cy="35921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en-US"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   success rate of other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techniques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Uncooperative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patients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2283460" algn="l"/>
                <a:tab pos="2809240" algn="l"/>
                <a:tab pos="4225290" algn="l"/>
                <a:tab pos="4734560" algn="l"/>
                <a:tab pos="5880735" algn="l"/>
                <a:tab pos="734568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flam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n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r	i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spc="-80" dirty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ection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f	tiss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es	</a:t>
            </a:r>
            <a:r>
              <a:rPr sz="2600" spc="-20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spc="-30" dirty="0" smtClean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erlying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he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site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When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hemorrhage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risky (e.g., in a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hemophiliac)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 canal approach: inability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gain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access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canal;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bony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obstructions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may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present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5%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15%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canals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239979"/>
            <a:ext cx="8061325" cy="59766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3600" spc="-3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</a:t>
            </a:r>
            <a:r>
              <a:rPr sz="3600" spc="-1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(High-Tuberosity</a:t>
            </a:r>
            <a:r>
              <a:rPr sz="3600" spc="9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Approach)</a:t>
            </a:r>
            <a:endParaRPr sz="36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 dirty="0">
              <a:latin typeface="Carlito"/>
              <a:cs typeface="Carlito"/>
            </a:endParaRPr>
          </a:p>
          <a:p>
            <a:pPr marL="2921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921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25-gauge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long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recommended.</a:t>
            </a:r>
            <a:endParaRPr sz="2600" dirty="0">
              <a:latin typeface="Carlito"/>
              <a:cs typeface="Carlito"/>
            </a:endParaRPr>
          </a:p>
          <a:p>
            <a:pPr marL="292100" marR="558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92100" algn="l"/>
                <a:tab pos="3829685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2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insertion:</a:t>
            </a:r>
            <a:r>
              <a:rPr sz="2600" spc="4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height</a:t>
            </a:r>
            <a:r>
              <a:rPr lang="en-US"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mucobuccal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fold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above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distal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aspect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 </a:t>
            </a:r>
            <a:r>
              <a:rPr sz="2600" spc="10" dirty="0">
                <a:solidFill>
                  <a:srgbClr val="2E2B1F"/>
                </a:solidFill>
                <a:latin typeface="Carlito"/>
                <a:cs typeface="Carlito"/>
              </a:rPr>
              <a:t>2</a:t>
            </a:r>
            <a:r>
              <a:rPr sz="2550" spc="15" baseline="26143" dirty="0">
                <a:solidFill>
                  <a:srgbClr val="2E2B1F"/>
                </a:solidFill>
                <a:latin typeface="Carlito"/>
                <a:cs typeface="Carlito"/>
              </a:rPr>
              <a:t>nd</a:t>
            </a:r>
            <a:r>
              <a:rPr sz="2550" spc="262" baseline="26143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molar</a:t>
            </a:r>
            <a:endParaRPr sz="2600" dirty="0">
              <a:latin typeface="Carlito"/>
              <a:cs typeface="Carlito"/>
            </a:endParaRPr>
          </a:p>
          <a:p>
            <a:pPr marL="2921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92100" algn="l"/>
              </a:tabLst>
            </a:pP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Target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area:</a:t>
            </a:r>
            <a:r>
              <a:rPr lang="en-US" sz="2600" dirty="0">
                <a:latin typeface="Carlito"/>
                <a:cs typeface="Carlito"/>
              </a:rPr>
              <a:t> </a:t>
            </a:r>
            <a:endParaRPr lang="en-US" sz="2600" dirty="0" smtClean="0">
              <a:latin typeface="Carlito"/>
              <a:cs typeface="Carlito"/>
            </a:endParaRPr>
          </a:p>
          <a:p>
            <a:pPr marL="2921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92100" algn="l"/>
              </a:tabLst>
            </a:pP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sz="2600" spc="-20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xilla</a:t>
            </a:r>
            <a:r>
              <a:rPr sz="2600" spc="15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y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ne</a:t>
            </a:r>
            <a:r>
              <a:rPr sz="2600" spc="10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30" dirty="0" smtClean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as</a:t>
            </a:r>
            <a:r>
              <a:rPr lang="en-US"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it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th</a:t>
            </a:r>
            <a:r>
              <a:rPr sz="2600" spc="-40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oug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e 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pterygopalatine</a:t>
            </a:r>
            <a:r>
              <a:rPr sz="2600" spc="-3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fossa</a:t>
            </a:r>
            <a:endParaRPr sz="2600" dirty="0">
              <a:latin typeface="Carlito"/>
              <a:cs typeface="Carlito"/>
            </a:endParaRPr>
          </a:p>
          <a:p>
            <a:pPr marL="2921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921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Landmarks:</a:t>
            </a:r>
            <a:endParaRPr sz="2600" dirty="0">
              <a:latin typeface="Carlito"/>
              <a:cs typeface="Carlito"/>
            </a:endParaRPr>
          </a:p>
          <a:p>
            <a:pPr marL="63500" marR="55880" indent="800100" algn="just">
              <a:lnSpc>
                <a:spcPct val="100000"/>
              </a:lnSpc>
              <a:spcBef>
                <a:spcPts val="625"/>
              </a:spcBef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Mucobuccal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fold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distal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aspect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maxillary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2nd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molar,Maxillary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tuberosity,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Zygomatic process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maxilla</a:t>
            </a:r>
            <a:endParaRPr sz="2600" dirty="0">
              <a:latin typeface="Carlito"/>
              <a:cs typeface="Carlito"/>
            </a:endParaRPr>
          </a:p>
          <a:p>
            <a:pPr marL="292100" indent="-228600" algn="just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921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Orientation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bevel: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toward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bone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609600"/>
            <a:ext cx="6028944" cy="4591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" y="542899"/>
            <a:ext cx="8037195" cy="469359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spc="-1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  <a:endParaRPr sz="40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Assume 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correct</a:t>
            </a:r>
            <a:r>
              <a:rPr sz="2600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position.</a:t>
            </a:r>
            <a:endParaRPr sz="2600" dirty="0">
              <a:latin typeface="Carlito"/>
              <a:cs typeface="Carlito"/>
            </a:endParaRPr>
          </a:p>
          <a:p>
            <a:pPr marL="12700" marR="6985" indent="800100" algn="just">
              <a:lnSpc>
                <a:spcPct val="100000"/>
              </a:lnSpc>
              <a:spcBef>
                <a:spcPts val="625"/>
              </a:spcBef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left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high-tuberosity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injection, 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right-handed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administrator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should be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the 10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o'clock position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right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8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o'clock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Prepare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Partially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open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patient's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mouth; pull the mandible 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toward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side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injection.Retract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cheek.</a:t>
            </a:r>
            <a:endParaRPr sz="2600" dirty="0">
              <a:latin typeface="Carlito"/>
              <a:cs typeface="Carlito"/>
            </a:endParaRPr>
          </a:p>
          <a:p>
            <a:pPr marL="241300" marR="635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Place 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height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mucobuccal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fold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over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second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molar.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" y="926338"/>
            <a:ext cx="7883525" cy="47224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635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Advance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needle slowly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an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upward,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inward,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and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backward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direction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described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PSA nerve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Advance 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depth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of 30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mm.At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this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depth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tip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should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lie in 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pterygopalatine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fossa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proximity 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 division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trigeminal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nerve.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Aspirate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two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planes.If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negative,Slowly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deposit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1.8</a:t>
            </a:r>
            <a:r>
              <a:rPr sz="2600" spc="-1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mL.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Aspirate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several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times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during</a:t>
            </a:r>
            <a:r>
              <a:rPr sz="2600" spc="-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Withdraw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syringe.Make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</a:t>
            </a:r>
            <a:r>
              <a:rPr sz="2600" spc="-1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safe</a:t>
            </a:r>
            <a:r>
              <a:rPr sz="2200" spc="-20" dirty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endParaRPr sz="2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609600"/>
            <a:ext cx="8341360" cy="4622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</a:t>
            </a:r>
            <a:r>
              <a:rPr sz="3600" spc="-1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(Greater </a:t>
            </a:r>
            <a:r>
              <a:rPr sz="3600" spc="-1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Palatine </a:t>
            </a:r>
            <a:r>
              <a:rPr sz="36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</a:t>
            </a:r>
            <a:r>
              <a:rPr sz="3600" spc="11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Approach)</a:t>
            </a:r>
            <a:endParaRPr sz="36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25-gauge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long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recommended.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015365" algn="l"/>
                <a:tab pos="1438910" algn="l"/>
                <a:tab pos="2872105" algn="l"/>
                <a:tab pos="3924935" algn="l"/>
                <a:tab pos="4589780" algn="l"/>
                <a:tab pos="5522595" algn="l"/>
                <a:tab pos="6673215" algn="l"/>
                <a:tab pos="742188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ea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f	insertio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: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al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sof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	</a:t>
            </a:r>
            <a:r>
              <a:rPr sz="2600" spc="1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issue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di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tly	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er	t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 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foramen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Target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area: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 nerve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 it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passes through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the  pterygopalatine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fossa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845945" algn="l"/>
                <a:tab pos="3004820" algn="l"/>
                <a:tab pos="4277360" algn="l"/>
                <a:tab pos="5679440" algn="l"/>
                <a:tab pos="6962775" algn="l"/>
                <a:tab pos="742188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Land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ar</a:t>
            </a:r>
            <a:r>
              <a:rPr sz="2600" spc="10" dirty="0">
                <a:solidFill>
                  <a:srgbClr val="2E2B1F"/>
                </a:solidFill>
                <a:latin typeface="Carlito"/>
                <a:cs typeface="Carlito"/>
              </a:rPr>
              <a:t>k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:	g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er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al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tine	</a:t>
            </a:r>
            <a:r>
              <a:rPr sz="2600" spc="-65" dirty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spc="-6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am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,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j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ction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f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he  maxillary alveolar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process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bone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Orientation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bevel: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toward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palatal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soft</a:t>
            </a:r>
            <a:r>
              <a:rPr sz="2600" spc="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tissues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239979"/>
            <a:ext cx="24739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1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  <a:endParaRPr sz="4400" b="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1191513"/>
            <a:ext cx="7882890" cy="3910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715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Assume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correct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position.For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right block-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7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8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o'clock position.For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left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10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11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o'clock</a:t>
            </a:r>
            <a:r>
              <a:rPr sz="2600" spc="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position.</a:t>
            </a:r>
            <a:endParaRPr sz="260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Locate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greater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foramen.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Penetrate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mucosa, Advance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slowly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into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 canal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depth of 30-35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mm.</a:t>
            </a:r>
            <a:endParaRPr sz="260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Aspirate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and deposit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about 1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ml of local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anesthetic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solution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slowly.</a:t>
            </a:r>
            <a:endParaRPr sz="26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Withdraw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slowly,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keep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it</a:t>
            </a:r>
            <a:r>
              <a:rPr sz="2600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safe.</a:t>
            </a:r>
            <a:endParaRPr sz="26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Wait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3-5</a:t>
            </a:r>
            <a:r>
              <a:rPr sz="2600" spc="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minutes.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" y="314299"/>
            <a:ext cx="7920355" cy="581697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spc="-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sz="40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Hematoma</a:t>
            </a:r>
            <a:endParaRPr sz="2600" dirty="0">
              <a:latin typeface="Carlito"/>
              <a:cs typeface="Carlito"/>
            </a:endParaRPr>
          </a:p>
          <a:p>
            <a:pPr marL="241300" marR="281305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Penetration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orbit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may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occur during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greater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palatine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foramen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approach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if 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goes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too</a:t>
            </a:r>
            <a:r>
              <a:rPr sz="2600" spc="-6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far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6116955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Complications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produced by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L.A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into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endParaRPr sz="2600" dirty="0">
              <a:latin typeface="Carlito"/>
              <a:cs typeface="Carlito"/>
            </a:endParaRPr>
          </a:p>
          <a:p>
            <a:pPr marL="241300" marR="5080">
              <a:lnSpc>
                <a:spcPct val="100000"/>
              </a:lnSpc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orbit- periorbital swelling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proptosis,Regional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 of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sixth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cranial nerve,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producing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diplopia,Classic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retrobulbar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block,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producing</a:t>
            </a:r>
            <a:r>
              <a:rPr lang="en-US"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mydriasis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, corneal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anesthesia,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and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ophthalmoplegia,</a:t>
            </a:r>
            <a:r>
              <a:rPr lang="en-US"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Possible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optic nerve  block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with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transient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loss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vision,Retrobulbar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hemorrhage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Penetration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nasal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cavity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525" y="240537"/>
            <a:ext cx="5324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105" dirty="0" err="1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Extraoral</a:t>
            </a:r>
            <a:r>
              <a:rPr b="0" i="0" spc="-10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r>
              <a:rPr b="0" i="0" spc="-409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Blocks</a:t>
            </a:r>
            <a:endParaRPr b="0" i="0" spc="-9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440" y="1229613"/>
            <a:ext cx="1940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E2B1F"/>
                </a:solidFill>
                <a:latin typeface="Carlito"/>
                <a:cs typeface="Carlito"/>
              </a:rPr>
              <a:t>Indications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440" y="2061590"/>
            <a:ext cx="5793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1113155" algn="l"/>
                <a:tab pos="1682750" algn="l"/>
                <a:tab pos="2794000" algn="l"/>
                <a:tab pos="3219450" algn="l"/>
                <a:tab pos="3789679" algn="l"/>
                <a:tab pos="4737735" algn="l"/>
                <a:tab pos="5101590" algn="l"/>
              </a:tabLst>
            </a:pP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When	the	o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penin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g</a:t>
            </a:r>
            <a:r>
              <a:rPr sz="2200" dirty="0">
                <a:solidFill>
                  <a:srgbClr val="2E2B1F"/>
                </a:solidFill>
                <a:latin typeface="Carlito"/>
                <a:cs typeface="Carlito"/>
              </a:rPr>
              <a:t>	o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2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2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mouth</a:t>
            </a:r>
            <a:r>
              <a:rPr sz="22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200" spc="-5" dirty="0" smtClean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0200" y="2061590"/>
            <a:ext cx="19240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0245" algn="l"/>
                <a:tab pos="1664970" algn="l"/>
              </a:tabLst>
            </a:pPr>
            <a:r>
              <a:rPr sz="2200" spc="-25" dirty="0">
                <a:solidFill>
                  <a:srgbClr val="2E2B1F"/>
                </a:solidFill>
                <a:latin typeface="Carlito"/>
                <a:cs typeface="Carlito"/>
              </a:rPr>
              <a:t>v</a:t>
            </a:r>
            <a:r>
              <a:rPr sz="22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200" spc="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y</a:t>
            </a:r>
            <a:r>
              <a:rPr sz="2200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pai</a:t>
            </a:r>
            <a:r>
              <a:rPr sz="2200" spc="-2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fu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200" dirty="0">
                <a:solidFill>
                  <a:srgbClr val="2E2B1F"/>
                </a:solidFill>
                <a:latin typeface="Carlito"/>
                <a:cs typeface="Carlito"/>
              </a:rPr>
              <a:t>	or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310" y="2422270"/>
            <a:ext cx="5796915" cy="163512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impossible in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conditions</a:t>
            </a:r>
            <a:r>
              <a:rPr sz="2200" spc="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rlito"/>
                <a:cs typeface="Carlito"/>
              </a:rPr>
              <a:t>like</a:t>
            </a:r>
            <a:endParaRPr sz="2200" dirty="0">
              <a:latin typeface="Carlito"/>
              <a:cs typeface="Carlito"/>
            </a:endParaRPr>
          </a:p>
          <a:p>
            <a:pPr marL="859155" indent="-27559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859790" algn="l"/>
              </a:tabLst>
            </a:pPr>
            <a:r>
              <a:rPr sz="2200" spc="-25" dirty="0">
                <a:solidFill>
                  <a:srgbClr val="2E2B1F"/>
                </a:solidFill>
                <a:latin typeface="Carlito"/>
                <a:cs typeface="Carlito"/>
              </a:rPr>
              <a:t>Wounds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sustained due </a:t>
            </a:r>
            <a:r>
              <a:rPr sz="2200" spc="-20" dirty="0">
                <a:solidFill>
                  <a:srgbClr val="2E2B1F"/>
                </a:solidFill>
                <a:latin typeface="Carlito"/>
                <a:cs typeface="Carlito"/>
              </a:rPr>
              <a:t>to</a:t>
            </a:r>
            <a:r>
              <a:rPr sz="2200" spc="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accidents.</a:t>
            </a:r>
            <a:endParaRPr sz="2200" dirty="0">
              <a:latin typeface="Carlito"/>
              <a:cs typeface="Carlito"/>
            </a:endParaRPr>
          </a:p>
          <a:p>
            <a:pPr marL="858519" indent="-27495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859155" algn="l"/>
              </a:tabLst>
            </a:pP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Swellings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of head and neck,</a:t>
            </a:r>
            <a:r>
              <a:rPr sz="2200" spc="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etc.</a:t>
            </a:r>
            <a:endParaRPr sz="2200" dirty="0">
              <a:latin typeface="Carlito"/>
              <a:cs typeface="Carlito"/>
            </a:endParaRPr>
          </a:p>
          <a:p>
            <a:pPr marL="859155" indent="-27559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859790" algn="l"/>
              </a:tabLst>
            </a:pP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Presence of trismus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due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various</a:t>
            </a:r>
            <a:r>
              <a:rPr sz="2200" spc="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reasons.</a:t>
            </a:r>
            <a:endParaRPr sz="2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72" y="381000"/>
            <a:ext cx="84582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8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b="0" i="0" spc="-8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r>
              <a:rPr b="0" i="0" spc="-7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5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Conduction</a:t>
            </a:r>
            <a:r>
              <a:rPr lang="en-US"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spc="-95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Anesthesia</a:t>
            </a:r>
            <a:endParaRPr b="0" i="0" spc="-95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1153413"/>
            <a:ext cx="7958455" cy="13087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1300" marR="5080" indent="-228600" algn="just">
              <a:lnSpc>
                <a:spcPct val="100400"/>
              </a:lnSpc>
              <a:spcBef>
                <a:spcPts val="8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Local anesthetic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deposited </a:t>
            </a:r>
            <a:r>
              <a:rPr sz="2800" dirty="0">
                <a:solidFill>
                  <a:srgbClr val="2E2B1F"/>
                </a:solidFill>
                <a:latin typeface="Carlito"/>
                <a:cs typeface="Carlito"/>
              </a:rPr>
              <a:t>close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 main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nerve 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trunk, usually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distance from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site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2E2B1F"/>
                </a:solidFill>
                <a:latin typeface="Carlito"/>
                <a:cs typeface="Carlito"/>
              </a:rPr>
              <a:t>operative  </a:t>
            </a: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intervention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124200"/>
            <a:ext cx="6028944" cy="333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540765"/>
            <a:ext cx="71221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i="0" spc="-15" dirty="0" err="1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Extraoral</a:t>
            </a:r>
            <a:r>
              <a:rPr b="0" i="0" spc="-1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</a:t>
            </a:r>
            <a:r>
              <a:rPr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r>
              <a:rPr b="0" i="0" spc="-7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b="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40" y="1613948"/>
            <a:ext cx="7662545" cy="364744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800" i="1" dirty="0">
                <a:solidFill>
                  <a:srgbClr val="2E2B1F"/>
                </a:solidFill>
                <a:latin typeface="Carlito"/>
                <a:cs typeface="Carlito"/>
              </a:rPr>
              <a:t>Nerves</a:t>
            </a:r>
            <a:r>
              <a:rPr sz="2800" i="1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Anesthetised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4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Maxillary nerve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all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its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branches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peripheral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site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injection.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Anatomical</a:t>
            </a:r>
            <a:r>
              <a:rPr sz="2600" i="1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Landmarks</a:t>
            </a:r>
            <a:endParaRPr sz="2600">
              <a:latin typeface="Carlito"/>
              <a:cs typeface="Carlito"/>
            </a:endParaRPr>
          </a:p>
          <a:p>
            <a:pPr marL="538480" lvl="1" indent="-229235">
              <a:lnSpc>
                <a:spcPct val="100000"/>
              </a:lnSpc>
              <a:spcBef>
                <a:spcPts val="585"/>
              </a:spcBef>
              <a:buClr>
                <a:srgbClr val="9CBDBC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Midpoint of </a:t>
            </a: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zygomatic</a:t>
            </a:r>
            <a:r>
              <a:rPr sz="24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arch</a:t>
            </a:r>
            <a:endParaRPr sz="2400">
              <a:latin typeface="Carlito"/>
              <a:cs typeface="Carlito"/>
            </a:endParaRPr>
          </a:p>
          <a:p>
            <a:pPr marL="538480" lvl="1" indent="-229235">
              <a:lnSpc>
                <a:spcPct val="100000"/>
              </a:lnSpc>
              <a:spcBef>
                <a:spcPts val="575"/>
              </a:spcBef>
              <a:buClr>
                <a:srgbClr val="9CBDBC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Zygomatic</a:t>
            </a:r>
            <a:r>
              <a:rPr sz="24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notch</a:t>
            </a:r>
            <a:endParaRPr sz="2400">
              <a:latin typeface="Carlito"/>
              <a:cs typeface="Carlito"/>
            </a:endParaRPr>
          </a:p>
          <a:p>
            <a:pPr marL="538480" lvl="1" indent="-229235">
              <a:lnSpc>
                <a:spcPct val="100000"/>
              </a:lnSpc>
              <a:spcBef>
                <a:spcPts val="575"/>
              </a:spcBef>
              <a:buClr>
                <a:srgbClr val="9CBDBC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Coronoid process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ramus </a:t>
            </a:r>
            <a:r>
              <a:rPr sz="24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4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2E2B1F"/>
                </a:solidFill>
                <a:latin typeface="Carlito"/>
                <a:cs typeface="Carlito"/>
              </a:rPr>
              <a:t>mandible</a:t>
            </a:r>
            <a:endParaRPr sz="2400">
              <a:latin typeface="Carlito"/>
              <a:cs typeface="Carlito"/>
            </a:endParaRPr>
          </a:p>
          <a:p>
            <a:pPr marL="538480" lvl="1" indent="-229235">
              <a:lnSpc>
                <a:spcPct val="100000"/>
              </a:lnSpc>
              <a:spcBef>
                <a:spcPts val="580"/>
              </a:spcBef>
              <a:buClr>
                <a:srgbClr val="9CBDBC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15" dirty="0">
                <a:solidFill>
                  <a:srgbClr val="2E2B1F"/>
                </a:solidFill>
                <a:latin typeface="Carlito"/>
                <a:cs typeface="Carlito"/>
              </a:rPr>
              <a:t>Lateral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pterygoid</a:t>
            </a:r>
            <a:r>
              <a:rPr sz="2400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rlito"/>
                <a:cs typeface="Carlito"/>
              </a:rPr>
              <a:t>plate</a:t>
            </a:r>
            <a:r>
              <a:rPr sz="2000" spc="-10" dirty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240" y="239979"/>
            <a:ext cx="27025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2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endParaRPr sz="4400" b="0" i="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3970" y="1191513"/>
            <a:ext cx="56743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7390" algn="l"/>
                <a:tab pos="2457450" algn="l"/>
                <a:tab pos="3210560" algn="l"/>
                <a:tab pos="4681220" algn="l"/>
                <a:tab pos="5210175" algn="l"/>
              </a:tabLst>
            </a:pP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i="1" spc="5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e	landmar</a:t>
            </a:r>
            <a:r>
              <a:rPr sz="2600" i="1" spc="-25" dirty="0">
                <a:solidFill>
                  <a:srgbClr val="2E2B1F"/>
                </a:solidFill>
                <a:latin typeface="Carlito"/>
                <a:cs typeface="Carlito"/>
              </a:rPr>
              <a:t>k</a:t>
            </a:r>
            <a:r>
              <a:rPr sz="2600" i="1" spc="-1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: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mi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oi</a:t>
            </a:r>
            <a:r>
              <a:rPr sz="2600" spc="-3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	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f	</a:t>
            </a:r>
            <a:r>
              <a:rPr sz="2600" spc="10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he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240" y="1191513"/>
            <a:ext cx="205549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772920" algn="l"/>
              </a:tabLst>
            </a:pPr>
            <a:r>
              <a:rPr sz="2600" i="1" spc="-50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alpa</a:t>
            </a:r>
            <a:r>
              <a:rPr sz="2600" i="1" spc="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ion	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endParaRPr sz="26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</a:pP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zygomatic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4954" y="1587753"/>
            <a:ext cx="61829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5655" algn="l"/>
                <a:tab pos="1201420" algn="l"/>
                <a:tab pos="2386965" algn="l"/>
                <a:tab pos="3091180" algn="l"/>
                <a:tab pos="3738879" algn="l"/>
                <a:tab pos="5405120" algn="l"/>
                <a:tab pos="585343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ch	is	l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cat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d	and	the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sio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n	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in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its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76421" y="2010028"/>
            <a:ext cx="7958455" cy="2503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algn="just">
              <a:lnSpc>
                <a:spcPct val="100000"/>
              </a:lnSpc>
              <a:spcBef>
                <a:spcPts val="105"/>
              </a:spcBef>
            </a:pPr>
            <a:r>
              <a:rPr spc="-10" dirty="0" smtClean="0"/>
              <a:t>inferior </a:t>
            </a:r>
            <a:r>
              <a:rPr spc="-15" dirty="0" smtClean="0"/>
              <a:t>surface </a:t>
            </a:r>
            <a:r>
              <a:rPr dirty="0" smtClean="0"/>
              <a:t>is </a:t>
            </a:r>
            <a:r>
              <a:rPr spc="-10" dirty="0" smtClean="0"/>
              <a:t>marked</a:t>
            </a:r>
            <a:r>
              <a:rPr lang="en-US" i="1" spc="-10" dirty="0"/>
              <a:t> </a:t>
            </a:r>
            <a:r>
              <a:rPr lang="en-US" spc="-10" dirty="0"/>
              <a:t>w</a:t>
            </a:r>
            <a:r>
              <a:rPr spc="-10" dirty="0" smtClean="0"/>
              <a:t>ith </a:t>
            </a:r>
            <a:r>
              <a:rPr dirty="0" smtClean="0"/>
              <a:t>a </a:t>
            </a:r>
            <a:r>
              <a:rPr spc="-10" dirty="0" smtClean="0"/>
              <a:t>25-gauge needle, </a:t>
            </a:r>
            <a:r>
              <a:rPr dirty="0" smtClean="0"/>
              <a:t>a </a:t>
            </a:r>
            <a:r>
              <a:rPr spc="-5" dirty="0" smtClean="0"/>
              <a:t>skin  </a:t>
            </a:r>
            <a:r>
              <a:rPr dirty="0" smtClean="0"/>
              <a:t>wheal is </a:t>
            </a:r>
            <a:r>
              <a:rPr spc="-10" dirty="0" smtClean="0"/>
              <a:t>raised just </a:t>
            </a:r>
            <a:r>
              <a:rPr spc="-5" dirty="0" smtClean="0"/>
              <a:t>below </a:t>
            </a:r>
            <a:r>
              <a:rPr dirty="0" smtClean="0"/>
              <a:t>this</a:t>
            </a:r>
            <a:r>
              <a:rPr spc="-50" dirty="0" smtClean="0"/>
              <a:t> </a:t>
            </a:r>
            <a:r>
              <a:rPr dirty="0" smtClean="0"/>
              <a:t>mark.</a:t>
            </a:r>
            <a:endParaRPr lang="en-US" dirty="0" smtClean="0"/>
          </a:p>
          <a:p>
            <a:pPr marL="241300" marR="5080" algn="just">
              <a:lnSpc>
                <a:spcPct val="100000"/>
              </a:lnSpc>
              <a:spcBef>
                <a:spcPts val="105"/>
              </a:spcBef>
            </a:pPr>
            <a:endParaRPr dirty="0" smtClean="0"/>
          </a:p>
          <a:p>
            <a:pPr marL="241300" marR="5080" indent="-228600" algn="just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i="1" dirty="0" smtClean="0">
                <a:latin typeface="Carlito"/>
                <a:cs typeface="Carlito"/>
              </a:rPr>
              <a:t>Mark </a:t>
            </a:r>
            <a:r>
              <a:rPr i="1" spc="-5" dirty="0" smtClean="0">
                <a:latin typeface="Carlito"/>
                <a:cs typeface="Carlito"/>
              </a:rPr>
              <a:t>the needle: </a:t>
            </a:r>
            <a:r>
              <a:rPr spc="-5" dirty="0" smtClean="0"/>
              <a:t>Using </a:t>
            </a:r>
            <a:r>
              <a:rPr dirty="0" smtClean="0"/>
              <a:t>a </a:t>
            </a:r>
            <a:r>
              <a:rPr spc="-40" dirty="0" smtClean="0"/>
              <a:t>4</a:t>
            </a:r>
            <a:r>
              <a:rPr spc="-40" dirty="0" smtClean="0">
                <a:latin typeface="Arial"/>
                <a:cs typeface="Arial"/>
              </a:rPr>
              <a:t>”, </a:t>
            </a:r>
            <a:r>
              <a:rPr spc="-15" dirty="0" smtClean="0"/>
              <a:t>22-gauge  </a:t>
            </a:r>
            <a:r>
              <a:rPr spc="-5" dirty="0" smtClean="0"/>
              <a:t>needle </a:t>
            </a:r>
            <a:r>
              <a:rPr dirty="0" smtClean="0"/>
              <a:t>the  </a:t>
            </a:r>
            <a:r>
              <a:rPr spc="-15" dirty="0" smtClean="0"/>
              <a:t>operator</a:t>
            </a:r>
            <a:r>
              <a:rPr spc="555" dirty="0" smtClean="0"/>
              <a:t> </a:t>
            </a:r>
            <a:r>
              <a:rPr spc="-10" dirty="0" smtClean="0"/>
              <a:t>measures </a:t>
            </a:r>
            <a:r>
              <a:rPr dirty="0" smtClean="0"/>
              <a:t>4.5 cm </a:t>
            </a:r>
            <a:r>
              <a:rPr spc="-10" dirty="0" smtClean="0"/>
              <a:t>and </a:t>
            </a:r>
            <a:r>
              <a:rPr spc="-5" dirty="0" smtClean="0"/>
              <a:t>marks </a:t>
            </a:r>
            <a:r>
              <a:rPr dirty="0" smtClean="0"/>
              <a:t>with a </a:t>
            </a:r>
            <a:r>
              <a:rPr spc="-5" dirty="0" smtClean="0"/>
              <a:t>rubber  </a:t>
            </a:r>
            <a:r>
              <a:rPr spc="-50" dirty="0" smtClean="0"/>
              <a:t>marker.</a:t>
            </a:r>
            <a:endParaRPr spc="-5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88976"/>
            <a:ext cx="7620000" cy="564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" y="697738"/>
            <a:ext cx="7884159" cy="4940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Insertion </a:t>
            </a:r>
            <a:r>
              <a:rPr sz="2600" i="1" spc="-10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needle: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inserted through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skin wheal,perpendicular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skin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surface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to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median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sagittal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plane. Inject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few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drops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L.A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solution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penetrates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deeper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 tissues,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until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point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gently contacts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lateral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pterygoid plate.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needle should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never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inserted  beyond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depth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marker.</a:t>
            </a:r>
            <a:endParaRPr sz="2600">
              <a:latin typeface="Carlito"/>
              <a:cs typeface="Carlito"/>
            </a:endParaRPr>
          </a:p>
          <a:p>
            <a:pPr marL="241300" marR="5715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withdrawn,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with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only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point left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tissues, and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redirected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in 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slight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forward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upward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direction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until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inserted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depth of the  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marker.</a:t>
            </a:r>
            <a:endParaRPr sz="26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Aspirate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inject 1 </a:t>
            </a:r>
            <a:r>
              <a:rPr sz="2600" spc="-150" dirty="0">
                <a:solidFill>
                  <a:srgbClr val="2E2B1F"/>
                </a:solidFill>
                <a:latin typeface="Arial"/>
                <a:cs typeface="Arial"/>
              </a:rPr>
              <a:t>–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2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ml</a:t>
            </a:r>
            <a:r>
              <a:rPr sz="2600" spc="-8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LA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2937"/>
            <a:ext cx="7464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</a:t>
            </a:r>
            <a:r>
              <a:rPr b="0" i="0" spc="-23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b="0" i="0" spc="-229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9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</a:t>
            </a:r>
            <a:r>
              <a:rPr b="0" i="0" spc="-22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9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</a:t>
            </a:r>
            <a:r>
              <a:rPr b="0" i="0" spc="-24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100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</a:t>
            </a:r>
            <a:r>
              <a:rPr b="0" i="0" spc="-229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spc="-85" dirty="0" smtClean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b="0" i="0" spc="-85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305276"/>
            <a:ext cx="7350125" cy="495520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i="1" spc="-10" dirty="0">
                <a:solidFill>
                  <a:srgbClr val="2E2B1F"/>
                </a:solidFill>
                <a:latin typeface="Carlito"/>
                <a:cs typeface="Carlito"/>
              </a:rPr>
              <a:t>Anatomical</a:t>
            </a:r>
            <a:r>
              <a:rPr sz="2600" b="1" i="1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2E2B1F"/>
                </a:solidFill>
                <a:latin typeface="Carlito"/>
                <a:cs typeface="Carlito"/>
              </a:rPr>
              <a:t>Landmarks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2249805" algn="l"/>
                <a:tab pos="3776979" algn="l"/>
                <a:tab pos="578612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600" spc="-4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aorb</a:t>
            </a:r>
            <a:r>
              <a:rPr sz="2600" spc="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al	ma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gin,	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spc="-20" dirty="0" smtClean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600" spc="-50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aorbi</a:t>
            </a:r>
            <a:r>
              <a:rPr sz="2600" spc="-40" dirty="0" smtClean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al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600" spc="-20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600" spc="-35" dirty="0" smtClean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15" dirty="0" smtClean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ssion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,  Infraorbital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foramen,Pupil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ipsilateral</a:t>
            </a:r>
            <a:r>
              <a:rPr sz="2600" spc="-9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eye.</a:t>
            </a:r>
            <a:endParaRPr sz="2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b="1" i="1" spc="-25" dirty="0">
                <a:solidFill>
                  <a:srgbClr val="2E2B1F"/>
                </a:solidFill>
                <a:latin typeface="Carlito"/>
                <a:cs typeface="Carlito"/>
              </a:rPr>
              <a:t>Technique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984375" algn="l"/>
                <a:tab pos="2408555" algn="l"/>
                <a:tab pos="3176905" algn="l"/>
                <a:tab pos="3829050" algn="l"/>
                <a:tab pos="4512310" algn="l"/>
                <a:tab pos="4870450" algn="l"/>
                <a:tab pos="6252210" algn="l"/>
                <a:tab pos="7004050" algn="l"/>
              </a:tabLst>
            </a:pP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Pr</a:t>
            </a:r>
            <a:r>
              <a:rPr sz="2600" i="1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para</a:t>
            </a:r>
            <a:r>
              <a:rPr sz="2600" i="1" spc="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i="1" spc="-15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n	</a:t>
            </a:r>
            <a:r>
              <a:rPr sz="2600" i="1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f	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ski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n: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h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	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kin	is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epa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ed	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with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an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antiseptic.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i="1" spc="-10" dirty="0">
                <a:solidFill>
                  <a:srgbClr val="2E2B1F"/>
                </a:solidFill>
                <a:latin typeface="Carlito"/>
                <a:cs typeface="Carlito"/>
              </a:rPr>
              <a:t>Locate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infraorbital</a:t>
            </a:r>
            <a:r>
              <a:rPr sz="2600" i="1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foramen: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Anesthesia of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i="1" spc="-5" dirty="0">
                <a:solidFill>
                  <a:srgbClr val="2E2B1F"/>
                </a:solidFill>
                <a:latin typeface="Carlito"/>
                <a:cs typeface="Carlito"/>
              </a:rPr>
              <a:t>skin and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i="1" spc="-10" dirty="0">
                <a:solidFill>
                  <a:srgbClr val="2E2B1F"/>
                </a:solidFill>
                <a:latin typeface="Carlito"/>
                <a:cs typeface="Carlito"/>
              </a:rPr>
              <a:t>subcutaneous </a:t>
            </a:r>
            <a:r>
              <a:rPr sz="2600" i="1" dirty="0">
                <a:solidFill>
                  <a:srgbClr val="2E2B1F"/>
                </a:solidFill>
                <a:latin typeface="Carlito"/>
                <a:cs typeface="Carlito"/>
              </a:rPr>
              <a:t>tissue: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It 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achieved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by deposition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few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drops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local  anesthetic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agent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below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skin.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Needle: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Long or short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25-gauge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sz="2600" spc="-8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used.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304800"/>
            <a:ext cx="7884159" cy="6172201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600" spc="-10" dirty="0">
                <a:solidFill>
                  <a:srgbClr val="675E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sz="3600" dirty="0">
              <a:solidFill>
                <a:srgbClr val="675E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715" indent="-228600" algn="just">
              <a:lnSpc>
                <a:spcPct val="9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It is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introduced through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marked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anesthetised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area 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into infraorbital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canal. The 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inserted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 angle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about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45°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through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skin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medially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inferiorly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to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foramen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to</a:t>
            </a:r>
            <a:r>
              <a:rPr sz="2600" spc="5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compensate 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thickness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of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overlying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tissues.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 algn="just">
              <a:lnSpc>
                <a:spcPts val="2810"/>
              </a:lnSpc>
              <a:spcBef>
                <a:spcPts val="66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With a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slight probing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action with the tip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needle, 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opening of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foramen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located.</a:t>
            </a:r>
            <a:endParaRPr sz="26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2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Once 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found,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needle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slowly advanced 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600" spc="-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canal.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ts val="2810"/>
              </a:lnSpc>
              <a:spcBef>
                <a:spcPts val="66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foramen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 the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canal, normally 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open </a:t>
            </a:r>
            <a:r>
              <a:rPr sz="2600" spc="-10" dirty="0" smtClean="0">
                <a:solidFill>
                  <a:srgbClr val="2E2B1F"/>
                </a:solidFill>
                <a:latin typeface="Carlito"/>
                <a:cs typeface="Carlito"/>
              </a:rPr>
              <a:t>downwards</a:t>
            </a: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, 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forwards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and</a:t>
            </a:r>
            <a:r>
              <a:rPr sz="2600" spc="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medially.</a:t>
            </a:r>
            <a:endParaRPr sz="2600" dirty="0">
              <a:latin typeface="Carlito"/>
              <a:cs typeface="Carlito"/>
            </a:endParaRPr>
          </a:p>
          <a:p>
            <a:pPr marL="241300" marR="7620" indent="-228600">
              <a:lnSpc>
                <a:spcPts val="2810"/>
              </a:lnSpc>
              <a:spcBef>
                <a:spcPts val="6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1616075" algn="l"/>
                <a:tab pos="2964815" algn="l"/>
                <a:tab pos="3661410" algn="l"/>
                <a:tab pos="4694555" algn="l"/>
                <a:tab pos="5888355" algn="l"/>
                <a:tab pos="6246495" algn="l"/>
                <a:tab pos="6777990" algn="l"/>
                <a:tab pos="7244715" algn="l"/>
              </a:tabLst>
            </a:pP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Ca</a:t>
            </a:r>
            <a:r>
              <a:rPr sz="2600" spc="-35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ull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y	asp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i</a:t>
            </a:r>
            <a:r>
              <a:rPr sz="2600" spc="-50" dirty="0">
                <a:solidFill>
                  <a:srgbClr val="2E2B1F"/>
                </a:solidFill>
                <a:latin typeface="Carlito"/>
                <a:cs typeface="Carlito"/>
              </a:rPr>
              <a:t>r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at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e,	a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d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sl</a:t>
            </a: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wly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600" spc="-15" dirty="0">
                <a:solidFill>
                  <a:srgbClr val="2E2B1F"/>
                </a:solidFill>
                <a:latin typeface="Carlito"/>
                <a:cs typeface="Carlito"/>
              </a:rPr>
              <a:t>e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posi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t	1	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l	</a:t>
            </a:r>
            <a:r>
              <a:rPr sz="2600" spc="-5" dirty="0" smtClean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f</a:t>
            </a:r>
            <a:r>
              <a:rPr lang="en-US" sz="2600" dirty="0" smtClean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lo</a:t>
            </a:r>
            <a:r>
              <a:rPr sz="2600" spc="-30" dirty="0" smtClean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600" spc="5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600" dirty="0" smtClean="0">
                <a:solidFill>
                  <a:srgbClr val="2E2B1F"/>
                </a:solidFill>
                <a:latin typeface="Carlito"/>
                <a:cs typeface="Carlito"/>
              </a:rPr>
              <a:t>l 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anesthetic</a:t>
            </a:r>
            <a:r>
              <a:rPr sz="2600" spc="-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solution.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solidFill>
                  <a:srgbClr val="2E2B1F"/>
                </a:solidFill>
                <a:latin typeface="Carlito"/>
                <a:cs typeface="Carlito"/>
              </a:rPr>
              <a:t>Wait </a:t>
            </a:r>
            <a:r>
              <a:rPr sz="2600" spc="-2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2E2B1F"/>
                </a:solidFill>
                <a:latin typeface="Carlito"/>
                <a:cs typeface="Carlito"/>
              </a:rPr>
              <a:t>about 10</a:t>
            </a:r>
            <a:r>
              <a:rPr sz="2600" spc="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minutes.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28600"/>
            <a:ext cx="67818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7226" y="5727903"/>
            <a:ext cx="646897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2E2B1F"/>
                </a:solidFill>
                <a:latin typeface="Carlito"/>
                <a:cs typeface="Carlito"/>
              </a:rPr>
              <a:t>Extraoral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infraorbital nerve block</a:t>
            </a:r>
            <a:r>
              <a:rPr sz="2600" spc="-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Carlito"/>
                <a:cs typeface="Carlito"/>
              </a:rPr>
              <a:t>technique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604" y="304800"/>
            <a:ext cx="365506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0" u="heavy" spc="-114" dirty="0" smtClean="0">
                <a:solidFill>
                  <a:srgbClr val="675E46"/>
                </a:solidFill>
                <a:uFill>
                  <a:solidFill>
                    <a:srgbClr val="675E46"/>
                  </a:solidFill>
                </a:uFill>
                <a:latin typeface="Caladea"/>
                <a:cs typeface="Caladea"/>
              </a:rPr>
              <a:t>References:</a:t>
            </a:r>
            <a:endParaRPr sz="4600" dirty="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344993"/>
            <a:ext cx="59994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Handbook of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Local Anesthesia-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Stanley </a:t>
            </a:r>
            <a:r>
              <a:rPr sz="2200" i="1" spc="-105" dirty="0">
                <a:solidFill>
                  <a:srgbClr val="2E2B1F"/>
                </a:solidFill>
                <a:latin typeface="Carlito"/>
                <a:cs typeface="Carlito"/>
              </a:rPr>
              <a:t>F.</a:t>
            </a:r>
            <a:r>
              <a:rPr sz="2200" i="1" spc="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Malamed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9420" y="2141010"/>
            <a:ext cx="17526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9734" algn="l"/>
              </a:tabLst>
            </a:pP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in	</a:t>
            </a:r>
            <a:r>
              <a:rPr sz="2200" i="1" spc="-20" dirty="0">
                <a:solidFill>
                  <a:srgbClr val="2E2B1F"/>
                </a:solidFill>
                <a:latin typeface="Carlito"/>
                <a:cs typeface="Carlito"/>
              </a:rPr>
              <a:t>dental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2168719"/>
            <a:ext cx="7015480" cy="109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16205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1689100" algn="l"/>
                <a:tab pos="2471420" algn="l"/>
                <a:tab pos="3898900" algn="l"/>
                <a:tab pos="4528820" algn="l"/>
                <a:tab pos="5222240" algn="l"/>
              </a:tabLst>
            </a:pPr>
            <a:r>
              <a:rPr sz="2200" i="1" spc="-60" dirty="0" err="1" smtClean="0">
                <a:solidFill>
                  <a:srgbClr val="2E2B1F"/>
                </a:solidFill>
                <a:latin typeface="Trebuchet MS"/>
                <a:cs typeface="Trebuchet MS"/>
              </a:rPr>
              <a:t>Monheim</a:t>
            </a:r>
            <a:r>
              <a:rPr sz="2200" i="1" spc="-375" dirty="0" err="1" smtClean="0">
                <a:solidFill>
                  <a:srgbClr val="2E2B1F"/>
                </a:solidFill>
                <a:latin typeface="Trebuchet MS"/>
                <a:cs typeface="Trebuchet MS"/>
              </a:rPr>
              <a:t>’</a:t>
            </a:r>
            <a:r>
              <a:rPr sz="2200" i="1" spc="-40" dirty="0" err="1" smtClean="0">
                <a:solidFill>
                  <a:srgbClr val="2E2B1F"/>
                </a:solidFill>
                <a:latin typeface="Trebuchet MS"/>
                <a:cs typeface="Trebuchet MS"/>
              </a:rPr>
              <a:t>s</a:t>
            </a:r>
            <a:r>
              <a:rPr sz="2200" i="1" dirty="0" smtClean="0">
                <a:solidFill>
                  <a:srgbClr val="2E2B1F"/>
                </a:solidFill>
                <a:latin typeface="Trebuchet MS"/>
                <a:cs typeface="Trebuchet MS"/>
              </a:rPr>
              <a:t>	</a:t>
            </a:r>
            <a:r>
              <a:rPr sz="2200" i="1" spc="-10" dirty="0" smtClean="0">
                <a:solidFill>
                  <a:srgbClr val="2E2B1F"/>
                </a:solidFill>
                <a:latin typeface="Carlito"/>
                <a:cs typeface="Carlito"/>
              </a:rPr>
              <a:t>Lo</a:t>
            </a:r>
            <a:r>
              <a:rPr sz="2200" i="1" spc="-20" dirty="0" smtClean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200" i="1" spc="-10" dirty="0" smtClean="0">
                <a:solidFill>
                  <a:srgbClr val="2E2B1F"/>
                </a:solidFill>
                <a:latin typeface="Carlito"/>
                <a:cs typeface="Carlito"/>
              </a:rPr>
              <a:t>a</a:t>
            </a:r>
            <a:r>
              <a:rPr sz="2200" i="1" spc="-5" dirty="0" smtClean="0">
                <a:solidFill>
                  <a:srgbClr val="2E2B1F"/>
                </a:solidFill>
                <a:latin typeface="Carlito"/>
                <a:cs typeface="Carlito"/>
              </a:rPr>
              <a:t>l</a:t>
            </a:r>
            <a:r>
              <a:rPr sz="2200" i="1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Ane</a:t>
            </a:r>
            <a:r>
              <a:rPr sz="2200" i="1" spc="-40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200" i="1" dirty="0">
                <a:solidFill>
                  <a:srgbClr val="2E2B1F"/>
                </a:solidFill>
                <a:latin typeface="Carlito"/>
                <a:cs typeface="Carlito"/>
              </a:rPr>
              <a:t>t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he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s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ia</a:t>
            </a:r>
            <a:r>
              <a:rPr sz="2200" i="1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an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d</a:t>
            </a:r>
            <a:r>
              <a:rPr sz="2200" i="1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pai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200" i="1" dirty="0">
                <a:solidFill>
                  <a:srgbClr val="2E2B1F"/>
                </a:solidFill>
                <a:latin typeface="Carlito"/>
                <a:cs typeface="Carlito"/>
              </a:rPr>
              <a:t>	</a:t>
            </a:r>
            <a:r>
              <a:rPr sz="2200" i="1" spc="-35" dirty="0">
                <a:solidFill>
                  <a:srgbClr val="2E2B1F"/>
                </a:solidFill>
                <a:latin typeface="Carlito"/>
                <a:cs typeface="Carlito"/>
              </a:rPr>
              <a:t>c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o</a:t>
            </a:r>
            <a:r>
              <a:rPr sz="2200" i="1" spc="-30" dirty="0">
                <a:solidFill>
                  <a:srgbClr val="2E2B1F"/>
                </a:solidFill>
                <a:latin typeface="Carlito"/>
                <a:cs typeface="Carlito"/>
              </a:rPr>
              <a:t>n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trol 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practice</a:t>
            </a:r>
            <a:endParaRPr sz="22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Manual </a:t>
            </a:r>
            <a:r>
              <a:rPr sz="2200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local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anesthesia in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dentistry by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A P</a:t>
            </a:r>
            <a:r>
              <a:rPr sz="2200" spc="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Chitre</a:t>
            </a:r>
            <a:endParaRPr sz="2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2562"/>
            <a:ext cx="62928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140" dirty="0" smtClean="0">
                <a:solidFill>
                  <a:srgbClr val="675E46"/>
                </a:solidFill>
                <a:latin typeface="Times New Roman"/>
                <a:cs typeface="Times New Roman"/>
              </a:rPr>
              <a:t>Types </a:t>
            </a:r>
            <a:r>
              <a:rPr sz="4400" b="0" i="0" spc="-45" dirty="0" smtClean="0">
                <a:solidFill>
                  <a:srgbClr val="675E46"/>
                </a:solidFill>
                <a:latin typeface="Times New Roman"/>
                <a:cs typeface="Times New Roman"/>
              </a:rPr>
              <a:t>of </a:t>
            </a:r>
            <a:r>
              <a:rPr sz="4400" b="0" i="0" spc="-90" dirty="0" smtClean="0">
                <a:solidFill>
                  <a:srgbClr val="675E46"/>
                </a:solidFill>
                <a:latin typeface="Times New Roman"/>
                <a:cs typeface="Times New Roman"/>
              </a:rPr>
              <a:t>Maxillary</a:t>
            </a:r>
            <a:r>
              <a:rPr sz="4400" b="0" i="0" spc="-555" dirty="0" smtClean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4400" b="0" i="0" spc="-90" dirty="0" smtClean="0">
                <a:solidFill>
                  <a:srgbClr val="675E46"/>
                </a:solidFill>
                <a:latin typeface="Times New Roman"/>
                <a:cs typeface="Times New Roman"/>
              </a:rPr>
              <a:t>Injections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1906041"/>
            <a:ext cx="5445760" cy="30130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Supraperiosteal</a:t>
            </a:r>
            <a:r>
              <a:rPr sz="2800" spc="3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Injection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Intraligamentary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(PDL)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Injection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Intrapulpal</a:t>
            </a:r>
            <a:r>
              <a:rPr sz="2800" spc="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anesthesia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Intraosseous</a:t>
            </a:r>
            <a:r>
              <a:rPr sz="2800" spc="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anesthesia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rlito"/>
                <a:cs typeface="Carlito"/>
              </a:rPr>
              <a:t>Intraseptal</a:t>
            </a:r>
            <a:r>
              <a:rPr sz="2800" spc="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anesthesia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rlito"/>
                <a:cs typeface="Carlito"/>
              </a:rPr>
              <a:t>Nerve</a:t>
            </a:r>
            <a:r>
              <a:rPr sz="2800" spc="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rlito"/>
                <a:cs typeface="Carlito"/>
              </a:rPr>
              <a:t>Blocks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166</TotalTime>
  <Words>3155</Words>
  <Application>Microsoft Office PowerPoint</Application>
  <PresentationFormat>On-screen Show (4:3)</PresentationFormat>
  <Paragraphs>428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Arial</vt:lpstr>
      <vt:lpstr>Caladea</vt:lpstr>
      <vt:lpstr>Calibri</vt:lpstr>
      <vt:lpstr>Californian FB</vt:lpstr>
      <vt:lpstr>Carlito</vt:lpstr>
      <vt:lpstr>Courier New</vt:lpstr>
      <vt:lpstr>Times New Roman</vt:lpstr>
      <vt:lpstr>Trebuchet MS</vt:lpstr>
      <vt:lpstr>Office Theme</vt:lpstr>
      <vt:lpstr>Local Anesthesia in  Maxilla</vt:lpstr>
      <vt:lpstr>Contents</vt:lpstr>
      <vt:lpstr>Types of L.A Injections</vt:lpstr>
      <vt:lpstr>Local Infiltration</vt:lpstr>
      <vt:lpstr>PowerPoint Presentation</vt:lpstr>
      <vt:lpstr>Field Block</vt:lpstr>
      <vt:lpstr>PowerPoint Presentation</vt:lpstr>
      <vt:lpstr>Nerve Block or Conduction Anesthesia</vt:lpstr>
      <vt:lpstr>Types of Maxillary Injections</vt:lpstr>
      <vt:lpstr>Supraperiosteal Injection</vt:lpstr>
      <vt:lpstr>Indications</vt:lpstr>
      <vt:lpstr>Technique</vt:lpstr>
      <vt:lpstr>PowerPoint Presentation</vt:lpstr>
      <vt:lpstr>PowerPoint Presentation</vt:lpstr>
      <vt:lpstr>Areas Anesthetized</vt:lpstr>
      <vt:lpstr>Intraligamentary injection</vt:lpstr>
      <vt:lpstr>Indications</vt:lpstr>
      <vt:lpstr>Contraindications</vt:lpstr>
      <vt:lpstr>Intrapulpal Anesthesia</vt:lpstr>
      <vt:lpstr>Intraosseous (IO) injection</vt:lpstr>
      <vt:lpstr>Intraseptal Anesthesia</vt:lpstr>
      <vt:lpstr>Nerve Block for maxillary  nerve</vt:lpstr>
      <vt:lpstr>PowerPoint Presentation</vt:lpstr>
      <vt:lpstr>Anterior Superior Alveolar Nerve Block</vt:lpstr>
      <vt:lpstr>Areas Anesthetized</vt:lpstr>
      <vt:lpstr>PowerPoint Presentation</vt:lpstr>
      <vt:lpstr>Indications</vt:lpstr>
      <vt:lpstr>Technique</vt:lpstr>
      <vt:lpstr>PowerPoint Presentation</vt:lpstr>
      <vt:lpstr>PowerPoint Presentation</vt:lpstr>
      <vt:lpstr>Target area: infraorbital foramen</vt:lpstr>
      <vt:lpstr>Procedure</vt:lpstr>
      <vt:lpstr>PowerPoint Presentation</vt:lpstr>
      <vt:lpstr>PowerPoint Presentation</vt:lpstr>
      <vt:lpstr>Signs and symptoms:</vt:lpstr>
      <vt:lpstr>Failure to obtain anesthesia:</vt:lpstr>
      <vt:lpstr>Middle superior alveolar nerve block</vt:lpstr>
      <vt:lpstr>PowerPoint Presentation</vt:lpstr>
      <vt:lpstr>Technique:</vt:lpstr>
      <vt:lpstr>Procedure</vt:lpstr>
      <vt:lpstr>Posterior superior alveolar nerve block</vt:lpstr>
      <vt:lpstr>PowerPoint Presentation</vt:lpstr>
      <vt:lpstr>PowerPoint Presentation</vt:lpstr>
      <vt:lpstr>PowerPoint Presentation</vt:lpstr>
      <vt:lpstr>Technique</vt:lpstr>
      <vt:lpstr>PowerPoint Presentation</vt:lpstr>
      <vt:lpstr>Procedure :</vt:lpstr>
      <vt:lpstr>PowerPoint Presentation</vt:lpstr>
      <vt:lpstr>PowerPoint Presentation</vt:lpstr>
      <vt:lpstr>Complications:</vt:lpstr>
      <vt:lpstr>Greater Palatine Nerve Block</vt:lpstr>
      <vt:lpstr>PowerPoint Presentation</vt:lpstr>
      <vt:lpstr>PowerPoint Presentation</vt:lpstr>
      <vt:lpstr>Technique:</vt:lpstr>
      <vt:lpstr>PowerPoint Presentation</vt:lpstr>
      <vt:lpstr>PowerPoint Presentation</vt:lpstr>
      <vt:lpstr>Procedure:</vt:lpstr>
      <vt:lpstr>PowerPoint Presentation</vt:lpstr>
      <vt:lpstr>PowerPoint Presentation</vt:lpstr>
      <vt:lpstr>PowerPoint Presentation</vt:lpstr>
      <vt:lpstr>Nasopalatine nerve block</vt:lpstr>
      <vt:lpstr>Techniques</vt:lpstr>
      <vt:lpstr>PowerPoint Presentation</vt:lpstr>
      <vt:lpstr>PowerPoint Presentation</vt:lpstr>
      <vt:lpstr>PowerPoint Presentation</vt:lpstr>
      <vt:lpstr>PowerPoint Presentation</vt:lpstr>
      <vt:lpstr>Maxillary Nerve Block</vt:lpstr>
      <vt:lpstr>PowerPoint Presentation</vt:lpstr>
      <vt:lpstr>PowerPoint Presentation</vt:lpstr>
      <vt:lpstr>Indications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Procedure:</vt:lpstr>
      <vt:lpstr>PowerPoint Presentation</vt:lpstr>
      <vt:lpstr>Extraoral Nerve Blocks</vt:lpstr>
      <vt:lpstr>Extraoral Maxillary Nerve Block</vt:lpstr>
      <vt:lpstr>Technique</vt:lpstr>
      <vt:lpstr>PowerPoint Presentation</vt:lpstr>
      <vt:lpstr>PowerPoint Presentation</vt:lpstr>
      <vt:lpstr>Extra oral infra orbital nerve block</vt:lpstr>
      <vt:lpstr>PowerPoint Presentation</vt:lpstr>
      <vt:lpstr>PowerPoint Presentation</vt:lpstr>
      <vt:lpstr>References: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Anesthesia in  Maxilla</dc:title>
  <dc:creator>NEHA SHUKLA</dc:creator>
  <cp:lastModifiedBy>Neha</cp:lastModifiedBy>
  <cp:revision>61</cp:revision>
  <dcterms:created xsi:type="dcterms:W3CDTF">2021-02-23T05:13:24Z</dcterms:created>
  <dcterms:modified xsi:type="dcterms:W3CDTF">2021-02-23T08:13:38Z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2021-02-23T00:00:00Z</vt:filetime>
  </property>
</Properties>
</file>