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0" r:id="rId3"/>
    <p:sldId id="276" r:id="rId4"/>
    <p:sldId id="258" r:id="rId5"/>
    <p:sldId id="259" r:id="rId6"/>
    <p:sldId id="260" r:id="rId7"/>
    <p:sldId id="262" r:id="rId8"/>
    <p:sldId id="264" r:id="rId9"/>
    <p:sldId id="265" r:id="rId10"/>
    <p:sldId id="267" r:id="rId11"/>
    <p:sldId id="270" r:id="rId12"/>
    <p:sldId id="277" r:id="rId13"/>
    <p:sldId id="257" r:id="rId14"/>
    <p:sldId id="271" r:id="rId15"/>
    <p:sldId id="272" r:id="rId16"/>
    <p:sldId id="278" r:id="rId17"/>
    <p:sldId id="279" r:id="rId18"/>
    <p:sldId id="281"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56"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8/26/2021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68992930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99034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82756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8/26/2021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148809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8/26/2021</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9352861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GB"/>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8/26/2021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566861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GB"/>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8/26/2021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232087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8/26/2021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28177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8/26/2021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4030655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GB"/>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8/26/2021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233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8/26/2021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493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8/26/2021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76128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ACA0A9-CB38-B744-B1CE-76A3C1094736}"/>
              </a:ext>
            </a:extLst>
          </p:cNvPr>
          <p:cNvSpPr>
            <a:spLocks noGrp="1"/>
          </p:cNvSpPr>
          <p:nvPr>
            <p:ph type="ctrTitle"/>
          </p:nvPr>
        </p:nvSpPr>
        <p:spPr/>
        <p:txBody>
          <a:bodyPr/>
          <a:lstStyle/>
          <a:p>
            <a:r>
              <a:rPr lang="en-US" b="1" i="1"/>
              <a:t>ALGINATE</a:t>
            </a:r>
          </a:p>
        </p:txBody>
      </p:sp>
      <p:sp>
        <p:nvSpPr>
          <p:cNvPr id="3" name="Subtitle 2">
            <a:extLst>
              <a:ext uri="{FF2B5EF4-FFF2-40B4-BE49-F238E27FC236}">
                <a16:creationId xmlns:a16="http://schemas.microsoft.com/office/drawing/2014/main" xmlns="" id="{3F6B10C3-AD23-574A-AE48-B57185F49E9F}"/>
              </a:ext>
            </a:extLst>
          </p:cNvPr>
          <p:cNvSpPr>
            <a:spLocks noGrp="1"/>
          </p:cNvSpPr>
          <p:nvPr>
            <p:ph type="subTitle" idx="1"/>
          </p:nvPr>
        </p:nvSpPr>
        <p:spPr/>
        <p:txBody>
          <a:bodyPr/>
          <a:lstStyle/>
          <a:p>
            <a:r>
              <a:rPr lang="en-US" i="1"/>
              <a:t>Irreversible Hydrocolloid Impression Material</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1734444"/>
      </p:ext>
    </p:extLst>
  </p:cSld>
  <p:clrMapOvr>
    <a:masterClrMapping/>
  </p:clrMapOvr>
  <mc:AlternateContent xmlns:mc="http://schemas.openxmlformats.org/markup-compatibility/2006" xmlns:p14="http://schemas.microsoft.com/office/powerpoint/2010/main">
    <mc:Choice Requires="p14">
      <p:transition spd="slow" p14:dur="2000" advTm="8402"/>
    </mc:Choice>
    <mc:Fallback xmlns="">
      <p:transition spd="slow" advTm="8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5C503B-6982-D149-A286-B2A2A255C167}"/>
              </a:ext>
            </a:extLst>
          </p:cNvPr>
          <p:cNvSpPr>
            <a:spLocks noGrp="1"/>
          </p:cNvSpPr>
          <p:nvPr>
            <p:ph type="title"/>
          </p:nvPr>
        </p:nvSpPr>
        <p:spPr/>
        <p:txBody>
          <a:bodyPr/>
          <a:lstStyle/>
          <a:p>
            <a:pPr algn="ctr"/>
            <a:r>
              <a:rPr lang="en-US" b="1"/>
              <a:t>Properties</a:t>
            </a:r>
          </a:p>
        </p:txBody>
      </p:sp>
      <p:sp>
        <p:nvSpPr>
          <p:cNvPr id="3" name="Content Placeholder 2">
            <a:extLst>
              <a:ext uri="{FF2B5EF4-FFF2-40B4-BE49-F238E27FC236}">
                <a16:creationId xmlns:a16="http://schemas.microsoft.com/office/drawing/2014/main" xmlns="" id="{79377D5F-7482-BA44-A28D-5A57279BAF4A}"/>
              </a:ext>
            </a:extLst>
          </p:cNvPr>
          <p:cNvSpPr>
            <a:spLocks noGrp="1"/>
          </p:cNvSpPr>
          <p:nvPr>
            <p:ph idx="1"/>
          </p:nvPr>
        </p:nvSpPr>
        <p:spPr>
          <a:xfrm>
            <a:off x="1447800" y="1524000"/>
            <a:ext cx="9525000" cy="4343400"/>
          </a:xfrm>
        </p:spPr>
        <p:txBody>
          <a:bodyPr>
            <a:normAutofit lnSpcReduction="10000"/>
          </a:bodyPr>
          <a:lstStyle/>
          <a:p>
            <a:r>
              <a:rPr lang="en-US" sz="2800" b="1" dirty="0" smtClean="0"/>
              <a:t>Strength:</a:t>
            </a:r>
          </a:p>
          <a:p>
            <a:pPr marL="530352" lvl="1" indent="0">
              <a:buNone/>
            </a:pPr>
            <a:r>
              <a:rPr lang="en-US" sz="2800" i="0" dirty="0" smtClean="0"/>
              <a:t>All manipulative factors under the control of the clinician affect the gel strength. </a:t>
            </a:r>
          </a:p>
          <a:p>
            <a:pPr marL="530352" lvl="1" indent="0">
              <a:buNone/>
            </a:pPr>
            <a:r>
              <a:rPr lang="en-US" sz="2800" i="0" dirty="0" err="1" smtClean="0"/>
              <a:t>Eg</a:t>
            </a:r>
            <a:r>
              <a:rPr lang="en-US" sz="2800" i="0" dirty="0" smtClean="0"/>
              <a:t>. i) If too little or too much water is used in mixing, the final gel will be weakened.</a:t>
            </a:r>
          </a:p>
          <a:p>
            <a:pPr marL="530352" lvl="1" indent="0">
              <a:buNone/>
            </a:pPr>
            <a:r>
              <a:rPr lang="en-US" sz="2800" i="0" dirty="0" smtClean="0"/>
              <a:t>ii) Insufficient </a:t>
            </a:r>
            <a:r>
              <a:rPr lang="en-US" sz="2800" i="0" dirty="0" err="1" smtClean="0"/>
              <a:t>spatulation</a:t>
            </a:r>
            <a:r>
              <a:rPr lang="en-US" sz="2800" i="0" dirty="0" smtClean="0"/>
              <a:t> results in failure of the ingredients to dissolve sufficiently so that the chemical reaction can proceed uniformly throughout the mass</a:t>
            </a:r>
          </a:p>
          <a:p>
            <a:pPr marL="530352" lvl="1" indent="0">
              <a:buNone/>
            </a:pPr>
            <a:r>
              <a:rPr lang="en-US" sz="2800" i="0" dirty="0" smtClean="0"/>
              <a:t>iii) Over-mixing breaks up the calcium alginate gel network as it is forming and reduce its strength.</a:t>
            </a:r>
          </a:p>
          <a:p>
            <a:pPr marL="530352" lvl="1" indent="0">
              <a:buNone/>
            </a:pPr>
            <a:endParaRPr lang="en-US" i="0"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9220767"/>
      </p:ext>
    </p:extLst>
  </p:cSld>
  <p:clrMapOvr>
    <a:masterClrMapping/>
  </p:clrMapOvr>
  <mc:AlternateContent xmlns:mc="http://schemas.openxmlformats.org/markup-compatibility/2006" xmlns:p14="http://schemas.microsoft.com/office/powerpoint/2010/main">
    <mc:Choice Requires="p14">
      <p:transition spd="slow" p14:dur="2000" advTm="34959"/>
    </mc:Choice>
    <mc:Fallback xmlns="">
      <p:transition spd="slow" advTm="34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ABE7833-4AC4-B540-B594-F9F81091A70A}"/>
              </a:ext>
            </a:extLst>
          </p:cNvPr>
          <p:cNvSpPr>
            <a:spLocks noGrp="1"/>
          </p:cNvSpPr>
          <p:nvPr>
            <p:ph idx="1"/>
          </p:nvPr>
        </p:nvSpPr>
        <p:spPr>
          <a:xfrm>
            <a:off x="838200" y="272142"/>
            <a:ext cx="10515600" cy="6370617"/>
          </a:xfrm>
        </p:spPr>
        <p:txBody>
          <a:bodyPr>
            <a:normAutofit/>
          </a:bodyPr>
          <a:lstStyle/>
          <a:p>
            <a:r>
              <a:rPr lang="en-US" sz="2800" b="1" dirty="0"/>
              <a:t>Accuracy</a:t>
            </a:r>
            <a:r>
              <a:rPr lang="en-US" sz="2800" b="1" dirty="0" smtClean="0"/>
              <a:t>:</a:t>
            </a:r>
          </a:p>
          <a:p>
            <a:pPr marL="0" indent="0">
              <a:buNone/>
            </a:pPr>
            <a:r>
              <a:rPr lang="en-US" sz="2800" dirty="0" smtClean="0"/>
              <a:t>	Most alginates are not capable of reproducing the finer details that are observed in impressions with other elastomeric impression materials.</a:t>
            </a:r>
          </a:p>
          <a:p>
            <a:pPr marL="0" indent="0">
              <a:buNone/>
            </a:pPr>
            <a:r>
              <a:rPr lang="en-US" sz="2800" dirty="0" smtClean="0"/>
              <a:t>       </a:t>
            </a:r>
            <a:endParaRPr lang="en-US" sz="2800" dirty="0"/>
          </a:p>
          <a:p>
            <a:endParaRPr lang="en-US" sz="2800" u="sng" dirty="0" smtClean="0"/>
          </a:p>
          <a:p>
            <a:r>
              <a:rPr lang="en-US" sz="2800" b="1" dirty="0" smtClean="0"/>
              <a:t>Dimensional Stability</a:t>
            </a:r>
            <a:r>
              <a:rPr lang="en-US" sz="2800" b="1" u="sng" dirty="0" smtClean="0"/>
              <a:t>:</a:t>
            </a:r>
            <a:endParaRPr lang="en-US" sz="2800" b="1" u="sng" dirty="0"/>
          </a:p>
          <a:p>
            <a:pPr marL="0" indent="0">
              <a:buNone/>
            </a:pPr>
            <a:r>
              <a:rPr lang="en-US" sz="2800" dirty="0"/>
              <a:t>Set alginates have poor dimensional stability due to evaporation, </a:t>
            </a:r>
            <a:r>
              <a:rPr lang="en-US" sz="2800" dirty="0" err="1"/>
              <a:t>syneresis</a:t>
            </a:r>
            <a:r>
              <a:rPr lang="en-US" sz="2800" dirty="0"/>
              <a:t> and imbibition. Therefore, the cast should be poured immediately. </a:t>
            </a:r>
            <a:endParaRPr lang="en-US" sz="2800" dirty="0" smtClean="0"/>
          </a:p>
          <a:p>
            <a:pPr marL="0" indent="0">
              <a:buNone/>
            </a:pPr>
            <a:r>
              <a:rPr lang="en-US" sz="2800" dirty="0" smtClean="0"/>
              <a:t>If pouring of the impression must be delayed, it should be rinsed in tap water, disinfected, wrapped in surgical paper towel, saturated with water, and placed in a sealed plastic bag or a humidor.</a:t>
            </a:r>
            <a:endParaRPr lang="en-US" sz="2800" dirty="0"/>
          </a:p>
          <a:p>
            <a:pPr marL="0" indent="0">
              <a:buNone/>
            </a:pPr>
            <a:endParaRPr lang="en-US" sz="2800" dirty="0"/>
          </a:p>
          <a:p>
            <a:pPr marL="0" indent="0">
              <a:buNone/>
            </a:pPr>
            <a:endParaRPr lang="en-US"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1936192"/>
      </p:ext>
    </p:extLst>
  </p:cSld>
  <p:clrMapOvr>
    <a:masterClrMapping/>
  </p:clrMapOvr>
  <mc:AlternateContent xmlns:mc="http://schemas.openxmlformats.org/markup-compatibility/2006" xmlns:p14="http://schemas.microsoft.com/office/powerpoint/2010/main">
    <mc:Choice Requires="p14">
      <p:transition spd="slow" p14:dur="2000" advTm="68149"/>
    </mc:Choice>
    <mc:Fallback xmlns="">
      <p:transition spd="slow" advTm="6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28600"/>
            <a:ext cx="9677400" cy="5638800"/>
          </a:xfrm>
        </p:spPr>
        <p:txBody>
          <a:bodyPr/>
          <a:lstStyle/>
          <a:p>
            <a:r>
              <a:rPr lang="en-US" sz="2800" b="1" dirty="0" smtClean="0"/>
              <a:t>Adhesion:</a:t>
            </a:r>
          </a:p>
          <a:p>
            <a:pPr marL="0" indent="0">
              <a:buNone/>
            </a:pPr>
            <a:r>
              <a:rPr lang="en-US" sz="2800" dirty="0" smtClean="0"/>
              <a:t>Alginate </a:t>
            </a:r>
            <a:r>
              <a:rPr lang="en-US" sz="2800" dirty="0"/>
              <a:t>does not adhere well to the tray. Good adhesion is important for the</a:t>
            </a:r>
          </a:p>
          <a:p>
            <a:pPr marL="0" indent="0">
              <a:buNone/>
            </a:pPr>
            <a:r>
              <a:rPr lang="en-US" sz="2800" dirty="0"/>
              <a:t>accuracy of the impression. Retention to the tray is achieved by mechanical</a:t>
            </a:r>
          </a:p>
          <a:p>
            <a:pPr marL="0" indent="0">
              <a:buNone/>
            </a:pPr>
            <a:r>
              <a:rPr lang="en-US" sz="2800" dirty="0"/>
              <a:t>locking features in the tray or by applying an adhesive.</a:t>
            </a:r>
          </a:p>
          <a:p>
            <a:endParaRPr lang="en-IN"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702942"/>
      </p:ext>
    </p:extLst>
  </p:cSld>
  <p:clrMapOvr>
    <a:masterClrMapping/>
  </p:clrMapOvr>
  <mc:AlternateContent xmlns:mc="http://schemas.openxmlformats.org/markup-compatibility/2006" xmlns:p14="http://schemas.microsoft.com/office/powerpoint/2010/main">
    <mc:Choice Requires="p14">
      <p:transition spd="slow" p14:dur="2000" advTm="18044"/>
    </mc:Choice>
    <mc:Fallback xmlns="">
      <p:transition spd="slow" advTm="18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BA7694-90D9-EF40-9C3A-AAC2C10F449E}"/>
              </a:ext>
            </a:extLst>
          </p:cNvPr>
          <p:cNvSpPr>
            <a:spLocks noGrp="1"/>
          </p:cNvSpPr>
          <p:nvPr>
            <p:ph type="title"/>
          </p:nvPr>
        </p:nvSpPr>
        <p:spPr/>
        <p:txBody>
          <a:bodyPr/>
          <a:lstStyle/>
          <a:p>
            <a:pPr algn="ctr"/>
            <a:r>
              <a:rPr lang="en-US" b="1"/>
              <a:t>USES</a:t>
            </a:r>
          </a:p>
        </p:txBody>
      </p:sp>
      <p:sp>
        <p:nvSpPr>
          <p:cNvPr id="3" name="Content Placeholder 2">
            <a:extLst>
              <a:ext uri="{FF2B5EF4-FFF2-40B4-BE49-F238E27FC236}">
                <a16:creationId xmlns:a16="http://schemas.microsoft.com/office/drawing/2014/main" xmlns="" id="{02379C96-F528-054A-AA1E-81800A942352}"/>
              </a:ext>
            </a:extLst>
          </p:cNvPr>
          <p:cNvSpPr>
            <a:spLocks noGrp="1"/>
          </p:cNvSpPr>
          <p:nvPr>
            <p:ph idx="1"/>
          </p:nvPr>
        </p:nvSpPr>
        <p:spPr/>
        <p:txBody>
          <a:bodyPr/>
          <a:lstStyle/>
          <a:p>
            <a:pPr marL="0" indent="0">
              <a:buNone/>
            </a:pPr>
            <a:r>
              <a:rPr lang="en-US" b="1" dirty="0"/>
              <a:t>1. It is used </a:t>
            </a:r>
            <a:r>
              <a:rPr lang="en-US" b="1" dirty="0" smtClean="0"/>
              <a:t>for primary </a:t>
            </a:r>
            <a:r>
              <a:rPr lang="en-US" b="1" dirty="0"/>
              <a:t>impression making</a:t>
            </a:r>
          </a:p>
          <a:p>
            <a:pPr marL="0" indent="0">
              <a:buNone/>
            </a:pPr>
            <a:r>
              <a:rPr lang="en-US" b="1" dirty="0"/>
              <a:t>— When there are undercuts.</a:t>
            </a:r>
          </a:p>
          <a:p>
            <a:pPr marL="0" indent="0">
              <a:buNone/>
            </a:pPr>
            <a:r>
              <a:rPr lang="en-US" b="1" dirty="0"/>
              <a:t>— In mouths with excessive flow of saliva.</a:t>
            </a:r>
          </a:p>
          <a:p>
            <a:pPr marL="0" indent="0">
              <a:buNone/>
            </a:pPr>
            <a:r>
              <a:rPr lang="en-US" b="1" dirty="0"/>
              <a:t>— For partial dentures with clasps.</a:t>
            </a:r>
          </a:p>
          <a:p>
            <a:pPr marL="0" indent="0">
              <a:buNone/>
            </a:pPr>
            <a:r>
              <a:rPr lang="en-US" b="1" dirty="0" smtClean="0"/>
              <a:t>2. </a:t>
            </a:r>
            <a:r>
              <a:rPr lang="en-US" b="1" dirty="0"/>
              <a:t>For impressions to make study models and working casts.</a:t>
            </a:r>
          </a:p>
          <a:p>
            <a:pPr marL="0" indent="0">
              <a:buNone/>
            </a:pPr>
            <a:r>
              <a:rPr lang="en-US" b="1" dirty="0"/>
              <a:t>3</a:t>
            </a:r>
            <a:r>
              <a:rPr lang="en-US" b="1" dirty="0" smtClean="0"/>
              <a:t>. As duplicating materials.</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5900969"/>
      </p:ext>
    </p:extLst>
  </p:cSld>
  <p:clrMapOvr>
    <a:masterClrMapping/>
  </p:clrMapOvr>
  <mc:AlternateContent xmlns:mc="http://schemas.openxmlformats.org/markup-compatibility/2006" xmlns:p14="http://schemas.microsoft.com/office/powerpoint/2010/main">
    <mc:Choice Requires="p14">
      <p:transition spd="slow" p14:dur="2000" advTm="33155"/>
    </mc:Choice>
    <mc:Fallback xmlns="">
      <p:transition spd="slow" advTm="33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6BB90C-9C71-5D44-8148-FDD9D3C7118F}"/>
              </a:ext>
            </a:extLst>
          </p:cNvPr>
          <p:cNvSpPr>
            <a:spLocks noGrp="1"/>
          </p:cNvSpPr>
          <p:nvPr>
            <p:ph type="title"/>
          </p:nvPr>
        </p:nvSpPr>
        <p:spPr/>
        <p:txBody>
          <a:bodyPr/>
          <a:lstStyle/>
          <a:p>
            <a:pPr algn="ctr"/>
            <a:r>
              <a:rPr lang="en-US" b="1"/>
              <a:t>Advantages</a:t>
            </a:r>
          </a:p>
        </p:txBody>
      </p:sp>
      <p:sp>
        <p:nvSpPr>
          <p:cNvPr id="3" name="Content Placeholder 2">
            <a:extLst>
              <a:ext uri="{FF2B5EF4-FFF2-40B4-BE49-F238E27FC236}">
                <a16:creationId xmlns:a16="http://schemas.microsoft.com/office/drawing/2014/main" xmlns="" id="{887012B1-7DA2-D648-AB44-95FB14580801}"/>
              </a:ext>
            </a:extLst>
          </p:cNvPr>
          <p:cNvSpPr>
            <a:spLocks noGrp="1"/>
          </p:cNvSpPr>
          <p:nvPr>
            <p:ph idx="1"/>
          </p:nvPr>
        </p:nvSpPr>
        <p:spPr>
          <a:xfrm>
            <a:off x="1295400" y="1600200"/>
            <a:ext cx="9601200" cy="3581400"/>
          </a:xfrm>
        </p:spPr>
        <p:txBody>
          <a:bodyPr>
            <a:noAutofit/>
          </a:bodyPr>
          <a:lstStyle/>
          <a:p>
            <a:pPr marL="0" indent="0">
              <a:buNone/>
            </a:pPr>
            <a:r>
              <a:rPr lang="en-US" sz="2800" dirty="0"/>
              <a:t>1. It is easy to mix and manipulate.</a:t>
            </a:r>
          </a:p>
          <a:p>
            <a:pPr marL="0" indent="0">
              <a:buNone/>
            </a:pPr>
            <a:r>
              <a:rPr lang="en-US" sz="2800" dirty="0"/>
              <a:t>2. Minimum requirement of equipment.</a:t>
            </a:r>
          </a:p>
          <a:p>
            <a:pPr marL="0" indent="0">
              <a:buNone/>
            </a:pPr>
            <a:r>
              <a:rPr lang="en-US" sz="2800" dirty="0" smtClean="0"/>
              <a:t>3. Elastic in nature</a:t>
            </a:r>
            <a:endParaRPr lang="en-US" sz="2800" dirty="0"/>
          </a:p>
          <a:p>
            <a:pPr marL="0" indent="0">
              <a:buNone/>
            </a:pPr>
            <a:r>
              <a:rPr lang="en-US" sz="2800" dirty="0"/>
              <a:t>4. </a:t>
            </a:r>
            <a:r>
              <a:rPr lang="en-US" sz="2800" dirty="0" smtClean="0"/>
              <a:t>Accurate </a:t>
            </a:r>
            <a:r>
              <a:rPr lang="en-US" sz="2800" dirty="0"/>
              <a:t>if properly </a:t>
            </a:r>
            <a:r>
              <a:rPr lang="en-US" sz="2800" dirty="0" smtClean="0"/>
              <a:t>handled</a:t>
            </a:r>
            <a:endParaRPr lang="en-US" sz="2800" dirty="0"/>
          </a:p>
          <a:p>
            <a:pPr marL="0" indent="0">
              <a:buNone/>
            </a:pPr>
            <a:r>
              <a:rPr lang="en-US" sz="2800" dirty="0"/>
              <a:t>5</a:t>
            </a:r>
            <a:r>
              <a:rPr lang="en-US" sz="2800" dirty="0" smtClean="0"/>
              <a:t>. Relatively inexpensive</a:t>
            </a:r>
            <a:endParaRPr lang="en-US" sz="2800" dirty="0"/>
          </a:p>
          <a:p>
            <a:pPr marL="0" indent="0">
              <a:buNone/>
            </a:pPr>
            <a:r>
              <a:rPr lang="en-US" sz="2800" dirty="0"/>
              <a:t>6. Comfortable to the </a:t>
            </a:r>
            <a:r>
              <a:rPr lang="en-US" sz="2800" dirty="0" smtClean="0"/>
              <a:t>patient</a:t>
            </a:r>
            <a:endParaRPr lang="en-US" sz="2800" dirty="0"/>
          </a:p>
          <a:p>
            <a:pPr marL="0" indent="0">
              <a:buNone/>
            </a:pPr>
            <a:r>
              <a:rPr lang="en-US" sz="2800" dirty="0"/>
              <a:t>7. It is hygienic, as fresh material must be used for each impression.</a:t>
            </a:r>
          </a:p>
          <a:p>
            <a:pPr marL="0" indent="0">
              <a:buNone/>
            </a:pPr>
            <a:r>
              <a:rPr lang="en-US" sz="2800" dirty="0"/>
              <a:t>8. It gives a good surface detail even in presence of </a:t>
            </a:r>
            <a:r>
              <a:rPr lang="en-US" sz="2800" dirty="0" smtClean="0"/>
              <a:t>saliva as it’s hydrophilic</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0973783"/>
      </p:ext>
    </p:extLst>
  </p:cSld>
  <p:clrMapOvr>
    <a:masterClrMapping/>
  </p:clrMapOvr>
  <mc:AlternateContent xmlns:mc="http://schemas.openxmlformats.org/markup-compatibility/2006" xmlns:p14="http://schemas.microsoft.com/office/powerpoint/2010/main">
    <mc:Choice Requires="p14">
      <p:transition spd="slow" p14:dur="2000" advTm="27859"/>
    </mc:Choice>
    <mc:Fallback xmlns="">
      <p:transition spd="slow" advTm="27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0CD46D-AE63-3F40-9204-F75F3DFAA69F}"/>
              </a:ext>
            </a:extLst>
          </p:cNvPr>
          <p:cNvSpPr>
            <a:spLocks noGrp="1"/>
          </p:cNvSpPr>
          <p:nvPr>
            <p:ph type="title"/>
          </p:nvPr>
        </p:nvSpPr>
        <p:spPr/>
        <p:txBody>
          <a:bodyPr/>
          <a:lstStyle/>
          <a:p>
            <a:pPr algn="ctr"/>
            <a:r>
              <a:rPr lang="en-US" b="1"/>
              <a:t>Disadvantages </a:t>
            </a:r>
          </a:p>
        </p:txBody>
      </p:sp>
      <p:sp>
        <p:nvSpPr>
          <p:cNvPr id="3" name="Content Placeholder 2">
            <a:extLst>
              <a:ext uri="{FF2B5EF4-FFF2-40B4-BE49-F238E27FC236}">
                <a16:creationId xmlns:a16="http://schemas.microsoft.com/office/drawing/2014/main" xmlns="" id="{612653A0-5D27-BB46-B2E6-8F60B5E130A4}"/>
              </a:ext>
            </a:extLst>
          </p:cNvPr>
          <p:cNvSpPr>
            <a:spLocks noGrp="1"/>
          </p:cNvSpPr>
          <p:nvPr>
            <p:ph idx="1"/>
          </p:nvPr>
        </p:nvSpPr>
        <p:spPr>
          <a:xfrm>
            <a:off x="1447800" y="1371600"/>
            <a:ext cx="9601200" cy="3581400"/>
          </a:xfrm>
        </p:spPr>
        <p:txBody>
          <a:bodyPr>
            <a:noAutofit/>
          </a:bodyPr>
          <a:lstStyle/>
          <a:p>
            <a:pPr marL="0" indent="0">
              <a:buNone/>
            </a:pPr>
            <a:r>
              <a:rPr lang="en-US" sz="2800" dirty="0"/>
              <a:t>1. Cannot be electroplated so metal dies are not </a:t>
            </a:r>
            <a:r>
              <a:rPr lang="en-US" sz="2800" dirty="0" smtClean="0"/>
              <a:t>possible</a:t>
            </a:r>
            <a:endParaRPr lang="en-US" sz="2800" dirty="0"/>
          </a:p>
          <a:p>
            <a:pPr marL="0" indent="0">
              <a:buNone/>
            </a:pPr>
            <a:r>
              <a:rPr lang="en-US" sz="2800" dirty="0"/>
              <a:t>2. It cannot be </a:t>
            </a:r>
            <a:r>
              <a:rPr lang="en-US" sz="2800" dirty="0" smtClean="0"/>
              <a:t>corrected</a:t>
            </a:r>
            <a:endParaRPr lang="en-US" sz="2800" dirty="0"/>
          </a:p>
          <a:p>
            <a:pPr marL="0" indent="0">
              <a:buNone/>
            </a:pPr>
            <a:r>
              <a:rPr lang="en-US" sz="2800" dirty="0"/>
              <a:t>3. Distortion may occur without it being obvious if the material is not held steady while it is setting.</a:t>
            </a:r>
          </a:p>
          <a:p>
            <a:pPr marL="0" indent="0">
              <a:buNone/>
            </a:pPr>
            <a:r>
              <a:rPr lang="en-US" sz="2800" dirty="0"/>
              <a:t>4. Poor dimensional stability—it cannot be stored for long time.</a:t>
            </a:r>
          </a:p>
          <a:p>
            <a:pPr marL="0" indent="0">
              <a:buNone/>
            </a:pPr>
            <a:r>
              <a:rPr lang="en-US" sz="2800" dirty="0"/>
              <a:t>5. Poor tear strength.</a:t>
            </a:r>
          </a:p>
          <a:p>
            <a:pPr marL="0" indent="0">
              <a:buNone/>
            </a:pPr>
            <a:r>
              <a:rPr lang="en-US" sz="2800" dirty="0"/>
              <a:t>6. Because of these drawbacks and the availability of better materials, it is not recommended where a </a:t>
            </a:r>
            <a:r>
              <a:rPr lang="en-US" sz="2800" dirty="0" smtClean="0"/>
              <a:t>higher </a:t>
            </a:r>
            <a:r>
              <a:rPr lang="en-US" sz="2800" dirty="0"/>
              <a:t>degree of accuracy is required. e.g., cast </a:t>
            </a:r>
            <a:r>
              <a:rPr lang="en-US" sz="2800" dirty="0" err="1"/>
              <a:t>RPD,crowns</a:t>
            </a:r>
            <a:r>
              <a:rPr lang="en-US" sz="2800" dirty="0"/>
              <a:t> and FPDs, </a:t>
            </a:r>
            <a:r>
              <a:rPr lang="en-US" sz="2800" dirty="0" err="1"/>
              <a:t>etc</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2917582"/>
      </p:ext>
    </p:extLst>
  </p:cSld>
  <p:clrMapOvr>
    <a:masterClrMapping/>
  </p:clrMapOvr>
  <mc:AlternateContent xmlns:mc="http://schemas.openxmlformats.org/markup-compatibility/2006" xmlns:p14="http://schemas.microsoft.com/office/powerpoint/2010/main">
    <mc:Choice Requires="p14">
      <p:transition spd="slow" p14:dur="2000" advTm="39992"/>
    </mc:Choice>
    <mc:Fallback xmlns="">
      <p:transition spd="slow" advTm="39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9601200" cy="1485900"/>
          </a:xfrm>
        </p:spPr>
        <p:txBody>
          <a:bodyPr/>
          <a:lstStyle/>
          <a:p>
            <a:r>
              <a:rPr lang="en-US" dirty="0" smtClean="0"/>
              <a:t>Disinfection:</a:t>
            </a:r>
            <a:endParaRPr lang="en-IN" dirty="0"/>
          </a:p>
        </p:txBody>
      </p:sp>
      <p:sp>
        <p:nvSpPr>
          <p:cNvPr id="3" name="Content Placeholder 2"/>
          <p:cNvSpPr>
            <a:spLocks noGrp="1"/>
          </p:cNvSpPr>
          <p:nvPr>
            <p:ph idx="1"/>
          </p:nvPr>
        </p:nvSpPr>
        <p:spPr>
          <a:xfrm>
            <a:off x="1143000" y="914400"/>
            <a:ext cx="10363200" cy="5562600"/>
          </a:xfrm>
        </p:spPr>
        <p:txBody>
          <a:bodyPr>
            <a:normAutofit/>
          </a:bodyPr>
          <a:lstStyle/>
          <a:p>
            <a:r>
              <a:rPr lang="en-US" sz="2800" dirty="0" smtClean="0"/>
              <a:t>Disinfectants such as </a:t>
            </a:r>
            <a:r>
              <a:rPr lang="en-US" sz="2800" dirty="0" err="1" smtClean="0"/>
              <a:t>iodophor</a:t>
            </a:r>
            <a:r>
              <a:rPr lang="en-US" sz="2800" dirty="0" smtClean="0"/>
              <a:t>, bleach or </a:t>
            </a:r>
            <a:r>
              <a:rPr lang="en-US" sz="2800" dirty="0" err="1" smtClean="0"/>
              <a:t>gluteraldehyde</a:t>
            </a:r>
            <a:r>
              <a:rPr lang="en-US" sz="2800" dirty="0" smtClean="0"/>
              <a:t> can be used according to manufacturer’s instruction.</a:t>
            </a:r>
          </a:p>
          <a:p>
            <a:r>
              <a:rPr lang="en-US" sz="2800" dirty="0" smtClean="0"/>
              <a:t>CDC guidelines recommend to use household bleach (1 to 10 dilution), </a:t>
            </a:r>
            <a:r>
              <a:rPr lang="en-US" sz="2800" dirty="0" err="1" smtClean="0"/>
              <a:t>iodophors</a:t>
            </a:r>
            <a:r>
              <a:rPr lang="en-US" sz="2800" dirty="0" smtClean="0"/>
              <a:t>, or synthetic phenols.</a:t>
            </a:r>
          </a:p>
          <a:p>
            <a:r>
              <a:rPr lang="en-US" sz="2800" dirty="0" smtClean="0"/>
              <a:t>After the impression is rinsed thoroughly, the disinfectant can be sprayed liberally on the exposed surface. The impression is then wrapped immediately in a disinfectant-soaked paper towel and placed in sealed bag for 10 </a:t>
            </a:r>
            <a:r>
              <a:rPr lang="en-US" sz="2800" dirty="0" err="1" smtClean="0"/>
              <a:t>mins</a:t>
            </a:r>
            <a:r>
              <a:rPr lang="en-US" sz="2800" dirty="0" smtClean="0"/>
              <a:t>.</a:t>
            </a:r>
          </a:p>
          <a:p>
            <a:r>
              <a:rPr lang="en-US" sz="2800" dirty="0" smtClean="0"/>
              <a:t>Then, remove the impression from the bag and shaken to remove excess water and poured.</a:t>
            </a:r>
          </a:p>
          <a:p>
            <a:r>
              <a:rPr lang="en-US" sz="2800" dirty="0" smtClean="0"/>
              <a:t>An alternative method is to immerse, but it should not exceed 10 </a:t>
            </a:r>
            <a:r>
              <a:rPr lang="en-US" sz="2800" dirty="0" err="1" smtClean="0"/>
              <a:t>mins</a:t>
            </a:r>
            <a:r>
              <a:rPr lang="en-US" sz="2800"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2661040"/>
      </p:ext>
    </p:extLst>
  </p:cSld>
  <p:clrMapOvr>
    <a:masterClrMapping/>
  </p:clrMapOvr>
  <mc:AlternateContent xmlns:mc="http://schemas.openxmlformats.org/markup-compatibility/2006" xmlns:p14="http://schemas.microsoft.com/office/powerpoint/2010/main">
    <mc:Choice Requires="p14">
      <p:transition spd="slow" p14:dur="2000" advTm="44321"/>
    </mc:Choice>
    <mc:Fallback xmlns="">
      <p:transition spd="slow" advTm="4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Shelf Life </a:t>
            </a:r>
            <a:endParaRPr lang="en-IN" dirty="0"/>
          </a:p>
        </p:txBody>
      </p:sp>
      <p:sp>
        <p:nvSpPr>
          <p:cNvPr id="3" name="Content Placeholder 2"/>
          <p:cNvSpPr>
            <a:spLocks noGrp="1"/>
          </p:cNvSpPr>
          <p:nvPr>
            <p:ph idx="1"/>
          </p:nvPr>
        </p:nvSpPr>
        <p:spPr>
          <a:xfrm>
            <a:off x="1371600" y="1600200"/>
            <a:ext cx="9601200" cy="3581400"/>
          </a:xfrm>
        </p:spPr>
        <p:txBody>
          <a:bodyPr>
            <a:normAutofit/>
          </a:bodyPr>
          <a:lstStyle/>
          <a:p>
            <a:r>
              <a:rPr lang="en-US" sz="2800" dirty="0" smtClean="0"/>
              <a:t>Shelf life is dependent on two factors:</a:t>
            </a:r>
          </a:p>
          <a:p>
            <a:pPr lvl="1"/>
            <a:r>
              <a:rPr lang="en-US" sz="2800" i="0" dirty="0" smtClean="0"/>
              <a:t>Storage </a:t>
            </a:r>
            <a:r>
              <a:rPr lang="en-US" sz="2800" i="0" dirty="0" err="1" smtClean="0"/>
              <a:t>temparature</a:t>
            </a:r>
            <a:endParaRPr lang="en-US" sz="2800" i="0" dirty="0" smtClean="0"/>
          </a:p>
          <a:p>
            <a:pPr lvl="1"/>
            <a:r>
              <a:rPr lang="en-US" sz="2800" i="0" dirty="0" smtClean="0"/>
              <a:t>Moisture contamination</a:t>
            </a:r>
          </a:p>
          <a:p>
            <a:r>
              <a:rPr lang="en-US" sz="2800" dirty="0" smtClean="0"/>
              <a:t>Not to store for more than 1 year</a:t>
            </a:r>
          </a:p>
          <a:p>
            <a:r>
              <a:rPr lang="en-US" sz="2800" dirty="0" smtClean="0"/>
              <a:t>Store it in cool and dry place</a:t>
            </a:r>
            <a:endParaRPr lang="en-IN"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170786"/>
      </p:ext>
    </p:extLst>
  </p:cSld>
  <p:clrMapOvr>
    <a:masterClrMapping/>
  </p:clrMapOvr>
  <mc:AlternateContent xmlns:mc="http://schemas.openxmlformats.org/markup-compatibility/2006" xmlns:p14="http://schemas.microsoft.com/office/powerpoint/2010/main">
    <mc:Choice Requires="p14">
      <p:transition spd="slow" p14:dur="2000" advTm="17536"/>
    </mc:Choice>
    <mc:Fallback xmlns="">
      <p:transition spd="slow" advTm="1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9601200" cy="1485900"/>
          </a:xfrm>
        </p:spPr>
        <p:txBody>
          <a:bodyPr/>
          <a:lstStyle/>
          <a:p>
            <a:r>
              <a:rPr lang="en-US" dirty="0" smtClean="0"/>
              <a:t>Laminate Technique (Alginate-agar method)</a:t>
            </a:r>
            <a:endParaRPr lang="en-IN" dirty="0"/>
          </a:p>
        </p:txBody>
      </p:sp>
      <p:sp>
        <p:nvSpPr>
          <p:cNvPr id="3" name="Content Placeholder 2"/>
          <p:cNvSpPr>
            <a:spLocks noGrp="1"/>
          </p:cNvSpPr>
          <p:nvPr>
            <p:ph idx="1"/>
          </p:nvPr>
        </p:nvSpPr>
        <p:spPr>
          <a:xfrm>
            <a:off x="1295400" y="1905000"/>
            <a:ext cx="10439400" cy="4876800"/>
          </a:xfrm>
        </p:spPr>
        <p:txBody>
          <a:bodyPr>
            <a:normAutofit fontScale="92500" lnSpcReduction="20000"/>
          </a:bodyPr>
          <a:lstStyle/>
          <a:p>
            <a:r>
              <a:rPr lang="en-US" sz="3000" dirty="0" smtClean="0"/>
              <a:t>Combined agar-alginate technique</a:t>
            </a:r>
          </a:p>
          <a:p>
            <a:r>
              <a:rPr lang="en-US" sz="3000" dirty="0" smtClean="0"/>
              <a:t>The hydrocolloid in the tray is replaced with a mix of chilled alginate that bonds with the agar expressed from the syringe.</a:t>
            </a:r>
          </a:p>
          <a:p>
            <a:r>
              <a:rPr lang="en-US" sz="3000" dirty="0" smtClean="0"/>
              <a:t>The alginate gels by chemical reaction, whereas the agar gels by means of contact with the cool alginate.</a:t>
            </a:r>
          </a:p>
          <a:p>
            <a:r>
              <a:rPr lang="en-US" sz="3000" dirty="0" smtClean="0"/>
              <a:t>Since the agar is in contact with the prepared teeth it records maximum details.</a:t>
            </a:r>
          </a:p>
          <a:p>
            <a:r>
              <a:rPr lang="en-US" sz="3000" dirty="0" smtClean="0"/>
              <a:t>Indications:</a:t>
            </a:r>
          </a:p>
          <a:p>
            <a:pPr lvl="1"/>
            <a:r>
              <a:rPr lang="en-US" sz="3000" i="0" dirty="0" smtClean="0"/>
              <a:t>For impression of single prepared teeth</a:t>
            </a:r>
          </a:p>
          <a:p>
            <a:r>
              <a:rPr lang="en-US" sz="3000" dirty="0" smtClean="0"/>
              <a:t>Disadvantage:</a:t>
            </a:r>
          </a:p>
          <a:p>
            <a:pPr lvl="1"/>
            <a:r>
              <a:rPr lang="en-US" sz="3000" i="0" dirty="0"/>
              <a:t> </a:t>
            </a:r>
            <a:r>
              <a:rPr lang="en-US" sz="3000" i="0" dirty="0" smtClean="0"/>
              <a:t>the high viscosity of alginate  may displace the agar during seating</a:t>
            </a:r>
          </a:p>
          <a:p>
            <a:endParaRPr lang="en-IN"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3920999"/>
      </p:ext>
    </p:extLst>
  </p:cSld>
  <p:clrMapOvr>
    <a:masterClrMapping/>
  </p:clrMapOvr>
  <mc:AlternateContent xmlns:mc="http://schemas.openxmlformats.org/markup-compatibility/2006" xmlns:p14="http://schemas.microsoft.com/office/powerpoint/2010/main">
    <mc:Choice Requires="p14">
      <p:transition spd="slow" p14:dur="2000" advTm="41901"/>
    </mc:Choice>
    <mc:Fallback xmlns="">
      <p:transition spd="slow" advTm="41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F70BC39-D1C2-674B-996A-7D73DAC5791A}"/>
              </a:ext>
            </a:extLst>
          </p:cNvPr>
          <p:cNvSpPr>
            <a:spLocks noGrp="1"/>
          </p:cNvSpPr>
          <p:nvPr>
            <p:ph idx="1"/>
          </p:nvPr>
        </p:nvSpPr>
        <p:spPr>
          <a:xfrm>
            <a:off x="1371600" y="606136"/>
            <a:ext cx="9601200" cy="5261264"/>
          </a:xfrm>
        </p:spPr>
        <p:txBody>
          <a:bodyPr anchor="ctr">
            <a:normAutofit/>
          </a:bodyPr>
          <a:lstStyle/>
          <a:p>
            <a:pPr marL="530352" lvl="1" indent="0" algn="ctr">
              <a:buNone/>
            </a:pPr>
            <a:r>
              <a:rPr lang="en-US" sz="4000" b="1"/>
              <a:t>THANK YOU</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6899779"/>
      </p:ext>
    </p:extLst>
  </p:cSld>
  <p:clrMapOvr>
    <a:masterClrMapping/>
  </p:clrMapOvr>
  <mc:AlternateContent xmlns:mc="http://schemas.openxmlformats.org/markup-compatibility/2006" xmlns:p14="http://schemas.microsoft.com/office/powerpoint/2010/main">
    <mc:Choice Requires="p14">
      <p:transition spd="slow" p14:dur="2000" advTm="1623"/>
    </mc:Choice>
    <mc:Fallback xmlns="">
      <p:transition spd="slow" advTm="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Plan</a:t>
            </a:r>
            <a:endParaRPr lang="en-IN" dirty="0"/>
          </a:p>
        </p:txBody>
      </p:sp>
      <p:sp>
        <p:nvSpPr>
          <p:cNvPr id="3" name="Content Placeholder 2"/>
          <p:cNvSpPr>
            <a:spLocks noGrp="1"/>
          </p:cNvSpPr>
          <p:nvPr>
            <p:ph idx="1"/>
          </p:nvPr>
        </p:nvSpPr>
        <p:spPr/>
        <p:txBody>
          <a:bodyPr/>
          <a:lstStyle/>
          <a:p>
            <a:r>
              <a:rPr lang="en-US" b="1" dirty="0" smtClean="0"/>
              <a:t>Target audience – I BDS</a:t>
            </a:r>
          </a:p>
          <a:p>
            <a:r>
              <a:rPr lang="en-US" b="1" dirty="0" smtClean="0"/>
              <a:t>Duration of lecture – 40 minutes</a:t>
            </a:r>
          </a:p>
          <a:p>
            <a:pPr marL="0" indent="0">
              <a:buNone/>
            </a:pPr>
            <a:r>
              <a:rPr lang="en-US" b="1" dirty="0"/>
              <a:t>	</a:t>
            </a:r>
            <a:r>
              <a:rPr lang="en-US" b="1" dirty="0" smtClean="0"/>
              <a:t>	             10 minutes – Discussion</a:t>
            </a:r>
          </a:p>
          <a:p>
            <a:pPr marL="0" indent="0">
              <a:buNone/>
            </a:pPr>
            <a:r>
              <a:rPr lang="en-US" b="1" dirty="0"/>
              <a:t>	</a:t>
            </a:r>
            <a:r>
              <a:rPr lang="en-US" b="1" dirty="0" smtClean="0"/>
              <a:t>	             10 minutes – Assessment using MCQs </a:t>
            </a:r>
          </a:p>
          <a:p>
            <a:pPr marL="0" indent="0">
              <a:buNone/>
            </a:pPr>
            <a:endParaRPr lang="en-IN"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3049516"/>
      </p:ext>
    </p:extLst>
  </p:cSld>
  <p:clrMapOvr>
    <a:masterClrMapping/>
  </p:clrMapOvr>
  <mc:AlternateContent xmlns:mc="http://schemas.openxmlformats.org/markup-compatibility/2006" xmlns:p14="http://schemas.microsoft.com/office/powerpoint/2010/main">
    <mc:Choice Requires="p14">
      <p:transition spd="slow" p14:dur="2000" advTm="7156"/>
    </mc:Choice>
    <mc:Fallback xmlns="">
      <p:transition spd="slow" advTm="7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914400"/>
            <a:ext cx="9677400" cy="4953000"/>
          </a:xfrm>
        </p:spPr>
        <p:txBody>
          <a:bodyPr>
            <a:normAutofit/>
          </a:bodyPr>
          <a:lstStyle/>
          <a:p>
            <a:r>
              <a:rPr lang="en-US" sz="2800" dirty="0" smtClean="0"/>
              <a:t>In the last century, </a:t>
            </a:r>
            <a:r>
              <a:rPr lang="en-US" sz="2800" b="1" dirty="0" smtClean="0"/>
              <a:t>a chemist from Scotland </a:t>
            </a:r>
            <a:r>
              <a:rPr lang="en-US" sz="2800" dirty="0" smtClean="0"/>
              <a:t>extracted </a:t>
            </a:r>
            <a:r>
              <a:rPr lang="en-US" sz="2800" dirty="0" err="1" smtClean="0"/>
              <a:t>algin</a:t>
            </a:r>
            <a:r>
              <a:rPr lang="en-US" sz="2800" dirty="0" smtClean="0"/>
              <a:t> from seaweeds, which was later named as </a:t>
            </a:r>
            <a:r>
              <a:rPr lang="en-US" sz="2800" b="1" dirty="0" err="1" smtClean="0"/>
              <a:t>anhydro</a:t>
            </a:r>
            <a:r>
              <a:rPr lang="en-US" sz="2800" b="1" dirty="0" smtClean="0"/>
              <a:t>-</a:t>
            </a:r>
            <a:r>
              <a:rPr lang="el-GR" sz="2800" b="1" dirty="0" smtClean="0"/>
              <a:t>β</a:t>
            </a:r>
            <a:r>
              <a:rPr lang="en-US" sz="2800" b="1" dirty="0" smtClean="0"/>
              <a:t>-d-</a:t>
            </a:r>
            <a:r>
              <a:rPr lang="en-US" sz="2800" b="1" dirty="0" err="1" smtClean="0"/>
              <a:t>mannuronic</a:t>
            </a:r>
            <a:r>
              <a:rPr lang="en-US" sz="2800" b="1" dirty="0" smtClean="0"/>
              <a:t> acid</a:t>
            </a:r>
            <a:r>
              <a:rPr lang="en-US" sz="2800" dirty="0" smtClean="0"/>
              <a:t>. It is also called as </a:t>
            </a:r>
            <a:r>
              <a:rPr lang="en-US" sz="2800" b="1" dirty="0" err="1" smtClean="0"/>
              <a:t>alginic</a:t>
            </a:r>
            <a:r>
              <a:rPr lang="en-US" sz="2800" b="1" dirty="0" smtClean="0"/>
              <a:t> acid</a:t>
            </a:r>
            <a:r>
              <a:rPr lang="en-US" sz="2800" dirty="0" smtClean="0"/>
              <a:t>.</a:t>
            </a:r>
          </a:p>
          <a:p>
            <a:r>
              <a:rPr lang="en-US" sz="2800" dirty="0" smtClean="0"/>
              <a:t>It has been in use since World War II due to the shortage of agar.</a:t>
            </a:r>
          </a:p>
          <a:p>
            <a:r>
              <a:rPr lang="en-US" sz="2800" dirty="0" smtClean="0"/>
              <a:t>Factors responsible for its success are:</a:t>
            </a:r>
          </a:p>
          <a:p>
            <a:pPr lvl="1"/>
            <a:r>
              <a:rPr lang="en-US" sz="2800" dirty="0" smtClean="0"/>
              <a:t>Easy to manipulate</a:t>
            </a:r>
          </a:p>
          <a:p>
            <a:pPr lvl="1"/>
            <a:r>
              <a:rPr lang="en-US" sz="2800" dirty="0" smtClean="0"/>
              <a:t>Comfortable for patient</a:t>
            </a:r>
          </a:p>
          <a:p>
            <a:pPr lvl="1"/>
            <a:r>
              <a:rPr lang="en-US" sz="2800" dirty="0" smtClean="0"/>
              <a:t>Relatively inexpensive</a:t>
            </a:r>
          </a:p>
          <a:p>
            <a:endParaRPr lang="en-IN"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2464398"/>
      </p:ext>
    </p:extLst>
  </p:cSld>
  <p:clrMapOvr>
    <a:masterClrMapping/>
  </p:clrMapOvr>
  <mc:AlternateContent xmlns:mc="http://schemas.openxmlformats.org/markup-compatibility/2006" xmlns:p14="http://schemas.microsoft.com/office/powerpoint/2010/main">
    <mc:Choice Requires="p14">
      <p:transition spd="slow" p14:dur="2000" advTm="31894"/>
    </mc:Choice>
    <mc:Fallback xmlns="">
      <p:transition spd="slow" advTm="31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E9C8F-234F-1B41-9F4E-1B5DEF26EEAE}"/>
              </a:ext>
            </a:extLst>
          </p:cNvPr>
          <p:cNvSpPr>
            <a:spLocks noGrp="1"/>
          </p:cNvSpPr>
          <p:nvPr>
            <p:ph type="title"/>
          </p:nvPr>
        </p:nvSpPr>
        <p:spPr>
          <a:xfrm>
            <a:off x="1371600" y="20782"/>
            <a:ext cx="9601200" cy="1485900"/>
          </a:xfrm>
        </p:spPr>
        <p:txBody>
          <a:bodyPr/>
          <a:lstStyle/>
          <a:p>
            <a:pPr algn="ctr"/>
            <a:r>
              <a:rPr lang="en-US" b="1" dirty="0"/>
              <a:t>Composition </a:t>
            </a:r>
          </a:p>
        </p:txBody>
      </p:sp>
      <p:graphicFrame>
        <p:nvGraphicFramePr>
          <p:cNvPr id="5" name="Table 4"/>
          <p:cNvGraphicFramePr>
            <a:graphicFrameLocks noGrp="1"/>
          </p:cNvGraphicFramePr>
          <p:nvPr>
            <p:extLst>
              <p:ext uri="{D42A27DB-BD31-4B8C-83A1-F6EECF244321}">
                <p14:modId xmlns:p14="http://schemas.microsoft.com/office/powerpoint/2010/main" val="3297514755"/>
              </p:ext>
            </p:extLst>
          </p:nvPr>
        </p:nvGraphicFramePr>
        <p:xfrm>
          <a:off x="990600" y="1066800"/>
          <a:ext cx="10972800" cy="5085644"/>
        </p:xfrm>
        <a:graphic>
          <a:graphicData uri="http://schemas.openxmlformats.org/drawingml/2006/table">
            <a:tbl>
              <a:tblPr firstRow="1" bandRow="1">
                <a:tableStyleId>{35758FB7-9AC5-4552-8A53-C91805E547FA}</a:tableStyleId>
              </a:tblPr>
              <a:tblGrid>
                <a:gridCol w="3657600"/>
                <a:gridCol w="3657600"/>
                <a:gridCol w="3657600"/>
              </a:tblGrid>
              <a:tr h="962378">
                <a:tc>
                  <a:txBody>
                    <a:bodyPr/>
                    <a:lstStyle/>
                    <a:p>
                      <a:r>
                        <a:rPr lang="en-US" sz="2800" b="1" dirty="0" smtClean="0"/>
                        <a:t>Component</a:t>
                      </a:r>
                      <a:endParaRPr lang="en-IN" sz="2800" b="1" dirty="0"/>
                    </a:p>
                  </a:txBody>
                  <a:tcPr/>
                </a:tc>
                <a:tc>
                  <a:txBody>
                    <a:bodyPr/>
                    <a:lstStyle/>
                    <a:p>
                      <a:r>
                        <a:rPr lang="en-US" sz="2800" b="1" dirty="0" smtClean="0"/>
                        <a:t>Percentage</a:t>
                      </a:r>
                      <a:r>
                        <a:rPr lang="en-US" sz="2800" b="1" baseline="0" dirty="0" smtClean="0"/>
                        <a:t> by weight</a:t>
                      </a:r>
                      <a:endParaRPr lang="en-IN" sz="2800" b="1" dirty="0"/>
                    </a:p>
                  </a:txBody>
                  <a:tcPr/>
                </a:tc>
                <a:tc>
                  <a:txBody>
                    <a:bodyPr/>
                    <a:lstStyle/>
                    <a:p>
                      <a:r>
                        <a:rPr lang="en-US" sz="2800" b="1" dirty="0" smtClean="0"/>
                        <a:t>Function</a:t>
                      </a:r>
                      <a:endParaRPr lang="en-IN" sz="2800" b="1" dirty="0"/>
                    </a:p>
                  </a:txBody>
                  <a:tcPr/>
                </a:tc>
              </a:tr>
              <a:tr h="561622">
                <a:tc>
                  <a:txBody>
                    <a:bodyPr/>
                    <a:lstStyle/>
                    <a:p>
                      <a:r>
                        <a:rPr lang="en-US" sz="2800" b="1" dirty="0" smtClean="0"/>
                        <a:t>Potassium alginate</a:t>
                      </a:r>
                      <a:endParaRPr lang="en-IN" sz="2800" b="1" dirty="0"/>
                    </a:p>
                  </a:txBody>
                  <a:tcPr/>
                </a:tc>
                <a:tc>
                  <a:txBody>
                    <a:bodyPr/>
                    <a:lstStyle/>
                    <a:p>
                      <a:r>
                        <a:rPr lang="en-US" sz="2800" b="1" dirty="0" smtClean="0"/>
                        <a:t>15</a:t>
                      </a:r>
                      <a:endParaRPr lang="en-IN" sz="2800" b="1" dirty="0"/>
                    </a:p>
                  </a:txBody>
                  <a:tcPr/>
                </a:tc>
                <a:tc>
                  <a:txBody>
                    <a:bodyPr/>
                    <a:lstStyle/>
                    <a:p>
                      <a:r>
                        <a:rPr lang="en-US" sz="2800" b="1" dirty="0" smtClean="0"/>
                        <a:t>Soluble alginate</a:t>
                      </a:r>
                      <a:endParaRPr lang="en-IN" sz="2800" b="1" dirty="0"/>
                    </a:p>
                  </a:txBody>
                  <a:tcPr/>
                </a:tc>
              </a:tr>
              <a:tr h="527756">
                <a:tc>
                  <a:txBody>
                    <a:bodyPr/>
                    <a:lstStyle/>
                    <a:p>
                      <a:r>
                        <a:rPr lang="en-US" sz="2800" b="1" dirty="0" smtClean="0"/>
                        <a:t>Calcium sulfate</a:t>
                      </a:r>
                      <a:endParaRPr lang="en-IN" sz="2800" b="1" dirty="0"/>
                    </a:p>
                  </a:txBody>
                  <a:tcPr/>
                </a:tc>
                <a:tc>
                  <a:txBody>
                    <a:bodyPr/>
                    <a:lstStyle/>
                    <a:p>
                      <a:r>
                        <a:rPr lang="en-US" sz="2800" b="1" dirty="0" smtClean="0"/>
                        <a:t>16</a:t>
                      </a:r>
                      <a:endParaRPr lang="en-IN" sz="2800" b="1" dirty="0"/>
                    </a:p>
                  </a:txBody>
                  <a:tcPr/>
                </a:tc>
                <a:tc>
                  <a:txBody>
                    <a:bodyPr/>
                    <a:lstStyle/>
                    <a:p>
                      <a:r>
                        <a:rPr lang="en-US" sz="2800" b="1" dirty="0" smtClean="0"/>
                        <a:t>Reactor</a:t>
                      </a:r>
                      <a:endParaRPr lang="en-IN" sz="2800" b="1" dirty="0"/>
                    </a:p>
                  </a:txBody>
                  <a:tcPr/>
                </a:tc>
              </a:tr>
              <a:tr h="527756">
                <a:tc>
                  <a:txBody>
                    <a:bodyPr/>
                    <a:lstStyle/>
                    <a:p>
                      <a:r>
                        <a:rPr lang="en-US" sz="2800" b="1" dirty="0" smtClean="0"/>
                        <a:t>Zinc oxide </a:t>
                      </a:r>
                      <a:endParaRPr lang="en-IN" sz="2800" b="1" dirty="0"/>
                    </a:p>
                  </a:txBody>
                  <a:tcPr/>
                </a:tc>
                <a:tc>
                  <a:txBody>
                    <a:bodyPr/>
                    <a:lstStyle/>
                    <a:p>
                      <a:r>
                        <a:rPr lang="en-US" sz="2800" b="1" dirty="0" smtClean="0"/>
                        <a:t>4</a:t>
                      </a:r>
                      <a:endParaRPr lang="en-IN" sz="2800" b="1" dirty="0"/>
                    </a:p>
                  </a:txBody>
                  <a:tcPr/>
                </a:tc>
                <a:tc>
                  <a:txBody>
                    <a:bodyPr/>
                    <a:lstStyle/>
                    <a:p>
                      <a:r>
                        <a:rPr lang="en-US" sz="2800" b="1" dirty="0" smtClean="0"/>
                        <a:t>Filler particles</a:t>
                      </a:r>
                      <a:endParaRPr lang="en-IN" sz="2800" b="1" dirty="0"/>
                    </a:p>
                  </a:txBody>
                  <a:tcPr/>
                </a:tc>
              </a:tr>
              <a:tr h="962378">
                <a:tc>
                  <a:txBody>
                    <a:bodyPr/>
                    <a:lstStyle/>
                    <a:p>
                      <a:r>
                        <a:rPr lang="en-US" sz="2800" b="1" dirty="0" smtClean="0"/>
                        <a:t>Potassium titanium fluoride</a:t>
                      </a:r>
                      <a:endParaRPr lang="en-IN" sz="2800" b="1" dirty="0"/>
                    </a:p>
                  </a:txBody>
                  <a:tcPr/>
                </a:tc>
                <a:tc>
                  <a:txBody>
                    <a:bodyPr/>
                    <a:lstStyle/>
                    <a:p>
                      <a:r>
                        <a:rPr lang="en-US" sz="2800" b="1" dirty="0" smtClean="0"/>
                        <a:t>3</a:t>
                      </a:r>
                      <a:endParaRPr lang="en-IN" sz="2800" b="1" dirty="0"/>
                    </a:p>
                  </a:txBody>
                  <a:tcPr/>
                </a:tc>
                <a:tc>
                  <a:txBody>
                    <a:bodyPr/>
                    <a:lstStyle/>
                    <a:p>
                      <a:r>
                        <a:rPr lang="en-US" sz="2800" b="1" dirty="0" smtClean="0"/>
                        <a:t>Accelerator</a:t>
                      </a:r>
                      <a:endParaRPr lang="en-IN" sz="2800" b="1" dirty="0"/>
                    </a:p>
                  </a:txBody>
                  <a:tcPr/>
                </a:tc>
              </a:tr>
              <a:tr h="962378">
                <a:tc>
                  <a:txBody>
                    <a:bodyPr/>
                    <a:lstStyle/>
                    <a:p>
                      <a:r>
                        <a:rPr lang="en-US" sz="2800" b="1" dirty="0" smtClean="0"/>
                        <a:t>Diatomaceous</a:t>
                      </a:r>
                      <a:r>
                        <a:rPr lang="en-US" sz="2800" b="1" baseline="0" dirty="0" smtClean="0"/>
                        <a:t> earth</a:t>
                      </a:r>
                      <a:endParaRPr lang="en-IN" sz="2800" b="1" dirty="0"/>
                    </a:p>
                  </a:txBody>
                  <a:tcPr/>
                </a:tc>
                <a:tc>
                  <a:txBody>
                    <a:bodyPr/>
                    <a:lstStyle/>
                    <a:p>
                      <a:r>
                        <a:rPr lang="en-US" sz="2800" b="1" dirty="0" smtClean="0"/>
                        <a:t>60</a:t>
                      </a:r>
                      <a:endParaRPr lang="en-IN" sz="2800" b="1" dirty="0"/>
                    </a:p>
                  </a:txBody>
                  <a:tcPr/>
                </a:tc>
                <a:tc>
                  <a:txBody>
                    <a:bodyPr/>
                    <a:lstStyle/>
                    <a:p>
                      <a:r>
                        <a:rPr lang="en-US" sz="2800" b="1" dirty="0" smtClean="0"/>
                        <a:t>Filler particle s</a:t>
                      </a:r>
                      <a:r>
                        <a:rPr lang="en-US" sz="2800" b="1" baseline="0" dirty="0" smtClean="0"/>
                        <a:t> </a:t>
                      </a:r>
                      <a:endParaRPr lang="en-IN" sz="2800" b="1" dirty="0"/>
                    </a:p>
                  </a:txBody>
                  <a:tcPr/>
                </a:tc>
              </a:tr>
              <a:tr h="581376">
                <a:tc>
                  <a:txBody>
                    <a:bodyPr/>
                    <a:lstStyle/>
                    <a:p>
                      <a:r>
                        <a:rPr lang="en-US" sz="2800" b="1" dirty="0" smtClean="0"/>
                        <a:t>Sodium phosphate</a:t>
                      </a:r>
                      <a:endParaRPr lang="en-IN" sz="2800" b="1" dirty="0"/>
                    </a:p>
                  </a:txBody>
                  <a:tcPr/>
                </a:tc>
                <a:tc>
                  <a:txBody>
                    <a:bodyPr/>
                    <a:lstStyle/>
                    <a:p>
                      <a:r>
                        <a:rPr lang="en-US" sz="2800" b="1" dirty="0" smtClean="0"/>
                        <a:t>2</a:t>
                      </a:r>
                      <a:endParaRPr lang="en-IN" sz="2800" b="1" dirty="0"/>
                    </a:p>
                  </a:txBody>
                  <a:tcPr/>
                </a:tc>
                <a:tc>
                  <a:txBody>
                    <a:bodyPr/>
                    <a:lstStyle/>
                    <a:p>
                      <a:r>
                        <a:rPr lang="en-US" sz="2800" b="1" dirty="0" smtClean="0"/>
                        <a:t>Retarder</a:t>
                      </a:r>
                      <a:endParaRPr lang="en-IN" sz="2800" b="1" dirty="0"/>
                    </a:p>
                  </a:txBody>
                  <a:tcPr/>
                </a:tc>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7486688"/>
      </p:ext>
    </p:extLst>
  </p:cSld>
  <p:clrMapOvr>
    <a:masterClrMapping/>
  </p:clrMapOvr>
  <mc:AlternateContent xmlns:mc="http://schemas.openxmlformats.org/markup-compatibility/2006" xmlns:p14="http://schemas.microsoft.com/office/powerpoint/2010/main">
    <mc:Choice Requires="p14">
      <p:transition spd="slow" p14:dur="2000" advTm="117502"/>
    </mc:Choice>
    <mc:Fallback xmlns="">
      <p:transition spd="slow" advTm="11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016B69-6859-664E-81D2-A791F329C8D9}"/>
              </a:ext>
            </a:extLst>
          </p:cNvPr>
          <p:cNvSpPr>
            <a:spLocks noGrp="1"/>
          </p:cNvSpPr>
          <p:nvPr>
            <p:ph type="title"/>
          </p:nvPr>
        </p:nvSpPr>
        <p:spPr>
          <a:xfrm>
            <a:off x="1485900" y="152400"/>
            <a:ext cx="9601200" cy="1485900"/>
          </a:xfrm>
        </p:spPr>
        <p:txBody>
          <a:bodyPr/>
          <a:lstStyle/>
          <a:p>
            <a:pPr algn="ctr"/>
            <a:r>
              <a:rPr lang="en-US" b="1" dirty="0"/>
              <a:t>Setting Reaction </a:t>
            </a:r>
          </a:p>
        </p:txBody>
      </p:sp>
      <p:sp>
        <p:nvSpPr>
          <p:cNvPr id="3" name="Content Placeholder 2">
            <a:extLst>
              <a:ext uri="{FF2B5EF4-FFF2-40B4-BE49-F238E27FC236}">
                <a16:creationId xmlns:a16="http://schemas.microsoft.com/office/drawing/2014/main" xmlns="" id="{268144A1-DB00-F54B-9368-AF9067F6393F}"/>
              </a:ext>
            </a:extLst>
          </p:cNvPr>
          <p:cNvSpPr>
            <a:spLocks noGrp="1"/>
          </p:cNvSpPr>
          <p:nvPr>
            <p:ph idx="1"/>
          </p:nvPr>
        </p:nvSpPr>
        <p:spPr>
          <a:xfrm>
            <a:off x="1295400" y="838200"/>
            <a:ext cx="10058400" cy="5791200"/>
          </a:xfrm>
        </p:spPr>
        <p:txBody>
          <a:bodyPr>
            <a:noAutofit/>
          </a:bodyPr>
          <a:lstStyle/>
          <a:p>
            <a:r>
              <a:rPr lang="en-US" sz="2400" dirty="0" smtClean="0"/>
              <a:t>It is a sol-gel reaction where soluble alginate reacts with calcium sulfate and insoluble calcium alginate gel is formed.</a:t>
            </a:r>
          </a:p>
          <a:p>
            <a:r>
              <a:rPr lang="en-US" sz="2400" dirty="0" smtClean="0"/>
              <a:t>This production of calcium alginate is so rapid that it does not allow sufficient working time.</a:t>
            </a:r>
          </a:p>
          <a:p>
            <a:r>
              <a:rPr lang="en-US" sz="2400" dirty="0" smtClean="0"/>
              <a:t>Thus, </a:t>
            </a:r>
            <a:r>
              <a:rPr lang="en-US" sz="2400" dirty="0" err="1" smtClean="0"/>
              <a:t>trisodium</a:t>
            </a:r>
            <a:r>
              <a:rPr lang="en-US" sz="2400" dirty="0" smtClean="0"/>
              <a:t> phosphate is added to prolong the working time.</a:t>
            </a:r>
          </a:p>
          <a:p>
            <a:r>
              <a:rPr lang="en-US" sz="2400" dirty="0" smtClean="0"/>
              <a:t>So, when suitable amounts of calcium sulfate, potassium alginate and </a:t>
            </a:r>
            <a:r>
              <a:rPr lang="en-US" sz="2400" dirty="0" err="1" smtClean="0"/>
              <a:t>trisodium</a:t>
            </a:r>
            <a:r>
              <a:rPr lang="en-US" sz="2400" dirty="0" smtClean="0"/>
              <a:t> phosphate are mixed the following reaction will first take place:</a:t>
            </a:r>
          </a:p>
          <a:p>
            <a:pPr marL="0" indent="0">
              <a:buNone/>
            </a:pPr>
            <a:r>
              <a:rPr lang="en-US" sz="2400" dirty="0"/>
              <a:t>	</a:t>
            </a:r>
            <a:r>
              <a:rPr lang="en-US" sz="2400" dirty="0" smtClean="0"/>
              <a:t>2Na</a:t>
            </a:r>
            <a:r>
              <a:rPr lang="en-US" sz="2400" baseline="-25000" dirty="0" smtClean="0"/>
              <a:t>3</a:t>
            </a:r>
            <a:r>
              <a:rPr lang="en-US" sz="2400" dirty="0" smtClean="0"/>
              <a:t>PO</a:t>
            </a:r>
            <a:r>
              <a:rPr lang="en-US" sz="2400" baseline="-25000" dirty="0" smtClean="0"/>
              <a:t>4</a:t>
            </a:r>
            <a:r>
              <a:rPr lang="en-US" sz="2400" dirty="0" smtClean="0"/>
              <a:t>     +    3CaSO</a:t>
            </a:r>
            <a:r>
              <a:rPr lang="en-US" sz="2400" baseline="-25000" dirty="0" smtClean="0"/>
              <a:t>4</a:t>
            </a:r>
            <a:r>
              <a:rPr lang="en-US" sz="2400" dirty="0" smtClean="0"/>
              <a:t>                          Ca</a:t>
            </a:r>
            <a:r>
              <a:rPr lang="en-US" sz="2400" baseline="-25000" dirty="0" smtClean="0"/>
              <a:t>3</a:t>
            </a:r>
            <a:r>
              <a:rPr lang="en-US" sz="2400" dirty="0" smtClean="0"/>
              <a:t>(PO4)</a:t>
            </a:r>
            <a:r>
              <a:rPr lang="en-US" sz="2400" baseline="-25000" dirty="0" smtClean="0"/>
              <a:t>2</a:t>
            </a:r>
            <a:r>
              <a:rPr lang="en-US" sz="2400" dirty="0" smtClean="0"/>
              <a:t>     +    3 Na</a:t>
            </a:r>
            <a:r>
              <a:rPr lang="en-US" sz="2400" baseline="-25000" dirty="0" smtClean="0"/>
              <a:t>2</a:t>
            </a:r>
            <a:r>
              <a:rPr lang="en-US" sz="2400" dirty="0" smtClean="0"/>
              <a:t>SO</a:t>
            </a:r>
            <a:r>
              <a:rPr lang="en-US" sz="2400" baseline="-25000" dirty="0" smtClean="0"/>
              <a:t>4</a:t>
            </a:r>
          </a:p>
          <a:p>
            <a:pPr marL="0" indent="0">
              <a:buNone/>
            </a:pPr>
            <a:r>
              <a:rPr lang="en-US" sz="2400" dirty="0"/>
              <a:t>When the supply of </a:t>
            </a:r>
            <a:r>
              <a:rPr lang="en-US" sz="2400" dirty="0" err="1"/>
              <a:t>tricalcium</a:t>
            </a:r>
            <a:r>
              <a:rPr lang="en-US" sz="2400" dirty="0"/>
              <a:t> </a:t>
            </a:r>
            <a:r>
              <a:rPr lang="en-US" sz="2400" dirty="0" smtClean="0"/>
              <a:t>phosphate (retarder) </a:t>
            </a:r>
            <a:r>
              <a:rPr lang="en-US" sz="2400" dirty="0"/>
              <a:t>is exhausted, the calcium ions begin to react with potassium </a:t>
            </a:r>
            <a:r>
              <a:rPr lang="en-US" sz="2400" dirty="0" smtClean="0"/>
              <a:t>alginate to produce calcium alginate as follows:</a:t>
            </a:r>
          </a:p>
          <a:p>
            <a:pPr marL="0" indent="0">
              <a:buNone/>
            </a:pPr>
            <a:r>
              <a:rPr lang="en-US" sz="2400" dirty="0"/>
              <a:t>	 </a:t>
            </a:r>
            <a:r>
              <a:rPr lang="en-US" sz="2400" dirty="0" smtClean="0"/>
              <a:t>  K</a:t>
            </a:r>
            <a:r>
              <a:rPr lang="en-US" sz="2400" baseline="-25000" dirty="0" smtClean="0"/>
              <a:t>2n</a:t>
            </a:r>
            <a:r>
              <a:rPr lang="en-US" sz="2400" dirty="0" smtClean="0"/>
              <a:t>Alg        +     n CaSO</a:t>
            </a:r>
            <a:r>
              <a:rPr lang="en-US" sz="2400" baseline="-25000" dirty="0" smtClean="0"/>
              <a:t>4</a:t>
            </a:r>
            <a:r>
              <a:rPr lang="en-US" sz="2400" dirty="0" smtClean="0"/>
              <a:t>                       n K</a:t>
            </a:r>
            <a:r>
              <a:rPr lang="en-US" sz="2400" baseline="-25000" dirty="0" smtClean="0"/>
              <a:t>2</a:t>
            </a:r>
            <a:r>
              <a:rPr lang="en-US" sz="2400" dirty="0" smtClean="0"/>
              <a:t>SO</a:t>
            </a:r>
            <a:r>
              <a:rPr lang="en-US" sz="2400" baseline="-25000" dirty="0" smtClean="0"/>
              <a:t>4</a:t>
            </a:r>
            <a:r>
              <a:rPr lang="en-US" sz="2400" dirty="0" smtClean="0"/>
              <a:t>       +     </a:t>
            </a:r>
            <a:r>
              <a:rPr lang="en-US" sz="2400" dirty="0" err="1" smtClean="0"/>
              <a:t>Ca</a:t>
            </a:r>
            <a:r>
              <a:rPr lang="en-US" sz="2400" baseline="-25000" dirty="0" err="1" smtClean="0"/>
              <a:t>n</a:t>
            </a:r>
            <a:r>
              <a:rPr lang="en-US" sz="2400" dirty="0" err="1" smtClean="0"/>
              <a:t>Alg</a:t>
            </a:r>
            <a:endParaRPr lang="en-US" sz="2400" dirty="0" smtClean="0"/>
          </a:p>
          <a:p>
            <a:pPr marL="0" indent="0">
              <a:buNone/>
            </a:pPr>
            <a:r>
              <a:rPr lang="en-US" sz="2400" dirty="0"/>
              <a:t>	</a:t>
            </a:r>
            <a:r>
              <a:rPr lang="en-US" sz="2400" dirty="0" smtClean="0"/>
              <a:t>	</a:t>
            </a:r>
            <a:endParaRPr lang="en-US" sz="2400" dirty="0"/>
          </a:p>
          <a:p>
            <a:pPr marL="0" indent="0">
              <a:buNone/>
            </a:pPr>
            <a:endParaRPr lang="en-US" sz="2400" baseline="-25000" dirty="0" smtClean="0"/>
          </a:p>
          <a:p>
            <a:pPr marL="0" indent="0">
              <a:buNone/>
            </a:pPr>
            <a:endParaRPr lang="en-US" sz="2400" baseline="-25000" dirty="0"/>
          </a:p>
        </p:txBody>
      </p:sp>
      <p:cxnSp>
        <p:nvCxnSpPr>
          <p:cNvPr id="5" name="Straight Arrow Connector 4"/>
          <p:cNvCxnSpPr/>
          <p:nvPr/>
        </p:nvCxnSpPr>
        <p:spPr>
          <a:xfrm>
            <a:off x="6286500" y="4191000"/>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286500" y="5181600"/>
            <a:ext cx="685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4174797"/>
      </p:ext>
    </p:extLst>
  </p:cSld>
  <p:clrMapOvr>
    <a:masterClrMapping/>
  </p:clrMapOvr>
  <mc:AlternateContent xmlns:mc="http://schemas.openxmlformats.org/markup-compatibility/2006" xmlns:p14="http://schemas.microsoft.com/office/powerpoint/2010/main">
    <mc:Choice Requires="p14">
      <p:transition spd="slow" p14:dur="2000" advTm="53937"/>
    </mc:Choice>
    <mc:Fallback xmlns="">
      <p:transition spd="slow" advTm="53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502FE0C-6433-4D49-A490-5553F6409B1C}"/>
              </a:ext>
            </a:extLst>
          </p:cNvPr>
          <p:cNvSpPr>
            <a:spLocks noGrp="1"/>
          </p:cNvSpPr>
          <p:nvPr>
            <p:ph idx="1"/>
          </p:nvPr>
        </p:nvSpPr>
        <p:spPr>
          <a:xfrm>
            <a:off x="751609" y="550810"/>
            <a:ext cx="10925794" cy="5756379"/>
          </a:xfrm>
        </p:spPr>
        <p:txBody>
          <a:bodyPr>
            <a:normAutofit/>
          </a:bodyPr>
          <a:lstStyle/>
          <a:p>
            <a:pPr marL="0" indent="0">
              <a:buNone/>
            </a:pPr>
            <a:endParaRPr lang="en-US" dirty="0"/>
          </a:p>
          <a:p>
            <a:pPr marL="0" indent="0">
              <a:buNone/>
            </a:pPr>
            <a:r>
              <a:rPr lang="en-US" sz="2800" b="1" dirty="0"/>
              <a:t>Gel Structure:</a:t>
            </a:r>
          </a:p>
          <a:p>
            <a:pPr marL="0" indent="0">
              <a:buNone/>
            </a:pPr>
            <a:endParaRPr lang="en-US" b="1" dirty="0"/>
          </a:p>
          <a:p>
            <a:pPr>
              <a:buFont typeface="Wingdings" pitchFamily="2" charset="2"/>
              <a:buChar char="§"/>
            </a:pPr>
            <a:r>
              <a:rPr lang="en-US" sz="2800" dirty="0"/>
              <a:t>The final gel consists of a brush heap of calcium alginate fibril network enclosing unreacted sodium alginate sol, excess water, filler particles and reaction byproducts. </a:t>
            </a:r>
            <a:endParaRPr lang="en-US" sz="2800" dirty="0" smtClean="0"/>
          </a:p>
          <a:p>
            <a:pPr>
              <a:buFont typeface="Wingdings" pitchFamily="2" charset="2"/>
              <a:buChar char="§"/>
            </a:pPr>
            <a:r>
              <a:rPr lang="en-US" sz="2800" dirty="0" smtClean="0"/>
              <a:t>It </a:t>
            </a:r>
            <a:r>
              <a:rPr lang="en-US" sz="2800" dirty="0"/>
              <a:t>is a cross-linked structure (i.e., each fiber is tied to each other at certain points). </a:t>
            </a:r>
            <a:endParaRPr lang="en-US" sz="2800" dirty="0" smtClean="0"/>
          </a:p>
          <a:p>
            <a:pPr>
              <a:buFont typeface="Wingdings" pitchFamily="2" charset="2"/>
              <a:buChar char="§"/>
            </a:pPr>
            <a:r>
              <a:rPr lang="en-US" sz="2800" dirty="0" smtClean="0"/>
              <a:t>Calcium </a:t>
            </a:r>
            <a:r>
              <a:rPr lang="en-US" sz="2800" dirty="0"/>
              <a:t>is responsible for cross-linking.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1734429"/>
      </p:ext>
    </p:extLst>
  </p:cSld>
  <p:clrMapOvr>
    <a:masterClrMapping/>
  </p:clrMapOvr>
  <mc:AlternateContent xmlns:mc="http://schemas.openxmlformats.org/markup-compatibility/2006" xmlns:p14="http://schemas.microsoft.com/office/powerpoint/2010/main">
    <mc:Choice Requires="p14">
      <p:transition spd="slow" p14:dur="2000" advTm="28525"/>
    </mc:Choice>
    <mc:Fallback xmlns="">
      <p:transition spd="slow" advTm="28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052F40-D4EB-F54F-959D-41B37915D8D6}"/>
              </a:ext>
            </a:extLst>
          </p:cNvPr>
          <p:cNvSpPr>
            <a:spLocks noGrp="1"/>
          </p:cNvSpPr>
          <p:nvPr>
            <p:ph type="title"/>
          </p:nvPr>
        </p:nvSpPr>
        <p:spPr>
          <a:xfrm>
            <a:off x="1524000" y="228600"/>
            <a:ext cx="9601200" cy="1485900"/>
          </a:xfrm>
        </p:spPr>
        <p:txBody>
          <a:bodyPr/>
          <a:lstStyle/>
          <a:p>
            <a:pPr algn="ctr"/>
            <a:r>
              <a:rPr lang="en-US" b="1" dirty="0"/>
              <a:t>Manipulation </a:t>
            </a:r>
          </a:p>
        </p:txBody>
      </p:sp>
      <p:sp>
        <p:nvSpPr>
          <p:cNvPr id="3" name="Content Placeholder 2">
            <a:extLst>
              <a:ext uri="{FF2B5EF4-FFF2-40B4-BE49-F238E27FC236}">
                <a16:creationId xmlns:a16="http://schemas.microsoft.com/office/drawing/2014/main" xmlns="" id="{E8DB37FE-D8F8-7F47-9D14-FFCCAED6B152}"/>
              </a:ext>
            </a:extLst>
          </p:cNvPr>
          <p:cNvSpPr>
            <a:spLocks noGrp="1"/>
          </p:cNvSpPr>
          <p:nvPr>
            <p:ph idx="1"/>
          </p:nvPr>
        </p:nvSpPr>
        <p:spPr>
          <a:xfrm>
            <a:off x="1524000" y="1143000"/>
            <a:ext cx="9677400" cy="5486400"/>
          </a:xfrm>
        </p:spPr>
        <p:txBody>
          <a:bodyPr>
            <a:noAutofit/>
          </a:bodyPr>
          <a:lstStyle/>
          <a:p>
            <a:r>
              <a:rPr lang="en-US" sz="2800" dirty="0" smtClean="0"/>
              <a:t>The powder is sifted into premeasured water that has been taken in a clean bowl. </a:t>
            </a:r>
          </a:p>
          <a:p>
            <a:r>
              <a:rPr lang="en-US" sz="2800" dirty="0" smtClean="0"/>
              <a:t>The </a:t>
            </a:r>
            <a:r>
              <a:rPr lang="en-US" sz="2800" dirty="0" smtClean="0"/>
              <a:t>powder </a:t>
            </a:r>
            <a:r>
              <a:rPr lang="en-US" sz="2800" dirty="0" smtClean="0"/>
              <a:t>is incorporated into the water by careful mixing  with a metal spatula.</a:t>
            </a:r>
          </a:p>
          <a:p>
            <a:r>
              <a:rPr lang="en-US" sz="2800" dirty="0" smtClean="0"/>
              <a:t>A vigorous figure-eight motion is best, with the mix being swiped or stropped against the sides of the rubber mixing bowl with intermittent rotations (180 degrees) of the spatula to press out the air bubbles.</a:t>
            </a:r>
          </a:p>
          <a:p>
            <a:r>
              <a:rPr lang="en-US" sz="2800" dirty="0" smtClean="0"/>
              <a:t>The result should be smooth, creamy mixture that does not drip off the spatula when it is raised from the bowl.</a:t>
            </a:r>
          </a:p>
          <a:p>
            <a:r>
              <a:rPr lang="en-US" sz="2800" dirty="0" smtClean="0"/>
              <a:t>A variety of mechanical devices are also available for </a:t>
            </a:r>
            <a:r>
              <a:rPr lang="en-US" sz="2800" dirty="0" err="1" smtClean="0"/>
              <a:t>spatulating</a:t>
            </a:r>
            <a:r>
              <a:rPr lang="en-US" sz="2800" dirty="0" smtClean="0"/>
              <a:t> .</a:t>
            </a:r>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4357748"/>
      </p:ext>
    </p:extLst>
  </p:cSld>
  <p:clrMapOvr>
    <a:masterClrMapping/>
  </p:clrMapOvr>
  <mc:AlternateContent xmlns:mc="http://schemas.openxmlformats.org/markup-compatibility/2006" xmlns:p14="http://schemas.microsoft.com/office/powerpoint/2010/main">
    <mc:Choice Requires="p14">
      <p:transition spd="slow" p14:dur="2000" advTm="51012"/>
    </mc:Choice>
    <mc:Fallback xmlns="">
      <p:transition spd="slow" advTm="51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9D0761-5333-BF4A-ACFF-B98134012376}"/>
              </a:ext>
            </a:extLst>
          </p:cNvPr>
          <p:cNvSpPr>
            <a:spLocks noGrp="1"/>
          </p:cNvSpPr>
          <p:nvPr>
            <p:ph type="title"/>
          </p:nvPr>
        </p:nvSpPr>
        <p:spPr/>
        <p:txBody>
          <a:bodyPr/>
          <a:lstStyle/>
          <a:p>
            <a:pPr algn="ctr"/>
            <a:r>
              <a:rPr lang="en-US" b="1"/>
              <a:t>Mixing Time</a:t>
            </a:r>
          </a:p>
        </p:txBody>
      </p:sp>
      <p:sp>
        <p:nvSpPr>
          <p:cNvPr id="3" name="Content Placeholder 2">
            <a:extLst>
              <a:ext uri="{FF2B5EF4-FFF2-40B4-BE49-F238E27FC236}">
                <a16:creationId xmlns:a16="http://schemas.microsoft.com/office/drawing/2014/main" xmlns="" id="{AA868C32-D8AA-5948-9C72-D5F7D84AA594}"/>
              </a:ext>
            </a:extLst>
          </p:cNvPr>
          <p:cNvSpPr>
            <a:spLocks noGrp="1"/>
          </p:cNvSpPr>
          <p:nvPr>
            <p:ph idx="1"/>
          </p:nvPr>
        </p:nvSpPr>
        <p:spPr>
          <a:xfrm>
            <a:off x="1295400" y="1524000"/>
            <a:ext cx="9601200" cy="3581400"/>
          </a:xfrm>
        </p:spPr>
        <p:txBody>
          <a:bodyPr>
            <a:noAutofit/>
          </a:bodyPr>
          <a:lstStyle/>
          <a:p>
            <a:r>
              <a:rPr lang="en-US" sz="2800" dirty="0"/>
              <a:t>For fast set alginate - 45 </a:t>
            </a:r>
            <a:r>
              <a:rPr lang="en-US" sz="2800" dirty="0" smtClean="0"/>
              <a:t>seconds</a:t>
            </a:r>
            <a:endParaRPr lang="en-US" sz="2800" dirty="0"/>
          </a:p>
          <a:p>
            <a:r>
              <a:rPr lang="en-US" sz="2800" dirty="0"/>
              <a:t>For normal set alginate - 60 </a:t>
            </a:r>
            <a:r>
              <a:rPr lang="en-US" sz="2800" dirty="0" smtClean="0"/>
              <a:t>seconds</a:t>
            </a:r>
          </a:p>
          <a:p>
            <a:r>
              <a:rPr lang="en-US" sz="2800" dirty="0" smtClean="0"/>
              <a:t>The strength can be reduced by 50 % if the mixing is not complete.</a:t>
            </a:r>
          </a:p>
          <a:p>
            <a:r>
              <a:rPr lang="en-US" sz="2800" dirty="0" smtClean="0"/>
              <a:t>Clean </a:t>
            </a:r>
            <a:r>
              <a:rPr lang="en-US" sz="2800" dirty="0" err="1" smtClean="0"/>
              <a:t>equipments</a:t>
            </a:r>
            <a:r>
              <a:rPr lang="en-US" sz="2800" dirty="0" smtClean="0"/>
              <a:t> are important as contamination may result in too rapid a set, inadequate fluidity, or even rupture of the impression on removal from the mouth.</a:t>
            </a:r>
          </a:p>
          <a:p>
            <a:endParaRPr lang="en-US" sz="2800" dirty="0" smtClean="0"/>
          </a:p>
          <a:p>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3204991"/>
      </p:ext>
    </p:extLst>
  </p:cSld>
  <p:clrMapOvr>
    <a:masterClrMapping/>
  </p:clrMapOvr>
  <mc:AlternateContent xmlns:mc="http://schemas.openxmlformats.org/markup-compatibility/2006" xmlns:p14="http://schemas.microsoft.com/office/powerpoint/2010/main">
    <mc:Choice Requires="p14">
      <p:transition spd="slow" p14:dur="2000" advTm="40342"/>
    </mc:Choice>
    <mc:Fallback xmlns="">
      <p:transition spd="slow" advTm="4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1F119-455C-EF45-85EA-791ACC368E1E}"/>
              </a:ext>
            </a:extLst>
          </p:cNvPr>
          <p:cNvSpPr>
            <a:spLocks noGrp="1"/>
          </p:cNvSpPr>
          <p:nvPr>
            <p:ph type="title"/>
          </p:nvPr>
        </p:nvSpPr>
        <p:spPr/>
        <p:txBody>
          <a:bodyPr/>
          <a:lstStyle/>
          <a:p>
            <a:pPr algn="ctr"/>
            <a:r>
              <a:rPr lang="en-US" b="1" dirty="0" smtClean="0"/>
              <a:t>Setting </a:t>
            </a:r>
            <a:r>
              <a:rPr lang="en-US" b="1" dirty="0"/>
              <a:t>Time</a:t>
            </a:r>
          </a:p>
        </p:txBody>
      </p:sp>
      <p:sp>
        <p:nvSpPr>
          <p:cNvPr id="3" name="Content Placeholder 2">
            <a:extLst>
              <a:ext uri="{FF2B5EF4-FFF2-40B4-BE49-F238E27FC236}">
                <a16:creationId xmlns:a16="http://schemas.microsoft.com/office/drawing/2014/main" xmlns="" id="{FEBFDA96-A691-B645-959D-C4F0D0D437AC}"/>
              </a:ext>
            </a:extLst>
          </p:cNvPr>
          <p:cNvSpPr>
            <a:spLocks noGrp="1"/>
          </p:cNvSpPr>
          <p:nvPr>
            <p:ph idx="1"/>
          </p:nvPr>
        </p:nvSpPr>
        <p:spPr>
          <a:xfrm>
            <a:off x="1371600" y="1524000"/>
            <a:ext cx="10134600" cy="4800600"/>
          </a:xfrm>
        </p:spPr>
        <p:txBody>
          <a:bodyPr>
            <a:normAutofit lnSpcReduction="10000"/>
          </a:bodyPr>
          <a:lstStyle/>
          <a:p>
            <a:r>
              <a:rPr lang="en-US" sz="2800" dirty="0"/>
              <a:t>Fast set alginate — </a:t>
            </a:r>
            <a:r>
              <a:rPr lang="en-US" sz="2800" dirty="0" smtClean="0"/>
              <a:t>1.5 to 3 minutes</a:t>
            </a:r>
            <a:endParaRPr lang="en-US" sz="2800" dirty="0"/>
          </a:p>
          <a:p>
            <a:r>
              <a:rPr lang="en-US" sz="2800" dirty="0"/>
              <a:t>Normal set alginate: — </a:t>
            </a:r>
            <a:r>
              <a:rPr lang="en-US" sz="2800" dirty="0" smtClean="0"/>
              <a:t>3-4.5 minutes</a:t>
            </a:r>
          </a:p>
          <a:p>
            <a:r>
              <a:rPr lang="en-US" sz="2800" dirty="0" smtClean="0"/>
              <a:t>Setting time can be regulated by altering the temperature of water.</a:t>
            </a:r>
          </a:p>
          <a:p>
            <a:r>
              <a:rPr lang="en-US" sz="2800" dirty="0" smtClean="0"/>
              <a:t>Higher the temperature  the shorter is the setting time</a:t>
            </a:r>
          </a:p>
          <a:p>
            <a:r>
              <a:rPr lang="en-US" sz="2800" dirty="0" smtClean="0"/>
              <a:t>In hot weather, special precaution should be taken to provide cool water for mixing to prevent premature gelation.</a:t>
            </a:r>
          </a:p>
          <a:p>
            <a:r>
              <a:rPr lang="en-US" sz="2800" dirty="0" smtClean="0"/>
              <a:t>It may even be necessary to precool the mixing bowl and spatula, especially when small amounts of impression material are to be mixed.</a:t>
            </a:r>
          </a:p>
          <a:p>
            <a:endParaRPr lang="en-US"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7704861"/>
      </p:ext>
    </p:extLst>
  </p:cSld>
  <p:clrMapOvr>
    <a:masterClrMapping/>
  </p:clrMapOvr>
  <mc:AlternateContent xmlns:mc="http://schemas.openxmlformats.org/markup-compatibility/2006" xmlns:p14="http://schemas.microsoft.com/office/powerpoint/2010/main">
    <mc:Choice Requires="p14">
      <p:transition spd="slow" p14:dur="2000" advTm="43146"/>
    </mc:Choice>
    <mc:Fallback xmlns="">
      <p:transition spd="slow" advTm="4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docProps/app.xml><?xml version="1.0" encoding="utf-8"?>
<Properties xmlns="http://schemas.openxmlformats.org/officeDocument/2006/extended-properties" xmlns:vt="http://schemas.openxmlformats.org/officeDocument/2006/docPropsVTypes">
  <TotalTime>313</TotalTime>
  <Words>1060</Words>
  <Application>Microsoft Office PowerPoint</Application>
  <PresentationFormat>Custom</PresentationFormat>
  <Paragraphs>130</Paragraphs>
  <Slides>19</Slides>
  <Notes>0</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TF10001025</vt:lpstr>
      <vt:lpstr>ALGINATE</vt:lpstr>
      <vt:lpstr>Lesson Plan</vt:lpstr>
      <vt:lpstr>PowerPoint Presentation</vt:lpstr>
      <vt:lpstr>Composition </vt:lpstr>
      <vt:lpstr>Setting Reaction </vt:lpstr>
      <vt:lpstr>PowerPoint Presentation</vt:lpstr>
      <vt:lpstr>Manipulation </vt:lpstr>
      <vt:lpstr>Mixing Time</vt:lpstr>
      <vt:lpstr>Setting Time</vt:lpstr>
      <vt:lpstr>Properties</vt:lpstr>
      <vt:lpstr>PowerPoint Presentation</vt:lpstr>
      <vt:lpstr>PowerPoint Presentation</vt:lpstr>
      <vt:lpstr>USES</vt:lpstr>
      <vt:lpstr>Advantages</vt:lpstr>
      <vt:lpstr>Disadvantages </vt:lpstr>
      <vt:lpstr>Disinfection:</vt:lpstr>
      <vt:lpstr>Shelf Life </vt:lpstr>
      <vt:lpstr>Laminate Technique (Alginate-agar method)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ALGINATE</dc:title>
  <dc:creator>zarna shah</dc:creator>
  <cp:lastModifiedBy>ismail - [2010]</cp:lastModifiedBy>
  <cp:revision>33</cp:revision>
  <dcterms:created xsi:type="dcterms:W3CDTF">2021-06-28T04:18:31Z</dcterms:created>
  <dcterms:modified xsi:type="dcterms:W3CDTF">2021-08-26T07:32:59Z</dcterms:modified>
</cp:coreProperties>
</file>