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2" r:id="rId24"/>
    <p:sldId id="286" r:id="rId25"/>
    <p:sldId id="288" r:id="rId26"/>
    <p:sldId id="289" r:id="rId27"/>
    <p:sldId id="292" r:id="rId28"/>
    <p:sldId id="293" r:id="rId29"/>
    <p:sldId id="295" r:id="rId30"/>
    <p:sldId id="296" r:id="rId31"/>
    <p:sldId id="297" r:id="rId32"/>
    <p:sldId id="299" r:id="rId33"/>
    <p:sldId id="300" r:id="rId3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38" y="184226"/>
            <a:ext cx="7183120" cy="1402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3753" y="1561541"/>
            <a:ext cx="8216493" cy="2953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media31.m4a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31.m4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1828800"/>
            <a:ext cx="7562850" cy="35823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u="sng" spc="-10" dirty="0">
                <a:solidFill>
                  <a:srgbClr val="FF00FF"/>
                </a:solidFill>
                <a:latin typeface="Algerian" pitchFamily="82" charset="0"/>
              </a:rPr>
              <a:t>THE </a:t>
            </a:r>
            <a:r>
              <a:rPr u="sng" spc="-10">
                <a:solidFill>
                  <a:srgbClr val="FF00FF"/>
                </a:solidFill>
                <a:latin typeface="Algerian" pitchFamily="82" charset="0"/>
              </a:rPr>
              <a:t>NEUROMUSCULAR</a:t>
            </a:r>
            <a:r>
              <a:rPr u="sng" spc="-25">
                <a:solidFill>
                  <a:srgbClr val="FF00FF"/>
                </a:solidFill>
                <a:latin typeface="Algerian" pitchFamily="82" charset="0"/>
              </a:rPr>
              <a:t> PHYSIOLOGY</a:t>
            </a:r>
            <a:br>
              <a:rPr lang="en-US" b="0" spc="-25" dirty="0">
                <a:solidFill>
                  <a:srgbClr val="FF00FF"/>
                </a:solidFill>
                <a:latin typeface="Carlito"/>
                <a:cs typeface="Carlito"/>
              </a:rPr>
            </a:br>
            <a:br>
              <a:rPr lang="en-US" b="0" spc="-25" dirty="0">
                <a:solidFill>
                  <a:srgbClr val="FF00FF"/>
                </a:solidFill>
              </a:rPr>
            </a:br>
            <a:br>
              <a:rPr lang="en-US" b="0" spc="-25" dirty="0">
                <a:solidFill>
                  <a:srgbClr val="FF00FF"/>
                </a:solidFill>
              </a:rPr>
            </a:br>
            <a:r>
              <a:rPr lang="en-US" sz="2400" b="0" spc="-25" dirty="0">
                <a:solidFill>
                  <a:schemeClr val="tx1"/>
                </a:solidFill>
              </a:rPr>
              <a:t>Dr. Neha Khaire</a:t>
            </a:r>
            <a:br>
              <a:rPr lang="en-US" sz="2400" b="0" spc="-25" dirty="0">
                <a:solidFill>
                  <a:schemeClr val="tx1"/>
                </a:solidFill>
              </a:rPr>
            </a:br>
            <a:r>
              <a:rPr lang="en-US" sz="2400" b="0" spc="-25" dirty="0">
                <a:solidFill>
                  <a:schemeClr val="tx1"/>
                </a:solidFill>
              </a:rPr>
              <a:t>Senior Lecturer</a:t>
            </a:r>
            <a:br>
              <a:rPr lang="en-US" sz="2400" b="0" spc="-25" dirty="0">
                <a:solidFill>
                  <a:schemeClr val="tx1"/>
                </a:solidFill>
              </a:rPr>
            </a:br>
            <a:r>
              <a:rPr lang="en-US" sz="2400" b="0" spc="-25" dirty="0">
                <a:solidFill>
                  <a:schemeClr val="tx1"/>
                </a:solidFill>
              </a:rPr>
              <a:t>Dept. of Prosthodontic and Crown &amp; Bridge</a:t>
            </a:r>
            <a:endParaRPr sz="2400" b="0" spc="-25" dirty="0">
              <a:solidFill>
                <a:schemeClr val="tx1"/>
              </a:solidFill>
              <a:latin typeface="Carlito"/>
              <a:cs typeface="Carlito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A0AA39-6926-4F23-BFEA-15346914B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90"/>
    </mc:Choice>
    <mc:Fallback>
      <p:transition spd="slow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7840" y="581913"/>
            <a:ext cx="7997190" cy="4463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0" marR="177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800" spc="-5" dirty="0">
                <a:latin typeface="Carlito"/>
                <a:cs typeface="Carlito"/>
              </a:rPr>
              <a:t>Majority of the </a:t>
            </a:r>
            <a:r>
              <a:rPr sz="2800" spc="-10" dirty="0">
                <a:latin typeface="Carlito"/>
                <a:cs typeface="Carlito"/>
              </a:rPr>
              <a:t>synaptic </a:t>
            </a:r>
            <a:r>
              <a:rPr sz="2800" spc="-5" dirty="0">
                <a:latin typeface="Carlito"/>
                <a:cs typeface="Carlito"/>
              </a:rPr>
              <a:t>vesicles </a:t>
            </a:r>
            <a:r>
              <a:rPr sz="2800" spc="-10" dirty="0">
                <a:latin typeface="Carlito"/>
                <a:cs typeface="Carlito"/>
              </a:rPr>
              <a:t>(VP1) </a:t>
            </a:r>
            <a:r>
              <a:rPr sz="2800" spc="-15" dirty="0">
                <a:latin typeface="Carlito"/>
                <a:cs typeface="Carlito"/>
              </a:rPr>
              <a:t>are  sequestered </a:t>
            </a:r>
            <a:r>
              <a:rPr sz="2800" spc="-5" dirty="0">
                <a:latin typeface="Carlito"/>
                <a:cs typeface="Carlito"/>
              </a:rPr>
              <a:t>in the </a:t>
            </a:r>
            <a:r>
              <a:rPr sz="2800" spc="-10" dirty="0">
                <a:latin typeface="Carlito"/>
                <a:cs typeface="Carlito"/>
              </a:rPr>
              <a:t>reserve </a:t>
            </a:r>
            <a:r>
              <a:rPr sz="2800" spc="-5" dirty="0">
                <a:latin typeface="Carlito"/>
                <a:cs typeface="Carlito"/>
              </a:rPr>
              <a:t>pool and </a:t>
            </a:r>
            <a:r>
              <a:rPr sz="2800" spc="-15" dirty="0">
                <a:latin typeface="Carlito"/>
                <a:cs typeface="Carlito"/>
              </a:rPr>
              <a:t>tethered </a:t>
            </a:r>
            <a:r>
              <a:rPr sz="2800" spc="-20" dirty="0">
                <a:latin typeface="Carlito"/>
                <a:cs typeface="Carlito"/>
              </a:rPr>
              <a:t>to  </a:t>
            </a:r>
            <a:r>
              <a:rPr sz="2800" spc="-10" dirty="0">
                <a:latin typeface="Carlito"/>
                <a:cs typeface="Carlito"/>
              </a:rPr>
              <a:t>cytoplasmic </a:t>
            </a:r>
            <a:r>
              <a:rPr sz="2800" spc="-25" dirty="0">
                <a:latin typeface="Carlito"/>
                <a:cs typeface="Carlito"/>
              </a:rPr>
              <a:t>skeleton </a:t>
            </a:r>
            <a:r>
              <a:rPr sz="2800" spc="-5" dirty="0">
                <a:latin typeface="Carlito"/>
                <a:cs typeface="Carlito"/>
              </a:rPr>
              <a:t>in a </a:t>
            </a:r>
            <a:r>
              <a:rPr sz="2800" spc="-15" dirty="0">
                <a:latin typeface="Carlito"/>
                <a:cs typeface="Carlito"/>
              </a:rPr>
              <a:t>filamentous </a:t>
            </a:r>
            <a:r>
              <a:rPr sz="2800" spc="-10" dirty="0">
                <a:latin typeface="Carlito"/>
                <a:cs typeface="Carlito"/>
              </a:rPr>
              <a:t>network </a:t>
            </a:r>
            <a:r>
              <a:rPr sz="2800" spc="-5" dirty="0">
                <a:latin typeface="Carlito"/>
                <a:cs typeface="Carlito"/>
              </a:rPr>
              <a:t>made  up of </a:t>
            </a:r>
            <a:r>
              <a:rPr sz="2800" spc="-10" dirty="0">
                <a:latin typeface="Carlito"/>
                <a:cs typeface="Carlito"/>
              </a:rPr>
              <a:t>primarily </a:t>
            </a:r>
            <a:r>
              <a:rPr sz="2800" b="1" i="1" spc="-5" dirty="0">
                <a:latin typeface="Carlito"/>
                <a:cs typeface="Carlito"/>
              </a:rPr>
              <a:t>actin </a:t>
            </a:r>
            <a:r>
              <a:rPr sz="2800" spc="-5" dirty="0">
                <a:latin typeface="Carlito"/>
                <a:cs typeface="Carlito"/>
              </a:rPr>
              <a:t>, </a:t>
            </a:r>
            <a:r>
              <a:rPr sz="2800" b="1" i="1" spc="-15" dirty="0">
                <a:latin typeface="Carlito"/>
                <a:cs typeface="Carlito"/>
              </a:rPr>
              <a:t>synapsin </a:t>
            </a:r>
            <a:r>
              <a:rPr sz="2800" spc="-5" dirty="0">
                <a:latin typeface="Carlito"/>
                <a:cs typeface="Carlito"/>
              </a:rPr>
              <a:t>, </a:t>
            </a:r>
            <a:r>
              <a:rPr sz="2800" b="1" i="1" spc="-15" dirty="0">
                <a:latin typeface="Carlito"/>
                <a:cs typeface="Carlito"/>
              </a:rPr>
              <a:t>synaptotagmin </a:t>
            </a:r>
            <a:r>
              <a:rPr sz="2800" spc="-5" dirty="0">
                <a:latin typeface="Carlito"/>
                <a:cs typeface="Carlito"/>
              </a:rPr>
              <a:t>and  </a:t>
            </a:r>
            <a:r>
              <a:rPr sz="2800" b="1" i="1" spc="-5" dirty="0">
                <a:latin typeface="Carlito"/>
                <a:cs typeface="Carlito"/>
              </a:rPr>
              <a:t>spectrin</a:t>
            </a:r>
            <a:r>
              <a:rPr sz="2800" spc="-5" dirty="0">
                <a:latin typeface="Carlito"/>
                <a:cs typeface="Carlito"/>
              </a:rPr>
              <a:t>.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850">
              <a:latin typeface="Carlito"/>
              <a:cs typeface="Carlito"/>
            </a:endParaRPr>
          </a:p>
          <a:p>
            <a:pPr marL="393700" marR="67945" indent="-342900">
              <a:lnSpc>
                <a:spcPct val="100000"/>
              </a:lnSpc>
              <a:buFont typeface="Arial"/>
              <a:buChar char="•"/>
              <a:tabLst>
                <a:tab pos="474345" algn="l"/>
                <a:tab pos="474980" algn="l"/>
              </a:tabLst>
            </a:pPr>
            <a:r>
              <a:rPr dirty="0"/>
              <a:t>	</a:t>
            </a:r>
            <a:r>
              <a:rPr sz="2800" spc="-15" dirty="0">
                <a:latin typeface="Carlito"/>
                <a:cs typeface="Carlito"/>
              </a:rPr>
              <a:t>Each </a:t>
            </a:r>
            <a:r>
              <a:rPr sz="2800" spc="-10" dirty="0">
                <a:latin typeface="Carlito"/>
                <a:cs typeface="Carlito"/>
              </a:rPr>
              <a:t>vesicle </a:t>
            </a:r>
            <a:r>
              <a:rPr sz="2800" spc="-15" dirty="0">
                <a:latin typeface="Carlito"/>
                <a:cs typeface="Carlito"/>
              </a:rPr>
              <a:t>contains </a:t>
            </a:r>
            <a:r>
              <a:rPr sz="2800" spc="-25" dirty="0">
                <a:latin typeface="Carlito"/>
                <a:cs typeface="Carlito"/>
              </a:rPr>
              <a:t>approx </a:t>
            </a:r>
            <a:r>
              <a:rPr sz="2800" spc="-5" dirty="0">
                <a:latin typeface="Carlito"/>
                <a:cs typeface="Carlito"/>
              </a:rPr>
              <a:t>12,000 molecules </a:t>
            </a:r>
            <a:r>
              <a:rPr sz="2800" spc="-10" dirty="0">
                <a:latin typeface="Carlito"/>
                <a:cs typeface="Carlito"/>
              </a:rPr>
              <a:t>of  </a:t>
            </a:r>
            <a:r>
              <a:rPr sz="2800" spc="-5" dirty="0">
                <a:latin typeface="Carlito"/>
                <a:cs typeface="Carlito"/>
              </a:rPr>
              <a:t>acetylcholine, which </a:t>
            </a:r>
            <a:r>
              <a:rPr sz="2800" spc="-15" dirty="0">
                <a:latin typeface="Carlito"/>
                <a:cs typeface="Carlito"/>
              </a:rPr>
              <a:t>are </a:t>
            </a:r>
            <a:r>
              <a:rPr sz="2800" spc="-10" dirty="0">
                <a:latin typeface="Carlito"/>
                <a:cs typeface="Carlito"/>
              </a:rPr>
              <a:t>loaded </a:t>
            </a:r>
            <a:r>
              <a:rPr sz="2800" spc="-20" dirty="0">
                <a:latin typeface="Carlito"/>
                <a:cs typeface="Carlito"/>
              </a:rPr>
              <a:t>into </a:t>
            </a:r>
            <a:r>
              <a:rPr sz="2800" spc="-5" dirty="0">
                <a:latin typeface="Carlito"/>
                <a:cs typeface="Carlito"/>
              </a:rPr>
              <a:t>the vesicles </a:t>
            </a:r>
            <a:r>
              <a:rPr sz="2800" spc="-15" dirty="0">
                <a:latin typeface="Carlito"/>
                <a:cs typeface="Carlito"/>
              </a:rPr>
              <a:t>by  </a:t>
            </a:r>
            <a:r>
              <a:rPr sz="2800" spc="-5" dirty="0">
                <a:latin typeface="Carlito"/>
                <a:cs typeface="Carlito"/>
              </a:rPr>
              <a:t>an </a:t>
            </a:r>
            <a:r>
              <a:rPr sz="2800" spc="-10" dirty="0">
                <a:latin typeface="Carlito"/>
                <a:cs typeface="Carlito"/>
              </a:rPr>
              <a:t>active transport process </a:t>
            </a:r>
            <a:r>
              <a:rPr sz="2800" spc="-5" dirty="0">
                <a:latin typeface="Carlito"/>
                <a:cs typeface="Carlito"/>
              </a:rPr>
              <a:t>in the </a:t>
            </a:r>
            <a:r>
              <a:rPr sz="2800" spc="-10" dirty="0">
                <a:latin typeface="Carlito"/>
                <a:cs typeface="Carlito"/>
              </a:rPr>
              <a:t>vesicle membrane  </a:t>
            </a:r>
            <a:r>
              <a:rPr sz="2800" spc="-15" dirty="0">
                <a:latin typeface="Carlito"/>
                <a:cs typeface="Carlito"/>
              </a:rPr>
              <a:t>involving </a:t>
            </a:r>
            <a:r>
              <a:rPr sz="2800" spc="-5" dirty="0">
                <a:latin typeface="Carlito"/>
                <a:cs typeface="Carlito"/>
              </a:rPr>
              <a:t>a magnesium </a:t>
            </a:r>
            <a:r>
              <a:rPr sz="2800" spc="-10" dirty="0">
                <a:latin typeface="Carlito"/>
                <a:cs typeface="Carlito"/>
              </a:rPr>
              <a:t>dependent </a:t>
            </a:r>
            <a:r>
              <a:rPr sz="2800" spc="-5" dirty="0">
                <a:latin typeface="Carlito"/>
                <a:cs typeface="Carlito"/>
              </a:rPr>
              <a:t>H</a:t>
            </a:r>
            <a:r>
              <a:rPr sz="2775" spc="-7" baseline="25525" dirty="0">
                <a:latin typeface="Carlito"/>
                <a:cs typeface="Carlito"/>
              </a:rPr>
              <a:t>+ </a:t>
            </a:r>
            <a:r>
              <a:rPr sz="2800" spc="-10" dirty="0">
                <a:latin typeface="Carlito"/>
                <a:cs typeface="Carlito"/>
              </a:rPr>
              <a:t>pump</a:t>
            </a:r>
            <a:r>
              <a:rPr sz="2800" spc="-60" dirty="0">
                <a:latin typeface="Carlito"/>
                <a:cs typeface="Carlito"/>
              </a:rPr>
              <a:t> </a:t>
            </a:r>
            <a:r>
              <a:rPr sz="2800" spc="-45" dirty="0">
                <a:latin typeface="Carlito"/>
                <a:cs typeface="Carlito"/>
              </a:rPr>
              <a:t>ATPase.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EB6127-74B4-46A4-ADA5-5A82D3BE6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38"/>
    </mc:Choice>
    <mc:Fallback>
      <p:transition spd="slow" advTm="28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27861"/>
            <a:ext cx="7624445" cy="44294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>
                <a:latin typeface="Carlito"/>
                <a:cs typeface="Carlito"/>
              </a:rPr>
              <a:t>Release </a:t>
            </a:r>
            <a:r>
              <a:rPr sz="2400" spc="-5" dirty="0">
                <a:latin typeface="Carlito"/>
                <a:cs typeface="Carlito"/>
              </a:rPr>
              <a:t>of acetylcholine </a:t>
            </a:r>
            <a:r>
              <a:rPr sz="2400" spc="-15" dirty="0">
                <a:latin typeface="Carlito"/>
                <a:cs typeface="Carlito"/>
              </a:rPr>
              <a:t>may </a:t>
            </a:r>
            <a:r>
              <a:rPr sz="2400" dirty="0">
                <a:latin typeface="Carlito"/>
                <a:cs typeface="Carlito"/>
              </a:rPr>
              <a:t>either</a:t>
            </a:r>
            <a:r>
              <a:rPr sz="2400" spc="-5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be</a:t>
            </a:r>
            <a:endParaRPr sz="2400">
              <a:latin typeface="Carlito"/>
              <a:cs typeface="Carlito"/>
            </a:endParaRPr>
          </a:p>
          <a:p>
            <a:pPr marL="927100" lvl="1" indent="-51435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927100" algn="l"/>
                <a:tab pos="927735" algn="l"/>
                <a:tab pos="3087370" algn="l"/>
              </a:tabLst>
            </a:pPr>
            <a:r>
              <a:rPr sz="2400" spc="-10" dirty="0">
                <a:latin typeface="Carlito"/>
                <a:cs typeface="Carlito"/>
              </a:rPr>
              <a:t>Spontaneous	</a:t>
            </a:r>
            <a:r>
              <a:rPr sz="2400" dirty="0">
                <a:latin typeface="Carlito"/>
                <a:cs typeface="Carlito"/>
              </a:rPr>
              <a:t>,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or</a:t>
            </a:r>
            <a:endParaRPr sz="2400">
              <a:latin typeface="Carlito"/>
              <a:cs typeface="Carlito"/>
            </a:endParaRPr>
          </a:p>
          <a:p>
            <a:pPr marL="927100" lvl="1" indent="-51435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927100" algn="l"/>
                <a:tab pos="927735" algn="l"/>
              </a:tabLst>
            </a:pPr>
            <a:r>
              <a:rPr sz="2400" dirty="0">
                <a:latin typeface="Carlito"/>
                <a:cs typeface="Carlito"/>
              </a:rPr>
              <a:t>In </a:t>
            </a:r>
            <a:r>
              <a:rPr sz="2400" spc="-5" dirty="0">
                <a:latin typeface="Carlito"/>
                <a:cs typeface="Carlito"/>
              </a:rPr>
              <a:t>response </a:t>
            </a:r>
            <a:r>
              <a:rPr sz="2400" spc="-15" dirty="0">
                <a:latin typeface="Carlito"/>
                <a:cs typeface="Carlito"/>
              </a:rPr>
              <a:t>to </a:t>
            </a:r>
            <a:r>
              <a:rPr sz="2400" dirty="0">
                <a:latin typeface="Carlito"/>
                <a:cs typeface="Carlito"/>
              </a:rPr>
              <a:t>a </a:t>
            </a:r>
            <a:r>
              <a:rPr sz="2400" spc="-5" dirty="0">
                <a:latin typeface="Carlito"/>
                <a:cs typeface="Carlito"/>
              </a:rPr>
              <a:t>nerve</a:t>
            </a:r>
            <a:r>
              <a:rPr sz="240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impulse</a:t>
            </a:r>
            <a:r>
              <a:rPr sz="2000" spc="-5" dirty="0">
                <a:latin typeface="Carlito"/>
                <a:cs typeface="Carlito"/>
              </a:rPr>
              <a:t>.</a:t>
            </a:r>
            <a:endParaRPr sz="2000">
              <a:latin typeface="Carlito"/>
              <a:cs typeface="Carlito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"/>
            </a:pPr>
            <a:endParaRPr sz="28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rlito"/>
                <a:cs typeface="Carlito"/>
              </a:rPr>
              <a:t>When a </a:t>
            </a:r>
            <a:r>
              <a:rPr sz="2400" spc="-5" dirty="0">
                <a:latin typeface="Carlito"/>
                <a:cs typeface="Carlito"/>
              </a:rPr>
              <a:t>nerve impulse </a:t>
            </a:r>
            <a:r>
              <a:rPr sz="2400" spc="-15" dirty="0">
                <a:latin typeface="Carlito"/>
                <a:cs typeface="Carlito"/>
              </a:rPr>
              <a:t>invades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nerve terminal, calcium  </a:t>
            </a:r>
            <a:r>
              <a:rPr sz="2400" dirty="0">
                <a:latin typeface="Carlito"/>
                <a:cs typeface="Carlito"/>
              </a:rPr>
              <a:t>channels in the </a:t>
            </a:r>
            <a:r>
              <a:rPr sz="2400" spc="-5" dirty="0">
                <a:latin typeface="Carlito"/>
                <a:cs typeface="Carlito"/>
              </a:rPr>
              <a:t>nerve terminal membrane </a:t>
            </a:r>
            <a:r>
              <a:rPr sz="2400" spc="-10" dirty="0">
                <a:latin typeface="Carlito"/>
                <a:cs typeface="Carlito"/>
              </a:rPr>
              <a:t>are </a:t>
            </a:r>
            <a:r>
              <a:rPr sz="2400" spc="-5" dirty="0">
                <a:latin typeface="Carlito"/>
                <a:cs typeface="Carlito"/>
              </a:rPr>
              <a:t>opened</a:t>
            </a:r>
            <a:r>
              <a:rPr sz="2400" spc="-3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up.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300">
              <a:latin typeface="Carlito"/>
              <a:cs typeface="Carlito"/>
            </a:endParaRPr>
          </a:p>
          <a:p>
            <a:pPr marL="355600" marR="507365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rlito"/>
                <a:cs typeface="Carlito"/>
              </a:rPr>
              <a:t>Calcium </a:t>
            </a:r>
            <a:r>
              <a:rPr sz="2400" spc="-15" dirty="0">
                <a:latin typeface="Carlito"/>
                <a:cs typeface="Carlito"/>
              </a:rPr>
              <a:t>enters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nerve terminal </a:t>
            </a:r>
            <a:r>
              <a:rPr sz="2400" dirty="0">
                <a:latin typeface="Carlito"/>
                <a:cs typeface="Carlito"/>
              </a:rPr>
              <a:t>and </a:t>
            </a:r>
            <a:r>
              <a:rPr sz="2400" spc="-10" dirty="0">
                <a:latin typeface="Carlito"/>
                <a:cs typeface="Carlito"/>
              </a:rPr>
              <a:t>there </a:t>
            </a:r>
            <a:r>
              <a:rPr sz="2400" dirty="0">
                <a:latin typeface="Carlito"/>
                <a:cs typeface="Carlito"/>
              </a:rPr>
              <a:t>is </a:t>
            </a:r>
            <a:r>
              <a:rPr sz="2400" spc="-5" dirty="0">
                <a:latin typeface="Carlito"/>
                <a:cs typeface="Carlito"/>
              </a:rPr>
              <a:t>calcium  dependant </a:t>
            </a:r>
            <a:r>
              <a:rPr sz="2400" spc="-10" dirty="0">
                <a:latin typeface="Carlito"/>
                <a:cs typeface="Carlito"/>
              </a:rPr>
              <a:t>synchronous </a:t>
            </a:r>
            <a:r>
              <a:rPr sz="2400" spc="-5" dirty="0">
                <a:latin typeface="Carlito"/>
                <a:cs typeface="Carlito"/>
              </a:rPr>
              <a:t>release of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15" dirty="0">
                <a:latin typeface="Carlito"/>
                <a:cs typeface="Carlito"/>
              </a:rPr>
              <a:t>contents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.</a:t>
            </a:r>
            <a:endParaRPr sz="2400">
              <a:latin typeface="Carlito"/>
              <a:cs typeface="Carlito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81DBE2-1614-4AA9-8373-0FAD8BA2A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23"/>
    </mc:Choice>
    <mc:Fallback>
      <p:transition spd="slow"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381000"/>
            <a:ext cx="8067675" cy="52933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101600" indent="-342900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rlito"/>
                <a:cs typeface="Carlito"/>
              </a:rPr>
              <a:t>The number of </a:t>
            </a:r>
            <a:r>
              <a:rPr sz="2400" spc="-10" dirty="0">
                <a:latin typeface="Carlito"/>
                <a:cs typeface="Carlito"/>
              </a:rPr>
              <a:t>quanta </a:t>
            </a:r>
            <a:r>
              <a:rPr sz="2400" spc="-5" dirty="0">
                <a:latin typeface="Carlito"/>
                <a:cs typeface="Carlito"/>
              </a:rPr>
              <a:t>released </a:t>
            </a:r>
            <a:r>
              <a:rPr sz="2400" spc="-10" dirty="0">
                <a:latin typeface="Carlito"/>
                <a:cs typeface="Carlito"/>
              </a:rPr>
              <a:t>by </a:t>
            </a:r>
            <a:r>
              <a:rPr sz="2400" dirty="0">
                <a:latin typeface="Carlito"/>
                <a:cs typeface="Carlito"/>
              </a:rPr>
              <a:t>each </a:t>
            </a:r>
            <a:r>
              <a:rPr sz="2400" spc="-5" dirty="0">
                <a:latin typeface="Carlito"/>
                <a:cs typeface="Carlito"/>
              </a:rPr>
              <a:t>nerve </a:t>
            </a:r>
            <a:r>
              <a:rPr sz="2400" dirty="0">
                <a:latin typeface="Carlito"/>
                <a:cs typeface="Carlito"/>
              </a:rPr>
              <a:t>impulse is </a:t>
            </a:r>
            <a:r>
              <a:rPr sz="2400" spc="-5" dirty="0">
                <a:latin typeface="Carlito"/>
                <a:cs typeface="Carlito"/>
              </a:rPr>
              <a:t>very  </a:t>
            </a:r>
            <a:r>
              <a:rPr sz="2400" spc="-10" dirty="0">
                <a:latin typeface="Carlito"/>
                <a:cs typeface="Carlito"/>
              </a:rPr>
              <a:t>sensitive to </a:t>
            </a:r>
            <a:r>
              <a:rPr sz="2400" spc="-5" dirty="0">
                <a:latin typeface="Carlito"/>
                <a:cs typeface="Carlito"/>
              </a:rPr>
              <a:t>extracellular </a:t>
            </a:r>
            <a:r>
              <a:rPr sz="2400" spc="-10" dirty="0">
                <a:latin typeface="Carlito"/>
                <a:cs typeface="Carlito"/>
              </a:rPr>
              <a:t>ionized </a:t>
            </a:r>
            <a:r>
              <a:rPr sz="2400" spc="-5" dirty="0">
                <a:latin typeface="Carlito"/>
                <a:cs typeface="Carlito"/>
              </a:rPr>
              <a:t>calcium </a:t>
            </a:r>
            <a:r>
              <a:rPr sz="2400" spc="-10" dirty="0">
                <a:latin typeface="Carlito"/>
                <a:cs typeface="Carlito"/>
              </a:rPr>
              <a:t>concentrations.  </a:t>
            </a:r>
            <a:r>
              <a:rPr sz="2400" spc="-5" dirty="0">
                <a:latin typeface="Carlito"/>
                <a:cs typeface="Carlito"/>
              </a:rPr>
              <a:t>Increased calcium </a:t>
            </a:r>
            <a:r>
              <a:rPr sz="2400" spc="-10" dirty="0">
                <a:latin typeface="Carlito"/>
                <a:cs typeface="Carlito"/>
              </a:rPr>
              <a:t>concentration </a:t>
            </a:r>
            <a:r>
              <a:rPr sz="2400" spc="-5" dirty="0">
                <a:latin typeface="Carlito"/>
                <a:cs typeface="Carlito"/>
              </a:rPr>
              <a:t>results </a:t>
            </a:r>
            <a:r>
              <a:rPr sz="2400" dirty="0">
                <a:latin typeface="Carlito"/>
                <a:cs typeface="Carlito"/>
              </a:rPr>
              <a:t>in </a:t>
            </a:r>
            <a:r>
              <a:rPr sz="2400" spc="-5" dirty="0">
                <a:latin typeface="Carlito"/>
                <a:cs typeface="Carlito"/>
              </a:rPr>
              <a:t>increased </a:t>
            </a:r>
            <a:r>
              <a:rPr sz="2400" spc="-10" dirty="0">
                <a:latin typeface="Carlito"/>
                <a:cs typeface="Carlito"/>
              </a:rPr>
              <a:t>quanta  </a:t>
            </a:r>
            <a:r>
              <a:rPr sz="2400" spc="-5" dirty="0">
                <a:latin typeface="Carlito"/>
                <a:cs typeface="Carlito"/>
              </a:rPr>
              <a:t>released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3050">
              <a:latin typeface="Carlito"/>
              <a:cs typeface="Carlito"/>
            </a:endParaRPr>
          </a:p>
          <a:p>
            <a:pPr marL="355600" marR="155575" indent="-342900">
              <a:lnSpc>
                <a:spcPts val="259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14" dirty="0">
                <a:latin typeface="Carlito"/>
                <a:cs typeface="Carlito"/>
              </a:rPr>
              <a:t>To </a:t>
            </a:r>
            <a:r>
              <a:rPr sz="2400" dirty="0">
                <a:latin typeface="Carlito"/>
                <a:cs typeface="Carlito"/>
              </a:rPr>
              <a:t>enable this, </a:t>
            </a:r>
            <a:r>
              <a:rPr sz="2400" spc="-5" dirty="0">
                <a:latin typeface="Carlito"/>
                <a:cs typeface="Carlito"/>
              </a:rPr>
              <a:t>vesicle must be </a:t>
            </a:r>
            <a:r>
              <a:rPr sz="2400" b="1" spc="-10" dirty="0">
                <a:latin typeface="Carlito"/>
                <a:cs typeface="Carlito"/>
              </a:rPr>
              <a:t>docked </a:t>
            </a:r>
            <a:r>
              <a:rPr sz="2400" spc="-15" dirty="0">
                <a:latin typeface="Carlito"/>
                <a:cs typeface="Carlito"/>
              </a:rPr>
              <a:t>at </a:t>
            </a:r>
            <a:r>
              <a:rPr sz="2400" spc="-5" dirty="0">
                <a:latin typeface="Carlito"/>
                <a:cs typeface="Carlito"/>
              </a:rPr>
              <a:t>special release </a:t>
            </a:r>
            <a:r>
              <a:rPr sz="2400" spc="-10" dirty="0">
                <a:latin typeface="Carlito"/>
                <a:cs typeface="Carlito"/>
              </a:rPr>
              <a:t>sites  </a:t>
            </a:r>
            <a:r>
              <a:rPr sz="2400" spc="-5" dirty="0">
                <a:latin typeface="Carlito"/>
                <a:cs typeface="Carlito"/>
              </a:rPr>
              <a:t>(active </a:t>
            </a:r>
            <a:r>
              <a:rPr sz="2400" spc="-15" dirty="0">
                <a:latin typeface="Carlito"/>
                <a:cs typeface="Carlito"/>
              </a:rPr>
              <a:t>zones) </a:t>
            </a:r>
            <a:r>
              <a:rPr sz="2400" dirty="0">
                <a:latin typeface="Carlito"/>
                <a:cs typeface="Carlito"/>
              </a:rPr>
              <a:t>in </a:t>
            </a:r>
            <a:r>
              <a:rPr sz="2400" spc="-5" dirty="0">
                <a:latin typeface="Carlito"/>
                <a:cs typeface="Carlito"/>
              </a:rPr>
              <a:t>that part of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terminal where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20" dirty="0">
                <a:latin typeface="Carlito"/>
                <a:cs typeface="Carlito"/>
              </a:rPr>
              <a:t>axonal  </a:t>
            </a:r>
            <a:r>
              <a:rPr sz="2400" spc="-5" dirty="0">
                <a:latin typeface="Carlito"/>
                <a:cs typeface="Carlito"/>
              </a:rPr>
              <a:t>membrane </a:t>
            </a:r>
            <a:r>
              <a:rPr sz="2400" spc="-10" dirty="0">
                <a:latin typeface="Carlito"/>
                <a:cs typeface="Carlito"/>
              </a:rPr>
              <a:t>faces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postjunctional acetylcholine</a:t>
            </a:r>
            <a:r>
              <a:rPr sz="2400" spc="-70" dirty="0">
                <a:latin typeface="Carlito"/>
                <a:cs typeface="Carlito"/>
              </a:rPr>
              <a:t> </a:t>
            </a:r>
            <a:r>
              <a:rPr sz="2400" spc="-35" dirty="0">
                <a:latin typeface="Carlito"/>
                <a:cs typeface="Carlito"/>
              </a:rPr>
              <a:t>receptor.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000">
              <a:latin typeface="Carlito"/>
              <a:cs typeface="Carlito"/>
            </a:endParaRPr>
          </a:p>
          <a:p>
            <a:pPr marL="355600" marR="5080" indent="-342900">
              <a:lnSpc>
                <a:spcPct val="9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  <a:tab pos="1553210" algn="l"/>
                <a:tab pos="6313805" algn="l"/>
                <a:tab pos="7587615" algn="l"/>
              </a:tabLst>
            </a:pPr>
            <a:r>
              <a:rPr sz="2400" spc="-5" dirty="0">
                <a:latin typeface="Carlito"/>
                <a:cs typeface="Carlito"/>
              </a:rPr>
              <a:t>The soluble N-ethylmaleimide-sensitive </a:t>
            </a:r>
            <a:r>
              <a:rPr sz="2400" spc="-15" dirty="0">
                <a:latin typeface="Carlito"/>
                <a:cs typeface="Carlito"/>
              </a:rPr>
              <a:t>attachment protein  </a:t>
            </a:r>
            <a:r>
              <a:rPr sz="2400" spc="-35" dirty="0">
                <a:latin typeface="Carlito"/>
                <a:cs typeface="Carlito"/>
              </a:rPr>
              <a:t>r</a:t>
            </a:r>
            <a:r>
              <a:rPr sz="2400" dirty="0">
                <a:latin typeface="Carlito"/>
                <a:cs typeface="Carlito"/>
              </a:rPr>
              <a:t>e</a:t>
            </a:r>
            <a:r>
              <a:rPr sz="2400" spc="10" dirty="0">
                <a:latin typeface="Carlito"/>
                <a:cs typeface="Carlito"/>
              </a:rPr>
              <a:t>c</a:t>
            </a:r>
            <a:r>
              <a:rPr sz="2400" dirty="0">
                <a:latin typeface="Carlito"/>
                <a:cs typeface="Carlito"/>
              </a:rPr>
              <a:t>ep</a:t>
            </a:r>
            <a:r>
              <a:rPr sz="2400" spc="-30" dirty="0">
                <a:latin typeface="Carlito"/>
                <a:cs typeface="Carlito"/>
              </a:rPr>
              <a:t>t</a:t>
            </a:r>
            <a:r>
              <a:rPr sz="2400" spc="-5" dirty="0">
                <a:latin typeface="Carlito"/>
                <a:cs typeface="Carlito"/>
              </a:rPr>
              <a:t>o</a:t>
            </a:r>
            <a:r>
              <a:rPr sz="2400" dirty="0">
                <a:latin typeface="Carlito"/>
                <a:cs typeface="Carlito"/>
              </a:rPr>
              <a:t>r	</a:t>
            </a:r>
            <a:r>
              <a:rPr sz="2400" spc="-5" dirty="0">
                <a:latin typeface="Carlito"/>
                <a:cs typeface="Carlito"/>
              </a:rPr>
              <a:t>(</a:t>
            </a:r>
            <a:r>
              <a:rPr sz="2400" dirty="0">
                <a:latin typeface="Carlito"/>
                <a:cs typeface="Carlito"/>
              </a:rPr>
              <a:t>SNA</a:t>
            </a:r>
            <a:r>
              <a:rPr sz="2400" spc="10" dirty="0">
                <a:latin typeface="Carlito"/>
                <a:cs typeface="Carlito"/>
              </a:rPr>
              <a:t>R</a:t>
            </a:r>
            <a:r>
              <a:rPr sz="2400" dirty="0">
                <a:latin typeface="Carlito"/>
                <a:cs typeface="Carlito"/>
              </a:rPr>
              <a:t>E)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p</a:t>
            </a:r>
            <a:r>
              <a:rPr sz="2400" spc="-35" dirty="0">
                <a:latin typeface="Carlito"/>
                <a:cs typeface="Carlito"/>
              </a:rPr>
              <a:t>r</a:t>
            </a:r>
            <a:r>
              <a:rPr sz="2400" spc="-5" dirty="0">
                <a:latin typeface="Carlito"/>
                <a:cs typeface="Carlito"/>
              </a:rPr>
              <a:t>o</a:t>
            </a:r>
            <a:r>
              <a:rPr sz="2400" spc="-30" dirty="0">
                <a:latin typeface="Carlito"/>
                <a:cs typeface="Carlito"/>
              </a:rPr>
              <a:t>t</a:t>
            </a:r>
            <a:r>
              <a:rPr sz="2400" dirty="0">
                <a:latin typeface="Carlito"/>
                <a:cs typeface="Carlito"/>
              </a:rPr>
              <a:t>e</a:t>
            </a:r>
            <a:r>
              <a:rPr sz="2400" spc="5" dirty="0">
                <a:latin typeface="Carlito"/>
                <a:cs typeface="Carlito"/>
              </a:rPr>
              <a:t>i</a:t>
            </a:r>
            <a:r>
              <a:rPr sz="2400" dirty="0">
                <a:latin typeface="Carlito"/>
                <a:cs typeface="Carlito"/>
              </a:rPr>
              <a:t>n</a:t>
            </a:r>
            <a:r>
              <a:rPr sz="2400" spc="-1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a</a:t>
            </a:r>
            <a:r>
              <a:rPr sz="2400" spc="-30" dirty="0">
                <a:latin typeface="Carlito"/>
                <a:cs typeface="Carlito"/>
              </a:rPr>
              <a:t>r</a:t>
            </a:r>
            <a:r>
              <a:rPr sz="2400" dirty="0">
                <a:latin typeface="Carlito"/>
                <a:cs typeface="Carlito"/>
              </a:rPr>
              <a:t>e i</a:t>
            </a:r>
            <a:r>
              <a:rPr sz="2400" spc="-30" dirty="0">
                <a:latin typeface="Carlito"/>
                <a:cs typeface="Carlito"/>
              </a:rPr>
              <a:t>nv</a:t>
            </a:r>
            <a:r>
              <a:rPr sz="2400" spc="-5" dirty="0">
                <a:latin typeface="Carlito"/>
                <a:cs typeface="Carlito"/>
              </a:rPr>
              <a:t>ol</a:t>
            </a:r>
            <a:r>
              <a:rPr sz="2400" spc="-30" dirty="0">
                <a:latin typeface="Carlito"/>
                <a:cs typeface="Carlito"/>
              </a:rPr>
              <a:t>v</a:t>
            </a:r>
            <a:r>
              <a:rPr sz="2400" dirty="0">
                <a:latin typeface="Carlito"/>
                <a:cs typeface="Carlito"/>
              </a:rPr>
              <a:t>ed</a:t>
            </a:r>
            <a:r>
              <a:rPr sz="2400" spc="1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in</a:t>
            </a:r>
            <a:r>
              <a:rPr sz="2400" spc="-35" dirty="0">
                <a:latin typeface="Carlito"/>
                <a:cs typeface="Carlito"/>
              </a:rPr>
              <a:t> </a:t>
            </a:r>
            <a:r>
              <a:rPr sz="2400" b="1" i="1" spc="-5" dirty="0">
                <a:latin typeface="Carlito"/>
                <a:cs typeface="Carlito"/>
              </a:rPr>
              <a:t>f</a:t>
            </a:r>
            <a:r>
              <a:rPr sz="2400" b="1" i="1" spc="-10" dirty="0">
                <a:latin typeface="Carlito"/>
                <a:cs typeface="Carlito"/>
              </a:rPr>
              <a:t>u</a:t>
            </a:r>
            <a:r>
              <a:rPr sz="2400" b="1" i="1" spc="-5" dirty="0">
                <a:latin typeface="Carlito"/>
                <a:cs typeface="Carlito"/>
              </a:rPr>
              <a:t>sio</a:t>
            </a:r>
            <a:r>
              <a:rPr sz="2400" b="1" i="1" dirty="0">
                <a:latin typeface="Carlito"/>
                <a:cs typeface="Carlito"/>
              </a:rPr>
              <a:t>n</a:t>
            </a:r>
            <a:r>
              <a:rPr sz="2400" b="1" i="1" spc="-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,</a:t>
            </a:r>
            <a:r>
              <a:rPr sz="2400" spc="-5" dirty="0">
                <a:latin typeface="Carlito"/>
                <a:cs typeface="Carlito"/>
              </a:rPr>
              <a:t> </a:t>
            </a:r>
            <a:r>
              <a:rPr sz="2400" b="1" i="1" dirty="0">
                <a:latin typeface="Carlito"/>
                <a:cs typeface="Carlito"/>
              </a:rPr>
              <a:t>dock</a:t>
            </a:r>
            <a:r>
              <a:rPr sz="2400" b="1" i="1" spc="-10" dirty="0">
                <a:latin typeface="Carlito"/>
                <a:cs typeface="Carlito"/>
              </a:rPr>
              <a:t>i</a:t>
            </a:r>
            <a:r>
              <a:rPr sz="2400" b="1" i="1" spc="-5" dirty="0">
                <a:latin typeface="Carlito"/>
                <a:cs typeface="Carlito"/>
              </a:rPr>
              <a:t>n</a:t>
            </a:r>
            <a:r>
              <a:rPr sz="2400" b="1" i="1" dirty="0">
                <a:latin typeface="Carlito"/>
                <a:cs typeface="Carlito"/>
              </a:rPr>
              <a:t>g	</a:t>
            </a:r>
            <a:r>
              <a:rPr sz="2400" dirty="0">
                <a:latin typeface="Carlito"/>
                <a:cs typeface="Carlito"/>
              </a:rPr>
              <a:t>and  </a:t>
            </a:r>
            <a:r>
              <a:rPr sz="2400" b="1" i="1" spc="-5" dirty="0">
                <a:latin typeface="Carlito"/>
                <a:cs typeface="Carlito"/>
              </a:rPr>
              <a:t>release of Acetylcholine </a:t>
            </a:r>
            <a:r>
              <a:rPr sz="2400" spc="-15" dirty="0">
                <a:latin typeface="Carlito"/>
                <a:cs typeface="Carlito"/>
              </a:rPr>
              <a:t>at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active </a:t>
            </a:r>
            <a:r>
              <a:rPr sz="2400" spc="-10" dirty="0">
                <a:latin typeface="Carlito"/>
                <a:cs typeface="Carlito"/>
              </a:rPr>
              <a:t>sites. </a:t>
            </a:r>
            <a:r>
              <a:rPr sz="2400" spc="-5" dirty="0">
                <a:latin typeface="Carlito"/>
                <a:cs typeface="Carlito"/>
              </a:rPr>
              <a:t>The SNARE  </a:t>
            </a:r>
            <a:r>
              <a:rPr sz="2400" spc="-10" dirty="0">
                <a:latin typeface="Carlito"/>
                <a:cs typeface="Carlito"/>
              </a:rPr>
              <a:t>proteins </a:t>
            </a:r>
            <a:r>
              <a:rPr sz="2400" spc="-15" dirty="0">
                <a:latin typeface="Carlito"/>
                <a:cs typeface="Carlito"/>
              </a:rPr>
              <a:t>involve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10" dirty="0">
                <a:latin typeface="Carlito"/>
                <a:cs typeface="Carlito"/>
              </a:rPr>
              <a:t>synaptic </a:t>
            </a:r>
            <a:r>
              <a:rPr sz="2400" spc="-5" dirty="0">
                <a:latin typeface="Carlito"/>
                <a:cs typeface="Carlito"/>
              </a:rPr>
              <a:t>–vesicle </a:t>
            </a:r>
            <a:r>
              <a:rPr sz="2400" spc="-10" dirty="0">
                <a:latin typeface="Carlito"/>
                <a:cs typeface="Carlito"/>
              </a:rPr>
              <a:t>protein, </a:t>
            </a:r>
            <a:r>
              <a:rPr sz="2400" spc="-15" dirty="0">
                <a:latin typeface="Carlito"/>
                <a:cs typeface="Carlito"/>
              </a:rPr>
              <a:t>synaptobrevin; 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plasmalemma-associated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protein,</a:t>
            </a:r>
            <a:r>
              <a:rPr sz="2400" spc="-5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syntaxin;	</a:t>
            </a:r>
            <a:r>
              <a:rPr sz="2400" dirty="0">
                <a:latin typeface="Carlito"/>
                <a:cs typeface="Carlito"/>
              </a:rPr>
              <a:t>and the  </a:t>
            </a:r>
            <a:r>
              <a:rPr sz="2400" spc="-10" dirty="0">
                <a:latin typeface="Carlito"/>
                <a:cs typeface="Carlito"/>
              </a:rPr>
              <a:t>synaptosome-associated </a:t>
            </a:r>
            <a:r>
              <a:rPr sz="2400" spc="-15" dirty="0">
                <a:latin typeface="Carlito"/>
                <a:cs typeface="Carlito"/>
              </a:rPr>
              <a:t>protein </a:t>
            </a:r>
            <a:r>
              <a:rPr sz="2400" spc="-5" dirty="0">
                <a:latin typeface="Carlito"/>
                <a:cs typeface="Carlito"/>
              </a:rPr>
              <a:t>of </a:t>
            </a:r>
            <a:r>
              <a:rPr sz="2400" spc="-15" dirty="0">
                <a:latin typeface="Carlito"/>
                <a:cs typeface="Carlito"/>
              </a:rPr>
              <a:t>25-kd</a:t>
            </a:r>
            <a:r>
              <a:rPr sz="240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(SNAP-25).</a:t>
            </a:r>
            <a:endParaRPr sz="2400">
              <a:latin typeface="Carlito"/>
              <a:cs typeface="Carlito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66A190-3502-41C0-A724-F2D220F1B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84"/>
    </mc:Choice>
    <mc:Fallback>
      <p:transition spd="slow" advTm="4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681685"/>
            <a:ext cx="8030209" cy="501904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55600" marR="440690" indent="-342900">
              <a:lnSpc>
                <a:spcPts val="3030"/>
              </a:lnSpc>
              <a:spcBef>
                <a:spcPts val="4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These </a:t>
            </a:r>
            <a:r>
              <a:rPr sz="2800" spc="-15" dirty="0">
                <a:latin typeface="Carlito"/>
                <a:cs typeface="Carlito"/>
              </a:rPr>
              <a:t>are </a:t>
            </a:r>
            <a:r>
              <a:rPr sz="2800" spc="-5" dirty="0">
                <a:latin typeface="Carlito"/>
                <a:cs typeface="Carlito"/>
              </a:rPr>
              <a:t>vesicle </a:t>
            </a:r>
            <a:r>
              <a:rPr sz="2800" spc="-20" dirty="0">
                <a:latin typeface="Carlito"/>
                <a:cs typeface="Carlito"/>
              </a:rPr>
              <a:t>from </a:t>
            </a:r>
            <a:r>
              <a:rPr sz="2800" spc="-5" dirty="0">
                <a:latin typeface="Carlito"/>
                <a:cs typeface="Carlito"/>
              </a:rPr>
              <a:t>the </a:t>
            </a:r>
            <a:r>
              <a:rPr sz="2800" spc="-10" dirty="0">
                <a:latin typeface="Carlito"/>
                <a:cs typeface="Carlito"/>
              </a:rPr>
              <a:t>immediately </a:t>
            </a:r>
            <a:r>
              <a:rPr sz="2800" spc="-5" dirty="0">
                <a:latin typeface="Carlito"/>
                <a:cs typeface="Carlito"/>
              </a:rPr>
              <a:t>releasable  </a:t>
            </a:r>
            <a:r>
              <a:rPr sz="2800" spc="-20" dirty="0">
                <a:latin typeface="Carlito"/>
                <a:cs typeface="Carlito"/>
              </a:rPr>
              <a:t>stores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3500">
              <a:latin typeface="Carlito"/>
              <a:cs typeface="Carlito"/>
            </a:endParaRPr>
          </a:p>
          <a:p>
            <a:pPr marL="355600" marR="5080" indent="-342900">
              <a:lnSpc>
                <a:spcPct val="9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rlito"/>
                <a:cs typeface="Carlito"/>
              </a:rPr>
              <a:t>Once </a:t>
            </a:r>
            <a:r>
              <a:rPr sz="2800" spc="-5" dirty="0">
                <a:latin typeface="Carlito"/>
                <a:cs typeface="Carlito"/>
              </a:rPr>
              <a:t>the </a:t>
            </a:r>
            <a:r>
              <a:rPr sz="2800" spc="-15" dirty="0">
                <a:latin typeface="Carlito"/>
                <a:cs typeface="Carlito"/>
              </a:rPr>
              <a:t>contents </a:t>
            </a:r>
            <a:r>
              <a:rPr sz="2800" spc="-25" dirty="0">
                <a:latin typeface="Carlito"/>
                <a:cs typeface="Carlito"/>
              </a:rPr>
              <a:t>have </a:t>
            </a:r>
            <a:r>
              <a:rPr sz="2800" spc="-5" dirty="0">
                <a:latin typeface="Carlito"/>
                <a:cs typeface="Carlito"/>
              </a:rPr>
              <a:t>been </a:t>
            </a:r>
            <a:r>
              <a:rPr sz="2800" spc="-10" dirty="0">
                <a:latin typeface="Carlito"/>
                <a:cs typeface="Carlito"/>
              </a:rPr>
              <a:t>discharged, they </a:t>
            </a:r>
            <a:r>
              <a:rPr sz="2800" spc="-15" dirty="0">
                <a:latin typeface="Carlito"/>
                <a:cs typeface="Carlito"/>
              </a:rPr>
              <a:t>are  rapidly refilled </a:t>
            </a:r>
            <a:r>
              <a:rPr sz="2800" spc="-20" dirty="0">
                <a:latin typeface="Carlito"/>
                <a:cs typeface="Carlito"/>
              </a:rPr>
              <a:t>from </a:t>
            </a:r>
            <a:r>
              <a:rPr sz="2800" spc="-5" dirty="0">
                <a:latin typeface="Carlito"/>
                <a:cs typeface="Carlito"/>
              </a:rPr>
              <a:t>the </a:t>
            </a:r>
            <a:r>
              <a:rPr sz="2800" spc="-10" dirty="0">
                <a:latin typeface="Carlito"/>
                <a:cs typeface="Carlito"/>
              </a:rPr>
              <a:t>reserve </a:t>
            </a:r>
            <a:r>
              <a:rPr sz="2800" spc="-20" dirty="0">
                <a:latin typeface="Carlito"/>
                <a:cs typeface="Carlito"/>
              </a:rPr>
              <a:t>stores. </a:t>
            </a:r>
            <a:r>
              <a:rPr sz="2800" spc="-15" dirty="0">
                <a:latin typeface="Carlito"/>
                <a:cs typeface="Carlito"/>
              </a:rPr>
              <a:t>Repeated  </a:t>
            </a:r>
            <a:r>
              <a:rPr sz="2800" spc="-10" dirty="0">
                <a:latin typeface="Carlito"/>
                <a:cs typeface="Carlito"/>
              </a:rPr>
              <a:t>stimulation </a:t>
            </a:r>
            <a:r>
              <a:rPr sz="2800" spc="-15" dirty="0">
                <a:latin typeface="Carlito"/>
                <a:cs typeface="Carlito"/>
              </a:rPr>
              <a:t>requires </a:t>
            </a:r>
            <a:r>
              <a:rPr sz="2800" spc="-5" dirty="0">
                <a:latin typeface="Carlito"/>
                <a:cs typeface="Carlito"/>
              </a:rPr>
              <a:t>the nerve ending </a:t>
            </a:r>
            <a:r>
              <a:rPr sz="2800" spc="-20" dirty="0">
                <a:latin typeface="Carlito"/>
                <a:cs typeface="Carlito"/>
              </a:rPr>
              <a:t>to </a:t>
            </a:r>
            <a:r>
              <a:rPr sz="2800" spc="-10" dirty="0">
                <a:latin typeface="Carlito"/>
                <a:cs typeface="Carlito"/>
              </a:rPr>
              <a:t>replenish </a:t>
            </a:r>
            <a:r>
              <a:rPr sz="2800" spc="-5" dirty="0">
                <a:latin typeface="Carlito"/>
                <a:cs typeface="Carlito"/>
              </a:rPr>
              <a:t>its  </a:t>
            </a:r>
            <a:r>
              <a:rPr sz="2800" spc="-25" dirty="0">
                <a:latin typeface="Carlito"/>
                <a:cs typeface="Carlito"/>
              </a:rPr>
              <a:t>store </a:t>
            </a:r>
            <a:r>
              <a:rPr sz="2800" spc="-5" dirty="0">
                <a:latin typeface="Carlito"/>
                <a:cs typeface="Carlito"/>
              </a:rPr>
              <a:t>of vesicles </a:t>
            </a:r>
            <a:r>
              <a:rPr sz="2800" spc="-10" dirty="0">
                <a:latin typeface="Carlito"/>
                <a:cs typeface="Carlito"/>
              </a:rPr>
              <a:t>filled </a:t>
            </a:r>
            <a:r>
              <a:rPr sz="2800" spc="-5" dirty="0">
                <a:latin typeface="Carlito"/>
                <a:cs typeface="Carlito"/>
              </a:rPr>
              <a:t>with </a:t>
            </a:r>
            <a:r>
              <a:rPr sz="2800" spc="-15" dirty="0">
                <a:latin typeface="Carlito"/>
                <a:cs typeface="Carlito"/>
              </a:rPr>
              <a:t>transmitter </a:t>
            </a:r>
            <a:r>
              <a:rPr sz="2800" spc="-5" dirty="0">
                <a:latin typeface="Carlito"/>
                <a:cs typeface="Carlito"/>
              </a:rPr>
              <a:t>, a </a:t>
            </a:r>
            <a:r>
              <a:rPr sz="2800" spc="-10" dirty="0">
                <a:latin typeface="Carlito"/>
                <a:cs typeface="Carlito"/>
              </a:rPr>
              <a:t>process  </a:t>
            </a:r>
            <a:r>
              <a:rPr sz="2800" spc="-5" dirty="0">
                <a:latin typeface="Carlito"/>
                <a:cs typeface="Carlito"/>
              </a:rPr>
              <a:t>known as</a:t>
            </a:r>
            <a:r>
              <a:rPr sz="2800" spc="10" dirty="0">
                <a:latin typeface="Carlito"/>
                <a:cs typeface="Carlito"/>
              </a:rPr>
              <a:t> </a:t>
            </a:r>
            <a:r>
              <a:rPr sz="2800" b="1" i="1" spc="-10" dirty="0">
                <a:latin typeface="Carlito"/>
                <a:cs typeface="Carlito"/>
              </a:rPr>
              <a:t>mobilization</a:t>
            </a:r>
            <a:r>
              <a:rPr sz="2800" spc="-10" dirty="0">
                <a:latin typeface="Carlito"/>
                <a:cs typeface="Carlito"/>
              </a:rPr>
              <a:t>.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3600">
              <a:latin typeface="Carlito"/>
              <a:cs typeface="Carlito"/>
            </a:endParaRPr>
          </a:p>
          <a:p>
            <a:pPr marL="355600" marR="839469" indent="-342900">
              <a:lnSpc>
                <a:spcPts val="302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  <a:tab pos="2980055" algn="l"/>
              </a:tabLst>
            </a:pPr>
            <a:r>
              <a:rPr sz="2800" spc="-25" dirty="0">
                <a:latin typeface="Carlito"/>
                <a:cs typeface="Carlito"/>
              </a:rPr>
              <a:t>Uptake </a:t>
            </a:r>
            <a:r>
              <a:rPr sz="2800" dirty="0">
                <a:latin typeface="Carlito"/>
                <a:cs typeface="Carlito"/>
              </a:rPr>
              <a:t>of </a:t>
            </a:r>
            <a:r>
              <a:rPr sz="2800" spc="-10" dirty="0">
                <a:latin typeface="Carlito"/>
                <a:cs typeface="Carlito"/>
              </a:rPr>
              <a:t>Choline </a:t>
            </a:r>
            <a:r>
              <a:rPr sz="2800" spc="-5" dirty="0">
                <a:latin typeface="Carlito"/>
                <a:cs typeface="Carlito"/>
              </a:rPr>
              <a:t>and the activity of </a:t>
            </a:r>
            <a:r>
              <a:rPr sz="2800" spc="-10" dirty="0">
                <a:latin typeface="Carlito"/>
                <a:cs typeface="Carlito"/>
              </a:rPr>
              <a:t>Choline  </a:t>
            </a:r>
            <a:r>
              <a:rPr sz="2800" spc="-20" dirty="0">
                <a:latin typeface="Carlito"/>
                <a:cs typeface="Carlito"/>
              </a:rPr>
              <a:t>acetyltransferase	are </a:t>
            </a:r>
            <a:r>
              <a:rPr sz="2800" spc="-15" dirty="0">
                <a:latin typeface="Carlito"/>
                <a:cs typeface="Carlito"/>
              </a:rPr>
              <a:t>probably </a:t>
            </a:r>
            <a:r>
              <a:rPr sz="2800" spc="-5" dirty="0">
                <a:latin typeface="Carlito"/>
                <a:cs typeface="Carlito"/>
              </a:rPr>
              <a:t>the </a:t>
            </a:r>
            <a:r>
              <a:rPr sz="2800" spc="-35" dirty="0">
                <a:latin typeface="Carlito"/>
                <a:cs typeface="Carlito"/>
              </a:rPr>
              <a:t>rate </a:t>
            </a:r>
            <a:r>
              <a:rPr sz="2800" spc="-10" dirty="0">
                <a:latin typeface="Carlito"/>
                <a:cs typeface="Carlito"/>
              </a:rPr>
              <a:t>limiting  </a:t>
            </a:r>
            <a:r>
              <a:rPr sz="2800" spc="-20" dirty="0">
                <a:latin typeface="Carlito"/>
                <a:cs typeface="Carlito"/>
              </a:rPr>
              <a:t>steps.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119BC2-CE74-421D-A8A5-AE73DA2EA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8"/>
    </mc:Choice>
    <mc:Fallback>
      <p:transition spd="slow" advTm="2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496950"/>
            <a:ext cx="75438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ACETYLCHOLINESTERASE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13661"/>
            <a:ext cx="7953375" cy="3983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>
                <a:latin typeface="Carlito"/>
                <a:cs typeface="Carlito"/>
              </a:rPr>
              <a:t>type </a:t>
            </a:r>
            <a:r>
              <a:rPr sz="2400" dirty="0">
                <a:latin typeface="Carlito"/>
                <a:cs typeface="Carlito"/>
              </a:rPr>
              <a:t>B </a:t>
            </a:r>
            <a:r>
              <a:rPr sz="2400" spc="-10" dirty="0">
                <a:latin typeface="Carlito"/>
                <a:cs typeface="Carlito"/>
              </a:rPr>
              <a:t>carboxylesterase</a:t>
            </a:r>
            <a:r>
              <a:rPr sz="2400" spc="-14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enzyme.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300">
              <a:latin typeface="Carlito"/>
              <a:cs typeface="Carlito"/>
            </a:endParaRPr>
          </a:p>
          <a:p>
            <a:pPr marL="355600" marR="60325" indent="-342900">
              <a:lnSpc>
                <a:spcPct val="100000"/>
              </a:lnSpc>
              <a:buFont typeface="Arial"/>
              <a:buChar char="•"/>
              <a:tabLst>
                <a:tab pos="423545" algn="l"/>
                <a:tab pos="424180" algn="l"/>
              </a:tabLst>
            </a:pPr>
            <a:r>
              <a:t>	</a:t>
            </a:r>
            <a:r>
              <a:rPr sz="2400" spc="-10">
                <a:latin typeface="Carlito"/>
                <a:cs typeface="Carlito"/>
              </a:rPr>
              <a:t>secreted </a:t>
            </a:r>
            <a:r>
              <a:rPr sz="2400" spc="-15" dirty="0">
                <a:latin typeface="Carlito"/>
                <a:cs typeface="Carlito"/>
              </a:rPr>
              <a:t>from </a:t>
            </a:r>
            <a:r>
              <a:rPr sz="2400" dirty="0">
                <a:latin typeface="Carlito"/>
                <a:cs typeface="Carlito"/>
              </a:rPr>
              <a:t>the muscle</a:t>
            </a:r>
            <a:r>
              <a:rPr sz="2400">
                <a:latin typeface="Carlito"/>
                <a:cs typeface="Carlito"/>
              </a:rPr>
              <a:t>, </a:t>
            </a:r>
            <a:r>
              <a:rPr sz="2400" spc="-5">
                <a:latin typeface="Carlito"/>
                <a:cs typeface="Carlito"/>
              </a:rPr>
              <a:t>remain  </a:t>
            </a:r>
            <a:r>
              <a:rPr sz="2400" spc="-10" dirty="0">
                <a:latin typeface="Carlito"/>
                <a:cs typeface="Carlito"/>
              </a:rPr>
              <a:t>attached </a:t>
            </a:r>
            <a:r>
              <a:rPr sz="2400" spc="-15" dirty="0">
                <a:latin typeface="Carlito"/>
                <a:cs typeface="Carlito"/>
              </a:rPr>
              <a:t>to </a:t>
            </a:r>
            <a:r>
              <a:rPr sz="2400" dirty="0">
                <a:latin typeface="Carlito"/>
                <a:cs typeface="Carlito"/>
              </a:rPr>
              <a:t>it </a:t>
            </a:r>
            <a:r>
              <a:rPr sz="2400" spc="-10" dirty="0">
                <a:latin typeface="Carlito"/>
                <a:cs typeface="Carlito"/>
              </a:rPr>
              <a:t>by </a:t>
            </a:r>
            <a:r>
              <a:rPr sz="2400" dirty="0">
                <a:latin typeface="Carlito"/>
                <a:cs typeface="Carlito"/>
              </a:rPr>
              <a:t>thin </a:t>
            </a:r>
            <a:r>
              <a:rPr sz="2400" spc="-15" dirty="0">
                <a:latin typeface="Carlito"/>
                <a:cs typeface="Carlito"/>
              </a:rPr>
              <a:t>stalks </a:t>
            </a:r>
            <a:r>
              <a:rPr sz="2400" spc="-5" dirty="0">
                <a:latin typeface="Carlito"/>
                <a:cs typeface="Carlito"/>
              </a:rPr>
              <a:t>of </a:t>
            </a:r>
            <a:r>
              <a:rPr sz="2400" spc="-10" dirty="0">
                <a:latin typeface="Carlito"/>
                <a:cs typeface="Carlito"/>
              </a:rPr>
              <a:t>collagen</a:t>
            </a:r>
            <a:r>
              <a:rPr sz="2400" spc="-10">
                <a:latin typeface="Carlito"/>
                <a:cs typeface="Carlito"/>
              </a:rPr>
              <a:t>, </a:t>
            </a:r>
            <a:r>
              <a:rPr lang="en-US" sz="2400" dirty="0">
                <a:latin typeface="Carlito"/>
                <a:cs typeface="Carlito"/>
              </a:rPr>
              <a:t>(</a:t>
            </a:r>
            <a:r>
              <a:rPr sz="2400" spc="-5">
                <a:latin typeface="Carlito"/>
                <a:cs typeface="Carlito"/>
              </a:rPr>
              <a:t>basement</a:t>
            </a:r>
            <a:r>
              <a:rPr sz="2400" spc="-20">
                <a:latin typeface="Carlito"/>
                <a:cs typeface="Carlito"/>
              </a:rPr>
              <a:t> </a:t>
            </a:r>
            <a:r>
              <a:rPr sz="2400" spc="-5">
                <a:latin typeface="Carlito"/>
                <a:cs typeface="Carlito"/>
              </a:rPr>
              <a:t>membrane</a:t>
            </a:r>
            <a:r>
              <a:rPr lang="en-US" sz="2400" spc="-5" dirty="0">
                <a:latin typeface="Carlito"/>
                <a:cs typeface="Carlito"/>
              </a:rPr>
              <a:t>)</a:t>
            </a:r>
            <a:r>
              <a:rPr sz="2400" spc="-5">
                <a:latin typeface="Carlito"/>
                <a:cs typeface="Carlito"/>
              </a:rPr>
              <a:t>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3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rlito"/>
                <a:cs typeface="Carlito"/>
              </a:rPr>
              <a:t>Acetylcholine </a:t>
            </a:r>
            <a:r>
              <a:rPr sz="2400" dirty="0">
                <a:latin typeface="Carlito"/>
                <a:cs typeface="Carlito"/>
              </a:rPr>
              <a:t>molecules </a:t>
            </a:r>
            <a:r>
              <a:rPr sz="2400" spc="-10" dirty="0">
                <a:latin typeface="Carlito"/>
                <a:cs typeface="Carlito"/>
              </a:rPr>
              <a:t>that </a:t>
            </a:r>
            <a:r>
              <a:rPr sz="2400" spc="-5" dirty="0">
                <a:latin typeface="Carlito"/>
                <a:cs typeface="Carlito"/>
              </a:rPr>
              <a:t>do not immediately </a:t>
            </a:r>
            <a:r>
              <a:rPr sz="2400" spc="-10" dirty="0">
                <a:latin typeface="Carlito"/>
                <a:cs typeface="Carlito"/>
              </a:rPr>
              <a:t>react </a:t>
            </a:r>
            <a:r>
              <a:rPr sz="2400" dirty="0">
                <a:latin typeface="Carlito"/>
                <a:cs typeface="Carlito"/>
              </a:rPr>
              <a:t>with a  </a:t>
            </a:r>
            <a:r>
              <a:rPr sz="2400" spc="-10" dirty="0">
                <a:latin typeface="Carlito"/>
                <a:cs typeface="Carlito"/>
              </a:rPr>
              <a:t>receptor </a:t>
            </a:r>
            <a:r>
              <a:rPr sz="2400" spc="-5" dirty="0">
                <a:latin typeface="Carlito"/>
                <a:cs typeface="Carlito"/>
              </a:rPr>
              <a:t>or </a:t>
            </a:r>
            <a:r>
              <a:rPr sz="2400" dirty="0">
                <a:latin typeface="Carlito"/>
                <a:cs typeface="Carlito"/>
              </a:rPr>
              <a:t>those </a:t>
            </a:r>
            <a:r>
              <a:rPr sz="2400" spc="-5" dirty="0">
                <a:latin typeface="Carlito"/>
                <a:cs typeface="Carlito"/>
              </a:rPr>
              <a:t>released </a:t>
            </a:r>
            <a:r>
              <a:rPr sz="2400" spc="-10" dirty="0">
                <a:latin typeface="Carlito"/>
                <a:cs typeface="Carlito"/>
              </a:rPr>
              <a:t>after </a:t>
            </a:r>
            <a:r>
              <a:rPr sz="2400" spc="-5" dirty="0">
                <a:latin typeface="Carlito"/>
                <a:cs typeface="Carlito"/>
              </a:rPr>
              <a:t>binding </a:t>
            </a:r>
            <a:r>
              <a:rPr sz="2400" spc="-15" dirty="0">
                <a:latin typeface="Carlito"/>
                <a:cs typeface="Carlito"/>
              </a:rPr>
              <a:t>to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10" dirty="0">
                <a:latin typeface="Carlito"/>
                <a:cs typeface="Carlito"/>
              </a:rPr>
              <a:t>receptor are  </a:t>
            </a:r>
            <a:r>
              <a:rPr sz="2400" spc="-5" dirty="0">
                <a:latin typeface="Carlito"/>
                <a:cs typeface="Carlito"/>
              </a:rPr>
              <a:t>almost </a:t>
            </a:r>
            <a:r>
              <a:rPr sz="2400" spc="-10" dirty="0">
                <a:latin typeface="Carlito"/>
                <a:cs typeface="Carlito"/>
              </a:rPr>
              <a:t>instantly </a:t>
            </a:r>
            <a:r>
              <a:rPr sz="2400" spc="-15" dirty="0">
                <a:latin typeface="Carlito"/>
                <a:cs typeface="Carlito"/>
              </a:rPr>
              <a:t>destroyed </a:t>
            </a:r>
            <a:r>
              <a:rPr sz="2400" spc="-10" dirty="0">
                <a:latin typeface="Carlito"/>
                <a:cs typeface="Carlito"/>
              </a:rPr>
              <a:t>by </a:t>
            </a:r>
            <a:r>
              <a:rPr sz="2400" spc="-5" dirty="0">
                <a:latin typeface="Carlito"/>
                <a:cs typeface="Carlito"/>
              </a:rPr>
              <a:t>acetylcholinesterase, </a:t>
            </a:r>
            <a:r>
              <a:rPr sz="2400" dirty="0">
                <a:latin typeface="Carlito"/>
                <a:cs typeface="Carlito"/>
              </a:rPr>
              <a:t>in </a:t>
            </a:r>
            <a:r>
              <a:rPr sz="2400" spc="-5" dirty="0">
                <a:latin typeface="Carlito"/>
                <a:cs typeface="Carlito"/>
              </a:rPr>
              <a:t>&lt;1 </a:t>
            </a:r>
            <a:r>
              <a:rPr sz="2400" dirty="0">
                <a:latin typeface="Carlito"/>
                <a:cs typeface="Carlito"/>
              </a:rPr>
              <a:t>ms,  </a:t>
            </a:r>
            <a:r>
              <a:rPr sz="2400" spc="-10" dirty="0">
                <a:latin typeface="Carlito"/>
                <a:cs typeface="Carlito"/>
              </a:rPr>
              <a:t>after </a:t>
            </a:r>
            <a:r>
              <a:rPr sz="2400" dirty="0">
                <a:latin typeface="Carlito"/>
                <a:cs typeface="Carlito"/>
              </a:rPr>
              <a:t>its </a:t>
            </a:r>
            <a:r>
              <a:rPr sz="2400" spc="-5" dirty="0">
                <a:latin typeface="Carlito"/>
                <a:cs typeface="Carlito"/>
              </a:rPr>
              <a:t>release </a:t>
            </a:r>
            <a:r>
              <a:rPr sz="2400" spc="-15" dirty="0">
                <a:latin typeface="Carlito"/>
                <a:cs typeface="Carlito"/>
              </a:rPr>
              <a:t>into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junctional</a:t>
            </a:r>
            <a:r>
              <a:rPr sz="2400" spc="-4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cleft.</a:t>
            </a:r>
            <a:endParaRPr sz="2400">
              <a:latin typeface="Carlito"/>
              <a:cs typeface="Carlito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D5DA93-BA48-459F-BE4F-523E4DDF7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16"/>
    </mc:Choice>
    <mc:Fallback>
      <p:transition spd="slow" advTm="27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37236"/>
            <a:ext cx="822833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10" dirty="0"/>
              <a:t>CHOLINERGIC </a:t>
            </a:r>
            <a:r>
              <a:rPr sz="3400" spc="-25" dirty="0"/>
              <a:t>RECEPTORS</a:t>
            </a:r>
            <a:r>
              <a:rPr sz="3400" spc="-45" dirty="0"/>
              <a:t> </a:t>
            </a:r>
            <a:r>
              <a:rPr sz="3400" spc="-25" dirty="0"/>
              <a:t>(CHOLINOCEPTORS)</a:t>
            </a:r>
            <a:endParaRPr sz="3400"/>
          </a:p>
        </p:txBody>
      </p:sp>
      <p:sp>
        <p:nvSpPr>
          <p:cNvPr id="3" name="object 3"/>
          <p:cNvSpPr txBox="1"/>
          <p:nvPr/>
        </p:nvSpPr>
        <p:spPr>
          <a:xfrm>
            <a:off x="78130" y="1582674"/>
            <a:ext cx="5337175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88900">
              <a:lnSpc>
                <a:spcPct val="100000"/>
              </a:lnSpc>
              <a:spcBef>
                <a:spcPts val="105"/>
              </a:spcBef>
            </a:pPr>
            <a:r>
              <a:rPr sz="3200" spc="-95" dirty="0">
                <a:latin typeface="Carlito"/>
                <a:cs typeface="Carlito"/>
              </a:rPr>
              <a:t>Two </a:t>
            </a:r>
            <a:r>
              <a:rPr sz="3200" spc="-20" dirty="0">
                <a:latin typeface="Carlito"/>
                <a:cs typeface="Carlito"/>
              </a:rPr>
              <a:t>families </a:t>
            </a:r>
            <a:r>
              <a:rPr sz="3200" spc="-5" dirty="0">
                <a:latin typeface="Carlito"/>
                <a:cs typeface="Carlito"/>
              </a:rPr>
              <a:t>of </a:t>
            </a:r>
            <a:r>
              <a:rPr sz="3200" spc="-20" dirty="0">
                <a:latin typeface="Carlito"/>
                <a:cs typeface="Carlito"/>
              </a:rPr>
              <a:t>cholinoceptors,  designated:</a:t>
            </a:r>
            <a:endParaRPr sz="32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3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050">
              <a:latin typeface="Carlito"/>
              <a:cs typeface="Carlito"/>
            </a:endParaRPr>
          </a:p>
          <a:p>
            <a:pPr marL="447040" indent="-434975">
              <a:lnSpc>
                <a:spcPct val="100000"/>
              </a:lnSpc>
              <a:buFont typeface="Arial"/>
              <a:buChar char="•"/>
              <a:tabLst>
                <a:tab pos="447040" algn="l"/>
                <a:tab pos="447675" algn="l"/>
                <a:tab pos="2826385" algn="l"/>
              </a:tabLst>
            </a:pPr>
            <a:r>
              <a:rPr sz="3200" b="1" spc="-10" dirty="0">
                <a:latin typeface="Carlito"/>
                <a:cs typeface="Carlito"/>
              </a:rPr>
              <a:t>MUSCARINIC	</a:t>
            </a:r>
            <a:r>
              <a:rPr sz="3200" spc="-20" dirty="0">
                <a:latin typeface="Carlito"/>
                <a:cs typeface="Carlito"/>
              </a:rPr>
              <a:t>receptors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130" y="4996941"/>
            <a:ext cx="21253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15" dirty="0">
                <a:latin typeface="Carlito"/>
                <a:cs typeface="Carlito"/>
              </a:rPr>
              <a:t>NICOTINIC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54655" y="4996941"/>
            <a:ext cx="16649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40" dirty="0">
                <a:latin typeface="Carlito"/>
                <a:cs typeface="Carlito"/>
              </a:rPr>
              <a:t>receptors,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01511" y="1642872"/>
            <a:ext cx="2642616" cy="4428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44005" y="6191503"/>
            <a:ext cx="21437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Carlito"/>
                <a:cs typeface="Carlito"/>
              </a:rPr>
              <a:t>Types </a:t>
            </a:r>
            <a:r>
              <a:rPr sz="1400" spc="-5" dirty="0">
                <a:latin typeface="Carlito"/>
                <a:cs typeface="Carlito"/>
              </a:rPr>
              <a:t>of cholinergic</a:t>
            </a:r>
            <a:r>
              <a:rPr sz="1400" spc="-14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receptors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620A1E2-9DAB-422C-92A3-327233FAB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0"/>
    </mc:Choice>
    <mc:Fallback>
      <p:transition spd="slow" advTm="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80010"/>
            <a:ext cx="82296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MUSCARINIC</a:t>
            </a:r>
            <a:r>
              <a:rPr spc="-145" dirty="0"/>
              <a:t> </a:t>
            </a:r>
            <a:r>
              <a:rPr spc="-35" dirty="0"/>
              <a:t>RECEPTORS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838201"/>
            <a:ext cx="5410200" cy="5274393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68300" marR="208279" indent="-342900">
              <a:lnSpc>
                <a:spcPts val="3240"/>
              </a:lnSpc>
              <a:spcBef>
                <a:spcPts val="505"/>
              </a:spcBef>
              <a:buFont typeface="Arial"/>
              <a:buChar char="•"/>
              <a:tabLst>
                <a:tab pos="367665" algn="l"/>
                <a:tab pos="368300" algn="l"/>
              </a:tabLst>
            </a:pPr>
            <a:r>
              <a:rPr sz="3000" spc="-20" dirty="0">
                <a:latin typeface="Carlito"/>
                <a:cs typeface="Carlito"/>
              </a:rPr>
              <a:t>There are five </a:t>
            </a:r>
            <a:r>
              <a:rPr sz="3000" spc="-10" dirty="0">
                <a:latin typeface="Carlito"/>
                <a:cs typeface="Carlito"/>
              </a:rPr>
              <a:t>subclasses</a:t>
            </a:r>
            <a:r>
              <a:rPr sz="3000" spc="-170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of  muscarinic </a:t>
            </a:r>
            <a:r>
              <a:rPr sz="3000" spc="-25" dirty="0">
                <a:latin typeface="Carlito"/>
                <a:cs typeface="Carlito"/>
              </a:rPr>
              <a:t>receptors: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M</a:t>
            </a:r>
            <a:r>
              <a:rPr sz="3000" baseline="-16666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r>
              <a:rPr sz="3000" dirty="0">
                <a:latin typeface="Carlito"/>
                <a:cs typeface="Carlito"/>
              </a:rPr>
              <a:t>,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 M</a:t>
            </a:r>
            <a:r>
              <a:rPr sz="3000" baseline="-16666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r>
              <a:rPr sz="3000" dirty="0">
                <a:latin typeface="Carlito"/>
                <a:cs typeface="Carlito"/>
              </a:rPr>
              <a:t>,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M</a:t>
            </a:r>
            <a:r>
              <a:rPr sz="3000" baseline="-16666" dirty="0">
                <a:solidFill>
                  <a:srgbClr val="FF0000"/>
                </a:solidFill>
                <a:latin typeface="Carlito"/>
                <a:cs typeface="Carlito"/>
              </a:rPr>
              <a:t>3</a:t>
            </a:r>
            <a:r>
              <a:rPr sz="3000" dirty="0">
                <a:latin typeface="Carlito"/>
                <a:cs typeface="Carlito"/>
              </a:rPr>
              <a:t>,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M</a:t>
            </a:r>
            <a:r>
              <a:rPr sz="3000" baseline="-16666" dirty="0">
                <a:solidFill>
                  <a:srgbClr val="FF0000"/>
                </a:solidFill>
                <a:latin typeface="Carlito"/>
                <a:cs typeface="Carlito"/>
              </a:rPr>
              <a:t>4</a:t>
            </a:r>
            <a:r>
              <a:rPr sz="3000" dirty="0">
                <a:latin typeface="Carlito"/>
                <a:cs typeface="Carlito"/>
              </a:rPr>
              <a:t>, and</a:t>
            </a:r>
            <a:r>
              <a:rPr sz="3000" spc="-229" dirty="0">
                <a:latin typeface="Carlito"/>
                <a:cs typeface="Carlito"/>
              </a:rPr>
              <a:t>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M</a:t>
            </a:r>
            <a:r>
              <a:rPr sz="3000" baseline="-16666" dirty="0">
                <a:solidFill>
                  <a:srgbClr val="FF0000"/>
                </a:solidFill>
                <a:latin typeface="Carlito"/>
                <a:cs typeface="Carlito"/>
              </a:rPr>
              <a:t>5</a:t>
            </a:r>
            <a:r>
              <a:rPr sz="3000" dirty="0">
                <a:latin typeface="Carlito"/>
                <a:cs typeface="Carlito"/>
              </a:rPr>
              <a:t>.</a:t>
            </a:r>
            <a:endParaRPr sz="3000">
              <a:latin typeface="Carlito"/>
              <a:cs typeface="Carlito"/>
            </a:endParaRPr>
          </a:p>
          <a:p>
            <a:pPr marL="368300" marR="360045" indent="-342900">
              <a:lnSpc>
                <a:spcPts val="3200"/>
              </a:lnSpc>
              <a:spcBef>
                <a:spcPts val="790"/>
              </a:spcBef>
              <a:buFont typeface="Arial"/>
              <a:buChar char="•"/>
              <a:tabLst>
                <a:tab pos="367665" algn="l"/>
                <a:tab pos="368300" algn="l"/>
              </a:tabLst>
            </a:pPr>
            <a:r>
              <a:rPr sz="3000" spc="-5" dirty="0">
                <a:latin typeface="Carlito"/>
                <a:cs typeface="Carlito"/>
              </a:rPr>
              <a:t>Only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M</a:t>
            </a:r>
            <a:r>
              <a:rPr sz="3000" baseline="-16666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r>
              <a:rPr sz="3000" dirty="0">
                <a:latin typeface="Carlito"/>
                <a:cs typeface="Carlito"/>
              </a:rPr>
              <a:t>,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M</a:t>
            </a:r>
            <a:r>
              <a:rPr sz="3000" baseline="-16666" dirty="0">
                <a:solidFill>
                  <a:srgbClr val="FF0000"/>
                </a:solidFill>
                <a:latin typeface="Carlito"/>
                <a:cs typeface="Carlito"/>
              </a:rPr>
              <a:t>2 </a:t>
            </a:r>
            <a:r>
              <a:rPr sz="3000" dirty="0">
                <a:latin typeface="Carlito"/>
                <a:cs typeface="Carlito"/>
              </a:rPr>
              <a:t>and </a:t>
            </a:r>
            <a:r>
              <a:rPr sz="3000" dirty="0">
                <a:solidFill>
                  <a:srgbClr val="FF0000"/>
                </a:solidFill>
                <a:latin typeface="Carlito"/>
                <a:cs typeface="Carlito"/>
              </a:rPr>
              <a:t>M</a:t>
            </a:r>
            <a:r>
              <a:rPr sz="3000" baseline="-16666" dirty="0">
                <a:solidFill>
                  <a:srgbClr val="FF0000"/>
                </a:solidFill>
                <a:latin typeface="Carlito"/>
                <a:cs typeface="Carlito"/>
              </a:rPr>
              <a:t>3</a:t>
            </a:r>
            <a:r>
              <a:rPr sz="3000" dirty="0">
                <a:latin typeface="Carlito"/>
                <a:cs typeface="Carlito"/>
              </a:rPr>
              <a:t>,  </a:t>
            </a:r>
            <a:r>
              <a:rPr sz="3000" spc="-40" dirty="0">
                <a:latin typeface="Carlito"/>
                <a:cs typeface="Carlito"/>
              </a:rPr>
              <a:t>receptors have </a:t>
            </a:r>
            <a:r>
              <a:rPr sz="3000" spc="-5" dirty="0">
                <a:latin typeface="Carlito"/>
                <a:cs typeface="Carlito"/>
              </a:rPr>
              <a:t>been  functionally</a:t>
            </a:r>
            <a:r>
              <a:rPr sz="3000" spc="-150" dirty="0">
                <a:latin typeface="Carlito"/>
                <a:cs typeface="Carlito"/>
              </a:rPr>
              <a:t> </a:t>
            </a:r>
            <a:r>
              <a:rPr sz="3000" spc="-30" dirty="0">
                <a:latin typeface="Carlito"/>
                <a:cs typeface="Carlito"/>
              </a:rPr>
              <a:t>characterized.</a:t>
            </a:r>
            <a:endParaRPr sz="3000">
              <a:latin typeface="Carlito"/>
              <a:cs typeface="Carlito"/>
            </a:endParaRPr>
          </a:p>
          <a:p>
            <a:pPr marL="368300" marR="130175" indent="-342900">
              <a:lnSpc>
                <a:spcPct val="88900"/>
              </a:lnSpc>
              <a:spcBef>
                <a:spcPts val="670"/>
              </a:spcBef>
              <a:buFont typeface="Arial"/>
              <a:buChar char="•"/>
              <a:tabLst>
                <a:tab pos="367665" algn="l"/>
                <a:tab pos="368300" algn="l"/>
              </a:tabLst>
            </a:pPr>
            <a:r>
              <a:rPr sz="3000" spc="-5" dirty="0">
                <a:latin typeface="Carlito"/>
                <a:cs typeface="Carlito"/>
              </a:rPr>
              <a:t>These </a:t>
            </a:r>
            <a:r>
              <a:rPr sz="3000" spc="-40" dirty="0">
                <a:latin typeface="Carlito"/>
                <a:cs typeface="Carlito"/>
              </a:rPr>
              <a:t>receptors, </a:t>
            </a:r>
            <a:r>
              <a:rPr sz="3000" dirty="0">
                <a:latin typeface="Carlito"/>
                <a:cs typeface="Carlito"/>
              </a:rPr>
              <a:t>in </a:t>
            </a:r>
            <a:r>
              <a:rPr sz="3000" spc="-5" dirty="0">
                <a:latin typeface="Carlito"/>
                <a:cs typeface="Carlito"/>
              </a:rPr>
              <a:t>addition  </a:t>
            </a:r>
            <a:r>
              <a:rPr sz="3000" spc="-20" dirty="0">
                <a:latin typeface="Carlito"/>
                <a:cs typeface="Carlito"/>
              </a:rPr>
              <a:t>to binding </a:t>
            </a:r>
            <a:r>
              <a:rPr sz="3000" spc="-10" dirty="0">
                <a:latin typeface="Carlito"/>
                <a:cs typeface="Carlito"/>
              </a:rPr>
              <a:t>acetylcholine,  </a:t>
            </a:r>
            <a:r>
              <a:rPr sz="3000" dirty="0">
                <a:latin typeface="Carlito"/>
                <a:cs typeface="Carlito"/>
              </a:rPr>
              <a:t>also </a:t>
            </a:r>
            <a:r>
              <a:rPr sz="3000" spc="-40" dirty="0">
                <a:latin typeface="Carlito"/>
                <a:cs typeface="Carlito"/>
              </a:rPr>
              <a:t>recognize</a:t>
            </a:r>
            <a:r>
              <a:rPr sz="3000" spc="-70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muscarine.</a:t>
            </a:r>
            <a:endParaRPr sz="3000">
              <a:latin typeface="Carlito"/>
              <a:cs typeface="Carlito"/>
            </a:endParaRPr>
          </a:p>
          <a:p>
            <a:pPr marL="368300" marR="17780" indent="-342900">
              <a:lnSpc>
                <a:spcPct val="88900"/>
              </a:lnSpc>
              <a:spcBef>
                <a:spcPts val="700"/>
              </a:spcBef>
              <a:buFont typeface="Arial"/>
              <a:buChar char="•"/>
              <a:tabLst>
                <a:tab pos="367665" algn="l"/>
                <a:tab pos="368300" algn="l"/>
              </a:tabLst>
            </a:pPr>
            <a:r>
              <a:rPr sz="3000" spc="-5" dirty="0">
                <a:latin typeface="Carlito"/>
                <a:cs typeface="Carlito"/>
              </a:rPr>
              <a:t>Muscarine </a:t>
            </a:r>
            <a:r>
              <a:rPr sz="3000" dirty="0">
                <a:latin typeface="Carlito"/>
                <a:cs typeface="Carlito"/>
              </a:rPr>
              <a:t>is an </a:t>
            </a:r>
            <a:r>
              <a:rPr sz="3000" spc="-20" dirty="0">
                <a:solidFill>
                  <a:srgbClr val="FF0000"/>
                </a:solidFill>
                <a:latin typeface="Carlito"/>
                <a:cs typeface="Carlito"/>
              </a:rPr>
              <a:t>alkaloid</a:t>
            </a:r>
            <a:r>
              <a:rPr sz="3000" spc="-21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3000" spc="-20" dirty="0">
                <a:latin typeface="Carlito"/>
                <a:cs typeface="Carlito"/>
              </a:rPr>
              <a:t>that  </a:t>
            </a:r>
            <a:r>
              <a:rPr sz="3000" dirty="0">
                <a:latin typeface="Carlito"/>
                <a:cs typeface="Carlito"/>
              </a:rPr>
              <a:t>is </a:t>
            </a:r>
            <a:r>
              <a:rPr sz="3000" spc="-25" dirty="0">
                <a:latin typeface="Carlito"/>
                <a:cs typeface="Carlito"/>
              </a:rPr>
              <a:t>present </a:t>
            </a:r>
            <a:r>
              <a:rPr sz="3000" dirty="0">
                <a:latin typeface="Carlito"/>
                <a:cs typeface="Carlito"/>
              </a:rPr>
              <a:t>in </a:t>
            </a:r>
            <a:r>
              <a:rPr sz="3000" spc="-10" dirty="0">
                <a:latin typeface="Carlito"/>
                <a:cs typeface="Carlito"/>
              </a:rPr>
              <a:t>certain  </a:t>
            </a:r>
            <a:r>
              <a:rPr sz="3000" spc="-5" dirty="0">
                <a:latin typeface="Carlito"/>
                <a:cs typeface="Carlito"/>
              </a:rPr>
              <a:t>poisonous</a:t>
            </a:r>
            <a:r>
              <a:rPr sz="3000" spc="-75" dirty="0">
                <a:latin typeface="Carlito"/>
                <a:cs typeface="Carlito"/>
              </a:rPr>
              <a:t> </a:t>
            </a:r>
            <a:r>
              <a:rPr sz="3000" spc="-15" dirty="0">
                <a:latin typeface="Carlito"/>
                <a:cs typeface="Carlito"/>
              </a:rPr>
              <a:t>mushrooms.</a:t>
            </a:r>
            <a:endParaRPr sz="30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86400" y="1371600"/>
            <a:ext cx="3352800" cy="457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0CBAE5-55DA-4755-BEB7-3D1E86B3D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31"/>
    </mc:Choice>
    <mc:Fallback>
      <p:transition spd="slow" advTm="20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927" y="293065"/>
            <a:ext cx="84924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0" dirty="0"/>
              <a:t>LOCATIONS </a:t>
            </a:r>
            <a:r>
              <a:rPr spc="-5" dirty="0"/>
              <a:t>OF </a:t>
            </a:r>
            <a:r>
              <a:rPr spc="-10" dirty="0"/>
              <a:t>MUSCARINIC</a:t>
            </a:r>
            <a:r>
              <a:rPr spc="25" dirty="0"/>
              <a:t> </a:t>
            </a:r>
            <a:r>
              <a:rPr spc="-35" dirty="0"/>
              <a:t>RECEPTORS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228600" y="1905000"/>
            <a:ext cx="8216493" cy="30065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1975" marR="30480" indent="22860">
              <a:lnSpc>
                <a:spcPct val="100000"/>
              </a:lnSpc>
              <a:spcBef>
                <a:spcPts val="105"/>
              </a:spcBef>
              <a:buFont typeface="Arial" pitchFamily="34" charset="0"/>
              <a:buChar char="•"/>
              <a:tabLst>
                <a:tab pos="1297940" algn="l"/>
                <a:tab pos="6766559" algn="l"/>
              </a:tabLst>
            </a:pPr>
            <a:r>
              <a:t>all </a:t>
            </a:r>
            <a:r>
              <a:rPr spc="-5"/>
              <a:t>subtypes </a:t>
            </a:r>
            <a:r>
              <a:rPr spc="-40" dirty="0"/>
              <a:t>have </a:t>
            </a:r>
            <a:r>
              <a:rPr spc="-5" dirty="0"/>
              <a:t>been </a:t>
            </a:r>
            <a:r>
              <a:rPr spc="-30" dirty="0"/>
              <a:t>found </a:t>
            </a:r>
            <a:r>
              <a:t>on  </a:t>
            </a:r>
            <a:r>
              <a:rPr spc="-20"/>
              <a:t>neurons</a:t>
            </a:r>
            <a:endParaRPr lang="en-US" spc="-20" dirty="0"/>
          </a:p>
          <a:p>
            <a:pPr marL="561975" marR="30480" indent="22860">
              <a:lnSpc>
                <a:spcPct val="100000"/>
              </a:lnSpc>
              <a:spcBef>
                <a:spcPts val="105"/>
              </a:spcBef>
              <a:buFont typeface="Arial" pitchFamily="34" charset="0"/>
              <a:buChar char="•"/>
              <a:tabLst>
                <a:tab pos="1297940" algn="l"/>
                <a:tab pos="6766559" algn="l"/>
              </a:tabLst>
            </a:pPr>
            <a:r>
              <a:rPr spc="5">
                <a:solidFill>
                  <a:srgbClr val="FF0000"/>
                </a:solidFill>
              </a:rPr>
              <a:t>M</a:t>
            </a:r>
            <a:r>
              <a:rPr sz="3150" spc="7" baseline="-17195">
                <a:solidFill>
                  <a:srgbClr val="FF0000"/>
                </a:solidFill>
              </a:rPr>
              <a:t>1 </a:t>
            </a:r>
            <a:r>
              <a:rPr sz="3200" spc="-30"/>
              <a:t>receptors </a:t>
            </a:r>
            <a:r>
              <a:rPr lang="en-US" spc="-20" dirty="0"/>
              <a:t>-</a:t>
            </a:r>
            <a:r>
              <a:rPr sz="3200" spc="-5"/>
              <a:t> </a:t>
            </a:r>
            <a:r>
              <a:rPr sz="3200" spc="-25" dirty="0"/>
              <a:t>gastric </a:t>
            </a:r>
            <a:r>
              <a:rPr sz="3200" spc="-20"/>
              <a:t>parietal </a:t>
            </a:r>
            <a:r>
              <a:rPr sz="3200" spc="-5"/>
              <a:t>cells</a:t>
            </a:r>
            <a:endParaRPr lang="en-US" sz="3200" spc="-5" dirty="0"/>
          </a:p>
          <a:p>
            <a:pPr marL="561975" marR="30480" indent="22860">
              <a:lnSpc>
                <a:spcPct val="100000"/>
              </a:lnSpc>
              <a:spcBef>
                <a:spcPts val="105"/>
              </a:spcBef>
              <a:buFont typeface="Arial" pitchFamily="34" charset="0"/>
              <a:buChar char="•"/>
              <a:tabLst>
                <a:tab pos="1297940" algn="l"/>
                <a:tab pos="6766559" algn="l"/>
              </a:tabLst>
            </a:pPr>
            <a:r>
              <a:rPr sz="3200" spc="5">
                <a:solidFill>
                  <a:srgbClr val="FF0000"/>
                </a:solidFill>
              </a:rPr>
              <a:t>M</a:t>
            </a:r>
            <a:r>
              <a:rPr sz="3150" spc="7" baseline="-17195">
                <a:solidFill>
                  <a:srgbClr val="FF0000"/>
                </a:solidFill>
              </a:rPr>
              <a:t>2</a:t>
            </a:r>
            <a:r>
              <a:rPr sz="3150" spc="89" baseline="-17195">
                <a:solidFill>
                  <a:srgbClr val="FF0000"/>
                </a:solidFill>
              </a:rPr>
              <a:t> </a:t>
            </a:r>
            <a:r>
              <a:rPr sz="3200" spc="-30"/>
              <a:t>receptors</a:t>
            </a:r>
            <a:r>
              <a:rPr sz="3200" spc="-70"/>
              <a:t> </a:t>
            </a:r>
            <a:r>
              <a:rPr lang="en-US" spc="-5" dirty="0"/>
              <a:t>-</a:t>
            </a:r>
            <a:r>
              <a:rPr sz="3200" spc="-20"/>
              <a:t>cardiac  </a:t>
            </a:r>
            <a:r>
              <a:rPr sz="3200" dirty="0"/>
              <a:t>cells and </a:t>
            </a:r>
            <a:r>
              <a:rPr sz="3200" spc="-5"/>
              <a:t>smooth </a:t>
            </a:r>
            <a:r>
              <a:rPr sz="3200"/>
              <a:t>muscle</a:t>
            </a:r>
            <a:endParaRPr lang="en-US" sz="3200" dirty="0"/>
          </a:p>
          <a:p>
            <a:pPr marL="561975" marR="30480" indent="22860">
              <a:lnSpc>
                <a:spcPct val="100000"/>
              </a:lnSpc>
              <a:spcBef>
                <a:spcPts val="105"/>
              </a:spcBef>
              <a:buFont typeface="Arial" pitchFamily="34" charset="0"/>
              <a:buChar char="•"/>
              <a:tabLst>
                <a:tab pos="1297940" algn="l"/>
                <a:tab pos="6766559" algn="l"/>
              </a:tabLst>
            </a:pPr>
            <a:r>
              <a:rPr sz="3200"/>
              <a:t> </a:t>
            </a:r>
            <a:r>
              <a:rPr sz="3200" spc="5" dirty="0">
                <a:solidFill>
                  <a:srgbClr val="FF0000"/>
                </a:solidFill>
              </a:rPr>
              <a:t>M</a:t>
            </a:r>
            <a:r>
              <a:rPr sz="3150" spc="7" baseline="-17195" dirty="0">
                <a:solidFill>
                  <a:srgbClr val="FF0000"/>
                </a:solidFill>
              </a:rPr>
              <a:t>3 </a:t>
            </a:r>
            <a:r>
              <a:rPr sz="3200" spc="-30"/>
              <a:t>receptors </a:t>
            </a:r>
            <a:r>
              <a:rPr lang="en-US" spc="-5" dirty="0"/>
              <a:t>-</a:t>
            </a:r>
            <a:r>
              <a:rPr sz="3200" spc="-70"/>
              <a:t>bladder</a:t>
            </a:r>
            <a:r>
              <a:rPr sz="3200" spc="-70" dirty="0"/>
              <a:t>, </a:t>
            </a:r>
            <a:r>
              <a:rPr sz="3200" spc="-30" dirty="0"/>
              <a:t>exocrine </a:t>
            </a:r>
            <a:r>
              <a:rPr sz="3200" dirty="0"/>
              <a:t>glands, and </a:t>
            </a:r>
            <a:r>
              <a:rPr sz="3200" spc="-5" dirty="0"/>
              <a:t>smooth  </a:t>
            </a:r>
            <a:r>
              <a:rPr sz="3200" dirty="0"/>
              <a:t>muscle.</a:t>
            </a:r>
            <a:endParaRPr sz="32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CD2598-7FAC-45E4-886F-386005EAC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8"/>
    </mc:Choice>
    <mc:Fallback>
      <p:transition spd="slow" advTm="1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130" y="1256791"/>
            <a:ext cx="425132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rlito"/>
                <a:cs typeface="Carlito"/>
              </a:rPr>
              <a:t>When </a:t>
            </a:r>
            <a:r>
              <a:rPr sz="2000" dirty="0">
                <a:solidFill>
                  <a:srgbClr val="FF0000"/>
                </a:solidFill>
                <a:latin typeface="Carlito"/>
                <a:cs typeface="Carlito"/>
              </a:rPr>
              <a:t>M</a:t>
            </a:r>
            <a:r>
              <a:rPr sz="1950" baseline="-17094" dirty="0">
                <a:solidFill>
                  <a:srgbClr val="FF0000"/>
                </a:solidFill>
                <a:latin typeface="Carlito"/>
                <a:cs typeface="Carlito"/>
              </a:rPr>
              <a:t>1 </a:t>
            </a:r>
            <a:r>
              <a:rPr sz="2000" dirty="0">
                <a:latin typeface="Carlito"/>
                <a:cs typeface="Carlito"/>
              </a:rPr>
              <a:t>and </a:t>
            </a:r>
            <a:r>
              <a:rPr sz="2000" dirty="0">
                <a:solidFill>
                  <a:srgbClr val="FF0000"/>
                </a:solidFill>
                <a:latin typeface="Carlito"/>
                <a:cs typeface="Carlito"/>
              </a:rPr>
              <a:t>M</a:t>
            </a:r>
            <a:r>
              <a:rPr sz="1950" baseline="-17094" dirty="0">
                <a:solidFill>
                  <a:srgbClr val="FF0000"/>
                </a:solidFill>
                <a:latin typeface="Carlito"/>
                <a:cs typeface="Carlito"/>
              </a:rPr>
              <a:t>3 </a:t>
            </a:r>
            <a:r>
              <a:rPr sz="2000" spc="-25" dirty="0">
                <a:latin typeface="Carlito"/>
                <a:cs typeface="Carlito"/>
              </a:rPr>
              <a:t>receptors </a:t>
            </a:r>
            <a:r>
              <a:rPr sz="2000" spc="-20" dirty="0">
                <a:latin typeface="Carlito"/>
                <a:cs typeface="Carlito"/>
              </a:rPr>
              <a:t>are  activated, </a:t>
            </a:r>
            <a:r>
              <a:rPr sz="2000" dirty="0">
                <a:latin typeface="Carlito"/>
                <a:cs typeface="Carlito"/>
              </a:rPr>
              <a:t>the </a:t>
            </a:r>
            <a:r>
              <a:rPr sz="2000" spc="-20" dirty="0">
                <a:latin typeface="Carlito"/>
                <a:cs typeface="Carlito"/>
              </a:rPr>
              <a:t>receptor </a:t>
            </a:r>
            <a:r>
              <a:rPr sz="2000" spc="-10" dirty="0">
                <a:latin typeface="Carlito"/>
                <a:cs typeface="Carlito"/>
              </a:rPr>
              <a:t>undergoes </a:t>
            </a:r>
            <a:r>
              <a:rPr sz="2000" dirty="0">
                <a:latin typeface="Carlito"/>
                <a:cs typeface="Carlito"/>
              </a:rPr>
              <a:t>a  </a:t>
            </a:r>
            <a:r>
              <a:rPr sz="2000" spc="-20" dirty="0">
                <a:latin typeface="Carlito"/>
                <a:cs typeface="Carlito"/>
              </a:rPr>
              <a:t>conformational </a:t>
            </a:r>
            <a:r>
              <a:rPr sz="2000" dirty="0">
                <a:latin typeface="Carlito"/>
                <a:cs typeface="Carlito"/>
              </a:rPr>
              <a:t>change and </a:t>
            </a:r>
            <a:r>
              <a:rPr sz="2000" spc="-25" dirty="0">
                <a:latin typeface="Carlito"/>
                <a:cs typeface="Carlito"/>
              </a:rPr>
              <a:t>interacts  </a:t>
            </a:r>
            <a:r>
              <a:rPr sz="2000" spc="-5" dirty="0">
                <a:latin typeface="Carlito"/>
                <a:cs typeface="Carlito"/>
              </a:rPr>
              <a:t>with </a:t>
            </a:r>
            <a:r>
              <a:rPr sz="2000" dirty="0">
                <a:latin typeface="Carlito"/>
                <a:cs typeface="Carlito"/>
              </a:rPr>
              <a:t>a G </a:t>
            </a:r>
            <a:r>
              <a:rPr sz="2000" spc="-20" dirty="0">
                <a:latin typeface="Carlito"/>
                <a:cs typeface="Carlito"/>
              </a:rPr>
              <a:t>protein, </a:t>
            </a:r>
            <a:r>
              <a:rPr sz="2000" spc="-10" dirty="0">
                <a:latin typeface="Carlito"/>
                <a:cs typeface="Carlito"/>
              </a:rPr>
              <a:t>designated </a:t>
            </a:r>
            <a:r>
              <a:rPr sz="2000" spc="-5" dirty="0">
                <a:latin typeface="Carlito"/>
                <a:cs typeface="Carlito"/>
              </a:rPr>
              <a:t>G</a:t>
            </a:r>
            <a:r>
              <a:rPr sz="1950" spc="-7" baseline="-17094" dirty="0">
                <a:latin typeface="Carlito"/>
                <a:cs typeface="Carlito"/>
              </a:rPr>
              <a:t>q </a:t>
            </a:r>
            <a:r>
              <a:rPr sz="2000" dirty="0">
                <a:latin typeface="Carlito"/>
                <a:cs typeface="Carlito"/>
              </a:rPr>
              <a:t>, which  in turn </a:t>
            </a:r>
            <a:r>
              <a:rPr sz="2000" spc="-25" dirty="0">
                <a:latin typeface="Carlito"/>
                <a:cs typeface="Carlito"/>
              </a:rPr>
              <a:t>activates </a:t>
            </a:r>
            <a:r>
              <a:rPr sz="2000" spc="-5" dirty="0">
                <a:latin typeface="Carlito"/>
                <a:cs typeface="Carlito"/>
              </a:rPr>
              <a:t>phospholipase </a:t>
            </a:r>
            <a:r>
              <a:rPr sz="2000" dirty="0">
                <a:latin typeface="Carlito"/>
                <a:cs typeface="Carlito"/>
              </a:rPr>
              <a:t>C (PC).  </a:t>
            </a:r>
            <a:r>
              <a:rPr sz="2000" spc="-5" dirty="0">
                <a:latin typeface="Carlito"/>
                <a:cs typeface="Carlito"/>
              </a:rPr>
              <a:t>This </a:t>
            </a:r>
            <a:r>
              <a:rPr sz="2000" dirty="0">
                <a:latin typeface="Carlito"/>
                <a:cs typeface="Carlito"/>
              </a:rPr>
              <a:t>leads </a:t>
            </a:r>
            <a:r>
              <a:rPr sz="2000" spc="-20" dirty="0">
                <a:latin typeface="Carlito"/>
                <a:cs typeface="Carlito"/>
              </a:rPr>
              <a:t>to </a:t>
            </a:r>
            <a:r>
              <a:rPr sz="2000" dirty="0">
                <a:latin typeface="Carlito"/>
                <a:cs typeface="Carlito"/>
              </a:rPr>
              <a:t>the </a:t>
            </a:r>
            <a:r>
              <a:rPr sz="2000" spc="-25" dirty="0">
                <a:latin typeface="Carlito"/>
                <a:cs typeface="Carlito"/>
              </a:rPr>
              <a:t>hydrolysis </a:t>
            </a:r>
            <a:r>
              <a:rPr sz="2000" spc="-5" dirty="0">
                <a:latin typeface="Carlito"/>
                <a:cs typeface="Carlito"/>
              </a:rPr>
              <a:t>of  </a:t>
            </a:r>
            <a:r>
              <a:rPr sz="2000" spc="-10" dirty="0">
                <a:latin typeface="Carlito"/>
                <a:cs typeface="Carlito"/>
              </a:rPr>
              <a:t>phosphatidylinositol-(4,5)-bisphosphate-  </a:t>
            </a:r>
            <a:r>
              <a:rPr sz="2000" spc="-5" dirty="0">
                <a:latin typeface="Carlito"/>
                <a:cs typeface="Carlito"/>
              </a:rPr>
              <a:t>P</a:t>
            </a:r>
            <a:r>
              <a:rPr sz="1950" spc="-7" baseline="-17094" dirty="0">
                <a:latin typeface="Carlito"/>
                <a:cs typeface="Carlito"/>
              </a:rPr>
              <a:t>2 </a:t>
            </a:r>
            <a:r>
              <a:rPr sz="2000" spc="-20" dirty="0">
                <a:latin typeface="Carlito"/>
                <a:cs typeface="Carlito"/>
              </a:rPr>
              <a:t>to </a:t>
            </a:r>
            <a:r>
              <a:rPr sz="2000" spc="-5" dirty="0">
                <a:latin typeface="Carlito"/>
                <a:cs typeface="Carlito"/>
              </a:rPr>
              <a:t>yield </a:t>
            </a:r>
            <a:r>
              <a:rPr sz="2000" spc="-10" dirty="0">
                <a:latin typeface="Carlito"/>
                <a:cs typeface="Carlito"/>
              </a:rPr>
              <a:t>diacylglycerol </a:t>
            </a:r>
            <a:r>
              <a:rPr sz="2000" dirty="0">
                <a:latin typeface="Carlito"/>
                <a:cs typeface="Carlito"/>
              </a:rPr>
              <a:t>and </a:t>
            </a:r>
            <a:r>
              <a:rPr sz="2000" spc="-5" dirty="0">
                <a:latin typeface="Carlito"/>
                <a:cs typeface="Carlito"/>
              </a:rPr>
              <a:t>inositol  </a:t>
            </a:r>
            <a:r>
              <a:rPr sz="2000" spc="-10" dirty="0">
                <a:latin typeface="Carlito"/>
                <a:cs typeface="Carlito"/>
              </a:rPr>
              <a:t>(1,4,5)-trisphosphate </a:t>
            </a:r>
            <a:r>
              <a:rPr sz="2000" dirty="0">
                <a:latin typeface="Carlito"/>
                <a:cs typeface="Carlito"/>
              </a:rPr>
              <a:t>, which </a:t>
            </a:r>
            <a:r>
              <a:rPr sz="2000" spc="-5" dirty="0">
                <a:latin typeface="Carlito"/>
                <a:cs typeface="Carlito"/>
              </a:rPr>
              <a:t>cause </a:t>
            </a:r>
            <a:r>
              <a:rPr sz="2000" dirty="0">
                <a:latin typeface="Carlito"/>
                <a:cs typeface="Carlito"/>
              </a:rPr>
              <a:t>an  </a:t>
            </a:r>
            <a:r>
              <a:rPr sz="2000" spc="-5" dirty="0">
                <a:latin typeface="Carlito"/>
                <a:cs typeface="Carlito"/>
              </a:rPr>
              <a:t>increase </a:t>
            </a:r>
            <a:r>
              <a:rPr sz="2000" dirty="0">
                <a:latin typeface="Carlito"/>
                <a:cs typeface="Carlito"/>
              </a:rPr>
              <a:t>in </a:t>
            </a:r>
            <a:r>
              <a:rPr sz="2000" spc="-5" dirty="0">
                <a:latin typeface="Carlito"/>
                <a:cs typeface="Carlito"/>
              </a:rPr>
              <a:t>intracellular Ca</a:t>
            </a:r>
            <a:r>
              <a:rPr sz="1950" spc="-7" baseline="21367" dirty="0">
                <a:latin typeface="Carlito"/>
                <a:cs typeface="Carlito"/>
              </a:rPr>
              <a:t>2+</a:t>
            </a:r>
            <a:r>
              <a:rPr sz="1950" spc="120" baseline="21367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.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00">
              <a:latin typeface="Carlito"/>
              <a:cs typeface="Carlito"/>
            </a:endParaRPr>
          </a:p>
          <a:p>
            <a:pPr marL="38100" marR="312420">
              <a:lnSpc>
                <a:spcPct val="100000"/>
              </a:lnSpc>
            </a:pPr>
            <a:r>
              <a:rPr sz="2000" spc="-5" dirty="0">
                <a:latin typeface="Carlito"/>
                <a:cs typeface="Carlito"/>
              </a:rPr>
              <a:t>This </a:t>
            </a:r>
            <a:r>
              <a:rPr sz="2000" dirty="0">
                <a:latin typeface="Carlito"/>
                <a:cs typeface="Carlito"/>
              </a:rPr>
              <a:t>action </a:t>
            </a:r>
            <a:r>
              <a:rPr sz="2000" spc="-5" dirty="0">
                <a:latin typeface="Carlito"/>
                <a:cs typeface="Carlito"/>
              </a:rPr>
              <a:t>can </a:t>
            </a:r>
            <a:r>
              <a:rPr sz="2000" dirty="0">
                <a:latin typeface="Carlito"/>
                <a:cs typeface="Carlito"/>
              </a:rPr>
              <a:t>then </a:t>
            </a:r>
            <a:r>
              <a:rPr sz="2000" spc="-25" dirty="0">
                <a:latin typeface="Carlito"/>
                <a:cs typeface="Carlito"/>
              </a:rPr>
              <a:t>interact </a:t>
            </a:r>
            <a:r>
              <a:rPr sz="2000" spc="-20" dirty="0">
                <a:latin typeface="Carlito"/>
                <a:cs typeface="Carlito"/>
              </a:rPr>
              <a:t>to  </a:t>
            </a:r>
            <a:r>
              <a:rPr sz="2000" spc="-25" dirty="0">
                <a:latin typeface="Carlito"/>
                <a:cs typeface="Carlito"/>
              </a:rPr>
              <a:t>stimulate </a:t>
            </a:r>
            <a:r>
              <a:rPr sz="2000" spc="-5" dirty="0">
                <a:latin typeface="Carlito"/>
                <a:cs typeface="Carlito"/>
              </a:rPr>
              <a:t>or </a:t>
            </a:r>
            <a:r>
              <a:rPr sz="2000" dirty="0">
                <a:latin typeface="Carlito"/>
                <a:cs typeface="Carlito"/>
              </a:rPr>
              <a:t>inhibit </a:t>
            </a:r>
            <a:r>
              <a:rPr sz="2000" spc="-5" dirty="0">
                <a:latin typeface="Carlito"/>
                <a:cs typeface="Carlito"/>
              </a:rPr>
              <a:t>enzymes, or cause  </a:t>
            </a:r>
            <a:r>
              <a:rPr sz="2000" spc="-10" dirty="0">
                <a:latin typeface="Carlito"/>
                <a:cs typeface="Carlito"/>
              </a:rPr>
              <a:t>hyperpolarization, </a:t>
            </a:r>
            <a:r>
              <a:rPr sz="2000" spc="-5" dirty="0">
                <a:latin typeface="Carlito"/>
                <a:cs typeface="Carlito"/>
              </a:rPr>
              <a:t>secretion, or  </a:t>
            </a:r>
            <a:r>
              <a:rPr sz="2000" spc="-10" dirty="0">
                <a:latin typeface="Carlito"/>
                <a:cs typeface="Carlito"/>
              </a:rPr>
              <a:t>contraction.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70476" y="1357883"/>
            <a:ext cx="4430395" cy="4965700"/>
            <a:chOff x="4570476" y="1357883"/>
            <a:chExt cx="4430395" cy="4965700"/>
          </a:xfrm>
        </p:grpSpPr>
        <p:sp>
          <p:nvSpPr>
            <p:cNvPr id="4" name="object 4"/>
            <p:cNvSpPr/>
            <p:nvPr/>
          </p:nvSpPr>
          <p:spPr>
            <a:xfrm>
              <a:off x="5029200" y="2667000"/>
              <a:ext cx="979805" cy="485775"/>
            </a:xfrm>
            <a:custGeom>
              <a:avLst/>
              <a:gdLst/>
              <a:ahLst/>
              <a:cxnLst/>
              <a:rect l="l" t="t" r="r" b="b"/>
              <a:pathLst>
                <a:path w="979804" h="485775">
                  <a:moveTo>
                    <a:pt x="737108" y="0"/>
                  </a:moveTo>
                  <a:lnTo>
                    <a:pt x="737108" y="121412"/>
                  </a:lnTo>
                  <a:lnTo>
                    <a:pt x="0" y="121412"/>
                  </a:lnTo>
                  <a:lnTo>
                    <a:pt x="0" y="364236"/>
                  </a:lnTo>
                  <a:lnTo>
                    <a:pt x="737108" y="364236"/>
                  </a:lnTo>
                  <a:lnTo>
                    <a:pt x="737108" y="485648"/>
                  </a:lnTo>
                  <a:lnTo>
                    <a:pt x="979804" y="242824"/>
                  </a:lnTo>
                  <a:lnTo>
                    <a:pt x="737108" y="0"/>
                  </a:lnTo>
                  <a:close/>
                </a:path>
              </a:pathLst>
            </a:custGeom>
            <a:solidFill>
              <a:srgbClr val="4F8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29962" y="2667761"/>
              <a:ext cx="979805" cy="485775"/>
            </a:xfrm>
            <a:custGeom>
              <a:avLst/>
              <a:gdLst/>
              <a:ahLst/>
              <a:cxnLst/>
              <a:rect l="l" t="t" r="r" b="b"/>
              <a:pathLst>
                <a:path w="979804" h="485775">
                  <a:moveTo>
                    <a:pt x="0" y="121412"/>
                  </a:moveTo>
                  <a:lnTo>
                    <a:pt x="737108" y="121412"/>
                  </a:lnTo>
                  <a:lnTo>
                    <a:pt x="737108" y="0"/>
                  </a:lnTo>
                  <a:lnTo>
                    <a:pt x="979804" y="242824"/>
                  </a:lnTo>
                  <a:lnTo>
                    <a:pt x="737108" y="485648"/>
                  </a:lnTo>
                  <a:lnTo>
                    <a:pt x="737108" y="364236"/>
                  </a:lnTo>
                  <a:lnTo>
                    <a:pt x="0" y="364236"/>
                  </a:lnTo>
                  <a:lnTo>
                    <a:pt x="0" y="121412"/>
                  </a:lnTo>
                  <a:close/>
                </a:path>
              </a:pathLst>
            </a:custGeom>
            <a:ln w="25908">
              <a:solidFill>
                <a:srgbClr val="385D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0476" y="1357883"/>
              <a:ext cx="4430268" cy="49651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30580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 marR="17780" indent="-4572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MECHANISMS </a:t>
            </a:r>
            <a:r>
              <a:rPr sz="2800" spc="5" dirty="0"/>
              <a:t>OF </a:t>
            </a:r>
            <a:r>
              <a:rPr sz="2800" spc="-15" dirty="0"/>
              <a:t>ACETYLCHOLINE </a:t>
            </a:r>
            <a:r>
              <a:rPr sz="2800" dirty="0"/>
              <a:t>SIGNAL  </a:t>
            </a:r>
            <a:r>
              <a:rPr sz="2800" spc="-5" dirty="0"/>
              <a:t>TRANSDUCTION </a:t>
            </a:r>
            <a:r>
              <a:rPr sz="2800" spc="-10" dirty="0"/>
              <a:t>ON </a:t>
            </a:r>
            <a:r>
              <a:rPr sz="2800" spc="15" dirty="0"/>
              <a:t>M</a:t>
            </a:r>
            <a:r>
              <a:rPr sz="2775" spc="22" baseline="-21021" dirty="0"/>
              <a:t>1 </a:t>
            </a:r>
            <a:r>
              <a:rPr sz="2800" spc="-5" dirty="0"/>
              <a:t>&amp; </a:t>
            </a:r>
            <a:r>
              <a:rPr sz="2800" dirty="0"/>
              <a:t>M</a:t>
            </a:r>
            <a:r>
              <a:rPr sz="2775" baseline="-21021" dirty="0"/>
              <a:t>3</a:t>
            </a:r>
            <a:r>
              <a:rPr sz="2775" spc="525" baseline="-21021" dirty="0"/>
              <a:t> </a:t>
            </a:r>
            <a:r>
              <a:rPr sz="2800" spc="-25" dirty="0"/>
              <a:t>RECEPTORS</a:t>
            </a:r>
            <a:endParaRPr sz="280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D246921-30E4-4A21-9E39-3F6D6CEDC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73"/>
    </mc:Choice>
    <mc:Fallback>
      <p:transition spd="slow" advTm="3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4825" y="333882"/>
            <a:ext cx="710501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4380" marR="5080" indent="-742315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MECHANISMS </a:t>
            </a:r>
            <a:r>
              <a:rPr sz="3200" spc="5" dirty="0"/>
              <a:t>OF </a:t>
            </a:r>
            <a:r>
              <a:rPr sz="3200" spc="-10" dirty="0"/>
              <a:t>ACETYLCHOLINE</a:t>
            </a:r>
            <a:r>
              <a:rPr sz="3200" spc="-175" dirty="0"/>
              <a:t> </a:t>
            </a:r>
            <a:r>
              <a:rPr sz="3200" dirty="0"/>
              <a:t>SIGNAL  </a:t>
            </a:r>
            <a:r>
              <a:rPr sz="3200" spc="-5" dirty="0"/>
              <a:t>TRANSDUCTION </a:t>
            </a:r>
            <a:r>
              <a:rPr sz="3200" spc="10" dirty="0"/>
              <a:t>ON M2</a:t>
            </a:r>
            <a:r>
              <a:rPr sz="3200" spc="-180" dirty="0"/>
              <a:t> </a:t>
            </a:r>
            <a:r>
              <a:rPr sz="3200" spc="-25" dirty="0"/>
              <a:t>RECEPTOR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2730" y="4287139"/>
            <a:ext cx="8623300" cy="246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0000"/>
                </a:solidFill>
                <a:latin typeface="Carlito"/>
                <a:cs typeface="Carlito"/>
              </a:rPr>
              <a:t>M</a:t>
            </a:r>
            <a:r>
              <a:rPr sz="3150" spc="-7" baseline="-17195" dirty="0">
                <a:solidFill>
                  <a:srgbClr val="FF0000"/>
                </a:solidFill>
                <a:latin typeface="Carlito"/>
                <a:cs typeface="Carlito"/>
              </a:rPr>
              <a:t>2 </a:t>
            </a:r>
            <a:r>
              <a:rPr sz="3200" spc="-5" dirty="0">
                <a:latin typeface="Carlito"/>
                <a:cs typeface="Carlito"/>
              </a:rPr>
              <a:t>subtype on </a:t>
            </a:r>
            <a:r>
              <a:rPr sz="3200" dirty="0">
                <a:latin typeface="Carlito"/>
                <a:cs typeface="Carlito"/>
              </a:rPr>
              <a:t>the </a:t>
            </a:r>
            <a:r>
              <a:rPr sz="3200" spc="-20" dirty="0">
                <a:latin typeface="Carlito"/>
                <a:cs typeface="Carlito"/>
              </a:rPr>
              <a:t>cardiac </a:t>
            </a:r>
            <a:r>
              <a:rPr sz="3200" dirty="0">
                <a:latin typeface="Carlito"/>
                <a:cs typeface="Carlito"/>
              </a:rPr>
              <a:t>muscle </a:t>
            </a:r>
            <a:r>
              <a:rPr sz="3200" spc="-25" dirty="0">
                <a:latin typeface="Carlito"/>
                <a:cs typeface="Carlito"/>
              </a:rPr>
              <a:t>stimulates </a:t>
            </a:r>
            <a:r>
              <a:rPr sz="3200" dirty="0">
                <a:latin typeface="Carlito"/>
                <a:cs typeface="Carlito"/>
              </a:rPr>
              <a:t>a G  </a:t>
            </a:r>
            <a:r>
              <a:rPr sz="3200" spc="-25" dirty="0">
                <a:latin typeface="Carlito"/>
                <a:cs typeface="Carlito"/>
              </a:rPr>
              <a:t>protein, </a:t>
            </a:r>
            <a:r>
              <a:rPr sz="3200" spc="-20" dirty="0">
                <a:latin typeface="Carlito"/>
                <a:cs typeface="Carlito"/>
              </a:rPr>
              <a:t>designated </a:t>
            </a:r>
            <a:r>
              <a:rPr sz="3200" spc="-5" dirty="0">
                <a:latin typeface="Carlito"/>
                <a:cs typeface="Carlito"/>
              </a:rPr>
              <a:t>G</a:t>
            </a:r>
            <a:r>
              <a:rPr sz="3150" spc="-7" baseline="-17195" dirty="0">
                <a:latin typeface="Carlito"/>
                <a:cs typeface="Carlito"/>
              </a:rPr>
              <a:t>i </a:t>
            </a:r>
            <a:r>
              <a:rPr sz="3200" dirty="0">
                <a:latin typeface="Carlito"/>
                <a:cs typeface="Carlito"/>
              </a:rPr>
              <a:t>, </a:t>
            </a:r>
            <a:r>
              <a:rPr sz="3200" spc="-20" dirty="0">
                <a:latin typeface="Carlito"/>
                <a:cs typeface="Carlito"/>
              </a:rPr>
              <a:t>that </a:t>
            </a:r>
            <a:r>
              <a:rPr sz="3200" spc="-5" dirty="0">
                <a:latin typeface="Carlito"/>
                <a:cs typeface="Carlito"/>
              </a:rPr>
              <a:t>inhibits </a:t>
            </a:r>
            <a:r>
              <a:rPr sz="3200" spc="-20" dirty="0">
                <a:latin typeface="Carlito"/>
                <a:cs typeface="Carlito"/>
              </a:rPr>
              <a:t>adenylyl </a:t>
            </a:r>
            <a:r>
              <a:rPr sz="3200" spc="-5" dirty="0">
                <a:latin typeface="Carlito"/>
                <a:cs typeface="Carlito"/>
              </a:rPr>
              <a:t>cyclase  </a:t>
            </a:r>
            <a:r>
              <a:rPr sz="3200" dirty="0">
                <a:latin typeface="Carlito"/>
                <a:cs typeface="Carlito"/>
              </a:rPr>
              <a:t>and </a:t>
            </a:r>
            <a:r>
              <a:rPr sz="3200" spc="-10" dirty="0">
                <a:latin typeface="Carlito"/>
                <a:cs typeface="Carlito"/>
              </a:rPr>
              <a:t>increases </a:t>
            </a:r>
            <a:r>
              <a:rPr sz="3200" spc="5" dirty="0">
                <a:latin typeface="Carlito"/>
                <a:cs typeface="Carlito"/>
              </a:rPr>
              <a:t>K</a:t>
            </a:r>
            <a:r>
              <a:rPr sz="3150" spc="7" baseline="21164" dirty="0">
                <a:latin typeface="Carlito"/>
                <a:cs typeface="Carlito"/>
              </a:rPr>
              <a:t>+ </a:t>
            </a:r>
            <a:r>
              <a:rPr sz="3200" spc="-20" dirty="0">
                <a:latin typeface="Carlito"/>
                <a:cs typeface="Carlito"/>
              </a:rPr>
              <a:t>conductance, </a:t>
            </a:r>
            <a:r>
              <a:rPr sz="3200" spc="-35" dirty="0">
                <a:latin typeface="Carlito"/>
                <a:cs typeface="Carlito"/>
              </a:rPr>
              <a:t>to </a:t>
            </a:r>
            <a:r>
              <a:rPr sz="3200" dirty="0">
                <a:latin typeface="Carlito"/>
                <a:cs typeface="Carlito"/>
              </a:rPr>
              <a:t>which the </a:t>
            </a:r>
            <a:r>
              <a:rPr sz="3200" spc="-5" dirty="0">
                <a:latin typeface="Carlito"/>
                <a:cs typeface="Carlito"/>
              </a:rPr>
              <a:t>heart  responds </a:t>
            </a:r>
            <a:r>
              <a:rPr sz="3200" dirty="0">
                <a:latin typeface="Carlito"/>
                <a:cs typeface="Carlito"/>
              </a:rPr>
              <a:t>with a </a:t>
            </a:r>
            <a:r>
              <a:rPr sz="3200" spc="-10" dirty="0">
                <a:latin typeface="Carlito"/>
                <a:cs typeface="Carlito"/>
              </a:rPr>
              <a:t>decrease </a:t>
            </a:r>
            <a:r>
              <a:rPr sz="3200" dirty="0">
                <a:latin typeface="Carlito"/>
                <a:cs typeface="Carlito"/>
              </a:rPr>
              <a:t>in </a:t>
            </a:r>
            <a:r>
              <a:rPr sz="3200" spc="-60" dirty="0">
                <a:latin typeface="Carlito"/>
                <a:cs typeface="Carlito"/>
              </a:rPr>
              <a:t>rate </a:t>
            </a:r>
            <a:r>
              <a:rPr sz="3200" dirty="0">
                <a:latin typeface="Carlito"/>
                <a:cs typeface="Carlito"/>
              </a:rPr>
              <a:t>and </a:t>
            </a:r>
            <a:r>
              <a:rPr sz="3200" spc="-55" dirty="0">
                <a:latin typeface="Carlito"/>
                <a:cs typeface="Carlito"/>
              </a:rPr>
              <a:t>force </a:t>
            </a:r>
            <a:r>
              <a:rPr sz="3200" spc="-5" dirty="0">
                <a:latin typeface="Carlito"/>
                <a:cs typeface="Carlito"/>
              </a:rPr>
              <a:t>of  </a:t>
            </a:r>
            <a:r>
              <a:rPr sz="3200" spc="-25" dirty="0">
                <a:latin typeface="Carlito"/>
                <a:cs typeface="Carlito"/>
              </a:rPr>
              <a:t>contraction.</a:t>
            </a:r>
            <a:endParaRPr sz="32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6991" y="1688592"/>
            <a:ext cx="8636635" cy="2441575"/>
            <a:chOff x="316991" y="1688592"/>
            <a:chExt cx="8636635" cy="2441575"/>
          </a:xfrm>
        </p:grpSpPr>
        <p:sp>
          <p:nvSpPr>
            <p:cNvPr id="5" name="object 5"/>
            <p:cNvSpPr/>
            <p:nvPr/>
          </p:nvSpPr>
          <p:spPr>
            <a:xfrm>
              <a:off x="4876800" y="3249168"/>
              <a:ext cx="979805" cy="485775"/>
            </a:xfrm>
            <a:custGeom>
              <a:avLst/>
              <a:gdLst/>
              <a:ahLst/>
              <a:cxnLst/>
              <a:rect l="l" t="t" r="r" b="b"/>
              <a:pathLst>
                <a:path w="979804" h="485775">
                  <a:moveTo>
                    <a:pt x="737108" y="0"/>
                  </a:moveTo>
                  <a:lnTo>
                    <a:pt x="737108" y="121412"/>
                  </a:lnTo>
                  <a:lnTo>
                    <a:pt x="0" y="121412"/>
                  </a:lnTo>
                  <a:lnTo>
                    <a:pt x="0" y="364236"/>
                  </a:lnTo>
                  <a:lnTo>
                    <a:pt x="737108" y="364236"/>
                  </a:lnTo>
                  <a:lnTo>
                    <a:pt x="737108" y="485648"/>
                  </a:lnTo>
                  <a:lnTo>
                    <a:pt x="979804" y="242824"/>
                  </a:lnTo>
                  <a:lnTo>
                    <a:pt x="737108" y="0"/>
                  </a:lnTo>
                  <a:close/>
                </a:path>
              </a:pathLst>
            </a:custGeom>
            <a:solidFill>
              <a:srgbClr val="4F8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77562" y="3249930"/>
              <a:ext cx="979805" cy="485775"/>
            </a:xfrm>
            <a:custGeom>
              <a:avLst/>
              <a:gdLst/>
              <a:ahLst/>
              <a:cxnLst/>
              <a:rect l="l" t="t" r="r" b="b"/>
              <a:pathLst>
                <a:path w="979804" h="485775">
                  <a:moveTo>
                    <a:pt x="0" y="121412"/>
                  </a:moveTo>
                  <a:lnTo>
                    <a:pt x="737108" y="121412"/>
                  </a:lnTo>
                  <a:lnTo>
                    <a:pt x="737108" y="0"/>
                  </a:lnTo>
                  <a:lnTo>
                    <a:pt x="979804" y="242824"/>
                  </a:lnTo>
                  <a:lnTo>
                    <a:pt x="737108" y="485648"/>
                  </a:lnTo>
                  <a:lnTo>
                    <a:pt x="737108" y="364236"/>
                  </a:lnTo>
                  <a:lnTo>
                    <a:pt x="0" y="364236"/>
                  </a:lnTo>
                  <a:lnTo>
                    <a:pt x="0" y="121412"/>
                  </a:lnTo>
                  <a:close/>
                </a:path>
              </a:pathLst>
            </a:custGeom>
            <a:ln w="25908">
              <a:solidFill>
                <a:srgbClr val="385D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6991" y="1688592"/>
              <a:ext cx="8636508" cy="2441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0999" y="1752600"/>
              <a:ext cx="8458200" cy="22631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3473" y="1735074"/>
              <a:ext cx="8496300" cy="2301240"/>
            </a:xfrm>
            <a:custGeom>
              <a:avLst/>
              <a:gdLst/>
              <a:ahLst/>
              <a:cxnLst/>
              <a:rect l="l" t="t" r="r" b="b"/>
              <a:pathLst>
                <a:path w="8496300" h="2301240">
                  <a:moveTo>
                    <a:pt x="0" y="2301240"/>
                  </a:moveTo>
                  <a:lnTo>
                    <a:pt x="8496300" y="2301240"/>
                  </a:lnTo>
                  <a:lnTo>
                    <a:pt x="8496300" y="0"/>
                  </a:lnTo>
                  <a:lnTo>
                    <a:pt x="0" y="0"/>
                  </a:lnTo>
                  <a:lnTo>
                    <a:pt x="0" y="230124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57BA377-5DB7-4975-A2E4-92E90474F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9"/>
    </mc:Choice>
    <mc:Fallback>
      <p:transition spd="slow" advTm="16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61899"/>
            <a:ext cx="76962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4400" spc="-75" dirty="0"/>
              <a:t>              </a:t>
            </a:r>
            <a:r>
              <a:rPr sz="4400" spc="-75"/>
              <a:t>PARTS </a:t>
            </a:r>
            <a:r>
              <a:rPr sz="4400" spc="-5" dirty="0"/>
              <a:t>OF</a:t>
            </a:r>
            <a:r>
              <a:rPr sz="4400" spc="-20" dirty="0"/>
              <a:t> </a:t>
            </a:r>
            <a:r>
              <a:rPr sz="4400" dirty="0"/>
              <a:t>NMJ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607261"/>
            <a:ext cx="7760970" cy="4026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rlito"/>
                <a:cs typeface="Carlito"/>
              </a:rPr>
              <a:t>The </a:t>
            </a:r>
            <a:r>
              <a:rPr sz="3200" spc="-20" dirty="0">
                <a:latin typeface="Carlito"/>
                <a:cs typeface="Carlito"/>
              </a:rPr>
              <a:t>anatomy </a:t>
            </a:r>
            <a:r>
              <a:rPr sz="3200" dirty="0">
                <a:latin typeface="Carlito"/>
                <a:cs typeface="Carlito"/>
              </a:rPr>
              <a:t>of </a:t>
            </a:r>
            <a:r>
              <a:rPr sz="3200" spc="-5" dirty="0">
                <a:latin typeface="Carlito"/>
                <a:cs typeface="Carlito"/>
              </a:rPr>
              <a:t>NMJ </a:t>
            </a:r>
            <a:r>
              <a:rPr sz="3200" spc="-15" dirty="0">
                <a:latin typeface="Carlito"/>
                <a:cs typeface="Carlito"/>
              </a:rPr>
              <a:t>consist </a:t>
            </a:r>
            <a:r>
              <a:rPr sz="3200" dirty="0">
                <a:latin typeface="Carlito"/>
                <a:cs typeface="Carlito"/>
              </a:rPr>
              <a:t>of </a:t>
            </a:r>
            <a:r>
              <a:rPr sz="3200" spc="-15" dirty="0">
                <a:latin typeface="Carlito"/>
                <a:cs typeface="Carlito"/>
              </a:rPr>
              <a:t>following</a:t>
            </a:r>
            <a:r>
              <a:rPr sz="3200" spc="5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parts:</a:t>
            </a:r>
            <a:endParaRPr sz="3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rlito"/>
              <a:cs typeface="Carlito"/>
            </a:endParaRPr>
          </a:p>
          <a:p>
            <a:pPr marL="527685" indent="-51562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3200" spc="-10" dirty="0">
                <a:latin typeface="Carlito"/>
                <a:cs typeface="Carlito"/>
              </a:rPr>
              <a:t>Pre-synaptic</a:t>
            </a:r>
            <a:r>
              <a:rPr sz="3200" spc="-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membrane</a:t>
            </a:r>
            <a:endParaRPr sz="3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"/>
            </a:pPr>
            <a:endParaRPr sz="4400">
              <a:latin typeface="Carlito"/>
              <a:cs typeface="Carlito"/>
            </a:endParaRPr>
          </a:p>
          <a:p>
            <a:pPr marL="527685" indent="-515620">
              <a:lnSpc>
                <a:spcPct val="100000"/>
              </a:lnSpc>
              <a:buClr>
                <a:srgbClr val="FF0000"/>
              </a:buClr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3200" spc="-10" dirty="0">
                <a:latin typeface="Carlito"/>
                <a:cs typeface="Carlito"/>
              </a:rPr>
              <a:t>Synaptic</a:t>
            </a:r>
            <a:r>
              <a:rPr sz="3200" spc="1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cleft</a:t>
            </a:r>
            <a:endParaRPr sz="3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"/>
            </a:pPr>
            <a:endParaRPr sz="4400">
              <a:latin typeface="Carlito"/>
              <a:cs typeface="Carlito"/>
            </a:endParaRPr>
          </a:p>
          <a:p>
            <a:pPr marL="527685" indent="-51562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"/>
              <a:tabLst>
                <a:tab pos="527685" algn="l"/>
                <a:tab pos="528320" algn="l"/>
              </a:tabLst>
            </a:pPr>
            <a:r>
              <a:rPr sz="3200" spc="-15" dirty="0">
                <a:latin typeface="Carlito"/>
                <a:cs typeface="Carlito"/>
              </a:rPr>
              <a:t>Post-Synaptic</a:t>
            </a:r>
            <a:r>
              <a:rPr sz="3200" spc="-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membrane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2206A7-4545-4379-A584-633DF7A21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2"/>
    </mc:Choice>
    <mc:Fallback>
      <p:transition spd="slow"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201133-DB02-46DC-868E-13692832E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7"/>
    </mc:Choice>
    <mc:Fallback>
      <p:transition spd="slow" advTm="1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76962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0" dirty="0"/>
              <a:t>NICOTINIC</a:t>
            </a:r>
            <a:r>
              <a:rPr sz="4400" spc="-155" dirty="0"/>
              <a:t> </a:t>
            </a:r>
            <a:r>
              <a:rPr sz="4400" spc="-30" dirty="0"/>
              <a:t>RECEPTORS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635" y="970914"/>
            <a:ext cx="432752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2390">
              <a:lnSpc>
                <a:spcPct val="100000"/>
              </a:lnSpc>
              <a:spcBef>
                <a:spcPts val="105"/>
              </a:spcBef>
              <a:buSzPct val="95000"/>
              <a:buFont typeface="Wingdings"/>
              <a:buChar char=""/>
              <a:tabLst>
                <a:tab pos="213995" algn="l"/>
              </a:tabLst>
            </a:pPr>
            <a:r>
              <a:rPr sz="2000" spc="-5" dirty="0">
                <a:latin typeface="Carlito"/>
                <a:cs typeface="Carlito"/>
              </a:rPr>
              <a:t>The </a:t>
            </a:r>
            <a:r>
              <a:rPr sz="2000" spc="-15" dirty="0">
                <a:latin typeface="Carlito"/>
                <a:cs typeface="Carlito"/>
              </a:rPr>
              <a:t>nicotinic </a:t>
            </a:r>
            <a:r>
              <a:rPr sz="2000" spc="-20" dirty="0">
                <a:latin typeface="Carlito"/>
                <a:cs typeface="Carlito"/>
              </a:rPr>
              <a:t>receptor </a:t>
            </a:r>
            <a:r>
              <a:rPr sz="2000" dirty="0">
                <a:latin typeface="Carlito"/>
                <a:cs typeface="Carlito"/>
              </a:rPr>
              <a:t>is </a:t>
            </a:r>
            <a:r>
              <a:rPr sz="2000" spc="-15" dirty="0">
                <a:latin typeface="Carlito"/>
                <a:cs typeface="Carlito"/>
              </a:rPr>
              <a:t>composed </a:t>
            </a:r>
            <a:r>
              <a:rPr sz="2000" spc="-10" dirty="0">
                <a:latin typeface="Carlito"/>
                <a:cs typeface="Carlito"/>
              </a:rPr>
              <a:t>of  </a:t>
            </a:r>
            <a:r>
              <a:rPr sz="2000" spc="-20" dirty="0">
                <a:latin typeface="Carlito"/>
                <a:cs typeface="Carlito"/>
              </a:rPr>
              <a:t>five </a:t>
            </a:r>
            <a:r>
              <a:rPr sz="2000" spc="-5" dirty="0">
                <a:latin typeface="Carlito"/>
                <a:cs typeface="Carlito"/>
              </a:rPr>
              <a:t>subunits, </a:t>
            </a:r>
            <a:r>
              <a:rPr sz="2000" dirty="0">
                <a:latin typeface="Carlito"/>
                <a:cs typeface="Carlito"/>
              </a:rPr>
              <a:t>and </a:t>
            </a:r>
            <a:r>
              <a:rPr sz="2000" spc="-5" dirty="0">
                <a:latin typeface="Carlito"/>
                <a:cs typeface="Carlito"/>
              </a:rPr>
              <a:t>it functions </a:t>
            </a:r>
            <a:r>
              <a:rPr sz="2000" dirty="0">
                <a:latin typeface="Carlito"/>
                <a:cs typeface="Carlito"/>
              </a:rPr>
              <a:t>as a </a:t>
            </a:r>
            <a:r>
              <a:rPr sz="2000" spc="-15" dirty="0">
                <a:latin typeface="Carlito"/>
                <a:cs typeface="Carlito"/>
              </a:rPr>
              <a:t>ligand-  </a:t>
            </a:r>
            <a:r>
              <a:rPr sz="2000" spc="-30" dirty="0">
                <a:latin typeface="Carlito"/>
                <a:cs typeface="Carlito"/>
              </a:rPr>
              <a:t>gated </a:t>
            </a:r>
            <a:r>
              <a:rPr sz="2000" dirty="0">
                <a:latin typeface="Carlito"/>
                <a:cs typeface="Carlito"/>
              </a:rPr>
              <a:t>ion</a:t>
            </a:r>
            <a:r>
              <a:rPr sz="2000" spc="-114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channel.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"/>
            </a:pPr>
            <a:endParaRPr sz="1950">
              <a:latin typeface="Carlito"/>
              <a:cs typeface="Carlito"/>
            </a:endParaRPr>
          </a:p>
          <a:p>
            <a:pPr marL="12700" marR="116205">
              <a:lnSpc>
                <a:spcPct val="100000"/>
              </a:lnSpc>
              <a:buSzPct val="95000"/>
              <a:buFont typeface="Wingdings"/>
              <a:buChar char=""/>
              <a:tabLst>
                <a:tab pos="213995" algn="l"/>
              </a:tabLst>
            </a:pPr>
            <a:r>
              <a:rPr sz="2000" spc="-10" dirty="0">
                <a:latin typeface="Carlito"/>
                <a:cs typeface="Carlito"/>
              </a:rPr>
              <a:t>Binding </a:t>
            </a:r>
            <a:r>
              <a:rPr sz="2000" spc="-5" dirty="0">
                <a:latin typeface="Carlito"/>
                <a:cs typeface="Carlito"/>
              </a:rPr>
              <a:t>of </a:t>
            </a:r>
            <a:r>
              <a:rPr sz="2000" spc="-20" dirty="0">
                <a:latin typeface="Carlito"/>
                <a:cs typeface="Carlito"/>
              </a:rPr>
              <a:t>two </a:t>
            </a:r>
            <a:r>
              <a:rPr sz="2000" spc="-15" dirty="0">
                <a:latin typeface="Carlito"/>
                <a:cs typeface="Carlito"/>
              </a:rPr>
              <a:t>acetylcholine</a:t>
            </a:r>
            <a:r>
              <a:rPr sz="2000" spc="-8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molecules  </a:t>
            </a:r>
            <a:r>
              <a:rPr sz="2000" spc="-5" dirty="0">
                <a:latin typeface="Carlito"/>
                <a:cs typeface="Carlito"/>
              </a:rPr>
              <a:t>on </a:t>
            </a:r>
            <a:r>
              <a:rPr sz="2000" dirty="0">
                <a:latin typeface="Carlito"/>
                <a:cs typeface="Carlito"/>
              </a:rPr>
              <a:t>α </a:t>
            </a:r>
            <a:r>
              <a:rPr sz="2000" spc="-5" dirty="0">
                <a:latin typeface="Carlito"/>
                <a:cs typeface="Carlito"/>
              </a:rPr>
              <a:t>subunits elicits </a:t>
            </a:r>
            <a:r>
              <a:rPr sz="2000" dirty="0">
                <a:latin typeface="Carlito"/>
                <a:cs typeface="Carlito"/>
              </a:rPr>
              <a:t>a </a:t>
            </a:r>
            <a:r>
              <a:rPr sz="2000" spc="-20" dirty="0">
                <a:latin typeface="Carlito"/>
                <a:cs typeface="Carlito"/>
              </a:rPr>
              <a:t>conformational  </a:t>
            </a:r>
            <a:r>
              <a:rPr sz="2000" spc="-10" dirty="0">
                <a:latin typeface="Carlito"/>
                <a:cs typeface="Carlito"/>
              </a:rPr>
              <a:t>change </a:t>
            </a:r>
            <a:r>
              <a:rPr sz="2000" spc="-15" dirty="0">
                <a:latin typeface="Carlito"/>
                <a:cs typeface="Carlito"/>
              </a:rPr>
              <a:t>that allows </a:t>
            </a:r>
            <a:r>
              <a:rPr sz="2000" dirty="0">
                <a:latin typeface="Carlito"/>
                <a:cs typeface="Carlito"/>
              </a:rPr>
              <a:t>the </a:t>
            </a:r>
            <a:r>
              <a:rPr sz="2000" spc="-15" dirty="0">
                <a:latin typeface="Carlito"/>
                <a:cs typeface="Carlito"/>
              </a:rPr>
              <a:t>entry </a:t>
            </a:r>
            <a:r>
              <a:rPr sz="2000" spc="-5" dirty="0">
                <a:latin typeface="Carlito"/>
                <a:cs typeface="Carlito"/>
              </a:rPr>
              <a:t>of </a:t>
            </a:r>
            <a:r>
              <a:rPr sz="2000" spc="-10" dirty="0">
                <a:latin typeface="Carlito"/>
                <a:cs typeface="Carlito"/>
              </a:rPr>
              <a:t>sodium  </a:t>
            </a:r>
            <a:r>
              <a:rPr sz="2000" spc="-15" dirty="0">
                <a:latin typeface="Carlito"/>
                <a:cs typeface="Carlito"/>
              </a:rPr>
              <a:t>ions, </a:t>
            </a:r>
            <a:r>
              <a:rPr sz="2000" spc="-20" dirty="0">
                <a:latin typeface="Carlito"/>
                <a:cs typeface="Carlito"/>
              </a:rPr>
              <a:t>resulting </a:t>
            </a:r>
            <a:r>
              <a:rPr sz="2000" dirty="0">
                <a:latin typeface="Carlito"/>
                <a:cs typeface="Carlito"/>
              </a:rPr>
              <a:t>in the </a:t>
            </a:r>
            <a:r>
              <a:rPr sz="2000" spc="-20" dirty="0">
                <a:latin typeface="Carlito"/>
                <a:cs typeface="Carlito"/>
              </a:rPr>
              <a:t>depolarization </a:t>
            </a:r>
            <a:r>
              <a:rPr sz="2000" spc="-5" dirty="0">
                <a:latin typeface="Carlito"/>
                <a:cs typeface="Carlito"/>
              </a:rPr>
              <a:t>of  </a:t>
            </a:r>
            <a:r>
              <a:rPr sz="2000" dirty="0">
                <a:latin typeface="Carlito"/>
                <a:cs typeface="Carlito"/>
              </a:rPr>
              <a:t>the </a:t>
            </a:r>
            <a:r>
              <a:rPr sz="2000" spc="-35" dirty="0">
                <a:latin typeface="Carlito"/>
                <a:cs typeface="Carlito"/>
              </a:rPr>
              <a:t>effector</a:t>
            </a:r>
            <a:r>
              <a:rPr sz="2000" dirty="0">
                <a:latin typeface="Carlito"/>
                <a:cs typeface="Carlito"/>
              </a:rPr>
              <a:t> </a:t>
            </a:r>
            <a:r>
              <a:rPr sz="2000" spc="-5" dirty="0">
                <a:latin typeface="Carlito"/>
                <a:cs typeface="Carlito"/>
              </a:rPr>
              <a:t>cell.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"/>
            </a:pPr>
            <a:endParaRPr sz="195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buSzPct val="95000"/>
              <a:buFont typeface="Wingdings"/>
              <a:buChar char=""/>
              <a:tabLst>
                <a:tab pos="270510" algn="l"/>
              </a:tabLst>
            </a:pPr>
            <a:r>
              <a:rPr sz="2000" spc="-5" dirty="0">
                <a:latin typeface="Carlito"/>
                <a:cs typeface="Carlito"/>
              </a:rPr>
              <a:t>Another </a:t>
            </a:r>
            <a:r>
              <a:rPr sz="2000" spc="-10" dirty="0">
                <a:latin typeface="Carlito"/>
                <a:cs typeface="Carlito"/>
              </a:rPr>
              <a:t>isoform </a:t>
            </a:r>
            <a:r>
              <a:rPr sz="2000" spc="-5" dirty="0">
                <a:latin typeface="Carlito"/>
                <a:cs typeface="Carlito"/>
              </a:rPr>
              <a:t>of </a:t>
            </a:r>
            <a:r>
              <a:rPr sz="2000" dirty="0">
                <a:latin typeface="Carlito"/>
                <a:cs typeface="Carlito"/>
              </a:rPr>
              <a:t>Ach </a:t>
            </a:r>
            <a:r>
              <a:rPr sz="2000" spc="-10" dirty="0">
                <a:latin typeface="Carlito"/>
                <a:cs typeface="Carlito"/>
              </a:rPr>
              <a:t>contains </a:t>
            </a:r>
            <a:r>
              <a:rPr sz="2000" dirty="0">
                <a:latin typeface="Carlito"/>
                <a:cs typeface="Carlito"/>
              </a:rPr>
              <a:t>a </a:t>
            </a:r>
            <a:r>
              <a:rPr sz="2000" dirty="0">
                <a:solidFill>
                  <a:srgbClr val="C70404"/>
                </a:solidFill>
                <a:latin typeface="Carlito"/>
                <a:cs typeface="Carlito"/>
              </a:rPr>
              <a:t>γ  </a:t>
            </a:r>
            <a:r>
              <a:rPr sz="2000" spc="-5" dirty="0">
                <a:solidFill>
                  <a:srgbClr val="C70404"/>
                </a:solidFill>
                <a:latin typeface="Carlito"/>
                <a:cs typeface="Carlito"/>
              </a:rPr>
              <a:t>subunit </a:t>
            </a:r>
            <a:r>
              <a:rPr sz="2000" spc="-10" dirty="0">
                <a:latin typeface="Carlito"/>
                <a:cs typeface="Carlito"/>
              </a:rPr>
              <a:t>instead </a:t>
            </a:r>
            <a:r>
              <a:rPr sz="2000" spc="-5" dirty="0">
                <a:latin typeface="Carlito"/>
                <a:cs typeface="Carlito"/>
              </a:rPr>
              <a:t>of </a:t>
            </a:r>
            <a:r>
              <a:rPr sz="2000" dirty="0">
                <a:latin typeface="Carlito"/>
                <a:cs typeface="Carlito"/>
              </a:rPr>
              <a:t>the </a:t>
            </a:r>
            <a:r>
              <a:rPr sz="2000" dirty="0">
                <a:solidFill>
                  <a:srgbClr val="C70404"/>
                </a:solidFill>
                <a:latin typeface="Carlito"/>
                <a:cs typeface="Carlito"/>
              </a:rPr>
              <a:t>ε </a:t>
            </a:r>
            <a:r>
              <a:rPr sz="2000" spc="-5" dirty="0">
                <a:solidFill>
                  <a:srgbClr val="C70404"/>
                </a:solidFill>
                <a:latin typeface="Carlito"/>
                <a:cs typeface="Carlito"/>
              </a:rPr>
              <a:t>subunit </a:t>
            </a:r>
            <a:r>
              <a:rPr sz="2000" dirty="0">
                <a:latin typeface="Carlito"/>
                <a:cs typeface="Carlito"/>
              </a:rPr>
              <a:t>known as </a:t>
            </a:r>
            <a:r>
              <a:rPr sz="2000" dirty="0">
                <a:solidFill>
                  <a:srgbClr val="C70404"/>
                </a:solidFill>
                <a:latin typeface="Carlito"/>
                <a:cs typeface="Carlito"/>
              </a:rPr>
              <a:t> </a:t>
            </a:r>
            <a:r>
              <a:rPr sz="2000" spc="-20" dirty="0">
                <a:solidFill>
                  <a:srgbClr val="C70404"/>
                </a:solidFill>
                <a:latin typeface="Carlito"/>
                <a:cs typeface="Carlito"/>
              </a:rPr>
              <a:t>fetal </a:t>
            </a:r>
            <a:r>
              <a:rPr sz="2000" dirty="0">
                <a:latin typeface="Carlito"/>
                <a:cs typeface="Carlito"/>
              </a:rPr>
              <a:t>or </a:t>
            </a:r>
            <a:r>
              <a:rPr sz="2000" spc="-10" dirty="0">
                <a:solidFill>
                  <a:srgbClr val="C70404"/>
                </a:solidFill>
                <a:latin typeface="Carlito"/>
                <a:cs typeface="Carlito"/>
              </a:rPr>
              <a:t>immature </a:t>
            </a:r>
            <a:r>
              <a:rPr sz="2000" spc="-30" dirty="0">
                <a:solidFill>
                  <a:srgbClr val="C70404"/>
                </a:solidFill>
                <a:latin typeface="Carlito"/>
                <a:cs typeface="Carlito"/>
              </a:rPr>
              <a:t>receptor</a:t>
            </a:r>
            <a:r>
              <a:rPr sz="2000" spc="-30" dirty="0">
                <a:latin typeface="Carlito"/>
                <a:cs typeface="Carlito"/>
              </a:rPr>
              <a:t>, </a:t>
            </a:r>
            <a:r>
              <a:rPr sz="2000" spc="-5" dirty="0">
                <a:latin typeface="Carlito"/>
                <a:cs typeface="Carlito"/>
              </a:rPr>
              <a:t>because </a:t>
            </a:r>
            <a:r>
              <a:rPr sz="2000" dirty="0">
                <a:latin typeface="Carlito"/>
                <a:cs typeface="Carlito"/>
              </a:rPr>
              <a:t>this  </a:t>
            </a:r>
            <a:r>
              <a:rPr sz="2000" spc="-15" dirty="0">
                <a:latin typeface="Carlito"/>
                <a:cs typeface="Carlito"/>
              </a:rPr>
              <a:t>form </a:t>
            </a:r>
            <a:r>
              <a:rPr sz="2000" spc="-5" dirty="0">
                <a:latin typeface="Carlito"/>
                <a:cs typeface="Carlito"/>
              </a:rPr>
              <a:t>initially </a:t>
            </a:r>
            <a:r>
              <a:rPr sz="2000" spc="-10" dirty="0">
                <a:latin typeface="Carlito"/>
                <a:cs typeface="Carlito"/>
              </a:rPr>
              <a:t>expressed </a:t>
            </a:r>
            <a:r>
              <a:rPr sz="2000" dirty="0">
                <a:latin typeface="Carlito"/>
                <a:cs typeface="Carlito"/>
              </a:rPr>
              <a:t>in </a:t>
            </a:r>
            <a:r>
              <a:rPr sz="2000" spc="-20" dirty="0">
                <a:latin typeface="Carlito"/>
                <a:cs typeface="Carlito"/>
              </a:rPr>
              <a:t>fetal </a:t>
            </a:r>
            <a:r>
              <a:rPr sz="2000" dirty="0">
                <a:latin typeface="Carlito"/>
                <a:cs typeface="Carlito"/>
              </a:rPr>
              <a:t>muscle,  </a:t>
            </a:r>
            <a:r>
              <a:rPr sz="2000" spc="-10" dirty="0">
                <a:latin typeface="Carlito"/>
                <a:cs typeface="Carlito"/>
              </a:rPr>
              <a:t>often </a:t>
            </a:r>
            <a:r>
              <a:rPr sz="2000" spc="-15" dirty="0">
                <a:latin typeface="Carlito"/>
                <a:cs typeface="Carlito"/>
              </a:rPr>
              <a:t>referred </a:t>
            </a:r>
            <a:r>
              <a:rPr sz="2000" spc="-10" dirty="0">
                <a:latin typeface="Carlito"/>
                <a:cs typeface="Carlito"/>
              </a:rPr>
              <a:t>to </a:t>
            </a:r>
            <a:r>
              <a:rPr sz="2000" dirty="0">
                <a:latin typeface="Carlito"/>
                <a:cs typeface="Carlito"/>
              </a:rPr>
              <a:t>as </a:t>
            </a:r>
            <a:r>
              <a:rPr sz="2000" spc="-5" dirty="0">
                <a:latin typeface="Carlito"/>
                <a:cs typeface="Carlito"/>
              </a:rPr>
              <a:t>extrajunctional  </a:t>
            </a:r>
            <a:r>
              <a:rPr sz="2000" spc="-15" dirty="0">
                <a:latin typeface="Carlito"/>
                <a:cs typeface="Carlito"/>
              </a:rPr>
              <a:t>receptors.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29200" y="1214627"/>
            <a:ext cx="3614928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43500" y="3715511"/>
            <a:ext cx="3500628" cy="2570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D1615C-5188-468F-A1B7-8410D07A8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30"/>
    </mc:Choice>
    <mc:Fallback>
      <p:transition spd="slow" advTm="3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0" y="487426"/>
            <a:ext cx="7328534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50" dirty="0"/>
              <a:t>LOCATION </a:t>
            </a:r>
            <a:r>
              <a:rPr sz="3800" spc="-5" dirty="0"/>
              <a:t>OF </a:t>
            </a:r>
            <a:r>
              <a:rPr sz="3800" spc="-15" dirty="0"/>
              <a:t>NICOTINIC</a:t>
            </a:r>
            <a:r>
              <a:rPr sz="3800" spc="5" dirty="0"/>
              <a:t> </a:t>
            </a:r>
            <a:r>
              <a:rPr sz="3800" spc="-25" dirty="0"/>
              <a:t>RECEPTORS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914400" y="2133600"/>
            <a:ext cx="7049770" cy="34862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7950" marR="30480" indent="-70485">
              <a:lnSpc>
                <a:spcPct val="100000"/>
              </a:lnSpc>
              <a:spcBef>
                <a:spcPts val="105"/>
              </a:spcBef>
              <a:buFont typeface="Arial" pitchFamily="34" charset="0"/>
              <a:buChar char="•"/>
              <a:tabLst>
                <a:tab pos="843915" algn="l"/>
              </a:tabLst>
            </a:pPr>
            <a:r>
              <a:rPr sz="3200" spc="-25">
                <a:latin typeface="Carlito"/>
                <a:cs typeface="Carlito"/>
              </a:rPr>
              <a:t>located </a:t>
            </a:r>
            <a:r>
              <a:rPr sz="3200" dirty="0">
                <a:latin typeface="Carlito"/>
                <a:cs typeface="Carlito"/>
              </a:rPr>
              <a:t>in the </a:t>
            </a:r>
            <a:r>
              <a:rPr sz="3200" spc="-5" dirty="0">
                <a:latin typeface="Carlito"/>
                <a:cs typeface="Carlito"/>
              </a:rPr>
              <a:t>CNS,  adrenal </a:t>
            </a:r>
            <a:r>
              <a:rPr sz="3200" dirty="0">
                <a:latin typeface="Carlito"/>
                <a:cs typeface="Carlito"/>
              </a:rPr>
              <a:t>medulla, </a:t>
            </a:r>
            <a:r>
              <a:rPr sz="3200" spc="-20" dirty="0">
                <a:latin typeface="Carlito"/>
                <a:cs typeface="Carlito"/>
              </a:rPr>
              <a:t>autonomic ganglia, </a:t>
            </a:r>
            <a:r>
              <a:rPr sz="3200">
                <a:latin typeface="Carlito"/>
                <a:cs typeface="Carlito"/>
              </a:rPr>
              <a:t>and  the</a:t>
            </a:r>
            <a:r>
              <a:rPr sz="3200" spc="-10">
                <a:latin typeface="Carlito"/>
                <a:cs typeface="Carlito"/>
              </a:rPr>
              <a:t>neuromuscular </a:t>
            </a:r>
            <a:r>
              <a:rPr sz="3200" spc="-5" dirty="0">
                <a:latin typeface="Carlito"/>
                <a:cs typeface="Carlito"/>
              </a:rPr>
              <a:t>junction</a:t>
            </a:r>
            <a:r>
              <a:rPr sz="3200" spc="-5">
                <a:latin typeface="Carlito"/>
                <a:cs typeface="Carlito"/>
              </a:rPr>
              <a:t>. </a:t>
            </a:r>
            <a:endParaRPr lang="en-US" sz="3200" spc="-5" dirty="0">
              <a:latin typeface="Carlito"/>
              <a:cs typeface="Carlito"/>
            </a:endParaRPr>
          </a:p>
          <a:p>
            <a:pPr marL="107950" marR="30480" indent="-70485">
              <a:lnSpc>
                <a:spcPct val="100000"/>
              </a:lnSpc>
              <a:spcBef>
                <a:spcPts val="105"/>
              </a:spcBef>
              <a:tabLst>
                <a:tab pos="843915" algn="l"/>
              </a:tabLst>
            </a:pPr>
            <a:endParaRPr lang="en-US" sz="3200" spc="-5" dirty="0">
              <a:latin typeface="Carlito"/>
              <a:cs typeface="Carlito"/>
            </a:endParaRPr>
          </a:p>
          <a:p>
            <a:pPr marL="107950" marR="30480" indent="-70485">
              <a:lnSpc>
                <a:spcPct val="100000"/>
              </a:lnSpc>
              <a:spcBef>
                <a:spcPts val="105"/>
              </a:spcBef>
              <a:buFont typeface="Arial" pitchFamily="34" charset="0"/>
              <a:buChar char="•"/>
              <a:tabLst>
                <a:tab pos="843915" algn="l"/>
              </a:tabLst>
            </a:pPr>
            <a:r>
              <a:rPr sz="3200" spc="-20">
                <a:latin typeface="Carlito"/>
                <a:cs typeface="Carlito"/>
              </a:rPr>
              <a:t>neuromuscular </a:t>
            </a:r>
            <a:r>
              <a:rPr sz="3200" spc="-5" dirty="0">
                <a:latin typeface="Carlito"/>
                <a:cs typeface="Carlito"/>
              </a:rPr>
              <a:t>junction </a:t>
            </a:r>
            <a:r>
              <a:rPr sz="3200" spc="-25" dirty="0">
                <a:latin typeface="Carlito"/>
                <a:cs typeface="Carlito"/>
              </a:rPr>
              <a:t>are </a:t>
            </a:r>
            <a:r>
              <a:rPr sz="3200" spc="-5" dirty="0">
                <a:latin typeface="Carlito"/>
                <a:cs typeface="Carlito"/>
              </a:rPr>
              <a:t>sometimes  </a:t>
            </a:r>
            <a:r>
              <a:rPr sz="3200" spc="-20" dirty="0">
                <a:latin typeface="Carlito"/>
                <a:cs typeface="Carlito"/>
              </a:rPr>
              <a:t>designated </a:t>
            </a:r>
            <a:r>
              <a:rPr sz="3200" dirty="0">
                <a:solidFill>
                  <a:srgbClr val="FF0000"/>
                </a:solidFill>
                <a:latin typeface="Carlito"/>
                <a:cs typeface="Carlito"/>
              </a:rPr>
              <a:t>N</a:t>
            </a:r>
            <a:r>
              <a:rPr sz="3150" baseline="-17195" dirty="0">
                <a:solidFill>
                  <a:srgbClr val="FF0000"/>
                </a:solidFill>
                <a:latin typeface="Carlito"/>
                <a:cs typeface="Carlito"/>
              </a:rPr>
              <a:t>M </a:t>
            </a:r>
            <a:r>
              <a:rPr sz="3200" dirty="0">
                <a:latin typeface="Carlito"/>
                <a:cs typeface="Carlito"/>
              </a:rPr>
              <a:t>and the </a:t>
            </a:r>
            <a:r>
              <a:rPr sz="3200" spc="-25" dirty="0">
                <a:latin typeface="Carlito"/>
                <a:cs typeface="Carlito"/>
              </a:rPr>
              <a:t>others</a:t>
            </a:r>
            <a:r>
              <a:rPr sz="3200" spc="265" dirty="0">
                <a:latin typeface="Carlito"/>
                <a:cs typeface="Carlito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rlito"/>
                <a:cs typeface="Carlito"/>
              </a:rPr>
              <a:t>N</a:t>
            </a:r>
            <a:r>
              <a:rPr sz="3150" spc="-7" baseline="-17195" dirty="0">
                <a:solidFill>
                  <a:srgbClr val="FF0000"/>
                </a:solidFill>
                <a:latin typeface="Carlito"/>
                <a:cs typeface="Carlito"/>
              </a:rPr>
              <a:t>N</a:t>
            </a:r>
            <a:r>
              <a:rPr sz="3200" spc="-5" dirty="0">
                <a:solidFill>
                  <a:srgbClr val="888888"/>
                </a:solidFill>
                <a:latin typeface="Carlito"/>
                <a:cs typeface="Carlito"/>
              </a:rPr>
              <a:t>.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50B098-4884-4CD1-8326-76E458C2D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89"/>
    </mc:Choice>
    <mc:Fallback>
      <p:transition spd="slow" advTm="12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304801"/>
            <a:ext cx="83820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POST </a:t>
            </a:r>
            <a:r>
              <a:rPr spc="5" dirty="0"/>
              <a:t>JUNCTIONAL</a:t>
            </a:r>
            <a:r>
              <a:rPr spc="-80" dirty="0"/>
              <a:t> </a:t>
            </a:r>
            <a:r>
              <a:rPr spc="-30" dirty="0"/>
              <a:t>RECEPTORS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990600"/>
            <a:ext cx="3392170" cy="4826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79400" indent="-58419">
              <a:lnSpc>
                <a:spcPct val="100000"/>
              </a:lnSpc>
              <a:spcBef>
                <a:spcPts val="95"/>
              </a:spcBef>
            </a:pPr>
            <a:r>
              <a:rPr sz="2500" spc="-15" dirty="0">
                <a:latin typeface="Carlito"/>
                <a:cs typeface="Carlito"/>
              </a:rPr>
              <a:t>Three </a:t>
            </a:r>
            <a:r>
              <a:rPr sz="2500" spc="-10" dirty="0">
                <a:latin typeface="Carlito"/>
                <a:cs typeface="Carlito"/>
              </a:rPr>
              <a:t>isoforms of  </a:t>
            </a:r>
            <a:r>
              <a:rPr sz="2500" spc="-5" dirty="0">
                <a:latin typeface="Carlito"/>
                <a:cs typeface="Carlito"/>
              </a:rPr>
              <a:t>postjunctional  niconitinic</a:t>
            </a:r>
            <a:r>
              <a:rPr sz="2500" spc="-65" dirty="0">
                <a:latin typeface="Carlito"/>
                <a:cs typeface="Carlito"/>
              </a:rPr>
              <a:t> </a:t>
            </a:r>
            <a:r>
              <a:rPr sz="2500" spc="-15" dirty="0">
                <a:latin typeface="Carlito"/>
                <a:cs typeface="Carlito"/>
              </a:rPr>
              <a:t>AChRs  </a:t>
            </a:r>
            <a:r>
              <a:rPr sz="2500" spc="-20" dirty="0">
                <a:latin typeface="Carlito"/>
                <a:cs typeface="Carlito"/>
              </a:rPr>
              <a:t>exist</a:t>
            </a:r>
            <a:r>
              <a:rPr sz="2500" spc="-10" dirty="0">
                <a:latin typeface="Carlito"/>
                <a:cs typeface="Carlito"/>
              </a:rPr>
              <a:t> </a:t>
            </a:r>
            <a:r>
              <a:rPr sz="2500" spc="-5" dirty="0">
                <a:latin typeface="Carlito"/>
                <a:cs typeface="Carlito"/>
              </a:rPr>
              <a:t>:</a:t>
            </a:r>
            <a:endParaRPr sz="2500">
              <a:latin typeface="Carlito"/>
              <a:cs typeface="Carlito"/>
            </a:endParaRPr>
          </a:p>
          <a:p>
            <a:pPr marL="355600" marR="255904" indent="-34290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355600" algn="l"/>
              </a:tabLst>
            </a:pPr>
            <a:r>
              <a:rPr sz="2500" spc="-5" dirty="0">
                <a:latin typeface="Carlito"/>
                <a:cs typeface="Carlito"/>
              </a:rPr>
              <a:t>A </a:t>
            </a:r>
            <a:r>
              <a:rPr sz="2500" spc="-10" dirty="0">
                <a:latin typeface="Carlito"/>
                <a:cs typeface="Carlito"/>
              </a:rPr>
              <a:t>junctional </a:t>
            </a:r>
            <a:r>
              <a:rPr sz="2500" spc="-5" dirty="0">
                <a:latin typeface="Carlito"/>
                <a:cs typeface="Carlito"/>
              </a:rPr>
              <a:t>or  </a:t>
            </a:r>
            <a:r>
              <a:rPr sz="2500" spc="-10" dirty="0">
                <a:latin typeface="Carlito"/>
                <a:cs typeface="Carlito"/>
              </a:rPr>
              <a:t>mature</a:t>
            </a:r>
            <a:r>
              <a:rPr sz="2500" spc="-55" dirty="0">
                <a:latin typeface="Carlito"/>
                <a:cs typeface="Carlito"/>
              </a:rPr>
              <a:t> </a:t>
            </a:r>
            <a:r>
              <a:rPr sz="2500" spc="-15" dirty="0">
                <a:latin typeface="Carlito"/>
                <a:cs typeface="Carlito"/>
              </a:rPr>
              <a:t>receptors</a:t>
            </a:r>
            <a:endParaRPr sz="2500">
              <a:latin typeface="Carlito"/>
              <a:cs typeface="Carlito"/>
            </a:endParaRPr>
          </a:p>
          <a:p>
            <a:pPr marL="355600" marR="38735" indent="-342900" algn="just">
              <a:lnSpc>
                <a:spcPct val="100000"/>
              </a:lnSpc>
              <a:spcBef>
                <a:spcPts val="605"/>
              </a:spcBef>
              <a:buFont typeface="Wingdings"/>
              <a:buChar char=""/>
              <a:tabLst>
                <a:tab pos="427355" algn="l"/>
              </a:tabLst>
            </a:pPr>
            <a:r>
              <a:rPr dirty="0"/>
              <a:t>	</a:t>
            </a:r>
            <a:r>
              <a:rPr sz="2500" spc="-5" dirty="0">
                <a:latin typeface="Carlito"/>
                <a:cs typeface="Carlito"/>
              </a:rPr>
              <a:t>an </a:t>
            </a:r>
            <a:r>
              <a:rPr sz="2500" spc="-10" dirty="0">
                <a:latin typeface="Carlito"/>
                <a:cs typeface="Carlito"/>
              </a:rPr>
              <a:t>extrajunctional  </a:t>
            </a:r>
            <a:r>
              <a:rPr sz="2500" spc="-5" dirty="0">
                <a:latin typeface="Carlito"/>
                <a:cs typeface="Carlito"/>
              </a:rPr>
              <a:t>or </a:t>
            </a:r>
            <a:r>
              <a:rPr sz="2500" spc="-10" dirty="0">
                <a:latin typeface="Carlito"/>
                <a:cs typeface="Carlito"/>
              </a:rPr>
              <a:t>immature </a:t>
            </a:r>
            <a:r>
              <a:rPr sz="2500" spc="-20" dirty="0">
                <a:latin typeface="Carlito"/>
                <a:cs typeface="Carlito"/>
              </a:rPr>
              <a:t>(fetal)  </a:t>
            </a:r>
            <a:r>
              <a:rPr sz="2500" spc="-10" dirty="0">
                <a:latin typeface="Carlito"/>
                <a:cs typeface="Carlito"/>
              </a:rPr>
              <a:t>receptor</a:t>
            </a:r>
            <a:endParaRPr sz="25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426720" algn="l"/>
                <a:tab pos="427355" algn="l"/>
              </a:tabLst>
            </a:pPr>
            <a:r>
              <a:rPr dirty="0"/>
              <a:t>	</a:t>
            </a:r>
            <a:r>
              <a:rPr sz="2500" spc="-5" dirty="0">
                <a:latin typeface="Carlito"/>
                <a:cs typeface="Carlito"/>
              </a:rPr>
              <a:t>the </a:t>
            </a:r>
            <a:r>
              <a:rPr sz="2500" spc="-10" dirty="0">
                <a:latin typeface="Carlito"/>
                <a:cs typeface="Carlito"/>
              </a:rPr>
              <a:t>recently  </a:t>
            </a:r>
            <a:r>
              <a:rPr sz="2500" spc="-5" dirty="0">
                <a:latin typeface="Carlito"/>
                <a:cs typeface="Carlito"/>
              </a:rPr>
              <a:t>described </a:t>
            </a:r>
            <a:r>
              <a:rPr sz="2500" spc="-10" dirty="0">
                <a:latin typeface="Carlito"/>
                <a:cs typeface="Carlito"/>
              </a:rPr>
              <a:t>neuronal  </a:t>
            </a:r>
            <a:r>
              <a:rPr sz="2500" spc="-5" dirty="0">
                <a:latin typeface="Carlito"/>
                <a:cs typeface="Carlito"/>
              </a:rPr>
              <a:t>α7</a:t>
            </a:r>
            <a:r>
              <a:rPr sz="2500" spc="-10" dirty="0">
                <a:latin typeface="Carlito"/>
                <a:cs typeface="Carlito"/>
              </a:rPr>
              <a:t> </a:t>
            </a:r>
            <a:r>
              <a:rPr sz="2500" spc="-15" dirty="0">
                <a:latin typeface="Carlito"/>
                <a:cs typeface="Carlito"/>
              </a:rPr>
              <a:t>receptor</a:t>
            </a:r>
            <a:endParaRPr sz="25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57244" y="1427988"/>
            <a:ext cx="5022390" cy="5001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9BB6FA-7A2A-4EF7-9C7A-91E20910A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28"/>
    </mc:Choice>
    <mc:Fallback>
      <p:transition spd="slow" advTm="18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61899"/>
            <a:ext cx="746759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THE SODIUM</a:t>
            </a:r>
            <a:r>
              <a:rPr sz="4400" spc="-40" dirty="0"/>
              <a:t> </a:t>
            </a:r>
            <a:r>
              <a:rPr sz="4400" spc="-5" dirty="0"/>
              <a:t>CHANNELS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577085"/>
            <a:ext cx="7388859" cy="394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rlito"/>
                <a:cs typeface="Carlito"/>
              </a:rPr>
              <a:t>Sodium </a:t>
            </a:r>
            <a:r>
              <a:rPr sz="2400" dirty="0">
                <a:latin typeface="Carlito"/>
                <a:cs typeface="Carlito"/>
              </a:rPr>
              <a:t>channels </a:t>
            </a:r>
            <a:r>
              <a:rPr sz="2400" spc="-15" dirty="0">
                <a:latin typeface="Carlito"/>
                <a:cs typeface="Carlito"/>
              </a:rPr>
              <a:t>are </a:t>
            </a:r>
            <a:r>
              <a:rPr sz="2400" spc="-10" dirty="0">
                <a:latin typeface="Carlito"/>
                <a:cs typeface="Carlito"/>
              </a:rPr>
              <a:t>present </a:t>
            </a:r>
            <a:r>
              <a:rPr sz="2400" dirty="0">
                <a:latin typeface="Carlito"/>
                <a:cs typeface="Carlito"/>
              </a:rPr>
              <a:t>in muscle</a:t>
            </a:r>
            <a:r>
              <a:rPr sz="2400" spc="-5" dirty="0">
                <a:latin typeface="Carlito"/>
                <a:cs typeface="Carlito"/>
              </a:rPr>
              <a:t> membrane.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100">
              <a:latin typeface="Carlito"/>
              <a:cs typeface="Carlito"/>
            </a:endParaRPr>
          </a:p>
          <a:p>
            <a:pPr marL="355600" marR="5080" indent="-342900">
              <a:lnSpc>
                <a:spcPts val="259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rlito"/>
                <a:cs typeface="Carlito"/>
              </a:rPr>
              <a:t>Perijunctional </a:t>
            </a:r>
            <a:r>
              <a:rPr sz="2400" spc="-10" dirty="0">
                <a:latin typeface="Carlito"/>
                <a:cs typeface="Carlito"/>
              </a:rPr>
              <a:t>areas of </a:t>
            </a:r>
            <a:r>
              <a:rPr sz="2400" dirty="0">
                <a:latin typeface="Carlito"/>
                <a:cs typeface="Carlito"/>
              </a:rPr>
              <a:t>muscle </a:t>
            </a:r>
            <a:r>
              <a:rPr sz="2400" spc="-10" dirty="0">
                <a:latin typeface="Carlito"/>
                <a:cs typeface="Carlito"/>
              </a:rPr>
              <a:t>membrane </a:t>
            </a:r>
            <a:r>
              <a:rPr sz="2400" spc="-20" dirty="0">
                <a:latin typeface="Carlito"/>
                <a:cs typeface="Carlito"/>
              </a:rPr>
              <a:t>have </a:t>
            </a:r>
            <a:r>
              <a:rPr sz="2400" dirty="0">
                <a:latin typeface="Carlito"/>
                <a:cs typeface="Carlito"/>
              </a:rPr>
              <a:t>a </a:t>
            </a:r>
            <a:r>
              <a:rPr sz="2400" spc="-5">
                <a:latin typeface="Carlito"/>
                <a:cs typeface="Carlito"/>
              </a:rPr>
              <a:t>higher  density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0">
                <a:latin typeface="Carlito"/>
                <a:cs typeface="Carlito"/>
              </a:rPr>
              <a:t>two </a:t>
            </a:r>
            <a:r>
              <a:rPr sz="2400" dirty="0">
                <a:latin typeface="Carlito"/>
                <a:cs typeface="Carlito"/>
              </a:rPr>
              <a:t>types </a:t>
            </a:r>
            <a:r>
              <a:rPr sz="2400" spc="-5">
                <a:latin typeface="Carlito"/>
                <a:cs typeface="Carlito"/>
              </a:rPr>
              <a:t>of</a:t>
            </a:r>
            <a:r>
              <a:rPr sz="2400">
                <a:latin typeface="Carlito"/>
                <a:cs typeface="Carlito"/>
              </a:rPr>
              <a:t> </a:t>
            </a:r>
            <a:r>
              <a:rPr sz="2400" spc="-25">
                <a:latin typeface="Carlito"/>
                <a:cs typeface="Carlito"/>
              </a:rPr>
              <a:t>gate</a:t>
            </a:r>
            <a:r>
              <a:rPr lang="en-US" sz="2400" spc="-25" dirty="0">
                <a:latin typeface="Carlito"/>
                <a:cs typeface="Carlito"/>
              </a:rPr>
              <a:t>s-</a:t>
            </a:r>
            <a:endParaRPr sz="2400">
              <a:latin typeface="Carlito"/>
              <a:cs typeface="Carlito"/>
            </a:endParaRPr>
          </a:p>
          <a:p>
            <a:pPr marL="2222500" lvl="1" indent="-161925">
              <a:lnSpc>
                <a:spcPct val="100000"/>
              </a:lnSpc>
              <a:spcBef>
                <a:spcPts val="290"/>
              </a:spcBef>
              <a:buChar char="-"/>
              <a:tabLst>
                <a:tab pos="2223135" algn="l"/>
              </a:tabLst>
            </a:pPr>
            <a:r>
              <a:rPr sz="2400" spc="-15" dirty="0">
                <a:latin typeface="Carlito"/>
                <a:cs typeface="Carlito"/>
              </a:rPr>
              <a:t>voltage</a:t>
            </a:r>
            <a:r>
              <a:rPr sz="2400" spc="-5" dirty="0">
                <a:latin typeface="Carlito"/>
                <a:cs typeface="Carlito"/>
              </a:rPr>
              <a:t> dependent</a:t>
            </a:r>
            <a:endParaRPr sz="2400">
              <a:latin typeface="Carlito"/>
              <a:cs typeface="Carlito"/>
            </a:endParaRPr>
          </a:p>
          <a:p>
            <a:pPr marL="2222500" lvl="1" indent="-161925">
              <a:lnSpc>
                <a:spcPct val="100000"/>
              </a:lnSpc>
              <a:spcBef>
                <a:spcPts val="290"/>
              </a:spcBef>
              <a:buChar char="-"/>
              <a:tabLst>
                <a:tab pos="2223135" algn="l"/>
              </a:tabLst>
            </a:pPr>
            <a:r>
              <a:rPr sz="2400" dirty="0">
                <a:latin typeface="Carlito"/>
                <a:cs typeface="Carlito"/>
              </a:rPr>
              <a:t>time</a:t>
            </a:r>
            <a:r>
              <a:rPr sz="2400" spc="-1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dependent</a:t>
            </a:r>
            <a:endParaRPr sz="2400">
              <a:latin typeface="Carlito"/>
              <a:cs typeface="Carlito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Carlito"/>
              <a:buChar char="-"/>
            </a:pPr>
            <a:endParaRPr sz="2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rlito"/>
                <a:cs typeface="Carlito"/>
              </a:rPr>
              <a:t>Sodium </a:t>
            </a:r>
            <a:r>
              <a:rPr sz="2400" dirty="0">
                <a:latin typeface="Carlito"/>
                <a:cs typeface="Carlito"/>
              </a:rPr>
              <a:t>ions </a:t>
            </a:r>
            <a:r>
              <a:rPr sz="2400" spc="-5" dirty="0">
                <a:latin typeface="Carlito"/>
                <a:cs typeface="Carlito"/>
              </a:rPr>
              <a:t>pass only </a:t>
            </a:r>
            <a:r>
              <a:rPr sz="2400" dirty="0">
                <a:latin typeface="Carlito"/>
                <a:cs typeface="Carlito"/>
              </a:rPr>
              <a:t>when </a:t>
            </a:r>
            <a:r>
              <a:rPr sz="2400" spc="-5" dirty="0">
                <a:latin typeface="Carlito"/>
                <a:cs typeface="Carlito"/>
              </a:rPr>
              <a:t>both </a:t>
            </a:r>
            <a:r>
              <a:rPr sz="2400" spc="-20" dirty="0">
                <a:latin typeface="Carlito"/>
                <a:cs typeface="Carlito"/>
              </a:rPr>
              <a:t>gates </a:t>
            </a:r>
            <a:r>
              <a:rPr sz="2400" spc="-15" dirty="0">
                <a:latin typeface="Carlito"/>
                <a:cs typeface="Carlito"/>
              </a:rPr>
              <a:t>are </a:t>
            </a:r>
            <a:r>
              <a:rPr sz="2400" spc="-5" dirty="0">
                <a:latin typeface="Carlito"/>
                <a:cs typeface="Carlito"/>
              </a:rPr>
              <a:t>open.</a:t>
            </a:r>
            <a:endParaRPr sz="2400">
              <a:latin typeface="Carlito"/>
              <a:cs typeface="Carlito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B9E95A-A206-4597-A3D4-6734CDA86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87"/>
    </mc:Choice>
    <mc:Fallback>
      <p:transition spd="slow" advTm="14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228600"/>
            <a:ext cx="805497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10" dirty="0"/>
              <a:t>POSSIBLE </a:t>
            </a:r>
            <a:r>
              <a:rPr sz="3400" spc="-30" dirty="0"/>
              <a:t>CONFIGURATION </a:t>
            </a:r>
            <a:r>
              <a:rPr sz="3400" spc="-5" dirty="0"/>
              <a:t>OF Na</a:t>
            </a:r>
            <a:r>
              <a:rPr sz="3400" spc="70" dirty="0"/>
              <a:t> </a:t>
            </a:r>
            <a:r>
              <a:rPr sz="3400" spc="-10" dirty="0"/>
              <a:t>CHANNELS</a:t>
            </a:r>
            <a:endParaRPr sz="3400"/>
          </a:p>
        </p:txBody>
      </p:sp>
      <p:sp>
        <p:nvSpPr>
          <p:cNvPr id="3" name="object 3"/>
          <p:cNvSpPr txBox="1"/>
          <p:nvPr/>
        </p:nvSpPr>
        <p:spPr>
          <a:xfrm>
            <a:off x="535940" y="1561845"/>
            <a:ext cx="19596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000" b="1" spc="-10" dirty="0">
                <a:latin typeface="Carlito"/>
                <a:cs typeface="Carlito"/>
              </a:rPr>
              <a:t>Resting</a:t>
            </a:r>
            <a:r>
              <a:rPr sz="2000" b="1" spc="-60" dirty="0">
                <a:latin typeface="Carlito"/>
                <a:cs typeface="Carlito"/>
              </a:rPr>
              <a:t> </a:t>
            </a:r>
            <a:r>
              <a:rPr sz="2000" b="1" spc="-20" dirty="0">
                <a:latin typeface="Carlito"/>
                <a:cs typeface="Carlito"/>
              </a:rPr>
              <a:t>state</a:t>
            </a:r>
            <a:r>
              <a:rPr sz="2000" spc="-20" dirty="0">
                <a:latin typeface="Carlito"/>
                <a:cs typeface="Carlito"/>
              </a:rPr>
              <a:t>: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67200" y="1019863"/>
            <a:ext cx="2065020" cy="58381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580" marR="5080" indent="-9525">
              <a:lnSpc>
                <a:spcPct val="100000"/>
              </a:lnSpc>
              <a:spcBef>
                <a:spcPts val="105"/>
              </a:spcBef>
            </a:pPr>
            <a:r>
              <a:rPr sz="2000" spc="-20" dirty="0">
                <a:latin typeface="Carlito"/>
                <a:cs typeface="Carlito"/>
              </a:rPr>
              <a:t>Voltage gate</a:t>
            </a:r>
            <a:r>
              <a:rPr sz="2000" spc="-7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closed  </a:t>
            </a:r>
            <a:r>
              <a:rPr sz="2000" spc="-5" dirty="0">
                <a:latin typeface="Carlito"/>
                <a:cs typeface="Carlito"/>
              </a:rPr>
              <a:t>Time </a:t>
            </a:r>
            <a:r>
              <a:rPr sz="2000" spc="-20" dirty="0">
                <a:latin typeface="Carlito"/>
                <a:cs typeface="Carlito"/>
              </a:rPr>
              <a:t>gate </a:t>
            </a:r>
            <a:r>
              <a:rPr sz="2000" spc="-5" dirty="0">
                <a:latin typeface="Carlito"/>
                <a:cs typeface="Carlito"/>
              </a:rPr>
              <a:t>open  Channel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closed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rlito"/>
              <a:cs typeface="Carlito"/>
            </a:endParaRPr>
          </a:p>
          <a:p>
            <a:pPr marL="68580" marR="167640" indent="-41275">
              <a:lnSpc>
                <a:spcPct val="100000"/>
              </a:lnSpc>
            </a:pPr>
            <a:r>
              <a:rPr sz="2000" spc="-20" dirty="0">
                <a:latin typeface="Carlito"/>
                <a:cs typeface="Carlito"/>
              </a:rPr>
              <a:t>Voltage gate </a:t>
            </a:r>
            <a:r>
              <a:rPr sz="2000" spc="-5" dirty="0">
                <a:latin typeface="Carlito"/>
                <a:cs typeface="Carlito"/>
              </a:rPr>
              <a:t>open  Time </a:t>
            </a:r>
            <a:r>
              <a:rPr sz="2000" spc="-20" dirty="0">
                <a:latin typeface="Carlito"/>
                <a:cs typeface="Carlito"/>
              </a:rPr>
              <a:t>gate </a:t>
            </a:r>
            <a:r>
              <a:rPr sz="2000" spc="-5" dirty="0">
                <a:latin typeface="Carlito"/>
                <a:cs typeface="Carlito"/>
              </a:rPr>
              <a:t>open  Channel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spc="-5" dirty="0">
                <a:latin typeface="Carlito"/>
                <a:cs typeface="Carlito"/>
              </a:rPr>
              <a:t>open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rlito"/>
              <a:cs typeface="Carlito"/>
            </a:endParaRPr>
          </a:p>
          <a:p>
            <a:pPr marL="68580" marR="152400" indent="-26034">
              <a:lnSpc>
                <a:spcPct val="100000"/>
              </a:lnSpc>
            </a:pPr>
            <a:r>
              <a:rPr sz="2000" spc="-20" dirty="0">
                <a:latin typeface="Carlito"/>
                <a:cs typeface="Carlito"/>
              </a:rPr>
              <a:t>Voltage gate </a:t>
            </a:r>
            <a:r>
              <a:rPr sz="2000" spc="-5" dirty="0">
                <a:latin typeface="Carlito"/>
                <a:cs typeface="Carlito"/>
              </a:rPr>
              <a:t>open  Time </a:t>
            </a:r>
            <a:r>
              <a:rPr sz="2000" spc="-20" dirty="0">
                <a:latin typeface="Carlito"/>
                <a:cs typeface="Carlito"/>
              </a:rPr>
              <a:t>gate </a:t>
            </a:r>
            <a:r>
              <a:rPr sz="2000" dirty="0">
                <a:latin typeface="Carlito"/>
                <a:cs typeface="Carlito"/>
              </a:rPr>
              <a:t>closed  </a:t>
            </a:r>
            <a:r>
              <a:rPr sz="2000" spc="-5" dirty="0">
                <a:latin typeface="Carlito"/>
                <a:cs typeface="Carlito"/>
              </a:rPr>
              <a:t>Channel</a:t>
            </a:r>
            <a:r>
              <a:rPr sz="2000" spc="-3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closed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arlito"/>
              <a:cs typeface="Carlito"/>
            </a:endParaRPr>
          </a:p>
          <a:p>
            <a:pPr marL="12700" marR="17145" indent="33020">
              <a:lnSpc>
                <a:spcPct val="100000"/>
              </a:lnSpc>
            </a:pPr>
            <a:r>
              <a:rPr sz="2000" spc="-20" dirty="0">
                <a:latin typeface="Carlito"/>
                <a:cs typeface="Carlito"/>
              </a:rPr>
              <a:t>Voltage gate</a:t>
            </a:r>
            <a:r>
              <a:rPr sz="2000" spc="-6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closed  </a:t>
            </a:r>
            <a:r>
              <a:rPr sz="2000" spc="-5" dirty="0">
                <a:latin typeface="Carlito"/>
                <a:cs typeface="Carlito"/>
              </a:rPr>
              <a:t>Time </a:t>
            </a:r>
            <a:r>
              <a:rPr sz="2000" spc="-20" dirty="0">
                <a:latin typeface="Carlito"/>
                <a:cs typeface="Carlito"/>
              </a:rPr>
              <a:t>gate </a:t>
            </a:r>
            <a:r>
              <a:rPr sz="2000" spc="-5" dirty="0">
                <a:latin typeface="Carlito"/>
                <a:cs typeface="Carlito"/>
              </a:rPr>
              <a:t>open  Channel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closed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781426"/>
            <a:ext cx="21570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000" b="1" spc="-5" dirty="0">
                <a:latin typeface="Carlito"/>
                <a:cs typeface="Carlito"/>
              </a:rPr>
              <a:t>Depola</a:t>
            </a:r>
            <a:r>
              <a:rPr sz="2000" b="1" spc="-10" dirty="0">
                <a:latin typeface="Carlito"/>
                <a:cs typeface="Carlito"/>
              </a:rPr>
              <a:t>r</a:t>
            </a:r>
            <a:r>
              <a:rPr sz="2000" b="1" dirty="0">
                <a:latin typeface="Carlito"/>
                <a:cs typeface="Carlito"/>
              </a:rPr>
              <a:t>i</a:t>
            </a:r>
            <a:r>
              <a:rPr sz="2000" b="1" spc="-30" dirty="0">
                <a:latin typeface="Carlito"/>
                <a:cs typeface="Carlito"/>
              </a:rPr>
              <a:t>za</a:t>
            </a:r>
            <a:r>
              <a:rPr sz="2000" b="1" dirty="0">
                <a:latin typeface="Carlito"/>
                <a:cs typeface="Carlito"/>
              </a:rPr>
              <a:t>tion: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4000880"/>
            <a:ext cx="33762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000" b="1" spc="-5" dirty="0">
                <a:latin typeface="Carlito"/>
                <a:cs typeface="Carlito"/>
              </a:rPr>
              <a:t>With </a:t>
            </a:r>
            <a:r>
              <a:rPr sz="2000" b="1" dirty="0">
                <a:latin typeface="Carlito"/>
                <a:cs typeface="Carlito"/>
              </a:rPr>
              <a:t>in a </a:t>
            </a:r>
            <a:r>
              <a:rPr sz="2000" b="1" spc="-20" dirty="0">
                <a:latin typeface="Carlito"/>
                <a:cs typeface="Carlito"/>
              </a:rPr>
              <a:t>few</a:t>
            </a:r>
            <a:r>
              <a:rPr sz="2000" b="1" spc="-55" dirty="0">
                <a:latin typeface="Carlito"/>
                <a:cs typeface="Carlito"/>
              </a:rPr>
              <a:t> </a:t>
            </a:r>
            <a:r>
              <a:rPr sz="2000" b="1" spc="-5" dirty="0">
                <a:latin typeface="Carlito"/>
                <a:cs typeface="Carlito"/>
              </a:rPr>
              <a:t>milliseconds: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5220461"/>
            <a:ext cx="29222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indent="-5721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84200" algn="l"/>
                <a:tab pos="584835" algn="l"/>
              </a:tabLst>
            </a:pPr>
            <a:r>
              <a:rPr sz="2000" b="1" dirty="0">
                <a:latin typeface="Carlito"/>
                <a:cs typeface="Carlito"/>
              </a:rPr>
              <a:t>End of</a:t>
            </a:r>
            <a:r>
              <a:rPr sz="2000" b="1" spc="-55" dirty="0">
                <a:latin typeface="Carlito"/>
                <a:cs typeface="Carlito"/>
              </a:rPr>
              <a:t> </a:t>
            </a:r>
            <a:r>
              <a:rPr sz="2000" b="1" spc="-5" dirty="0">
                <a:latin typeface="Carlito"/>
                <a:cs typeface="Carlito"/>
              </a:rPr>
              <a:t>depolarization:</a:t>
            </a:r>
            <a:endParaRPr sz="2000">
              <a:latin typeface="Carlito"/>
              <a:cs typeface="Carlito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DBB0D20-CE09-4869-8BAC-CF330D31E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39"/>
    </mc:Choice>
    <mc:Fallback>
      <p:transition spd="slow" advTm="3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77644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5" dirty="0"/>
              <a:t>EXTRAJUNCTIONAL</a:t>
            </a:r>
            <a:r>
              <a:rPr sz="3600" spc="-10" dirty="0"/>
              <a:t> </a:t>
            </a:r>
            <a:r>
              <a:rPr sz="3600" spc="-35" dirty="0"/>
              <a:t>RECEPTOR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3078"/>
            <a:ext cx="8029575" cy="46355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These </a:t>
            </a:r>
            <a:r>
              <a:rPr sz="2400" dirty="0">
                <a:latin typeface="Arial"/>
                <a:cs typeface="Arial"/>
              </a:rPr>
              <a:t>tend to </a:t>
            </a:r>
            <a:r>
              <a:rPr sz="2400" spc="-5" dirty="0">
                <a:latin typeface="Arial"/>
                <a:cs typeface="Arial"/>
              </a:rPr>
              <a:t>be </a:t>
            </a:r>
            <a:r>
              <a:rPr sz="2400" dirty="0">
                <a:latin typeface="Arial"/>
                <a:cs typeface="Arial"/>
              </a:rPr>
              <a:t>concentrated </a:t>
            </a:r>
            <a:r>
              <a:rPr sz="2400" spc="-5" dirty="0">
                <a:latin typeface="Arial"/>
                <a:cs typeface="Arial"/>
              </a:rPr>
              <a:t>around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end plate,  </a:t>
            </a:r>
            <a:r>
              <a:rPr sz="2400" dirty="0">
                <a:latin typeface="Arial"/>
                <a:cs typeface="Arial"/>
              </a:rPr>
              <a:t>where they mix </a:t>
            </a:r>
            <a:r>
              <a:rPr sz="2400" spc="-5" dirty="0">
                <a:latin typeface="Arial"/>
                <a:cs typeface="Arial"/>
              </a:rPr>
              <a:t>with </a:t>
            </a:r>
            <a:r>
              <a:rPr sz="2400" dirty="0">
                <a:latin typeface="Arial"/>
                <a:cs typeface="Arial"/>
              </a:rPr>
              <a:t>post </a:t>
            </a:r>
            <a:r>
              <a:rPr sz="2400" spc="-5" dirty="0">
                <a:latin typeface="Arial"/>
                <a:cs typeface="Arial"/>
              </a:rPr>
              <a:t>junctional receptors but </a:t>
            </a:r>
            <a:r>
              <a:rPr sz="2400" dirty="0">
                <a:latin typeface="Arial"/>
                <a:cs typeface="Arial"/>
              </a:rPr>
              <a:t>may be  </a:t>
            </a:r>
            <a:r>
              <a:rPr sz="2400" spc="-5" dirty="0">
                <a:latin typeface="Arial"/>
                <a:cs typeface="Arial"/>
              </a:rPr>
              <a:t>found anywhere on </a:t>
            </a:r>
            <a:r>
              <a:rPr sz="2400" dirty="0">
                <a:latin typeface="Arial"/>
                <a:cs typeface="Arial"/>
              </a:rPr>
              <a:t>the muscle membrane. In them, the  </a:t>
            </a:r>
            <a:r>
              <a:rPr sz="2400" spc="-5" dirty="0">
                <a:latin typeface="Arial"/>
                <a:cs typeface="Arial"/>
              </a:rPr>
              <a:t>adult epsilon (ε) subunit is replaced by the fetal </a:t>
            </a:r>
            <a:r>
              <a:rPr sz="2400" dirty="0">
                <a:latin typeface="Arial"/>
                <a:cs typeface="Arial"/>
              </a:rPr>
              <a:t>gamma  (γ)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subunit.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3250">
              <a:latin typeface="Arial"/>
              <a:cs typeface="Arial"/>
            </a:endParaRPr>
          </a:p>
          <a:p>
            <a:pPr marL="355600" marR="185420" indent="-342900" algn="just">
              <a:lnSpc>
                <a:spcPts val="2590"/>
              </a:lnSpc>
              <a:buChar char="•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They </a:t>
            </a:r>
            <a:r>
              <a:rPr sz="2400" spc="-5" dirty="0">
                <a:latin typeface="Arial"/>
                <a:cs typeface="Arial"/>
              </a:rPr>
              <a:t>are </a:t>
            </a:r>
            <a:r>
              <a:rPr sz="2400" dirty="0">
                <a:latin typeface="Arial"/>
                <a:cs typeface="Arial"/>
              </a:rPr>
              <a:t>not </a:t>
            </a:r>
            <a:r>
              <a:rPr sz="2400" spc="-5" dirty="0">
                <a:latin typeface="Arial"/>
                <a:cs typeface="Arial"/>
              </a:rPr>
              <a:t>found in </a:t>
            </a:r>
            <a:r>
              <a:rPr sz="2400" dirty="0">
                <a:latin typeface="Arial"/>
                <a:cs typeface="Arial"/>
              </a:rPr>
              <a:t>normal </a:t>
            </a:r>
            <a:r>
              <a:rPr sz="2400" spc="-5" dirty="0">
                <a:latin typeface="Arial"/>
                <a:cs typeface="Arial"/>
              </a:rPr>
              <a:t>active muscle, </a:t>
            </a:r>
            <a:r>
              <a:rPr sz="2400" dirty="0">
                <a:latin typeface="Arial"/>
                <a:cs typeface="Arial"/>
              </a:rPr>
              <a:t>but </a:t>
            </a:r>
            <a:r>
              <a:rPr sz="2400" spc="-5" dirty="0">
                <a:latin typeface="Arial"/>
                <a:cs typeface="Arial"/>
              </a:rPr>
              <a:t>appear  very rapidly </a:t>
            </a:r>
            <a:r>
              <a:rPr sz="2400" dirty="0">
                <a:latin typeface="Arial"/>
                <a:cs typeface="Arial"/>
              </a:rPr>
              <a:t>after </a:t>
            </a:r>
            <a:r>
              <a:rPr sz="2400" spc="-5" dirty="0">
                <a:latin typeface="Arial"/>
                <a:cs typeface="Arial"/>
              </a:rPr>
              <a:t>injury or whenever muscle </a:t>
            </a:r>
            <a:r>
              <a:rPr sz="2400" dirty="0">
                <a:latin typeface="Arial"/>
                <a:cs typeface="Arial"/>
              </a:rPr>
              <a:t>activity </a:t>
            </a:r>
            <a:r>
              <a:rPr sz="2400" spc="-5" dirty="0">
                <a:latin typeface="Arial"/>
                <a:cs typeface="Arial"/>
              </a:rPr>
              <a:t>has  ended.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3250">
              <a:latin typeface="Arial"/>
              <a:cs typeface="Arial"/>
            </a:endParaRPr>
          </a:p>
          <a:p>
            <a:pPr marL="355600" marR="387985" indent="-342900">
              <a:lnSpc>
                <a:spcPts val="259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They </a:t>
            </a:r>
            <a:r>
              <a:rPr sz="2400" spc="-5" dirty="0">
                <a:latin typeface="Arial"/>
                <a:cs typeface="Arial"/>
              </a:rPr>
              <a:t>can appear within 18 </a:t>
            </a:r>
            <a:r>
              <a:rPr sz="2400" dirty="0">
                <a:latin typeface="Arial"/>
                <a:cs typeface="Arial"/>
              </a:rPr>
              <a:t>hrs of </a:t>
            </a:r>
            <a:r>
              <a:rPr sz="2400" spc="-5" dirty="0">
                <a:latin typeface="Arial"/>
                <a:cs typeface="Arial"/>
              </a:rPr>
              <a:t>injury and an altered  response </a:t>
            </a:r>
            <a:r>
              <a:rPr sz="2400" dirty="0">
                <a:latin typeface="Arial"/>
                <a:cs typeface="Arial"/>
              </a:rPr>
              <a:t>to neuromuscular </a:t>
            </a:r>
            <a:r>
              <a:rPr sz="2400" spc="-5" dirty="0">
                <a:latin typeface="Arial"/>
                <a:cs typeface="Arial"/>
              </a:rPr>
              <a:t>blocking drugs can be  </a:t>
            </a:r>
            <a:r>
              <a:rPr sz="2400" dirty="0">
                <a:latin typeface="Arial"/>
                <a:cs typeface="Arial"/>
              </a:rPr>
              <a:t>detected </a:t>
            </a:r>
            <a:r>
              <a:rPr sz="2400" spc="-5" dirty="0">
                <a:latin typeface="Arial"/>
                <a:cs typeface="Arial"/>
              </a:rPr>
              <a:t>in 24 hrs of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insult.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C75F43-BFC2-4D0A-B16C-19BC47BB9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60"/>
    </mc:Choice>
    <mc:Fallback>
      <p:transition spd="slow" advTm="3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184226"/>
            <a:ext cx="838200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3234" marR="5080" indent="18415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MAINTENANCE </a:t>
            </a:r>
            <a:r>
              <a:rPr spc="-5" dirty="0"/>
              <a:t>OF </a:t>
            </a:r>
            <a:r>
              <a:rPr spc="-60" dirty="0"/>
              <a:t>MATURE  </a:t>
            </a:r>
            <a:r>
              <a:rPr spc="-10" dirty="0"/>
              <a:t>NEUROMUSULAR</a:t>
            </a:r>
            <a:r>
              <a:rPr spc="-15" dirty="0"/>
              <a:t> </a:t>
            </a:r>
            <a:r>
              <a:rPr spc="-10" dirty="0"/>
              <a:t>JUNCTIONS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10613"/>
            <a:ext cx="8006080" cy="3183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Multiple </a:t>
            </a:r>
            <a:r>
              <a:rPr sz="2800" spc="-25" dirty="0">
                <a:latin typeface="Carlito"/>
                <a:cs typeface="Carlito"/>
              </a:rPr>
              <a:t>factors </a:t>
            </a:r>
            <a:r>
              <a:rPr sz="2800" spc="-5" dirty="0">
                <a:latin typeface="Carlito"/>
                <a:cs typeface="Carlito"/>
              </a:rPr>
              <a:t>including electrical </a:t>
            </a:r>
            <a:r>
              <a:rPr sz="2800" spc="-30" dirty="0">
                <a:latin typeface="Carlito"/>
                <a:cs typeface="Carlito"/>
              </a:rPr>
              <a:t>activity, </a:t>
            </a:r>
            <a:r>
              <a:rPr sz="2800" spc="-15" dirty="0">
                <a:latin typeface="Carlito"/>
                <a:cs typeface="Carlito"/>
              </a:rPr>
              <a:t>growth  </a:t>
            </a:r>
            <a:r>
              <a:rPr sz="2800" spc="-20" dirty="0">
                <a:latin typeface="Carlito"/>
                <a:cs typeface="Carlito"/>
              </a:rPr>
              <a:t>factor </a:t>
            </a:r>
            <a:r>
              <a:rPr sz="2800" spc="-10" dirty="0">
                <a:latin typeface="Carlito"/>
                <a:cs typeface="Carlito"/>
              </a:rPr>
              <a:t>signaling </a:t>
            </a:r>
            <a:r>
              <a:rPr sz="2800" spc="-5" dirty="0">
                <a:latin typeface="Carlito"/>
                <a:cs typeface="Carlito"/>
              </a:rPr>
              <a:t>and the </a:t>
            </a:r>
            <a:r>
              <a:rPr sz="2800" spc="-10" dirty="0">
                <a:latin typeface="Carlito"/>
                <a:cs typeface="Carlito"/>
              </a:rPr>
              <a:t>presence </a:t>
            </a:r>
            <a:r>
              <a:rPr sz="2800" spc="-5" dirty="0">
                <a:latin typeface="Carlito"/>
                <a:cs typeface="Carlito"/>
              </a:rPr>
              <a:t>or absence </a:t>
            </a:r>
            <a:r>
              <a:rPr sz="2800" spc="-10" dirty="0">
                <a:latin typeface="Carlito"/>
                <a:cs typeface="Carlito"/>
              </a:rPr>
              <a:t>of  innervation </a:t>
            </a:r>
            <a:r>
              <a:rPr sz="2800" spc="-5" dirty="0">
                <a:latin typeface="Carlito"/>
                <a:cs typeface="Carlito"/>
              </a:rPr>
              <a:t>, </a:t>
            </a:r>
            <a:r>
              <a:rPr sz="2800" spc="-20" dirty="0">
                <a:latin typeface="Carlito"/>
                <a:cs typeface="Carlito"/>
              </a:rPr>
              <a:t>control </a:t>
            </a:r>
            <a:r>
              <a:rPr sz="2800" spc="-5" dirty="0">
                <a:latin typeface="Carlito"/>
                <a:cs typeface="Carlito"/>
              </a:rPr>
              <a:t>the </a:t>
            </a:r>
            <a:r>
              <a:rPr sz="2800" spc="-15" dirty="0">
                <a:latin typeface="Carlito"/>
                <a:cs typeface="Carlito"/>
              </a:rPr>
              <a:t>expression </a:t>
            </a:r>
            <a:r>
              <a:rPr sz="2800" spc="-5" dirty="0">
                <a:latin typeface="Carlito"/>
                <a:cs typeface="Carlito"/>
              </a:rPr>
              <a:t>of the </a:t>
            </a:r>
            <a:r>
              <a:rPr sz="2800" spc="-15" dirty="0">
                <a:latin typeface="Carlito"/>
                <a:cs typeface="Carlito"/>
              </a:rPr>
              <a:t>three </a:t>
            </a:r>
            <a:r>
              <a:rPr sz="2800" spc="-10" dirty="0">
                <a:latin typeface="Carlito"/>
                <a:cs typeface="Carlito"/>
              </a:rPr>
              <a:t>type  </a:t>
            </a:r>
            <a:r>
              <a:rPr sz="2800" spc="-5" dirty="0">
                <a:latin typeface="Carlito"/>
                <a:cs typeface="Carlito"/>
              </a:rPr>
              <a:t>of </a:t>
            </a:r>
            <a:r>
              <a:rPr sz="2800" spc="-15" dirty="0">
                <a:latin typeface="Carlito"/>
                <a:cs typeface="Carlito"/>
              </a:rPr>
              <a:t>receptor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isoforms.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850">
              <a:latin typeface="Carlito"/>
              <a:cs typeface="Carlito"/>
            </a:endParaRPr>
          </a:p>
          <a:p>
            <a:pPr marL="355600" marR="45339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The nerve </a:t>
            </a:r>
            <a:r>
              <a:rPr sz="2800" spc="-10" dirty="0">
                <a:latin typeface="Carlito"/>
                <a:cs typeface="Carlito"/>
              </a:rPr>
              <a:t>releases </a:t>
            </a:r>
            <a:r>
              <a:rPr sz="2800" spc="-20" dirty="0">
                <a:latin typeface="Carlito"/>
                <a:cs typeface="Carlito"/>
              </a:rPr>
              <a:t>several </a:t>
            </a:r>
            <a:r>
              <a:rPr sz="2800" spc="-15" dirty="0">
                <a:latin typeface="Carlito"/>
                <a:cs typeface="Carlito"/>
              </a:rPr>
              <a:t>growth </a:t>
            </a:r>
            <a:r>
              <a:rPr sz="2800" spc="-25" dirty="0">
                <a:latin typeface="Carlito"/>
                <a:cs typeface="Carlito"/>
              </a:rPr>
              <a:t>factors </a:t>
            </a:r>
            <a:r>
              <a:rPr sz="2800" spc="-10" dirty="0">
                <a:latin typeface="Carlito"/>
                <a:cs typeface="Carlito"/>
              </a:rPr>
              <a:t>that  influence </a:t>
            </a:r>
            <a:r>
              <a:rPr sz="2800" spc="-5" dirty="0">
                <a:latin typeface="Carlito"/>
                <a:cs typeface="Carlito"/>
              </a:rPr>
              <a:t>the </a:t>
            </a:r>
            <a:r>
              <a:rPr sz="2800" spc="-10" dirty="0">
                <a:latin typeface="Carlito"/>
                <a:cs typeface="Carlito"/>
              </a:rPr>
              <a:t>synaptic </a:t>
            </a:r>
            <a:r>
              <a:rPr sz="2800" spc="-15" dirty="0">
                <a:latin typeface="Carlito"/>
                <a:cs typeface="Carlito"/>
              </a:rPr>
              <a:t>apparatus </a:t>
            </a:r>
            <a:r>
              <a:rPr sz="2800" spc="-5" dirty="0">
                <a:latin typeface="Carlito"/>
                <a:cs typeface="Carlito"/>
              </a:rPr>
              <a:t>of </a:t>
            </a:r>
            <a:r>
              <a:rPr sz="2800" spc="-10" dirty="0">
                <a:latin typeface="Carlito"/>
                <a:cs typeface="Carlito"/>
              </a:rPr>
              <a:t>nearby</a:t>
            </a:r>
            <a:r>
              <a:rPr sz="2800" spc="16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nuclei.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0D532C-6A3B-43BC-A60E-EAAA2ABBF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47"/>
    </mc:Choice>
    <mc:Fallback>
      <p:transition spd="slow" advTm="23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7284" y="4640579"/>
            <a:ext cx="8382000" cy="1567180"/>
            <a:chOff x="367284" y="4640579"/>
            <a:chExt cx="8382000" cy="1567180"/>
          </a:xfrm>
        </p:grpSpPr>
        <p:sp>
          <p:nvSpPr>
            <p:cNvPr id="3" name="object 3"/>
            <p:cNvSpPr/>
            <p:nvPr/>
          </p:nvSpPr>
          <p:spPr>
            <a:xfrm>
              <a:off x="367284" y="4640579"/>
              <a:ext cx="8382000" cy="15666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9006" y="4682489"/>
              <a:ext cx="8258809" cy="1443355"/>
            </a:xfrm>
            <a:custGeom>
              <a:avLst/>
              <a:gdLst/>
              <a:ahLst/>
              <a:cxnLst/>
              <a:rect l="l" t="t" r="r" b="b"/>
              <a:pathLst>
                <a:path w="8258809" h="1443354">
                  <a:moveTo>
                    <a:pt x="8258556" y="1414272"/>
                  </a:moveTo>
                  <a:lnTo>
                    <a:pt x="0" y="1414272"/>
                  </a:lnTo>
                  <a:lnTo>
                    <a:pt x="0" y="1443228"/>
                  </a:lnTo>
                  <a:lnTo>
                    <a:pt x="8258556" y="1443228"/>
                  </a:lnTo>
                  <a:lnTo>
                    <a:pt x="8258556" y="1414272"/>
                  </a:lnTo>
                  <a:close/>
                </a:path>
                <a:path w="8258809" h="1443354">
                  <a:moveTo>
                    <a:pt x="8258556" y="0"/>
                  </a:moveTo>
                  <a:lnTo>
                    <a:pt x="0" y="0"/>
                  </a:lnTo>
                  <a:lnTo>
                    <a:pt x="0" y="751332"/>
                  </a:lnTo>
                  <a:lnTo>
                    <a:pt x="8258556" y="751332"/>
                  </a:lnTo>
                  <a:lnTo>
                    <a:pt x="825855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9006" y="4682489"/>
              <a:ext cx="8258809" cy="1443355"/>
            </a:xfrm>
            <a:custGeom>
              <a:avLst/>
              <a:gdLst/>
              <a:ahLst/>
              <a:cxnLst/>
              <a:rect l="l" t="t" r="r" b="b"/>
              <a:pathLst>
                <a:path w="8258809" h="1443354">
                  <a:moveTo>
                    <a:pt x="0" y="1443228"/>
                  </a:moveTo>
                  <a:lnTo>
                    <a:pt x="8258556" y="1443228"/>
                  </a:lnTo>
                  <a:lnTo>
                    <a:pt x="8258556" y="0"/>
                  </a:lnTo>
                  <a:lnTo>
                    <a:pt x="0" y="0"/>
                  </a:lnTo>
                  <a:lnTo>
                    <a:pt x="0" y="144322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48055" y="4813807"/>
            <a:ext cx="8220709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700" spc="-35" dirty="0">
                <a:solidFill>
                  <a:srgbClr val="FFFFFF"/>
                </a:solidFill>
                <a:latin typeface="Carlito"/>
                <a:cs typeface="Carlito"/>
              </a:rPr>
              <a:t>FINALLY</a:t>
            </a:r>
            <a:endParaRPr sz="27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200" y="5334000"/>
            <a:ext cx="8220709" cy="662940"/>
          </a:xfrm>
          <a:prstGeom prst="rect">
            <a:avLst/>
          </a:prstGeom>
          <a:solidFill>
            <a:srgbClr val="D0D7E8">
              <a:alpha val="90194"/>
            </a:srgbClr>
          </a:solidFill>
        </p:spPr>
        <p:txBody>
          <a:bodyPr vert="horz" wrap="square" lIns="0" tIns="85090" rIns="0" bIns="0" rtlCol="0">
            <a:spAutoFit/>
          </a:bodyPr>
          <a:lstStyle/>
          <a:p>
            <a:pPr marL="169545" marR="163830" indent="347345">
              <a:lnSpc>
                <a:spcPts val="1860"/>
              </a:lnSpc>
              <a:spcBef>
                <a:spcPts val="670"/>
              </a:spcBef>
            </a:pPr>
            <a:r>
              <a:rPr sz="1700" spc="-5" dirty="0">
                <a:latin typeface="Carlito"/>
                <a:cs typeface="Carlito"/>
              </a:rPr>
              <a:t>Nerve-derived </a:t>
            </a:r>
            <a:r>
              <a:rPr sz="1700" spc="-10" dirty="0">
                <a:latin typeface="Carlito"/>
                <a:cs typeface="Carlito"/>
              </a:rPr>
              <a:t>growth factors </a:t>
            </a:r>
            <a:r>
              <a:rPr sz="1700" dirty="0">
                <a:latin typeface="Carlito"/>
                <a:cs typeface="Carlito"/>
              </a:rPr>
              <a:t>,including AGRIN and ARIA/NEUREGULIN , </a:t>
            </a:r>
            <a:r>
              <a:rPr sz="1700" spc="-5" dirty="0">
                <a:latin typeface="Carlito"/>
                <a:cs typeface="Carlito"/>
              </a:rPr>
              <a:t>cause </a:t>
            </a:r>
            <a:r>
              <a:rPr sz="1700" dirty="0">
                <a:latin typeface="Carlito"/>
                <a:cs typeface="Carlito"/>
              </a:rPr>
              <a:t>the  </a:t>
            </a:r>
            <a:r>
              <a:rPr sz="1700" spc="-10" dirty="0">
                <a:latin typeface="Carlito"/>
                <a:cs typeface="Carlito"/>
              </a:rPr>
              <a:t>receptors </a:t>
            </a:r>
            <a:r>
              <a:rPr sz="1700" spc="-5" dirty="0">
                <a:latin typeface="Carlito"/>
                <a:cs typeface="Carlito"/>
              </a:rPr>
              <a:t>to cluster </a:t>
            </a:r>
            <a:r>
              <a:rPr sz="1700" dirty="0">
                <a:latin typeface="Carlito"/>
                <a:cs typeface="Carlito"/>
              </a:rPr>
              <a:t>in the </a:t>
            </a:r>
            <a:r>
              <a:rPr sz="1700" spc="-5" dirty="0">
                <a:latin typeface="Carlito"/>
                <a:cs typeface="Carlito"/>
              </a:rPr>
              <a:t>subsynaptic area </a:t>
            </a:r>
            <a:r>
              <a:rPr sz="1700" dirty="0">
                <a:latin typeface="Carlito"/>
                <a:cs typeface="Carlito"/>
              </a:rPr>
              <a:t>and </a:t>
            </a:r>
            <a:r>
              <a:rPr sz="1700" spc="-10" dirty="0">
                <a:latin typeface="Carlito"/>
                <a:cs typeface="Carlito"/>
              </a:rPr>
              <a:t>prompt </a:t>
            </a:r>
            <a:r>
              <a:rPr sz="1700" dirty="0">
                <a:latin typeface="Carlito"/>
                <a:cs typeface="Carlito"/>
              </a:rPr>
              <a:t>the </a:t>
            </a:r>
            <a:r>
              <a:rPr sz="1700" spc="-5" dirty="0">
                <a:latin typeface="Carlito"/>
                <a:cs typeface="Carlito"/>
              </a:rPr>
              <a:t>expression of </a:t>
            </a:r>
            <a:r>
              <a:rPr sz="1700" spc="-10" dirty="0">
                <a:latin typeface="Carlito"/>
                <a:cs typeface="Carlito"/>
              </a:rPr>
              <a:t>mature</a:t>
            </a:r>
            <a:r>
              <a:rPr sz="1700" spc="-105" dirty="0">
                <a:latin typeface="Carlito"/>
                <a:cs typeface="Carlito"/>
              </a:rPr>
              <a:t> </a:t>
            </a:r>
            <a:r>
              <a:rPr sz="1700" spc="-5" dirty="0">
                <a:latin typeface="Carlito"/>
                <a:cs typeface="Carlito"/>
              </a:rPr>
              <a:t>isoform.</a:t>
            </a:r>
            <a:endParaRPr sz="17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67284" y="2442972"/>
            <a:ext cx="8382000" cy="2342515"/>
            <a:chOff x="367284" y="2442972"/>
            <a:chExt cx="8382000" cy="2342515"/>
          </a:xfrm>
        </p:grpSpPr>
        <p:sp>
          <p:nvSpPr>
            <p:cNvPr id="9" name="object 9"/>
            <p:cNvSpPr/>
            <p:nvPr/>
          </p:nvSpPr>
          <p:spPr>
            <a:xfrm>
              <a:off x="367284" y="2442972"/>
              <a:ext cx="8382000" cy="23423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9006" y="2484882"/>
              <a:ext cx="8258809" cy="2219325"/>
            </a:xfrm>
            <a:custGeom>
              <a:avLst/>
              <a:gdLst/>
              <a:ahLst/>
              <a:cxnLst/>
              <a:rect l="l" t="t" r="r" b="b"/>
              <a:pathLst>
                <a:path w="8258809" h="2219325">
                  <a:moveTo>
                    <a:pt x="8258556" y="0"/>
                  </a:moveTo>
                  <a:lnTo>
                    <a:pt x="0" y="0"/>
                  </a:lnTo>
                  <a:lnTo>
                    <a:pt x="0" y="1441830"/>
                  </a:lnTo>
                  <a:lnTo>
                    <a:pt x="3851909" y="1441830"/>
                  </a:lnTo>
                  <a:lnTo>
                    <a:pt x="3851909" y="1664207"/>
                  </a:lnTo>
                  <a:lnTo>
                    <a:pt x="3574542" y="1664207"/>
                  </a:lnTo>
                  <a:lnTo>
                    <a:pt x="4129278" y="2218943"/>
                  </a:lnTo>
                  <a:lnTo>
                    <a:pt x="4684014" y="1664207"/>
                  </a:lnTo>
                  <a:lnTo>
                    <a:pt x="4406646" y="1664207"/>
                  </a:lnTo>
                  <a:lnTo>
                    <a:pt x="4406646" y="1441830"/>
                  </a:lnTo>
                  <a:lnTo>
                    <a:pt x="8258556" y="1441830"/>
                  </a:lnTo>
                  <a:lnTo>
                    <a:pt x="825855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9006" y="2484882"/>
              <a:ext cx="8258809" cy="2219325"/>
            </a:xfrm>
            <a:custGeom>
              <a:avLst/>
              <a:gdLst/>
              <a:ahLst/>
              <a:cxnLst/>
              <a:rect l="l" t="t" r="r" b="b"/>
              <a:pathLst>
                <a:path w="8258809" h="2219325">
                  <a:moveTo>
                    <a:pt x="8258556" y="1441830"/>
                  </a:moveTo>
                  <a:lnTo>
                    <a:pt x="4406646" y="1441830"/>
                  </a:lnTo>
                  <a:lnTo>
                    <a:pt x="4406646" y="1664207"/>
                  </a:lnTo>
                  <a:lnTo>
                    <a:pt x="4684014" y="1664207"/>
                  </a:lnTo>
                  <a:lnTo>
                    <a:pt x="4129278" y="2218943"/>
                  </a:lnTo>
                  <a:lnTo>
                    <a:pt x="3574542" y="1664207"/>
                  </a:lnTo>
                  <a:lnTo>
                    <a:pt x="3851909" y="1664207"/>
                  </a:lnTo>
                  <a:lnTo>
                    <a:pt x="3851909" y="1441830"/>
                  </a:lnTo>
                  <a:lnTo>
                    <a:pt x="0" y="1441830"/>
                  </a:lnTo>
                  <a:lnTo>
                    <a:pt x="0" y="0"/>
                  </a:lnTo>
                  <a:lnTo>
                    <a:pt x="8258556" y="0"/>
                  </a:lnTo>
                  <a:lnTo>
                    <a:pt x="8258556" y="144183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352800" y="2615565"/>
            <a:ext cx="23622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2700" spc="-4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2700" spc="-25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2700" spc="-5" dirty="0">
                <a:solidFill>
                  <a:srgbClr val="FFFFFF"/>
                </a:solidFill>
                <a:latin typeface="Carlito"/>
                <a:cs typeface="Carlito"/>
              </a:rPr>
              <a:t>ON</a:t>
            </a:r>
            <a:r>
              <a:rPr sz="2700" spc="-10" dirty="0">
                <a:solidFill>
                  <a:srgbClr val="FFFFFF"/>
                </a:solidFill>
                <a:latin typeface="Carlito"/>
                <a:cs typeface="Carlito"/>
              </a:rPr>
              <a:t>D</a:t>
            </a:r>
            <a:r>
              <a:rPr sz="2700" spc="-215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2700" dirty="0">
                <a:solidFill>
                  <a:srgbClr val="FFFFFF"/>
                </a:solidFill>
                <a:latin typeface="Carlito"/>
                <a:cs typeface="Carlito"/>
              </a:rPr>
              <a:t>Y</a:t>
            </a:r>
            <a:endParaRPr sz="27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6051" y="3250692"/>
            <a:ext cx="8284845" cy="690880"/>
          </a:xfrm>
          <a:prstGeom prst="rect">
            <a:avLst/>
          </a:prstGeom>
          <a:solidFill>
            <a:srgbClr val="D0D7E8">
              <a:alpha val="90194"/>
            </a:srgbClr>
          </a:solidFill>
        </p:spPr>
        <p:txBody>
          <a:bodyPr vert="horz" wrap="square" lIns="0" tIns="99060" rIns="0" bIns="0" rtlCol="0">
            <a:spAutoFit/>
          </a:bodyPr>
          <a:lstStyle/>
          <a:p>
            <a:pPr marL="3236595" marR="643890" indent="-2590165">
              <a:lnSpc>
                <a:spcPts val="1860"/>
              </a:lnSpc>
              <a:spcBef>
                <a:spcPts val="780"/>
              </a:spcBef>
            </a:pPr>
            <a:r>
              <a:rPr sz="1700" spc="-5" dirty="0">
                <a:latin typeface="Carlito"/>
                <a:cs typeface="Carlito"/>
              </a:rPr>
              <a:t>The </a:t>
            </a:r>
            <a:r>
              <a:rPr sz="1700" dirty="0">
                <a:latin typeface="Carlito"/>
                <a:cs typeface="Carlito"/>
              </a:rPr>
              <a:t>nerve-induced electrical activity </a:t>
            </a:r>
            <a:r>
              <a:rPr sz="1700" spc="-5" dirty="0">
                <a:latin typeface="Carlito"/>
                <a:cs typeface="Carlito"/>
              </a:rPr>
              <a:t>results </a:t>
            </a:r>
            <a:r>
              <a:rPr sz="1700" dirty="0">
                <a:latin typeface="Carlito"/>
                <a:cs typeface="Carlito"/>
              </a:rPr>
              <a:t>in the </a:t>
            </a:r>
            <a:r>
              <a:rPr sz="1700" spc="-5" dirty="0">
                <a:latin typeface="Carlito"/>
                <a:cs typeface="Carlito"/>
              </a:rPr>
              <a:t>repression of </a:t>
            </a:r>
            <a:r>
              <a:rPr sz="1700" spc="-10" dirty="0">
                <a:latin typeface="Carlito"/>
                <a:cs typeface="Carlito"/>
              </a:rPr>
              <a:t>receptors </a:t>
            </a:r>
            <a:r>
              <a:rPr sz="1700" dirty="0">
                <a:latin typeface="Carlito"/>
                <a:cs typeface="Carlito"/>
              </a:rPr>
              <a:t>in</a:t>
            </a:r>
            <a:r>
              <a:rPr sz="1700" spc="-180" dirty="0">
                <a:latin typeface="Carlito"/>
                <a:cs typeface="Carlito"/>
              </a:rPr>
              <a:t> </a:t>
            </a:r>
            <a:r>
              <a:rPr sz="1700" dirty="0">
                <a:latin typeface="Carlito"/>
                <a:cs typeface="Carlito"/>
              </a:rPr>
              <a:t>the  </a:t>
            </a:r>
            <a:r>
              <a:rPr sz="1700" spc="-5" dirty="0">
                <a:latin typeface="Carlito"/>
                <a:cs typeface="Carlito"/>
              </a:rPr>
              <a:t>extrajunctional</a:t>
            </a:r>
            <a:r>
              <a:rPr sz="1700" spc="-45" dirty="0">
                <a:latin typeface="Carlito"/>
                <a:cs typeface="Carlito"/>
              </a:rPr>
              <a:t> </a:t>
            </a:r>
            <a:r>
              <a:rPr sz="1700" spc="-5" dirty="0">
                <a:latin typeface="Carlito"/>
                <a:cs typeface="Carlito"/>
              </a:rPr>
              <a:t>area.</a:t>
            </a:r>
            <a:endParaRPr sz="1700"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67284" y="245363"/>
            <a:ext cx="8382000" cy="2342515"/>
            <a:chOff x="367284" y="245363"/>
            <a:chExt cx="8382000" cy="2342515"/>
          </a:xfrm>
        </p:grpSpPr>
        <p:sp>
          <p:nvSpPr>
            <p:cNvPr id="15" name="object 15"/>
            <p:cNvSpPr/>
            <p:nvPr/>
          </p:nvSpPr>
          <p:spPr>
            <a:xfrm>
              <a:off x="367284" y="245363"/>
              <a:ext cx="8382000" cy="23423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9006" y="287273"/>
              <a:ext cx="8258809" cy="2219325"/>
            </a:xfrm>
            <a:custGeom>
              <a:avLst/>
              <a:gdLst/>
              <a:ahLst/>
              <a:cxnLst/>
              <a:rect l="l" t="t" r="r" b="b"/>
              <a:pathLst>
                <a:path w="8258809" h="2219325">
                  <a:moveTo>
                    <a:pt x="8258556" y="0"/>
                  </a:moveTo>
                  <a:lnTo>
                    <a:pt x="0" y="0"/>
                  </a:lnTo>
                  <a:lnTo>
                    <a:pt x="0" y="1441830"/>
                  </a:lnTo>
                  <a:lnTo>
                    <a:pt x="3851909" y="1441830"/>
                  </a:lnTo>
                  <a:lnTo>
                    <a:pt x="3851909" y="1664208"/>
                  </a:lnTo>
                  <a:lnTo>
                    <a:pt x="3574542" y="1664208"/>
                  </a:lnTo>
                  <a:lnTo>
                    <a:pt x="4129278" y="2218943"/>
                  </a:lnTo>
                  <a:lnTo>
                    <a:pt x="4684014" y="1664208"/>
                  </a:lnTo>
                  <a:lnTo>
                    <a:pt x="4406646" y="1664208"/>
                  </a:lnTo>
                  <a:lnTo>
                    <a:pt x="4406646" y="1441830"/>
                  </a:lnTo>
                  <a:lnTo>
                    <a:pt x="8258556" y="1441830"/>
                  </a:lnTo>
                  <a:lnTo>
                    <a:pt x="825855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9006" y="287273"/>
              <a:ext cx="8258809" cy="2219325"/>
            </a:xfrm>
            <a:custGeom>
              <a:avLst/>
              <a:gdLst/>
              <a:ahLst/>
              <a:cxnLst/>
              <a:rect l="l" t="t" r="r" b="b"/>
              <a:pathLst>
                <a:path w="8258809" h="2219325">
                  <a:moveTo>
                    <a:pt x="8258556" y="1441830"/>
                  </a:moveTo>
                  <a:lnTo>
                    <a:pt x="4406646" y="1441830"/>
                  </a:lnTo>
                  <a:lnTo>
                    <a:pt x="4406646" y="1664208"/>
                  </a:lnTo>
                  <a:lnTo>
                    <a:pt x="4684014" y="1664208"/>
                  </a:lnTo>
                  <a:lnTo>
                    <a:pt x="4129278" y="2218943"/>
                  </a:lnTo>
                  <a:lnTo>
                    <a:pt x="3574542" y="1664208"/>
                  </a:lnTo>
                  <a:lnTo>
                    <a:pt x="3851909" y="1664208"/>
                  </a:lnTo>
                  <a:lnTo>
                    <a:pt x="3851909" y="1441830"/>
                  </a:lnTo>
                  <a:lnTo>
                    <a:pt x="0" y="1441830"/>
                  </a:lnTo>
                  <a:lnTo>
                    <a:pt x="0" y="0"/>
                  </a:lnTo>
                  <a:lnTo>
                    <a:pt x="8258556" y="0"/>
                  </a:lnTo>
                  <a:lnTo>
                    <a:pt x="8258556" y="144183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352800" y="417321"/>
            <a:ext cx="22098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0" spc="-45" dirty="0">
                <a:solidFill>
                  <a:srgbClr val="FFFFFF"/>
                </a:solidFill>
                <a:latin typeface="Carlito"/>
                <a:cs typeface="Carlito"/>
              </a:rPr>
              <a:t>FIRSTLY</a:t>
            </a:r>
            <a:endParaRPr sz="27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6051" y="1053083"/>
            <a:ext cx="8284845" cy="690880"/>
          </a:xfrm>
          <a:prstGeom prst="rect">
            <a:avLst/>
          </a:prstGeom>
          <a:solidFill>
            <a:srgbClr val="D0D7E8">
              <a:alpha val="90194"/>
            </a:srgbClr>
          </a:solidFill>
        </p:spPr>
        <p:txBody>
          <a:bodyPr vert="horz" wrap="square" lIns="0" tIns="189865" rIns="0" bIns="0" rtlCol="0">
            <a:spAutoFit/>
          </a:bodyPr>
          <a:lstStyle/>
          <a:p>
            <a:pPr marL="613410">
              <a:lnSpc>
                <a:spcPct val="100000"/>
              </a:lnSpc>
              <a:spcBef>
                <a:spcPts val="1495"/>
              </a:spcBef>
            </a:pPr>
            <a:r>
              <a:rPr sz="1700" dirty="0">
                <a:latin typeface="Carlito"/>
                <a:cs typeface="Carlito"/>
              </a:rPr>
              <a:t>Nerve-supplied </a:t>
            </a:r>
            <a:r>
              <a:rPr sz="1700" spc="-10" dirty="0">
                <a:latin typeface="Carlito"/>
                <a:cs typeface="Carlito"/>
              </a:rPr>
              <a:t>factors </a:t>
            </a:r>
            <a:r>
              <a:rPr sz="1700" dirty="0">
                <a:latin typeface="Carlito"/>
                <a:cs typeface="Carlito"/>
              </a:rPr>
              <a:t>induce the </a:t>
            </a:r>
            <a:r>
              <a:rPr sz="1700" spc="-5" dirty="0">
                <a:latin typeface="Carlito"/>
                <a:cs typeface="Carlito"/>
              </a:rPr>
              <a:t>synaptic </a:t>
            </a:r>
            <a:r>
              <a:rPr sz="1700" dirty="0">
                <a:latin typeface="Carlito"/>
                <a:cs typeface="Carlito"/>
              </a:rPr>
              <a:t>nuclei </a:t>
            </a:r>
            <a:r>
              <a:rPr sz="1700" spc="-5" dirty="0">
                <a:latin typeface="Carlito"/>
                <a:cs typeface="Carlito"/>
              </a:rPr>
              <a:t>to </a:t>
            </a:r>
            <a:r>
              <a:rPr sz="1700" dirty="0">
                <a:latin typeface="Carlito"/>
                <a:cs typeface="Carlito"/>
              </a:rPr>
              <a:t>increase </a:t>
            </a:r>
            <a:r>
              <a:rPr sz="1700" spc="-5" dirty="0">
                <a:latin typeface="Carlito"/>
                <a:cs typeface="Carlito"/>
              </a:rPr>
              <a:t>synthesis of</a:t>
            </a:r>
            <a:r>
              <a:rPr sz="1700" spc="-210" dirty="0">
                <a:latin typeface="Carlito"/>
                <a:cs typeface="Carlito"/>
              </a:rPr>
              <a:t> </a:t>
            </a:r>
            <a:r>
              <a:rPr sz="1700" dirty="0">
                <a:latin typeface="Carlito"/>
                <a:cs typeface="Carlito"/>
              </a:rPr>
              <a:t>AChRs.</a:t>
            </a:r>
            <a:endParaRPr sz="1700">
              <a:latin typeface="Carlito"/>
              <a:cs typeface="Carlito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790F072-76E8-44E0-8C84-6E5C3E1E8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88"/>
    </mc:Choice>
    <mc:Fallback>
      <p:transition spd="slow" advTm="2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61899"/>
            <a:ext cx="7620000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PREJUNCTIONAL</a:t>
            </a:r>
            <a:r>
              <a:rPr sz="4400" spc="-55" dirty="0"/>
              <a:t> </a:t>
            </a:r>
            <a:r>
              <a:rPr sz="3600" spc="-30" dirty="0"/>
              <a:t>RECEPTORS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97840" y="1610613"/>
            <a:ext cx="8146415" cy="31899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0" marR="558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lang="en-US" sz="2800" spc="-5" dirty="0">
                <a:latin typeface="Carlito"/>
                <a:cs typeface="Carlito"/>
              </a:rPr>
              <a:t>N</a:t>
            </a:r>
            <a:r>
              <a:rPr sz="2800" spc="-10">
                <a:latin typeface="Carlito"/>
                <a:cs typeface="Carlito"/>
              </a:rPr>
              <a:t>icotinic </a:t>
            </a:r>
            <a:r>
              <a:rPr sz="2800" spc="-20">
                <a:latin typeface="Carlito"/>
                <a:cs typeface="Carlito"/>
              </a:rPr>
              <a:t>receptors</a:t>
            </a:r>
            <a:r>
              <a:rPr lang="en-US" sz="2800" spc="-20" dirty="0">
                <a:latin typeface="Carlito"/>
                <a:cs typeface="Carlito"/>
              </a:rPr>
              <a:t>-</a:t>
            </a:r>
            <a:r>
              <a:rPr sz="2800" spc="-10">
                <a:latin typeface="Carlito"/>
                <a:cs typeface="Carlito"/>
              </a:rPr>
              <a:t> </a:t>
            </a:r>
            <a:r>
              <a:rPr sz="2800" spc="-20" dirty="0">
                <a:latin typeface="Carlito"/>
                <a:cs typeface="Carlito"/>
              </a:rPr>
              <a:t>control </a:t>
            </a:r>
            <a:r>
              <a:rPr sz="2800" spc="-5" dirty="0">
                <a:latin typeface="Carlito"/>
                <a:cs typeface="Carlito"/>
              </a:rPr>
              <a:t>ion channel  specific </a:t>
            </a:r>
            <a:r>
              <a:rPr sz="2800" spc="-25" dirty="0">
                <a:latin typeface="Carlito"/>
                <a:cs typeface="Carlito"/>
              </a:rPr>
              <a:t>for </a:t>
            </a:r>
            <a:r>
              <a:rPr sz="2800">
                <a:latin typeface="Carlito"/>
                <a:cs typeface="Carlito"/>
              </a:rPr>
              <a:t>Ca</a:t>
            </a:r>
            <a:r>
              <a:rPr sz="2775" baseline="25525">
                <a:latin typeface="Carlito"/>
                <a:cs typeface="Carlito"/>
              </a:rPr>
              <a:t>+2 </a:t>
            </a:r>
            <a:r>
              <a:rPr sz="2800" spc="-5">
                <a:latin typeface="Carlito"/>
                <a:cs typeface="Carlito"/>
              </a:rPr>
              <a:t> </a:t>
            </a:r>
            <a:r>
              <a:rPr lang="en-US" sz="2800" spc="-5" dirty="0">
                <a:latin typeface="Carlito"/>
                <a:cs typeface="Carlito"/>
              </a:rPr>
              <a:t>(</a:t>
            </a:r>
            <a:r>
              <a:rPr sz="2800" spc="-5">
                <a:latin typeface="Carlito"/>
                <a:cs typeface="Carlito"/>
              </a:rPr>
              <a:t>essential </a:t>
            </a:r>
            <a:r>
              <a:rPr sz="2800" spc="-25" dirty="0">
                <a:latin typeface="Carlito"/>
                <a:cs typeface="Carlito"/>
              </a:rPr>
              <a:t>for </a:t>
            </a:r>
            <a:r>
              <a:rPr sz="2800" spc="-15">
                <a:latin typeface="Carlito"/>
                <a:cs typeface="Carlito"/>
              </a:rPr>
              <a:t>synthesis </a:t>
            </a:r>
            <a:r>
              <a:rPr lang="en-US" sz="2800" spc="-5" dirty="0">
                <a:latin typeface="Carlito"/>
                <a:cs typeface="Carlito"/>
              </a:rPr>
              <a:t>&amp;</a:t>
            </a:r>
            <a:r>
              <a:rPr sz="2800" spc="-5">
                <a:latin typeface="Carlito"/>
                <a:cs typeface="Carlito"/>
              </a:rPr>
              <a:t> </a:t>
            </a:r>
            <a:r>
              <a:rPr sz="2800" spc="-10">
                <a:latin typeface="Carlito"/>
                <a:cs typeface="Carlito"/>
              </a:rPr>
              <a:t>mobilization </a:t>
            </a:r>
            <a:r>
              <a:rPr sz="2800" spc="-5">
                <a:latin typeface="Carlito"/>
                <a:cs typeface="Carlito"/>
              </a:rPr>
              <a:t>of acetylcholine</a:t>
            </a:r>
            <a:r>
              <a:rPr lang="en-US" sz="2800" spc="-5" dirty="0">
                <a:latin typeface="Carlito"/>
                <a:cs typeface="Carlito"/>
              </a:rPr>
              <a:t>;</a:t>
            </a:r>
            <a:r>
              <a:rPr sz="2800" spc="-15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composed of  </a:t>
            </a:r>
            <a:r>
              <a:rPr sz="2800" spc="-5" dirty="0">
                <a:latin typeface="Carlito"/>
                <a:cs typeface="Carlito"/>
              </a:rPr>
              <a:t>alpha (α) and </a:t>
            </a:r>
            <a:r>
              <a:rPr sz="2800" spc="-20" dirty="0">
                <a:latin typeface="Carlito"/>
                <a:cs typeface="Carlito"/>
              </a:rPr>
              <a:t>beta </a:t>
            </a:r>
            <a:r>
              <a:rPr sz="2800" dirty="0">
                <a:latin typeface="Carlito"/>
                <a:cs typeface="Carlito"/>
              </a:rPr>
              <a:t>(β) </a:t>
            </a:r>
            <a:r>
              <a:rPr sz="2800" spc="-10" dirty="0">
                <a:latin typeface="Carlito"/>
                <a:cs typeface="Carlito"/>
              </a:rPr>
              <a:t>subunits</a:t>
            </a:r>
            <a:r>
              <a:rPr sz="2800" spc="114" dirty="0">
                <a:latin typeface="Carlito"/>
                <a:cs typeface="Carlito"/>
              </a:rPr>
              <a:t> </a:t>
            </a:r>
            <a:r>
              <a:rPr sz="2800" spc="-45" dirty="0">
                <a:latin typeface="Carlito"/>
                <a:cs typeface="Carlito"/>
              </a:rPr>
              <a:t>only.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850">
              <a:latin typeface="Carlito"/>
              <a:cs typeface="Carlito"/>
            </a:endParaRPr>
          </a:p>
          <a:p>
            <a:pPr marL="393700" marR="85090" indent="-342900">
              <a:lnSpc>
                <a:spcPct val="100000"/>
              </a:lnSpc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lang="en-US" sz="2800" spc="-15" dirty="0">
                <a:latin typeface="Carlito"/>
                <a:cs typeface="Carlito"/>
              </a:rPr>
              <a:t>C</a:t>
            </a:r>
            <a:r>
              <a:rPr sz="2800" spc="-15">
                <a:latin typeface="Carlito"/>
                <a:cs typeface="Carlito"/>
              </a:rPr>
              <a:t>ontain </a:t>
            </a:r>
            <a:r>
              <a:rPr sz="2800" spc="-15" dirty="0">
                <a:latin typeface="Carlito"/>
                <a:cs typeface="Carlito"/>
              </a:rPr>
              <a:t>protein </a:t>
            </a:r>
            <a:r>
              <a:rPr sz="2800" spc="-10">
                <a:latin typeface="Carlito"/>
                <a:cs typeface="Carlito"/>
              </a:rPr>
              <a:t>subunits </a:t>
            </a:r>
            <a:r>
              <a:rPr lang="en-US" sz="2800" spc="-10" dirty="0">
                <a:latin typeface="Carlito"/>
                <a:cs typeface="Carlito"/>
              </a:rPr>
              <a:t>- </a:t>
            </a:r>
            <a:r>
              <a:rPr sz="2800" spc="-15">
                <a:latin typeface="Carlito"/>
                <a:cs typeface="Carlito"/>
              </a:rPr>
              <a:t>blocked </a:t>
            </a:r>
            <a:r>
              <a:rPr sz="2800" spc="-15" dirty="0">
                <a:latin typeface="Carlito"/>
                <a:cs typeface="Carlito"/>
              </a:rPr>
              <a:t>by  </a:t>
            </a:r>
            <a:r>
              <a:rPr sz="2800" spc="-10" dirty="0">
                <a:latin typeface="Carlito"/>
                <a:cs typeface="Carlito"/>
              </a:rPr>
              <a:t>non </a:t>
            </a:r>
            <a:r>
              <a:rPr sz="2800" spc="-10">
                <a:latin typeface="Carlito"/>
                <a:cs typeface="Carlito"/>
              </a:rPr>
              <a:t>depolarising </a:t>
            </a:r>
            <a:r>
              <a:rPr sz="2800" spc="-5">
                <a:latin typeface="Carlito"/>
                <a:cs typeface="Carlito"/>
              </a:rPr>
              <a:t>muscle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575A1E-2D03-4D2F-A318-1BF5D7D2E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25"/>
    </mc:Choice>
    <mc:Fallback>
      <p:transition spd="slow" advTm="1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3289"/>
            <a:ext cx="9144000" cy="6734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239CB41-73F6-42F9-BA5C-EA547EC84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3"/>
    </mc:Choice>
    <mc:Fallback>
      <p:transition spd="slow" advTm="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0499"/>
              </a:lnSpc>
              <a:spcBef>
                <a:spcPts val="75"/>
              </a:spcBef>
            </a:pPr>
            <a:r>
              <a:rPr sz="3400" spc="-10" dirty="0"/>
              <a:t>NEUROMUSCULAR </a:t>
            </a:r>
            <a:r>
              <a:rPr sz="3400" spc="-15" dirty="0"/>
              <a:t>BLOCKING </a:t>
            </a:r>
            <a:r>
              <a:rPr sz="3400" spc="-20" dirty="0"/>
              <a:t>AGENTS </a:t>
            </a:r>
            <a:r>
              <a:rPr sz="3200" dirty="0">
                <a:solidFill>
                  <a:srgbClr val="000000"/>
                </a:solidFill>
              </a:rPr>
              <a:t>–  </a:t>
            </a:r>
            <a:r>
              <a:rPr sz="2800" spc="-25" dirty="0">
                <a:solidFill>
                  <a:srgbClr val="FF0000"/>
                </a:solidFill>
              </a:rPr>
              <a:t>CLASSIFICATION </a:t>
            </a:r>
            <a:r>
              <a:rPr sz="2800" spc="-10" dirty="0">
                <a:solidFill>
                  <a:srgbClr val="FF0000"/>
                </a:solidFill>
              </a:rPr>
              <a:t>,MECHANISM </a:t>
            </a:r>
            <a:r>
              <a:rPr sz="2800" spc="-5" dirty="0">
                <a:solidFill>
                  <a:srgbClr val="FF0000"/>
                </a:solidFill>
              </a:rPr>
              <a:t>&amp; </a:t>
            </a:r>
            <a:r>
              <a:rPr sz="2800" spc="-35" dirty="0">
                <a:solidFill>
                  <a:srgbClr val="FF0000"/>
                </a:solidFill>
              </a:rPr>
              <a:t>DURATION </a:t>
            </a:r>
            <a:r>
              <a:rPr sz="2800" spc="-10" dirty="0">
                <a:solidFill>
                  <a:srgbClr val="FF0000"/>
                </a:solidFill>
              </a:rPr>
              <a:t>OF  </a:t>
            </a:r>
            <a:r>
              <a:rPr sz="2800" spc="-15" dirty="0">
                <a:solidFill>
                  <a:srgbClr val="FF0000"/>
                </a:solidFill>
              </a:rPr>
              <a:t>ACTION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484549" y="2752087"/>
            <a:ext cx="4102316" cy="6348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8294" y="1614373"/>
            <a:ext cx="3590925" cy="307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4485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00AF50"/>
                </a:solidFill>
                <a:latin typeface="Georgia"/>
                <a:cs typeface="Georgia"/>
              </a:rPr>
              <a:t>D</a:t>
            </a:r>
            <a:r>
              <a:rPr sz="3000" b="1" spc="-15" dirty="0">
                <a:solidFill>
                  <a:srgbClr val="00AF50"/>
                </a:solidFill>
                <a:latin typeface="Georgia"/>
                <a:cs typeface="Georgia"/>
              </a:rPr>
              <a:t>E</a:t>
            </a:r>
            <a:r>
              <a:rPr sz="3000" b="1" spc="-5" dirty="0">
                <a:solidFill>
                  <a:srgbClr val="00AF50"/>
                </a:solidFill>
                <a:latin typeface="Georgia"/>
                <a:cs typeface="Georgia"/>
              </a:rPr>
              <a:t>PO</a:t>
            </a:r>
            <a:r>
              <a:rPr sz="3000" b="1" spc="-20" dirty="0">
                <a:solidFill>
                  <a:srgbClr val="00AF50"/>
                </a:solidFill>
                <a:latin typeface="Georgia"/>
                <a:cs typeface="Georgia"/>
              </a:rPr>
              <a:t>L</a:t>
            </a:r>
            <a:r>
              <a:rPr sz="3000" b="1" spc="-5" dirty="0">
                <a:solidFill>
                  <a:srgbClr val="00AF50"/>
                </a:solidFill>
                <a:latin typeface="Georgia"/>
                <a:cs typeface="Georgia"/>
              </a:rPr>
              <a:t>ARI</a:t>
            </a:r>
            <a:r>
              <a:rPr sz="3000" b="1" spc="-15" dirty="0">
                <a:solidFill>
                  <a:srgbClr val="00AF50"/>
                </a:solidFill>
                <a:latin typeface="Georgia"/>
                <a:cs typeface="Georgia"/>
              </a:rPr>
              <a:t>Z</a:t>
            </a:r>
            <a:r>
              <a:rPr sz="3000" b="1" dirty="0">
                <a:solidFill>
                  <a:srgbClr val="00AF50"/>
                </a:solidFill>
                <a:latin typeface="Georgia"/>
                <a:cs typeface="Georgia"/>
              </a:rPr>
              <a:t>ING</a:t>
            </a:r>
            <a:endParaRPr sz="3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650">
              <a:latin typeface="Georgia"/>
              <a:cs typeface="Georgia"/>
            </a:endParaRPr>
          </a:p>
          <a:p>
            <a:pPr marL="34290">
              <a:lnSpc>
                <a:spcPct val="100000"/>
              </a:lnSpc>
            </a:pPr>
            <a:r>
              <a:rPr sz="3200" b="1" i="1" dirty="0">
                <a:latin typeface="Carlito"/>
                <a:cs typeface="Carlito"/>
              </a:rPr>
              <a:t>Short-acting</a:t>
            </a:r>
            <a:endParaRPr sz="32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3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5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720" algn="l"/>
              </a:tabLst>
            </a:pPr>
            <a:r>
              <a:rPr sz="3200" spc="-10" dirty="0">
                <a:latin typeface="Carlito"/>
                <a:cs typeface="Carlito"/>
              </a:rPr>
              <a:t>Succinylcholine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8575" y="2247148"/>
            <a:ext cx="4247029" cy="6194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68575" y="3417580"/>
            <a:ext cx="4247029" cy="6194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68575" y="5206756"/>
            <a:ext cx="4247029" cy="6194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61991" y="1448305"/>
            <a:ext cx="3950335" cy="5219065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2800" b="1" spc="-5" dirty="0">
                <a:solidFill>
                  <a:srgbClr val="00AF50"/>
                </a:solidFill>
                <a:latin typeface="Georgia"/>
                <a:cs typeface="Georgia"/>
              </a:rPr>
              <a:t>NONDEPOLARIZING</a:t>
            </a:r>
            <a:endParaRPr sz="2800">
              <a:latin typeface="Georgia"/>
              <a:cs typeface="Georgia"/>
            </a:endParaRPr>
          </a:p>
          <a:p>
            <a:pPr marL="153670">
              <a:lnSpc>
                <a:spcPct val="100000"/>
              </a:lnSpc>
              <a:spcBef>
                <a:spcPts val="1575"/>
              </a:spcBef>
            </a:pPr>
            <a:r>
              <a:rPr sz="2300" b="1" i="1" dirty="0">
                <a:latin typeface="Carlito"/>
                <a:cs typeface="Carlito"/>
              </a:rPr>
              <a:t>Short-acting</a:t>
            </a:r>
            <a:endParaRPr sz="2300">
              <a:latin typeface="Carlito"/>
              <a:cs typeface="Carlito"/>
            </a:endParaRPr>
          </a:p>
          <a:p>
            <a:pPr marL="344170" indent="-172720">
              <a:lnSpc>
                <a:spcPct val="100000"/>
              </a:lnSpc>
              <a:spcBef>
                <a:spcPts val="994"/>
              </a:spcBef>
              <a:buChar char="•"/>
              <a:tabLst>
                <a:tab pos="344805" algn="l"/>
              </a:tabLst>
            </a:pPr>
            <a:r>
              <a:rPr sz="1800" spc="-10" dirty="0">
                <a:latin typeface="Carlito"/>
                <a:cs typeface="Carlito"/>
              </a:rPr>
              <a:t>Gantacurium</a:t>
            </a:r>
            <a:endParaRPr sz="1800">
              <a:latin typeface="Carlito"/>
              <a:cs typeface="Carlito"/>
            </a:endParaRPr>
          </a:p>
          <a:p>
            <a:pPr marL="344170" indent="-172720">
              <a:lnSpc>
                <a:spcPct val="100000"/>
              </a:lnSpc>
              <a:spcBef>
                <a:spcPts val="254"/>
              </a:spcBef>
              <a:buChar char="•"/>
              <a:tabLst>
                <a:tab pos="344805" algn="l"/>
              </a:tabLst>
            </a:pPr>
            <a:r>
              <a:rPr sz="1800" spc="-10" dirty="0">
                <a:latin typeface="Carlito"/>
                <a:cs typeface="Carlito"/>
              </a:rPr>
              <a:t>Mivacurium</a:t>
            </a:r>
            <a:endParaRPr sz="1800">
              <a:latin typeface="Carlito"/>
              <a:cs typeface="Carlito"/>
            </a:endParaRPr>
          </a:p>
          <a:p>
            <a:pPr marL="153670">
              <a:lnSpc>
                <a:spcPct val="100000"/>
              </a:lnSpc>
              <a:spcBef>
                <a:spcPts val="890"/>
              </a:spcBef>
            </a:pPr>
            <a:r>
              <a:rPr sz="2300" b="1" i="1" spc="-5" dirty="0">
                <a:latin typeface="Carlito"/>
                <a:cs typeface="Carlito"/>
              </a:rPr>
              <a:t>Intermediate-acting</a:t>
            </a:r>
            <a:endParaRPr sz="2300">
              <a:latin typeface="Carlito"/>
              <a:cs typeface="Carlito"/>
            </a:endParaRPr>
          </a:p>
          <a:p>
            <a:pPr marL="344170" indent="-172720">
              <a:lnSpc>
                <a:spcPct val="100000"/>
              </a:lnSpc>
              <a:spcBef>
                <a:spcPts val="994"/>
              </a:spcBef>
              <a:buChar char="•"/>
              <a:tabLst>
                <a:tab pos="344805" algn="l"/>
              </a:tabLst>
            </a:pPr>
            <a:r>
              <a:rPr sz="1800" spc="-15" dirty="0">
                <a:latin typeface="Carlito"/>
                <a:cs typeface="Carlito"/>
              </a:rPr>
              <a:t>Atracurium</a:t>
            </a:r>
            <a:endParaRPr sz="1800">
              <a:latin typeface="Carlito"/>
              <a:cs typeface="Carlito"/>
            </a:endParaRPr>
          </a:p>
          <a:p>
            <a:pPr marL="344170" indent="-172720">
              <a:lnSpc>
                <a:spcPct val="100000"/>
              </a:lnSpc>
              <a:spcBef>
                <a:spcPts val="250"/>
              </a:spcBef>
              <a:buChar char="•"/>
              <a:tabLst>
                <a:tab pos="344805" algn="l"/>
              </a:tabLst>
            </a:pPr>
            <a:r>
              <a:rPr sz="1800" spc="-10" dirty="0">
                <a:latin typeface="Carlito"/>
                <a:cs typeface="Carlito"/>
              </a:rPr>
              <a:t>Cisatracurium</a:t>
            </a:r>
            <a:endParaRPr sz="1800">
              <a:latin typeface="Carlito"/>
              <a:cs typeface="Carlito"/>
            </a:endParaRPr>
          </a:p>
          <a:p>
            <a:pPr marL="344170" indent="-172720">
              <a:lnSpc>
                <a:spcPct val="100000"/>
              </a:lnSpc>
              <a:spcBef>
                <a:spcPts val="254"/>
              </a:spcBef>
              <a:buChar char="•"/>
              <a:tabLst>
                <a:tab pos="344805" algn="l"/>
              </a:tabLst>
            </a:pPr>
            <a:r>
              <a:rPr sz="1800" spc="-15" dirty="0">
                <a:latin typeface="Carlito"/>
                <a:cs typeface="Carlito"/>
              </a:rPr>
              <a:t>Vecuronium</a:t>
            </a:r>
            <a:endParaRPr sz="1800">
              <a:latin typeface="Carlito"/>
              <a:cs typeface="Carlito"/>
            </a:endParaRPr>
          </a:p>
          <a:p>
            <a:pPr marL="344170" indent="-172720">
              <a:lnSpc>
                <a:spcPct val="100000"/>
              </a:lnSpc>
              <a:spcBef>
                <a:spcPts val="265"/>
              </a:spcBef>
              <a:buChar char="•"/>
              <a:tabLst>
                <a:tab pos="344805" algn="l"/>
              </a:tabLst>
            </a:pPr>
            <a:r>
              <a:rPr sz="1800" spc="-15" dirty="0">
                <a:latin typeface="Carlito"/>
                <a:cs typeface="Carlito"/>
              </a:rPr>
              <a:t>Rocuronium</a:t>
            </a:r>
            <a:endParaRPr sz="1800">
              <a:latin typeface="Carlito"/>
              <a:cs typeface="Carlito"/>
            </a:endParaRPr>
          </a:p>
          <a:p>
            <a:pPr marL="153670">
              <a:lnSpc>
                <a:spcPct val="100000"/>
              </a:lnSpc>
              <a:spcBef>
                <a:spcPts val="925"/>
              </a:spcBef>
            </a:pPr>
            <a:r>
              <a:rPr sz="2300" b="1" i="1" dirty="0">
                <a:latin typeface="Carlito"/>
                <a:cs typeface="Carlito"/>
              </a:rPr>
              <a:t>Long-acting</a:t>
            </a:r>
            <a:endParaRPr sz="2300">
              <a:latin typeface="Carlito"/>
              <a:cs typeface="Carlito"/>
            </a:endParaRPr>
          </a:p>
          <a:p>
            <a:pPr marL="344170" indent="-172720">
              <a:lnSpc>
                <a:spcPct val="100000"/>
              </a:lnSpc>
              <a:spcBef>
                <a:spcPts val="1000"/>
              </a:spcBef>
              <a:buChar char="•"/>
              <a:tabLst>
                <a:tab pos="344805" algn="l"/>
              </a:tabLst>
            </a:pPr>
            <a:r>
              <a:rPr sz="1800" spc="-10" dirty="0">
                <a:latin typeface="Carlito"/>
                <a:cs typeface="Carlito"/>
              </a:rPr>
              <a:t>Pancuronium</a:t>
            </a:r>
            <a:endParaRPr sz="1800">
              <a:latin typeface="Carlito"/>
              <a:cs typeface="Carlito"/>
            </a:endParaRPr>
          </a:p>
          <a:p>
            <a:pPr marL="344170" indent="-172720">
              <a:lnSpc>
                <a:spcPct val="100000"/>
              </a:lnSpc>
              <a:spcBef>
                <a:spcPts val="250"/>
              </a:spcBef>
              <a:buChar char="•"/>
              <a:tabLst>
                <a:tab pos="344805" algn="l"/>
              </a:tabLst>
            </a:pPr>
            <a:r>
              <a:rPr sz="1800" spc="-10" dirty="0">
                <a:latin typeface="Carlito"/>
                <a:cs typeface="Carlito"/>
              </a:rPr>
              <a:t>Pipecuronium</a:t>
            </a:r>
            <a:endParaRPr sz="1800">
              <a:latin typeface="Carlito"/>
              <a:cs typeface="Carlito"/>
            </a:endParaRPr>
          </a:p>
          <a:p>
            <a:pPr marL="344170" indent="-172720">
              <a:lnSpc>
                <a:spcPct val="100000"/>
              </a:lnSpc>
              <a:spcBef>
                <a:spcPts val="254"/>
              </a:spcBef>
              <a:buChar char="•"/>
              <a:tabLst>
                <a:tab pos="344805" algn="l"/>
              </a:tabLst>
            </a:pPr>
            <a:r>
              <a:rPr sz="1800" spc="-15" dirty="0">
                <a:latin typeface="Carlito"/>
                <a:cs typeface="Carlito"/>
              </a:rPr>
              <a:t>Doxacurium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3C17D05-4925-438D-B3A0-7E2BDA50D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90"/>
    </mc:Choice>
    <mc:Fallback>
      <p:transition spd="slow" advTm="1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0130" y="458850"/>
            <a:ext cx="746315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8810" marR="5080" indent="-626745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latin typeface="Georgia"/>
                <a:cs typeface="Georgia"/>
              </a:rPr>
              <a:t>MECHANISM OF </a:t>
            </a:r>
            <a:r>
              <a:rPr spc="-10" dirty="0">
                <a:latin typeface="Georgia"/>
                <a:cs typeface="Georgia"/>
              </a:rPr>
              <a:t>ACTION </a:t>
            </a:r>
            <a:r>
              <a:rPr spc="-5" dirty="0">
                <a:latin typeface="Georgia"/>
                <a:cs typeface="Georgia"/>
              </a:rPr>
              <a:t>of  </a:t>
            </a:r>
            <a:r>
              <a:rPr spc="-10" dirty="0">
                <a:latin typeface="Georgia"/>
                <a:cs typeface="Georgia"/>
              </a:rPr>
              <a:t>DEPOLARIZING</a:t>
            </a:r>
            <a:r>
              <a:rPr spc="30" dirty="0">
                <a:latin typeface="Georgia"/>
                <a:cs typeface="Georgia"/>
              </a:rPr>
              <a:t> </a:t>
            </a:r>
            <a:r>
              <a:rPr spc="-10" dirty="0">
                <a:latin typeface="Georgia"/>
                <a:cs typeface="Georgia"/>
              </a:rPr>
              <a:t>NMBA</a:t>
            </a:r>
          </a:p>
        </p:txBody>
      </p:sp>
      <p:sp>
        <p:nvSpPr>
          <p:cNvPr id="3" name="object 3"/>
          <p:cNvSpPr/>
          <p:nvPr/>
        </p:nvSpPr>
        <p:spPr>
          <a:xfrm>
            <a:off x="146978" y="1877948"/>
            <a:ext cx="957584" cy="1343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8319" y="2291587"/>
            <a:ext cx="18669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endParaRPr sz="25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57655" y="1876044"/>
            <a:ext cx="7909559" cy="861060"/>
            <a:chOff x="1057655" y="1876044"/>
            <a:chExt cx="7909559" cy="861060"/>
          </a:xfrm>
        </p:grpSpPr>
        <p:sp>
          <p:nvSpPr>
            <p:cNvPr id="6" name="object 6"/>
            <p:cNvSpPr/>
            <p:nvPr/>
          </p:nvSpPr>
          <p:spPr>
            <a:xfrm>
              <a:off x="1057655" y="1876044"/>
              <a:ext cx="7909559" cy="8610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97935" y="2206752"/>
              <a:ext cx="2500884" cy="4953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78763" y="2020570"/>
            <a:ext cx="6851650" cy="521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ts val="1950"/>
              </a:lnSpc>
              <a:spcBef>
                <a:spcPts val="105"/>
              </a:spcBef>
              <a:buChar char="•"/>
              <a:tabLst>
                <a:tab pos="185420" algn="l"/>
              </a:tabLst>
            </a:pPr>
            <a:r>
              <a:rPr sz="1700" dirty="0">
                <a:latin typeface="Carlito"/>
                <a:cs typeface="Carlito"/>
              </a:rPr>
              <a:t>Depolarizing muscle </a:t>
            </a:r>
            <a:r>
              <a:rPr sz="1700" spc="-10" dirty="0">
                <a:latin typeface="Carlito"/>
                <a:cs typeface="Carlito"/>
              </a:rPr>
              <a:t>relaxants </a:t>
            </a:r>
            <a:r>
              <a:rPr sz="1700" dirty="0">
                <a:latin typeface="Carlito"/>
                <a:cs typeface="Carlito"/>
              </a:rPr>
              <a:t>closely resemble </a:t>
            </a:r>
            <a:r>
              <a:rPr sz="1700" spc="-5" dirty="0">
                <a:latin typeface="Carlito"/>
                <a:cs typeface="Carlito"/>
              </a:rPr>
              <a:t>ACh </a:t>
            </a:r>
            <a:r>
              <a:rPr sz="1700" dirty="0">
                <a:latin typeface="Carlito"/>
                <a:cs typeface="Carlito"/>
              </a:rPr>
              <a:t>and readily bind </a:t>
            </a:r>
            <a:r>
              <a:rPr sz="1700" spc="-5" dirty="0">
                <a:latin typeface="Carlito"/>
                <a:cs typeface="Carlito"/>
              </a:rPr>
              <a:t>to</a:t>
            </a:r>
            <a:r>
              <a:rPr sz="1700" spc="140" dirty="0">
                <a:latin typeface="Carlito"/>
                <a:cs typeface="Carlito"/>
              </a:rPr>
              <a:t> </a:t>
            </a:r>
            <a:r>
              <a:rPr sz="1700" spc="-10" dirty="0">
                <a:latin typeface="Carlito"/>
                <a:cs typeface="Carlito"/>
              </a:rPr>
              <a:t>ACh</a:t>
            </a:r>
            <a:endParaRPr sz="1700">
              <a:latin typeface="Carlito"/>
              <a:cs typeface="Carlito"/>
            </a:endParaRPr>
          </a:p>
          <a:p>
            <a:pPr marL="184785">
              <a:lnSpc>
                <a:spcPts val="1950"/>
              </a:lnSpc>
            </a:pPr>
            <a:r>
              <a:rPr sz="1700" spc="-10" dirty="0">
                <a:latin typeface="Carlito"/>
                <a:cs typeface="Carlito"/>
              </a:rPr>
              <a:t>receptors, </a:t>
            </a:r>
            <a:r>
              <a:rPr sz="1700" spc="-5" dirty="0">
                <a:latin typeface="Carlito"/>
                <a:cs typeface="Carlito"/>
              </a:rPr>
              <a:t>generating </a:t>
            </a:r>
            <a:r>
              <a:rPr sz="1700" dirty="0">
                <a:latin typeface="Carlito"/>
                <a:cs typeface="Carlito"/>
              </a:rPr>
              <a:t>a </a:t>
            </a:r>
            <a:r>
              <a:rPr sz="1700" b="1" spc="-5" dirty="0">
                <a:solidFill>
                  <a:srgbClr val="FF0000"/>
                </a:solidFill>
                <a:latin typeface="Carlito"/>
                <a:cs typeface="Carlito"/>
              </a:rPr>
              <a:t>muscle action</a:t>
            </a:r>
            <a:r>
              <a:rPr sz="1700" b="1" spc="-9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700" b="1" spc="-10" dirty="0">
                <a:solidFill>
                  <a:srgbClr val="FF0000"/>
                </a:solidFill>
                <a:latin typeface="Carlito"/>
                <a:cs typeface="Carlito"/>
              </a:rPr>
              <a:t>potential.</a:t>
            </a:r>
            <a:endParaRPr sz="17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8015" y="3005327"/>
            <a:ext cx="986028" cy="13731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28319" y="3429457"/>
            <a:ext cx="18669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25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57655" y="3014472"/>
            <a:ext cx="7909559" cy="944880"/>
            <a:chOff x="1057655" y="3014472"/>
            <a:chExt cx="7909559" cy="944880"/>
          </a:xfrm>
        </p:grpSpPr>
        <p:sp>
          <p:nvSpPr>
            <p:cNvPr id="12" name="object 12"/>
            <p:cNvSpPr/>
            <p:nvPr/>
          </p:nvSpPr>
          <p:spPr>
            <a:xfrm>
              <a:off x="1057655" y="3014472"/>
              <a:ext cx="7909559" cy="9448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25295" y="3464052"/>
              <a:ext cx="4187952" cy="4953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16067" y="3464052"/>
              <a:ext cx="362712" cy="4953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81600" y="3464052"/>
              <a:ext cx="816863" cy="4953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178763" y="3040507"/>
            <a:ext cx="7487920" cy="7594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84785" marR="5080" indent="-172720">
              <a:lnSpc>
                <a:spcPct val="91500"/>
              </a:lnSpc>
              <a:spcBef>
                <a:spcPts val="275"/>
              </a:spcBef>
              <a:buChar char="•"/>
              <a:tabLst>
                <a:tab pos="185420" algn="l"/>
                <a:tab pos="3634104" algn="l"/>
                <a:tab pos="4078604" algn="l"/>
                <a:tab pos="4201795" algn="l"/>
              </a:tabLst>
            </a:pPr>
            <a:r>
              <a:rPr sz="1700" spc="-10" dirty="0">
                <a:latin typeface="Carlito"/>
                <a:cs typeface="Carlito"/>
              </a:rPr>
              <a:t>Unlike </a:t>
            </a:r>
            <a:r>
              <a:rPr sz="1700" spc="-5" dirty="0">
                <a:latin typeface="Carlito"/>
                <a:cs typeface="Carlito"/>
              </a:rPr>
              <a:t>ACh, </a:t>
            </a:r>
            <a:r>
              <a:rPr sz="1700" spc="-25" dirty="0">
                <a:latin typeface="Carlito"/>
                <a:cs typeface="Carlito"/>
              </a:rPr>
              <a:t>however,  </a:t>
            </a:r>
            <a:r>
              <a:rPr sz="1700" dirty="0">
                <a:latin typeface="Carlito"/>
                <a:cs typeface="Carlito"/>
              </a:rPr>
              <a:t>these</a:t>
            </a:r>
            <a:r>
              <a:rPr sz="1700" spc="5" dirty="0">
                <a:latin typeface="Carlito"/>
                <a:cs typeface="Carlito"/>
              </a:rPr>
              <a:t> </a:t>
            </a:r>
            <a:r>
              <a:rPr sz="1700" dirty="0">
                <a:latin typeface="Carlito"/>
                <a:cs typeface="Carlito"/>
              </a:rPr>
              <a:t>drugs</a:t>
            </a:r>
            <a:r>
              <a:rPr sz="1700" spc="-5" dirty="0">
                <a:latin typeface="Carlito"/>
                <a:cs typeface="Carlito"/>
              </a:rPr>
              <a:t> are	</a:t>
            </a:r>
            <a:r>
              <a:rPr sz="1700" dirty="0">
                <a:latin typeface="Carlito"/>
                <a:cs typeface="Carlito"/>
              </a:rPr>
              <a:t>not	</a:t>
            </a:r>
            <a:r>
              <a:rPr sz="1700" spc="-10" dirty="0">
                <a:latin typeface="Carlito"/>
                <a:cs typeface="Carlito"/>
              </a:rPr>
              <a:t>metabolized </a:t>
            </a:r>
            <a:r>
              <a:rPr sz="1700" spc="-5" dirty="0">
                <a:latin typeface="Carlito"/>
                <a:cs typeface="Carlito"/>
              </a:rPr>
              <a:t>by acetylcholinesterase,  </a:t>
            </a:r>
            <a:r>
              <a:rPr sz="1700" dirty="0">
                <a:latin typeface="Carlito"/>
                <a:cs typeface="Carlito"/>
              </a:rPr>
              <a:t>and their </a:t>
            </a:r>
            <a:r>
              <a:rPr sz="1700" spc="-5" dirty="0">
                <a:latin typeface="Carlito"/>
                <a:cs typeface="Carlito"/>
              </a:rPr>
              <a:t>concentration  </a:t>
            </a:r>
            <a:r>
              <a:rPr sz="1700" dirty="0">
                <a:latin typeface="Carlito"/>
                <a:cs typeface="Carlito"/>
              </a:rPr>
              <a:t>in the</a:t>
            </a:r>
            <a:r>
              <a:rPr sz="1700" spc="-65" dirty="0">
                <a:latin typeface="Carlito"/>
                <a:cs typeface="Carlito"/>
              </a:rPr>
              <a:t> </a:t>
            </a:r>
            <a:r>
              <a:rPr sz="1700" spc="-5" dirty="0">
                <a:latin typeface="Carlito"/>
                <a:cs typeface="Carlito"/>
              </a:rPr>
              <a:t>synaptic</a:t>
            </a:r>
            <a:r>
              <a:rPr sz="1700" spc="-10" dirty="0">
                <a:latin typeface="Carlito"/>
                <a:cs typeface="Carlito"/>
              </a:rPr>
              <a:t> </a:t>
            </a:r>
            <a:r>
              <a:rPr sz="1700" spc="-5" dirty="0">
                <a:latin typeface="Carlito"/>
                <a:cs typeface="Carlito"/>
              </a:rPr>
              <a:t>cleft		</a:t>
            </a:r>
            <a:r>
              <a:rPr sz="1700" dirty="0">
                <a:latin typeface="Carlito"/>
                <a:cs typeface="Carlito"/>
              </a:rPr>
              <a:t>does not </a:t>
            </a:r>
            <a:r>
              <a:rPr sz="1700" spc="-10" dirty="0">
                <a:latin typeface="Carlito"/>
                <a:cs typeface="Carlito"/>
              </a:rPr>
              <a:t>fall </a:t>
            </a:r>
            <a:r>
              <a:rPr sz="1700" dirty="0">
                <a:latin typeface="Carlito"/>
                <a:cs typeface="Carlito"/>
              </a:rPr>
              <a:t>as </a:t>
            </a:r>
            <a:r>
              <a:rPr sz="1700" spc="-20" dirty="0">
                <a:latin typeface="Carlito"/>
                <a:cs typeface="Carlito"/>
              </a:rPr>
              <a:t>rapidly, </a:t>
            </a:r>
            <a:r>
              <a:rPr sz="1700" spc="-5" dirty="0">
                <a:latin typeface="Carlito"/>
                <a:cs typeface="Carlito"/>
              </a:rPr>
              <a:t>resulting </a:t>
            </a:r>
            <a:r>
              <a:rPr sz="1700" dirty="0">
                <a:latin typeface="Carlito"/>
                <a:cs typeface="Carlito"/>
              </a:rPr>
              <a:t>in a </a:t>
            </a:r>
            <a:r>
              <a:rPr sz="170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700" b="1" i="1" dirty="0">
                <a:solidFill>
                  <a:srgbClr val="FF0000"/>
                </a:solidFill>
                <a:latin typeface="Carlito"/>
                <a:cs typeface="Carlito"/>
              </a:rPr>
              <a:t>prolonged </a:t>
            </a:r>
            <a:r>
              <a:rPr sz="1700" b="1" i="1" spc="-5" dirty="0">
                <a:solidFill>
                  <a:srgbClr val="FF0000"/>
                </a:solidFill>
                <a:latin typeface="Carlito"/>
                <a:cs typeface="Carlito"/>
              </a:rPr>
              <a:t>depolarization of </a:t>
            </a:r>
            <a:r>
              <a:rPr sz="1700" b="1" i="1" dirty="0">
                <a:solidFill>
                  <a:srgbClr val="FF0000"/>
                </a:solidFill>
                <a:latin typeface="Carlito"/>
                <a:cs typeface="Carlito"/>
              </a:rPr>
              <a:t>the muscle</a:t>
            </a:r>
            <a:r>
              <a:rPr sz="1700" b="1" i="1" spc="-7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700" b="1" i="1" spc="-5" dirty="0">
                <a:solidFill>
                  <a:srgbClr val="FF0000"/>
                </a:solidFill>
                <a:latin typeface="Carlito"/>
                <a:cs typeface="Carlito"/>
              </a:rPr>
              <a:t>end-plate.</a:t>
            </a:r>
            <a:endParaRPr sz="1700">
              <a:latin typeface="Carlito"/>
              <a:cs typeface="Carli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8015" y="4143755"/>
            <a:ext cx="986028" cy="13731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28319" y="4568190"/>
            <a:ext cx="18669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Carlito"/>
                <a:cs typeface="Carlito"/>
              </a:rPr>
              <a:t>3</a:t>
            </a:r>
            <a:endParaRPr sz="2500">
              <a:latin typeface="Carlito"/>
              <a:cs typeface="Carli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51560" y="4152900"/>
            <a:ext cx="7915909" cy="861060"/>
            <a:chOff x="1051560" y="4152900"/>
            <a:chExt cx="7915909" cy="861060"/>
          </a:xfrm>
        </p:grpSpPr>
        <p:sp>
          <p:nvSpPr>
            <p:cNvPr id="20" name="object 20"/>
            <p:cNvSpPr/>
            <p:nvPr/>
          </p:nvSpPr>
          <p:spPr>
            <a:xfrm>
              <a:off x="1051560" y="4152900"/>
              <a:ext cx="7915656" cy="8610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53084" y="4366259"/>
              <a:ext cx="405384" cy="49377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25296" y="4366259"/>
              <a:ext cx="1708403" cy="49377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36520" y="4366259"/>
              <a:ext cx="362712" cy="49377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702052" y="4366259"/>
              <a:ext cx="2191512" cy="49377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178763" y="4416044"/>
            <a:ext cx="574230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rlito"/>
              <a:buChar char="•"/>
              <a:tabLst>
                <a:tab pos="185420" algn="l"/>
              </a:tabLst>
            </a:pPr>
            <a:r>
              <a:rPr sz="1700" b="1" spc="-5" dirty="0">
                <a:solidFill>
                  <a:srgbClr val="FF0000"/>
                </a:solidFill>
                <a:latin typeface="Carlito"/>
                <a:cs typeface="Carlito"/>
              </a:rPr>
              <a:t>Continuous </a:t>
            </a:r>
            <a:r>
              <a:rPr sz="1700" b="1" spc="-10" dirty="0">
                <a:solidFill>
                  <a:srgbClr val="FF0000"/>
                </a:solidFill>
                <a:latin typeface="Carlito"/>
                <a:cs typeface="Carlito"/>
              </a:rPr>
              <a:t>end-plate </a:t>
            </a:r>
            <a:r>
              <a:rPr sz="1700" b="1" spc="-5" dirty="0">
                <a:solidFill>
                  <a:srgbClr val="FF0000"/>
                </a:solidFill>
                <a:latin typeface="Carlito"/>
                <a:cs typeface="Carlito"/>
              </a:rPr>
              <a:t>depolarization </a:t>
            </a:r>
            <a:r>
              <a:rPr sz="1700" spc="-5" dirty="0">
                <a:latin typeface="Carlito"/>
                <a:cs typeface="Carlito"/>
              </a:rPr>
              <a:t>causes </a:t>
            </a:r>
            <a:r>
              <a:rPr sz="1700" dirty="0">
                <a:latin typeface="Carlito"/>
                <a:cs typeface="Carlito"/>
              </a:rPr>
              <a:t>muscle</a:t>
            </a:r>
            <a:r>
              <a:rPr sz="1700" spc="10" dirty="0">
                <a:latin typeface="Carlito"/>
                <a:cs typeface="Carlito"/>
              </a:rPr>
              <a:t> </a:t>
            </a:r>
            <a:r>
              <a:rPr sz="1700" spc="-10" dirty="0">
                <a:latin typeface="Carlito"/>
                <a:cs typeface="Carlito"/>
              </a:rPr>
              <a:t>relaxation</a:t>
            </a:r>
            <a:endParaRPr sz="1700">
              <a:latin typeface="Carlito"/>
              <a:cs typeface="Carlito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8015" y="5282184"/>
            <a:ext cx="986028" cy="13731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28319" y="5706567"/>
            <a:ext cx="18669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endParaRPr sz="2500">
              <a:latin typeface="Carlito"/>
              <a:cs typeface="Carlito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057655" y="5289803"/>
            <a:ext cx="7909559" cy="862965"/>
            <a:chOff x="1057655" y="5289803"/>
            <a:chExt cx="7909559" cy="862965"/>
          </a:xfrm>
        </p:grpSpPr>
        <p:sp>
          <p:nvSpPr>
            <p:cNvPr id="29" name="object 29"/>
            <p:cNvSpPr/>
            <p:nvPr/>
          </p:nvSpPr>
          <p:spPr>
            <a:xfrm>
              <a:off x="1057655" y="5289803"/>
              <a:ext cx="7909559" cy="86258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74063" y="5384291"/>
              <a:ext cx="1354836" cy="49530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331719" y="5384291"/>
              <a:ext cx="1543811" cy="49530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624072" y="5384291"/>
              <a:ext cx="3154679" cy="49530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178763" y="5435600"/>
            <a:ext cx="7642225" cy="521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679" indent="-221615">
              <a:lnSpc>
                <a:spcPts val="1950"/>
              </a:lnSpc>
              <a:spcBef>
                <a:spcPts val="100"/>
              </a:spcBef>
              <a:buClr>
                <a:srgbClr val="000000"/>
              </a:buClr>
              <a:buFont typeface="Carlito"/>
              <a:buChar char="•"/>
              <a:tabLst>
                <a:tab pos="234315" algn="l"/>
              </a:tabLst>
            </a:pPr>
            <a:r>
              <a:rPr sz="1700" b="1" i="1" spc="-5" dirty="0">
                <a:solidFill>
                  <a:srgbClr val="FF0000"/>
                </a:solidFill>
                <a:latin typeface="Carlito"/>
                <a:cs typeface="Carlito"/>
              </a:rPr>
              <a:t>opening of </a:t>
            </a:r>
            <a:r>
              <a:rPr sz="1700" b="1" i="1" dirty="0">
                <a:solidFill>
                  <a:srgbClr val="FF0000"/>
                </a:solidFill>
                <a:latin typeface="Carlito"/>
                <a:cs typeface="Carlito"/>
              </a:rPr>
              <a:t>perijunctional </a:t>
            </a:r>
            <a:r>
              <a:rPr sz="1700" b="1" i="1" spc="-5" dirty="0">
                <a:solidFill>
                  <a:srgbClr val="FF0000"/>
                </a:solidFill>
                <a:latin typeface="Carlito"/>
                <a:cs typeface="Carlito"/>
              </a:rPr>
              <a:t>sodium channels </a:t>
            </a:r>
            <a:r>
              <a:rPr sz="1700" b="1" i="1" dirty="0">
                <a:solidFill>
                  <a:srgbClr val="FF0000"/>
                </a:solidFill>
                <a:latin typeface="Carlito"/>
                <a:cs typeface="Carlito"/>
              </a:rPr>
              <a:t>is time </a:t>
            </a:r>
            <a:r>
              <a:rPr sz="1700" b="1" i="1" spc="-5" dirty="0">
                <a:solidFill>
                  <a:srgbClr val="FF0000"/>
                </a:solidFill>
                <a:latin typeface="Carlito"/>
                <a:cs typeface="Carlito"/>
              </a:rPr>
              <a:t>limited </a:t>
            </a:r>
            <a:r>
              <a:rPr sz="1700" dirty="0">
                <a:latin typeface="Carlito"/>
                <a:cs typeface="Carlito"/>
              </a:rPr>
              <a:t>(sodium </a:t>
            </a:r>
            <a:r>
              <a:rPr sz="1700">
                <a:latin typeface="Carlito"/>
                <a:cs typeface="Carlito"/>
              </a:rPr>
              <a:t>channels</a:t>
            </a:r>
            <a:r>
              <a:rPr sz="1700" spc="-75">
                <a:latin typeface="Carlito"/>
                <a:cs typeface="Carlito"/>
              </a:rPr>
              <a:t> </a:t>
            </a:r>
            <a:r>
              <a:rPr sz="1700" spc="-5">
                <a:latin typeface="Carlito"/>
                <a:cs typeface="Carlito"/>
              </a:rPr>
              <a:t>rapidly</a:t>
            </a:r>
            <a:r>
              <a:rPr lang="en-US" sz="1700" spc="-5" dirty="0">
                <a:latin typeface="Carlito"/>
                <a:cs typeface="Carlito"/>
              </a:rPr>
              <a:t> </a:t>
            </a:r>
            <a:r>
              <a:rPr sz="1700" spc="-5">
                <a:latin typeface="Carlito"/>
                <a:cs typeface="Carlito"/>
              </a:rPr>
              <a:t>“inactivate</a:t>
            </a:r>
            <a:r>
              <a:rPr sz="1700" spc="-5" dirty="0">
                <a:latin typeface="Carlito"/>
                <a:cs typeface="Carlito"/>
              </a:rPr>
              <a:t>” </a:t>
            </a:r>
            <a:r>
              <a:rPr sz="1700" dirty="0">
                <a:latin typeface="Carlito"/>
                <a:cs typeface="Carlito"/>
              </a:rPr>
              <a:t>with </a:t>
            </a:r>
            <a:r>
              <a:rPr sz="1700" spc="-5" dirty="0">
                <a:latin typeface="Carlito"/>
                <a:cs typeface="Carlito"/>
              </a:rPr>
              <a:t>continuing</a:t>
            </a:r>
            <a:r>
              <a:rPr sz="1700" spc="-100" dirty="0">
                <a:latin typeface="Carlito"/>
                <a:cs typeface="Carlito"/>
              </a:rPr>
              <a:t> </a:t>
            </a:r>
            <a:r>
              <a:rPr sz="1700" spc="-5" dirty="0">
                <a:latin typeface="Carlito"/>
                <a:cs typeface="Carlito"/>
              </a:rPr>
              <a:t>depolarization)</a:t>
            </a:r>
            <a:endParaRPr sz="1700">
              <a:latin typeface="Carlito"/>
              <a:cs typeface="Carlito"/>
            </a:endParaRP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A9CA950C-14DC-4D99-8C1A-396BD97C0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89"/>
    </mc:Choice>
    <mc:Fallback>
      <p:transition spd="slow" advTm="4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1407052"/>
          </a:xfrm>
          <a:prstGeom prst="rect">
            <a:avLst/>
          </a:prstGeom>
        </p:spPr>
        <p:txBody>
          <a:bodyPr vert="horz" wrap="square" lIns="0" tIns="174244" rIns="0" bIns="0" rtlCol="0">
            <a:spAutoFit/>
          </a:bodyPr>
          <a:lstStyle/>
          <a:p>
            <a:pPr marL="1271270" marR="5080" indent="-125476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MECHANISM </a:t>
            </a:r>
            <a:r>
              <a:rPr spc="-5" dirty="0"/>
              <a:t>OF </a:t>
            </a:r>
            <a:r>
              <a:rPr spc="-15" dirty="0"/>
              <a:t>ACTION </a:t>
            </a:r>
            <a:r>
              <a:rPr spc="-5" dirty="0"/>
              <a:t>OF NON-  </a:t>
            </a:r>
            <a:r>
              <a:rPr spc="-10" dirty="0"/>
              <a:t>DEPOLARIZING</a:t>
            </a:r>
            <a:r>
              <a:rPr spc="5" dirty="0"/>
              <a:t> </a:t>
            </a:r>
            <a:r>
              <a:rPr spc="-15" dirty="0"/>
              <a:t>NMBA</a:t>
            </a:r>
          </a:p>
        </p:txBody>
      </p:sp>
      <p:sp>
        <p:nvSpPr>
          <p:cNvPr id="3" name="object 3"/>
          <p:cNvSpPr/>
          <p:nvPr/>
        </p:nvSpPr>
        <p:spPr>
          <a:xfrm>
            <a:off x="901052" y="1739249"/>
            <a:ext cx="3091459" cy="1882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37894" y="2233421"/>
            <a:ext cx="2417445" cy="8013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065" marR="5080" algn="ctr">
              <a:lnSpc>
                <a:spcPct val="91400"/>
              </a:lnSpc>
              <a:spcBef>
                <a:spcPts val="285"/>
              </a:spcBef>
            </a:pPr>
            <a:r>
              <a:rPr sz="1800" spc="-5" dirty="0">
                <a:latin typeface="Carlito"/>
                <a:cs typeface="Carlito"/>
              </a:rPr>
              <a:t>Nondepolarizing muscle  </a:t>
            </a:r>
            <a:r>
              <a:rPr sz="1800" spc="-15" dirty="0">
                <a:latin typeface="Carlito"/>
                <a:cs typeface="Carlito"/>
              </a:rPr>
              <a:t>relaxants </a:t>
            </a:r>
            <a:r>
              <a:rPr sz="1800" spc="-5" dirty="0">
                <a:latin typeface="Carlito"/>
                <a:cs typeface="Carlito"/>
              </a:rPr>
              <a:t>function </a:t>
            </a:r>
            <a:r>
              <a:rPr sz="1800" dirty="0">
                <a:latin typeface="Carlito"/>
                <a:cs typeface="Carlito"/>
              </a:rPr>
              <a:t>as  </a:t>
            </a:r>
            <a:r>
              <a:rPr sz="1800" b="1" i="1" spc="-5" dirty="0">
                <a:solidFill>
                  <a:srgbClr val="FF0000"/>
                </a:solidFill>
                <a:latin typeface="Carlito"/>
                <a:cs typeface="Carlito"/>
              </a:rPr>
              <a:t>competitive</a:t>
            </a:r>
            <a:r>
              <a:rPr sz="1800" b="1" i="1" spc="33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800" b="1" i="1" spc="-10" dirty="0">
                <a:solidFill>
                  <a:srgbClr val="FF0000"/>
                </a:solidFill>
                <a:latin typeface="Carlito"/>
                <a:cs typeface="Carlito"/>
              </a:rPr>
              <a:t>antagonists.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81855" y="2282120"/>
            <a:ext cx="706755" cy="797560"/>
            <a:chOff x="4181855" y="2282120"/>
            <a:chExt cx="706755" cy="797560"/>
          </a:xfrm>
        </p:grpSpPr>
        <p:sp>
          <p:nvSpPr>
            <p:cNvPr id="6" name="object 6"/>
            <p:cNvSpPr/>
            <p:nvPr/>
          </p:nvSpPr>
          <p:spPr>
            <a:xfrm>
              <a:off x="4181855" y="2282120"/>
              <a:ext cx="706333" cy="79719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24527" y="2286000"/>
              <a:ext cx="640080" cy="7498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5131668" y="1739248"/>
            <a:ext cx="3088951" cy="20707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95138" y="1856613"/>
            <a:ext cx="2768600" cy="1819601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-1905" algn="ctr">
              <a:lnSpc>
                <a:spcPct val="91600"/>
              </a:lnSpc>
              <a:spcBef>
                <a:spcPts val="280"/>
              </a:spcBef>
            </a:pPr>
            <a:r>
              <a:rPr sz="1800" spc="-5" dirty="0">
                <a:latin typeface="Carlito"/>
                <a:cs typeface="Carlito"/>
              </a:rPr>
              <a:t>Nondepolarizing muscle  </a:t>
            </a:r>
            <a:r>
              <a:rPr sz="1800" spc="-15" dirty="0">
                <a:latin typeface="Carlito"/>
                <a:cs typeface="Carlito"/>
              </a:rPr>
              <a:t>relaxants </a:t>
            </a:r>
            <a:r>
              <a:rPr sz="1800" spc="-5" dirty="0">
                <a:latin typeface="Carlito"/>
                <a:cs typeface="Carlito"/>
              </a:rPr>
              <a:t>bind </a:t>
            </a:r>
            <a:r>
              <a:rPr sz="1800" spc="-10" dirty="0">
                <a:latin typeface="Carlito"/>
                <a:cs typeface="Carlito"/>
              </a:rPr>
              <a:t>ACh </a:t>
            </a:r>
            <a:r>
              <a:rPr sz="1800" spc="-15" dirty="0">
                <a:latin typeface="Carlito"/>
                <a:cs typeface="Carlito"/>
              </a:rPr>
              <a:t>receptors  </a:t>
            </a:r>
            <a:r>
              <a:rPr sz="1800" spc="-5" dirty="0">
                <a:latin typeface="Carlito"/>
                <a:cs typeface="Carlito"/>
              </a:rPr>
              <a:t>but </a:t>
            </a:r>
            <a:r>
              <a:rPr sz="1800" spc="-10" dirty="0">
                <a:latin typeface="Carlito"/>
                <a:cs typeface="Carlito"/>
              </a:rPr>
              <a:t>are </a:t>
            </a:r>
            <a:r>
              <a:rPr sz="1800" i="1" spc="-10" dirty="0">
                <a:solidFill>
                  <a:srgbClr val="FF0000"/>
                </a:solidFill>
                <a:latin typeface="Carlito"/>
                <a:cs typeface="Carlito"/>
              </a:rPr>
              <a:t>incapable </a:t>
            </a:r>
            <a:r>
              <a:rPr sz="1800" i="1" spc="-5" dirty="0">
                <a:solidFill>
                  <a:srgbClr val="FF0000"/>
                </a:solidFill>
                <a:latin typeface="Carlito"/>
                <a:cs typeface="Carlito"/>
              </a:rPr>
              <a:t>of </a:t>
            </a:r>
            <a:r>
              <a:rPr sz="1800" i="1" spc="-10" dirty="0">
                <a:solidFill>
                  <a:srgbClr val="FF0000"/>
                </a:solidFill>
                <a:latin typeface="Carlito"/>
                <a:cs typeface="Carlito"/>
              </a:rPr>
              <a:t>inducing  </a:t>
            </a:r>
            <a:r>
              <a:rPr sz="1800" i="1" dirty="0">
                <a:solidFill>
                  <a:srgbClr val="FF0000"/>
                </a:solidFill>
                <a:latin typeface="Carlito"/>
                <a:cs typeface="Carlito"/>
              </a:rPr>
              <a:t>the </a:t>
            </a:r>
            <a:r>
              <a:rPr sz="1800" i="1" spc="-10" dirty="0">
                <a:solidFill>
                  <a:srgbClr val="FF0000"/>
                </a:solidFill>
                <a:latin typeface="Carlito"/>
                <a:cs typeface="Carlito"/>
              </a:rPr>
              <a:t>conformational </a:t>
            </a:r>
            <a:r>
              <a:rPr sz="1800" i="1" spc="-5" dirty="0">
                <a:solidFill>
                  <a:srgbClr val="FF0000"/>
                </a:solidFill>
                <a:latin typeface="Carlito"/>
                <a:cs typeface="Carlito"/>
              </a:rPr>
              <a:t>change  necessary </a:t>
            </a:r>
            <a:r>
              <a:rPr sz="1800" i="1" spc="-10" dirty="0">
                <a:solidFill>
                  <a:srgbClr val="FF0000"/>
                </a:solidFill>
                <a:latin typeface="Carlito"/>
                <a:cs typeface="Carlito"/>
              </a:rPr>
              <a:t>for </a:t>
            </a:r>
            <a:r>
              <a:rPr sz="1800" i="1" spc="-5" dirty="0">
                <a:solidFill>
                  <a:srgbClr val="FF0000"/>
                </a:solidFill>
                <a:latin typeface="Carlito"/>
                <a:cs typeface="Carlito"/>
              </a:rPr>
              <a:t>ion channel  opening.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279572" y="3810000"/>
            <a:ext cx="797560" cy="708025"/>
            <a:chOff x="6279572" y="3810000"/>
            <a:chExt cx="797560" cy="708025"/>
          </a:xfrm>
        </p:grpSpPr>
        <p:sp>
          <p:nvSpPr>
            <p:cNvPr id="11" name="object 11"/>
            <p:cNvSpPr/>
            <p:nvPr/>
          </p:nvSpPr>
          <p:spPr>
            <a:xfrm>
              <a:off x="6279572" y="3810000"/>
              <a:ext cx="797190" cy="7078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303264" y="3832859"/>
              <a:ext cx="749808" cy="64160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131680" y="4761341"/>
            <a:ext cx="3092974" cy="1882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471921" y="5131053"/>
            <a:ext cx="2413000" cy="105346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ctr">
              <a:lnSpc>
                <a:spcPct val="91500"/>
              </a:lnSpc>
              <a:spcBef>
                <a:spcPts val="280"/>
              </a:spcBef>
            </a:pPr>
            <a:r>
              <a:rPr sz="1800" spc="-5" dirty="0">
                <a:latin typeface="Carlito"/>
                <a:cs typeface="Carlito"/>
              </a:rPr>
              <a:t>Because </a:t>
            </a:r>
            <a:r>
              <a:rPr sz="1800" spc="-10" dirty="0">
                <a:latin typeface="Carlito"/>
                <a:cs typeface="Carlito"/>
              </a:rPr>
              <a:t>ACh </a:t>
            </a:r>
            <a:r>
              <a:rPr sz="1800" spc="-5" dirty="0">
                <a:latin typeface="Carlito"/>
                <a:cs typeface="Carlito"/>
              </a:rPr>
              <a:t>is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prevented  from </a:t>
            </a:r>
            <a:r>
              <a:rPr sz="1800" spc="-5" dirty="0">
                <a:latin typeface="Carlito"/>
                <a:cs typeface="Carlito"/>
              </a:rPr>
              <a:t>binding </a:t>
            </a:r>
            <a:r>
              <a:rPr sz="1800" spc="-10" dirty="0">
                <a:latin typeface="Carlito"/>
                <a:cs typeface="Carlito"/>
              </a:rPr>
              <a:t>to </a:t>
            </a:r>
            <a:r>
              <a:rPr sz="1800" spc="-5" dirty="0">
                <a:latin typeface="Carlito"/>
                <a:cs typeface="Carlito"/>
              </a:rPr>
              <a:t>its  </a:t>
            </a:r>
            <a:r>
              <a:rPr sz="1800" spc="-15" dirty="0">
                <a:latin typeface="Carlito"/>
                <a:cs typeface="Carlito"/>
              </a:rPr>
              <a:t>receptors, </a:t>
            </a:r>
            <a:r>
              <a:rPr sz="1800" b="1" dirty="0">
                <a:solidFill>
                  <a:srgbClr val="FF0000"/>
                </a:solidFill>
                <a:latin typeface="Carlito"/>
                <a:cs typeface="Carlito"/>
              </a:rPr>
              <a:t>no </a:t>
            </a:r>
            <a:r>
              <a:rPr sz="1800" b="1" spc="-5" dirty="0">
                <a:solidFill>
                  <a:srgbClr val="FF0000"/>
                </a:solidFill>
                <a:latin typeface="Carlito"/>
                <a:cs typeface="Carlito"/>
              </a:rPr>
              <a:t>end-plate  potential</a:t>
            </a:r>
            <a:r>
              <a:rPr sz="1800" b="1" spc="-4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rlito"/>
                <a:cs typeface="Carlito"/>
              </a:rPr>
              <a:t>develops.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236038" y="5304212"/>
            <a:ext cx="708025" cy="797560"/>
            <a:chOff x="4236038" y="5304212"/>
            <a:chExt cx="708025" cy="797560"/>
          </a:xfrm>
        </p:grpSpPr>
        <p:sp>
          <p:nvSpPr>
            <p:cNvPr id="16" name="object 16"/>
            <p:cNvSpPr/>
            <p:nvPr/>
          </p:nvSpPr>
          <p:spPr>
            <a:xfrm>
              <a:off x="4236038" y="5304212"/>
              <a:ext cx="707817" cy="7971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59580" y="5308091"/>
              <a:ext cx="641604" cy="74980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901052" y="4761341"/>
            <a:ext cx="3091459" cy="18829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02842" y="5256352"/>
            <a:ext cx="2485390" cy="80200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065" marR="5080" indent="1905" algn="ctr">
              <a:lnSpc>
                <a:spcPct val="91400"/>
              </a:lnSpc>
              <a:spcBef>
                <a:spcPts val="285"/>
              </a:spcBef>
            </a:pPr>
            <a:r>
              <a:rPr sz="1800" spc="-5" dirty="0">
                <a:latin typeface="Carlito"/>
                <a:cs typeface="Carlito"/>
              </a:rPr>
              <a:t>Neuromuscular </a:t>
            </a:r>
            <a:r>
              <a:rPr sz="1800" b="1" spc="-5" dirty="0">
                <a:solidFill>
                  <a:srgbClr val="FF0000"/>
                </a:solidFill>
                <a:latin typeface="Carlito"/>
                <a:cs typeface="Carlito"/>
              </a:rPr>
              <a:t>blockade  occurs </a:t>
            </a: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even </a:t>
            </a:r>
            <a:r>
              <a:rPr sz="1800" b="1" dirty="0">
                <a:solidFill>
                  <a:srgbClr val="FF0000"/>
                </a:solidFill>
                <a:latin typeface="Carlito"/>
                <a:cs typeface="Carlito"/>
              </a:rPr>
              <a:t>if only one α  subunit is</a:t>
            </a:r>
            <a:r>
              <a:rPr sz="1800" b="1" spc="-5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blocked.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1FDAB76-A2C8-48E1-9775-00BE41DEF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12"/>
    </mc:Choice>
    <mc:Fallback>
      <p:transition spd="slow" advTm="2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3200"/>
            <a:ext cx="7183120" cy="615553"/>
          </a:xfrm>
        </p:spPr>
        <p:txBody>
          <a:bodyPr/>
          <a:lstStyle/>
          <a:p>
            <a:pPr algn="ctr"/>
            <a:r>
              <a:rPr lang="en-US" dirty="0">
                <a:latin typeface="Algerian" pitchFamily="82" charset="0"/>
              </a:rPr>
              <a:t>Thank you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B4C629-3A5D-4419-AD39-7D415F5EA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7"/>
    </mc:Choice>
    <mc:Fallback>
      <p:transition spd="slow" advTm="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304800"/>
            <a:ext cx="759079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15" dirty="0"/>
              <a:t>STEPS </a:t>
            </a:r>
            <a:r>
              <a:rPr sz="3700" spc="-5" dirty="0"/>
              <a:t>IN NORMAL NM</a:t>
            </a:r>
            <a:r>
              <a:rPr sz="3700" spc="60" dirty="0"/>
              <a:t> </a:t>
            </a:r>
            <a:r>
              <a:rPr sz="3700" spc="-10" dirty="0"/>
              <a:t>TRANSMISSION</a:t>
            </a:r>
            <a:endParaRPr sz="3700"/>
          </a:p>
        </p:txBody>
      </p:sp>
      <p:grpSp>
        <p:nvGrpSpPr>
          <p:cNvPr id="3" name="object 3"/>
          <p:cNvGrpSpPr/>
          <p:nvPr/>
        </p:nvGrpSpPr>
        <p:grpSpPr>
          <a:xfrm>
            <a:off x="251832" y="5829624"/>
            <a:ext cx="8583946" cy="747960"/>
            <a:chOff x="251832" y="5829624"/>
            <a:chExt cx="8583946" cy="747960"/>
          </a:xfrm>
        </p:grpSpPr>
        <p:sp>
          <p:nvSpPr>
            <p:cNvPr id="4" name="object 4"/>
            <p:cNvSpPr/>
            <p:nvPr/>
          </p:nvSpPr>
          <p:spPr>
            <a:xfrm>
              <a:off x="251832" y="5829624"/>
              <a:ext cx="8583946" cy="7479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92695" y="5986272"/>
              <a:ext cx="321564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09600" y="5977596"/>
            <a:ext cx="791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rlito"/>
                <a:cs typeface="Carlito"/>
              </a:rPr>
              <a:t>Sodium </a:t>
            </a:r>
            <a:r>
              <a:rPr sz="1500" dirty="0">
                <a:latin typeface="Carlito"/>
                <a:cs typeface="Carlito"/>
              </a:rPr>
              <a:t>and </a:t>
            </a:r>
            <a:r>
              <a:rPr sz="1500" spc="-5" dirty="0">
                <a:latin typeface="Carlito"/>
                <a:cs typeface="Carlito"/>
              </a:rPr>
              <a:t>calcium flow through </a:t>
            </a:r>
            <a:r>
              <a:rPr sz="1500" dirty="0">
                <a:latin typeface="Carlito"/>
                <a:cs typeface="Carlito"/>
              </a:rPr>
              <a:t>the </a:t>
            </a:r>
            <a:r>
              <a:rPr sz="1500" spc="-5" dirty="0">
                <a:latin typeface="Carlito"/>
                <a:cs typeface="Carlito"/>
              </a:rPr>
              <a:t>open </a:t>
            </a:r>
            <a:r>
              <a:rPr sz="1500" spc="-10" dirty="0">
                <a:latin typeface="Carlito"/>
                <a:cs typeface="Carlito"/>
              </a:rPr>
              <a:t>receptor </a:t>
            </a:r>
            <a:r>
              <a:rPr sz="1500" dirty="0">
                <a:latin typeface="Carlito"/>
                <a:cs typeface="Carlito"/>
              </a:rPr>
              <a:t>channel </a:t>
            </a:r>
            <a:r>
              <a:rPr sz="1500" spc="-10" dirty="0">
                <a:latin typeface="Carlito"/>
                <a:cs typeface="Carlito"/>
              </a:rPr>
              <a:t>generating </a:t>
            </a:r>
            <a:r>
              <a:rPr sz="1500" dirty="0">
                <a:latin typeface="Carlito"/>
                <a:cs typeface="Carlito"/>
              </a:rPr>
              <a:t>an </a:t>
            </a:r>
            <a:r>
              <a:rPr sz="1500" b="1" spc="-10" dirty="0">
                <a:solidFill>
                  <a:srgbClr val="FF0000"/>
                </a:solidFill>
                <a:latin typeface="Carlito"/>
                <a:cs typeface="Carlito"/>
              </a:rPr>
              <a:t>end-plate</a:t>
            </a:r>
            <a:r>
              <a:rPr sz="1500" b="1" spc="11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500" b="1" spc="-10" dirty="0">
                <a:solidFill>
                  <a:srgbClr val="FF0000"/>
                </a:solidFill>
                <a:latin typeface="Carlito"/>
                <a:cs typeface="Carlito"/>
              </a:rPr>
              <a:t>potential.</a:t>
            </a:r>
            <a:endParaRPr sz="150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2315" y="4802123"/>
            <a:ext cx="8621268" cy="1117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3400" y="4933072"/>
            <a:ext cx="825690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0000"/>
                </a:solidFill>
                <a:latin typeface="Carlito"/>
                <a:cs typeface="Carlito"/>
              </a:rPr>
              <a:t>Opening </a:t>
            </a:r>
            <a:r>
              <a:rPr sz="1500" b="1" spc="-5" dirty="0">
                <a:solidFill>
                  <a:srgbClr val="FF0000"/>
                </a:solidFill>
                <a:latin typeface="Carlito"/>
                <a:cs typeface="Carlito"/>
              </a:rPr>
              <a:t>of </a:t>
            </a:r>
            <a:r>
              <a:rPr sz="1500" b="1" spc="-10" dirty="0">
                <a:solidFill>
                  <a:srgbClr val="FF0000"/>
                </a:solidFill>
                <a:latin typeface="Carlito"/>
                <a:cs typeface="Carlito"/>
              </a:rPr>
              <a:t>receptor </a:t>
            </a:r>
            <a:r>
              <a:rPr sz="1500" b="1" spc="-5" dirty="0">
                <a:solidFill>
                  <a:srgbClr val="FF0000"/>
                </a:solidFill>
                <a:latin typeface="Carlito"/>
                <a:cs typeface="Carlito"/>
              </a:rPr>
              <a:t>channels. </a:t>
            </a:r>
            <a:r>
              <a:rPr sz="1500" spc="-10" dirty="0">
                <a:latin typeface="Carlito"/>
                <a:cs typeface="Carlito"/>
              </a:rPr>
              <a:t>Receptors </a:t>
            </a:r>
            <a:r>
              <a:rPr sz="1500" dirty="0">
                <a:latin typeface="Carlito"/>
                <a:cs typeface="Carlito"/>
              </a:rPr>
              <a:t>do </a:t>
            </a:r>
            <a:r>
              <a:rPr sz="1500" spc="-5" dirty="0">
                <a:latin typeface="Carlito"/>
                <a:cs typeface="Carlito"/>
              </a:rPr>
              <a:t>not open </a:t>
            </a:r>
            <a:r>
              <a:rPr sz="1500" dirty="0">
                <a:latin typeface="Carlito"/>
                <a:cs typeface="Carlito"/>
              </a:rPr>
              <a:t>unless </a:t>
            </a:r>
            <a:r>
              <a:rPr sz="1500" spc="-5" dirty="0">
                <a:latin typeface="Carlito"/>
                <a:cs typeface="Carlito"/>
              </a:rPr>
              <a:t>both </a:t>
            </a:r>
            <a:r>
              <a:rPr sz="1500" dirty="0">
                <a:latin typeface="Carlito"/>
                <a:cs typeface="Carlito"/>
              </a:rPr>
              <a:t>α </a:t>
            </a:r>
            <a:r>
              <a:rPr sz="1500" spc="-10" dirty="0">
                <a:latin typeface="Carlito"/>
                <a:cs typeface="Carlito"/>
              </a:rPr>
              <a:t>receptors are </a:t>
            </a:r>
            <a:r>
              <a:rPr sz="1500" spc="-5" dirty="0">
                <a:latin typeface="Carlito"/>
                <a:cs typeface="Carlito"/>
              </a:rPr>
              <a:t>occupied </a:t>
            </a:r>
            <a:r>
              <a:rPr sz="1500" spc="-10" dirty="0">
                <a:latin typeface="Carlito"/>
                <a:cs typeface="Carlito"/>
              </a:rPr>
              <a:t>by</a:t>
            </a:r>
            <a:r>
              <a:rPr sz="1500" spc="8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ach</a:t>
            </a:r>
            <a:endParaRPr sz="1500">
              <a:latin typeface="Carlito"/>
              <a:cs typeface="Carli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8600" y="3733800"/>
            <a:ext cx="8602980" cy="11155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41608" y="3914336"/>
            <a:ext cx="7649209" cy="4629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198370" marR="5080" indent="-2186305">
              <a:lnSpc>
                <a:spcPts val="1639"/>
              </a:lnSpc>
              <a:spcBef>
                <a:spcPts val="285"/>
              </a:spcBef>
            </a:pPr>
            <a:r>
              <a:rPr sz="1500" spc="-5" dirty="0">
                <a:latin typeface="Carlito"/>
                <a:cs typeface="Carlito"/>
              </a:rPr>
              <a:t>Ach </a:t>
            </a:r>
            <a:r>
              <a:rPr sz="1500" dirty="0">
                <a:latin typeface="Carlito"/>
                <a:cs typeface="Carlito"/>
              </a:rPr>
              <a:t>molecules </a:t>
            </a:r>
            <a:r>
              <a:rPr sz="1500" spc="-5" dirty="0">
                <a:latin typeface="Carlito"/>
                <a:cs typeface="Carlito"/>
              </a:rPr>
              <a:t>bind </a:t>
            </a:r>
            <a:r>
              <a:rPr sz="1500" spc="-10" dirty="0">
                <a:latin typeface="Carlito"/>
                <a:cs typeface="Carlito"/>
              </a:rPr>
              <a:t>to </a:t>
            </a:r>
            <a:r>
              <a:rPr sz="1500" dirty="0">
                <a:latin typeface="Carlito"/>
                <a:cs typeface="Carlito"/>
              </a:rPr>
              <a:t>the α </a:t>
            </a:r>
            <a:r>
              <a:rPr sz="1500" spc="-5" dirty="0">
                <a:latin typeface="Carlito"/>
                <a:cs typeface="Carlito"/>
              </a:rPr>
              <a:t>subunits of </a:t>
            </a:r>
            <a:r>
              <a:rPr sz="1500" dirty="0">
                <a:latin typeface="Carlito"/>
                <a:cs typeface="Carlito"/>
              </a:rPr>
              <a:t>the ach </a:t>
            </a:r>
            <a:r>
              <a:rPr sz="1500" spc="-10" dirty="0">
                <a:latin typeface="Carlito"/>
                <a:cs typeface="Carlito"/>
              </a:rPr>
              <a:t>receptor </a:t>
            </a:r>
            <a:r>
              <a:rPr sz="1500" spc="-5" dirty="0">
                <a:latin typeface="Carlito"/>
                <a:cs typeface="Carlito"/>
              </a:rPr>
              <a:t>on </a:t>
            </a:r>
            <a:r>
              <a:rPr sz="1500" dirty="0">
                <a:latin typeface="Carlito"/>
                <a:cs typeface="Carlito"/>
              </a:rPr>
              <a:t>the </a:t>
            </a:r>
            <a:r>
              <a:rPr sz="1500" spc="-5" dirty="0">
                <a:solidFill>
                  <a:srgbClr val="FF0000"/>
                </a:solidFill>
                <a:latin typeface="Carlito"/>
                <a:cs typeface="Carlito"/>
              </a:rPr>
              <a:t>post junctional membrane,  </a:t>
            </a:r>
            <a:r>
              <a:rPr sz="1500" spc="-10" dirty="0">
                <a:solidFill>
                  <a:srgbClr val="FF0000"/>
                </a:solidFill>
                <a:latin typeface="Carlito"/>
                <a:cs typeface="Carlito"/>
              </a:rPr>
              <a:t>generating </a:t>
            </a:r>
            <a:r>
              <a:rPr sz="1500" dirty="0">
                <a:solidFill>
                  <a:srgbClr val="FF0000"/>
                </a:solidFill>
                <a:latin typeface="Carlito"/>
                <a:cs typeface="Carlito"/>
              </a:rPr>
              <a:t>a </a:t>
            </a:r>
            <a:r>
              <a:rPr sz="1500" spc="-10" dirty="0">
                <a:solidFill>
                  <a:srgbClr val="FF0000"/>
                </a:solidFill>
                <a:latin typeface="Carlito"/>
                <a:cs typeface="Carlito"/>
              </a:rPr>
              <a:t>conformational </a:t>
            </a:r>
            <a:r>
              <a:rPr sz="1500" spc="-5" dirty="0">
                <a:solidFill>
                  <a:srgbClr val="FF0000"/>
                </a:solidFill>
                <a:latin typeface="Carlito"/>
                <a:cs typeface="Carlito"/>
              </a:rPr>
              <a:t>change</a:t>
            </a:r>
            <a:r>
              <a:rPr sz="1500" spc="32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and</a:t>
            </a:r>
            <a:endParaRPr sz="1500">
              <a:latin typeface="Carlito"/>
              <a:cs typeface="Carlit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8600" y="2743200"/>
            <a:ext cx="8602980" cy="11155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20136" y="2869812"/>
            <a:ext cx="7616190" cy="4629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060700" marR="5080" indent="-3048635">
              <a:lnSpc>
                <a:spcPts val="1639"/>
              </a:lnSpc>
              <a:spcBef>
                <a:spcPts val="285"/>
              </a:spcBef>
            </a:pPr>
            <a:r>
              <a:rPr sz="1500" b="1" u="sng" dirty="0">
                <a:solidFill>
                  <a:srgbClr val="FF0000"/>
                </a:solidFill>
                <a:latin typeface="Carlito"/>
                <a:cs typeface="Carlito"/>
              </a:rPr>
              <a:t>Ach</a:t>
            </a:r>
            <a:r>
              <a:rPr sz="1500" b="1" dirty="0">
                <a:solidFill>
                  <a:srgbClr val="FF0000"/>
                </a:solidFill>
                <a:latin typeface="Carlito"/>
                <a:cs typeface="Carlito"/>
              </a:rPr>
              <a:t> is </a:t>
            </a:r>
            <a:r>
              <a:rPr sz="1500" b="1" spc="-5" dirty="0">
                <a:solidFill>
                  <a:srgbClr val="FF0000"/>
                </a:solidFill>
                <a:latin typeface="Carlito"/>
                <a:cs typeface="Carlito"/>
              </a:rPr>
              <a:t>released </a:t>
            </a:r>
            <a:r>
              <a:rPr sz="1500" spc="-10" dirty="0">
                <a:latin typeface="Carlito"/>
                <a:cs typeface="Carlito"/>
              </a:rPr>
              <a:t>from </a:t>
            </a:r>
            <a:r>
              <a:rPr sz="1500" spc="-15" dirty="0">
                <a:latin typeface="Carlito"/>
                <a:cs typeface="Carlito"/>
              </a:rPr>
              <a:t>storage </a:t>
            </a:r>
            <a:r>
              <a:rPr sz="1500" spc="-5" dirty="0">
                <a:latin typeface="Carlito"/>
                <a:cs typeface="Carlito"/>
              </a:rPr>
              <a:t>vesicles </a:t>
            </a:r>
            <a:r>
              <a:rPr sz="1500" spc="-10" dirty="0">
                <a:latin typeface="Carlito"/>
                <a:cs typeface="Carlito"/>
              </a:rPr>
              <a:t>at </a:t>
            </a:r>
            <a:r>
              <a:rPr sz="1500" dirty="0">
                <a:latin typeface="Carlito"/>
                <a:cs typeface="Carlito"/>
              </a:rPr>
              <a:t>the </a:t>
            </a:r>
            <a:r>
              <a:rPr sz="1500" spc="-5" dirty="0">
                <a:latin typeface="Carlito"/>
                <a:cs typeface="Carlito"/>
              </a:rPr>
              <a:t>nerve terminal. Enough Ach </a:t>
            </a:r>
            <a:r>
              <a:rPr sz="1500" dirty="0">
                <a:latin typeface="Carlito"/>
                <a:cs typeface="Carlito"/>
              </a:rPr>
              <a:t>is </a:t>
            </a:r>
            <a:r>
              <a:rPr sz="1500" spc="-5" dirty="0">
                <a:latin typeface="Carlito"/>
                <a:cs typeface="Carlito"/>
              </a:rPr>
              <a:t>released </a:t>
            </a:r>
            <a:r>
              <a:rPr sz="1500" spc="-10" dirty="0">
                <a:latin typeface="Carlito"/>
                <a:cs typeface="Carlito"/>
              </a:rPr>
              <a:t>to </a:t>
            </a:r>
            <a:r>
              <a:rPr sz="1500" spc="-5" dirty="0">
                <a:latin typeface="Carlito"/>
                <a:cs typeface="Carlito"/>
              </a:rPr>
              <a:t>bind  500,000</a:t>
            </a:r>
            <a:r>
              <a:rPr sz="1500" spc="25" dirty="0">
                <a:latin typeface="Carlito"/>
                <a:cs typeface="Carlito"/>
              </a:rPr>
              <a:t> </a:t>
            </a:r>
            <a:r>
              <a:rPr sz="1500" spc="-10" dirty="0">
                <a:latin typeface="Carlito"/>
                <a:cs typeface="Carlito"/>
              </a:rPr>
              <a:t>receptors.</a:t>
            </a:r>
            <a:endParaRPr sz="1500">
              <a:latin typeface="Carlito"/>
              <a:cs typeface="Carlit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42315" y="1749551"/>
            <a:ext cx="8602980" cy="11155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55216" y="1958416"/>
            <a:ext cx="637984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rlito"/>
                <a:cs typeface="Carlito"/>
              </a:rPr>
              <a:t>Nerve </a:t>
            </a:r>
            <a:r>
              <a:rPr sz="1500" dirty="0">
                <a:latin typeface="Carlito"/>
                <a:cs typeface="Carlito"/>
              </a:rPr>
              <a:t>action </a:t>
            </a:r>
            <a:r>
              <a:rPr sz="1500" spc="-5" dirty="0">
                <a:latin typeface="Carlito"/>
                <a:cs typeface="Carlito"/>
              </a:rPr>
              <a:t>potential </a:t>
            </a:r>
            <a:r>
              <a:rPr sz="1500" dirty="0">
                <a:latin typeface="Carlito"/>
                <a:cs typeface="Carlito"/>
              </a:rPr>
              <a:t>is </a:t>
            </a:r>
            <a:r>
              <a:rPr sz="1500" spc="-10" dirty="0">
                <a:latin typeface="Carlito"/>
                <a:cs typeface="Carlito"/>
              </a:rPr>
              <a:t>transmitted, </a:t>
            </a:r>
            <a:r>
              <a:rPr sz="1500" dirty="0">
                <a:latin typeface="Carlito"/>
                <a:cs typeface="Carlito"/>
              </a:rPr>
              <a:t>and the </a:t>
            </a:r>
            <a:r>
              <a:rPr sz="1500" b="1" spc="-5" dirty="0">
                <a:solidFill>
                  <a:srgbClr val="FF0000"/>
                </a:solidFill>
                <a:latin typeface="Carlito"/>
                <a:cs typeface="Carlito"/>
              </a:rPr>
              <a:t>nerve </a:t>
            </a:r>
            <a:r>
              <a:rPr sz="1500" b="1" spc="-10" dirty="0">
                <a:solidFill>
                  <a:srgbClr val="FF0000"/>
                </a:solidFill>
                <a:latin typeface="Carlito"/>
                <a:cs typeface="Carlito"/>
              </a:rPr>
              <a:t>terminal </a:t>
            </a:r>
            <a:r>
              <a:rPr sz="1500" b="1" dirty="0">
                <a:solidFill>
                  <a:srgbClr val="FF0000"/>
                </a:solidFill>
                <a:latin typeface="Carlito"/>
                <a:cs typeface="Carlito"/>
              </a:rPr>
              <a:t>is</a:t>
            </a:r>
            <a:r>
              <a:rPr sz="1500" b="1" spc="7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500" b="1" spc="-5" dirty="0">
                <a:solidFill>
                  <a:srgbClr val="FF0000"/>
                </a:solidFill>
                <a:latin typeface="Carlito"/>
                <a:cs typeface="Carlito"/>
              </a:rPr>
              <a:t>depolarized.</a:t>
            </a:r>
            <a:endParaRPr sz="1500">
              <a:latin typeface="Carlito"/>
              <a:cs typeface="Carlito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7ACF6BB-B426-4BE1-A951-F312AB12A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82"/>
    </mc:Choice>
    <mc:Fallback>
      <p:transition spd="slow" advTm="41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829" y="5316087"/>
            <a:ext cx="8886825" cy="1151793"/>
            <a:chOff x="155829" y="5316087"/>
            <a:chExt cx="8886825" cy="1151793"/>
          </a:xfrm>
        </p:grpSpPr>
        <p:sp>
          <p:nvSpPr>
            <p:cNvPr id="3" name="object 3"/>
            <p:cNvSpPr/>
            <p:nvPr/>
          </p:nvSpPr>
          <p:spPr>
            <a:xfrm>
              <a:off x="155829" y="5316087"/>
              <a:ext cx="8886825" cy="115179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67244" y="5367528"/>
              <a:ext cx="399288" cy="5455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04800" y="5486400"/>
            <a:ext cx="8487410" cy="84518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065" marR="5080" indent="-635" algn="ctr">
              <a:lnSpc>
                <a:spcPts val="2090"/>
              </a:lnSpc>
              <a:spcBef>
                <a:spcPts val="325"/>
              </a:spcBef>
            </a:pPr>
            <a:r>
              <a:rPr sz="1900" spc="-10" dirty="0">
                <a:latin typeface="Carlito"/>
                <a:cs typeface="Carlito"/>
              </a:rPr>
              <a:t>After unbinding ACh, </a:t>
            </a:r>
            <a:r>
              <a:rPr sz="1900" spc="-5" dirty="0">
                <a:latin typeface="Carlito"/>
                <a:cs typeface="Carlito"/>
              </a:rPr>
              <a:t>the </a:t>
            </a:r>
            <a:r>
              <a:rPr sz="1900" spc="-15" dirty="0">
                <a:solidFill>
                  <a:srgbClr val="FF0000"/>
                </a:solidFill>
                <a:latin typeface="Carlito"/>
                <a:cs typeface="Carlito"/>
              </a:rPr>
              <a:t>receptors’ </a:t>
            </a:r>
            <a:r>
              <a:rPr sz="1900" spc="-5" dirty="0">
                <a:solidFill>
                  <a:srgbClr val="FF0000"/>
                </a:solidFill>
                <a:latin typeface="Carlito"/>
                <a:cs typeface="Carlito"/>
              </a:rPr>
              <a:t>ion channels close, </a:t>
            </a:r>
            <a:r>
              <a:rPr sz="1900" spc="-10" dirty="0">
                <a:solidFill>
                  <a:srgbClr val="FF0000"/>
                </a:solidFill>
                <a:latin typeface="Carlito"/>
                <a:cs typeface="Carlito"/>
              </a:rPr>
              <a:t>permitting </a:t>
            </a:r>
            <a:r>
              <a:rPr sz="1900" spc="-5" dirty="0">
                <a:solidFill>
                  <a:srgbClr val="FF0000"/>
                </a:solidFill>
                <a:latin typeface="Carlito"/>
                <a:cs typeface="Carlito"/>
              </a:rPr>
              <a:t>the end-plate </a:t>
            </a:r>
            <a:r>
              <a:rPr sz="1900" spc="-15" dirty="0">
                <a:solidFill>
                  <a:srgbClr val="FF0000"/>
                </a:solidFill>
                <a:latin typeface="Carlito"/>
                <a:cs typeface="Carlito"/>
              </a:rPr>
              <a:t>to  </a:t>
            </a:r>
            <a:r>
              <a:rPr sz="1900" spc="-10" dirty="0">
                <a:solidFill>
                  <a:srgbClr val="FF0000"/>
                </a:solidFill>
                <a:latin typeface="Carlito"/>
                <a:cs typeface="Carlito"/>
              </a:rPr>
              <a:t>repolarize</a:t>
            </a:r>
            <a:r>
              <a:rPr sz="1900" spc="-10" dirty="0">
                <a:latin typeface="Carlito"/>
                <a:cs typeface="Carlito"/>
              </a:rPr>
              <a:t>. Calcium </a:t>
            </a:r>
            <a:r>
              <a:rPr sz="1900" spc="-5" dirty="0">
                <a:latin typeface="Carlito"/>
                <a:cs typeface="Carlito"/>
              </a:rPr>
              <a:t>is </a:t>
            </a:r>
            <a:r>
              <a:rPr sz="1900" spc="-10" dirty="0">
                <a:latin typeface="Carlito"/>
                <a:cs typeface="Carlito"/>
              </a:rPr>
              <a:t>resequestered </a:t>
            </a:r>
            <a:r>
              <a:rPr sz="1900" spc="-5" dirty="0">
                <a:latin typeface="Carlito"/>
                <a:cs typeface="Carlito"/>
              </a:rPr>
              <a:t>in the </a:t>
            </a:r>
            <a:r>
              <a:rPr sz="1900" spc="-10" dirty="0">
                <a:latin typeface="Carlito"/>
                <a:cs typeface="Carlito"/>
              </a:rPr>
              <a:t>sarcoplasmic reticulum, </a:t>
            </a:r>
            <a:r>
              <a:rPr sz="1900" spc="-5" dirty="0">
                <a:latin typeface="Carlito"/>
                <a:cs typeface="Carlito"/>
              </a:rPr>
              <a:t>and the </a:t>
            </a:r>
            <a:r>
              <a:rPr sz="1900" spc="-5" dirty="0">
                <a:solidFill>
                  <a:srgbClr val="FF0000"/>
                </a:solidFill>
                <a:latin typeface="Carlito"/>
                <a:cs typeface="Carlito"/>
              </a:rPr>
              <a:t>muscle cell  </a:t>
            </a:r>
            <a:r>
              <a:rPr sz="1900" spc="-15" dirty="0">
                <a:solidFill>
                  <a:srgbClr val="FF0000"/>
                </a:solidFill>
                <a:latin typeface="Carlito"/>
                <a:cs typeface="Carlito"/>
              </a:rPr>
              <a:t>relaxes</a:t>
            </a:r>
            <a:r>
              <a:rPr sz="1900" spc="-15" dirty="0">
                <a:latin typeface="Carlito"/>
                <a:cs typeface="Carlito"/>
              </a:rPr>
              <a:t>.</a:t>
            </a:r>
            <a:endParaRPr sz="1900">
              <a:latin typeface="Carlito"/>
              <a:cs typeface="Carli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6304" y="3651503"/>
            <a:ext cx="8948928" cy="17602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1000" y="3962400"/>
            <a:ext cx="8307070" cy="5797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097530" marR="5080" indent="-3085465">
              <a:lnSpc>
                <a:spcPts val="2090"/>
              </a:lnSpc>
              <a:spcBef>
                <a:spcPts val="325"/>
              </a:spcBef>
            </a:pPr>
            <a:r>
              <a:rPr sz="1900" b="1" spc="-15" dirty="0">
                <a:solidFill>
                  <a:srgbClr val="FF0000"/>
                </a:solidFill>
                <a:latin typeface="Carlito"/>
                <a:cs typeface="Carlito"/>
              </a:rPr>
              <a:t>ACh </a:t>
            </a:r>
            <a:r>
              <a:rPr sz="1900" b="1" spc="-5" dirty="0">
                <a:solidFill>
                  <a:srgbClr val="FF0000"/>
                </a:solidFill>
                <a:latin typeface="Carlito"/>
                <a:cs typeface="Carlito"/>
              </a:rPr>
              <a:t>is </a:t>
            </a:r>
            <a:r>
              <a:rPr sz="1900" b="1" spc="-10" dirty="0">
                <a:solidFill>
                  <a:srgbClr val="FF0000"/>
                </a:solidFill>
                <a:latin typeface="Carlito"/>
                <a:cs typeface="Carlito"/>
              </a:rPr>
              <a:t>rapidly </a:t>
            </a:r>
            <a:r>
              <a:rPr sz="1900" b="1" spc="-15" dirty="0">
                <a:solidFill>
                  <a:srgbClr val="FF0000"/>
                </a:solidFill>
                <a:latin typeface="Carlito"/>
                <a:cs typeface="Carlito"/>
              </a:rPr>
              <a:t>hydrolyzed </a:t>
            </a:r>
            <a:r>
              <a:rPr sz="1900" spc="-15" dirty="0">
                <a:latin typeface="Carlito"/>
                <a:cs typeface="Carlito"/>
              </a:rPr>
              <a:t>into acetate </a:t>
            </a:r>
            <a:r>
              <a:rPr sz="1900" spc="-5" dirty="0">
                <a:latin typeface="Carlito"/>
                <a:cs typeface="Carlito"/>
              </a:rPr>
              <a:t>and choline </a:t>
            </a:r>
            <a:r>
              <a:rPr sz="1900" spc="-10" dirty="0">
                <a:latin typeface="Carlito"/>
                <a:cs typeface="Carlito"/>
              </a:rPr>
              <a:t>by </a:t>
            </a:r>
            <a:r>
              <a:rPr sz="1900" spc="-5" dirty="0">
                <a:latin typeface="Carlito"/>
                <a:cs typeface="Carlito"/>
              </a:rPr>
              <a:t>the </a:t>
            </a:r>
            <a:r>
              <a:rPr sz="1900" spc="-10" dirty="0">
                <a:latin typeface="Carlito"/>
                <a:cs typeface="Carlito"/>
              </a:rPr>
              <a:t>substrate-specific </a:t>
            </a:r>
            <a:r>
              <a:rPr sz="1900" spc="-5" dirty="0">
                <a:latin typeface="Carlito"/>
                <a:cs typeface="Carlito"/>
              </a:rPr>
              <a:t>enzyme  </a:t>
            </a:r>
            <a:r>
              <a:rPr sz="1900" spc="-10" dirty="0">
                <a:latin typeface="Carlito"/>
                <a:cs typeface="Carlito"/>
              </a:rPr>
              <a:t>acetylcholinesterase</a:t>
            </a:r>
            <a:r>
              <a:rPr sz="1900" spc="15" dirty="0">
                <a:latin typeface="Carlito"/>
                <a:cs typeface="Carlito"/>
              </a:rPr>
              <a:t> </a:t>
            </a:r>
            <a:r>
              <a:rPr sz="1900" spc="-5" dirty="0">
                <a:latin typeface="Carlito"/>
                <a:cs typeface="Carlito"/>
              </a:rPr>
              <a:t>.</a:t>
            </a:r>
            <a:endParaRPr sz="1900">
              <a:latin typeface="Carlito"/>
              <a:cs typeface="Carli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6304" y="1994916"/>
            <a:ext cx="8909304" cy="17602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57200" y="2209800"/>
            <a:ext cx="7884795" cy="57975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931160" marR="5080" indent="-2919095">
              <a:lnSpc>
                <a:spcPts val="2090"/>
              </a:lnSpc>
              <a:spcBef>
                <a:spcPts val="320"/>
              </a:spcBef>
            </a:pPr>
            <a:r>
              <a:rPr sz="1900" spc="-5" dirty="0">
                <a:latin typeface="Carlito"/>
                <a:cs typeface="Carlito"/>
              </a:rPr>
              <a:t>when a </a:t>
            </a:r>
            <a:r>
              <a:rPr sz="1900" spc="-10" dirty="0">
                <a:latin typeface="Carlito"/>
                <a:cs typeface="Carlito"/>
              </a:rPr>
              <a:t>threshold </a:t>
            </a:r>
            <a:r>
              <a:rPr sz="1900" spc="-15" dirty="0">
                <a:latin typeface="Carlito"/>
                <a:cs typeface="Carlito"/>
              </a:rPr>
              <a:t>voltage </a:t>
            </a:r>
            <a:r>
              <a:rPr sz="1900" spc="-5" dirty="0">
                <a:latin typeface="Carlito"/>
                <a:cs typeface="Carlito"/>
              </a:rPr>
              <a:t>is </a:t>
            </a:r>
            <a:r>
              <a:rPr sz="1900" spc="-10" dirty="0">
                <a:latin typeface="Carlito"/>
                <a:cs typeface="Carlito"/>
              </a:rPr>
              <a:t>developed across </a:t>
            </a:r>
            <a:r>
              <a:rPr sz="1900" spc="-5" dirty="0">
                <a:latin typeface="Carlito"/>
                <a:cs typeface="Carlito"/>
              </a:rPr>
              <a:t>them, a </a:t>
            </a:r>
            <a:r>
              <a:rPr sz="1900" b="1" spc="-5" dirty="0">
                <a:solidFill>
                  <a:srgbClr val="FF0000"/>
                </a:solidFill>
                <a:latin typeface="Carlito"/>
                <a:cs typeface="Carlito"/>
              </a:rPr>
              <a:t>muscle action </a:t>
            </a:r>
            <a:r>
              <a:rPr sz="1900" b="1" spc="-10" dirty="0">
                <a:solidFill>
                  <a:srgbClr val="FF0000"/>
                </a:solidFill>
                <a:latin typeface="Carlito"/>
                <a:cs typeface="Carlito"/>
              </a:rPr>
              <a:t>potential  </a:t>
            </a:r>
            <a:r>
              <a:rPr sz="1900" b="1" spc="-5" dirty="0">
                <a:solidFill>
                  <a:srgbClr val="FF0000"/>
                </a:solidFill>
                <a:latin typeface="Carlito"/>
                <a:cs typeface="Carlito"/>
              </a:rPr>
              <a:t>(MAP) is</a:t>
            </a:r>
            <a:r>
              <a:rPr sz="1900" b="1" spc="1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900" b="1" spc="-15" dirty="0">
                <a:solidFill>
                  <a:srgbClr val="FF0000"/>
                </a:solidFill>
                <a:latin typeface="Carlito"/>
                <a:cs typeface="Carlito"/>
              </a:rPr>
              <a:t>generated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46304" y="339852"/>
            <a:ext cx="8912352" cy="1760220"/>
            <a:chOff x="146304" y="339852"/>
            <a:chExt cx="8912352" cy="1760220"/>
          </a:xfrm>
        </p:grpSpPr>
        <p:sp>
          <p:nvSpPr>
            <p:cNvPr id="22" name="object 22"/>
            <p:cNvSpPr/>
            <p:nvPr/>
          </p:nvSpPr>
          <p:spPr>
            <a:xfrm>
              <a:off x="146304" y="339852"/>
              <a:ext cx="8912352" cy="17602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09188" y="665988"/>
              <a:ext cx="399288" cy="54559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450580" cy="84518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algn="ctr">
              <a:lnSpc>
                <a:spcPts val="2090"/>
              </a:lnSpc>
              <a:spcBef>
                <a:spcPts val="320"/>
              </a:spcBef>
            </a:pPr>
            <a:r>
              <a:rPr sz="1900" b="0" spc="-5" dirty="0">
                <a:solidFill>
                  <a:srgbClr val="000000"/>
                </a:solidFill>
                <a:latin typeface="Carlito"/>
                <a:cs typeface="Carlito"/>
              </a:rPr>
              <a:t>When </a:t>
            </a:r>
            <a:r>
              <a:rPr sz="1900" b="0" spc="-10" dirty="0">
                <a:solidFill>
                  <a:srgbClr val="000000"/>
                </a:solidFill>
                <a:latin typeface="Carlito"/>
                <a:cs typeface="Carlito"/>
              </a:rPr>
              <a:t>between </a:t>
            </a:r>
            <a:r>
              <a:rPr sz="1900" b="0" spc="-5" dirty="0">
                <a:solidFill>
                  <a:srgbClr val="FF0000"/>
                </a:solidFill>
                <a:latin typeface="Carlito"/>
                <a:cs typeface="Carlito"/>
              </a:rPr>
              <a:t>5% and 20% of the </a:t>
            </a:r>
            <a:r>
              <a:rPr sz="1900" b="0" spc="-10" dirty="0">
                <a:solidFill>
                  <a:srgbClr val="FF0000"/>
                </a:solidFill>
                <a:latin typeface="Carlito"/>
                <a:cs typeface="Carlito"/>
              </a:rPr>
              <a:t>receptor </a:t>
            </a:r>
            <a:r>
              <a:rPr sz="1900" b="0" spc="-5" dirty="0">
                <a:solidFill>
                  <a:srgbClr val="FF0000"/>
                </a:solidFill>
                <a:latin typeface="Carlito"/>
                <a:cs typeface="Carlito"/>
              </a:rPr>
              <a:t>channels </a:t>
            </a:r>
            <a:r>
              <a:rPr sz="1900" b="0" spc="-15" dirty="0">
                <a:solidFill>
                  <a:srgbClr val="FF0000"/>
                </a:solidFill>
                <a:latin typeface="Carlito"/>
                <a:cs typeface="Carlito"/>
              </a:rPr>
              <a:t>are </a:t>
            </a:r>
            <a:r>
              <a:rPr sz="1900" b="0" spc="-10" dirty="0">
                <a:solidFill>
                  <a:srgbClr val="FF0000"/>
                </a:solidFill>
                <a:latin typeface="Carlito"/>
                <a:cs typeface="Carlito"/>
              </a:rPr>
              <a:t>open </a:t>
            </a:r>
            <a:r>
              <a:rPr sz="1900" b="0" spc="-5" dirty="0">
                <a:solidFill>
                  <a:srgbClr val="000000"/>
                </a:solidFill>
                <a:latin typeface="Carlito"/>
                <a:cs typeface="Carlito"/>
              </a:rPr>
              <a:t>and a </a:t>
            </a:r>
            <a:r>
              <a:rPr sz="1900" b="0" spc="-10" dirty="0">
                <a:solidFill>
                  <a:srgbClr val="000000"/>
                </a:solidFill>
                <a:latin typeface="Carlito"/>
                <a:cs typeface="Carlito"/>
              </a:rPr>
              <a:t>threshold  potential </a:t>
            </a:r>
            <a:r>
              <a:rPr sz="1900" b="0" spc="-5" dirty="0">
                <a:solidFill>
                  <a:srgbClr val="000000"/>
                </a:solidFill>
                <a:latin typeface="Carlito"/>
                <a:cs typeface="Carlito"/>
              </a:rPr>
              <a:t>is </a:t>
            </a:r>
            <a:r>
              <a:rPr sz="1900" b="0" spc="-10" dirty="0">
                <a:solidFill>
                  <a:srgbClr val="000000"/>
                </a:solidFill>
                <a:latin typeface="Carlito"/>
                <a:cs typeface="Carlito"/>
              </a:rPr>
              <a:t>reached, </a:t>
            </a:r>
            <a:r>
              <a:rPr sz="1900" b="0" spc="-15" dirty="0">
                <a:solidFill>
                  <a:srgbClr val="000000"/>
                </a:solidFill>
                <a:latin typeface="Carlito"/>
                <a:cs typeface="Carlito"/>
              </a:rPr>
              <a:t>....</a:t>
            </a:r>
            <a:r>
              <a:rPr sz="1900" spc="-15" dirty="0">
                <a:solidFill>
                  <a:srgbClr val="FF0000"/>
                </a:solidFill>
              </a:rPr>
              <a:t>Voltage-gated </a:t>
            </a:r>
            <a:r>
              <a:rPr sz="1900" spc="-5" dirty="0">
                <a:solidFill>
                  <a:srgbClr val="FF0000"/>
                </a:solidFill>
              </a:rPr>
              <a:t>sodium channels </a:t>
            </a:r>
            <a:r>
              <a:rPr sz="1900" b="0" spc="-5" dirty="0">
                <a:solidFill>
                  <a:srgbClr val="000000"/>
                </a:solidFill>
                <a:latin typeface="Carlito"/>
                <a:cs typeface="Carlito"/>
              </a:rPr>
              <a:t>within </a:t>
            </a:r>
            <a:r>
              <a:rPr sz="1900" b="0" spc="-10" dirty="0">
                <a:solidFill>
                  <a:srgbClr val="000000"/>
                </a:solidFill>
                <a:latin typeface="Carlito"/>
                <a:cs typeface="Carlito"/>
              </a:rPr>
              <a:t>perijunctional portion  </a:t>
            </a:r>
            <a:r>
              <a:rPr sz="1900" b="0" spc="-5" dirty="0">
                <a:solidFill>
                  <a:srgbClr val="000000"/>
                </a:solidFill>
                <a:latin typeface="Carlito"/>
                <a:cs typeface="Carlito"/>
              </a:rPr>
              <a:t>of the muscle </a:t>
            </a:r>
            <a:r>
              <a:rPr sz="1900" b="0" spc="-10" dirty="0">
                <a:solidFill>
                  <a:srgbClr val="000000"/>
                </a:solidFill>
                <a:latin typeface="Carlito"/>
                <a:cs typeface="Carlito"/>
              </a:rPr>
              <a:t>membrane</a:t>
            </a:r>
            <a:r>
              <a:rPr sz="1900" b="0" spc="15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900" b="0" spc="-10" dirty="0">
                <a:solidFill>
                  <a:srgbClr val="000000"/>
                </a:solidFill>
                <a:latin typeface="Carlito"/>
                <a:cs typeface="Carlito"/>
              </a:rPr>
              <a:t>open</a:t>
            </a:r>
            <a:endParaRPr sz="1900">
              <a:latin typeface="Carlito"/>
              <a:cs typeface="Carlito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115DCB-61F4-42A0-A36F-B2F223662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48"/>
    </mc:Choice>
    <mc:Fallback>
      <p:transition spd="slow" advTm="3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381000"/>
            <a:ext cx="60198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ROLE </a:t>
            </a:r>
            <a:r>
              <a:rPr spc="-5" dirty="0"/>
              <a:t>OF</a:t>
            </a:r>
            <a:r>
              <a:rPr spc="-80" dirty="0"/>
              <a:t> </a:t>
            </a:r>
            <a:r>
              <a:rPr spc="-15" dirty="0"/>
              <a:t>CALCIUM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600" y="1033200"/>
            <a:ext cx="8138161" cy="58248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419100" marR="102870" indent="-342900">
              <a:lnSpc>
                <a:spcPct val="90100"/>
              </a:lnSpc>
              <a:spcBef>
                <a:spcPts val="385"/>
              </a:spcBef>
              <a:buFont typeface="Arial"/>
              <a:buChar char="•"/>
              <a:tabLst>
                <a:tab pos="418465" algn="l"/>
                <a:tab pos="419100" algn="l"/>
              </a:tabLst>
            </a:pPr>
            <a:r>
              <a:rPr sz="2400" spc="-5" dirty="0">
                <a:latin typeface="Carlito"/>
                <a:cs typeface="Carlito"/>
              </a:rPr>
              <a:t>The </a:t>
            </a:r>
            <a:r>
              <a:rPr sz="2400" spc="-15" dirty="0">
                <a:latin typeface="Carlito"/>
                <a:cs typeface="Carlito"/>
              </a:rPr>
              <a:t>concentration </a:t>
            </a:r>
            <a:r>
              <a:rPr sz="2400" spc="-5" dirty="0">
                <a:latin typeface="Carlito"/>
                <a:cs typeface="Carlito"/>
              </a:rPr>
              <a:t>of calcium </a:t>
            </a:r>
            <a:r>
              <a:rPr sz="2400" dirty="0">
                <a:latin typeface="Carlito"/>
                <a:cs typeface="Carlito"/>
              </a:rPr>
              <a:t>and the </a:t>
            </a:r>
            <a:r>
              <a:rPr sz="2400" spc="-5" dirty="0">
                <a:latin typeface="Carlito"/>
                <a:cs typeface="Carlito"/>
              </a:rPr>
              <a:t>length of </a:t>
            </a:r>
            <a:r>
              <a:rPr sz="2400" dirty="0">
                <a:latin typeface="Carlito"/>
                <a:cs typeface="Carlito"/>
              </a:rPr>
              <a:t>time </a:t>
            </a:r>
            <a:r>
              <a:rPr sz="2400" spc="-5" dirty="0">
                <a:latin typeface="Carlito"/>
                <a:cs typeface="Carlito"/>
              </a:rPr>
              <a:t>during </a:t>
            </a:r>
            <a:r>
              <a:rPr sz="2400" dirty="0">
                <a:latin typeface="Carlito"/>
                <a:cs typeface="Carlito"/>
              </a:rPr>
              <a:t>which  it </a:t>
            </a:r>
            <a:r>
              <a:rPr sz="2400" spc="-15" dirty="0">
                <a:latin typeface="Carlito"/>
                <a:cs typeface="Carlito"/>
              </a:rPr>
              <a:t>flows into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nerve </a:t>
            </a:r>
            <a:r>
              <a:rPr sz="2400" dirty="0">
                <a:latin typeface="Carlito"/>
                <a:cs typeface="Carlito"/>
              </a:rPr>
              <a:t>ending, </a:t>
            </a:r>
            <a:r>
              <a:rPr sz="2400" spc="-5" dirty="0">
                <a:latin typeface="Carlito"/>
                <a:cs typeface="Carlito"/>
              </a:rPr>
              <a:t>determines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number of </a:t>
            </a:r>
            <a:r>
              <a:rPr sz="2400" spc="-15" dirty="0">
                <a:latin typeface="Carlito"/>
                <a:cs typeface="Carlito"/>
              </a:rPr>
              <a:t>quanta  </a:t>
            </a:r>
            <a:r>
              <a:rPr sz="2400" spc="-5" dirty="0">
                <a:latin typeface="Carlito"/>
                <a:cs typeface="Carlito"/>
              </a:rPr>
              <a:t>release.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050">
              <a:latin typeface="Carlito"/>
              <a:cs typeface="Carlito"/>
            </a:endParaRPr>
          </a:p>
          <a:p>
            <a:pPr marL="419100" marR="81280" indent="-342900">
              <a:lnSpc>
                <a:spcPct val="90000"/>
              </a:lnSpc>
              <a:buFont typeface="Arial"/>
              <a:buChar char="•"/>
              <a:tabLst>
                <a:tab pos="487045" algn="l"/>
                <a:tab pos="487680" algn="l"/>
              </a:tabLst>
            </a:pPr>
            <a:r>
              <a:rPr dirty="0"/>
              <a:t>	</a:t>
            </a:r>
            <a:r>
              <a:rPr sz="2400" dirty="0">
                <a:latin typeface="Carlito"/>
                <a:cs typeface="Carlito"/>
              </a:rPr>
              <a:t>If </a:t>
            </a:r>
            <a:r>
              <a:rPr sz="2400" spc="-5" dirty="0">
                <a:latin typeface="Carlito"/>
                <a:cs typeface="Carlito"/>
              </a:rPr>
              <a:t>Ca</a:t>
            </a:r>
            <a:r>
              <a:rPr sz="2400" spc="-7" baseline="24305" dirty="0">
                <a:latin typeface="Carlito"/>
                <a:cs typeface="Carlito"/>
              </a:rPr>
              <a:t>+2 </a:t>
            </a:r>
            <a:r>
              <a:rPr sz="2400" dirty="0">
                <a:latin typeface="Carlito"/>
                <a:cs typeface="Carlito"/>
              </a:rPr>
              <a:t>is </a:t>
            </a:r>
            <a:r>
              <a:rPr sz="2400" spc="-10" dirty="0">
                <a:latin typeface="Carlito"/>
                <a:cs typeface="Carlito"/>
              </a:rPr>
              <a:t>not present </a:t>
            </a:r>
            <a:r>
              <a:rPr sz="2400" dirty="0">
                <a:latin typeface="Carlito"/>
                <a:cs typeface="Carlito"/>
              </a:rPr>
              <a:t>, then </a:t>
            </a:r>
            <a:r>
              <a:rPr sz="2400" spc="-5" dirty="0">
                <a:latin typeface="Carlito"/>
                <a:cs typeface="Carlito"/>
              </a:rPr>
              <a:t>depolarisation of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nerve </a:t>
            </a:r>
            <a:r>
              <a:rPr sz="2400" dirty="0">
                <a:latin typeface="Carlito"/>
                <a:cs typeface="Carlito"/>
              </a:rPr>
              <a:t>, </a:t>
            </a:r>
            <a:r>
              <a:rPr sz="2400" spc="-10" dirty="0">
                <a:latin typeface="Carlito"/>
                <a:cs typeface="Carlito"/>
              </a:rPr>
              <a:t>even by  </a:t>
            </a:r>
            <a:r>
              <a:rPr sz="2400" spc="-5" dirty="0">
                <a:latin typeface="Carlito"/>
                <a:cs typeface="Carlito"/>
              </a:rPr>
              <a:t>electrical stimulation </a:t>
            </a:r>
            <a:r>
              <a:rPr sz="2400" dirty="0">
                <a:latin typeface="Carlito"/>
                <a:cs typeface="Carlito"/>
              </a:rPr>
              <a:t>will </a:t>
            </a:r>
            <a:r>
              <a:rPr sz="2400" spc="-5" dirty="0">
                <a:latin typeface="Carlito"/>
                <a:cs typeface="Carlito"/>
              </a:rPr>
              <a:t>not </a:t>
            </a:r>
            <a:r>
              <a:rPr sz="2400" spc="-10" dirty="0">
                <a:latin typeface="Carlito"/>
                <a:cs typeface="Carlito"/>
              </a:rPr>
              <a:t>produce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release of </a:t>
            </a:r>
            <a:r>
              <a:rPr sz="2400" spc="-15" dirty="0">
                <a:latin typeface="Carlito"/>
                <a:cs typeface="Carlito"/>
              </a:rPr>
              <a:t>transmitter  </a:t>
            </a:r>
            <a:r>
              <a:rPr sz="2400" spc="-5" dirty="0">
                <a:latin typeface="Carlito"/>
                <a:cs typeface="Carlito"/>
              </a:rPr>
              <a:t>whereas </a:t>
            </a:r>
            <a:r>
              <a:rPr sz="2400" spc="-10" dirty="0">
                <a:latin typeface="Carlito"/>
                <a:cs typeface="Carlito"/>
              </a:rPr>
              <a:t>doubling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10" dirty="0">
                <a:latin typeface="Carlito"/>
                <a:cs typeface="Carlito"/>
              </a:rPr>
              <a:t>extracellular </a:t>
            </a:r>
            <a:r>
              <a:rPr sz="2400" dirty="0">
                <a:latin typeface="Carlito"/>
                <a:cs typeface="Carlito"/>
              </a:rPr>
              <a:t>Ca</a:t>
            </a:r>
            <a:r>
              <a:rPr sz="2400" baseline="24305" dirty="0">
                <a:latin typeface="Carlito"/>
                <a:cs typeface="Carlito"/>
              </a:rPr>
              <a:t>+2 </a:t>
            </a:r>
            <a:r>
              <a:rPr sz="2400" spc="-5" dirty="0">
                <a:latin typeface="Carlito"/>
                <a:cs typeface="Carlito"/>
              </a:rPr>
              <a:t>results </a:t>
            </a:r>
            <a:r>
              <a:rPr sz="2400" dirty="0">
                <a:latin typeface="Carlito"/>
                <a:cs typeface="Carlito"/>
              </a:rPr>
              <a:t>in </a:t>
            </a:r>
            <a:r>
              <a:rPr sz="2400" spc="-15" dirty="0">
                <a:latin typeface="Carlito"/>
                <a:cs typeface="Carlito"/>
              </a:rPr>
              <a:t>16-fold </a:t>
            </a:r>
            <a:r>
              <a:rPr sz="2400" spc="-5" dirty="0">
                <a:latin typeface="Carlito"/>
                <a:cs typeface="Carlito"/>
              </a:rPr>
              <a:t>increase  </a:t>
            </a:r>
            <a:r>
              <a:rPr sz="2400" dirty="0">
                <a:latin typeface="Carlito"/>
                <a:cs typeface="Carlito"/>
              </a:rPr>
              <a:t>in the </a:t>
            </a:r>
            <a:r>
              <a:rPr sz="2400" spc="-10" dirty="0">
                <a:latin typeface="Carlito"/>
                <a:cs typeface="Carlito"/>
              </a:rPr>
              <a:t>quantal </a:t>
            </a:r>
            <a:r>
              <a:rPr sz="2400" spc="-15" dirty="0">
                <a:latin typeface="Carlito"/>
                <a:cs typeface="Carlito"/>
              </a:rPr>
              <a:t>content </a:t>
            </a:r>
            <a:r>
              <a:rPr sz="2400" spc="-5" dirty="0">
                <a:latin typeface="Carlito"/>
                <a:cs typeface="Carlito"/>
              </a:rPr>
              <a:t>of </a:t>
            </a:r>
            <a:r>
              <a:rPr sz="2400" dirty="0">
                <a:latin typeface="Carlito"/>
                <a:cs typeface="Carlito"/>
              </a:rPr>
              <a:t>an </a:t>
            </a:r>
            <a:r>
              <a:rPr sz="2400" spc="-10" dirty="0">
                <a:latin typeface="Carlito"/>
                <a:cs typeface="Carlito"/>
              </a:rPr>
              <a:t>end-plate</a:t>
            </a:r>
            <a:r>
              <a:rPr sz="2400" spc="-1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potential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800">
              <a:latin typeface="Carlito"/>
              <a:cs typeface="Carlito"/>
            </a:endParaRPr>
          </a:p>
          <a:p>
            <a:pPr marL="4191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18465" algn="l"/>
                <a:tab pos="419100" algn="l"/>
              </a:tabLst>
            </a:pPr>
            <a:r>
              <a:rPr sz="2400" spc="-5" dirty="0">
                <a:latin typeface="Carlito"/>
                <a:cs typeface="Carlito"/>
              </a:rPr>
              <a:t>Calcium </a:t>
            </a:r>
            <a:r>
              <a:rPr sz="2400" spc="-10" dirty="0">
                <a:latin typeface="Carlito"/>
                <a:cs typeface="Carlito"/>
              </a:rPr>
              <a:t>current </a:t>
            </a:r>
            <a:r>
              <a:rPr sz="2400" dirty="0">
                <a:latin typeface="Carlito"/>
                <a:cs typeface="Carlito"/>
              </a:rPr>
              <a:t>is </a:t>
            </a:r>
            <a:r>
              <a:rPr sz="2400" spc="-5" dirty="0">
                <a:latin typeface="Carlito"/>
                <a:cs typeface="Carlito"/>
              </a:rPr>
              <a:t>normally </a:t>
            </a:r>
            <a:r>
              <a:rPr sz="2400" spc="-15" dirty="0">
                <a:latin typeface="Carlito"/>
                <a:cs typeface="Carlito"/>
              </a:rPr>
              <a:t>stopped </a:t>
            </a:r>
            <a:r>
              <a:rPr sz="2400" spc="-10" dirty="0">
                <a:latin typeface="Carlito"/>
                <a:cs typeface="Carlito"/>
              </a:rPr>
              <a:t>by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out </a:t>
            </a:r>
            <a:r>
              <a:rPr sz="2400" spc="-10" dirty="0">
                <a:latin typeface="Carlito"/>
                <a:cs typeface="Carlito"/>
              </a:rPr>
              <a:t>flow </a:t>
            </a:r>
            <a:r>
              <a:rPr sz="2400" spc="-5" dirty="0">
                <a:latin typeface="Carlito"/>
                <a:cs typeface="Carlito"/>
              </a:rPr>
              <a:t>of</a:t>
            </a:r>
            <a:r>
              <a:rPr sz="2400" spc="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potassium.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100">
              <a:latin typeface="Carlito"/>
              <a:cs typeface="Carlito"/>
            </a:endParaRPr>
          </a:p>
          <a:p>
            <a:pPr marL="419100" marR="342900" indent="-342900">
              <a:lnSpc>
                <a:spcPts val="2590"/>
              </a:lnSpc>
              <a:buFont typeface="Arial"/>
              <a:buChar char="•"/>
              <a:tabLst>
                <a:tab pos="418465" algn="l"/>
                <a:tab pos="419100" algn="l"/>
              </a:tabLst>
            </a:pPr>
            <a:r>
              <a:rPr sz="2400" spc="-5" dirty="0">
                <a:latin typeface="Carlito"/>
                <a:cs typeface="Carlito"/>
              </a:rPr>
              <a:t>Calcium channels </a:t>
            </a:r>
            <a:r>
              <a:rPr sz="2400" spc="-15" dirty="0">
                <a:latin typeface="Carlito"/>
                <a:cs typeface="Carlito"/>
              </a:rPr>
              <a:t>are </a:t>
            </a:r>
            <a:r>
              <a:rPr sz="2400" spc="-5" dirty="0">
                <a:latin typeface="Carlito"/>
                <a:cs typeface="Carlito"/>
              </a:rPr>
              <a:t>specialized </a:t>
            </a:r>
            <a:r>
              <a:rPr sz="2400" spc="-10" dirty="0">
                <a:latin typeface="Carlito"/>
                <a:cs typeface="Carlito"/>
              </a:rPr>
              <a:t>proteins, </a:t>
            </a:r>
            <a:r>
              <a:rPr sz="2400" dirty="0">
                <a:latin typeface="Carlito"/>
                <a:cs typeface="Carlito"/>
              </a:rPr>
              <a:t>which </a:t>
            </a:r>
            <a:r>
              <a:rPr sz="2400" spc="-15" dirty="0">
                <a:latin typeface="Carlito"/>
                <a:cs typeface="Carlito"/>
              </a:rPr>
              <a:t>are </a:t>
            </a:r>
            <a:r>
              <a:rPr sz="2400" spc="-5" dirty="0">
                <a:latin typeface="Carlito"/>
                <a:cs typeface="Carlito"/>
              </a:rPr>
              <a:t>opened </a:t>
            </a:r>
            <a:r>
              <a:rPr sz="2400" spc="-10" dirty="0">
                <a:latin typeface="Carlito"/>
                <a:cs typeface="Carlito"/>
              </a:rPr>
              <a:t>by  </a:t>
            </a:r>
            <a:r>
              <a:rPr sz="2400" spc="-15" dirty="0">
                <a:latin typeface="Carlito"/>
                <a:cs typeface="Carlito"/>
              </a:rPr>
              <a:t>voltage </a:t>
            </a:r>
            <a:r>
              <a:rPr sz="2400" spc="-10" dirty="0">
                <a:latin typeface="Carlito"/>
                <a:cs typeface="Carlito"/>
              </a:rPr>
              <a:t>change accompanying </a:t>
            </a:r>
            <a:r>
              <a:rPr sz="2400" dirty="0">
                <a:latin typeface="Carlito"/>
                <a:cs typeface="Carlito"/>
              </a:rPr>
              <a:t>action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potentials</a:t>
            </a:r>
            <a:endParaRPr sz="2400">
              <a:latin typeface="Carlito"/>
              <a:cs typeface="Carlito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6A9DF3-CAFA-432F-84EC-609CD883F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88"/>
    </mc:Choice>
    <mc:Fallback>
      <p:transition spd="slow" advTm="37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5140" y="653287"/>
            <a:ext cx="7767320" cy="3780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6400" marR="909319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800" spc="-20" dirty="0">
                <a:latin typeface="Carlito"/>
                <a:cs typeface="Carlito"/>
              </a:rPr>
              <a:t>Part </a:t>
            </a:r>
            <a:r>
              <a:rPr sz="2800" spc="-5" dirty="0">
                <a:latin typeface="Carlito"/>
                <a:cs typeface="Carlito"/>
              </a:rPr>
              <a:t>of calcium is </a:t>
            </a:r>
            <a:r>
              <a:rPr sz="2800" spc="-15" dirty="0">
                <a:latin typeface="Carlito"/>
                <a:cs typeface="Carlito"/>
              </a:rPr>
              <a:t>captured by proteins </a:t>
            </a:r>
            <a:r>
              <a:rPr sz="2800" spc="-5" dirty="0">
                <a:latin typeface="Carlito"/>
                <a:cs typeface="Carlito"/>
              </a:rPr>
              <a:t>in the  endoplasmic </a:t>
            </a:r>
            <a:r>
              <a:rPr sz="2800" spc="-10" dirty="0">
                <a:latin typeface="Carlito"/>
                <a:cs typeface="Carlito"/>
              </a:rPr>
              <a:t>reticulum </a:t>
            </a:r>
            <a:r>
              <a:rPr sz="2800" spc="-5" dirty="0">
                <a:latin typeface="Carlito"/>
                <a:cs typeface="Carlito"/>
              </a:rPr>
              <a:t>&amp; </a:t>
            </a:r>
            <a:r>
              <a:rPr sz="2800" spc="-15" dirty="0">
                <a:latin typeface="Carlito"/>
                <a:cs typeface="Carlito"/>
              </a:rPr>
              <a:t>are</a:t>
            </a:r>
            <a:r>
              <a:rPr sz="2800" spc="90" dirty="0">
                <a:latin typeface="Carlito"/>
                <a:cs typeface="Carlito"/>
              </a:rPr>
              <a:t> </a:t>
            </a:r>
            <a:r>
              <a:rPr sz="2800" spc="-20" dirty="0">
                <a:latin typeface="Carlito"/>
                <a:cs typeface="Carlito"/>
              </a:rPr>
              <a:t>sequestrated.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850">
              <a:latin typeface="Carlito"/>
              <a:cs typeface="Carlito"/>
            </a:endParaRPr>
          </a:p>
          <a:p>
            <a:pPr marL="406400" marR="68580" indent="-342900">
              <a:lnSpc>
                <a:spcPct val="100000"/>
              </a:lnSpc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800" spc="-10" dirty="0">
                <a:latin typeface="Carlito"/>
                <a:cs typeface="Carlito"/>
              </a:rPr>
              <a:t>Remaining part </a:t>
            </a:r>
            <a:r>
              <a:rPr sz="2800" spc="-5" dirty="0">
                <a:latin typeface="Carlito"/>
                <a:cs typeface="Carlito"/>
              </a:rPr>
              <a:t>is </a:t>
            </a:r>
            <a:r>
              <a:rPr sz="2800" spc="-15" dirty="0">
                <a:latin typeface="Carlito"/>
                <a:cs typeface="Carlito"/>
              </a:rPr>
              <a:t>removed </a:t>
            </a:r>
            <a:r>
              <a:rPr sz="2800" spc="-10" dirty="0">
                <a:latin typeface="Carlito"/>
                <a:cs typeface="Carlito"/>
              </a:rPr>
              <a:t>out </a:t>
            </a:r>
            <a:r>
              <a:rPr sz="2800" spc="-5" dirty="0">
                <a:latin typeface="Carlito"/>
                <a:cs typeface="Carlito"/>
              </a:rPr>
              <a:t>of the </a:t>
            </a:r>
            <a:r>
              <a:rPr sz="2800" spc="-10" dirty="0">
                <a:latin typeface="Carlito"/>
                <a:cs typeface="Carlito"/>
              </a:rPr>
              <a:t>nerve </a:t>
            </a:r>
            <a:r>
              <a:rPr sz="2800" spc="-15" dirty="0">
                <a:latin typeface="Carlito"/>
                <a:cs typeface="Carlito"/>
              </a:rPr>
              <a:t>by </a:t>
            </a:r>
            <a:r>
              <a:rPr sz="2800" spc="-5" dirty="0">
                <a:latin typeface="Carlito"/>
                <a:cs typeface="Carlito"/>
              </a:rPr>
              <a:t>the  </a:t>
            </a:r>
            <a:r>
              <a:rPr sz="2800" dirty="0">
                <a:latin typeface="Carlito"/>
                <a:cs typeface="Carlito"/>
              </a:rPr>
              <a:t>Na</a:t>
            </a:r>
            <a:r>
              <a:rPr sz="2775" baseline="25525" dirty="0">
                <a:latin typeface="Carlito"/>
                <a:cs typeface="Carlito"/>
              </a:rPr>
              <a:t>+</a:t>
            </a:r>
            <a:r>
              <a:rPr sz="2800" dirty="0">
                <a:latin typeface="Carlito"/>
                <a:cs typeface="Carlito"/>
              </a:rPr>
              <a:t>/Ca</a:t>
            </a:r>
            <a:r>
              <a:rPr sz="2775" baseline="25525" dirty="0">
                <a:latin typeface="Carlito"/>
                <a:cs typeface="Carlito"/>
              </a:rPr>
              <a:t>+2 </a:t>
            </a:r>
            <a:r>
              <a:rPr sz="2800" spc="-10" dirty="0">
                <a:latin typeface="Carlito"/>
                <a:cs typeface="Carlito"/>
              </a:rPr>
              <a:t>antiport</a:t>
            </a:r>
            <a:r>
              <a:rPr sz="2800" spc="-195" dirty="0">
                <a:latin typeface="Carlito"/>
                <a:cs typeface="Carlito"/>
              </a:rPr>
              <a:t> </a:t>
            </a:r>
            <a:r>
              <a:rPr sz="2800" spc="-30" dirty="0">
                <a:latin typeface="Carlito"/>
                <a:cs typeface="Carlito"/>
              </a:rPr>
              <a:t>system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850">
              <a:latin typeface="Carlito"/>
              <a:cs typeface="Carlito"/>
            </a:endParaRPr>
          </a:p>
          <a:p>
            <a:pPr marL="406400" marR="8509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05765" algn="l"/>
                <a:tab pos="406400" algn="l"/>
              </a:tabLst>
            </a:pPr>
            <a:r>
              <a:rPr sz="2800" spc="-5" dirty="0">
                <a:latin typeface="Carlito"/>
                <a:cs typeface="Carlito"/>
              </a:rPr>
              <a:t>The </a:t>
            </a:r>
            <a:r>
              <a:rPr sz="2800" spc="-10" dirty="0">
                <a:latin typeface="Carlito"/>
                <a:cs typeface="Carlito"/>
              </a:rPr>
              <a:t>sodium </a:t>
            </a:r>
            <a:r>
              <a:rPr sz="2800" spc="-5" dirty="0">
                <a:latin typeface="Carlito"/>
                <a:cs typeface="Carlito"/>
              </a:rPr>
              <a:t>is </a:t>
            </a:r>
            <a:r>
              <a:rPr sz="2800" spc="-10" dirty="0">
                <a:latin typeface="Carlito"/>
                <a:cs typeface="Carlito"/>
              </a:rPr>
              <a:t>eventually </a:t>
            </a:r>
            <a:r>
              <a:rPr sz="2800" spc="-15" dirty="0">
                <a:latin typeface="Carlito"/>
                <a:cs typeface="Carlito"/>
              </a:rPr>
              <a:t>removed </a:t>
            </a:r>
            <a:r>
              <a:rPr sz="2800" spc="-20" dirty="0">
                <a:latin typeface="Carlito"/>
                <a:cs typeface="Carlito"/>
              </a:rPr>
              <a:t>from </a:t>
            </a:r>
            <a:r>
              <a:rPr sz="2800" spc="-5" dirty="0">
                <a:latin typeface="Carlito"/>
                <a:cs typeface="Carlito"/>
              </a:rPr>
              <a:t>the cell </a:t>
            </a:r>
            <a:r>
              <a:rPr sz="2800" spc="-10" dirty="0">
                <a:latin typeface="Carlito"/>
                <a:cs typeface="Carlito"/>
              </a:rPr>
              <a:t>by  </a:t>
            </a:r>
            <a:r>
              <a:rPr sz="2800" spc="-50" dirty="0">
                <a:latin typeface="Carlito"/>
                <a:cs typeface="Carlito"/>
              </a:rPr>
              <a:t>ATPase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FB45A9-B258-4023-9683-BC8D6D87B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2"/>
    </mc:Choice>
    <mc:Fallback>
      <p:transition spd="slow" advTm="1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98449"/>
            <a:ext cx="6446646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THE</a:t>
            </a:r>
            <a:r>
              <a:rPr spc="-30" dirty="0"/>
              <a:t> </a:t>
            </a:r>
            <a:r>
              <a:rPr spc="-20" dirty="0"/>
              <a:t>ACETYLCHOLINE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186942"/>
            <a:ext cx="8379460" cy="230063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marR="5080" indent="-3429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0" dirty="0">
                <a:latin typeface="Carlito"/>
                <a:cs typeface="Carlito"/>
              </a:rPr>
              <a:t>Synthesized </a:t>
            </a:r>
            <a:r>
              <a:rPr sz="2800" spc="-5" dirty="0">
                <a:latin typeface="Carlito"/>
                <a:cs typeface="Carlito"/>
              </a:rPr>
              <a:t>in the </a:t>
            </a:r>
            <a:r>
              <a:rPr sz="2800" spc="-15" dirty="0">
                <a:latin typeface="Carlito"/>
                <a:cs typeface="Carlito"/>
              </a:rPr>
              <a:t>Presynaptic </a:t>
            </a:r>
            <a:r>
              <a:rPr sz="2800" spc="-10" dirty="0">
                <a:latin typeface="Carlito"/>
                <a:cs typeface="Carlito"/>
              </a:rPr>
              <a:t>terminal </a:t>
            </a:r>
            <a:r>
              <a:rPr sz="2800" spc="-20" dirty="0">
                <a:latin typeface="Carlito"/>
                <a:cs typeface="Carlito"/>
              </a:rPr>
              <a:t>from </a:t>
            </a:r>
            <a:r>
              <a:rPr sz="2800" spc="-25" dirty="0">
                <a:latin typeface="Carlito"/>
                <a:cs typeface="Carlito"/>
              </a:rPr>
              <a:t>substrate  </a:t>
            </a:r>
            <a:r>
              <a:rPr sz="2800" spc="-10" dirty="0">
                <a:latin typeface="Carlito"/>
                <a:cs typeface="Carlito"/>
              </a:rPr>
              <a:t>Choline </a:t>
            </a:r>
            <a:r>
              <a:rPr sz="2800" spc="-5" dirty="0">
                <a:latin typeface="Carlito"/>
                <a:cs typeface="Carlito"/>
              </a:rPr>
              <a:t>and Acetyl</a:t>
            </a:r>
            <a:r>
              <a:rPr sz="2800" spc="4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CoA.</a:t>
            </a:r>
            <a:endParaRPr sz="2800">
              <a:latin typeface="Carlito"/>
              <a:cs typeface="Carlito"/>
            </a:endParaRPr>
          </a:p>
          <a:p>
            <a:pPr marL="3614420">
              <a:lnSpc>
                <a:spcPct val="100000"/>
              </a:lnSpc>
              <a:spcBef>
                <a:spcPts val="1515"/>
              </a:spcBef>
            </a:pPr>
            <a:r>
              <a:rPr sz="1800" spc="-5" dirty="0">
                <a:latin typeface="Carlito"/>
                <a:cs typeface="Carlito"/>
              </a:rPr>
              <a:t>Choline</a:t>
            </a:r>
            <a:r>
              <a:rPr sz="1800" spc="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Acetyltransferase</a:t>
            </a:r>
            <a:endParaRPr sz="1800">
              <a:latin typeface="Carlito"/>
              <a:cs typeface="Carlito"/>
            </a:endParaRPr>
          </a:p>
          <a:p>
            <a:pPr marL="269875">
              <a:lnSpc>
                <a:spcPct val="100000"/>
              </a:lnSpc>
              <a:spcBef>
                <a:spcPts val="600"/>
              </a:spcBef>
              <a:tabLst>
                <a:tab pos="5406390" algn="l"/>
              </a:tabLst>
            </a:pPr>
            <a:r>
              <a:rPr sz="3000" spc="-5" dirty="0">
                <a:latin typeface="Carlito"/>
                <a:cs typeface="Carlito"/>
              </a:rPr>
              <a:t>CHOLINE </a:t>
            </a:r>
            <a:r>
              <a:rPr sz="3000" dirty="0">
                <a:latin typeface="Carlito"/>
                <a:cs typeface="Carlito"/>
              </a:rPr>
              <a:t>+</a:t>
            </a:r>
            <a:r>
              <a:rPr sz="3000" spc="5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ACETYL</a:t>
            </a:r>
            <a:r>
              <a:rPr sz="3000" spc="10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CoA	</a:t>
            </a:r>
            <a:r>
              <a:rPr sz="3000" spc="-10" dirty="0">
                <a:latin typeface="Carlito"/>
                <a:cs typeface="Carlito"/>
              </a:rPr>
              <a:t>ACETYL</a:t>
            </a:r>
            <a:r>
              <a:rPr sz="3000" spc="-25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CHOLINE</a:t>
            </a:r>
            <a:endParaRPr sz="30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04033" y="3135790"/>
            <a:ext cx="2022475" cy="72263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R="30480" algn="ctr">
              <a:lnSpc>
                <a:spcPct val="100000"/>
              </a:lnSpc>
              <a:spcBef>
                <a:spcPts val="610"/>
              </a:spcBef>
            </a:pPr>
            <a:r>
              <a:rPr sz="1800" spc="-5" dirty="0">
                <a:latin typeface="Carlito"/>
                <a:cs typeface="Carlito"/>
              </a:rPr>
              <a:t>Carrier</a:t>
            </a:r>
            <a:endParaRPr sz="18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535"/>
              </a:spcBef>
            </a:pPr>
            <a:r>
              <a:rPr sz="1900" spc="-15" dirty="0">
                <a:latin typeface="Carlito"/>
                <a:cs typeface="Carlito"/>
              </a:rPr>
              <a:t>Facilitated</a:t>
            </a:r>
            <a:r>
              <a:rPr sz="1900" spc="-25" dirty="0">
                <a:latin typeface="Carlito"/>
                <a:cs typeface="Carlito"/>
              </a:rPr>
              <a:t> </a:t>
            </a:r>
            <a:r>
              <a:rPr sz="1900" spc="-20" dirty="0">
                <a:latin typeface="Carlito"/>
                <a:cs typeface="Carlito"/>
              </a:rPr>
              <a:t>Transport</a:t>
            </a:r>
            <a:endParaRPr sz="19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09529" y="3543122"/>
            <a:ext cx="77787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Carlito"/>
                <a:cs typeface="Carlito"/>
              </a:rPr>
              <a:t>Release</a:t>
            </a:r>
            <a:endParaRPr sz="19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4895" y="4372736"/>
            <a:ext cx="7851775" cy="163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3000" spc="-5" dirty="0">
                <a:latin typeface="Carlito"/>
                <a:cs typeface="Carlito"/>
              </a:rPr>
              <a:t>CHOLINE </a:t>
            </a:r>
            <a:r>
              <a:rPr sz="3000" dirty="0">
                <a:latin typeface="Carlito"/>
                <a:cs typeface="Carlito"/>
              </a:rPr>
              <a:t>+</a:t>
            </a:r>
            <a:r>
              <a:rPr sz="3000" spc="5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ACETYL</a:t>
            </a:r>
            <a:r>
              <a:rPr sz="3000" spc="10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CoA	</a:t>
            </a:r>
            <a:r>
              <a:rPr sz="3000" spc="-10" dirty="0">
                <a:latin typeface="Carlito"/>
                <a:cs typeface="Carlito"/>
              </a:rPr>
              <a:t>ACETYL</a:t>
            </a:r>
            <a:r>
              <a:rPr sz="3000" spc="-85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CHOLINE</a:t>
            </a:r>
            <a:endParaRPr sz="3000">
              <a:latin typeface="Carlito"/>
              <a:cs typeface="Carlito"/>
            </a:endParaRPr>
          </a:p>
          <a:p>
            <a:pPr marL="3528695">
              <a:lnSpc>
                <a:spcPct val="100000"/>
              </a:lnSpc>
              <a:spcBef>
                <a:spcPts val="1560"/>
              </a:spcBef>
            </a:pPr>
            <a:r>
              <a:rPr sz="1800" spc="-10" dirty="0">
                <a:latin typeface="Carlito"/>
                <a:cs typeface="Carlito"/>
              </a:rPr>
              <a:t>Acetylcholinesterase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50">
              <a:latin typeface="Carlito"/>
              <a:cs typeface="Carlito"/>
            </a:endParaRPr>
          </a:p>
          <a:p>
            <a:pPr marL="3535045">
              <a:lnSpc>
                <a:spcPct val="100000"/>
              </a:lnSpc>
            </a:pPr>
            <a:r>
              <a:rPr sz="1900" spc="-10" dirty="0">
                <a:solidFill>
                  <a:srgbClr val="FF0000"/>
                </a:solidFill>
                <a:latin typeface="Carlito"/>
                <a:cs typeface="Carlito"/>
              </a:rPr>
              <a:t>Synaptic Cleft</a:t>
            </a:r>
            <a:endParaRPr sz="19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29200" y="2667001"/>
            <a:ext cx="623443" cy="166242"/>
            <a:chOff x="4483608" y="2731007"/>
            <a:chExt cx="1169035" cy="102235"/>
          </a:xfrm>
        </p:grpSpPr>
        <p:sp>
          <p:nvSpPr>
            <p:cNvPr id="8" name="object 8"/>
            <p:cNvSpPr/>
            <p:nvPr/>
          </p:nvSpPr>
          <p:spPr>
            <a:xfrm>
              <a:off x="4496562" y="2743961"/>
              <a:ext cx="1143000" cy="76200"/>
            </a:xfrm>
            <a:custGeom>
              <a:avLst/>
              <a:gdLst/>
              <a:ahLst/>
              <a:cxnLst/>
              <a:rect l="l" t="t" r="r" b="b"/>
              <a:pathLst>
                <a:path w="1143000" h="76200">
                  <a:moveTo>
                    <a:pt x="1104900" y="0"/>
                  </a:moveTo>
                  <a:lnTo>
                    <a:pt x="1104900" y="19050"/>
                  </a:lnTo>
                  <a:lnTo>
                    <a:pt x="0" y="19050"/>
                  </a:lnTo>
                  <a:lnTo>
                    <a:pt x="0" y="57150"/>
                  </a:lnTo>
                  <a:lnTo>
                    <a:pt x="1104900" y="57150"/>
                  </a:lnTo>
                  <a:lnTo>
                    <a:pt x="1104900" y="76200"/>
                  </a:lnTo>
                  <a:lnTo>
                    <a:pt x="1143000" y="38100"/>
                  </a:lnTo>
                  <a:lnTo>
                    <a:pt x="11049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96562" y="2743961"/>
              <a:ext cx="1143000" cy="76200"/>
            </a:xfrm>
            <a:custGeom>
              <a:avLst/>
              <a:gdLst/>
              <a:ahLst/>
              <a:cxnLst/>
              <a:rect l="l" t="t" r="r" b="b"/>
              <a:pathLst>
                <a:path w="1143000" h="76200">
                  <a:moveTo>
                    <a:pt x="0" y="19050"/>
                  </a:moveTo>
                  <a:lnTo>
                    <a:pt x="1104900" y="19050"/>
                  </a:lnTo>
                  <a:lnTo>
                    <a:pt x="1104900" y="0"/>
                  </a:lnTo>
                  <a:lnTo>
                    <a:pt x="1143000" y="38100"/>
                  </a:lnTo>
                  <a:lnTo>
                    <a:pt x="1104900" y="76200"/>
                  </a:lnTo>
                  <a:lnTo>
                    <a:pt x="1104900" y="57150"/>
                  </a:lnTo>
                  <a:lnTo>
                    <a:pt x="0" y="57150"/>
                  </a:lnTo>
                  <a:lnTo>
                    <a:pt x="0" y="1905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28801" y="3429000"/>
            <a:ext cx="166242" cy="928242"/>
            <a:chOff x="1892807" y="3188207"/>
            <a:chExt cx="102235" cy="1169035"/>
          </a:xfrm>
        </p:grpSpPr>
        <p:sp>
          <p:nvSpPr>
            <p:cNvPr id="11" name="object 11"/>
            <p:cNvSpPr/>
            <p:nvPr/>
          </p:nvSpPr>
          <p:spPr>
            <a:xfrm>
              <a:off x="1905761" y="3201161"/>
              <a:ext cx="76200" cy="1143000"/>
            </a:xfrm>
            <a:custGeom>
              <a:avLst/>
              <a:gdLst/>
              <a:ahLst/>
              <a:cxnLst/>
              <a:rect l="l" t="t" r="r" b="b"/>
              <a:pathLst>
                <a:path w="76200" h="1143000">
                  <a:moveTo>
                    <a:pt x="38100" y="0"/>
                  </a:moveTo>
                  <a:lnTo>
                    <a:pt x="0" y="38100"/>
                  </a:lnTo>
                  <a:lnTo>
                    <a:pt x="19050" y="38100"/>
                  </a:lnTo>
                  <a:lnTo>
                    <a:pt x="19050" y="1143000"/>
                  </a:lnTo>
                  <a:lnTo>
                    <a:pt x="57150" y="1143000"/>
                  </a:lnTo>
                  <a:lnTo>
                    <a:pt x="57150" y="38100"/>
                  </a:lnTo>
                  <a:lnTo>
                    <a:pt x="76200" y="381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05761" y="3201161"/>
              <a:ext cx="76200" cy="1143000"/>
            </a:xfrm>
            <a:custGeom>
              <a:avLst/>
              <a:gdLst/>
              <a:ahLst/>
              <a:cxnLst/>
              <a:rect l="l" t="t" r="r" b="b"/>
              <a:pathLst>
                <a:path w="76200" h="1143000">
                  <a:moveTo>
                    <a:pt x="19050" y="1143000"/>
                  </a:moveTo>
                  <a:lnTo>
                    <a:pt x="19050" y="38100"/>
                  </a:lnTo>
                  <a:lnTo>
                    <a:pt x="0" y="38100"/>
                  </a:lnTo>
                  <a:lnTo>
                    <a:pt x="38100" y="0"/>
                  </a:lnTo>
                  <a:lnTo>
                    <a:pt x="76200" y="38100"/>
                  </a:lnTo>
                  <a:lnTo>
                    <a:pt x="57150" y="38100"/>
                  </a:lnTo>
                  <a:lnTo>
                    <a:pt x="57150" y="1143000"/>
                  </a:lnTo>
                  <a:lnTo>
                    <a:pt x="19050" y="11430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781801" y="3048000"/>
            <a:ext cx="166242" cy="1385443"/>
            <a:chOff x="6845807" y="3264408"/>
            <a:chExt cx="102235" cy="1169035"/>
          </a:xfrm>
        </p:grpSpPr>
        <p:sp>
          <p:nvSpPr>
            <p:cNvPr id="14" name="object 14"/>
            <p:cNvSpPr/>
            <p:nvPr/>
          </p:nvSpPr>
          <p:spPr>
            <a:xfrm>
              <a:off x="6858761" y="3277362"/>
              <a:ext cx="76200" cy="1143000"/>
            </a:xfrm>
            <a:custGeom>
              <a:avLst/>
              <a:gdLst/>
              <a:ahLst/>
              <a:cxnLst/>
              <a:rect l="l" t="t" r="r" b="b"/>
              <a:pathLst>
                <a:path w="76200" h="1143000">
                  <a:moveTo>
                    <a:pt x="57150" y="0"/>
                  </a:moveTo>
                  <a:lnTo>
                    <a:pt x="19050" y="0"/>
                  </a:lnTo>
                  <a:lnTo>
                    <a:pt x="19050" y="1104900"/>
                  </a:lnTo>
                  <a:lnTo>
                    <a:pt x="0" y="1104900"/>
                  </a:lnTo>
                  <a:lnTo>
                    <a:pt x="38100" y="1143000"/>
                  </a:lnTo>
                  <a:lnTo>
                    <a:pt x="76200" y="1104900"/>
                  </a:lnTo>
                  <a:lnTo>
                    <a:pt x="57150" y="110490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58761" y="3277362"/>
              <a:ext cx="76200" cy="1143000"/>
            </a:xfrm>
            <a:custGeom>
              <a:avLst/>
              <a:gdLst/>
              <a:ahLst/>
              <a:cxnLst/>
              <a:rect l="l" t="t" r="r" b="b"/>
              <a:pathLst>
                <a:path w="76200" h="1143000">
                  <a:moveTo>
                    <a:pt x="57150" y="0"/>
                  </a:moveTo>
                  <a:lnTo>
                    <a:pt x="57150" y="1104900"/>
                  </a:lnTo>
                  <a:lnTo>
                    <a:pt x="76200" y="1104900"/>
                  </a:lnTo>
                  <a:lnTo>
                    <a:pt x="38100" y="1143000"/>
                  </a:lnTo>
                  <a:lnTo>
                    <a:pt x="0" y="1104900"/>
                  </a:lnTo>
                  <a:lnTo>
                    <a:pt x="19050" y="1104900"/>
                  </a:lnTo>
                  <a:lnTo>
                    <a:pt x="19050" y="0"/>
                  </a:lnTo>
                  <a:lnTo>
                    <a:pt x="57150" y="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953000" y="4495800"/>
            <a:ext cx="838200" cy="228600"/>
            <a:chOff x="4407408" y="4559808"/>
            <a:chExt cx="1169035" cy="102235"/>
          </a:xfrm>
        </p:grpSpPr>
        <p:sp>
          <p:nvSpPr>
            <p:cNvPr id="17" name="object 17"/>
            <p:cNvSpPr/>
            <p:nvPr/>
          </p:nvSpPr>
          <p:spPr>
            <a:xfrm>
              <a:off x="4420362" y="4572762"/>
              <a:ext cx="1143000" cy="76200"/>
            </a:xfrm>
            <a:custGeom>
              <a:avLst/>
              <a:gdLst/>
              <a:ahLst/>
              <a:cxnLst/>
              <a:rect l="l" t="t" r="r" b="b"/>
              <a:pathLst>
                <a:path w="1143000" h="76200">
                  <a:moveTo>
                    <a:pt x="38100" y="0"/>
                  </a:moveTo>
                  <a:lnTo>
                    <a:pt x="0" y="38100"/>
                  </a:lnTo>
                  <a:lnTo>
                    <a:pt x="38100" y="76200"/>
                  </a:lnTo>
                  <a:lnTo>
                    <a:pt x="38100" y="57150"/>
                  </a:lnTo>
                  <a:lnTo>
                    <a:pt x="1143000" y="57150"/>
                  </a:lnTo>
                  <a:lnTo>
                    <a:pt x="1143000" y="19050"/>
                  </a:lnTo>
                  <a:lnTo>
                    <a:pt x="38100" y="1905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20362" y="4572762"/>
              <a:ext cx="1143000" cy="76200"/>
            </a:xfrm>
            <a:custGeom>
              <a:avLst/>
              <a:gdLst/>
              <a:ahLst/>
              <a:cxnLst/>
              <a:rect l="l" t="t" r="r" b="b"/>
              <a:pathLst>
                <a:path w="1143000" h="76200">
                  <a:moveTo>
                    <a:pt x="1143000" y="57150"/>
                  </a:moveTo>
                  <a:lnTo>
                    <a:pt x="38100" y="57150"/>
                  </a:lnTo>
                  <a:lnTo>
                    <a:pt x="38100" y="76200"/>
                  </a:lnTo>
                  <a:lnTo>
                    <a:pt x="0" y="38100"/>
                  </a:lnTo>
                  <a:lnTo>
                    <a:pt x="38100" y="0"/>
                  </a:lnTo>
                  <a:lnTo>
                    <a:pt x="38100" y="19050"/>
                  </a:lnTo>
                  <a:lnTo>
                    <a:pt x="1143000" y="19050"/>
                  </a:lnTo>
                  <a:lnTo>
                    <a:pt x="1143000" y="5715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4F07AB1-F438-4DE3-A97A-03C63AE86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0"/>
    </mc:Choice>
    <mc:Fallback>
      <p:transition spd="slow" advTm="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38200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SYNAPTIC </a:t>
            </a:r>
            <a:r>
              <a:rPr spc="-10" dirty="0"/>
              <a:t>VESICLE </a:t>
            </a:r>
            <a:r>
              <a:rPr spc="-5" dirty="0"/>
              <a:t>AND</a:t>
            </a:r>
            <a:r>
              <a:rPr spc="-10" dirty="0"/>
              <a:t> </a:t>
            </a:r>
            <a:r>
              <a:rPr spc="-35" dirty="0"/>
              <a:t>RECYCLING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3400" y="1524000"/>
            <a:ext cx="7981315" cy="5084084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418465" indent="-342900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0" dirty="0">
                <a:latin typeface="Carlito"/>
                <a:cs typeface="Carlito"/>
              </a:rPr>
              <a:t>Different </a:t>
            </a:r>
            <a:r>
              <a:rPr sz="2400" spc="-5" dirty="0">
                <a:latin typeface="Carlito"/>
                <a:cs typeface="Carlito"/>
              </a:rPr>
              <a:t>pools of acetylcholine </a:t>
            </a:r>
            <a:r>
              <a:rPr sz="2400" dirty="0">
                <a:latin typeface="Carlito"/>
                <a:cs typeface="Carlito"/>
              </a:rPr>
              <a:t>in the </a:t>
            </a:r>
            <a:r>
              <a:rPr sz="2400" spc="-5" dirty="0">
                <a:latin typeface="Carlito"/>
                <a:cs typeface="Carlito"/>
              </a:rPr>
              <a:t>nerve terminal </a:t>
            </a:r>
            <a:r>
              <a:rPr sz="2400" spc="-20" dirty="0">
                <a:latin typeface="Carlito"/>
                <a:cs typeface="Carlito"/>
              </a:rPr>
              <a:t>have  </a:t>
            </a:r>
            <a:r>
              <a:rPr sz="2400" spc="-10" dirty="0">
                <a:latin typeface="Carlito"/>
                <a:cs typeface="Carlito"/>
              </a:rPr>
              <a:t>variable </a:t>
            </a:r>
            <a:r>
              <a:rPr sz="2400" spc="-5" dirty="0">
                <a:latin typeface="Carlito"/>
                <a:cs typeface="Carlito"/>
              </a:rPr>
              <a:t>availability </a:t>
            </a:r>
            <a:r>
              <a:rPr sz="2400" spc="-20" dirty="0">
                <a:latin typeface="Carlito"/>
                <a:cs typeface="Carlito"/>
              </a:rPr>
              <a:t>for </a:t>
            </a:r>
            <a:r>
              <a:rPr sz="2400" spc="-5" dirty="0">
                <a:latin typeface="Carlito"/>
                <a:cs typeface="Carlito"/>
              </a:rPr>
              <a:t>release </a:t>
            </a:r>
            <a:r>
              <a:rPr sz="2400" dirty="0">
                <a:latin typeface="Carlito"/>
                <a:cs typeface="Carlito"/>
              </a:rPr>
              <a:t>:</a:t>
            </a:r>
            <a:endParaRPr sz="2400">
              <a:latin typeface="Carlito"/>
              <a:cs typeface="Carlito"/>
            </a:endParaRPr>
          </a:p>
          <a:p>
            <a:pPr marL="756285" marR="146685" lvl="1" indent="-287020">
              <a:lnSpc>
                <a:spcPts val="2590"/>
              </a:lnSpc>
              <a:spcBef>
                <a:spcPts val="585"/>
              </a:spcBef>
              <a:buFont typeface="Wingdings"/>
              <a:buChar char=""/>
              <a:tabLst>
                <a:tab pos="756920" algn="l"/>
              </a:tabLst>
            </a:pPr>
            <a:r>
              <a:rPr sz="2400" spc="-5" dirty="0">
                <a:latin typeface="Carlito"/>
                <a:cs typeface="Carlito"/>
              </a:rPr>
              <a:t>The </a:t>
            </a:r>
            <a:r>
              <a:rPr sz="2400" b="1" spc="-5" dirty="0">
                <a:latin typeface="Carlito"/>
                <a:cs typeface="Carlito"/>
              </a:rPr>
              <a:t>immediately releasable </a:t>
            </a:r>
            <a:r>
              <a:rPr sz="2400" spc="-15" dirty="0">
                <a:latin typeface="Carlito"/>
                <a:cs typeface="Carlito"/>
              </a:rPr>
              <a:t>stores, </a:t>
            </a:r>
            <a:r>
              <a:rPr sz="2400" spc="-5" dirty="0">
                <a:latin typeface="Carlito"/>
                <a:cs typeface="Carlito"/>
              </a:rPr>
              <a:t>VP2: Responsible </a:t>
            </a:r>
            <a:r>
              <a:rPr sz="2400" spc="-25" dirty="0">
                <a:latin typeface="Carlito"/>
                <a:cs typeface="Carlito"/>
              </a:rPr>
              <a:t>for 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maintainance of </a:t>
            </a:r>
            <a:r>
              <a:rPr sz="2400" spc="-10" dirty="0">
                <a:latin typeface="Carlito"/>
                <a:cs typeface="Carlito"/>
              </a:rPr>
              <a:t>transmitter </a:t>
            </a:r>
            <a:r>
              <a:rPr sz="2400" spc="-5" dirty="0">
                <a:latin typeface="Carlito"/>
                <a:cs typeface="Carlito"/>
              </a:rPr>
              <a:t>release under </a:t>
            </a:r>
            <a:r>
              <a:rPr sz="2400" spc="-10" dirty="0">
                <a:latin typeface="Carlito"/>
                <a:cs typeface="Carlito"/>
              </a:rPr>
              <a:t>conditions  </a:t>
            </a:r>
            <a:r>
              <a:rPr sz="2400" spc="-5" dirty="0">
                <a:latin typeface="Carlito"/>
                <a:cs typeface="Carlito"/>
              </a:rPr>
              <a:t>of </a:t>
            </a:r>
            <a:r>
              <a:rPr sz="2400" spc="-10" dirty="0">
                <a:latin typeface="Carlito"/>
                <a:cs typeface="Carlito"/>
              </a:rPr>
              <a:t>low </a:t>
            </a:r>
            <a:r>
              <a:rPr sz="2400" spc="-5" dirty="0">
                <a:latin typeface="Carlito"/>
                <a:cs typeface="Carlito"/>
              </a:rPr>
              <a:t>nerve </a:t>
            </a:r>
            <a:r>
              <a:rPr sz="2400" spc="-20" dirty="0">
                <a:latin typeface="Carlito"/>
                <a:cs typeface="Carlito"/>
              </a:rPr>
              <a:t>activity. </a:t>
            </a:r>
            <a:r>
              <a:rPr sz="2400" dirty="0">
                <a:latin typeface="Carlito"/>
                <a:cs typeface="Carlito"/>
              </a:rPr>
              <a:t>1% </a:t>
            </a:r>
            <a:r>
              <a:rPr sz="2400" spc="-5" dirty="0">
                <a:latin typeface="Carlito"/>
                <a:cs typeface="Carlito"/>
              </a:rPr>
              <a:t>of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vesicles.</a:t>
            </a:r>
            <a:endParaRPr sz="2400">
              <a:latin typeface="Carlito"/>
              <a:cs typeface="Carlito"/>
            </a:endParaRPr>
          </a:p>
          <a:p>
            <a:pPr marL="756285" lvl="1" indent="-287020">
              <a:lnSpc>
                <a:spcPts val="2735"/>
              </a:lnSpc>
              <a:spcBef>
                <a:spcPts val="254"/>
              </a:spcBef>
              <a:buFont typeface="Wingdings"/>
              <a:buChar char=""/>
              <a:tabLst>
                <a:tab pos="756920" algn="l"/>
              </a:tabLst>
            </a:pPr>
            <a:r>
              <a:rPr sz="2400" spc="-5" dirty="0">
                <a:latin typeface="Carlito"/>
                <a:cs typeface="Carlito"/>
              </a:rPr>
              <a:t>The </a:t>
            </a:r>
            <a:r>
              <a:rPr sz="2400" b="1" spc="-5" dirty="0">
                <a:latin typeface="Carlito"/>
                <a:cs typeface="Carlito"/>
              </a:rPr>
              <a:t>reserve pool</a:t>
            </a:r>
            <a:r>
              <a:rPr sz="2400" spc="-5" dirty="0">
                <a:latin typeface="Carlito"/>
                <a:cs typeface="Carlito"/>
              </a:rPr>
              <a:t>, VP1: Released </a:t>
            </a:r>
            <a:r>
              <a:rPr sz="2400" dirty="0">
                <a:latin typeface="Carlito"/>
                <a:cs typeface="Carlito"/>
              </a:rPr>
              <a:t>in </a:t>
            </a:r>
            <a:r>
              <a:rPr sz="2400" spc="-10" dirty="0">
                <a:latin typeface="Carlito"/>
                <a:cs typeface="Carlito"/>
              </a:rPr>
              <a:t>response </a:t>
            </a:r>
            <a:r>
              <a:rPr sz="2400" spc="-15" dirty="0">
                <a:latin typeface="Carlito"/>
                <a:cs typeface="Carlito"/>
              </a:rPr>
              <a:t>to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nerve</a:t>
            </a:r>
            <a:endParaRPr sz="2400">
              <a:latin typeface="Carlito"/>
              <a:cs typeface="Carlito"/>
            </a:endParaRPr>
          </a:p>
          <a:p>
            <a:pPr marL="756285">
              <a:lnSpc>
                <a:spcPts val="2735"/>
              </a:lnSpc>
            </a:pPr>
            <a:r>
              <a:rPr sz="2400" dirty="0">
                <a:latin typeface="Carlito"/>
                <a:cs typeface="Carlito"/>
              </a:rPr>
              <a:t>impulses. </a:t>
            </a:r>
            <a:r>
              <a:rPr sz="2400" spc="-5" dirty="0">
                <a:latin typeface="Carlito"/>
                <a:cs typeface="Carlito"/>
              </a:rPr>
              <a:t>80% of</a:t>
            </a:r>
            <a:r>
              <a:rPr sz="2400" spc="-1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vesicles.</a:t>
            </a:r>
            <a:endParaRPr sz="2400">
              <a:latin typeface="Carlito"/>
              <a:cs typeface="Carlito"/>
            </a:endParaRPr>
          </a:p>
          <a:p>
            <a:pPr marL="756285" lvl="1" indent="-287020">
              <a:lnSpc>
                <a:spcPct val="100000"/>
              </a:lnSpc>
              <a:spcBef>
                <a:spcPts val="285"/>
              </a:spcBef>
              <a:buFont typeface="Wingdings"/>
              <a:buChar char=""/>
              <a:tabLst>
                <a:tab pos="756920" algn="l"/>
              </a:tabLst>
            </a:pPr>
            <a:r>
              <a:rPr sz="2400" spc="-5" dirty="0">
                <a:latin typeface="Carlito"/>
                <a:cs typeface="Carlito"/>
              </a:rPr>
              <a:t>The </a:t>
            </a:r>
            <a:r>
              <a:rPr sz="2400" b="1" spc="-10" dirty="0">
                <a:latin typeface="Carlito"/>
                <a:cs typeface="Carlito"/>
              </a:rPr>
              <a:t>stationary </a:t>
            </a:r>
            <a:r>
              <a:rPr sz="2400" b="1" spc="-20" dirty="0">
                <a:latin typeface="Carlito"/>
                <a:cs typeface="Carlito"/>
              </a:rPr>
              <a:t>store</a:t>
            </a:r>
            <a:r>
              <a:rPr sz="2400" spc="-20" dirty="0">
                <a:latin typeface="Carlito"/>
                <a:cs typeface="Carlito"/>
              </a:rPr>
              <a:t>: </a:t>
            </a:r>
            <a:r>
              <a:rPr sz="2400" spc="-5" dirty="0">
                <a:latin typeface="Carlito"/>
                <a:cs typeface="Carlito"/>
              </a:rPr>
              <a:t>The remainder of </a:t>
            </a:r>
            <a:r>
              <a:rPr sz="2400" dirty="0">
                <a:latin typeface="Carlito"/>
                <a:cs typeface="Carlito"/>
              </a:rPr>
              <a:t>the</a:t>
            </a:r>
            <a:r>
              <a:rPr sz="2400" spc="10" dirty="0">
                <a:latin typeface="Carlito"/>
                <a:cs typeface="Carlito"/>
              </a:rPr>
              <a:t> </a:t>
            </a:r>
            <a:r>
              <a:rPr sz="2400" spc="-5">
                <a:latin typeface="Carlito"/>
                <a:cs typeface="Carlito"/>
              </a:rPr>
              <a:t>vesicles.</a:t>
            </a:r>
            <a:endParaRPr sz="2700">
              <a:latin typeface="Carlito"/>
              <a:cs typeface="Carlito"/>
            </a:endParaRPr>
          </a:p>
          <a:p>
            <a:pPr lvl="1">
              <a:lnSpc>
                <a:spcPct val="100000"/>
              </a:lnSpc>
              <a:spcBef>
                <a:spcPts val="60"/>
              </a:spcBef>
              <a:buFont typeface="Wingdings"/>
              <a:buChar char=""/>
            </a:pPr>
            <a:endParaRPr sz="2950">
              <a:latin typeface="Carlito"/>
              <a:cs typeface="Carlito"/>
            </a:endParaRPr>
          </a:p>
          <a:p>
            <a:pPr marL="527685" marR="5080" indent="-515620">
              <a:lnSpc>
                <a:spcPts val="2590"/>
              </a:lnSpc>
              <a:buFont typeface="Arial"/>
              <a:buChar char="•"/>
              <a:tabLst>
                <a:tab pos="527685" algn="l"/>
                <a:tab pos="528320" algn="l"/>
                <a:tab pos="1812289" algn="l"/>
              </a:tabLst>
            </a:pPr>
            <a:r>
              <a:rPr sz="2400" spc="-5" dirty="0">
                <a:latin typeface="Carlito"/>
                <a:cs typeface="Carlito"/>
              </a:rPr>
              <a:t>The vesicles </a:t>
            </a:r>
            <a:r>
              <a:rPr sz="2400" dirty="0">
                <a:latin typeface="Carlito"/>
                <a:cs typeface="Carlito"/>
              </a:rPr>
              <a:t>in the </a:t>
            </a:r>
            <a:r>
              <a:rPr sz="2400" spc="-10" dirty="0">
                <a:latin typeface="Carlito"/>
                <a:cs typeface="Carlito"/>
              </a:rPr>
              <a:t>VP2 </a:t>
            </a:r>
            <a:r>
              <a:rPr sz="2400" spc="-5" dirty="0">
                <a:latin typeface="Carlito"/>
                <a:cs typeface="Carlito"/>
              </a:rPr>
              <a:t>pool </a:t>
            </a:r>
            <a:r>
              <a:rPr sz="2400" spc="-15" dirty="0">
                <a:latin typeface="Carlito"/>
                <a:cs typeface="Carlito"/>
              </a:rPr>
              <a:t>are </a:t>
            </a:r>
            <a:r>
              <a:rPr sz="2400" spc="-5" dirty="0">
                <a:latin typeface="Carlito"/>
                <a:cs typeface="Carlito"/>
              </a:rPr>
              <a:t>bit smaller </a:t>
            </a:r>
            <a:r>
              <a:rPr sz="2400" dirty="0">
                <a:latin typeface="Carlito"/>
                <a:cs typeface="Carlito"/>
              </a:rPr>
              <a:t>and </a:t>
            </a:r>
            <a:r>
              <a:rPr sz="2400" spc="-5" dirty="0">
                <a:latin typeface="Carlito"/>
                <a:cs typeface="Carlito"/>
              </a:rPr>
              <a:t>limited </a:t>
            </a:r>
            <a:r>
              <a:rPr sz="2400" spc="-15" dirty="0">
                <a:latin typeface="Carlito"/>
                <a:cs typeface="Carlito"/>
              </a:rPr>
              <a:t>to </a:t>
            </a:r>
            <a:r>
              <a:rPr sz="2400" dirty="0">
                <a:latin typeface="Carlito"/>
                <a:cs typeface="Carlito"/>
              </a:rPr>
              <a:t>an  </a:t>
            </a:r>
            <a:r>
              <a:rPr sz="2400" spc="-10" dirty="0">
                <a:latin typeface="Carlito"/>
                <a:cs typeface="Carlito"/>
              </a:rPr>
              <a:t>area</a:t>
            </a:r>
            <a:r>
              <a:rPr sz="2400" spc="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very	</a:t>
            </a:r>
            <a:r>
              <a:rPr sz="2400" dirty="0">
                <a:latin typeface="Carlito"/>
                <a:cs typeface="Carlito"/>
              </a:rPr>
              <a:t>close </a:t>
            </a:r>
            <a:r>
              <a:rPr sz="2400" spc="-15" dirty="0">
                <a:latin typeface="Carlito"/>
                <a:cs typeface="Carlito"/>
              </a:rPr>
              <a:t>to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nerve membrane </a:t>
            </a:r>
            <a:r>
              <a:rPr sz="2400" dirty="0">
                <a:latin typeface="Carlito"/>
                <a:cs typeface="Carlito"/>
              </a:rPr>
              <a:t>, </a:t>
            </a:r>
            <a:r>
              <a:rPr sz="2400" spc="-10" dirty="0">
                <a:latin typeface="Carlito"/>
                <a:cs typeface="Carlito"/>
              </a:rPr>
              <a:t>where </a:t>
            </a:r>
            <a:r>
              <a:rPr sz="2400" spc="-5" dirty="0">
                <a:latin typeface="Carlito"/>
                <a:cs typeface="Carlito"/>
              </a:rPr>
              <a:t>they </a:t>
            </a:r>
            <a:r>
              <a:rPr sz="2400" spc="-10" dirty="0">
                <a:latin typeface="Carlito"/>
                <a:cs typeface="Carlito"/>
              </a:rPr>
              <a:t>are  </a:t>
            </a:r>
            <a:r>
              <a:rPr sz="2400" spc="-5" dirty="0">
                <a:latin typeface="Carlito"/>
                <a:cs typeface="Carlito"/>
              </a:rPr>
              <a:t>bound </a:t>
            </a:r>
            <a:r>
              <a:rPr sz="2400" spc="-10" dirty="0">
                <a:latin typeface="Carlito"/>
                <a:cs typeface="Carlito"/>
              </a:rPr>
              <a:t>to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active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zones.</a:t>
            </a:r>
            <a:endParaRPr sz="2400">
              <a:latin typeface="Carlito"/>
              <a:cs typeface="Carlito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7B4625-C32F-486B-8FF2-CF6F2B542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21"/>
    </mc:Choice>
    <mc:Fallback>
      <p:transition spd="slow" advTm="3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1807</Words>
  <Application>Microsoft Office PowerPoint</Application>
  <PresentationFormat>On-screen Show (4:3)</PresentationFormat>
  <Paragraphs>195</Paragraphs>
  <Slides>33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Algerian</vt:lpstr>
      <vt:lpstr>Arial</vt:lpstr>
      <vt:lpstr>Calibri</vt:lpstr>
      <vt:lpstr>Carlito</vt:lpstr>
      <vt:lpstr>Georgia</vt:lpstr>
      <vt:lpstr>Wingdings</vt:lpstr>
      <vt:lpstr>Office Theme</vt:lpstr>
      <vt:lpstr>THE NEUROMUSCULAR PHYSIOLOGY   Dr. Neha Khaire Senior Lecturer Dept. of Prosthodontic and Crown &amp; Bridge</vt:lpstr>
      <vt:lpstr>              PARTS OF NMJ</vt:lpstr>
      <vt:lpstr>PowerPoint Presentation</vt:lpstr>
      <vt:lpstr>STEPS IN NORMAL NM TRANSMISSION</vt:lpstr>
      <vt:lpstr>When between 5% and 20% of the receptor channels are open and a threshold  potential is reached, ....Voltage-gated sodium channels within perijunctional portion  of the muscle membrane open</vt:lpstr>
      <vt:lpstr>ROLE OF CALCIUM</vt:lpstr>
      <vt:lpstr>PowerPoint Presentation</vt:lpstr>
      <vt:lpstr>THE ACETYLCHOLINE</vt:lpstr>
      <vt:lpstr>SYNAPTIC VESICLE AND RECYCLING</vt:lpstr>
      <vt:lpstr>PowerPoint Presentation</vt:lpstr>
      <vt:lpstr>PowerPoint Presentation</vt:lpstr>
      <vt:lpstr>PowerPoint Presentation</vt:lpstr>
      <vt:lpstr>PowerPoint Presentation</vt:lpstr>
      <vt:lpstr>ACETYLCHOLINESTERASE</vt:lpstr>
      <vt:lpstr>CHOLINERGIC RECEPTORS (CHOLINOCEPTORS)</vt:lpstr>
      <vt:lpstr>MUSCARINIC RECEPTORS</vt:lpstr>
      <vt:lpstr>LOCATIONS OF MUSCARINIC RECEPTORS</vt:lpstr>
      <vt:lpstr>MECHANISMS OF ACETYLCHOLINE SIGNAL  TRANSDUCTION ON M1 &amp; M3 RECEPTORS</vt:lpstr>
      <vt:lpstr>MECHANISMS OF ACETYLCHOLINE SIGNAL  TRANSDUCTION ON M2 RECEPTOR</vt:lpstr>
      <vt:lpstr>PowerPoint Presentation</vt:lpstr>
      <vt:lpstr>NICOTINIC RECEPTORS</vt:lpstr>
      <vt:lpstr>LOCATION OF NICOTINIC RECEPTORS</vt:lpstr>
      <vt:lpstr>POST JUNCTIONAL RECEPTORS</vt:lpstr>
      <vt:lpstr>THE SODIUM CHANNELS</vt:lpstr>
      <vt:lpstr>POSSIBLE CONFIGURATION OF Na CHANNELS</vt:lpstr>
      <vt:lpstr>EXTRAJUNCTIONAL RECEPTOR</vt:lpstr>
      <vt:lpstr>MAINTENANCE OF MATURE  NEUROMUSULAR JUNCTIONS</vt:lpstr>
      <vt:lpstr>FIRSTLY</vt:lpstr>
      <vt:lpstr>PREJUNCTIONAL RECEPTORS</vt:lpstr>
      <vt:lpstr>NEUROMUSCULAR BLOCKING AGENTS –  CLASSIFICATION ,MECHANISM &amp; DURATION OF  ACTION</vt:lpstr>
      <vt:lpstr>MECHANISM OF ACTION of  DEPOLARIZING NMBA</vt:lpstr>
      <vt:lpstr>MECHANISM OF ACTION OF NON-  DEPOLARIZING NMBA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NEUROMUSCULAR PHYSIOLOGY</dc:title>
  <cp:lastModifiedBy>Neha Khaire</cp:lastModifiedBy>
  <cp:revision>45</cp:revision>
  <dcterms:created xsi:type="dcterms:W3CDTF">2020-12-23T08:35:42Z</dcterms:created>
  <dcterms:modified xsi:type="dcterms:W3CDTF">2021-08-28T04:16:05Z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2017-02-25T00:00:00Z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2020-12-23T00:00:00Z</vt:filetime>
  </property>
</Properties>
</file>