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E7228-F18C-4B9E-BB9C-BE20C996F621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DC8F4-DCAF-436E-A701-7938A634677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Embryology </a:t>
            </a:r>
            <a:r>
              <a:rPr lang="en-IN" dirty="0" smtClean="0"/>
              <a:t>of the </a:t>
            </a:r>
            <a:r>
              <a:rPr lang="en-IN" dirty="0" smtClean="0"/>
              <a:t>face and palate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Presented by: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Priyesh</a:t>
            </a:r>
            <a:r>
              <a:rPr lang="en-US" dirty="0" smtClean="0">
                <a:solidFill>
                  <a:schemeClr val="tx1"/>
                </a:solidFill>
              </a:rPr>
              <a:t> Kumar</a:t>
            </a:r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0063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 (1) a labial component, which forms the philtrum of the upper lip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r>
              <a:rPr lang="en-US" dirty="0" smtClean="0"/>
              <a:t> (2) an upper jaw component, which carries the- four incisor teeth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>
              <a:buNone/>
            </a:pPr>
            <a:r>
              <a:rPr lang="en-US" dirty="0" smtClean="0"/>
              <a:t> (3) a palatal component, which forms the triangular primary palate.</a:t>
            </a:r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22AC-6290-4313-9957-4140B57DE929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2000240"/>
            <a:ext cx="8715436" cy="464347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buNone/>
            </a:pP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Two shelflike outgrowths from the maxillary swellings form the secondary palate.</a:t>
            </a:r>
          </a:p>
          <a:p>
            <a:pPr algn="just">
              <a:lnSpc>
                <a:spcPct val="90000"/>
              </a:lnSpc>
              <a:buNone/>
            </a:pP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These </a:t>
            </a:r>
            <a:r>
              <a:rPr lang="en-US" i="1" dirty="0" smtClean="0"/>
              <a:t>palatine shelves </a:t>
            </a:r>
            <a:r>
              <a:rPr lang="en-US" dirty="0" smtClean="0"/>
              <a:t>appear in the sixth week of development and are directed obliquely downward on either side of the tongue.</a:t>
            </a:r>
          </a:p>
          <a:p>
            <a:pPr algn="just">
              <a:lnSpc>
                <a:spcPct val="90000"/>
              </a:lnSpc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FD62-CB70-49C8-A8BA-E7E72F72700E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seventh week, however, the palatine shelves ascend to attain a horizontal position above the tongue and fuse with each other, thereby forming the </a:t>
            </a:r>
            <a:r>
              <a:rPr lang="en-US" i="1" dirty="0" smtClean="0"/>
              <a:t>secondary palate.</a:t>
            </a:r>
          </a:p>
          <a:p>
            <a:pPr>
              <a:buNone/>
            </a:pPr>
            <a:endParaRPr lang="en-US" i="1" dirty="0" smtClean="0"/>
          </a:p>
          <a:p>
            <a:r>
              <a:rPr lang="en-US" i="1" dirty="0" smtClean="0"/>
              <a:t> </a:t>
            </a:r>
            <a:r>
              <a:rPr lang="en-US" dirty="0" smtClean="0"/>
              <a:t>Anteriorly the shelves fuse with the triangular primary palate, and the incisive foramen is formed at this junction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0419-E45B-4556-A0F4-2BFF5D62CEBA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60351"/>
            <a:ext cx="7705725" cy="5915026"/>
          </a:xfrm>
          <a:prstGeom prst="rect">
            <a:avLst/>
          </a:prstGeom>
          <a:noFill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7152-E7D9-4303-8A64-57C6618BC57D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Clefts of the primary palate result from a failure of mesoderm to penetrate into the grooves between the medial nasal and maxillary processes, which prohibits their merging with one another.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D5310-AC9D-4B9D-A978-23EAC43605B4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3757626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Clefts of the secondary palate are caused by a failure of the palatine shelves to fuse with one another. 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 The causes for this are Speculative and include failure of the tongue to descend into the oral cavity.</a:t>
            </a:r>
          </a:p>
          <a:p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45521-DB69-4E83-B2AD-E5CD97102722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1"/>
            <a:ext cx="8715436" cy="504351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</a:t>
            </a:r>
            <a:r>
              <a:rPr lang="en-US" sz="2800" dirty="0" smtClean="0"/>
              <a:t>To  understand  the  causes  of  oral  clefts,  a review  of  nose, lip,  and  palate  embryology  is  necessary.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/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  The  entire  process  takes  place  between  the  fifth  and  tenth  weeks  of  fetal  life.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5A230-398C-4EB3-A795-59870021BCA2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1"/>
            <a:ext cx="8715436" cy="504351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During the fifth week, too fast-growing ridges, the </a:t>
            </a:r>
            <a:r>
              <a:rPr lang="en-US" i="1" dirty="0" smtClean="0"/>
              <a:t>lateral </a:t>
            </a:r>
            <a:r>
              <a:rPr lang="en-US" dirty="0" smtClean="0"/>
              <a:t>and </a:t>
            </a:r>
            <a:r>
              <a:rPr lang="en-US" i="1" dirty="0" smtClean="0"/>
              <a:t>medial nasal swellings, </a:t>
            </a:r>
            <a:r>
              <a:rPr lang="en-US" dirty="0" smtClean="0"/>
              <a:t>surround the nasal vestige.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The lateral swellings will form the alae of the nose; the medial swellings will give rise to four areas:</a:t>
            </a:r>
          </a:p>
          <a:p>
            <a:pPr algn="just">
              <a:lnSpc>
                <a:spcPct val="90000"/>
              </a:lnSpc>
              <a:buNone/>
            </a:pPr>
            <a:endParaRPr lang="en-US" dirty="0" smtClean="0"/>
          </a:p>
          <a:p>
            <a:pPr marL="514350" indent="-514350">
              <a:lnSpc>
                <a:spcPct val="90000"/>
              </a:lnSpc>
              <a:buAutoNum type="arabicParenBoth"/>
            </a:pPr>
            <a:r>
              <a:rPr lang="en-US" dirty="0" smtClean="0"/>
              <a:t>the middle portion of the nose, </a:t>
            </a:r>
          </a:p>
          <a:p>
            <a:pPr marL="514350" indent="-51435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r>
              <a:rPr lang="en-US" i="1" dirty="0" smtClean="0"/>
              <a:t>(2) </a:t>
            </a:r>
            <a:r>
              <a:rPr lang="en-US" dirty="0" smtClean="0"/>
              <a:t>the middle portion of the upper lip,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4A806-36E6-4082-9930-950DEEA0C500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(3) The middle portion of the maxilla,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(4) The entire </a:t>
            </a:r>
            <a:r>
              <a:rPr lang="en-US" i="1" dirty="0" smtClean="0"/>
              <a:t>primary palate.</a:t>
            </a:r>
          </a:p>
          <a:p>
            <a:pPr>
              <a:buNone/>
            </a:pPr>
            <a:endParaRPr lang="en-US" i="1" dirty="0" smtClean="0"/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smtClean="0"/>
              <a:t>Simultaneously the maxillary swellings will approach the </a:t>
            </a:r>
            <a:r>
              <a:rPr lang="en-US" sz="2800" dirty="0" smtClean="0"/>
              <a:t>medial</a:t>
            </a:r>
            <a:r>
              <a:rPr lang="en-US" dirty="0" smtClean="0"/>
              <a:t> and lateral nasal swellings but remain separated from them by well marked grooves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DB5E-A02D-4C23-9CA1-46BFC03845D2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</a:t>
            </a:r>
            <a:endParaRPr lang="en-IN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1571613"/>
            <a:ext cx="8715436" cy="500066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1D65A-9D55-4D50-9627-45C8A7E1B85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43050"/>
            <a:ext cx="8229600" cy="49720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 The previous slide  is  the  picture  of  ‘FRONT  ASPECT OF FACE’.</a:t>
            </a:r>
          </a:p>
          <a:p>
            <a:pPr>
              <a:buNone/>
            </a:pPr>
            <a:r>
              <a:rPr lang="en-US" sz="2800" dirty="0" smtClean="0"/>
              <a:t>In that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‘A’ is five  week  old  embryo.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‘B’  is  six  week  old  embryo,  nasal  swellings  are  gradually  separated  from maxillary  swelling  by  deep furrows.  At  no time  during  normal  development  does  this  tissue  break  down.</a:t>
            </a:r>
            <a:endParaRPr lang="en-IN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A268-D15E-4BCA-A451-D544618E4BEF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 ‘C’  is  the</a:t>
            </a:r>
            <a:r>
              <a:rPr lang="en-US" sz="2800" dirty="0" smtClean="0"/>
              <a:t>  seven  week  old  embryo.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‘D’  is  the  tenth  week  old  embryo,  maxillary  swelling  gradually  merge  with  nasal  folds,  and  furrows  are  filled  with  mesenchyme.</a:t>
            </a:r>
            <a:r>
              <a:rPr lang="en-US" dirty="0" smtClean="0"/>
              <a:t>  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CEA5-0FD5-4944-A386-CAFAF247C657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972072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 During the next 2 weeks, the appearance of the face changes considerably.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 The maxillary swellings continue </a:t>
            </a:r>
            <a:r>
              <a:rPr lang="en-US" sz="2400" i="1" dirty="0" smtClean="0"/>
              <a:t>to </a:t>
            </a:r>
            <a:r>
              <a:rPr lang="en-US" sz="2400" dirty="0" smtClean="0"/>
              <a:t>grow in a medial direction and compress the medial nasal swellings toward the midline.</a:t>
            </a:r>
          </a:p>
          <a:p>
            <a:pPr algn="just">
              <a:lnSpc>
                <a:spcPct val="80000"/>
              </a:lnSpc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Subsequently these swellings simultaneously merge with each other and with the maxillary swellings laterally.</a:t>
            </a:r>
          </a:p>
          <a:p>
            <a:pPr algn="just">
              <a:lnSpc>
                <a:spcPct val="80000"/>
              </a:lnSpc>
            </a:pPr>
            <a:endParaRPr lang="en-US" sz="2400" dirty="0" smtClean="0"/>
          </a:p>
          <a:p>
            <a:pPr algn="just">
              <a:lnSpc>
                <a:spcPct val="80000"/>
              </a:lnSpc>
            </a:pPr>
            <a:r>
              <a:rPr lang="en-US" sz="2400" dirty="0" smtClean="0"/>
              <a:t>Hence the upper lip is formed by the two medial nasal swellings and the two maxillary swellings.</a:t>
            </a:r>
          </a:p>
          <a:p>
            <a:pPr>
              <a:buNone/>
            </a:pPr>
            <a:endParaRPr lang="en-IN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BA82-5948-400D-A895-0D155622103B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972072"/>
          </a:xfrm>
        </p:spPr>
        <p:txBody>
          <a:bodyPr/>
          <a:lstStyle/>
          <a:p>
            <a:pPr algn="just"/>
            <a:r>
              <a:rPr lang="en-US" dirty="0" smtClean="0"/>
              <a:t>The two medial swellings merge not only at the surface but also at the deeper level.</a:t>
            </a:r>
          </a:p>
          <a:p>
            <a:pPr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The structures formed by the two merged swellings are known together as the </a:t>
            </a:r>
            <a:r>
              <a:rPr lang="en-US" i="1" dirty="0" smtClean="0"/>
              <a:t>intermaxillary segments </a:t>
            </a:r>
            <a:r>
              <a:rPr lang="en-US" dirty="0" smtClean="0"/>
              <a:t>which is comprised of three components: </a:t>
            </a:r>
          </a:p>
          <a:p>
            <a:pPr>
              <a:buNone/>
            </a:pP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073F-D234-42CE-908F-6AFF99969BFE}" type="datetime1">
              <a:rPr lang="en-US" smtClean="0"/>
              <a:pPr/>
              <a:t>5/20/2014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615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Embryology of the face and palate</vt:lpstr>
      <vt:lpstr>EMBRYOLOGY</vt:lpstr>
      <vt:lpstr>CONT..</vt:lpstr>
      <vt:lpstr>CONT..</vt:lpstr>
      <vt:lpstr>CONT..</vt:lpstr>
      <vt:lpstr>CONT..</vt:lpstr>
      <vt:lpstr>CONT..</vt:lpstr>
      <vt:lpstr>CONT..</vt:lpstr>
      <vt:lpstr>CONT..</vt:lpstr>
      <vt:lpstr>CONT..</vt:lpstr>
      <vt:lpstr>CONT..</vt:lpstr>
      <vt:lpstr>CONT..</vt:lpstr>
      <vt:lpstr>Slide 13</vt:lpstr>
      <vt:lpstr>CONT..</vt:lpstr>
      <vt:lpstr>CONT..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kunj</dc:creator>
  <cp:lastModifiedBy>kunj</cp:lastModifiedBy>
  <cp:revision>3</cp:revision>
  <dcterms:created xsi:type="dcterms:W3CDTF">2014-05-19T11:55:55Z</dcterms:created>
  <dcterms:modified xsi:type="dcterms:W3CDTF">2014-05-20T05:00:41Z</dcterms:modified>
</cp:coreProperties>
</file>