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306" r:id="rId5"/>
    <p:sldId id="307" r:id="rId6"/>
    <p:sldId id="308" r:id="rId7"/>
    <p:sldId id="30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88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26F4-6001-48BD-AC6B-78FC4336A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2E1E90-C2BE-49C3-AEB6-3E6F13FBF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FB325-613A-4885-ADDB-3DB4A2FB0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73E5-8577-45A0-BE1C-6D2CFDAAABBB}" type="datetimeFigureOut">
              <a:rPr lang="en-US" smtClean="0"/>
              <a:t>17/03/2021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758E9-1EF7-4173-BC75-64A3F3520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26182-1DF2-4537-97B4-F39F046F2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1DBAB-2435-4C16-ABEE-9D4856C4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8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97895-3832-475D-91D1-D7535A136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5378B2-A7BE-41AC-A32D-67C33BB8E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DB1FB-8011-417B-A457-FDE386074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73E5-8577-45A0-BE1C-6D2CFDAAABBB}" type="datetimeFigureOut">
              <a:rPr lang="en-US" smtClean="0"/>
              <a:t>17/03/2021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6EC85-A818-4325-9B96-C720C6970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C01E7-50E8-4356-B6BF-1E7F46817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1DBAB-2435-4C16-ABEE-9D4856C4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12287B-6DBF-4BDF-98D9-7C90C3D66F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548334-AC0B-4D44-9AB5-4D05E4C9F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0F097-DCA7-4CA7-8744-45C6FCAB2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73E5-8577-45A0-BE1C-6D2CFDAAABBB}" type="datetimeFigureOut">
              <a:rPr lang="en-US" smtClean="0"/>
              <a:t>17/03/2021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2DE40-1141-4CF7-9219-5ABBC86D5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11D72-4D56-4FB1-81FA-CB60F11CF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1DBAB-2435-4C16-ABEE-9D4856C4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421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7EE92-12BA-4323-BFE9-35D24C830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32FFF-9A1C-4C92-AD62-9CFAF20E6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D6DDA-0FD9-47CE-9CA5-1A8B96318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73E5-8577-45A0-BE1C-6D2CFDAAABBB}" type="datetimeFigureOut">
              <a:rPr lang="en-US" smtClean="0"/>
              <a:t>17/03/2021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B5630-5985-4070-B59D-660261B98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1C4C0A-5BBA-4994-8C5B-E8C5D1FD1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1DBAB-2435-4C16-ABEE-9D4856C4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30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FC094-356F-482D-92A3-F870013DA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9BB42-7C82-4F91-8F85-0C2B1C388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3B158-9063-48F7-A048-EE38F4A5B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73E5-8577-45A0-BE1C-6D2CFDAAABBB}" type="datetimeFigureOut">
              <a:rPr lang="en-US" smtClean="0"/>
              <a:t>17/03/2021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C7108-1C63-45CB-8BC9-494AABC85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1C638-E4B1-4BF0-810E-EE0CD25D6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1DBAB-2435-4C16-ABEE-9D4856C4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1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09AB0-43C1-4B42-80F1-D93269E16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2456C-21C3-44F0-B656-4F82F0624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611D2A-7325-49A7-9CD8-C1D3ADFD7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E3F023-0204-4761-A43E-E1E55A0F2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73E5-8577-45A0-BE1C-6D2CFDAAABBB}" type="datetimeFigureOut">
              <a:rPr lang="en-US" smtClean="0"/>
              <a:t>17/03/2021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2DF32C-A301-4827-92E1-0DD8BA48E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16FC6F-8F02-411A-BF05-0146F41FF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1DBAB-2435-4C16-ABEE-9D4856C4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4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DC866-9C9B-4E52-8351-CA219D523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B8568-2163-4B5D-BA50-BDFDEC154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98AE61-B671-43CA-8363-438AFED52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4FA0EF-22C1-4261-A8D0-715974E333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DAA865-4156-4EE6-BEAE-026587083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5E6E06-AEA3-4B66-AA84-A0DC69224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73E5-8577-45A0-BE1C-6D2CFDAAABBB}" type="datetimeFigureOut">
              <a:rPr lang="en-US" smtClean="0"/>
              <a:t>17/03/2021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FA30AB-A70F-4D2A-8759-2BCD34A98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7E14D3-B0FE-4E99-89F2-56CDD6ECB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1DBAB-2435-4C16-ABEE-9D4856C4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2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C8C98-5DD0-4BCA-9795-4DD4813D7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B85BAE-58E7-4CD6-AE80-1F4E83C5F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73E5-8577-45A0-BE1C-6D2CFDAAABBB}" type="datetimeFigureOut">
              <a:rPr lang="en-US" smtClean="0"/>
              <a:t>17/03/2021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9DC4E-3248-4AD6-A448-D1107B42C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1E8CC6-6698-4389-8844-7C812B63D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1DBAB-2435-4C16-ABEE-9D4856C4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34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C06201-080D-4DEE-8714-CAA9BE9FB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73E5-8577-45A0-BE1C-6D2CFDAAABBB}" type="datetimeFigureOut">
              <a:rPr lang="en-US" smtClean="0"/>
              <a:t>17/03/2021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02C461-70AA-4B93-97B1-71E87BBF8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36BFDD-F0F9-450B-971B-6848CCE5F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1DBAB-2435-4C16-ABEE-9D4856C4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16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D7468-FD9A-4CD3-9C8E-FDE2913B9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9C026-FF25-4745-B20B-ABA0DB450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6AB3D1-C829-405E-A69F-2EDFB07F8E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97B3A-B3E8-4F24-903F-C5D5885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73E5-8577-45A0-BE1C-6D2CFDAAABBB}" type="datetimeFigureOut">
              <a:rPr lang="en-US" smtClean="0"/>
              <a:t>17/03/2021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1A3023-9E88-4E39-B3B7-B8887FE04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EF3BF9-1F1B-467D-8CFF-F77C8A96E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1DBAB-2435-4C16-ABEE-9D4856C4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65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D8316-6922-4D12-9633-6CC3F72C3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4E5AC8-4931-462C-8769-829CBEAFBA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1B94B-2289-4114-969C-0CED6DE859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2ABA8-ADBE-478A-A373-A15B7C5FD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73E5-8577-45A0-BE1C-6D2CFDAAABBB}" type="datetimeFigureOut">
              <a:rPr lang="en-US" smtClean="0"/>
              <a:t>17/03/2021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ECFF-8C84-4884-9F5F-19045E7A0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9B7AC2-650D-4B5D-97D6-EC5C8395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1DBAB-2435-4C16-ABEE-9D4856C4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0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76AB3E-C900-4070-9FB4-AB52FEAA4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A3D5D-5ED4-4708-98B6-D989DE744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2D671-3638-482E-9C09-50EC3FF866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873E5-8577-45A0-BE1C-6D2CFDAAABBB}" type="datetimeFigureOut">
              <a:rPr lang="en-US" smtClean="0"/>
              <a:t>17/03/2021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82605-3696-4413-B989-4DE76AED3A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E28B0-21E9-4068-8E1F-59C79ADAC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1DBAB-2435-4C16-ABEE-9D4856C4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8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Voiced_postalveolar_affricate" TargetMode="External"/><Relationship Id="rId2" Type="http://schemas.openxmlformats.org/officeDocument/2006/relationships/hyperlink" Target="https://en.wikipedia.org/wiki/Aspirated_consonan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Breathy_voic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reathy_voice" TargetMode="External"/><Relationship Id="rId2" Type="http://schemas.openxmlformats.org/officeDocument/2006/relationships/hyperlink" Target="https://en.wikipedia.org/wiki/Voiced_labiodental_approximan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DC924-CFBC-429E-83BA-7E2CB886FF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INTERNATIONAL HONETIC ALPHABET (IPA)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9996A5-C407-4F80-BE95-E374026442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</a:t>
            </a:r>
          </a:p>
          <a:p>
            <a:r>
              <a:rPr lang="en-US" dirty="0"/>
              <a:t>SARITA RAUTARA</a:t>
            </a:r>
          </a:p>
        </p:txBody>
      </p:sp>
    </p:spTree>
    <p:extLst>
      <p:ext uri="{BB962C8B-B14F-4D97-AF65-F5344CB8AC3E}">
        <p14:creationId xmlns:p14="http://schemas.microsoft.com/office/powerpoint/2010/main" val="3027047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C31ABC4-3155-4E00-AB19-35F90470217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6330" y="142240"/>
          <a:ext cx="11119339" cy="6573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746796">
                  <a:extLst>
                    <a:ext uri="{9D8B030D-6E8A-4147-A177-3AD203B41FA5}">
                      <a16:colId xmlns:a16="http://schemas.microsoft.com/office/drawing/2014/main" val="3396111485"/>
                    </a:ext>
                  </a:extLst>
                </a:gridCol>
                <a:gridCol w="2038089">
                  <a:extLst>
                    <a:ext uri="{9D8B030D-6E8A-4147-A177-3AD203B41FA5}">
                      <a16:colId xmlns:a16="http://schemas.microsoft.com/office/drawing/2014/main" val="2696281027"/>
                    </a:ext>
                  </a:extLst>
                </a:gridCol>
                <a:gridCol w="2117790">
                  <a:extLst>
                    <a:ext uri="{9D8B030D-6E8A-4147-A177-3AD203B41FA5}">
                      <a16:colId xmlns:a16="http://schemas.microsoft.com/office/drawing/2014/main" val="3891225709"/>
                    </a:ext>
                  </a:extLst>
                </a:gridCol>
                <a:gridCol w="2608332">
                  <a:extLst>
                    <a:ext uri="{9D8B030D-6E8A-4147-A177-3AD203B41FA5}">
                      <a16:colId xmlns:a16="http://schemas.microsoft.com/office/drawing/2014/main" val="3931288432"/>
                    </a:ext>
                  </a:extLst>
                </a:gridCol>
                <a:gridCol w="2608332">
                  <a:extLst>
                    <a:ext uri="{9D8B030D-6E8A-4147-A177-3AD203B41FA5}">
                      <a16:colId xmlns:a16="http://schemas.microsoft.com/office/drawing/2014/main" val="32770839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Phoneme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u="none" strike="noStrike" kern="1200" baseline="0" dirty="0">
                          <a:solidFill>
                            <a:schemeClr val="tx1"/>
                          </a:solidFill>
                        </a:rPr>
                        <a:t>VOICING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PLACE OF ARTICULATION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MANNER OF ARTICULATION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959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Bilabial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Plosive/stop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I-pet; M-topmost; F-chip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943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Labiodental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Fricative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I-first; M-selfish; F-roof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78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pʰ</a:t>
                      </a:r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Voiceless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Bilabial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Plosive/stop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741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 b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Bilabial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Plosive/stop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I-book ;M-lobby; F-cab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020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bʰ</a:t>
                      </a:r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Bilabial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Plosive/stop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I-</a:t>
                      </a:r>
                      <a:r>
                        <a:rPr lang="en-US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bʱalu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969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Bilabial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Plosive/stop- Nasal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635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t̪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Dental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Plosive/stop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958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 </a:t>
                      </a:r>
                      <a:r>
                        <a:rPr lang="en-US" sz="18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t̪ʰ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Dental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Plosive/stop     fricative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14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d̪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Dental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Plosive/stop     fricative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212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d̪ʰ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Dental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Plosive/stop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8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Voiced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Alveolar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Nasal stop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239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ʈ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Palato-alveolar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Plosive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344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ʈʰ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Palato-alveolar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Plosive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397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ɖ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Palato-alveolar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Plosive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407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ɖʰ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Palato-alveolar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Plosive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213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ɳ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Palatal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Nasal plosive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563096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2C7D949E-EF46-4E81-854E-61215D36F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268" y="383200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9F56CBC9-E26B-4F9A-8166-DC30D38C4B6C}"/>
              </a:ext>
            </a:extLst>
          </p:cNvPr>
          <p:cNvSpPr/>
          <p:nvPr/>
        </p:nvSpPr>
        <p:spPr>
          <a:xfrm>
            <a:off x="7469944" y="3429000"/>
            <a:ext cx="478302" cy="66469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36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AC14A375-79C3-4331-8BF9-4D274557914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6846" y="156307"/>
          <a:ext cx="11245948" cy="62026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766686">
                  <a:extLst>
                    <a:ext uri="{9D8B030D-6E8A-4147-A177-3AD203B41FA5}">
                      <a16:colId xmlns:a16="http://schemas.microsoft.com/office/drawing/2014/main" val="3396111485"/>
                    </a:ext>
                  </a:extLst>
                </a:gridCol>
                <a:gridCol w="2061295">
                  <a:extLst>
                    <a:ext uri="{9D8B030D-6E8A-4147-A177-3AD203B41FA5}">
                      <a16:colId xmlns:a16="http://schemas.microsoft.com/office/drawing/2014/main" val="2696281027"/>
                    </a:ext>
                  </a:extLst>
                </a:gridCol>
                <a:gridCol w="2141904">
                  <a:extLst>
                    <a:ext uri="{9D8B030D-6E8A-4147-A177-3AD203B41FA5}">
                      <a16:colId xmlns:a16="http://schemas.microsoft.com/office/drawing/2014/main" val="3891225709"/>
                    </a:ext>
                  </a:extLst>
                </a:gridCol>
                <a:gridCol w="3153504">
                  <a:extLst>
                    <a:ext uri="{9D8B030D-6E8A-4147-A177-3AD203B41FA5}">
                      <a16:colId xmlns:a16="http://schemas.microsoft.com/office/drawing/2014/main" val="3931288432"/>
                    </a:ext>
                  </a:extLst>
                </a:gridCol>
                <a:gridCol w="2122559">
                  <a:extLst>
                    <a:ext uri="{9D8B030D-6E8A-4147-A177-3AD203B41FA5}">
                      <a16:colId xmlns:a16="http://schemas.microsoft.com/office/drawing/2014/main" val="32770839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Phoneme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u="none" strike="noStrike" kern="1200" baseline="0" dirty="0">
                          <a:solidFill>
                            <a:schemeClr val="tx1"/>
                          </a:solidFill>
                        </a:rPr>
                        <a:t>VOICING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PLACE OF ARTICULATION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MANNER OF ARTICULATION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959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tʃ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t͡ʃ</a:t>
                      </a:r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Palatal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Affricative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I-; M-; F-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943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tʃʰ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8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Aspirated consonant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t͡ʃʰ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Palatal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Affricative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I-; M-; F-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78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dʒ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8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d͡ʒ</a:t>
                      </a:r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Voiced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Palatal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Affricative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741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dʒʰ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 </a:t>
                      </a:r>
                      <a:r>
                        <a:rPr lang="en-US" b="1" u="none" strike="noStrike" dirty="0" err="1">
                          <a:solidFill>
                            <a:schemeClr val="tx1"/>
                          </a:solidFill>
                          <a:effectLst/>
                          <a:hlinkClick r:id="rId4" tooltip="Breathy voic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d͡ʒʱ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Palatal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Affricative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I-;M-; F-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020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Velar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Plosive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635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Velar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Plosive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14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Voiced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Velar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Plosive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212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effectLst/>
                        </a:rPr>
                        <a:t>Velar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Plosive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8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ŋ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Velar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Plosive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239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Voiceless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Palato-alveolar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Fricative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344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ʃ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Voiceless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Palato-alveolar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Fricative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397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Glottal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Fricative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407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 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Voiced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Alveolar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Lateral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213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Voiced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Post-alveolar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Retroflex, approximant, trill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56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Voiced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Palatal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Approximant/glide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9218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146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23BC6FF-3558-4839-BBBF-B54C9A9FB8D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6846" y="142240"/>
          <a:ext cx="10515595" cy="6573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51951">
                  <a:extLst>
                    <a:ext uri="{9D8B030D-6E8A-4147-A177-3AD203B41FA5}">
                      <a16:colId xmlns:a16="http://schemas.microsoft.com/office/drawing/2014/main" val="3396111485"/>
                    </a:ext>
                  </a:extLst>
                </a:gridCol>
                <a:gridCol w="1927427">
                  <a:extLst>
                    <a:ext uri="{9D8B030D-6E8A-4147-A177-3AD203B41FA5}">
                      <a16:colId xmlns:a16="http://schemas.microsoft.com/office/drawing/2014/main" val="2696281027"/>
                    </a:ext>
                  </a:extLst>
                </a:gridCol>
                <a:gridCol w="2002801">
                  <a:extLst>
                    <a:ext uri="{9D8B030D-6E8A-4147-A177-3AD203B41FA5}">
                      <a16:colId xmlns:a16="http://schemas.microsoft.com/office/drawing/2014/main" val="3891225709"/>
                    </a:ext>
                  </a:extLst>
                </a:gridCol>
                <a:gridCol w="2466708">
                  <a:extLst>
                    <a:ext uri="{9D8B030D-6E8A-4147-A177-3AD203B41FA5}">
                      <a16:colId xmlns:a16="http://schemas.microsoft.com/office/drawing/2014/main" val="3931288432"/>
                    </a:ext>
                  </a:extLst>
                </a:gridCol>
                <a:gridCol w="2466708">
                  <a:extLst>
                    <a:ext uri="{9D8B030D-6E8A-4147-A177-3AD203B41FA5}">
                      <a16:colId xmlns:a16="http://schemas.microsoft.com/office/drawing/2014/main" val="32770839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Phoneme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u="none" strike="noStrike" kern="1200" baseline="0" dirty="0">
                          <a:solidFill>
                            <a:schemeClr val="tx1"/>
                          </a:solidFill>
                        </a:rPr>
                        <a:t>VOICING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PLACE OF ARTICULATION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MANNER OF ARTICULATION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959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Voiced labiodental approximant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ʋ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Labiodental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Plosive/stop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943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Palato-alveolar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Fricative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78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d͡z</a:t>
                      </a:r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Voiceless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Palato-alveolar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Fricative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741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tooltip="Breathy voic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d͡zʱ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Voiced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Palato-alveolar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Fricative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020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969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635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958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14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212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8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239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344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397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407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213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563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358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D52E9FA9-0B98-419F-AA9B-B6A4361C5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868" y="571500"/>
            <a:ext cx="7805957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772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77D58-E863-4A81-82B3-EC110D2E0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Vowel height- open/ close- Close; Near-close; Close- mid; Mid; Open-mid; Near-open &amp; Open</a:t>
            </a:r>
          </a:p>
          <a:p>
            <a:r>
              <a:rPr lang="en-US" dirty="0"/>
              <a:t>Position- front /central or middle/ back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042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484ADE0-2180-4113-908A-D4BF0BEE67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706449"/>
              </p:ext>
            </p:extLst>
          </p:nvPr>
        </p:nvGraphicFramePr>
        <p:xfrm>
          <a:off x="620737" y="747151"/>
          <a:ext cx="10950525" cy="463524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720277">
                  <a:extLst>
                    <a:ext uri="{9D8B030D-6E8A-4147-A177-3AD203B41FA5}">
                      <a16:colId xmlns:a16="http://schemas.microsoft.com/office/drawing/2014/main" val="3396111485"/>
                    </a:ext>
                  </a:extLst>
                </a:gridCol>
                <a:gridCol w="2007146">
                  <a:extLst>
                    <a:ext uri="{9D8B030D-6E8A-4147-A177-3AD203B41FA5}">
                      <a16:colId xmlns:a16="http://schemas.microsoft.com/office/drawing/2014/main" val="2696281027"/>
                    </a:ext>
                  </a:extLst>
                </a:gridCol>
                <a:gridCol w="2085638">
                  <a:extLst>
                    <a:ext uri="{9D8B030D-6E8A-4147-A177-3AD203B41FA5}">
                      <a16:colId xmlns:a16="http://schemas.microsoft.com/office/drawing/2014/main" val="3891225709"/>
                    </a:ext>
                  </a:extLst>
                </a:gridCol>
                <a:gridCol w="3182056">
                  <a:extLst>
                    <a:ext uri="{9D8B030D-6E8A-4147-A177-3AD203B41FA5}">
                      <a16:colId xmlns:a16="http://schemas.microsoft.com/office/drawing/2014/main" val="3931288432"/>
                    </a:ext>
                  </a:extLst>
                </a:gridCol>
                <a:gridCol w="1955408">
                  <a:extLst>
                    <a:ext uri="{9D8B030D-6E8A-4147-A177-3AD203B41FA5}">
                      <a16:colId xmlns:a16="http://schemas.microsoft.com/office/drawing/2014/main" val="32770839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strike="noStrike" kern="1200" baseline="0" dirty="0">
                          <a:solidFill>
                            <a:schemeClr val="tx1"/>
                          </a:solidFill>
                        </a:rPr>
                        <a:t>VOICING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PLACE OF ARTICULATION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959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i-IN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अ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ə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78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i-IN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आ</a:t>
                      </a:r>
                      <a:endParaRPr lang="en-US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a: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Low front 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741247"/>
                  </a:ext>
                </a:extLst>
              </a:tr>
              <a:tr h="530603">
                <a:tc>
                  <a:txBody>
                    <a:bodyPr/>
                    <a:lstStyle/>
                    <a:p>
                      <a:pPr algn="ctr"/>
                      <a:r>
                        <a:rPr lang="hi-IN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 </a:t>
                      </a:r>
                      <a:r>
                        <a:rPr lang="hi-IN" b="0" dirty="0">
                          <a:latin typeface="Arial" panose="020B0604020202020204" pitchFamily="34" charset="0"/>
                        </a:rPr>
                        <a:t>इ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ɪ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Front near close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020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i-IN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hi-IN" b="0" dirty="0">
                          <a:latin typeface="Arial" panose="020B0604020202020204" pitchFamily="34" charset="0"/>
                        </a:rPr>
                        <a:t>ई</a:t>
                      </a:r>
                      <a:endParaRPr lang="en-US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b="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ee</a:t>
                      </a:r>
                      <a:endParaRPr lang="en-US" b="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i: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High front close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969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i-IN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hi-IN" b="0" dirty="0">
                          <a:latin typeface="Arial" panose="020B0604020202020204" pitchFamily="34" charset="0"/>
                        </a:rPr>
                        <a:t>उ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ʊ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High back close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635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i-IN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ऊ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oo</a:t>
                      </a:r>
                      <a:endParaRPr lang="en-US" b="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u: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Back near close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958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i-IN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ए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e: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Front close mid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14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i-IN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hi-IN" b="0" dirty="0">
                          <a:latin typeface="Arial" panose="020B0604020202020204" pitchFamily="34" charset="0"/>
                        </a:rPr>
                        <a:t>ऐ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ɛ:/</a:t>
                      </a: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æ</a:t>
                      </a:r>
                      <a:endParaRPr lang="en-US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Front open mid/near 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212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i-IN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ओ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o: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Back close mid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8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i-IN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औ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ɔ: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High front mid back close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239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i-IN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अँ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ə̃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Centralized nasal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344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046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400</Words>
  <Application>Microsoft Office PowerPoint</Application>
  <PresentationFormat>Widescreen</PresentationFormat>
  <Paragraphs>215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INTERNATIONAL HONETIC ALPHABET (IPA)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HONETIC ALPHABET (IPA)</dc:title>
  <dc:creator>Aniruddha Pathak</dc:creator>
  <cp:lastModifiedBy>Aniruddha Pathak</cp:lastModifiedBy>
  <cp:revision>3</cp:revision>
  <dcterms:created xsi:type="dcterms:W3CDTF">2021-03-04T03:53:28Z</dcterms:created>
  <dcterms:modified xsi:type="dcterms:W3CDTF">2021-03-17T06:03:38Z</dcterms:modified>
</cp:coreProperties>
</file>