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4" r:id="rId2"/>
  </p:sldMasterIdLst>
  <p:notesMasterIdLst>
    <p:notesMasterId r:id="rId33"/>
  </p:notesMasterIdLst>
  <p:sldIdLst>
    <p:sldId id="259" r:id="rId3"/>
    <p:sldId id="289" r:id="rId4"/>
    <p:sldId id="272" r:id="rId5"/>
    <p:sldId id="288" r:id="rId6"/>
    <p:sldId id="270" r:id="rId7"/>
    <p:sldId id="283" r:id="rId8"/>
    <p:sldId id="284" r:id="rId9"/>
    <p:sldId id="287" r:id="rId10"/>
    <p:sldId id="285" r:id="rId11"/>
    <p:sldId id="290" r:id="rId12"/>
    <p:sldId id="291" r:id="rId13"/>
    <p:sldId id="292" r:id="rId14"/>
    <p:sldId id="293" r:id="rId15"/>
    <p:sldId id="295" r:id="rId16"/>
    <p:sldId id="297" r:id="rId17"/>
    <p:sldId id="298" r:id="rId18"/>
    <p:sldId id="300" r:id="rId19"/>
    <p:sldId id="301" r:id="rId20"/>
    <p:sldId id="302" r:id="rId21"/>
    <p:sldId id="303" r:id="rId22"/>
    <p:sldId id="304" r:id="rId23"/>
    <p:sldId id="305" r:id="rId24"/>
    <p:sldId id="306" r:id="rId25"/>
    <p:sldId id="307" r:id="rId26"/>
    <p:sldId id="309" r:id="rId27"/>
    <p:sldId id="310" r:id="rId28"/>
    <p:sldId id="311" r:id="rId29"/>
    <p:sldId id="312" r:id="rId30"/>
    <p:sldId id="314" r:id="rId31"/>
    <p:sldId id="31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8" d="100"/>
          <a:sy n="98" d="100"/>
        </p:scale>
        <p:origin x="110"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BEA2B5-FD31-4B03-8760-DF6166BAE74F}" type="datetimeFigureOut">
              <a:rPr lang="en-CA" smtClean="0"/>
              <a:t>2021-04-12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216792-1F10-473E-9800-BDF3A08D517C}" type="slidenum">
              <a:rPr lang="en-CA" smtClean="0"/>
              <a:t>‹#›</a:t>
            </a:fld>
            <a:endParaRPr lang="en-CA"/>
          </a:p>
        </p:txBody>
      </p:sp>
    </p:spTree>
    <p:extLst>
      <p:ext uri="{BB962C8B-B14F-4D97-AF65-F5344CB8AC3E}">
        <p14:creationId xmlns:p14="http://schemas.microsoft.com/office/powerpoint/2010/main" val="360038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a:pPr/>
              <a:t>1</a:t>
            </a:fld>
            <a:endParaRPr lang="en-US" dirty="0"/>
          </a:p>
        </p:txBody>
      </p:sp>
    </p:spTree>
    <p:extLst>
      <p:ext uri="{BB962C8B-B14F-4D97-AF65-F5344CB8AC3E}">
        <p14:creationId xmlns:p14="http://schemas.microsoft.com/office/powerpoint/2010/main" val="256269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dirty="0"/>
          </a:p>
        </p:txBody>
      </p:sp>
    </p:spTree>
    <p:extLst>
      <p:ext uri="{BB962C8B-B14F-4D97-AF65-F5344CB8AC3E}">
        <p14:creationId xmlns:p14="http://schemas.microsoft.com/office/powerpoint/2010/main" val="3536203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6</a:t>
            </a:fld>
            <a:endParaRPr lang="en-US" dirty="0"/>
          </a:p>
        </p:txBody>
      </p:sp>
    </p:spTree>
    <p:extLst>
      <p:ext uri="{BB962C8B-B14F-4D97-AF65-F5344CB8AC3E}">
        <p14:creationId xmlns:p14="http://schemas.microsoft.com/office/powerpoint/2010/main" val="252854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9</a:t>
            </a:fld>
            <a:endParaRPr lang="en-US" dirty="0"/>
          </a:p>
        </p:txBody>
      </p:sp>
    </p:spTree>
    <p:extLst>
      <p:ext uri="{BB962C8B-B14F-4D97-AF65-F5344CB8AC3E}">
        <p14:creationId xmlns:p14="http://schemas.microsoft.com/office/powerpoint/2010/main" val="420346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TimesLTPro-Roman"/>
              </a:rPr>
              <a:t>example is a task for final consonant deletion in which the client</a:t>
            </a:r>
          </a:p>
          <a:p>
            <a:pPr algn="l"/>
            <a:r>
              <a:rPr lang="en-US" sz="1800" b="0" i="0" u="none" strike="noStrike" baseline="0" dirty="0">
                <a:latin typeface="TimesLTPro-Roman"/>
              </a:rPr>
              <a:t>picks up pictures of tea and teeth as the clinician randomly names them.</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15</a:t>
            </a:fld>
            <a:endParaRPr lang="en-IN" dirty="0"/>
          </a:p>
        </p:txBody>
      </p:sp>
    </p:spTree>
    <p:extLst>
      <p:ext uri="{BB962C8B-B14F-4D97-AF65-F5344CB8AC3E}">
        <p14:creationId xmlns:p14="http://schemas.microsoft.com/office/powerpoint/2010/main" val="252912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1" u="none" strike="noStrike" baseline="0" dirty="0">
                <a:latin typeface="TimesLTPro-Italic"/>
              </a:rPr>
              <a:t>Introduction of the minimal pair. </a:t>
            </a:r>
            <a:r>
              <a:rPr lang="en-US" sz="1800" b="0" i="0" u="none" strike="noStrike" baseline="0" dirty="0">
                <a:latin typeface="TimesLTPro-Roman"/>
              </a:rPr>
              <a:t>Present to the client a word that contains the target sound.</a:t>
            </a:r>
          </a:p>
          <a:p>
            <a:pPr algn="l"/>
            <a:r>
              <a:rPr lang="en-US" sz="1800" b="0" i="0" u="none" strike="noStrike" baseline="0" dirty="0">
                <a:latin typeface="TimesLTPro-Roman"/>
              </a:rPr>
              <a:t>For example, if the child is substituting /t/ for the fricative /∫/, the word </a:t>
            </a:r>
            <a:r>
              <a:rPr lang="en-US" sz="1800" b="0" i="1" u="none" strike="noStrike" baseline="0" dirty="0">
                <a:latin typeface="TimesLTPro-Italic"/>
              </a:rPr>
              <a:t>shoe </a:t>
            </a:r>
            <a:r>
              <a:rPr lang="en-US" sz="1800" b="0" i="0" u="none" strike="noStrike" baseline="0" dirty="0">
                <a:latin typeface="TimesLTPro-Roman"/>
              </a:rPr>
              <a:t>might be used</a:t>
            </a:r>
          </a:p>
          <a:p>
            <a:pPr algn="l"/>
            <a:r>
              <a:rPr lang="en-US" sz="1800" b="0" i="0" u="none" strike="noStrike" baseline="0" dirty="0">
                <a:latin typeface="TimesLTPro-Roman"/>
              </a:rPr>
              <a:t>in a perceptual training activity. The child listens as the clinician points to five identical</a:t>
            </a:r>
          </a:p>
          <a:p>
            <a:pPr algn="l"/>
            <a:r>
              <a:rPr lang="en-US" sz="1800" b="0" i="0" u="none" strike="noStrike" baseline="0" dirty="0">
                <a:latin typeface="TimesLTPro-Roman"/>
              </a:rPr>
              <a:t>pictures of a shoe and names each one.</a:t>
            </a:r>
          </a:p>
          <a:p>
            <a:pPr algn="l"/>
            <a:r>
              <a:rPr lang="en-US" sz="1800" b="0" i="0" u="none" strike="noStrike" baseline="0" dirty="0">
                <a:latin typeface="TimesLTPro-Roman"/>
              </a:rPr>
              <a:t>Next, present to the client a second word also with associated pictures of the word,</a:t>
            </a:r>
          </a:p>
          <a:p>
            <a:pPr algn="l"/>
            <a:r>
              <a:rPr lang="en-US" sz="1800" b="0" i="0" u="none" strike="noStrike" baseline="0" dirty="0">
                <a:latin typeface="TimesLTPro-Roman"/>
              </a:rPr>
              <a:t>which contain a contrasting sound that is very different from the target sound (i.e., has</a:t>
            </a:r>
          </a:p>
          <a:p>
            <a:pPr algn="l"/>
            <a:r>
              <a:rPr lang="en-US" sz="1800" b="0" i="0" u="none" strike="noStrike" baseline="0" dirty="0">
                <a:latin typeface="TimesLTPro-Roman"/>
              </a:rPr>
              <a:t>several different features from the target sound). For example, </a:t>
            </a:r>
            <a:r>
              <a:rPr lang="en-US" sz="1800" b="0" i="1" u="none" strike="noStrike" baseline="0" dirty="0">
                <a:latin typeface="TimesLTPro-Italic"/>
              </a:rPr>
              <a:t>shoe </a:t>
            </a:r>
            <a:r>
              <a:rPr lang="en-US" sz="1800" b="0" i="0" u="none" strike="noStrike" baseline="0" dirty="0">
                <a:latin typeface="TimesLTPro-Roman"/>
              </a:rPr>
              <a:t>might be contrasted</a:t>
            </a:r>
          </a:p>
          <a:p>
            <a:pPr algn="l"/>
            <a:r>
              <a:rPr lang="en-US" sz="1800" b="0" i="0" u="none" strike="noStrike" baseline="0" dirty="0">
                <a:latin typeface="TimesLTPro-Roman"/>
              </a:rPr>
              <a:t>with </a:t>
            </a:r>
            <a:r>
              <a:rPr lang="en-US" sz="1800" b="0" i="1" u="none" strike="noStrike" baseline="0" dirty="0">
                <a:latin typeface="TimesLTPro-Italic"/>
              </a:rPr>
              <a:t>boo </a:t>
            </a:r>
            <a:r>
              <a:rPr lang="en-US" sz="1800" b="0" i="0" u="none" strike="noStrike" baseline="0" dirty="0">
                <a:latin typeface="TimesLTPro-Roman"/>
              </a:rPr>
              <a:t>(ghost picture). The phonemes /∫/ and /b/ differ in voicing, manner, and place of</a:t>
            </a:r>
          </a:p>
          <a:p>
            <a:pPr algn="l"/>
            <a:r>
              <a:rPr lang="en-US" sz="1800" b="0" i="0" u="none" strike="noStrike" baseline="0" dirty="0">
                <a:latin typeface="TimesLTPro-Roman"/>
              </a:rPr>
              <a:t>articulation. For this step, the clinician identifies the original five pictures of a shoe plus</a:t>
            </a:r>
          </a:p>
          <a:p>
            <a:pPr algn="l"/>
            <a:r>
              <a:rPr lang="en-US" sz="1800" b="0" i="0" u="none" strike="noStrike" baseline="0" dirty="0">
                <a:latin typeface="TimesLTPro-Roman"/>
              </a:rPr>
              <a:t>the five pictures of “boo.”</a:t>
            </a:r>
          </a:p>
          <a:p>
            <a:pPr algn="l"/>
            <a:r>
              <a:rPr lang="en-US" sz="1800" b="0" i="1" u="none" strike="noStrike" baseline="0" dirty="0">
                <a:latin typeface="TimesLTPro-Italic"/>
              </a:rPr>
              <a:t>Contrast training. </a:t>
            </a:r>
            <a:r>
              <a:rPr lang="en-US" sz="1800" b="0" i="0" u="none" strike="noStrike" baseline="0" dirty="0">
                <a:latin typeface="TimesLTPro-Roman"/>
              </a:rPr>
              <a:t>Practice differentiating the two contrasting words at a perceptual level.</a:t>
            </a:r>
          </a:p>
          <a:p>
            <a:pPr algn="l"/>
            <a:r>
              <a:rPr lang="en-US" sz="1800" b="0" i="0" u="none" strike="noStrike" baseline="0" dirty="0">
                <a:latin typeface="TimesLTPro-Roman"/>
              </a:rPr>
              <a:t>Line up the 10 pictures, 5 of which are of a shoe and 5 of boo. Ask the client to hand you</a:t>
            </a:r>
          </a:p>
          <a:p>
            <a:pPr algn="l"/>
            <a:r>
              <a:rPr lang="en-US" sz="1800" b="0" i="0" u="none" strike="noStrike" baseline="0" dirty="0">
                <a:latin typeface="TimesLTPro-Roman"/>
              </a:rPr>
              <a:t>the picture you name. Make random requests for either </a:t>
            </a:r>
            <a:r>
              <a:rPr lang="en-US" sz="1800" b="0" i="1" u="none" strike="noStrike" baseline="0" dirty="0">
                <a:latin typeface="TimesLTPro-Italic"/>
              </a:rPr>
              <a:t>boo </a:t>
            </a:r>
            <a:r>
              <a:rPr lang="en-US" sz="1800" b="0" i="0" u="none" strike="noStrike" baseline="0" dirty="0">
                <a:latin typeface="TimesLTPro-Roman"/>
              </a:rPr>
              <a:t>or </a:t>
            </a:r>
            <a:r>
              <a:rPr lang="en-US" sz="1800" b="0" i="1" u="none" strike="noStrike" baseline="0" dirty="0">
                <a:latin typeface="TimesLTPro-Italic"/>
              </a:rPr>
              <a:t>shoe</a:t>
            </a:r>
            <a:r>
              <a:rPr lang="en-US" sz="1800" b="0" i="0" u="none" strike="noStrike" baseline="0" dirty="0">
                <a:latin typeface="TimesLTPro-Roman"/>
              </a:rPr>
              <a:t>. If the child can readily</a:t>
            </a:r>
          </a:p>
          <a:p>
            <a:pPr algn="l"/>
            <a:r>
              <a:rPr lang="en-US" sz="1800" b="0" i="0" u="none" strike="noStrike" baseline="0" dirty="0">
                <a:latin typeface="TimesLTPro-Roman"/>
              </a:rPr>
              <a:t>do this, he or she has established at a perceptual level the contrast between /∫/ and /b/. If</a:t>
            </a:r>
          </a:p>
          <a:p>
            <a:pPr algn="l"/>
            <a:r>
              <a:rPr lang="en-US" sz="1800" b="0" i="0" u="none" strike="noStrike" baseline="0" dirty="0">
                <a:latin typeface="TimesLTPro-Roman"/>
              </a:rPr>
              <a:t>the child has difficulty with this task, it should be repeated, possibly with different words.</a:t>
            </a:r>
          </a:p>
          <a:p>
            <a:pPr algn="l"/>
            <a:r>
              <a:rPr lang="en-US" sz="1800" b="0" i="0" u="none" strike="noStrike" baseline="0" dirty="0">
                <a:latin typeface="TimesLTPro-Roman"/>
              </a:rPr>
              <a:t>Once the child can do this task, contrast training should be repeated with a minimal pair</a:t>
            </a:r>
          </a:p>
          <a:p>
            <a:pPr algn="l"/>
            <a:r>
              <a:rPr lang="en-US" sz="1800" b="0" i="0" u="none" strike="noStrike" baseline="0" dirty="0">
                <a:latin typeface="TimesLTPro-Roman"/>
              </a:rPr>
              <a:t>involving the target and error sound (e.g., </a:t>
            </a:r>
            <a:r>
              <a:rPr lang="en-US" sz="1800" b="0" i="1" u="none" strike="noStrike" baseline="0" dirty="0">
                <a:latin typeface="TimesLTPro-Italic"/>
              </a:rPr>
              <a:t>shoe – two; shop – top</a:t>
            </a:r>
            <a:r>
              <a:rPr lang="en-US" sz="1800" b="0" i="0" u="none" strike="noStrike" baseline="0" dirty="0">
                <a:latin typeface="TimesLTPro-Roman"/>
              </a:rPr>
              <a:t>).</a:t>
            </a:r>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16</a:t>
            </a:fld>
            <a:endParaRPr lang="en-IN" dirty="0"/>
          </a:p>
        </p:txBody>
      </p:sp>
    </p:spTree>
    <p:extLst>
      <p:ext uri="{BB962C8B-B14F-4D97-AF65-F5344CB8AC3E}">
        <p14:creationId xmlns:p14="http://schemas.microsoft.com/office/powerpoint/2010/main" val="423730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8796F01-7154-41E0-B48B-A6921757531A}" type="slidenum">
              <a:rPr lang="en-IN" smtClean="0"/>
              <a:pPr/>
              <a:t>30</a:t>
            </a:fld>
            <a:endParaRPr lang="en-IN" dirty="0"/>
          </a:p>
        </p:txBody>
      </p:sp>
    </p:spTree>
    <p:extLst>
      <p:ext uri="{BB962C8B-B14F-4D97-AF65-F5344CB8AC3E}">
        <p14:creationId xmlns:p14="http://schemas.microsoft.com/office/powerpoint/2010/main" val="122729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B65F-CFB5-4BA9-8DC9-1BBC534BC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625091B-424D-4B79-AE35-66EDF1937C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F0EF6A6-7921-4DF0-AB32-56E024D73C19}"/>
              </a:ext>
            </a:extLst>
          </p:cNvPr>
          <p:cNvSpPr>
            <a:spLocks noGrp="1"/>
          </p:cNvSpPr>
          <p:nvPr>
            <p:ph type="dt" sz="half" idx="10"/>
          </p:nvPr>
        </p:nvSpPr>
        <p:spPr/>
        <p:txBody>
          <a:bodyPr/>
          <a:lstStyle/>
          <a:p>
            <a:fld id="{C48AF3CD-A0F6-46A1-A05C-9F10C10DAFD0}" type="datetimeFigureOut">
              <a:rPr lang="en-CA" smtClean="0"/>
              <a:t>2021-04-12</a:t>
            </a:fld>
            <a:endParaRPr lang="en-CA"/>
          </a:p>
        </p:txBody>
      </p:sp>
      <p:sp>
        <p:nvSpPr>
          <p:cNvPr id="5" name="Footer Placeholder 4">
            <a:extLst>
              <a:ext uri="{FF2B5EF4-FFF2-40B4-BE49-F238E27FC236}">
                <a16:creationId xmlns:a16="http://schemas.microsoft.com/office/drawing/2014/main" id="{36ABE7B8-A439-430D-9199-CFDA77AB8FD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B58B15-E1DE-41B0-9BB1-E5807698A62F}"/>
              </a:ext>
            </a:extLst>
          </p:cNvPr>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211955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0DD9-9CD7-42D9-96A0-6409D4A6612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89FFC02-A258-4561-BA0E-7BEA6330B4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EC36656-A358-4964-B32A-005A70BBC1A4}"/>
              </a:ext>
            </a:extLst>
          </p:cNvPr>
          <p:cNvSpPr>
            <a:spLocks noGrp="1"/>
          </p:cNvSpPr>
          <p:nvPr>
            <p:ph type="dt" sz="half" idx="10"/>
          </p:nvPr>
        </p:nvSpPr>
        <p:spPr/>
        <p:txBody>
          <a:bodyPr/>
          <a:lstStyle/>
          <a:p>
            <a:fld id="{C48AF3CD-A0F6-46A1-A05C-9F10C10DAFD0}" type="datetimeFigureOut">
              <a:rPr lang="en-CA" smtClean="0"/>
              <a:t>2021-04-12</a:t>
            </a:fld>
            <a:endParaRPr lang="en-CA"/>
          </a:p>
        </p:txBody>
      </p:sp>
      <p:sp>
        <p:nvSpPr>
          <p:cNvPr id="5" name="Footer Placeholder 4">
            <a:extLst>
              <a:ext uri="{FF2B5EF4-FFF2-40B4-BE49-F238E27FC236}">
                <a16:creationId xmlns:a16="http://schemas.microsoft.com/office/drawing/2014/main" id="{1D5955AE-1674-4717-95EF-A779A452650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7D6EBCA-95C5-40B8-9902-A6372A4789D7}"/>
              </a:ext>
            </a:extLst>
          </p:cNvPr>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414573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65368-833A-4C42-A14B-2759F32621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3C4BD41-F5A8-4BB7-A01A-9E25411196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0268358-FC73-412D-81CB-0EB5ECE7CA1E}"/>
              </a:ext>
            </a:extLst>
          </p:cNvPr>
          <p:cNvSpPr>
            <a:spLocks noGrp="1"/>
          </p:cNvSpPr>
          <p:nvPr>
            <p:ph type="dt" sz="half" idx="10"/>
          </p:nvPr>
        </p:nvSpPr>
        <p:spPr/>
        <p:txBody>
          <a:bodyPr/>
          <a:lstStyle/>
          <a:p>
            <a:fld id="{C48AF3CD-A0F6-46A1-A05C-9F10C10DAFD0}" type="datetimeFigureOut">
              <a:rPr lang="en-CA" smtClean="0"/>
              <a:t>2021-04-12</a:t>
            </a:fld>
            <a:endParaRPr lang="en-CA"/>
          </a:p>
        </p:txBody>
      </p:sp>
      <p:sp>
        <p:nvSpPr>
          <p:cNvPr id="5" name="Footer Placeholder 4">
            <a:extLst>
              <a:ext uri="{FF2B5EF4-FFF2-40B4-BE49-F238E27FC236}">
                <a16:creationId xmlns:a16="http://schemas.microsoft.com/office/drawing/2014/main" id="{E8B8245D-F827-44AC-9964-4A52A9EDFC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DD1591C-5511-4F45-A6D3-079D61086F03}"/>
              </a:ext>
            </a:extLst>
          </p:cNvPr>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24540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8199" y="0"/>
            <a:ext cx="5295692" cy="6858000"/>
          </a:xfrm>
          <a:prstGeom prst="rect">
            <a:avLst/>
          </a:prstGeom>
        </p:spPr>
      </p:pic>
      <p:pic>
        <p:nvPicPr>
          <p:cNvPr id="10" name="Graphic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8" y="0"/>
            <a:ext cx="6859786" cy="6858000"/>
          </a:xfrm>
          <a:prstGeom prst="rect">
            <a:avLst/>
          </a:prstGeom>
        </p:spPr>
      </p:pic>
      <p:pic>
        <p:nvPicPr>
          <p:cNvPr id="11" name="Graphic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9231" y="521172"/>
            <a:ext cx="6202648" cy="5815657"/>
          </a:xfrm>
          <a:prstGeom prst="rect">
            <a:avLst/>
          </a:prstGeom>
        </p:spPr>
      </p:pic>
      <p:sp>
        <p:nvSpPr>
          <p:cNvPr id="6" name="Text Placeholder Subtitle 1">
            <a:extLst>
              <a:ext uri="{FF2B5EF4-FFF2-40B4-BE49-F238E27FC236}">
                <a16:creationId xmlns:a16="http://schemas.microsoft.com/office/drawing/2014/main" id="{5A1F9EF5-B88C-405C-9168-EDE6A70749C5}"/>
              </a:ext>
            </a:extLst>
          </p:cNvPr>
          <p:cNvSpPr>
            <a:spLocks noGrp="1"/>
          </p:cNvSpPr>
          <p:nvPr>
            <p:ph type="body" sz="quarter" idx="10"/>
          </p:nvPr>
        </p:nvSpPr>
        <p:spPr>
          <a:xfrm>
            <a:off x="4215911" y="1752600"/>
            <a:ext cx="3758591"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id="{D2282B87-09AC-4246-8C13-92CF93907CBF}"/>
              </a:ext>
            </a:extLst>
          </p:cNvPr>
          <p:cNvSpPr>
            <a:spLocks noGrp="1"/>
          </p:cNvSpPr>
          <p:nvPr>
            <p:ph type="body" sz="quarter" idx="11"/>
          </p:nvPr>
        </p:nvSpPr>
        <p:spPr>
          <a:xfrm>
            <a:off x="4215911" y="4844142"/>
            <a:ext cx="3758591"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5909" y="2361521"/>
            <a:ext cx="3758592"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267578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4398" y="990"/>
            <a:ext cx="5295692"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7331" cy="6897338"/>
          </a:xfrm>
          <a:prstGeom prst="rect">
            <a:avLst/>
          </a:prstGeom>
        </p:spPr>
      </p:pic>
      <p:sp>
        <p:nvSpPr>
          <p:cNvPr id="2" name="Title 1"/>
          <p:cNvSpPr>
            <a:spLocks noGrp="1"/>
          </p:cNvSpPr>
          <p:nvPr>
            <p:ph type="title"/>
          </p:nvPr>
        </p:nvSpPr>
        <p:spPr>
          <a:xfrm>
            <a:off x="720913" y="685800"/>
            <a:ext cx="5564049"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913" y="1828800"/>
            <a:ext cx="5564049"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9677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648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6000" y="1828800"/>
            <a:ext cx="5411609"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392" y="685800"/>
            <a:ext cx="3887211"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399231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6308" y="0"/>
            <a:ext cx="5295692" cy="6858000"/>
          </a:xfrm>
          <a:prstGeom prst="rect">
            <a:avLst/>
          </a:prstGeom>
        </p:spPr>
      </p:pic>
      <p:pic>
        <p:nvPicPr>
          <p:cNvPr id="7" name="Graphic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7331" cy="6897338"/>
          </a:xfrm>
          <a:prstGeom prst="rect">
            <a:avLst/>
          </a:prstGeom>
        </p:spPr>
      </p:pic>
      <p:sp>
        <p:nvSpPr>
          <p:cNvPr id="2" name="Title 1"/>
          <p:cNvSpPr>
            <a:spLocks noGrp="1"/>
          </p:cNvSpPr>
          <p:nvPr>
            <p:ph type="title"/>
          </p:nvPr>
        </p:nvSpPr>
        <p:spPr>
          <a:xfrm>
            <a:off x="720913" y="685800"/>
            <a:ext cx="5564049" cy="1143000"/>
          </a:xfrm>
        </p:spPr>
        <p:txBody>
          <a:bodyPr anchor="t">
            <a:normAutofit/>
          </a:bodyPr>
          <a:lstStyle>
            <a:lvl1pPr>
              <a:defRPr sz="4000"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720913" y="1828800"/>
            <a:ext cx="5564049"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6773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648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6000" y="1828800"/>
            <a:ext cx="5411609"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392" y="685800"/>
            <a:ext cx="3887211"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58220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2325" y="685800"/>
            <a:ext cx="8765285" cy="990600"/>
          </a:xfrm>
        </p:spPr>
        <p:txBody>
          <a:bodyPr anchor="t"/>
          <a:lstStyle>
            <a:lvl1pPr>
              <a:lnSpc>
                <a:spcPct val="100000"/>
              </a:lnSpc>
              <a:defRPr sz="4000" b="1">
                <a:solidFill>
                  <a:schemeClr val="accent1"/>
                </a:solidFill>
              </a:defRPr>
            </a:lvl1pPr>
          </a:lstStyle>
          <a:p>
            <a:r>
              <a:rPr lang="en-US"/>
              <a:t>Click to edit Master title style</a:t>
            </a:r>
            <a:endParaRPr dirty="0"/>
          </a:p>
        </p:txBody>
      </p:sp>
      <p:pic>
        <p:nvPicPr>
          <p:cNvPr id="4" name="Graphic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51" y="1309974"/>
            <a:ext cx="1830641" cy="4648200"/>
          </a:xfrm>
          <a:prstGeom prst="rect">
            <a:avLst/>
          </a:prstGeom>
        </p:spPr>
      </p:pic>
      <p:sp>
        <p:nvSpPr>
          <p:cNvPr id="8" name="Content Placeholder 2">
            <a:extLst>
              <a:ext uri="{FF2B5EF4-FFF2-40B4-BE49-F238E27FC236}">
                <a16:creationId xmlns:a16="http://schemas.microsoft.com/office/drawing/2014/main" id="{421512DC-20C8-4928-B94E-9F191902C57E}"/>
              </a:ext>
            </a:extLst>
          </p:cNvPr>
          <p:cNvSpPr>
            <a:spLocks noGrp="1"/>
          </p:cNvSpPr>
          <p:nvPr>
            <p:ph idx="10"/>
          </p:nvPr>
        </p:nvSpPr>
        <p:spPr>
          <a:xfrm>
            <a:off x="2742325" y="1828800"/>
            <a:ext cx="8765285"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65867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8AF3CD-A0F6-46A1-A05C-9F10C10DAFD0}" type="datetimeFigureOut">
              <a:rPr lang="en-CA" smtClean="0"/>
              <a:t>2021-04-12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3684211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AF3CD-A0F6-46A1-A05C-9F10C10DAFD0}" type="datetimeFigureOut">
              <a:rPr lang="en-CA" smtClean="0"/>
              <a:t>2021-04-12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86481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5B9D-0557-4F31-AEBC-DEA63BEDA2F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3A2E702-770C-45CF-83D0-6EA8876B6E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46DA6C-D603-4202-8751-F04CD26F66CE}"/>
              </a:ext>
            </a:extLst>
          </p:cNvPr>
          <p:cNvSpPr>
            <a:spLocks noGrp="1"/>
          </p:cNvSpPr>
          <p:nvPr>
            <p:ph type="dt" sz="half" idx="10"/>
          </p:nvPr>
        </p:nvSpPr>
        <p:spPr/>
        <p:txBody>
          <a:bodyPr/>
          <a:lstStyle/>
          <a:p>
            <a:fld id="{C48AF3CD-A0F6-46A1-A05C-9F10C10DAFD0}" type="datetimeFigureOut">
              <a:rPr lang="en-CA" smtClean="0"/>
              <a:t>2021-04-12</a:t>
            </a:fld>
            <a:endParaRPr lang="en-CA"/>
          </a:p>
        </p:txBody>
      </p:sp>
      <p:sp>
        <p:nvSpPr>
          <p:cNvPr id="5" name="Footer Placeholder 4">
            <a:extLst>
              <a:ext uri="{FF2B5EF4-FFF2-40B4-BE49-F238E27FC236}">
                <a16:creationId xmlns:a16="http://schemas.microsoft.com/office/drawing/2014/main" id="{46E0ACD0-7CAA-4D90-BEDD-F807BC23B0A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642DD34-127B-481C-8F7C-F0E98E4C3A60}"/>
              </a:ext>
            </a:extLst>
          </p:cNvPr>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3750306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8AF3CD-A0F6-46A1-A05C-9F10C10DAFD0}" type="datetimeFigureOut">
              <a:rPr lang="en-CA" smtClean="0"/>
              <a:t>2021-04-12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3354926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8AF3CD-A0F6-46A1-A05C-9F10C10DAFD0}" type="datetimeFigureOut">
              <a:rPr lang="en-CA" smtClean="0"/>
              <a:t>2021-04-12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2438194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8AF3CD-A0F6-46A1-A05C-9F10C10DAFD0}" type="datetimeFigureOut">
              <a:rPr lang="en-CA" smtClean="0"/>
              <a:t>2021-04-12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1337718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8AF3CD-A0F6-46A1-A05C-9F10C10DAFD0}" type="datetimeFigureOut">
              <a:rPr lang="en-CA" smtClean="0"/>
              <a:t>2021-04-12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193075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AF3CD-A0F6-46A1-A05C-9F10C10DAFD0}" type="datetimeFigureOut">
              <a:rPr lang="en-CA" smtClean="0"/>
              <a:t>2021-04-12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40070954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AF3CD-A0F6-46A1-A05C-9F10C10DAFD0}" type="datetimeFigureOut">
              <a:rPr lang="en-CA" smtClean="0"/>
              <a:t>2021-04-12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3062655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8AF3CD-A0F6-46A1-A05C-9F10C10DAFD0}" type="datetimeFigureOut">
              <a:rPr lang="en-CA" smtClean="0"/>
              <a:t>2021-04-12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1671466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AF3CD-A0F6-46A1-A05C-9F10C10DAFD0}" type="datetimeFigureOut">
              <a:rPr lang="en-CA" smtClean="0"/>
              <a:t>2021-04-12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726013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8AF3CD-A0F6-46A1-A05C-9F10C10DAFD0}" type="datetimeFigureOut">
              <a:rPr lang="en-CA" smtClean="0"/>
              <a:t>2021-04-12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42459412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4398" y="990"/>
            <a:ext cx="5295692"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7331" cy="6897338"/>
          </a:xfrm>
          <a:prstGeom prst="rect">
            <a:avLst/>
          </a:prstGeom>
        </p:spPr>
      </p:pic>
      <p:sp>
        <p:nvSpPr>
          <p:cNvPr id="2" name="Title 1"/>
          <p:cNvSpPr>
            <a:spLocks noGrp="1"/>
          </p:cNvSpPr>
          <p:nvPr>
            <p:ph type="title"/>
          </p:nvPr>
        </p:nvSpPr>
        <p:spPr>
          <a:xfrm>
            <a:off x="720913" y="685800"/>
            <a:ext cx="5564049"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913" y="1828800"/>
            <a:ext cx="5564049"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43307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9696A-C922-4887-A3DB-A1BA51E017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58E7BAF0-2262-4323-BC8F-8AD8EAA9F7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EE2335-22E0-4D58-A3A5-7BD7B243B4BD}"/>
              </a:ext>
            </a:extLst>
          </p:cNvPr>
          <p:cNvSpPr>
            <a:spLocks noGrp="1"/>
          </p:cNvSpPr>
          <p:nvPr>
            <p:ph type="dt" sz="half" idx="10"/>
          </p:nvPr>
        </p:nvSpPr>
        <p:spPr/>
        <p:txBody>
          <a:bodyPr/>
          <a:lstStyle/>
          <a:p>
            <a:fld id="{C48AF3CD-A0F6-46A1-A05C-9F10C10DAFD0}" type="datetimeFigureOut">
              <a:rPr lang="en-CA" smtClean="0"/>
              <a:t>2021-04-12</a:t>
            </a:fld>
            <a:endParaRPr lang="en-CA"/>
          </a:p>
        </p:txBody>
      </p:sp>
      <p:sp>
        <p:nvSpPr>
          <p:cNvPr id="5" name="Footer Placeholder 4">
            <a:extLst>
              <a:ext uri="{FF2B5EF4-FFF2-40B4-BE49-F238E27FC236}">
                <a16:creationId xmlns:a16="http://schemas.microsoft.com/office/drawing/2014/main" id="{2AD6F5D7-79D8-4D7F-823D-0173A0A9A71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701E65A-891D-4A52-BEEE-CDE0614040F1}"/>
              </a:ext>
            </a:extLst>
          </p:cNvPr>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1883106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648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6000" y="1828800"/>
            <a:ext cx="5411609"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392" y="685800"/>
            <a:ext cx="3887211"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413029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648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6000" y="1828800"/>
            <a:ext cx="5411609"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392" y="685800"/>
            <a:ext cx="3887211"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23429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48E9-4CD3-4E0B-8BC4-CFB033D50AF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19F1EDD-B6B6-4AEB-A423-750827C22F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887D1FB-3802-4F5F-A91E-DE8F198369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C6CCDA3-2664-4CD5-8E3A-83ECE3899853}"/>
              </a:ext>
            </a:extLst>
          </p:cNvPr>
          <p:cNvSpPr>
            <a:spLocks noGrp="1"/>
          </p:cNvSpPr>
          <p:nvPr>
            <p:ph type="dt" sz="half" idx="10"/>
          </p:nvPr>
        </p:nvSpPr>
        <p:spPr/>
        <p:txBody>
          <a:bodyPr/>
          <a:lstStyle/>
          <a:p>
            <a:fld id="{C48AF3CD-A0F6-46A1-A05C-9F10C10DAFD0}" type="datetimeFigureOut">
              <a:rPr lang="en-CA" smtClean="0"/>
              <a:t>2021-04-12</a:t>
            </a:fld>
            <a:endParaRPr lang="en-CA"/>
          </a:p>
        </p:txBody>
      </p:sp>
      <p:sp>
        <p:nvSpPr>
          <p:cNvPr id="6" name="Footer Placeholder 5">
            <a:extLst>
              <a:ext uri="{FF2B5EF4-FFF2-40B4-BE49-F238E27FC236}">
                <a16:creationId xmlns:a16="http://schemas.microsoft.com/office/drawing/2014/main" id="{8FF58465-F36F-457F-A539-56A39CF6043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C89D816-D988-4B63-B923-311E0F6A359F}"/>
              </a:ext>
            </a:extLst>
          </p:cNvPr>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407412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A43B2-7F04-40F2-A6CB-9B79C24275E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A590EEA-1AAE-4C11-AD1A-5D606BAFC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B62194-0369-4AFA-9FE4-5EE26C988E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3A6CD90-044E-4CA0-98B9-DAA19EC830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61F085-8589-4B0E-AC0D-20FB0BCDC4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E934E547-6595-48BE-81F2-4968A5FE95D9}"/>
              </a:ext>
            </a:extLst>
          </p:cNvPr>
          <p:cNvSpPr>
            <a:spLocks noGrp="1"/>
          </p:cNvSpPr>
          <p:nvPr>
            <p:ph type="dt" sz="half" idx="10"/>
          </p:nvPr>
        </p:nvSpPr>
        <p:spPr/>
        <p:txBody>
          <a:bodyPr/>
          <a:lstStyle/>
          <a:p>
            <a:fld id="{C48AF3CD-A0F6-46A1-A05C-9F10C10DAFD0}" type="datetimeFigureOut">
              <a:rPr lang="en-CA" smtClean="0"/>
              <a:t>2021-04-12</a:t>
            </a:fld>
            <a:endParaRPr lang="en-CA"/>
          </a:p>
        </p:txBody>
      </p:sp>
      <p:sp>
        <p:nvSpPr>
          <p:cNvPr id="8" name="Footer Placeholder 7">
            <a:extLst>
              <a:ext uri="{FF2B5EF4-FFF2-40B4-BE49-F238E27FC236}">
                <a16:creationId xmlns:a16="http://schemas.microsoft.com/office/drawing/2014/main" id="{B7CCCA44-255F-45E1-B719-2DD5988155C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B784C1F-E509-42DD-9B89-6B4BC894C1D8}"/>
              </a:ext>
            </a:extLst>
          </p:cNvPr>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116045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A3C89-7299-429F-9D3F-514D72A449A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466AF015-F7CB-4A13-9DA0-CA834D2943FB}"/>
              </a:ext>
            </a:extLst>
          </p:cNvPr>
          <p:cNvSpPr>
            <a:spLocks noGrp="1"/>
          </p:cNvSpPr>
          <p:nvPr>
            <p:ph type="dt" sz="half" idx="10"/>
          </p:nvPr>
        </p:nvSpPr>
        <p:spPr/>
        <p:txBody>
          <a:bodyPr/>
          <a:lstStyle/>
          <a:p>
            <a:fld id="{C48AF3CD-A0F6-46A1-A05C-9F10C10DAFD0}" type="datetimeFigureOut">
              <a:rPr lang="en-CA" smtClean="0"/>
              <a:t>2021-04-12</a:t>
            </a:fld>
            <a:endParaRPr lang="en-CA"/>
          </a:p>
        </p:txBody>
      </p:sp>
      <p:sp>
        <p:nvSpPr>
          <p:cNvPr id="4" name="Footer Placeholder 3">
            <a:extLst>
              <a:ext uri="{FF2B5EF4-FFF2-40B4-BE49-F238E27FC236}">
                <a16:creationId xmlns:a16="http://schemas.microsoft.com/office/drawing/2014/main" id="{53E7B08B-E0ED-4956-9A4D-FFF8566D3B6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8D990743-2F38-41AB-B368-C26FE06AF14A}"/>
              </a:ext>
            </a:extLst>
          </p:cNvPr>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307919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6E5050-BD9C-40CC-BBCE-29E855A057E8}"/>
              </a:ext>
            </a:extLst>
          </p:cNvPr>
          <p:cNvSpPr>
            <a:spLocks noGrp="1"/>
          </p:cNvSpPr>
          <p:nvPr>
            <p:ph type="dt" sz="half" idx="10"/>
          </p:nvPr>
        </p:nvSpPr>
        <p:spPr/>
        <p:txBody>
          <a:bodyPr/>
          <a:lstStyle/>
          <a:p>
            <a:fld id="{C48AF3CD-A0F6-46A1-A05C-9F10C10DAFD0}" type="datetimeFigureOut">
              <a:rPr lang="en-CA" smtClean="0"/>
              <a:t>2021-04-12</a:t>
            </a:fld>
            <a:endParaRPr lang="en-CA"/>
          </a:p>
        </p:txBody>
      </p:sp>
      <p:sp>
        <p:nvSpPr>
          <p:cNvPr id="3" name="Footer Placeholder 2">
            <a:extLst>
              <a:ext uri="{FF2B5EF4-FFF2-40B4-BE49-F238E27FC236}">
                <a16:creationId xmlns:a16="http://schemas.microsoft.com/office/drawing/2014/main" id="{29BC9AB4-CB5B-4C45-8EE3-3EE4C48D9225}"/>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AB584B0-B9AB-47AC-A77D-AB57EC12C9C1}"/>
              </a:ext>
            </a:extLst>
          </p:cNvPr>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114715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4B06-A4CE-4763-A35D-15DBD8576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566DE4A-5AA5-42E5-BBE8-5DA257B81F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01B288E-C623-42C8-9365-43AE6C04D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F4C24-D3DF-4958-9ED7-785A9755D699}"/>
              </a:ext>
            </a:extLst>
          </p:cNvPr>
          <p:cNvSpPr>
            <a:spLocks noGrp="1"/>
          </p:cNvSpPr>
          <p:nvPr>
            <p:ph type="dt" sz="half" idx="10"/>
          </p:nvPr>
        </p:nvSpPr>
        <p:spPr/>
        <p:txBody>
          <a:bodyPr/>
          <a:lstStyle/>
          <a:p>
            <a:fld id="{C48AF3CD-A0F6-46A1-A05C-9F10C10DAFD0}" type="datetimeFigureOut">
              <a:rPr lang="en-CA" smtClean="0"/>
              <a:t>2021-04-12</a:t>
            </a:fld>
            <a:endParaRPr lang="en-CA"/>
          </a:p>
        </p:txBody>
      </p:sp>
      <p:sp>
        <p:nvSpPr>
          <p:cNvPr id="6" name="Footer Placeholder 5">
            <a:extLst>
              <a:ext uri="{FF2B5EF4-FFF2-40B4-BE49-F238E27FC236}">
                <a16:creationId xmlns:a16="http://schemas.microsoft.com/office/drawing/2014/main" id="{0F261756-EFC3-4B0F-9FA7-8FD8FA4BC25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0869066-0ED2-49C7-8F7E-FE2A8376DD98}"/>
              </a:ext>
            </a:extLst>
          </p:cNvPr>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4053284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A982C-9C41-447C-B781-047D0DA4EA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C158B6E-115D-4EC6-A226-34E96F63D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83E5A39-9FBB-421F-8219-D42B28545B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E4995D-E2BD-4D68-A107-1B3645B5B395}"/>
              </a:ext>
            </a:extLst>
          </p:cNvPr>
          <p:cNvSpPr>
            <a:spLocks noGrp="1"/>
          </p:cNvSpPr>
          <p:nvPr>
            <p:ph type="dt" sz="half" idx="10"/>
          </p:nvPr>
        </p:nvSpPr>
        <p:spPr/>
        <p:txBody>
          <a:bodyPr/>
          <a:lstStyle/>
          <a:p>
            <a:fld id="{C48AF3CD-A0F6-46A1-A05C-9F10C10DAFD0}" type="datetimeFigureOut">
              <a:rPr lang="en-CA" smtClean="0"/>
              <a:t>2021-04-12</a:t>
            </a:fld>
            <a:endParaRPr lang="en-CA"/>
          </a:p>
        </p:txBody>
      </p:sp>
      <p:sp>
        <p:nvSpPr>
          <p:cNvPr id="6" name="Footer Placeholder 5">
            <a:extLst>
              <a:ext uri="{FF2B5EF4-FFF2-40B4-BE49-F238E27FC236}">
                <a16:creationId xmlns:a16="http://schemas.microsoft.com/office/drawing/2014/main" id="{24344B37-A226-477B-9B44-2ABEA483966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F835429-24D6-4E87-8523-4EDC729BAA55}"/>
              </a:ext>
            </a:extLst>
          </p:cNvPr>
          <p:cNvSpPr>
            <a:spLocks noGrp="1"/>
          </p:cNvSpPr>
          <p:nvPr>
            <p:ph type="sldNum" sz="quarter" idx="12"/>
          </p:nvPr>
        </p:nvSpPr>
        <p:spPr/>
        <p:txBody>
          <a:bodyPr/>
          <a:lstStyle/>
          <a:p>
            <a:fld id="{D29DCDB8-2D3C-4D34-A17A-C6309A0C9450}" type="slidenum">
              <a:rPr lang="en-CA" smtClean="0"/>
              <a:t>‹#›</a:t>
            </a:fld>
            <a:endParaRPr lang="en-CA"/>
          </a:p>
        </p:txBody>
      </p:sp>
    </p:spTree>
    <p:extLst>
      <p:ext uri="{BB962C8B-B14F-4D97-AF65-F5344CB8AC3E}">
        <p14:creationId xmlns:p14="http://schemas.microsoft.com/office/powerpoint/2010/main" val="17706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7BB0EC-4787-4945-A4AB-74673F54EC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335263AE-3C91-4A9B-B395-8B2DE29AF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DFDBA3-38EB-4B2B-B0EB-F9EAFFC9D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F3CD-A0F6-46A1-A05C-9F10C10DAFD0}" type="datetimeFigureOut">
              <a:rPr lang="en-CA" smtClean="0"/>
              <a:t>2021-04-12</a:t>
            </a:fld>
            <a:endParaRPr lang="en-CA"/>
          </a:p>
        </p:txBody>
      </p:sp>
      <p:sp>
        <p:nvSpPr>
          <p:cNvPr id="5" name="Footer Placeholder 4">
            <a:extLst>
              <a:ext uri="{FF2B5EF4-FFF2-40B4-BE49-F238E27FC236}">
                <a16:creationId xmlns:a16="http://schemas.microsoft.com/office/drawing/2014/main" id="{8D88B2FD-D324-4B84-85BD-4F72F196D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B7BD6DD-2406-4614-8494-2398825961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DCDB8-2D3C-4D34-A17A-C6309A0C9450}" type="slidenum">
              <a:rPr lang="en-CA" smtClean="0"/>
              <a:t>‹#›</a:t>
            </a:fld>
            <a:endParaRPr lang="en-CA"/>
          </a:p>
        </p:txBody>
      </p:sp>
    </p:spTree>
    <p:extLst>
      <p:ext uri="{BB962C8B-B14F-4D97-AF65-F5344CB8AC3E}">
        <p14:creationId xmlns:p14="http://schemas.microsoft.com/office/powerpoint/2010/main" val="2070155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AF3CD-A0F6-46A1-A05C-9F10C10DAFD0}" type="datetimeFigureOut">
              <a:rPr lang="en-CA" smtClean="0"/>
              <a:t>2021-04-12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9DCDB8-2D3C-4D34-A17A-C6309A0C9450}" type="slidenum">
              <a:rPr lang="en-CA" smtClean="0"/>
              <a:t>‹#›</a:t>
            </a:fld>
            <a:endParaRPr lang="en-CA"/>
          </a:p>
        </p:txBody>
      </p:sp>
    </p:spTree>
    <p:extLst>
      <p:ext uri="{BB962C8B-B14F-4D97-AF65-F5344CB8AC3E}">
        <p14:creationId xmlns:p14="http://schemas.microsoft.com/office/powerpoint/2010/main" val="307328075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7" r:id="rId12"/>
    <p:sldLayoutId id="2147483748" r:id="rId13"/>
    <p:sldLayoutId id="214748374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3D62C1-EBCA-4870-A921-FD96C4C0AE9C}"/>
              </a:ext>
            </a:extLst>
          </p:cNvPr>
          <p:cNvSpPr>
            <a:spLocks noGrp="1"/>
          </p:cNvSpPr>
          <p:nvPr>
            <p:ph type="title"/>
          </p:nvPr>
        </p:nvSpPr>
        <p:spPr/>
        <p:txBody>
          <a:bodyPr/>
          <a:lstStyle/>
          <a:p>
            <a:r>
              <a:rPr lang="en-US" dirty="0">
                <a:solidFill>
                  <a:srgbClr val="FF0000"/>
                </a:solidFill>
              </a:rPr>
              <a:t>MOTOR LEARNING PRINCIPLES</a:t>
            </a:r>
            <a:endParaRPr lang="en-CA" dirty="0"/>
          </a:p>
        </p:txBody>
      </p:sp>
      <p:sp>
        <p:nvSpPr>
          <p:cNvPr id="3" name="Content Placeholder 2"/>
          <p:cNvSpPr>
            <a:spLocks noGrp="1"/>
          </p:cNvSpPr>
          <p:nvPr>
            <p:ph idx="1"/>
          </p:nvPr>
        </p:nvSpPr>
        <p:spPr/>
        <p:txBody>
          <a:bodyPr vert="horz" lIns="121899" tIns="60949" rIns="121899" bIns="60949" rtlCol="0" anchor="t">
            <a:normAutofit/>
          </a:bodyPr>
          <a:lstStyle/>
          <a:p>
            <a:pPr algn="l"/>
            <a:r>
              <a:rPr lang="en-US" b="0" i="0" u="none" strike="noStrike" baseline="0" dirty="0">
                <a:latin typeface="TimesLTPro-Roman"/>
              </a:rPr>
              <a:t>Once a determination has been made that an individual’s speech sound production is disordered or delayed and warrants intervention, the speech-language clinician is faced with the task of identifying the most appropriate treatment approach. </a:t>
            </a:r>
            <a:endParaRPr lang="en-IN" b="0" i="0" u="none" strike="noStrike" baseline="0" dirty="0">
              <a:latin typeface="TimesLTPro-Roman"/>
            </a:endParaRPr>
          </a:p>
          <a:p>
            <a:pPr algn="l"/>
            <a:endParaRPr lang="en-IN" b="0" i="0" u="none" strike="noStrike" baseline="0" dirty="0">
              <a:latin typeface="TimesLTPro-Roman"/>
            </a:endParaRPr>
          </a:p>
          <a:p>
            <a:pPr algn="l"/>
            <a:r>
              <a:rPr lang="en-US" b="0" i="0" u="none" strike="noStrike" baseline="0" dirty="0">
                <a:latin typeface="TimesLTPro-Roman"/>
              </a:rPr>
              <a:t>Before discussing specific intervention approaches, a few general comments are in order.</a:t>
            </a:r>
          </a:p>
          <a:p>
            <a:pPr algn="l"/>
            <a:endParaRPr lang="en-US" sz="1800" dirty="0">
              <a:latin typeface="TimesLTPro-Roman"/>
            </a:endParaRPr>
          </a:p>
        </p:txBody>
      </p:sp>
    </p:spTree>
    <p:extLst>
      <p:ext uri="{BB962C8B-B14F-4D97-AF65-F5344CB8AC3E}">
        <p14:creationId xmlns:p14="http://schemas.microsoft.com/office/powerpoint/2010/main" val="3422892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7064-1DC3-4175-BDAC-E22E905ACBB4}"/>
              </a:ext>
            </a:extLst>
          </p:cNvPr>
          <p:cNvSpPr>
            <a:spLocks noGrp="1"/>
          </p:cNvSpPr>
          <p:nvPr>
            <p:ph type="title"/>
          </p:nvPr>
        </p:nvSpPr>
        <p:spPr/>
        <p:txBody>
          <a:bodyPr>
            <a:normAutofit/>
          </a:bodyPr>
          <a:lstStyle/>
          <a:p>
            <a:r>
              <a:rPr lang="en-IN" b="0" dirty="0">
                <a:latin typeface="AvenirLTPro-Heavy"/>
              </a:rPr>
              <a:t>Principles of Practice</a:t>
            </a:r>
            <a:br>
              <a:rPr lang="en-IN" b="0" dirty="0">
                <a:latin typeface="AvenirLTPro-Heavy"/>
              </a:rPr>
            </a:br>
            <a:endParaRPr lang="en-IN" dirty="0"/>
          </a:p>
        </p:txBody>
      </p:sp>
      <p:sp>
        <p:nvSpPr>
          <p:cNvPr id="3" name="Content Placeholder 2">
            <a:extLst>
              <a:ext uri="{FF2B5EF4-FFF2-40B4-BE49-F238E27FC236}">
                <a16:creationId xmlns:a16="http://schemas.microsoft.com/office/drawing/2014/main" id="{9463319F-4F85-4EB8-93DE-3A4A283A2318}"/>
              </a:ext>
            </a:extLst>
          </p:cNvPr>
          <p:cNvSpPr>
            <a:spLocks noGrp="1"/>
          </p:cNvSpPr>
          <p:nvPr>
            <p:ph idx="1"/>
          </p:nvPr>
        </p:nvSpPr>
        <p:spPr>
          <a:xfrm>
            <a:off x="838200" y="1322773"/>
            <a:ext cx="10515600" cy="4854190"/>
          </a:xfrm>
        </p:spPr>
        <p:txBody>
          <a:bodyPr>
            <a:normAutofit fontScale="92500" lnSpcReduction="10000"/>
          </a:bodyPr>
          <a:lstStyle/>
          <a:p>
            <a:pPr marL="0" indent="0">
              <a:buNone/>
            </a:pPr>
            <a:r>
              <a:rPr lang="en-US" dirty="0">
                <a:latin typeface="TimesLTPro-Roman"/>
              </a:rPr>
              <a:t>As </a:t>
            </a:r>
            <a:r>
              <a:rPr lang="en-US" dirty="0" err="1">
                <a:latin typeface="TimesLTPro-Roman"/>
              </a:rPr>
              <a:t>Ruscello</a:t>
            </a:r>
            <a:r>
              <a:rPr lang="en-US" dirty="0">
                <a:latin typeface="TimesLTPro-Roman"/>
              </a:rPr>
              <a:t> (1984) pointed out, practice is the key variable for mastery of any skilled motor behavior. We must therefore arrange therapy so that there are lots of opportunities to practice the desired behavior. In addition, Maas and colleagues (2008) also point out that:</a:t>
            </a:r>
          </a:p>
          <a:p>
            <a:pPr marL="0" indent="0">
              <a:buNone/>
            </a:pPr>
            <a:endParaRPr lang="en-US" dirty="0">
              <a:latin typeface="TimesLTPro-Roman"/>
            </a:endParaRPr>
          </a:p>
          <a:p>
            <a:pPr marL="0" indent="0">
              <a:buNone/>
            </a:pPr>
            <a:r>
              <a:rPr lang="en-US" dirty="0">
                <a:latin typeface="TimesLTPro-Roman"/>
              </a:rPr>
              <a:t>1. Where possible, many shorter treatment sessions have been shown to be more productive than fewer but longer sessions.</a:t>
            </a:r>
          </a:p>
          <a:p>
            <a:pPr marL="0" indent="0">
              <a:buNone/>
            </a:pPr>
            <a:r>
              <a:rPr lang="en-US" dirty="0">
                <a:latin typeface="TimesLTPro-Roman"/>
              </a:rPr>
              <a:t>2. Practice under a variety of conditions (e.g., different rates with different intonation patterns) is preferable to repeating the targets many times under the same conditions.</a:t>
            </a:r>
          </a:p>
          <a:p>
            <a:pPr marL="0" indent="0">
              <a:buNone/>
            </a:pPr>
            <a:r>
              <a:rPr lang="en-US" dirty="0">
                <a:latin typeface="TimesLTPro-Roman"/>
              </a:rPr>
              <a:t>3. Random presentation of targets is better than multiple repetitions of the same target.</a:t>
            </a:r>
          </a:p>
        </p:txBody>
      </p:sp>
    </p:spTree>
    <p:extLst>
      <p:ext uri="{BB962C8B-B14F-4D97-AF65-F5344CB8AC3E}">
        <p14:creationId xmlns:p14="http://schemas.microsoft.com/office/powerpoint/2010/main" val="120878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93D2F0-DFD2-4A73-9117-1E179FAB231A}"/>
              </a:ext>
            </a:extLst>
          </p:cNvPr>
          <p:cNvSpPr>
            <a:spLocks noGrp="1"/>
          </p:cNvSpPr>
          <p:nvPr>
            <p:ph idx="1"/>
          </p:nvPr>
        </p:nvSpPr>
        <p:spPr>
          <a:xfrm>
            <a:off x="838200" y="745724"/>
            <a:ext cx="10515600" cy="5431239"/>
          </a:xfrm>
        </p:spPr>
        <p:txBody>
          <a:bodyPr>
            <a:normAutofit lnSpcReduction="10000"/>
          </a:bodyPr>
          <a:lstStyle/>
          <a:p>
            <a:pPr marL="0" indent="0">
              <a:buNone/>
            </a:pPr>
            <a:r>
              <a:rPr lang="en-US" sz="3600" dirty="0">
                <a:latin typeface="TimesLTPro-Roman"/>
              </a:rPr>
              <a:t>4. Having the child focus on correct productions of a sound is preferable to having her or him focus on the details of the individual articulator movements.</a:t>
            </a:r>
          </a:p>
          <a:p>
            <a:pPr marL="0" indent="0">
              <a:buNone/>
            </a:pPr>
            <a:r>
              <a:rPr lang="en-US" sz="3600" dirty="0">
                <a:latin typeface="TimesLTPro-Roman"/>
              </a:rPr>
              <a:t>5. Practicing the entire speech target (even if it is only the sound in isolation) is better than breaking that target down into tiny pieces and repeating those pieces multiple times.</a:t>
            </a:r>
          </a:p>
          <a:p>
            <a:pPr marL="0" indent="0">
              <a:buNone/>
            </a:pPr>
            <a:r>
              <a:rPr lang="en-US" sz="3600" dirty="0">
                <a:latin typeface="TimesLTPro-Roman"/>
              </a:rPr>
              <a:t>For example, practicing production of /r/ is better than repeatedly sticking the tongue in and out of the mouth without making any sound to simulate the tongue retraction </a:t>
            </a:r>
            <a:r>
              <a:rPr lang="en-IN" sz="3600" dirty="0">
                <a:latin typeface="TimesLTPro-Roman"/>
              </a:rPr>
              <a:t>gesture of /r/.</a:t>
            </a:r>
            <a:endParaRPr lang="en-IN" sz="3600" dirty="0"/>
          </a:p>
          <a:p>
            <a:endParaRPr lang="en-IN" sz="3600" dirty="0"/>
          </a:p>
        </p:txBody>
      </p:sp>
    </p:spTree>
    <p:extLst>
      <p:ext uri="{BB962C8B-B14F-4D97-AF65-F5344CB8AC3E}">
        <p14:creationId xmlns:p14="http://schemas.microsoft.com/office/powerpoint/2010/main" val="266182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C9DC1-39FB-49CF-B1A4-C3DD886F4BBD}"/>
              </a:ext>
            </a:extLst>
          </p:cNvPr>
          <p:cNvSpPr>
            <a:spLocks noGrp="1"/>
          </p:cNvSpPr>
          <p:nvPr>
            <p:ph type="title"/>
          </p:nvPr>
        </p:nvSpPr>
        <p:spPr/>
        <p:txBody>
          <a:bodyPr>
            <a:normAutofit/>
          </a:bodyPr>
          <a:lstStyle/>
          <a:p>
            <a:r>
              <a:rPr lang="en-IN" b="0" dirty="0">
                <a:latin typeface="AvenirLTPro-Heavy"/>
              </a:rPr>
              <a:t>Principles of Feedback</a:t>
            </a:r>
            <a:br>
              <a:rPr lang="en-IN" b="0" dirty="0">
                <a:latin typeface="AvenirLTPro-Heavy"/>
              </a:rPr>
            </a:br>
            <a:endParaRPr lang="en-IN" dirty="0"/>
          </a:p>
        </p:txBody>
      </p:sp>
      <p:sp>
        <p:nvSpPr>
          <p:cNvPr id="3" name="Content Placeholder 2">
            <a:extLst>
              <a:ext uri="{FF2B5EF4-FFF2-40B4-BE49-F238E27FC236}">
                <a16:creationId xmlns:a16="http://schemas.microsoft.com/office/drawing/2014/main" id="{CFEC4228-03D4-4156-A1D7-9FA87D5F78A1}"/>
              </a:ext>
            </a:extLst>
          </p:cNvPr>
          <p:cNvSpPr>
            <a:spLocks noGrp="1"/>
          </p:cNvSpPr>
          <p:nvPr>
            <p:ph idx="1"/>
          </p:nvPr>
        </p:nvSpPr>
        <p:spPr>
          <a:xfrm>
            <a:off x="838200" y="1100831"/>
            <a:ext cx="10515600" cy="5076132"/>
          </a:xfrm>
        </p:spPr>
        <p:txBody>
          <a:bodyPr>
            <a:normAutofit fontScale="92500" lnSpcReduction="10000"/>
          </a:bodyPr>
          <a:lstStyle/>
          <a:p>
            <a:pPr algn="l"/>
            <a:r>
              <a:rPr lang="en-US" sz="2400" dirty="0">
                <a:latin typeface="TimesLTPro-Roman"/>
              </a:rPr>
              <a:t>Maas and colleagues (2008) noted that the way feedback is provided to the child may be crucial to his or her learning. Early on in therapy, it appears best to provide </a:t>
            </a:r>
            <a:r>
              <a:rPr lang="en-US" sz="2400" i="1" dirty="0">
                <a:latin typeface="TimesLTPro-Italic"/>
              </a:rPr>
              <a:t>knowledge of performance </a:t>
            </a:r>
            <a:r>
              <a:rPr lang="en-US" sz="2400" dirty="0">
                <a:latin typeface="TimesLTPro-Roman"/>
              </a:rPr>
              <a:t>or feedback about what specifically he or she is doing correctly or incorrectly.</a:t>
            </a:r>
          </a:p>
          <a:p>
            <a:pPr algn="l"/>
            <a:endParaRPr lang="en-US" sz="2400" dirty="0">
              <a:latin typeface="TimesLTPro-Roman"/>
            </a:endParaRPr>
          </a:p>
          <a:p>
            <a:pPr algn="l"/>
            <a:r>
              <a:rPr lang="en-IN" sz="2400" dirty="0">
                <a:latin typeface="TimesLTPro-Roman"/>
              </a:rPr>
              <a:t>But once the </a:t>
            </a:r>
            <a:r>
              <a:rPr lang="en-US" sz="2400" dirty="0">
                <a:latin typeface="TimesLTPro-Roman"/>
              </a:rPr>
              <a:t>target begins to be established, feedback should quickly change to </a:t>
            </a:r>
            <a:r>
              <a:rPr lang="en-US" sz="2400" i="1" dirty="0">
                <a:latin typeface="TimesLTPro-Italic"/>
              </a:rPr>
              <a:t>knowledge of results, </a:t>
            </a:r>
            <a:r>
              <a:rPr lang="en-US" sz="2400" dirty="0">
                <a:latin typeface="TimesLTPro-Roman"/>
              </a:rPr>
              <a:t>or a focus on whether the target was produced correctly.</a:t>
            </a:r>
          </a:p>
          <a:p>
            <a:pPr algn="l"/>
            <a:endParaRPr lang="en-US" sz="2400" dirty="0">
              <a:latin typeface="TimesLTPro-Roman"/>
            </a:endParaRPr>
          </a:p>
          <a:p>
            <a:pPr algn="l"/>
            <a:r>
              <a:rPr lang="en-IN" sz="2400" dirty="0">
                <a:latin typeface="TimesLTPro-Roman"/>
              </a:rPr>
              <a:t>Interestingly the research </a:t>
            </a:r>
            <a:r>
              <a:rPr lang="en-US" sz="2400" dirty="0">
                <a:latin typeface="TimesLTPro-Roman"/>
              </a:rPr>
              <a:t>Maas and colleagues cite also suggests that less feedback is better than more because it gives the child the opportunity to reflect internally on his or her productions.</a:t>
            </a:r>
          </a:p>
          <a:p>
            <a:pPr algn="l"/>
            <a:endParaRPr lang="en-US" sz="2400" dirty="0">
              <a:latin typeface="TimesLTPro-Roman"/>
            </a:endParaRPr>
          </a:p>
          <a:p>
            <a:pPr algn="l"/>
            <a:r>
              <a:rPr lang="en-IN" sz="2400" dirty="0">
                <a:latin typeface="TimesLTPro-Roman"/>
              </a:rPr>
              <a:t>Therapy may need to </a:t>
            </a:r>
            <a:r>
              <a:rPr lang="en-US" sz="2400" dirty="0">
                <a:latin typeface="TimesLTPro-Roman"/>
              </a:rPr>
              <a:t>begin with a lot of feedback to maximize initial learning, but it appears best to diminish the feedback so that it becomes relatively infrequent and </a:t>
            </a:r>
            <a:r>
              <a:rPr lang="en-IN" sz="2400" dirty="0">
                <a:latin typeface="TimesLTPro-Roman"/>
              </a:rPr>
              <a:t>somewhat variable.</a:t>
            </a:r>
            <a:endParaRPr lang="en-IN" sz="3600" dirty="0"/>
          </a:p>
        </p:txBody>
      </p:sp>
    </p:spTree>
    <p:extLst>
      <p:ext uri="{BB962C8B-B14F-4D97-AF65-F5344CB8AC3E}">
        <p14:creationId xmlns:p14="http://schemas.microsoft.com/office/powerpoint/2010/main" val="2862507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1A497-72A7-41BB-B553-90FA7B85A4D0}"/>
              </a:ext>
            </a:extLst>
          </p:cNvPr>
          <p:cNvSpPr>
            <a:spLocks noGrp="1"/>
          </p:cNvSpPr>
          <p:nvPr>
            <p:ph type="title"/>
          </p:nvPr>
        </p:nvSpPr>
        <p:spPr>
          <a:xfrm>
            <a:off x="234519" y="164237"/>
            <a:ext cx="10515600" cy="1325563"/>
          </a:xfrm>
        </p:spPr>
        <p:txBody>
          <a:bodyPr>
            <a:normAutofit/>
          </a:bodyPr>
          <a:lstStyle/>
          <a:p>
            <a:r>
              <a:rPr lang="en-IN" sz="3600" b="0" dirty="0">
                <a:latin typeface="AvenirLTPro-Heavy"/>
              </a:rPr>
              <a:t>TEACHING SOUNDS/ESTABLISHMENT</a:t>
            </a:r>
            <a:endParaRPr lang="en-IN" sz="6600" dirty="0"/>
          </a:p>
        </p:txBody>
      </p:sp>
      <p:sp>
        <p:nvSpPr>
          <p:cNvPr id="3" name="Content Placeholder 2">
            <a:extLst>
              <a:ext uri="{FF2B5EF4-FFF2-40B4-BE49-F238E27FC236}">
                <a16:creationId xmlns:a16="http://schemas.microsoft.com/office/drawing/2014/main" id="{4C9AE188-E7F5-4451-A0BE-D187656CDC9F}"/>
              </a:ext>
            </a:extLst>
          </p:cNvPr>
          <p:cNvSpPr>
            <a:spLocks noGrp="1"/>
          </p:cNvSpPr>
          <p:nvPr>
            <p:ph idx="1"/>
          </p:nvPr>
        </p:nvSpPr>
        <p:spPr>
          <a:xfrm>
            <a:off x="234519" y="1145220"/>
            <a:ext cx="7835283" cy="5308846"/>
          </a:xfrm>
        </p:spPr>
        <p:txBody>
          <a:bodyPr>
            <a:normAutofit fontScale="85000" lnSpcReduction="20000"/>
          </a:bodyPr>
          <a:lstStyle/>
          <a:p>
            <a:pPr marL="0" indent="0">
              <a:buNone/>
            </a:pPr>
            <a:r>
              <a:rPr lang="en-US" dirty="0">
                <a:latin typeface="TimesLTPro-Roman"/>
              </a:rPr>
              <a:t>For clients who do not produce target behaviors on demand or who have perceptual and/or production difficulty with particular speech sounds, the first step usually involves teaching sounds, which may include perceptual training.</a:t>
            </a:r>
          </a:p>
          <a:p>
            <a:pPr marL="0" indent="0">
              <a:buNone/>
            </a:pPr>
            <a:r>
              <a:rPr lang="en-US" dirty="0">
                <a:latin typeface="TimesLTPro-Roman"/>
              </a:rPr>
              <a:t>Clients who enter the treatment continuum at this point often include those who </a:t>
            </a:r>
          </a:p>
          <a:p>
            <a:pPr marL="0" indent="0">
              <a:buNone/>
            </a:pPr>
            <a:r>
              <a:rPr lang="en-US" dirty="0">
                <a:latin typeface="TimesLTPro-Roman"/>
              </a:rPr>
              <a:t>(1) do not have a specific sound in their repertoire and are not stimulable,</a:t>
            </a:r>
          </a:p>
          <a:p>
            <a:pPr marL="0" indent="0">
              <a:buNone/>
            </a:pPr>
            <a:r>
              <a:rPr lang="en-US" dirty="0">
                <a:latin typeface="TimesLTPro-Roman"/>
              </a:rPr>
              <a:t>(2) produce a sound in their repertoire but only in a limited number of phonetic contexts and are unable to readily produce the sound on demand, </a:t>
            </a:r>
          </a:p>
          <a:p>
            <a:pPr marL="0" indent="0">
              <a:buNone/>
            </a:pPr>
            <a:r>
              <a:rPr lang="en-US" dirty="0">
                <a:latin typeface="TimesLTPro-Roman"/>
              </a:rPr>
              <a:t>(3) do not perceive the sound in minimal pairs or in a judgment task </a:t>
            </a:r>
          </a:p>
          <a:p>
            <a:pPr marL="0" indent="0">
              <a:buNone/>
            </a:pPr>
            <a:r>
              <a:rPr lang="en-US" dirty="0">
                <a:latin typeface="TimesLTPro-Roman"/>
              </a:rPr>
              <a:t>(4) produce a sound on demand but do not easily incorporate the sound into syllabic or word units, particularly combining the consonant with a following or preceding vowel.</a:t>
            </a:r>
            <a:endParaRPr lang="en-IN" sz="4000" dirty="0"/>
          </a:p>
        </p:txBody>
      </p:sp>
    </p:spTree>
    <p:extLst>
      <p:ext uri="{BB962C8B-B14F-4D97-AF65-F5344CB8AC3E}">
        <p14:creationId xmlns:p14="http://schemas.microsoft.com/office/powerpoint/2010/main" val="224652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D5FC06-01C7-42C8-A908-9AAFF02CB8AC}"/>
              </a:ext>
            </a:extLst>
          </p:cNvPr>
          <p:cNvSpPr>
            <a:spLocks noGrp="1"/>
          </p:cNvSpPr>
          <p:nvPr>
            <p:ph idx="1"/>
          </p:nvPr>
        </p:nvSpPr>
        <p:spPr>
          <a:xfrm>
            <a:off x="577049" y="248575"/>
            <a:ext cx="10776751" cy="6409677"/>
          </a:xfrm>
        </p:spPr>
        <p:txBody>
          <a:bodyPr>
            <a:normAutofit fontScale="92500" lnSpcReduction="10000"/>
          </a:bodyPr>
          <a:lstStyle/>
          <a:p>
            <a:pPr marL="0" indent="0">
              <a:buNone/>
            </a:pPr>
            <a:r>
              <a:rPr lang="en-US" sz="2600" dirty="0"/>
              <a:t>Two types of teaching strategies: perceptual and production training</a:t>
            </a:r>
          </a:p>
          <a:p>
            <a:pPr marL="0" indent="0">
              <a:buNone/>
            </a:pPr>
            <a:r>
              <a:rPr lang="en-US" sz="4000" dirty="0"/>
              <a:t>PERCEPTUAL TRAINING</a:t>
            </a:r>
            <a:endParaRPr lang="en-US" sz="2600" dirty="0"/>
          </a:p>
          <a:p>
            <a:pPr marL="457200" indent="-457200">
              <a:buAutoNum type="arabicPeriod"/>
            </a:pPr>
            <a:r>
              <a:rPr lang="en-US" sz="2600" dirty="0"/>
              <a:t>TRADITIONAL EAR TRAINING:</a:t>
            </a:r>
          </a:p>
          <a:p>
            <a:pPr algn="l"/>
            <a:r>
              <a:rPr lang="en-US" sz="2600" dirty="0">
                <a:latin typeface="TimesLTPro-Roman"/>
              </a:rPr>
              <a:t>The type of perceptual training that historically was used most commonly is called </a:t>
            </a:r>
            <a:r>
              <a:rPr lang="en-US" sz="2600" i="1" dirty="0">
                <a:latin typeface="TimesLTPro-Italic"/>
              </a:rPr>
              <a:t>ear training </a:t>
            </a:r>
            <a:r>
              <a:rPr lang="en-US" sz="2600" dirty="0">
                <a:latin typeface="TimesLTPro-Roman"/>
              </a:rPr>
              <a:t>or </a:t>
            </a:r>
            <a:r>
              <a:rPr lang="en-US" sz="2600" i="1" dirty="0">
                <a:latin typeface="TimesLTPro-Italic"/>
              </a:rPr>
              <a:t>speech sound discrimination training</a:t>
            </a:r>
            <a:r>
              <a:rPr lang="en-US" sz="2600" dirty="0">
                <a:latin typeface="TimesLTPro-Roman"/>
              </a:rPr>
              <a:t>. Instructional tasks designed to teach discrimination stem from the traditional motor approach to articulation treatment and typically involve making same–different judgments about what is heard.</a:t>
            </a:r>
          </a:p>
          <a:p>
            <a:pPr algn="l"/>
            <a:r>
              <a:rPr lang="en-US" sz="2600" dirty="0">
                <a:latin typeface="TimesLTPro-Roman"/>
              </a:rPr>
              <a:t>Van Riper and Emerick (1984), </a:t>
            </a:r>
            <a:r>
              <a:rPr lang="en-US" sz="2600" dirty="0" err="1">
                <a:latin typeface="TimesLTPro-Roman"/>
              </a:rPr>
              <a:t>Winitz</a:t>
            </a:r>
            <a:r>
              <a:rPr lang="en-US" sz="2600" dirty="0">
                <a:latin typeface="TimesLTPro-Roman"/>
              </a:rPr>
              <a:t> (1975, 1984), Powers (1971), and Weber (1970) recommended that discrimination training occur prior to production training during the establishment phase of the treatment continuum.</a:t>
            </a:r>
          </a:p>
          <a:p>
            <a:r>
              <a:rPr lang="en-US" sz="2600" dirty="0">
                <a:latin typeface="TimesLTPro-Italic"/>
              </a:rPr>
              <a:t>Methodology for Traditional Ear Training (Van Riper and Erickson, 1996):</a:t>
            </a:r>
          </a:p>
          <a:p>
            <a:pPr marL="342900" indent="-342900">
              <a:buAutoNum type="arabicPeriod"/>
            </a:pPr>
            <a:r>
              <a:rPr lang="en-IN" sz="2600" dirty="0">
                <a:latin typeface="TimesLTPro-Italic"/>
              </a:rPr>
              <a:t>Identification</a:t>
            </a:r>
            <a:endParaRPr lang="en-US" sz="2600" dirty="0">
              <a:latin typeface="TimesLTPro-Italic"/>
            </a:endParaRPr>
          </a:p>
          <a:p>
            <a:pPr marL="342900" indent="-342900">
              <a:buAutoNum type="arabicPeriod"/>
            </a:pPr>
            <a:r>
              <a:rPr lang="en-IN" sz="2600" dirty="0">
                <a:latin typeface="TimesLTPro-Italic"/>
              </a:rPr>
              <a:t>Isolation</a:t>
            </a:r>
          </a:p>
          <a:p>
            <a:pPr marL="342900" indent="-342900">
              <a:buAutoNum type="arabicPeriod"/>
            </a:pPr>
            <a:r>
              <a:rPr lang="en-IN" sz="2600" dirty="0">
                <a:latin typeface="TimesLTPro-Italic"/>
              </a:rPr>
              <a:t>Stimulation.</a:t>
            </a:r>
          </a:p>
          <a:p>
            <a:pPr marL="342900" indent="-342900">
              <a:buAutoNum type="arabicPeriod"/>
            </a:pPr>
            <a:r>
              <a:rPr lang="en-IN" sz="2600" dirty="0">
                <a:latin typeface="TimesLTPro-Italic"/>
              </a:rPr>
              <a:t>Discrimination</a:t>
            </a:r>
            <a:endParaRPr lang="en-IN" sz="2600" dirty="0"/>
          </a:p>
          <a:p>
            <a:pPr algn="l"/>
            <a:endParaRPr lang="en-IN" dirty="0"/>
          </a:p>
        </p:txBody>
      </p:sp>
    </p:spTree>
    <p:extLst>
      <p:ext uri="{BB962C8B-B14F-4D97-AF65-F5344CB8AC3E}">
        <p14:creationId xmlns:p14="http://schemas.microsoft.com/office/powerpoint/2010/main" val="205112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5FF2E-46C1-4E89-BE85-C122CE6EB937}"/>
              </a:ext>
            </a:extLst>
          </p:cNvPr>
          <p:cNvSpPr>
            <a:spLocks noGrp="1"/>
          </p:cNvSpPr>
          <p:nvPr>
            <p:ph idx="1"/>
          </p:nvPr>
        </p:nvSpPr>
        <p:spPr>
          <a:xfrm>
            <a:off x="838200" y="674703"/>
            <a:ext cx="10515600" cy="5502260"/>
          </a:xfrm>
        </p:spPr>
        <p:txBody>
          <a:bodyPr>
            <a:normAutofit/>
          </a:bodyPr>
          <a:lstStyle/>
          <a:p>
            <a:pPr marL="0" indent="0">
              <a:buNone/>
            </a:pPr>
            <a:r>
              <a:rPr lang="en-US" sz="3600" dirty="0">
                <a:latin typeface="AvenirLTPro-Medium"/>
              </a:rPr>
              <a:t>2</a:t>
            </a:r>
            <a:r>
              <a:rPr lang="en-US" sz="3600" i="0" u="none" strike="noStrike" baseline="0" dirty="0">
                <a:latin typeface="AvenirLTPro-Medium"/>
              </a:rPr>
              <a:t>. PERCEPTUAL TRAINING OF SOUND CONTRASTS </a:t>
            </a:r>
          </a:p>
          <a:p>
            <a:pPr algn="l"/>
            <a:r>
              <a:rPr lang="en-IN" sz="3200" dirty="0">
                <a:latin typeface="TimesLTPro-Roman"/>
              </a:rPr>
              <a:t>Rather than </a:t>
            </a:r>
            <a:r>
              <a:rPr lang="en-US" sz="3200" dirty="0">
                <a:latin typeface="TimesLTPro-Roman"/>
              </a:rPr>
              <a:t>focus on discrimination between sounds, the phonological perspective suggests that perceptual training should focus on minimal pair-contrast training with the particular minimal pairs utilized reflecting the child’s error pattern.</a:t>
            </a:r>
          </a:p>
          <a:p>
            <a:pPr algn="l"/>
            <a:endParaRPr lang="en-US" sz="3200" dirty="0">
              <a:latin typeface="TimesLTPro-Roman"/>
            </a:endParaRPr>
          </a:p>
          <a:p>
            <a:pPr algn="l"/>
            <a:r>
              <a:rPr lang="en-US" sz="3200" dirty="0">
                <a:latin typeface="TimesLTPro-Roman"/>
              </a:rPr>
              <a:t> </a:t>
            </a:r>
            <a:r>
              <a:rPr lang="en-US" sz="3200" dirty="0" err="1">
                <a:latin typeface="TimesLTPro-Roman"/>
              </a:rPr>
              <a:t>LaRiviere</a:t>
            </a:r>
            <a:r>
              <a:rPr lang="en-US" sz="3200" dirty="0">
                <a:latin typeface="TimesLTPro-Roman"/>
              </a:rPr>
              <a:t>, </a:t>
            </a:r>
            <a:r>
              <a:rPr lang="en-US" sz="3200" dirty="0" err="1">
                <a:latin typeface="TimesLTPro-Roman"/>
              </a:rPr>
              <a:t>Winitz</a:t>
            </a:r>
            <a:r>
              <a:rPr lang="en-US" sz="3200" dirty="0">
                <a:latin typeface="TimesLTPro-Roman"/>
              </a:rPr>
              <a:t>, Reeds, and Herriman (1974) first proposed this training, which focuses on the client’s differentiation of minimally contrasting </a:t>
            </a:r>
            <a:r>
              <a:rPr lang="en-IN" sz="3200" dirty="0">
                <a:latin typeface="TimesLTPro-Roman"/>
              </a:rPr>
              <a:t>word-pairs.</a:t>
            </a:r>
            <a:endParaRPr lang="en-IN" sz="4000" dirty="0"/>
          </a:p>
        </p:txBody>
      </p:sp>
    </p:spTree>
    <p:extLst>
      <p:ext uri="{BB962C8B-B14F-4D97-AF65-F5344CB8AC3E}">
        <p14:creationId xmlns:p14="http://schemas.microsoft.com/office/powerpoint/2010/main" val="52202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8D2155-BED0-4D34-95CD-0A27E44E83B8}"/>
              </a:ext>
            </a:extLst>
          </p:cNvPr>
          <p:cNvSpPr>
            <a:spLocks noGrp="1"/>
          </p:cNvSpPr>
          <p:nvPr>
            <p:ph idx="1"/>
          </p:nvPr>
        </p:nvSpPr>
        <p:spPr>
          <a:xfrm>
            <a:off x="701336" y="417250"/>
            <a:ext cx="10652464" cy="5759714"/>
          </a:xfrm>
        </p:spPr>
        <p:txBody>
          <a:bodyPr>
            <a:normAutofit fontScale="92500" lnSpcReduction="10000"/>
          </a:bodyPr>
          <a:lstStyle/>
          <a:p>
            <a:pPr marL="0" indent="0">
              <a:buNone/>
            </a:pPr>
            <a:r>
              <a:rPr lang="en-US" sz="2400" dirty="0">
                <a:latin typeface="TimesLTPro-Italic"/>
              </a:rPr>
              <a:t>Methodology for Perceptual Training of Sound Contrasts:</a:t>
            </a:r>
          </a:p>
          <a:p>
            <a:pPr marL="342900" indent="-342900">
              <a:buAutoNum type="arabicPeriod"/>
            </a:pPr>
            <a:r>
              <a:rPr lang="en-US" sz="2400" dirty="0">
                <a:latin typeface="TimesLTPro-Italic"/>
              </a:rPr>
              <a:t>Introduction of the minimal pair - </a:t>
            </a:r>
            <a:r>
              <a:rPr lang="en-US" sz="2400" dirty="0">
                <a:latin typeface="TimesLTPro-Roman"/>
              </a:rPr>
              <a:t>Present to the client a word that contains the target sound. Next, present to the client a second word also with associated pictures of the word, which contain a contrasting sound that is very different from the target sound.</a:t>
            </a:r>
          </a:p>
          <a:p>
            <a:pPr marL="0" indent="0">
              <a:buNone/>
            </a:pPr>
            <a:endParaRPr lang="en-US" sz="2400" dirty="0">
              <a:latin typeface="TimesLTPro-Italic"/>
            </a:endParaRPr>
          </a:p>
          <a:p>
            <a:pPr marL="0" indent="0">
              <a:buNone/>
            </a:pPr>
            <a:r>
              <a:rPr lang="en-IN" sz="2400" dirty="0">
                <a:latin typeface="TimesLTPro-Italic"/>
              </a:rPr>
              <a:t>2. Contrast training- </a:t>
            </a:r>
            <a:r>
              <a:rPr lang="en-US" sz="2400" dirty="0">
                <a:latin typeface="TimesLTPro-Roman"/>
              </a:rPr>
              <a:t>Practice differentiating the two contrasting words at a perceptual level. Once the child can do this task, contrast training should be repeated with a minimal pair involving the target and error sound.</a:t>
            </a:r>
          </a:p>
          <a:p>
            <a:pPr marL="0" indent="0">
              <a:buNone/>
            </a:pPr>
            <a:endParaRPr lang="en-US" sz="2400" dirty="0">
              <a:latin typeface="TimesLTPro-Roman"/>
            </a:endParaRPr>
          </a:p>
          <a:p>
            <a:pPr marL="0" indent="0">
              <a:buNone/>
            </a:pPr>
            <a:r>
              <a:rPr lang="en-IN" sz="2400" dirty="0">
                <a:latin typeface="AvenirLTPro-Medium"/>
              </a:rPr>
              <a:t>3. </a:t>
            </a:r>
            <a:r>
              <a:rPr lang="en-IN" sz="2400" b="0" i="0" u="none" strike="noStrike" baseline="0" dirty="0">
                <a:latin typeface="AvenirLTPro-Medium"/>
              </a:rPr>
              <a:t>PERCEPTUAL TRAINING SOFTWARE</a:t>
            </a:r>
          </a:p>
          <a:p>
            <a:pPr algn="l"/>
            <a:r>
              <a:rPr lang="en-IN" sz="2400" dirty="0">
                <a:latin typeface="TimesLTPro-Roman"/>
              </a:rPr>
              <a:t>AVAAZ Innovations, 1994</a:t>
            </a:r>
          </a:p>
          <a:p>
            <a:pPr algn="l"/>
            <a:r>
              <a:rPr lang="en-US" sz="2400" dirty="0">
                <a:latin typeface="TimesLTPro-Roman"/>
              </a:rPr>
              <a:t>This is a software program specifically intended to improve speech perception skills in children with SSDs. </a:t>
            </a:r>
          </a:p>
          <a:p>
            <a:pPr algn="l"/>
            <a:r>
              <a:rPr lang="en-US" sz="2400" dirty="0">
                <a:latin typeface="TimesLTPro-Roman"/>
              </a:rPr>
              <a:t>The child is presented with a variety of correct and incorrect real-speech examples of the target phoneme and is asked to make judgments about whether the production was correct.</a:t>
            </a:r>
          </a:p>
          <a:p>
            <a:pPr algn="l"/>
            <a:r>
              <a:rPr lang="en-US" sz="2400" dirty="0">
                <a:latin typeface="TimesLTPro-Roman"/>
              </a:rPr>
              <a:t> The software provides visual feedback about the accuracy of the child’s judgment.</a:t>
            </a:r>
            <a:endParaRPr lang="en-IN" sz="2400" dirty="0"/>
          </a:p>
          <a:p>
            <a:pPr marL="0" indent="0">
              <a:buNone/>
            </a:pPr>
            <a:endParaRPr lang="en-US" sz="2400" i="1" dirty="0">
              <a:latin typeface="TimesLTPro-Italic"/>
            </a:endParaRPr>
          </a:p>
          <a:p>
            <a:pPr marL="457200" indent="-457200">
              <a:buAutoNum type="arabicPeriod"/>
            </a:pPr>
            <a:endParaRPr lang="en-IN" sz="3600" dirty="0"/>
          </a:p>
        </p:txBody>
      </p:sp>
    </p:spTree>
    <p:extLst>
      <p:ext uri="{BB962C8B-B14F-4D97-AF65-F5344CB8AC3E}">
        <p14:creationId xmlns:p14="http://schemas.microsoft.com/office/powerpoint/2010/main" val="751822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A4A58B-4F27-470E-A0EA-D92734B0797F}"/>
              </a:ext>
            </a:extLst>
          </p:cNvPr>
          <p:cNvSpPr>
            <a:spLocks noGrp="1"/>
          </p:cNvSpPr>
          <p:nvPr>
            <p:ph idx="1"/>
          </p:nvPr>
        </p:nvSpPr>
        <p:spPr>
          <a:xfrm>
            <a:off x="838200" y="479394"/>
            <a:ext cx="10515600" cy="5697569"/>
          </a:xfrm>
        </p:spPr>
        <p:txBody>
          <a:bodyPr>
            <a:normAutofit/>
          </a:bodyPr>
          <a:lstStyle/>
          <a:p>
            <a:pPr marL="0" indent="0">
              <a:buNone/>
            </a:pPr>
            <a:r>
              <a:rPr lang="en-US" dirty="0"/>
              <a:t>4. </a:t>
            </a:r>
            <a:r>
              <a:rPr lang="en-IN" b="0" i="0" u="none" strike="noStrike" baseline="0" dirty="0">
                <a:latin typeface="AvenirLTPro-Medium"/>
              </a:rPr>
              <a:t>AMPLIFIED AUDITORY STIMULATION</a:t>
            </a:r>
          </a:p>
          <a:p>
            <a:pPr algn="l"/>
            <a:r>
              <a:rPr lang="en-US" sz="2400" dirty="0">
                <a:latin typeface="TimesLTPro-Roman"/>
              </a:rPr>
              <a:t>Hodson and Paden (1991) recommended this approach to perceptual training as part of their </a:t>
            </a:r>
            <a:r>
              <a:rPr lang="en-IN" sz="2400" i="1" dirty="0">
                <a:latin typeface="TimesLTPro-Italic"/>
              </a:rPr>
              <a:t>cycles phonological patterns approach.</a:t>
            </a:r>
          </a:p>
          <a:p>
            <a:pPr algn="l"/>
            <a:r>
              <a:rPr lang="en-IN" sz="2400" dirty="0">
                <a:latin typeface="TimesLTPro-Roman"/>
              </a:rPr>
              <a:t>This method is </a:t>
            </a:r>
            <a:r>
              <a:rPr lang="en-US" sz="2400" dirty="0">
                <a:latin typeface="TimesLTPro-Roman"/>
              </a:rPr>
              <a:t>sometimes referred to as </a:t>
            </a:r>
            <a:r>
              <a:rPr lang="en-US" sz="2400" i="1" dirty="0">
                <a:latin typeface="TimesLTPro-Italic"/>
              </a:rPr>
              <a:t>auditory bombardment </a:t>
            </a:r>
            <a:r>
              <a:rPr lang="en-US" sz="2400" dirty="0">
                <a:latin typeface="TimesLTPro-Roman"/>
              </a:rPr>
              <a:t>(a term actually coined by Charles Van Riper).</a:t>
            </a:r>
          </a:p>
          <a:p>
            <a:pPr algn="l"/>
            <a:r>
              <a:rPr lang="en-US" sz="2400" dirty="0">
                <a:latin typeface="TimesLTPro-Roman"/>
              </a:rPr>
              <a:t>It is intended to be used concurrently with speech production training and involves presentation of lists of up to 20 words containing the target sound or sound pattern at the beginning and end of each treatment session. </a:t>
            </a:r>
          </a:p>
          <a:p>
            <a:pPr algn="l"/>
            <a:r>
              <a:rPr lang="en-US" sz="2400" dirty="0">
                <a:latin typeface="TimesLTPro-Roman"/>
              </a:rPr>
              <a:t>Similar to traditional ear training, a mild gain amplification device is used to ensure that the input is loud enough but not distorted (do note that there is a natural tendency to distort speech when speaking louder than normal). The child merely listens; no </a:t>
            </a:r>
            <a:r>
              <a:rPr lang="en-IN" sz="2400" dirty="0">
                <a:latin typeface="TimesLTPro-Roman"/>
              </a:rPr>
              <a:t>production </a:t>
            </a:r>
            <a:r>
              <a:rPr lang="en-US" sz="2400" dirty="0">
                <a:latin typeface="TimesLTPro-Roman"/>
              </a:rPr>
              <a:t>or judgment is required of the child.</a:t>
            </a:r>
            <a:endParaRPr lang="en-IN" sz="3600" dirty="0"/>
          </a:p>
        </p:txBody>
      </p:sp>
    </p:spTree>
    <p:extLst>
      <p:ext uri="{BB962C8B-B14F-4D97-AF65-F5344CB8AC3E}">
        <p14:creationId xmlns:p14="http://schemas.microsoft.com/office/powerpoint/2010/main" val="398219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F6D2-CBF4-4440-8785-4B03F6C68BBB}"/>
              </a:ext>
            </a:extLst>
          </p:cNvPr>
          <p:cNvSpPr>
            <a:spLocks noGrp="1"/>
          </p:cNvSpPr>
          <p:nvPr>
            <p:ph type="title"/>
          </p:nvPr>
        </p:nvSpPr>
        <p:spPr/>
        <p:txBody>
          <a:bodyPr>
            <a:noAutofit/>
          </a:bodyPr>
          <a:lstStyle/>
          <a:p>
            <a:r>
              <a:rPr lang="en-IN" sz="4800" dirty="0"/>
              <a:t>PRODUCTION TRAINING</a:t>
            </a:r>
            <a:endParaRPr lang="en-IN" sz="9600" dirty="0"/>
          </a:p>
        </p:txBody>
      </p:sp>
      <p:sp>
        <p:nvSpPr>
          <p:cNvPr id="3" name="Content Placeholder 2">
            <a:extLst>
              <a:ext uri="{FF2B5EF4-FFF2-40B4-BE49-F238E27FC236}">
                <a16:creationId xmlns:a16="http://schemas.microsoft.com/office/drawing/2014/main" id="{3C2F785D-E73D-4ECA-86EA-B0A5DCFB395A}"/>
              </a:ext>
            </a:extLst>
          </p:cNvPr>
          <p:cNvSpPr>
            <a:spLocks noGrp="1"/>
          </p:cNvSpPr>
          <p:nvPr>
            <p:ph idx="1"/>
          </p:nvPr>
        </p:nvSpPr>
        <p:spPr/>
        <p:txBody>
          <a:bodyPr>
            <a:normAutofit/>
          </a:bodyPr>
          <a:lstStyle/>
          <a:p>
            <a:pPr algn="l"/>
            <a:r>
              <a:rPr lang="en-US" sz="2400" dirty="0">
                <a:latin typeface="TimesLTPro-Roman"/>
              </a:rPr>
              <a:t>Motor-based intervention focuses on helping a client learn to produce a target sound. Whether perceptual training is included or whether it precedes or is interwoven with production training, the goal during this phase of training is to elicit a target sound from a client and stabilize it at </a:t>
            </a:r>
            <a:r>
              <a:rPr lang="en-IN" sz="2400" dirty="0">
                <a:latin typeface="TimesLTPro-Roman"/>
              </a:rPr>
              <a:t>a voluntary level.</a:t>
            </a:r>
          </a:p>
          <a:p>
            <a:pPr algn="l"/>
            <a:endParaRPr lang="en-IN" sz="2400" dirty="0">
              <a:latin typeface="TimesLTPro-Roman"/>
            </a:endParaRPr>
          </a:p>
          <a:p>
            <a:pPr algn="l"/>
            <a:r>
              <a:rPr lang="en-US" sz="2400" dirty="0">
                <a:latin typeface="TimesLTPro-Roman"/>
              </a:rPr>
              <a:t>When a sound is not in a person’s repertoire, it is sometimes taught in isolation or syllables </a:t>
            </a:r>
            <a:r>
              <a:rPr lang="en-IN" sz="2400" dirty="0">
                <a:latin typeface="TimesLTPro-Roman"/>
              </a:rPr>
              <a:t>rather than words.</a:t>
            </a:r>
          </a:p>
          <a:p>
            <a:pPr algn="l"/>
            <a:endParaRPr lang="en-IN" sz="2400" dirty="0">
              <a:latin typeface="TimesLTPro-Roman"/>
            </a:endParaRPr>
          </a:p>
          <a:p>
            <a:pPr algn="l"/>
            <a:r>
              <a:rPr lang="en-US" sz="2400" dirty="0">
                <a:latin typeface="TimesLTPro-Roman"/>
              </a:rPr>
              <a:t>Speech-language clinicians commonly employ four methods to establish the production of a target sound: imitation, phonetic placement, successive approximation (shaping), and </a:t>
            </a:r>
            <a:r>
              <a:rPr lang="en-IN" sz="2400" dirty="0">
                <a:latin typeface="TimesLTPro-Roman"/>
              </a:rPr>
              <a:t>contextual utilization.</a:t>
            </a:r>
            <a:endParaRPr lang="en-IN" sz="3600" dirty="0"/>
          </a:p>
        </p:txBody>
      </p:sp>
    </p:spTree>
    <p:extLst>
      <p:ext uri="{BB962C8B-B14F-4D97-AF65-F5344CB8AC3E}">
        <p14:creationId xmlns:p14="http://schemas.microsoft.com/office/powerpoint/2010/main" val="183647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8848BB-A1E3-4A5B-BA13-A66C07EDADEC}"/>
              </a:ext>
            </a:extLst>
          </p:cNvPr>
          <p:cNvSpPr>
            <a:spLocks noGrp="1"/>
          </p:cNvSpPr>
          <p:nvPr>
            <p:ph idx="1"/>
          </p:nvPr>
        </p:nvSpPr>
        <p:spPr>
          <a:xfrm>
            <a:off x="838200" y="550416"/>
            <a:ext cx="10515600" cy="5626547"/>
          </a:xfrm>
        </p:spPr>
        <p:txBody>
          <a:bodyPr>
            <a:normAutofit/>
          </a:bodyPr>
          <a:lstStyle/>
          <a:p>
            <a:pPr marL="0" indent="0">
              <a:buNone/>
            </a:pPr>
            <a:r>
              <a:rPr lang="en-IN" sz="3600" b="0" i="0" u="none" strike="noStrike" baseline="0" dirty="0">
                <a:latin typeface="AvenirLTPro-Medium"/>
              </a:rPr>
              <a:t>IMITATION</a:t>
            </a:r>
          </a:p>
          <a:p>
            <a:pPr marL="0" indent="0">
              <a:buNone/>
            </a:pPr>
            <a:r>
              <a:rPr lang="en-US" sz="2400" dirty="0">
                <a:latin typeface="TimesLTPro-Roman"/>
              </a:rPr>
              <a:t>We recommend that the clinician attempt to elicit responses through imitation as an initial instructional method for production training. Usually, the clinician presents several auditory models of the desired behavior (typically a sound in isolation, syllables, or words), instructs the client to watch his or her mouth and listen to the sound that is being said, and then asks the client to repeat the target behavior. Sometimes, the clinician may amplify the model through some type of mild gain amplification device</a:t>
            </a:r>
          </a:p>
          <a:p>
            <a:pPr marL="0" indent="0">
              <a:buNone/>
            </a:pPr>
            <a:endParaRPr lang="en-US" sz="2400" dirty="0">
              <a:latin typeface="TimesLTPro-Roman"/>
            </a:endParaRPr>
          </a:p>
          <a:p>
            <a:pPr marL="0" indent="0">
              <a:buNone/>
            </a:pPr>
            <a:r>
              <a:rPr lang="en-US" sz="2400" dirty="0"/>
              <a:t>PHONETIC </a:t>
            </a:r>
            <a:r>
              <a:rPr lang="en-IN" sz="2400" dirty="0"/>
              <a:t>PLACEMENT. </a:t>
            </a:r>
          </a:p>
          <a:p>
            <a:pPr marL="0" indent="0">
              <a:buNone/>
            </a:pPr>
            <a:r>
              <a:rPr lang="en-US" sz="2400" dirty="0">
                <a:latin typeface="TimesLTPro-Roman"/>
              </a:rPr>
              <a:t>When the client is unable to imitate a target sound, the clinician typically begins to cue or instruct the client regarding where to place his or her articulators (Chapter 2 offers a bit of a refresher if you feel your knowledge of phonetics is a bit rusty). This type of instruction is called </a:t>
            </a:r>
            <a:r>
              <a:rPr lang="en-US" sz="2400" i="1" dirty="0">
                <a:latin typeface="TimesLTPro-Italic"/>
              </a:rPr>
              <a:t>phonetic </a:t>
            </a:r>
            <a:r>
              <a:rPr lang="en-IN" sz="2400" i="1" dirty="0">
                <a:latin typeface="TimesLTPro-Italic"/>
              </a:rPr>
              <a:t>placement.</a:t>
            </a:r>
            <a:endParaRPr lang="en-IN" sz="3600" dirty="0"/>
          </a:p>
        </p:txBody>
      </p:sp>
    </p:spTree>
    <p:extLst>
      <p:ext uri="{BB962C8B-B14F-4D97-AF65-F5344CB8AC3E}">
        <p14:creationId xmlns:p14="http://schemas.microsoft.com/office/powerpoint/2010/main" val="94373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CF25D8-462F-8B4A-8D99-662B5C3FFDE9}"/>
              </a:ext>
            </a:extLst>
          </p:cNvPr>
          <p:cNvSpPr>
            <a:spLocks noGrp="1"/>
          </p:cNvSpPr>
          <p:nvPr>
            <p:ph idx="1"/>
          </p:nvPr>
        </p:nvSpPr>
        <p:spPr>
          <a:xfrm>
            <a:off x="838200" y="479394"/>
            <a:ext cx="10515600" cy="5697569"/>
          </a:xfrm>
        </p:spPr>
        <p:txBody>
          <a:bodyPr vert="horz" lIns="121899" tIns="60949" rIns="121899" bIns="60949" rtlCol="0" anchor="t">
            <a:normAutofit/>
          </a:bodyPr>
          <a:lstStyle/>
          <a:p>
            <a:r>
              <a:rPr lang="en-US" sz="2400" dirty="0">
                <a:latin typeface="TimesLTPro-Roman"/>
              </a:rPr>
              <a:t>First, although it is convenient to dichotomize approaches to intervention into </a:t>
            </a:r>
            <a:r>
              <a:rPr lang="en-US" sz="2400" i="1" dirty="0">
                <a:latin typeface="TimesLTPro-Italic"/>
              </a:rPr>
              <a:t>motor/articulation </a:t>
            </a:r>
            <a:r>
              <a:rPr lang="en-US" sz="2400" dirty="0">
                <a:latin typeface="TimesLTPro-Roman"/>
              </a:rPr>
              <a:t>and </a:t>
            </a:r>
            <a:r>
              <a:rPr lang="en-US" sz="2400" i="1" dirty="0">
                <a:latin typeface="TimesLTPro-Italic"/>
              </a:rPr>
              <a:t>linguistic/phonologic </a:t>
            </a:r>
            <a:r>
              <a:rPr lang="en-US" sz="2400" dirty="0">
                <a:latin typeface="TimesLTPro-Roman"/>
              </a:rPr>
              <a:t>categories, it is important to remember that normal speech sound production involves both the production of sounds at a motor level and their use in accordance with the rules of the language.</a:t>
            </a:r>
          </a:p>
          <a:p>
            <a:endParaRPr lang="en-US" sz="2400" dirty="0">
              <a:latin typeface="TimesLTPro-Roman"/>
            </a:endParaRPr>
          </a:p>
          <a:p>
            <a:pPr algn="l"/>
            <a:r>
              <a:rPr lang="en-US" sz="2400" dirty="0">
                <a:latin typeface="TimesLTPro-Roman"/>
              </a:rPr>
              <a:t>Thus, the two skills are intertwined and may be described as two sides of the same coin. It is often difficult or impossible to determine whether a client’s errors reflect a lack of motor skills to produce a sound, a lack of linguistic knowledge, or deficiencies in both. It may be that, in a given client, some errors relate to one factor, some to another, and some to both. </a:t>
            </a:r>
          </a:p>
          <a:p>
            <a:pPr algn="l"/>
            <a:endParaRPr lang="en-US" sz="2400" dirty="0">
              <a:latin typeface="TimesLTPro-Roman"/>
            </a:endParaRPr>
          </a:p>
          <a:p>
            <a:pPr algn="l"/>
            <a:r>
              <a:rPr lang="en-US" sz="2400" dirty="0">
                <a:latin typeface="TimesLTPro-Roman"/>
              </a:rPr>
              <a:t>By careful observation of a client and the nature of his or her problem and at times a bit of experimentation, the clinician usually is able to determine when one type of intervention </a:t>
            </a:r>
            <a:r>
              <a:rPr lang="en-IN" sz="2400" dirty="0">
                <a:latin typeface="TimesLTPro-Roman"/>
              </a:rPr>
              <a:t>should be emphasized.</a:t>
            </a:r>
            <a:endParaRPr lang="en-US" sz="2400" dirty="0"/>
          </a:p>
          <a:p>
            <a:pPr marL="304165" indent="-304165"/>
            <a:endParaRPr lang="en-US" dirty="0"/>
          </a:p>
        </p:txBody>
      </p:sp>
    </p:spTree>
    <p:extLst>
      <p:ext uri="{BB962C8B-B14F-4D97-AF65-F5344CB8AC3E}">
        <p14:creationId xmlns:p14="http://schemas.microsoft.com/office/powerpoint/2010/main" val="264553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BD9054-6C9D-449C-907A-441CD4123571}"/>
              </a:ext>
            </a:extLst>
          </p:cNvPr>
          <p:cNvSpPr>
            <a:spLocks noGrp="1"/>
          </p:cNvSpPr>
          <p:nvPr>
            <p:ph idx="1"/>
          </p:nvPr>
        </p:nvSpPr>
        <p:spPr>
          <a:xfrm>
            <a:off x="838200" y="452761"/>
            <a:ext cx="10515600" cy="5724202"/>
          </a:xfrm>
        </p:spPr>
        <p:txBody>
          <a:bodyPr>
            <a:normAutofit fontScale="92500"/>
          </a:bodyPr>
          <a:lstStyle/>
          <a:p>
            <a:pPr marL="0" indent="0">
              <a:buNone/>
            </a:pPr>
            <a:r>
              <a:rPr lang="en-IN" sz="3600" b="0" i="0" u="none" strike="noStrike" baseline="0" dirty="0">
                <a:latin typeface="AvenirLTPro-Medium"/>
              </a:rPr>
              <a:t>SUCCESSIVE APPROXIMATION (SHAPING)</a:t>
            </a:r>
          </a:p>
          <a:p>
            <a:pPr marL="0" indent="0">
              <a:buNone/>
            </a:pPr>
            <a:r>
              <a:rPr lang="en-US" sz="2400" dirty="0">
                <a:latin typeface="TimesLTPro-Roman"/>
              </a:rPr>
              <a:t>Another procedure for teaching sounds that is, in some respects, an extension of using phonetic placement cues involves shaping a new sound from one that is already in a client’s repertoire or even a behavior the client can perform, such as elevating the tongue. This is sometimes referred to as </a:t>
            </a:r>
            <a:r>
              <a:rPr lang="en-US" sz="2400" i="1" dirty="0">
                <a:latin typeface="TimesLTPro-Italic"/>
              </a:rPr>
              <a:t>shaping</a:t>
            </a:r>
            <a:r>
              <a:rPr lang="en-US" sz="2400" dirty="0">
                <a:latin typeface="TimesLTPro-Roman"/>
              </a:rPr>
              <a:t>. The first step in shaping is to identify an initial response that the client can produce that is related to the terminal goal. Instruction moves through a series of graded steps or approximations, each progressively closer to the target behavior.</a:t>
            </a:r>
          </a:p>
          <a:p>
            <a:pPr marL="0" indent="0">
              <a:buNone/>
            </a:pPr>
            <a:endParaRPr lang="en-US" sz="2400" dirty="0">
              <a:latin typeface="TimesLTPro-Roman"/>
            </a:endParaRPr>
          </a:p>
          <a:p>
            <a:pPr marL="0" indent="0">
              <a:buNone/>
            </a:pPr>
            <a:r>
              <a:rPr lang="en-IN" dirty="0">
                <a:latin typeface="AvenirLTPro-Medium"/>
              </a:rPr>
              <a:t>CONTEXT UTILIZATION PROCEDURES</a:t>
            </a:r>
          </a:p>
          <a:p>
            <a:pPr marL="0" indent="0">
              <a:buNone/>
            </a:pPr>
            <a:r>
              <a:rPr lang="en-US" sz="2400" dirty="0">
                <a:latin typeface="TimesLTPro-Roman"/>
              </a:rPr>
              <a:t>A final general procedure used to establish a sound involves isolating a target sound from a particular phonetic context in which a client may happen to produce a sound correctly, even though he or she typically produces the sound in error. As indicated in Chapter 6, correct sound productions can sometimes be elicited through contextual testing because sounds are affected by phonetic and positional context, and some contexts may facilitate the correct production of a particular sound. In Chapter 6, contextual testing was recommended as one way to elicit productions for clients selected for remediation.</a:t>
            </a:r>
            <a:endParaRPr lang="en-IN" sz="3600" dirty="0"/>
          </a:p>
        </p:txBody>
      </p:sp>
    </p:spTree>
    <p:extLst>
      <p:ext uri="{BB962C8B-B14F-4D97-AF65-F5344CB8AC3E}">
        <p14:creationId xmlns:p14="http://schemas.microsoft.com/office/powerpoint/2010/main" val="1468517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127C-2CBA-486B-B407-FDACF757C651}"/>
              </a:ext>
            </a:extLst>
          </p:cNvPr>
          <p:cNvSpPr>
            <a:spLocks noGrp="1"/>
          </p:cNvSpPr>
          <p:nvPr>
            <p:ph type="title"/>
          </p:nvPr>
        </p:nvSpPr>
        <p:spPr/>
        <p:txBody>
          <a:bodyPr>
            <a:normAutofit/>
          </a:bodyPr>
          <a:lstStyle/>
          <a:p>
            <a:r>
              <a:rPr lang="en-IN" b="0" dirty="0">
                <a:latin typeface="AvenirLTPro-Heavy"/>
              </a:rPr>
              <a:t>BEYOND INDIVIDUAL SOUNDS</a:t>
            </a:r>
            <a:br>
              <a:rPr lang="en-IN" b="0" dirty="0">
                <a:latin typeface="AvenirLTPro-Heavy"/>
              </a:rPr>
            </a:br>
            <a:endParaRPr lang="en-IN" dirty="0"/>
          </a:p>
        </p:txBody>
      </p:sp>
      <p:sp>
        <p:nvSpPr>
          <p:cNvPr id="3" name="Content Placeholder 2">
            <a:extLst>
              <a:ext uri="{FF2B5EF4-FFF2-40B4-BE49-F238E27FC236}">
                <a16:creationId xmlns:a16="http://schemas.microsoft.com/office/drawing/2014/main" id="{B5336B26-9768-41B2-B081-DC87C400B6E9}"/>
              </a:ext>
            </a:extLst>
          </p:cNvPr>
          <p:cNvSpPr>
            <a:spLocks noGrp="1"/>
          </p:cNvSpPr>
          <p:nvPr>
            <p:ph idx="1"/>
          </p:nvPr>
        </p:nvSpPr>
        <p:spPr/>
        <p:txBody>
          <a:bodyPr>
            <a:normAutofit/>
          </a:bodyPr>
          <a:lstStyle/>
          <a:p>
            <a:pPr algn="l"/>
            <a:r>
              <a:rPr lang="en-US" dirty="0">
                <a:latin typeface="TimesLTPro-Roman"/>
              </a:rPr>
              <a:t>Teaching a sound (establishment) is typically the first step in motor-based intervention, and it may be used in linguistically based interventions as well. But correction of speech sound errors goes beyond establishment. </a:t>
            </a:r>
          </a:p>
          <a:p>
            <a:pPr algn="l"/>
            <a:endParaRPr lang="en-US" dirty="0">
              <a:latin typeface="TimesLTPro-Roman"/>
            </a:endParaRPr>
          </a:p>
          <a:p>
            <a:pPr algn="l"/>
            <a:r>
              <a:rPr lang="en-US" dirty="0">
                <a:latin typeface="TimesLTPro-Roman"/>
              </a:rPr>
              <a:t>Several motor-based treatment approaches include procedures designed to move a client through a multistep process from establishment through correct production of target sounds in conversational speech (the treatment continuum).</a:t>
            </a:r>
            <a:endParaRPr lang="en-IN" sz="4000" dirty="0"/>
          </a:p>
        </p:txBody>
      </p:sp>
    </p:spTree>
    <p:extLst>
      <p:ext uri="{BB962C8B-B14F-4D97-AF65-F5344CB8AC3E}">
        <p14:creationId xmlns:p14="http://schemas.microsoft.com/office/powerpoint/2010/main" val="1562936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EF39B-034B-4B37-BB0E-5D8694397C30}"/>
              </a:ext>
            </a:extLst>
          </p:cNvPr>
          <p:cNvSpPr>
            <a:spLocks noGrp="1"/>
          </p:cNvSpPr>
          <p:nvPr>
            <p:ph type="title"/>
          </p:nvPr>
        </p:nvSpPr>
        <p:spPr/>
        <p:txBody>
          <a:bodyPr>
            <a:normAutofit/>
          </a:bodyPr>
          <a:lstStyle/>
          <a:p>
            <a:r>
              <a:rPr lang="en-IN" sz="3600" b="0" dirty="0">
                <a:latin typeface="AvenirLTPro-Heavy"/>
              </a:rPr>
              <a:t>1. TRADITIONAL APPROACH- </a:t>
            </a:r>
            <a:r>
              <a:rPr lang="en-IN" sz="3200" b="0" i="1" dirty="0">
                <a:latin typeface="TimesLTPro-Italic"/>
              </a:rPr>
              <a:t>VAN RIPER METHOD   </a:t>
            </a:r>
            <a:endParaRPr lang="en-IN" sz="6600" dirty="0"/>
          </a:p>
        </p:txBody>
      </p:sp>
      <p:sp>
        <p:nvSpPr>
          <p:cNvPr id="3" name="Content Placeholder 2">
            <a:extLst>
              <a:ext uri="{FF2B5EF4-FFF2-40B4-BE49-F238E27FC236}">
                <a16:creationId xmlns:a16="http://schemas.microsoft.com/office/drawing/2014/main" id="{B1F815AB-5F73-4AC7-AE47-78DB7863A811}"/>
              </a:ext>
            </a:extLst>
          </p:cNvPr>
          <p:cNvSpPr>
            <a:spLocks noGrp="1"/>
          </p:cNvSpPr>
          <p:nvPr>
            <p:ph idx="1"/>
          </p:nvPr>
        </p:nvSpPr>
        <p:spPr>
          <a:xfrm>
            <a:off x="719091" y="1518082"/>
            <a:ext cx="10634709" cy="4658881"/>
          </a:xfrm>
        </p:spPr>
        <p:txBody>
          <a:bodyPr>
            <a:normAutofit/>
          </a:bodyPr>
          <a:lstStyle/>
          <a:p>
            <a:pPr marL="0" indent="0">
              <a:buNone/>
            </a:pPr>
            <a:r>
              <a:rPr lang="en-US" sz="2400" dirty="0">
                <a:latin typeface="TimesLTPro-Roman"/>
              </a:rPr>
              <a:t>The hallmark of traditional articulation therapy lies in its sequencing of activities for</a:t>
            </a:r>
          </a:p>
          <a:p>
            <a:pPr marL="0" indent="0">
              <a:buNone/>
            </a:pPr>
            <a:r>
              <a:rPr lang="en-IN" sz="2400" dirty="0">
                <a:latin typeface="TimesLTPro-Roman"/>
              </a:rPr>
              <a:t>(1) sensory-</a:t>
            </a:r>
            <a:r>
              <a:rPr lang="en-US" sz="2400" dirty="0">
                <a:latin typeface="TimesLTPro-Roman"/>
              </a:rPr>
              <a:t>perceptual training, which concentrates on identifying the standard sound and discriminating it from its error through scanning and comparing; </a:t>
            </a:r>
          </a:p>
          <a:p>
            <a:pPr marL="0" indent="0">
              <a:buNone/>
            </a:pPr>
            <a:r>
              <a:rPr lang="en-US" sz="2400" dirty="0">
                <a:latin typeface="TimesLTPro-Roman"/>
              </a:rPr>
              <a:t>(2) varying and correcting the various productions of the sound until it is produced correctly;</a:t>
            </a:r>
          </a:p>
          <a:p>
            <a:pPr marL="0" indent="0">
              <a:buNone/>
            </a:pPr>
            <a:r>
              <a:rPr lang="en-US" sz="2400" dirty="0">
                <a:latin typeface="TimesLTPro-Roman"/>
              </a:rPr>
              <a:t>(3) strengthening and stabilizing the correct production; and finally </a:t>
            </a:r>
          </a:p>
          <a:p>
            <a:pPr marL="0" indent="0">
              <a:buNone/>
            </a:pPr>
            <a:r>
              <a:rPr lang="en-US" sz="2400" dirty="0">
                <a:latin typeface="TimesLTPro-Roman"/>
              </a:rPr>
              <a:t>(4) transferring the new speech skill to everyday communication situations. </a:t>
            </a:r>
          </a:p>
          <a:p>
            <a:pPr marL="0" indent="0">
              <a:buNone/>
            </a:pPr>
            <a:endParaRPr lang="en-US" sz="2400" dirty="0">
              <a:latin typeface="TimesLTPro-Roman"/>
            </a:endParaRPr>
          </a:p>
          <a:p>
            <a:pPr marL="0" indent="0">
              <a:buNone/>
            </a:pPr>
            <a:r>
              <a:rPr lang="en-US" sz="2400" dirty="0">
                <a:latin typeface="TimesLTPro-Roman"/>
              </a:rPr>
              <a:t>This process is usually carried out first for the standard sound in isolation, then in syllables, then in words, and finally in sentences</a:t>
            </a:r>
            <a:endParaRPr lang="en-IN" sz="3600" dirty="0"/>
          </a:p>
        </p:txBody>
      </p:sp>
    </p:spTree>
    <p:extLst>
      <p:ext uri="{BB962C8B-B14F-4D97-AF65-F5344CB8AC3E}">
        <p14:creationId xmlns:p14="http://schemas.microsoft.com/office/powerpoint/2010/main" val="1477253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0A7EF-B8A3-46DC-8CF8-12CCC5EC3D4C}"/>
              </a:ext>
            </a:extLst>
          </p:cNvPr>
          <p:cNvSpPr>
            <a:spLocks noGrp="1"/>
          </p:cNvSpPr>
          <p:nvPr>
            <p:ph type="title"/>
          </p:nvPr>
        </p:nvSpPr>
        <p:spPr/>
        <p:txBody>
          <a:bodyPr>
            <a:normAutofit/>
          </a:bodyPr>
          <a:lstStyle/>
          <a:p>
            <a:br>
              <a:rPr lang="en-IN" b="0" i="1" dirty="0">
                <a:latin typeface="TimesLTPro-Italic"/>
              </a:rPr>
            </a:br>
            <a:endParaRPr lang="en-IN" dirty="0"/>
          </a:p>
        </p:txBody>
      </p:sp>
      <p:sp>
        <p:nvSpPr>
          <p:cNvPr id="3" name="Content Placeholder 2">
            <a:extLst>
              <a:ext uri="{FF2B5EF4-FFF2-40B4-BE49-F238E27FC236}">
                <a16:creationId xmlns:a16="http://schemas.microsoft.com/office/drawing/2014/main" id="{BE0F9CE6-488A-4251-8121-9B69A729111A}"/>
              </a:ext>
            </a:extLst>
          </p:cNvPr>
          <p:cNvSpPr>
            <a:spLocks noGrp="1"/>
          </p:cNvSpPr>
          <p:nvPr>
            <p:ph idx="1"/>
          </p:nvPr>
        </p:nvSpPr>
        <p:spPr>
          <a:xfrm>
            <a:off x="838200" y="550416"/>
            <a:ext cx="10515600" cy="6054570"/>
          </a:xfrm>
        </p:spPr>
        <p:txBody>
          <a:bodyPr>
            <a:normAutofit/>
          </a:bodyPr>
          <a:lstStyle/>
          <a:p>
            <a:pPr marL="0" indent="0">
              <a:buNone/>
            </a:pPr>
            <a:r>
              <a:rPr lang="en-IN" sz="2600" dirty="0">
                <a:latin typeface="TimesLTPro-Italic"/>
              </a:rPr>
              <a:t>Instructional Steps for Traditional Production Training</a:t>
            </a:r>
            <a:r>
              <a:rPr lang="en-US" sz="2600" dirty="0">
                <a:latin typeface="TimesLTPro-Italic"/>
              </a:rPr>
              <a:t>(Secord, 1989; Van Riper and Erickson, 1996)</a:t>
            </a:r>
          </a:p>
          <a:p>
            <a:pPr marL="457200" indent="-457200">
              <a:buAutoNum type="arabicPeriod"/>
            </a:pPr>
            <a:r>
              <a:rPr lang="en-US" sz="2600" b="1" u="none" strike="noStrike" baseline="0" dirty="0">
                <a:latin typeface="TimesLTPro-Italic"/>
              </a:rPr>
              <a:t>Isolation</a:t>
            </a:r>
            <a:r>
              <a:rPr lang="en-US" sz="2600" dirty="0">
                <a:latin typeface="TimesLTPro-Italic"/>
              </a:rPr>
              <a:t>. </a:t>
            </a:r>
            <a:r>
              <a:rPr lang="en-US" sz="2600" dirty="0">
                <a:latin typeface="TimesLTPro-Roman"/>
              </a:rPr>
              <a:t>The first step in the traditional method is to teach a client to produce a sound in isolation (i.e., by itself). An explanation for beginning with production of the target sound in isolation is the assumption that the articulatory gestures of a sound are most easily learned when the sound is highly identifiable and in the least complex context.</a:t>
            </a:r>
          </a:p>
          <a:p>
            <a:pPr marL="457200" indent="-457200">
              <a:buAutoNum type="arabicPeriod"/>
            </a:pPr>
            <a:endParaRPr lang="en-US" sz="2600" dirty="0">
              <a:latin typeface="TimesLTPro-Roman"/>
            </a:endParaRPr>
          </a:p>
          <a:p>
            <a:pPr marL="457200" indent="-457200">
              <a:buAutoNum type="arabicPeriod"/>
            </a:pPr>
            <a:r>
              <a:rPr lang="en-US" sz="2600" b="1" u="none" strike="noStrike" baseline="0" dirty="0">
                <a:latin typeface="TimesLTPro-Italic"/>
              </a:rPr>
              <a:t>Nonsense syllables</a:t>
            </a:r>
            <a:r>
              <a:rPr lang="en-US" sz="2600" b="1" dirty="0">
                <a:latin typeface="TimesLTPro-Italic"/>
              </a:rPr>
              <a:t>. </a:t>
            </a:r>
            <a:r>
              <a:rPr lang="en-US" sz="2600" dirty="0">
                <a:latin typeface="TimesLTPro-Roman"/>
              </a:rPr>
              <a:t>The second step involves teaching the client to produce a sound in a syllable. The goal at this step is consistently correct productions in a variety of nonsense </a:t>
            </a:r>
            <a:r>
              <a:rPr lang="en-IN" sz="2600" dirty="0">
                <a:latin typeface="TimesLTPro-Roman"/>
              </a:rPr>
              <a:t>syllable contexts. A suggested sequence for syllable practice is CV, VC, VCV, and CVC. </a:t>
            </a:r>
            <a:r>
              <a:rPr lang="en-US" sz="2600" dirty="0">
                <a:latin typeface="TimesLTPro-Roman"/>
              </a:rPr>
              <a:t>It is also suggested that the transition from the consonant to the vowel should be accomplished with sounds that are similar in place of articulation.</a:t>
            </a:r>
            <a:endParaRPr lang="en-IN" sz="2600" dirty="0"/>
          </a:p>
        </p:txBody>
      </p:sp>
    </p:spTree>
    <p:extLst>
      <p:ext uri="{BB962C8B-B14F-4D97-AF65-F5344CB8AC3E}">
        <p14:creationId xmlns:p14="http://schemas.microsoft.com/office/powerpoint/2010/main" val="272259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A496C-3C79-4DCD-A2C1-636A4B199AEE}"/>
              </a:ext>
            </a:extLst>
          </p:cNvPr>
          <p:cNvSpPr>
            <a:spLocks noGrp="1"/>
          </p:cNvSpPr>
          <p:nvPr>
            <p:ph idx="1"/>
          </p:nvPr>
        </p:nvSpPr>
        <p:spPr>
          <a:xfrm>
            <a:off x="514905" y="399495"/>
            <a:ext cx="11319029" cy="6178858"/>
          </a:xfrm>
        </p:spPr>
        <p:txBody>
          <a:bodyPr>
            <a:normAutofit lnSpcReduction="10000"/>
          </a:bodyPr>
          <a:lstStyle/>
          <a:p>
            <a:pPr marL="0" indent="0">
              <a:buNone/>
            </a:pPr>
            <a:r>
              <a:rPr lang="en-US" sz="1800" b="1" i="1" u="none" strike="noStrike" baseline="0" dirty="0">
                <a:latin typeface="TimesLTPro-Italic"/>
              </a:rPr>
              <a:t>3</a:t>
            </a:r>
            <a:r>
              <a:rPr lang="en-US" sz="2000" b="1" i="1" u="none" strike="noStrike" baseline="0" dirty="0">
                <a:latin typeface="TimesLTPro-Italic"/>
              </a:rPr>
              <a:t>.Words</a:t>
            </a:r>
            <a:r>
              <a:rPr lang="en-US" sz="2000" i="1" dirty="0">
                <a:latin typeface="TimesLTPro-Italic"/>
              </a:rPr>
              <a:t>. </a:t>
            </a:r>
            <a:r>
              <a:rPr lang="en-US" sz="2000" dirty="0">
                <a:latin typeface="TimesLTPro-Roman"/>
              </a:rPr>
              <a:t>The third step involves having a client produce a sound in meaningful units—that is, words. This step begins once the client can consistently produce the target sound in </a:t>
            </a:r>
            <a:r>
              <a:rPr lang="en-IN" sz="2000" dirty="0">
                <a:latin typeface="TimesLTPro-Roman"/>
              </a:rPr>
              <a:t>nonsense syllables.</a:t>
            </a:r>
          </a:p>
          <a:p>
            <a:pPr marL="0" indent="0">
              <a:buNone/>
            </a:pPr>
            <a:endParaRPr lang="en-IN" sz="2000" dirty="0">
              <a:latin typeface="TimesLTPro-Roman"/>
            </a:endParaRPr>
          </a:p>
          <a:p>
            <a:pPr marL="0" indent="0">
              <a:buNone/>
            </a:pPr>
            <a:r>
              <a:rPr lang="en-US" sz="2000" b="1" i="0" u="none" strike="noStrike" baseline="0" dirty="0">
                <a:latin typeface="TimesLTPro-Roman"/>
              </a:rPr>
              <a:t>4. </a:t>
            </a:r>
            <a:r>
              <a:rPr lang="en-US" sz="2000" b="1" i="1" u="none" strike="noStrike" baseline="0" dirty="0">
                <a:latin typeface="TimesLTPro-Italic"/>
              </a:rPr>
              <a:t>Phrases</a:t>
            </a:r>
            <a:r>
              <a:rPr lang="en-US" sz="2000" i="1" dirty="0">
                <a:latin typeface="TimesLTPro-Italic"/>
              </a:rPr>
              <a:t>. </a:t>
            </a:r>
            <a:r>
              <a:rPr lang="en-US" sz="2000" dirty="0">
                <a:latin typeface="TimesLTPro-Roman"/>
              </a:rPr>
              <a:t>Once the client can easily produce a target sound in words, instruction shifts from single-word productions to practicing a target sound in two- to four-word phrases. This level of production represents a complexity level between single words and sentence-level productions.</a:t>
            </a:r>
          </a:p>
          <a:p>
            <a:pPr marL="0" indent="0">
              <a:buNone/>
            </a:pPr>
            <a:endParaRPr lang="en-US" sz="2000" dirty="0">
              <a:latin typeface="TimesLTPro-Roman"/>
            </a:endParaRPr>
          </a:p>
          <a:p>
            <a:pPr marL="0" indent="0">
              <a:buNone/>
            </a:pPr>
            <a:r>
              <a:rPr lang="en-US" sz="2000" b="1" i="1" u="none" strike="noStrike" baseline="0" dirty="0">
                <a:latin typeface="TimesLTPro-Italic"/>
              </a:rPr>
              <a:t>5. Sentences</a:t>
            </a:r>
            <a:r>
              <a:rPr lang="en-US" sz="2000" i="1" dirty="0">
                <a:latin typeface="TimesLTPro-Italic"/>
              </a:rPr>
              <a:t>. </a:t>
            </a:r>
            <a:r>
              <a:rPr lang="en-US" sz="2000" dirty="0">
                <a:latin typeface="TimesLTPro-Roman"/>
              </a:rPr>
              <a:t>An extension of phrase-level productions is sentence-level practice.</a:t>
            </a:r>
          </a:p>
          <a:p>
            <a:pPr marL="0" indent="0">
              <a:buNone/>
            </a:pPr>
            <a:r>
              <a:rPr lang="en-IN" sz="2000" dirty="0">
                <a:latin typeface="TimesLTPro-Roman"/>
              </a:rPr>
              <a:t>The following sequence of sentence levels is suggested:</a:t>
            </a:r>
          </a:p>
          <a:p>
            <a:pPr marL="0" indent="0">
              <a:buNone/>
            </a:pPr>
            <a:r>
              <a:rPr lang="en-US" sz="2000" dirty="0">
                <a:latin typeface="TimesLTPro-Roman"/>
              </a:rPr>
              <a:t>a. Simple short sentence with one instance of the target sound</a:t>
            </a:r>
          </a:p>
          <a:p>
            <a:pPr marL="0" indent="0">
              <a:buNone/>
            </a:pPr>
            <a:r>
              <a:rPr lang="en-US" sz="2000" dirty="0">
                <a:latin typeface="TimesLTPro-Roman"/>
              </a:rPr>
              <a:t>b. Sentences of various lengths with one instance of the target sound</a:t>
            </a:r>
          </a:p>
          <a:p>
            <a:pPr marL="0" indent="0">
              <a:buNone/>
            </a:pPr>
            <a:r>
              <a:rPr lang="en-US" sz="2000" dirty="0">
                <a:latin typeface="TimesLTPro-Roman"/>
              </a:rPr>
              <a:t>c. Simple short sentences with two or more instances of the target sound</a:t>
            </a:r>
          </a:p>
          <a:p>
            <a:pPr marL="0" indent="0">
              <a:buNone/>
            </a:pPr>
            <a:r>
              <a:rPr lang="en-US" sz="2000" dirty="0">
                <a:latin typeface="TimesLTPro-Roman"/>
              </a:rPr>
              <a:t>d. Sentences of various lengths with two or more instances of the target sound</a:t>
            </a:r>
          </a:p>
          <a:p>
            <a:pPr marL="0" indent="0">
              <a:buNone/>
            </a:pPr>
            <a:endParaRPr lang="en-US" sz="2000" dirty="0">
              <a:latin typeface="TimesLTPro-Roman"/>
            </a:endParaRPr>
          </a:p>
          <a:p>
            <a:pPr marL="0" indent="0">
              <a:buNone/>
            </a:pPr>
            <a:r>
              <a:rPr lang="en-US" sz="2000" b="1" i="1" u="none" strike="noStrike" baseline="0" dirty="0">
                <a:latin typeface="TimesLTPro-Roman"/>
              </a:rPr>
              <a:t>6. </a:t>
            </a:r>
            <a:r>
              <a:rPr lang="en-US" sz="2000" b="1" i="1" u="none" strike="noStrike" baseline="0" dirty="0">
                <a:latin typeface="TimesLTPro-Italic"/>
              </a:rPr>
              <a:t>Conversation</a:t>
            </a:r>
            <a:r>
              <a:rPr lang="en-US" sz="2000" i="1" dirty="0">
                <a:latin typeface="TimesLTPro-Italic"/>
              </a:rPr>
              <a:t>. </a:t>
            </a:r>
            <a:r>
              <a:rPr lang="en-US" sz="2000" dirty="0">
                <a:latin typeface="TimesLTPro-Roman"/>
              </a:rPr>
              <a:t>The final step in production training involves using a target sound in everyday </a:t>
            </a:r>
            <a:r>
              <a:rPr lang="en-IN" sz="2000" dirty="0">
                <a:latin typeface="TimesLTPro-Roman"/>
              </a:rPr>
              <a:t>speech.</a:t>
            </a:r>
            <a:r>
              <a:rPr lang="en-US" sz="2000" dirty="0">
                <a:latin typeface="TimesLTPro-Roman"/>
              </a:rPr>
              <a:t> Activities such as role-playing, talking about future plans, attempting to get information, interviewing, and oral reading can be used at this level. Following structured conversations, subsequent activities are more spontaneous and free and are sometimes characterized as “off-guard” type conversations</a:t>
            </a:r>
            <a:endParaRPr lang="en-IN" sz="2000" dirty="0"/>
          </a:p>
          <a:p>
            <a:pPr marL="0" indent="0">
              <a:buNone/>
            </a:pPr>
            <a:endParaRPr lang="en-US" sz="1800" dirty="0">
              <a:latin typeface="TimesLTPro-Roman"/>
            </a:endParaRPr>
          </a:p>
        </p:txBody>
      </p:sp>
    </p:spTree>
    <p:extLst>
      <p:ext uri="{BB962C8B-B14F-4D97-AF65-F5344CB8AC3E}">
        <p14:creationId xmlns:p14="http://schemas.microsoft.com/office/powerpoint/2010/main" val="3741212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DC674-8148-4493-A99C-388785D04661}"/>
              </a:ext>
            </a:extLst>
          </p:cNvPr>
          <p:cNvSpPr>
            <a:spLocks noGrp="1"/>
          </p:cNvSpPr>
          <p:nvPr>
            <p:ph idx="1"/>
          </p:nvPr>
        </p:nvSpPr>
        <p:spPr>
          <a:xfrm>
            <a:off x="838200" y="710214"/>
            <a:ext cx="10515600" cy="5466749"/>
          </a:xfrm>
        </p:spPr>
        <p:txBody>
          <a:bodyPr>
            <a:normAutofit fontScale="92500" lnSpcReduction="10000"/>
          </a:bodyPr>
          <a:lstStyle/>
          <a:p>
            <a:pPr marL="0" indent="0">
              <a:buNone/>
            </a:pPr>
            <a:r>
              <a:rPr lang="en-US" sz="4400" i="1" dirty="0">
                <a:latin typeface="TimesLTPro-Italic"/>
              </a:rPr>
              <a:t>Strengths and Limitations of traditional approach</a:t>
            </a:r>
          </a:p>
          <a:p>
            <a:pPr algn="l"/>
            <a:r>
              <a:rPr lang="en-US" dirty="0">
                <a:latin typeface="TimesLTPro-Roman"/>
              </a:rPr>
              <a:t>This approach has been widely used over time and forms the basis of several current treatment approaches. </a:t>
            </a:r>
          </a:p>
          <a:p>
            <a:pPr algn="l"/>
            <a:r>
              <a:rPr lang="en-US" dirty="0">
                <a:latin typeface="TimesLTPro-Roman"/>
              </a:rPr>
              <a:t>Its widespread usage is likely related to the logical sequence of training tasks, the success that accrues through motor practice, and the adaptability and applicability of the approach.</a:t>
            </a:r>
          </a:p>
          <a:p>
            <a:pPr algn="l"/>
            <a:r>
              <a:rPr lang="en-US" dirty="0">
                <a:latin typeface="TimesLTPro-Roman"/>
              </a:rPr>
              <a:t> The value of perceptual training has been questioned and studied with the suggestion that it not be used routinely. </a:t>
            </a:r>
          </a:p>
          <a:p>
            <a:pPr algn="l"/>
            <a:r>
              <a:rPr lang="en-US" dirty="0">
                <a:latin typeface="TimesLTPro-Roman"/>
              </a:rPr>
              <a:t>There is, however, some evidence for its use when there is a documented perceptual problem. In addition, the traditional approach may not be the most efficacious approach for clients with multiple errors, including those whose errors are linguistic rather than motor based.</a:t>
            </a:r>
            <a:endParaRPr lang="en-IN" sz="4000" dirty="0"/>
          </a:p>
        </p:txBody>
      </p:sp>
    </p:spTree>
    <p:extLst>
      <p:ext uri="{BB962C8B-B14F-4D97-AF65-F5344CB8AC3E}">
        <p14:creationId xmlns:p14="http://schemas.microsoft.com/office/powerpoint/2010/main" val="256509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3F64-E25A-4272-AACA-21F7208EC3B5}"/>
              </a:ext>
            </a:extLst>
          </p:cNvPr>
          <p:cNvSpPr>
            <a:spLocks noGrp="1"/>
          </p:cNvSpPr>
          <p:nvPr>
            <p:ph type="title"/>
          </p:nvPr>
        </p:nvSpPr>
        <p:spPr/>
        <p:txBody>
          <a:bodyPr>
            <a:normAutofit/>
          </a:bodyPr>
          <a:lstStyle/>
          <a:p>
            <a:r>
              <a:rPr lang="en-IN" b="0" dirty="0">
                <a:latin typeface="AvenirLTPro-Heavy"/>
              </a:rPr>
              <a:t>2. Context Utilization Approaches</a:t>
            </a:r>
            <a:br>
              <a:rPr lang="en-IN" b="0" dirty="0">
                <a:latin typeface="AvenirLTPro-Heavy"/>
              </a:rPr>
            </a:br>
            <a:endParaRPr lang="en-IN" dirty="0"/>
          </a:p>
        </p:txBody>
      </p:sp>
      <p:sp>
        <p:nvSpPr>
          <p:cNvPr id="3" name="Content Placeholder 2">
            <a:extLst>
              <a:ext uri="{FF2B5EF4-FFF2-40B4-BE49-F238E27FC236}">
                <a16:creationId xmlns:a16="http://schemas.microsoft.com/office/drawing/2014/main" id="{41FB1260-0004-45EE-B662-26AF2BA7F837}"/>
              </a:ext>
            </a:extLst>
          </p:cNvPr>
          <p:cNvSpPr>
            <a:spLocks noGrp="1"/>
          </p:cNvSpPr>
          <p:nvPr>
            <p:ph idx="1"/>
          </p:nvPr>
        </p:nvSpPr>
        <p:spPr/>
        <p:txBody>
          <a:bodyPr>
            <a:normAutofit lnSpcReduction="10000"/>
          </a:bodyPr>
          <a:lstStyle/>
          <a:p>
            <a:pPr algn="l"/>
            <a:r>
              <a:rPr lang="en-US" sz="3200" dirty="0">
                <a:latin typeface="TimesLTPro-Roman"/>
              </a:rPr>
              <a:t>Some investigators (McDonald, 1964a; Hoffman, </a:t>
            </a:r>
            <a:r>
              <a:rPr lang="en-US" sz="3200" dirty="0" err="1">
                <a:latin typeface="TimesLTPro-Roman"/>
              </a:rPr>
              <a:t>Schuckers</a:t>
            </a:r>
            <a:r>
              <a:rPr lang="en-US" sz="3200" dirty="0">
                <a:latin typeface="TimesLTPro-Roman"/>
              </a:rPr>
              <a:t>, and Daniloff, 1989) have advocated contextual approaches to intervention. </a:t>
            </a:r>
          </a:p>
          <a:p>
            <a:pPr algn="l"/>
            <a:r>
              <a:rPr lang="en-US" sz="3200" dirty="0">
                <a:latin typeface="TimesLTPro-Roman"/>
              </a:rPr>
              <a:t>Treatment suggestions related to these approaches are based on the recognition that speech sounds are not produced in isolation but rather in syllable- based contexts and that certain phonetic contexts could be facilitative of correct sound usage.</a:t>
            </a:r>
          </a:p>
          <a:p>
            <a:pPr algn="l"/>
            <a:r>
              <a:rPr lang="en-US" sz="3200" dirty="0">
                <a:latin typeface="TimesLTPro-Roman"/>
              </a:rPr>
              <a:t>McDonald suggested that instruction for articulatory errors be initiated in a context(s) in which the error sound can be produced correctly.</a:t>
            </a:r>
            <a:endParaRPr lang="en-IN" sz="4400" dirty="0"/>
          </a:p>
        </p:txBody>
      </p:sp>
    </p:spTree>
    <p:extLst>
      <p:ext uri="{BB962C8B-B14F-4D97-AF65-F5344CB8AC3E}">
        <p14:creationId xmlns:p14="http://schemas.microsoft.com/office/powerpoint/2010/main" val="1955085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11BB5-78FE-4140-AC92-9304C96DD211}"/>
              </a:ext>
            </a:extLst>
          </p:cNvPr>
          <p:cNvSpPr>
            <a:spLocks noGrp="1"/>
          </p:cNvSpPr>
          <p:nvPr>
            <p:ph idx="1"/>
          </p:nvPr>
        </p:nvSpPr>
        <p:spPr>
          <a:xfrm>
            <a:off x="838200" y="621437"/>
            <a:ext cx="10515600" cy="5555526"/>
          </a:xfrm>
        </p:spPr>
        <p:txBody>
          <a:bodyPr>
            <a:normAutofit/>
          </a:bodyPr>
          <a:lstStyle/>
          <a:p>
            <a:pPr marL="0" indent="0">
              <a:buNone/>
            </a:pPr>
            <a:r>
              <a:rPr lang="en-US" sz="2400" dirty="0">
                <a:latin typeface="TimesLTPro-Roman"/>
              </a:rPr>
              <a:t>He provided an example of a child with an /s/ distortion who produced [s] correctly in the context of </a:t>
            </a:r>
            <a:r>
              <a:rPr lang="en-US" sz="2400" i="1" dirty="0" err="1">
                <a:latin typeface="TimesLTPro-Italic"/>
              </a:rPr>
              <a:t>watchsun</a:t>
            </a:r>
            <a:r>
              <a:rPr lang="en-US" sz="2400" i="1" dirty="0">
                <a:latin typeface="TimesLTPro-Italic"/>
              </a:rPr>
              <a:t>. </a:t>
            </a:r>
            <a:r>
              <a:rPr lang="en-US" sz="2400" dirty="0">
                <a:latin typeface="TimesLTPro-Roman"/>
              </a:rPr>
              <a:t>He suggested the following sequence of instructions after </a:t>
            </a:r>
            <a:r>
              <a:rPr lang="en-US" sz="2400" i="1" dirty="0" err="1">
                <a:latin typeface="TimesLTPro-Italic"/>
              </a:rPr>
              <a:t>watchsun</a:t>
            </a:r>
            <a:r>
              <a:rPr lang="en-US" sz="2400" i="1" dirty="0">
                <a:latin typeface="TimesLTPro-Italic"/>
              </a:rPr>
              <a:t> </a:t>
            </a:r>
            <a:r>
              <a:rPr lang="en-US" sz="2400" dirty="0">
                <a:latin typeface="TimesLTPro-Roman"/>
              </a:rPr>
              <a:t>was identified as a context when /s/ was correctly produced:</a:t>
            </a:r>
          </a:p>
          <a:p>
            <a:pPr marL="342900" indent="-342900">
              <a:buAutoNum type="arabicParenBoth"/>
            </a:pPr>
            <a:r>
              <a:rPr lang="en-US" sz="2400" dirty="0">
                <a:latin typeface="TimesLTPro-Roman"/>
              </a:rPr>
              <a:t>Say </a:t>
            </a:r>
            <a:r>
              <a:rPr lang="en-US" sz="2400" i="1" dirty="0" err="1">
                <a:latin typeface="TimesLTPro-Italic"/>
              </a:rPr>
              <a:t>watchsun</a:t>
            </a:r>
            <a:r>
              <a:rPr lang="en-US" sz="2400" i="1" dirty="0">
                <a:latin typeface="TimesLTPro-Italic"/>
              </a:rPr>
              <a:t> </a:t>
            </a:r>
            <a:r>
              <a:rPr lang="en-US" sz="2400" dirty="0">
                <a:latin typeface="TimesLTPro-Roman"/>
              </a:rPr>
              <a:t>with “slow-motion” speed; </a:t>
            </a:r>
          </a:p>
          <a:p>
            <a:pPr marL="342900" indent="-342900">
              <a:buAutoNum type="arabicParenBoth"/>
            </a:pPr>
            <a:r>
              <a:rPr lang="en-US" sz="2400" dirty="0">
                <a:latin typeface="TimesLTPro-Roman"/>
              </a:rPr>
              <a:t>say </a:t>
            </a:r>
            <a:r>
              <a:rPr lang="en-US" sz="2400" i="1" dirty="0" err="1">
                <a:latin typeface="TimesLTPro-Italic"/>
              </a:rPr>
              <a:t>watchsun</a:t>
            </a:r>
            <a:r>
              <a:rPr lang="en-US" sz="2400" i="1" dirty="0">
                <a:latin typeface="TimesLTPro-Italic"/>
              </a:rPr>
              <a:t> </a:t>
            </a:r>
            <a:r>
              <a:rPr lang="en-US" sz="2400" dirty="0">
                <a:latin typeface="TimesLTPro-Roman"/>
              </a:rPr>
              <a:t>with equal stress on both syllables, then with primary stress on the first syllable, and then with primary stress on the second syllable;</a:t>
            </a:r>
          </a:p>
          <a:p>
            <a:pPr marL="342900" indent="-342900">
              <a:buAutoNum type="arabicParenBoth"/>
            </a:pPr>
            <a:r>
              <a:rPr lang="en-US" sz="2400" dirty="0">
                <a:latin typeface="TimesLTPro-Roman"/>
              </a:rPr>
              <a:t>say </a:t>
            </a:r>
            <a:r>
              <a:rPr lang="en-US" sz="2400" i="1" dirty="0" err="1">
                <a:latin typeface="TimesLTPro-Italic"/>
              </a:rPr>
              <a:t>watchs</a:t>
            </a:r>
            <a:r>
              <a:rPr lang="en-US" sz="2400" i="1" dirty="0">
                <a:latin typeface="TimesLTPro-Italic"/>
              </a:rPr>
              <a:t> </a:t>
            </a:r>
            <a:r>
              <a:rPr lang="en-US" sz="2400" dirty="0">
                <a:latin typeface="TimesLTPro-Roman"/>
              </a:rPr>
              <a:t>and prolong [s] until a signal is given to complete the </a:t>
            </a:r>
            <a:r>
              <a:rPr lang="en-US" sz="2400" dirty="0" err="1">
                <a:latin typeface="TimesLTPro-Roman"/>
              </a:rPr>
              <a:t>bisyllable</a:t>
            </a:r>
            <a:r>
              <a:rPr lang="en-US" sz="2400" dirty="0">
                <a:latin typeface="TimesLTPro-Roman"/>
              </a:rPr>
              <a:t> with [</a:t>
            </a:r>
            <a:r>
              <a:rPr lang="en-US" sz="2400" dirty="0" err="1">
                <a:latin typeface="TimesLTStd-Phonetic"/>
              </a:rPr>
              <a:t>ʌ</a:t>
            </a:r>
            <a:r>
              <a:rPr lang="en-US" sz="2400" dirty="0" err="1">
                <a:latin typeface="TimesLTPro-Roman"/>
              </a:rPr>
              <a:t>n</a:t>
            </a:r>
            <a:r>
              <a:rPr lang="en-US" sz="2400" dirty="0">
                <a:latin typeface="TimesLTPro-Roman"/>
              </a:rPr>
              <a:t>];</a:t>
            </a:r>
          </a:p>
          <a:p>
            <a:pPr marL="342900" indent="-342900">
              <a:buAutoNum type="arabicParenBoth"/>
            </a:pPr>
            <a:r>
              <a:rPr lang="en-US" sz="2400" dirty="0">
                <a:latin typeface="TimesLTPro-Roman"/>
              </a:rPr>
              <a:t>say short sentences with the same facilitating context, such as “Watch, sun will burn you.”</a:t>
            </a:r>
          </a:p>
          <a:p>
            <a:pPr algn="l"/>
            <a:endParaRPr lang="en-US" sz="2400" dirty="0">
              <a:latin typeface="TimesLTPro-Roman"/>
            </a:endParaRPr>
          </a:p>
          <a:p>
            <a:pPr algn="l"/>
            <a:r>
              <a:rPr lang="en-US" sz="2400" dirty="0">
                <a:latin typeface="TimesLTPro-Roman"/>
              </a:rPr>
              <a:t>The sequence is repeated with other sentences and stress patterns. The meaningfulness of </a:t>
            </a:r>
            <a:r>
              <a:rPr lang="en-US" sz="2400" dirty="0" err="1">
                <a:latin typeface="TimesLTPro-Roman"/>
              </a:rPr>
              <a:t>thesentence</a:t>
            </a:r>
            <a:r>
              <a:rPr lang="en-US" sz="2400" dirty="0">
                <a:latin typeface="TimesLTPro-Roman"/>
              </a:rPr>
              <a:t> is not important because the primary focus of the activity is the movement sequences.</a:t>
            </a:r>
            <a:endParaRPr lang="en-IN" sz="3600" dirty="0"/>
          </a:p>
        </p:txBody>
      </p:sp>
    </p:spTree>
    <p:extLst>
      <p:ext uri="{BB962C8B-B14F-4D97-AF65-F5344CB8AC3E}">
        <p14:creationId xmlns:p14="http://schemas.microsoft.com/office/powerpoint/2010/main" val="947854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5E90D-7B0D-4862-B0A9-1F1060FB0095}"/>
              </a:ext>
            </a:extLst>
          </p:cNvPr>
          <p:cNvSpPr>
            <a:spLocks noGrp="1"/>
          </p:cNvSpPr>
          <p:nvPr>
            <p:ph idx="1"/>
          </p:nvPr>
        </p:nvSpPr>
        <p:spPr>
          <a:xfrm>
            <a:off x="838200" y="452761"/>
            <a:ext cx="10515600" cy="5386850"/>
          </a:xfrm>
        </p:spPr>
        <p:txBody>
          <a:bodyPr>
            <a:normAutofit fontScale="92500" lnSpcReduction="20000"/>
          </a:bodyPr>
          <a:lstStyle/>
          <a:p>
            <a:pPr algn="l"/>
            <a:r>
              <a:rPr lang="en-US" dirty="0">
                <a:latin typeface="TimesLTPro-Roman"/>
              </a:rPr>
              <a:t>The next step is to practice words that include a second context using words such as </a:t>
            </a:r>
            <a:r>
              <a:rPr lang="en-US" i="1" dirty="0">
                <a:latin typeface="TimesLTPro-Italic"/>
              </a:rPr>
              <a:t>teach, reach, pitch, catch, </a:t>
            </a:r>
            <a:r>
              <a:rPr lang="en-US" dirty="0">
                <a:latin typeface="TimesLTPro-Roman"/>
              </a:rPr>
              <a:t>and </a:t>
            </a:r>
            <a:r>
              <a:rPr lang="en-US" i="1" dirty="0">
                <a:latin typeface="TimesLTPro-Italic"/>
              </a:rPr>
              <a:t>beach </a:t>
            </a:r>
            <a:r>
              <a:rPr lang="en-US" dirty="0">
                <a:latin typeface="TimesLTPro-Roman"/>
              </a:rPr>
              <a:t>that would be used in combination with one-syllable words beginning with /s/ and followed by a variety of vowels (such as </a:t>
            </a:r>
            <a:r>
              <a:rPr lang="en-US" i="1" dirty="0">
                <a:latin typeface="TimesLTPro-Italic"/>
              </a:rPr>
              <a:t>sand, sun, said, soon</a:t>
            </a:r>
            <a:r>
              <a:rPr lang="en-US" dirty="0">
                <a:latin typeface="TimesLTPro-Roman"/>
              </a:rPr>
              <a:t>). Various sound combinations are practiced with different rates and stress patterns and should eventually be practiced </a:t>
            </a:r>
            <a:r>
              <a:rPr lang="en-IN" dirty="0">
                <a:latin typeface="TimesLTPro-Roman"/>
              </a:rPr>
              <a:t>in sentence contexts.</a:t>
            </a:r>
          </a:p>
          <a:p>
            <a:pPr algn="l"/>
            <a:endParaRPr lang="en-IN" dirty="0">
              <a:latin typeface="TimesLTPro-Roman"/>
            </a:endParaRPr>
          </a:p>
          <a:p>
            <a:pPr algn="l"/>
            <a:r>
              <a:rPr lang="en-US" dirty="0">
                <a:latin typeface="TimesLTPro-Roman"/>
              </a:rPr>
              <a:t>Hoffman, </a:t>
            </a:r>
            <a:r>
              <a:rPr lang="en-US" dirty="0" err="1">
                <a:latin typeface="TimesLTPro-Roman"/>
              </a:rPr>
              <a:t>Schuckers</a:t>
            </a:r>
            <a:r>
              <a:rPr lang="en-US" dirty="0">
                <a:latin typeface="TimesLTPro-Roman"/>
              </a:rPr>
              <a:t>, and Daniloff (1989) described another variation of the contextual approach that involves a sequenced set of production-based training tasks designed to facilitate the automatization of articulator performance. </a:t>
            </a:r>
          </a:p>
          <a:p>
            <a:pPr algn="l"/>
            <a:endParaRPr lang="en-US" dirty="0">
              <a:latin typeface="TimesLTPro-Roman"/>
            </a:endParaRPr>
          </a:p>
          <a:p>
            <a:pPr algn="l"/>
            <a:r>
              <a:rPr lang="en-US" dirty="0">
                <a:latin typeface="TimesLTPro-Roman"/>
              </a:rPr>
              <a:t>The basic assumption behind their suggestions is that “revision of over learned, highly automatic behavior is possible through carefully planned and executed performance rehearsal” (p. 248). Intervention is seen as involving instruction and practice of motor articulatory adjustments to replace previously learned (incorrect) productions.</a:t>
            </a:r>
            <a:endParaRPr lang="en-IN" dirty="0"/>
          </a:p>
          <a:p>
            <a:pPr algn="l"/>
            <a:endParaRPr lang="en-IN" dirty="0">
              <a:latin typeface="TimesLTPro-Roman"/>
            </a:endParaRPr>
          </a:p>
          <a:p>
            <a:pPr algn="l"/>
            <a:endParaRPr lang="en-IN" dirty="0">
              <a:latin typeface="TimesLTPro-Roman"/>
            </a:endParaRPr>
          </a:p>
          <a:p>
            <a:pPr algn="l"/>
            <a:endParaRPr lang="en-IN" sz="4000" dirty="0"/>
          </a:p>
        </p:txBody>
      </p:sp>
    </p:spTree>
    <p:extLst>
      <p:ext uri="{BB962C8B-B14F-4D97-AF65-F5344CB8AC3E}">
        <p14:creationId xmlns:p14="http://schemas.microsoft.com/office/powerpoint/2010/main" val="1644755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3080A-98F3-41DA-95DA-6ACA2B66B66C}"/>
              </a:ext>
            </a:extLst>
          </p:cNvPr>
          <p:cNvSpPr>
            <a:spLocks noGrp="1"/>
          </p:cNvSpPr>
          <p:nvPr>
            <p:ph idx="1"/>
          </p:nvPr>
        </p:nvSpPr>
        <p:spPr>
          <a:xfrm>
            <a:off x="838200" y="452761"/>
            <a:ext cx="10515600" cy="5724202"/>
          </a:xfrm>
        </p:spPr>
        <p:txBody>
          <a:bodyPr>
            <a:normAutofit/>
          </a:bodyPr>
          <a:lstStyle/>
          <a:p>
            <a:pPr algn="l"/>
            <a:r>
              <a:rPr lang="en-US" b="0" i="0" u="none" strike="noStrike" baseline="0" dirty="0">
                <a:latin typeface="TimesLTPro-Roman"/>
              </a:rPr>
              <a:t>Prior to working directly on error targets, the clinician elicits, via imitation, sound segments that the client can produce correctly.</a:t>
            </a:r>
            <a:r>
              <a:rPr lang="en-IN" b="0" i="0" u="none" strike="noStrike" baseline="0" dirty="0">
                <a:latin typeface="TimesLTPro-Roman"/>
              </a:rPr>
              <a:t> “stimulability tasks”</a:t>
            </a:r>
          </a:p>
          <a:p>
            <a:pPr algn="l"/>
            <a:r>
              <a:rPr lang="en-US" b="0" i="0" u="none" strike="noStrike" baseline="0" dirty="0">
                <a:latin typeface="TimesLTPro-Roman"/>
              </a:rPr>
              <a:t>Following practice on stimulability tasks, the client needs to learn the articulatory adjustments necessary for correct target sound production. It is suggested that the clinician be able to repeat sentences using error productions similar to those of the client in order to be aware of the motoric acts involved in the client’s misarticulations.</a:t>
            </a:r>
          </a:p>
          <a:p>
            <a:pPr algn="l"/>
            <a:r>
              <a:rPr lang="en-US" b="0" i="0" u="none" strike="noStrike" baseline="0" dirty="0">
                <a:latin typeface="TimesLTPro-Roman"/>
              </a:rPr>
              <a:t>Production practice (or rehearsal) then progresses through four levels of complexity: </a:t>
            </a:r>
            <a:r>
              <a:rPr lang="en-IN" b="0" i="0" u="none" strike="noStrike" baseline="0" dirty="0" err="1">
                <a:latin typeface="TimesLTPro-Roman"/>
              </a:rPr>
              <a:t>Nonsymbolic</a:t>
            </a:r>
            <a:r>
              <a:rPr lang="en-IN" dirty="0">
                <a:latin typeface="TimesLTPro-Roman"/>
              </a:rPr>
              <a:t> </a:t>
            </a:r>
            <a:r>
              <a:rPr lang="en-US" b="0" i="0" u="none" strike="noStrike" baseline="0" dirty="0">
                <a:latin typeface="TimesLTPro-Roman"/>
              </a:rPr>
              <a:t>units or nonsense syllables, words and word-pairs, rehearsal sentences, and narratives.</a:t>
            </a:r>
          </a:p>
          <a:p>
            <a:pPr algn="l"/>
            <a:r>
              <a:rPr lang="en-US" b="0" i="0" u="none" strike="noStrike" baseline="0" dirty="0">
                <a:latin typeface="TimesLTPro-Roman"/>
              </a:rPr>
              <a:t>Once the narrative level has been reached, the four levels can be practiced randomly.</a:t>
            </a:r>
            <a:endParaRPr lang="en-IN" sz="2400" dirty="0"/>
          </a:p>
        </p:txBody>
      </p:sp>
    </p:spTree>
    <p:extLst>
      <p:ext uri="{BB962C8B-B14F-4D97-AF65-F5344CB8AC3E}">
        <p14:creationId xmlns:p14="http://schemas.microsoft.com/office/powerpoint/2010/main" val="31422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3581"/>
            <a:ext cx="10515600" cy="5493382"/>
          </a:xfrm>
        </p:spPr>
        <p:txBody>
          <a:bodyPr vert="horz" lIns="121899" tIns="60949" rIns="121899" bIns="60949" rtlCol="0" anchor="t">
            <a:normAutofit/>
          </a:bodyPr>
          <a:lstStyle/>
          <a:p>
            <a:pPr algn="l"/>
            <a:r>
              <a:rPr lang="en-US" b="0" i="0" u="none" strike="noStrike" baseline="0" dirty="0">
                <a:solidFill>
                  <a:schemeClr val="tx1"/>
                </a:solidFill>
                <a:latin typeface="TimesLTPro-Roman"/>
              </a:rPr>
              <a:t>A second point to be made is that even though a disorder may be perceived as relating primarily to either the motor or linguistic aspects of phonology, instructional programs typically involve elements of both. Some therapy activities undoubtedly assist the client in the development of both linguistic knowledge and appropriate motor skills. </a:t>
            </a:r>
          </a:p>
          <a:p>
            <a:pPr algn="l"/>
            <a:endParaRPr lang="en-US" b="0" i="0" u="none" strike="noStrike" baseline="0" dirty="0">
              <a:solidFill>
                <a:schemeClr val="tx1"/>
              </a:solidFill>
              <a:latin typeface="TimesLTPro-Roman"/>
            </a:endParaRPr>
          </a:p>
          <a:p>
            <a:pPr algn="l"/>
            <a:r>
              <a:rPr lang="en-US" b="0" i="0" u="none" strike="noStrike" baseline="0" dirty="0">
                <a:solidFill>
                  <a:schemeClr val="tx1"/>
                </a:solidFill>
                <a:latin typeface="TimesLTPro-Roman"/>
              </a:rPr>
              <a:t>That said, the intervention approaches discussed in this text have been divided primarily on the basis of the degree to which they emphasize either motor or linguistic aspects of speech sound learning.</a:t>
            </a:r>
            <a:endParaRPr lang="en-US" sz="2400" dirty="0">
              <a:solidFill>
                <a:schemeClr val="tx1"/>
              </a:solidFill>
            </a:endParaRPr>
          </a:p>
        </p:txBody>
      </p:sp>
    </p:spTree>
    <p:extLst>
      <p:ext uri="{BB962C8B-B14F-4D97-AF65-F5344CB8AC3E}">
        <p14:creationId xmlns:p14="http://schemas.microsoft.com/office/powerpoint/2010/main" val="13972671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3906D3-3BB6-42D9-A6C3-DE34126D47EE}"/>
              </a:ext>
            </a:extLst>
          </p:cNvPr>
          <p:cNvSpPr>
            <a:spLocks noGrp="1"/>
          </p:cNvSpPr>
          <p:nvPr>
            <p:ph idx="1"/>
          </p:nvPr>
        </p:nvSpPr>
        <p:spPr>
          <a:xfrm>
            <a:off x="838200" y="532660"/>
            <a:ext cx="10515600" cy="5644303"/>
          </a:xfrm>
        </p:spPr>
        <p:txBody>
          <a:bodyPr>
            <a:normAutofit lnSpcReduction="10000"/>
          </a:bodyPr>
          <a:lstStyle/>
          <a:p>
            <a:pPr marL="0" indent="0">
              <a:buNone/>
            </a:pPr>
            <a:r>
              <a:rPr lang="en-US" sz="2600" b="1" i="1" dirty="0">
                <a:latin typeface="TimesLTPro-Italic"/>
              </a:rPr>
              <a:t>Strengths and Limitations</a:t>
            </a:r>
            <a:r>
              <a:rPr lang="en-US" sz="1800" i="1" dirty="0">
                <a:latin typeface="TimesLTPro-Italic"/>
              </a:rPr>
              <a:t>. </a:t>
            </a:r>
          </a:p>
          <a:p>
            <a:r>
              <a:rPr lang="en-US" b="0" i="0" u="none" strike="noStrike" baseline="0" dirty="0">
                <a:latin typeface="TimesLTPro-Roman"/>
              </a:rPr>
              <a:t>A major strength of this approach is that it builds on behaviors (segmental productions in particular phonetic contexts) that are in a client’s repertoire and capitalizes on syllables plus auditory, tactile, and kinesthetic awareness of motor movements. </a:t>
            </a:r>
          </a:p>
          <a:p>
            <a:r>
              <a:rPr lang="en-US" b="0" i="0" u="none" strike="noStrike" baseline="0" dirty="0">
                <a:latin typeface="TimesLTPro-Roman"/>
              </a:rPr>
              <a:t>It may be particularly useful for clients who use a sound inconsistently and need methodology to facilitate consistent production in other contexts. </a:t>
            </a:r>
          </a:p>
          <a:p>
            <a:r>
              <a:rPr lang="en-US" b="0" i="0" u="none" strike="noStrike" baseline="0" dirty="0">
                <a:latin typeface="TimesLTPro-Roman"/>
              </a:rPr>
              <a:t>The concept of syllable practice and systematic variation of phonetic contexts and stress may be useful to any training method that includes syllable productions.</a:t>
            </a:r>
          </a:p>
          <a:p>
            <a:r>
              <a:rPr lang="en-US" b="0" i="0" u="none" strike="noStrike" baseline="0" dirty="0">
                <a:latin typeface="TimesLTPro-Roman"/>
              </a:rPr>
              <a:t>An often-cited limitation of this approach is the difficulty in motivating many children to engage in the extensive imitation and drill that this approach requires</a:t>
            </a:r>
            <a:endParaRPr lang="en-IN" sz="2400" dirty="0"/>
          </a:p>
        </p:txBody>
      </p:sp>
    </p:spTree>
    <p:extLst>
      <p:ext uri="{BB962C8B-B14F-4D97-AF65-F5344CB8AC3E}">
        <p14:creationId xmlns:p14="http://schemas.microsoft.com/office/powerpoint/2010/main" val="38650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99D361-319F-4BC4-81C4-F32BBF7A4FB8}"/>
              </a:ext>
            </a:extLst>
          </p:cNvPr>
          <p:cNvSpPr>
            <a:spLocks noGrp="1"/>
          </p:cNvSpPr>
          <p:nvPr>
            <p:ph type="title"/>
          </p:nvPr>
        </p:nvSpPr>
        <p:spPr/>
        <p:txBody>
          <a:bodyPr>
            <a:normAutofit/>
          </a:bodyPr>
          <a:lstStyle/>
          <a:p>
            <a:r>
              <a:rPr lang="en-IN" sz="5400" b="0" dirty="0">
                <a:latin typeface="AvenirLTPro-Heavy"/>
              </a:rPr>
              <a:t>TREATMENT CONTINUUM</a:t>
            </a:r>
            <a:endParaRPr lang="en-US" sz="9600" dirty="0"/>
          </a:p>
        </p:txBody>
      </p:sp>
      <p:sp>
        <p:nvSpPr>
          <p:cNvPr id="3" name="Text Placeholder 2">
            <a:extLst>
              <a:ext uri="{FF2B5EF4-FFF2-40B4-BE49-F238E27FC236}">
                <a16:creationId xmlns:a16="http://schemas.microsoft.com/office/drawing/2014/main" id="{ACCF25D8-462F-8B4A-8D99-662B5C3FFDE9}"/>
              </a:ext>
            </a:extLst>
          </p:cNvPr>
          <p:cNvSpPr>
            <a:spLocks noGrp="1"/>
          </p:cNvSpPr>
          <p:nvPr>
            <p:ph idx="1"/>
          </p:nvPr>
        </p:nvSpPr>
        <p:spPr/>
        <p:txBody>
          <a:bodyPr>
            <a:normAutofit/>
          </a:bodyPr>
          <a:lstStyle/>
          <a:p>
            <a:pPr algn="l"/>
            <a:r>
              <a:rPr lang="en-US" sz="3200" dirty="0">
                <a:latin typeface="TimesLTPro-Roman"/>
              </a:rPr>
              <a:t>Treatment has typically been viewed as a continuum of activities comprising three stages : </a:t>
            </a:r>
            <a:r>
              <a:rPr lang="en-US" sz="3200" dirty="0">
                <a:solidFill>
                  <a:schemeClr val="tx1"/>
                </a:solidFill>
                <a:latin typeface="TimesLTPro-Roman"/>
              </a:rPr>
              <a:t>establishment, facilitation of generalization, and maintenance. </a:t>
            </a:r>
          </a:p>
          <a:p>
            <a:pPr marL="0" indent="0">
              <a:buNone/>
            </a:pPr>
            <a:endParaRPr lang="en-US" sz="3200" dirty="0">
              <a:latin typeface="TimesLTPro-Roman"/>
            </a:endParaRPr>
          </a:p>
          <a:p>
            <a:pPr algn="l"/>
            <a:r>
              <a:rPr lang="en-US" sz="3200" dirty="0">
                <a:latin typeface="TimesLTPro-Roman"/>
              </a:rPr>
              <a:t>This continuum, which comes from the motor learning literature, is applicable to most types of speech and language disorders and constitutes a framework for a wide variety of specific teaching techniques and procedures</a:t>
            </a:r>
            <a:r>
              <a:rPr lang="en-US" sz="3600" b="0" i="0" u="none" strike="noStrike" baseline="0" dirty="0">
                <a:latin typeface="TimesLTPro-Roman"/>
              </a:rPr>
              <a:t>. </a:t>
            </a:r>
          </a:p>
        </p:txBody>
      </p:sp>
    </p:spTree>
    <p:extLst>
      <p:ext uri="{BB962C8B-B14F-4D97-AF65-F5344CB8AC3E}">
        <p14:creationId xmlns:p14="http://schemas.microsoft.com/office/powerpoint/2010/main" val="3877704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27969"/>
            <a:ext cx="10515600" cy="5448994"/>
          </a:xfrm>
        </p:spPr>
        <p:txBody>
          <a:bodyPr>
            <a:normAutofit/>
          </a:bodyPr>
          <a:lstStyle/>
          <a:p>
            <a:r>
              <a:rPr lang="en-US" sz="2400" dirty="0">
                <a:latin typeface="TimesLTPro-Roman"/>
              </a:rPr>
              <a:t>The goal of the first phase of instruction, called </a:t>
            </a:r>
            <a:r>
              <a:rPr lang="en-US" sz="2400" i="1" dirty="0">
                <a:solidFill>
                  <a:srgbClr val="FF0000"/>
                </a:solidFill>
                <a:latin typeface="TimesLTPro-Italic"/>
              </a:rPr>
              <a:t>establishment</a:t>
            </a:r>
            <a:r>
              <a:rPr lang="en-US" sz="2400" dirty="0">
                <a:latin typeface="TimesLTPro-Roman"/>
              </a:rPr>
              <a:t>, is to elicit target behaviors from a client and then stabilize such behaviors at a voluntary level.</a:t>
            </a:r>
          </a:p>
          <a:p>
            <a:endParaRPr lang="en-US" sz="2400" dirty="0"/>
          </a:p>
          <a:p>
            <a:pPr algn="l"/>
            <a:r>
              <a:rPr lang="en-US" sz="2400" dirty="0">
                <a:latin typeface="TimesLTPro-Roman"/>
              </a:rPr>
              <a:t>This second phase is </a:t>
            </a:r>
            <a:r>
              <a:rPr lang="en-IN" sz="2400" i="1" dirty="0">
                <a:solidFill>
                  <a:srgbClr val="FF0000"/>
                </a:solidFill>
                <a:latin typeface="TimesLTPro-Italic"/>
              </a:rPr>
              <a:t>generalization</a:t>
            </a:r>
            <a:r>
              <a:rPr lang="en-IN" sz="2400" i="1" dirty="0">
                <a:latin typeface="TimesLTPro-Italic"/>
              </a:rPr>
              <a:t> </a:t>
            </a:r>
            <a:r>
              <a:rPr lang="en-IN" sz="2400" dirty="0">
                <a:latin typeface="TimesLTPro-Roman"/>
              </a:rPr>
              <a:t>phase </a:t>
            </a:r>
            <a:r>
              <a:rPr lang="en-US" sz="2400" dirty="0">
                <a:latin typeface="TimesLTPro-Roman"/>
              </a:rPr>
              <a:t>of instruction which is designed to facilitate transfer or carryover of behavior at several generalization levels: positional, contextual, linguistic unit, sound, and situational.</a:t>
            </a:r>
          </a:p>
          <a:p>
            <a:pPr algn="l"/>
            <a:endParaRPr lang="en-US" sz="2400" dirty="0">
              <a:latin typeface="TimesLTPro-Roman"/>
            </a:endParaRPr>
          </a:p>
          <a:p>
            <a:pPr algn="l"/>
            <a:r>
              <a:rPr lang="en-US" sz="2400" dirty="0">
                <a:latin typeface="TimesLTPro-Roman"/>
              </a:rPr>
              <a:t>The third and final phase of remediation, </a:t>
            </a:r>
            <a:r>
              <a:rPr lang="en-US" sz="2400" i="1" dirty="0">
                <a:solidFill>
                  <a:srgbClr val="FF0000"/>
                </a:solidFill>
                <a:latin typeface="TimesLTPro-Italic"/>
              </a:rPr>
              <a:t>maintenance</a:t>
            </a:r>
            <a:r>
              <a:rPr lang="en-US" sz="2400" dirty="0">
                <a:latin typeface="TimesLTPro-Roman"/>
              </a:rPr>
              <a:t>, is designed to stabilize and facilitate retention of those behaviors acquired during the establishment and generalization phases. Frequency and duration of instruction are often reduced during maintenance, and the client assumes increased responsibility for “maintaining” and self-monitoring correct speech patterns.</a:t>
            </a:r>
            <a:endParaRPr lang="en-US" sz="3600" dirty="0"/>
          </a:p>
        </p:txBody>
      </p:sp>
    </p:spTree>
    <p:extLst>
      <p:ext uri="{BB962C8B-B14F-4D97-AF65-F5344CB8AC3E}">
        <p14:creationId xmlns:p14="http://schemas.microsoft.com/office/powerpoint/2010/main" val="1917663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p:txBody>
          <a:bodyPr>
            <a:normAutofit/>
          </a:bodyPr>
          <a:lstStyle/>
          <a:p>
            <a:r>
              <a:rPr lang="en-IN" sz="4400" b="0" dirty="0">
                <a:solidFill>
                  <a:srgbClr val="FF0000"/>
                </a:solidFill>
                <a:latin typeface="AvenirLTPro-Heavy"/>
              </a:rPr>
              <a:t>MOTOR LEARNING PRINCIPLES</a:t>
            </a:r>
            <a:endParaRPr lang="en-US" sz="8000" dirty="0">
              <a:solidFill>
                <a:srgbClr val="FF0000"/>
              </a:solidFill>
            </a:endParaRPr>
          </a:p>
        </p:txBody>
      </p:sp>
      <p:sp>
        <p:nvSpPr>
          <p:cNvPr id="4" name="Text Placeholder 3">
            <a:extLst>
              <a:ext uri="{FF2B5EF4-FFF2-40B4-BE49-F238E27FC236}">
                <a16:creationId xmlns:a16="http://schemas.microsoft.com/office/drawing/2014/main" id="{04003271-B7B6-40B9-B32A-F24DDAFF2AB5}"/>
              </a:ext>
            </a:extLst>
          </p:cNvPr>
          <p:cNvSpPr>
            <a:spLocks noGrp="1"/>
          </p:cNvSpPr>
          <p:nvPr>
            <p:ph idx="1"/>
          </p:nvPr>
        </p:nvSpPr>
        <p:spPr/>
        <p:txBody>
          <a:bodyPr>
            <a:normAutofit fontScale="92500" lnSpcReduction="20000"/>
          </a:bodyPr>
          <a:lstStyle/>
          <a:p>
            <a:pPr algn="l"/>
            <a:r>
              <a:rPr lang="en-US" b="0" i="0" u="none" strike="noStrike" baseline="0" dirty="0">
                <a:latin typeface="TimesLTPro-Roman"/>
              </a:rPr>
              <a:t>Motor-based approaches to treating SSDs are designed to focus primarily on the motor skills involved in producing target sounds. </a:t>
            </a:r>
          </a:p>
          <a:p>
            <a:pPr algn="l"/>
            <a:endParaRPr lang="en-US" dirty="0">
              <a:latin typeface="TimesLTPro-Roman"/>
            </a:endParaRPr>
          </a:p>
          <a:p>
            <a:pPr algn="l"/>
            <a:r>
              <a:rPr lang="en-US" b="0" i="0" u="none" strike="noStrike" baseline="0" dirty="0">
                <a:latin typeface="TimesLTPro-Roman"/>
              </a:rPr>
              <a:t>They also frequently include perceptual tasks as part of the treatment procedures. </a:t>
            </a:r>
          </a:p>
          <a:p>
            <a:pPr algn="l"/>
            <a:endParaRPr lang="en-US" b="0" i="0" u="none" strike="noStrike" baseline="0" dirty="0">
              <a:latin typeface="TimesLTPro-Roman"/>
            </a:endParaRPr>
          </a:p>
          <a:p>
            <a:pPr algn="l"/>
            <a:r>
              <a:rPr lang="en-US" b="0" i="0" u="none" strike="noStrike" baseline="0" dirty="0">
                <a:latin typeface="TimesLTPro-Roman"/>
              </a:rPr>
              <a:t>Most motor-based approaches represent variations of what is often referred to as a </a:t>
            </a:r>
            <a:r>
              <a:rPr lang="en-US" b="0" i="1" u="none" strike="noStrike" baseline="0" dirty="0">
                <a:solidFill>
                  <a:srgbClr val="FF0000"/>
                </a:solidFill>
                <a:latin typeface="TimesLTPro-Italic"/>
              </a:rPr>
              <a:t>traditional approach </a:t>
            </a:r>
            <a:r>
              <a:rPr lang="en-US" b="0" i="0" u="none" strike="noStrike" baseline="0" dirty="0">
                <a:solidFill>
                  <a:srgbClr val="FF0000"/>
                </a:solidFill>
                <a:latin typeface="TimesLTPro-Roman"/>
              </a:rPr>
              <a:t>or </a:t>
            </a:r>
            <a:r>
              <a:rPr lang="en-US" b="0" i="1" u="none" strike="noStrike" baseline="0" dirty="0">
                <a:solidFill>
                  <a:srgbClr val="FF0000"/>
                </a:solidFill>
                <a:latin typeface="TimesLTPro-Italic"/>
              </a:rPr>
              <a:t>traditional articulation therapy</a:t>
            </a:r>
            <a:r>
              <a:rPr lang="en-US" b="0" i="0" u="none" strike="noStrike" baseline="0" dirty="0">
                <a:solidFill>
                  <a:srgbClr val="FF0000"/>
                </a:solidFill>
                <a:latin typeface="TimesLTPro-Roman"/>
              </a:rPr>
              <a:t>. </a:t>
            </a:r>
          </a:p>
          <a:p>
            <a:pPr marL="0" indent="0">
              <a:buNone/>
            </a:pPr>
            <a:endParaRPr lang="en-US" b="0" i="0" u="none" strike="noStrike" baseline="0" dirty="0">
              <a:latin typeface="TimesLTPro-Roman"/>
            </a:endParaRPr>
          </a:p>
          <a:p>
            <a:pPr algn="l"/>
            <a:r>
              <a:rPr lang="en-US" b="0" i="0" u="none" strike="noStrike" baseline="0" dirty="0">
                <a:latin typeface="TimesLTPro-Roman"/>
              </a:rPr>
              <a:t>Treatment based on an articulation/phonetic or motor perspective focuses on the placement and movement of the articulators in combination with auditory stimulation (e.g., ear training and focused auditory input). </a:t>
            </a:r>
            <a:endParaRPr lang="en-US" sz="2400" dirty="0"/>
          </a:p>
        </p:txBody>
      </p:sp>
    </p:spTree>
    <p:extLst>
      <p:ext uri="{BB962C8B-B14F-4D97-AF65-F5344CB8AC3E}">
        <p14:creationId xmlns:p14="http://schemas.microsoft.com/office/powerpoint/2010/main" val="2299190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19091"/>
            <a:ext cx="10515600" cy="5457872"/>
          </a:xfrm>
        </p:spPr>
        <p:txBody>
          <a:bodyPr vert="horz" lIns="121899" tIns="60949" rIns="121899" bIns="60949" rtlCol="0" anchor="t">
            <a:normAutofit/>
          </a:bodyPr>
          <a:lstStyle/>
          <a:p>
            <a:pPr marL="304165" indent="-304165"/>
            <a:r>
              <a:rPr lang="en-US" sz="3200" dirty="0">
                <a:latin typeface="TimesLTPro-Roman"/>
              </a:rPr>
              <a:t>This remediation approach involves the selection of a target speech sound or sounds, with instruction proceeding through the treatment continuum described previously until the target sounds are used appropriately in spontaneous conversation. </a:t>
            </a:r>
          </a:p>
          <a:p>
            <a:pPr marL="304165" indent="-304165"/>
            <a:endParaRPr lang="en-US" sz="3200" dirty="0">
              <a:latin typeface="TimesLTPro-Roman"/>
            </a:endParaRPr>
          </a:p>
          <a:p>
            <a:pPr marL="304165" indent="-304165"/>
            <a:r>
              <a:rPr lang="en-US" sz="3200" dirty="0">
                <a:latin typeface="TimesLTPro-Roman"/>
              </a:rPr>
              <a:t>Thus, from the perspective of advocates of motor-based approaches, speech production is viewed as a learned motor skill, with </a:t>
            </a:r>
            <a:r>
              <a:rPr lang="en-US" sz="3200" dirty="0">
                <a:solidFill>
                  <a:srgbClr val="FF0000"/>
                </a:solidFill>
                <a:latin typeface="TimesLTPro-Roman"/>
              </a:rPr>
              <a:t>remediation requiring repetitive practice at increasingly complex motor and linguistic levels and situations until the targeted articulatory gesture becomes automatic.</a:t>
            </a:r>
            <a:endParaRPr lang="en-US" sz="3200" dirty="0">
              <a:solidFill>
                <a:srgbClr val="FF0000"/>
              </a:solidFill>
            </a:endParaRPr>
          </a:p>
        </p:txBody>
      </p:sp>
    </p:spTree>
    <p:extLst>
      <p:ext uri="{BB962C8B-B14F-4D97-AF65-F5344CB8AC3E}">
        <p14:creationId xmlns:p14="http://schemas.microsoft.com/office/powerpoint/2010/main" val="3714379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501951-E820-9A40-A58A-02C9B6F6CE8C}"/>
              </a:ext>
            </a:extLst>
          </p:cNvPr>
          <p:cNvSpPr>
            <a:spLocks noGrp="1"/>
          </p:cNvSpPr>
          <p:nvPr>
            <p:ph idx="1"/>
          </p:nvPr>
        </p:nvSpPr>
        <p:spPr>
          <a:xfrm>
            <a:off x="838200" y="639192"/>
            <a:ext cx="10515600" cy="5537771"/>
          </a:xfrm>
        </p:spPr>
        <p:txBody>
          <a:bodyPr vert="horz" lIns="121899" tIns="60949" rIns="121899" bIns="60949" rtlCol="0" anchor="t">
            <a:normAutofit/>
          </a:bodyPr>
          <a:lstStyle/>
          <a:p>
            <a:pPr marL="0" indent="0">
              <a:buNone/>
            </a:pPr>
            <a:r>
              <a:rPr lang="en-US" sz="4000" b="0" i="0" u="none" strike="noStrike" baseline="0" dirty="0">
                <a:latin typeface="TimesLTPro-Roman"/>
              </a:rPr>
              <a:t>Maas and colleagues (2008) summarized a series of basic principles about how speech motor learning occurs into three areas: </a:t>
            </a:r>
          </a:p>
          <a:p>
            <a:r>
              <a:rPr lang="en-US" sz="4000" b="0" i="0" u="none" strike="noStrike" baseline="0" dirty="0" err="1">
                <a:latin typeface="TimesLTPro-Roman"/>
              </a:rPr>
              <a:t>prepractice</a:t>
            </a:r>
            <a:r>
              <a:rPr lang="en-US" sz="4000" b="0" i="0" u="none" strike="noStrike" baseline="0" dirty="0">
                <a:latin typeface="TimesLTPro-Roman"/>
              </a:rPr>
              <a:t> goals, </a:t>
            </a:r>
          </a:p>
          <a:p>
            <a:r>
              <a:rPr lang="en-US" sz="4000" b="0" i="0" u="none" strike="noStrike" baseline="0" dirty="0">
                <a:latin typeface="TimesLTPro-Roman"/>
              </a:rPr>
              <a:t>principles of practice, and </a:t>
            </a:r>
          </a:p>
          <a:p>
            <a:r>
              <a:rPr lang="en-US" sz="4000" b="0" i="0" u="none" strike="noStrike" baseline="0" dirty="0">
                <a:latin typeface="TimesLTPro-Roman"/>
              </a:rPr>
              <a:t>principles of feedback.</a:t>
            </a:r>
            <a:endParaRPr lang="en-US" sz="3600" dirty="0"/>
          </a:p>
        </p:txBody>
      </p:sp>
    </p:spTree>
    <p:extLst>
      <p:ext uri="{BB962C8B-B14F-4D97-AF65-F5344CB8AC3E}">
        <p14:creationId xmlns:p14="http://schemas.microsoft.com/office/powerpoint/2010/main" val="1715694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967A1C-B231-4F44-9203-5F9CD9213FBE}"/>
              </a:ext>
            </a:extLst>
          </p:cNvPr>
          <p:cNvSpPr>
            <a:spLocks noGrp="1"/>
          </p:cNvSpPr>
          <p:nvPr>
            <p:ph type="title"/>
          </p:nvPr>
        </p:nvSpPr>
        <p:spPr/>
        <p:txBody>
          <a:bodyPr>
            <a:normAutofit/>
          </a:bodyPr>
          <a:lstStyle/>
          <a:p>
            <a:r>
              <a:rPr lang="en-IN" b="0" dirty="0" err="1">
                <a:latin typeface="AvenirLTPro-Heavy"/>
              </a:rPr>
              <a:t>Prepractice</a:t>
            </a:r>
            <a:r>
              <a:rPr lang="en-IN" b="0" dirty="0">
                <a:latin typeface="AvenirLTPro-Heavy"/>
              </a:rPr>
              <a:t> Goals</a:t>
            </a:r>
            <a:br>
              <a:rPr lang="en-IN" b="0" dirty="0">
                <a:latin typeface="AvenirLTPro-Heavy"/>
              </a:rPr>
            </a:br>
            <a:endParaRPr lang="en-US" dirty="0"/>
          </a:p>
        </p:txBody>
      </p:sp>
      <p:sp>
        <p:nvSpPr>
          <p:cNvPr id="3" name="Content Placeholder 2"/>
          <p:cNvSpPr>
            <a:spLocks noGrp="1"/>
          </p:cNvSpPr>
          <p:nvPr>
            <p:ph idx="1"/>
          </p:nvPr>
        </p:nvSpPr>
        <p:spPr>
          <a:xfrm>
            <a:off x="838200" y="1189608"/>
            <a:ext cx="10515600" cy="4987355"/>
          </a:xfrm>
        </p:spPr>
        <p:txBody>
          <a:bodyPr vert="horz" lIns="121899" tIns="60949" rIns="121899" bIns="60949" rtlCol="0" anchor="t">
            <a:normAutofit lnSpcReduction="10000"/>
          </a:bodyPr>
          <a:lstStyle/>
          <a:p>
            <a:pPr algn="l"/>
            <a:r>
              <a:rPr lang="en-US" sz="2400" dirty="0">
                <a:latin typeface="TimesLTPro-Roman"/>
              </a:rPr>
              <a:t>Prior to beginning practice, clinicians need to consider how to motivate the child for learning by including the child (or parent) in establishing goals to work on and making those goals functionally relevant.</a:t>
            </a:r>
          </a:p>
          <a:p>
            <a:pPr algn="l"/>
            <a:endParaRPr lang="en-US" sz="2400" dirty="0">
              <a:latin typeface="TimesLTPro-Roman"/>
            </a:endParaRPr>
          </a:p>
          <a:p>
            <a:pPr algn="l"/>
            <a:r>
              <a:rPr lang="en-US" sz="2400" dirty="0">
                <a:latin typeface="TimesLTPro-Roman"/>
              </a:rPr>
              <a:t> For very young children and/or those with cognitive impairments, we would likely rely more heavily on parental input for establishing goals. </a:t>
            </a:r>
          </a:p>
          <a:p>
            <a:pPr algn="l"/>
            <a:endParaRPr lang="en-US" sz="2400" dirty="0">
              <a:latin typeface="TimesLTPro-Roman"/>
            </a:endParaRPr>
          </a:p>
          <a:p>
            <a:pPr algn="l"/>
            <a:r>
              <a:rPr lang="en-US" sz="2400" dirty="0">
                <a:latin typeface="TimesLTPro-Roman"/>
              </a:rPr>
              <a:t>When beginning therapy, we need to ensure that the child understands the tasks being asked of her or him. </a:t>
            </a:r>
          </a:p>
          <a:p>
            <a:pPr algn="l"/>
            <a:endParaRPr lang="en-US" sz="2400" dirty="0">
              <a:latin typeface="TimesLTPro-Roman"/>
            </a:endParaRPr>
          </a:p>
          <a:p>
            <a:pPr algn="l"/>
            <a:r>
              <a:rPr lang="en-US" sz="2400" dirty="0">
                <a:latin typeface="TimesLTPro-Roman"/>
              </a:rPr>
              <a:t>We do this by both using simple, easy-to-understand instructions and providing good models of both the goal behavior and what would be unacceptable productions.</a:t>
            </a:r>
            <a:endParaRPr lang="en-US" sz="3600" dirty="0"/>
          </a:p>
        </p:txBody>
      </p:sp>
    </p:spTree>
    <p:extLst>
      <p:ext uri="{BB962C8B-B14F-4D97-AF65-F5344CB8AC3E}">
        <p14:creationId xmlns:p14="http://schemas.microsoft.com/office/powerpoint/2010/main" val="37593309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3994</Words>
  <Application>Microsoft Office PowerPoint</Application>
  <PresentationFormat>Widescreen</PresentationFormat>
  <Paragraphs>199</Paragraphs>
  <Slides>30</Slides>
  <Notes>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Arial</vt:lpstr>
      <vt:lpstr>AvenirLTPro-Heavy</vt:lpstr>
      <vt:lpstr>AvenirLTPro-Medium</vt:lpstr>
      <vt:lpstr>Calibri</vt:lpstr>
      <vt:lpstr>Calibri Light</vt:lpstr>
      <vt:lpstr>Courier New</vt:lpstr>
      <vt:lpstr>TimesLTPro-Italic</vt:lpstr>
      <vt:lpstr>TimesLTPro-Roman</vt:lpstr>
      <vt:lpstr>TimesLTStd-Phonetic</vt:lpstr>
      <vt:lpstr>Office Theme</vt:lpstr>
      <vt:lpstr>1_Office Theme</vt:lpstr>
      <vt:lpstr>MOTOR LEARNING PRINCIPLES</vt:lpstr>
      <vt:lpstr>PowerPoint Presentation</vt:lpstr>
      <vt:lpstr>PowerPoint Presentation</vt:lpstr>
      <vt:lpstr>TREATMENT CONTINUUM</vt:lpstr>
      <vt:lpstr>PowerPoint Presentation</vt:lpstr>
      <vt:lpstr>MOTOR LEARNING PRINCIPLES</vt:lpstr>
      <vt:lpstr>PowerPoint Presentation</vt:lpstr>
      <vt:lpstr>PowerPoint Presentation</vt:lpstr>
      <vt:lpstr>Prepractice Goals </vt:lpstr>
      <vt:lpstr>Principles of Practice </vt:lpstr>
      <vt:lpstr>PowerPoint Presentation</vt:lpstr>
      <vt:lpstr>Principles of Feedback </vt:lpstr>
      <vt:lpstr>TEACHING SOUNDS/ESTABLISHMENT</vt:lpstr>
      <vt:lpstr>PowerPoint Presentation</vt:lpstr>
      <vt:lpstr>PowerPoint Presentation</vt:lpstr>
      <vt:lpstr>PowerPoint Presentation</vt:lpstr>
      <vt:lpstr>PowerPoint Presentation</vt:lpstr>
      <vt:lpstr>PRODUCTION TRAINING</vt:lpstr>
      <vt:lpstr>PowerPoint Presentation</vt:lpstr>
      <vt:lpstr>PowerPoint Presentation</vt:lpstr>
      <vt:lpstr>BEYOND INDIVIDUAL SOUNDS </vt:lpstr>
      <vt:lpstr>1. TRADITIONAL APPROACH- VAN RIPER METHOD   </vt:lpstr>
      <vt:lpstr> </vt:lpstr>
      <vt:lpstr>PowerPoint Presentation</vt:lpstr>
      <vt:lpstr>PowerPoint Presentation</vt:lpstr>
      <vt:lpstr>2. Context Utilization Approaches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Motiwala</dc:creator>
  <cp:lastModifiedBy>sourav</cp:lastModifiedBy>
  <cp:revision>4</cp:revision>
  <dcterms:created xsi:type="dcterms:W3CDTF">2021-01-02T06:18:28Z</dcterms:created>
  <dcterms:modified xsi:type="dcterms:W3CDTF">2021-04-12T03:19:04Z</dcterms:modified>
</cp:coreProperties>
</file>