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F94C53-24F2-4BDD-AE1B-73564906DE43}" type="datetimeFigureOut">
              <a:rPr lang="en-IN" smtClean="0"/>
              <a:t>12-04-2021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C95F50-06E8-4A80-B43F-7F0F2D5906DD}" type="slidenum">
              <a:rPr lang="en-IN" smtClean="0"/>
              <a:t>‹#›</a:t>
            </a:fld>
            <a:endParaRPr lang="en-IN"/>
          </a:p>
        </p:txBody>
      </p:sp>
    </p:spTree>
    <p:extLst>
      <p:ext uri="{BB962C8B-B14F-4D97-AF65-F5344CB8AC3E}">
        <p14:creationId xmlns:p14="http://schemas.microsoft.com/office/powerpoint/2010/main" val="71046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F94C53-24F2-4BDD-AE1B-73564906DE43}" type="datetimeFigureOut">
              <a:rPr lang="en-IN" smtClean="0"/>
              <a:t>12-04-2021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0C95F50-06E8-4A80-B43F-7F0F2D5906DD}" type="slidenum">
              <a:rPr lang="en-IN" smtClean="0"/>
              <a:t>‹#›</a:t>
            </a:fld>
            <a:endParaRPr lang="en-IN"/>
          </a:p>
        </p:txBody>
      </p:sp>
    </p:spTree>
    <p:extLst>
      <p:ext uri="{BB962C8B-B14F-4D97-AF65-F5344CB8AC3E}">
        <p14:creationId xmlns:p14="http://schemas.microsoft.com/office/powerpoint/2010/main" val="4210854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F94C53-24F2-4BDD-AE1B-73564906DE43}" type="datetimeFigureOut">
              <a:rPr lang="en-IN" smtClean="0"/>
              <a:t>12-04-2021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0C95F50-06E8-4A80-B43F-7F0F2D5906DD}" type="slidenum">
              <a:rPr lang="en-IN" smtClean="0"/>
              <a:t>‹#›</a:t>
            </a:fld>
            <a:endParaRPr lang="en-IN"/>
          </a:p>
        </p:txBody>
      </p:sp>
    </p:spTree>
    <p:extLst>
      <p:ext uri="{BB962C8B-B14F-4D97-AF65-F5344CB8AC3E}">
        <p14:creationId xmlns:p14="http://schemas.microsoft.com/office/powerpoint/2010/main" val="37403997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F94C53-24F2-4BDD-AE1B-73564906DE43}" type="datetimeFigureOut">
              <a:rPr lang="en-IN" smtClean="0"/>
              <a:t>12-04-2021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0C95F50-06E8-4A80-B43F-7F0F2D5906DD}" type="slidenum">
              <a:rPr lang="en-IN" smtClean="0"/>
              <a:t>‹#›</a:t>
            </a:fld>
            <a:endParaRPr lang="en-IN"/>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247300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F94C53-24F2-4BDD-AE1B-73564906DE43}" type="datetimeFigureOut">
              <a:rPr lang="en-IN" smtClean="0"/>
              <a:t>12-04-2021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0C95F50-06E8-4A80-B43F-7F0F2D5906DD}" type="slidenum">
              <a:rPr lang="en-IN" smtClean="0"/>
              <a:t>‹#›</a:t>
            </a:fld>
            <a:endParaRPr lang="en-IN"/>
          </a:p>
        </p:txBody>
      </p:sp>
    </p:spTree>
    <p:extLst>
      <p:ext uri="{BB962C8B-B14F-4D97-AF65-F5344CB8AC3E}">
        <p14:creationId xmlns:p14="http://schemas.microsoft.com/office/powerpoint/2010/main" val="2043263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0F94C53-24F2-4BDD-AE1B-73564906DE43}" type="datetimeFigureOut">
              <a:rPr lang="en-IN" smtClean="0"/>
              <a:t>12-04-2021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0C95F50-06E8-4A80-B43F-7F0F2D5906DD}" type="slidenum">
              <a:rPr lang="en-IN" smtClean="0"/>
              <a:t>‹#›</a:t>
            </a:fld>
            <a:endParaRPr lang="en-IN"/>
          </a:p>
        </p:txBody>
      </p:sp>
    </p:spTree>
    <p:extLst>
      <p:ext uri="{BB962C8B-B14F-4D97-AF65-F5344CB8AC3E}">
        <p14:creationId xmlns:p14="http://schemas.microsoft.com/office/powerpoint/2010/main" val="2425956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0F94C53-24F2-4BDD-AE1B-73564906DE43}" type="datetimeFigureOut">
              <a:rPr lang="en-IN" smtClean="0"/>
              <a:t>12-04-2021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0C95F50-06E8-4A80-B43F-7F0F2D5906DD}" type="slidenum">
              <a:rPr lang="en-IN" smtClean="0"/>
              <a:t>‹#›</a:t>
            </a:fld>
            <a:endParaRPr lang="en-IN"/>
          </a:p>
        </p:txBody>
      </p:sp>
    </p:spTree>
    <p:extLst>
      <p:ext uri="{BB962C8B-B14F-4D97-AF65-F5344CB8AC3E}">
        <p14:creationId xmlns:p14="http://schemas.microsoft.com/office/powerpoint/2010/main" val="33285084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F94C53-24F2-4BDD-AE1B-73564906DE43}" type="datetimeFigureOut">
              <a:rPr lang="en-IN" smtClean="0"/>
              <a:t>12-04-2021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C95F50-06E8-4A80-B43F-7F0F2D5906DD}" type="slidenum">
              <a:rPr lang="en-IN" smtClean="0"/>
              <a:t>‹#›</a:t>
            </a:fld>
            <a:endParaRPr lang="en-IN"/>
          </a:p>
        </p:txBody>
      </p:sp>
    </p:spTree>
    <p:extLst>
      <p:ext uri="{BB962C8B-B14F-4D97-AF65-F5344CB8AC3E}">
        <p14:creationId xmlns:p14="http://schemas.microsoft.com/office/powerpoint/2010/main" val="1975049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F94C53-24F2-4BDD-AE1B-73564906DE43}" type="datetimeFigureOut">
              <a:rPr lang="en-IN" smtClean="0"/>
              <a:t>12-04-2021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C95F50-06E8-4A80-B43F-7F0F2D5906DD}" type="slidenum">
              <a:rPr lang="en-IN" smtClean="0"/>
              <a:t>‹#›</a:t>
            </a:fld>
            <a:endParaRPr lang="en-IN"/>
          </a:p>
        </p:txBody>
      </p:sp>
    </p:spTree>
    <p:extLst>
      <p:ext uri="{BB962C8B-B14F-4D97-AF65-F5344CB8AC3E}">
        <p14:creationId xmlns:p14="http://schemas.microsoft.com/office/powerpoint/2010/main" val="2737053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F94C53-24F2-4BDD-AE1B-73564906DE43}" type="datetimeFigureOut">
              <a:rPr lang="en-IN" smtClean="0"/>
              <a:t>12-04-2021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C95F50-06E8-4A80-B43F-7F0F2D5906DD}" type="slidenum">
              <a:rPr lang="en-IN" smtClean="0"/>
              <a:t>‹#›</a:t>
            </a:fld>
            <a:endParaRPr lang="en-IN"/>
          </a:p>
        </p:txBody>
      </p:sp>
    </p:spTree>
    <p:extLst>
      <p:ext uri="{BB962C8B-B14F-4D97-AF65-F5344CB8AC3E}">
        <p14:creationId xmlns:p14="http://schemas.microsoft.com/office/powerpoint/2010/main" val="2040523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F94C53-24F2-4BDD-AE1B-73564906DE43}" type="datetimeFigureOut">
              <a:rPr lang="en-IN" smtClean="0"/>
              <a:t>12-04-2021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C95F50-06E8-4A80-B43F-7F0F2D5906DD}" type="slidenum">
              <a:rPr lang="en-IN" smtClean="0"/>
              <a:t>‹#›</a:t>
            </a:fld>
            <a:endParaRPr lang="en-IN"/>
          </a:p>
        </p:txBody>
      </p:sp>
    </p:spTree>
    <p:extLst>
      <p:ext uri="{BB962C8B-B14F-4D97-AF65-F5344CB8AC3E}">
        <p14:creationId xmlns:p14="http://schemas.microsoft.com/office/powerpoint/2010/main" val="1021082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F94C53-24F2-4BDD-AE1B-73564906DE43}" type="datetimeFigureOut">
              <a:rPr lang="en-IN" smtClean="0"/>
              <a:t>12-04-2021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0C95F50-06E8-4A80-B43F-7F0F2D5906DD}" type="slidenum">
              <a:rPr lang="en-IN" smtClean="0"/>
              <a:t>‹#›</a:t>
            </a:fld>
            <a:endParaRPr lang="en-IN"/>
          </a:p>
        </p:txBody>
      </p:sp>
    </p:spTree>
    <p:extLst>
      <p:ext uri="{BB962C8B-B14F-4D97-AF65-F5344CB8AC3E}">
        <p14:creationId xmlns:p14="http://schemas.microsoft.com/office/powerpoint/2010/main" val="3686562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F94C53-24F2-4BDD-AE1B-73564906DE43}" type="datetimeFigureOut">
              <a:rPr lang="en-IN" smtClean="0"/>
              <a:t>12-04-2021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0C95F50-06E8-4A80-B43F-7F0F2D5906DD}" type="slidenum">
              <a:rPr lang="en-IN" smtClean="0"/>
              <a:t>‹#›</a:t>
            </a:fld>
            <a:endParaRPr lang="en-IN"/>
          </a:p>
        </p:txBody>
      </p:sp>
    </p:spTree>
    <p:extLst>
      <p:ext uri="{BB962C8B-B14F-4D97-AF65-F5344CB8AC3E}">
        <p14:creationId xmlns:p14="http://schemas.microsoft.com/office/powerpoint/2010/main" val="281339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F94C53-24F2-4BDD-AE1B-73564906DE43}" type="datetimeFigureOut">
              <a:rPr lang="en-IN" smtClean="0"/>
              <a:t>12-04-2021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0C95F50-06E8-4A80-B43F-7F0F2D5906DD}" type="slidenum">
              <a:rPr lang="en-IN" smtClean="0"/>
              <a:t>‹#›</a:t>
            </a:fld>
            <a:endParaRPr lang="en-IN"/>
          </a:p>
        </p:txBody>
      </p:sp>
    </p:spTree>
    <p:extLst>
      <p:ext uri="{BB962C8B-B14F-4D97-AF65-F5344CB8AC3E}">
        <p14:creationId xmlns:p14="http://schemas.microsoft.com/office/powerpoint/2010/main" val="3331018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F94C53-24F2-4BDD-AE1B-73564906DE43}" type="datetimeFigureOut">
              <a:rPr lang="en-IN" smtClean="0"/>
              <a:t>12-04-2021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0C95F50-06E8-4A80-B43F-7F0F2D5906DD}" type="slidenum">
              <a:rPr lang="en-IN" smtClean="0"/>
              <a:t>‹#›</a:t>
            </a:fld>
            <a:endParaRPr lang="en-IN"/>
          </a:p>
        </p:txBody>
      </p:sp>
    </p:spTree>
    <p:extLst>
      <p:ext uri="{BB962C8B-B14F-4D97-AF65-F5344CB8AC3E}">
        <p14:creationId xmlns:p14="http://schemas.microsoft.com/office/powerpoint/2010/main" val="803695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F94C53-24F2-4BDD-AE1B-73564906DE43}" type="datetimeFigureOut">
              <a:rPr lang="en-IN" smtClean="0"/>
              <a:t>12-04-2021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0C95F50-06E8-4A80-B43F-7F0F2D5906DD}" type="slidenum">
              <a:rPr lang="en-IN" smtClean="0"/>
              <a:t>‹#›</a:t>
            </a:fld>
            <a:endParaRPr lang="en-IN"/>
          </a:p>
        </p:txBody>
      </p:sp>
    </p:spTree>
    <p:extLst>
      <p:ext uri="{BB962C8B-B14F-4D97-AF65-F5344CB8AC3E}">
        <p14:creationId xmlns:p14="http://schemas.microsoft.com/office/powerpoint/2010/main" val="2657331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F94C53-24F2-4BDD-AE1B-73564906DE43}" type="datetimeFigureOut">
              <a:rPr lang="en-IN" smtClean="0"/>
              <a:t>12-04-2021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0C95F50-06E8-4A80-B43F-7F0F2D5906DD}" type="slidenum">
              <a:rPr lang="en-IN" smtClean="0"/>
              <a:t>‹#›</a:t>
            </a:fld>
            <a:endParaRPr lang="en-IN"/>
          </a:p>
        </p:txBody>
      </p:sp>
    </p:spTree>
    <p:extLst>
      <p:ext uri="{BB962C8B-B14F-4D97-AF65-F5344CB8AC3E}">
        <p14:creationId xmlns:p14="http://schemas.microsoft.com/office/powerpoint/2010/main" val="4091937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0F94C53-24F2-4BDD-AE1B-73564906DE43}" type="datetimeFigureOut">
              <a:rPr lang="en-IN" smtClean="0"/>
              <a:t>12-04-2021</a:t>
            </a:fld>
            <a:endParaRPr lang="en-IN"/>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50C95F50-06E8-4A80-B43F-7F0F2D5906DD}" type="slidenum">
              <a:rPr lang="en-IN" smtClean="0"/>
              <a:t>‹#›</a:t>
            </a:fld>
            <a:endParaRPr lang="en-IN"/>
          </a:p>
        </p:txBody>
      </p:sp>
    </p:spTree>
    <p:extLst>
      <p:ext uri="{BB962C8B-B14F-4D97-AF65-F5344CB8AC3E}">
        <p14:creationId xmlns:p14="http://schemas.microsoft.com/office/powerpoint/2010/main" val="3528374109"/>
      </p:ext>
    </p:extLst>
  </p:cSld>
  <p:clrMap bg1="dk1" tx1="lt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 id="2147483736"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B83A0-B0E7-4340-A05D-93F9C6436D51}"/>
              </a:ext>
            </a:extLst>
          </p:cNvPr>
          <p:cNvSpPr>
            <a:spLocks noGrp="1"/>
          </p:cNvSpPr>
          <p:nvPr>
            <p:ph type="ctrTitle"/>
          </p:nvPr>
        </p:nvSpPr>
        <p:spPr/>
        <p:txBody>
          <a:bodyPr/>
          <a:lstStyle/>
          <a:p>
            <a:r>
              <a:rPr lang="en-US" dirty="0">
                <a:solidFill>
                  <a:srgbClr val="FF0000"/>
                </a:solidFill>
              </a:rPr>
              <a:t>MOTOR LEARNING</a:t>
            </a:r>
            <a:endParaRPr lang="en-IN" dirty="0"/>
          </a:p>
        </p:txBody>
      </p:sp>
      <p:sp>
        <p:nvSpPr>
          <p:cNvPr id="3" name="Subtitle 2">
            <a:extLst>
              <a:ext uri="{FF2B5EF4-FFF2-40B4-BE49-F238E27FC236}">
                <a16:creationId xmlns:a16="http://schemas.microsoft.com/office/drawing/2014/main" id="{4268AC1E-365B-405B-AF19-BB177119AD52}"/>
              </a:ext>
            </a:extLst>
          </p:cNvPr>
          <p:cNvSpPr>
            <a:spLocks noGrp="1"/>
          </p:cNvSpPr>
          <p:nvPr>
            <p:ph type="subTitle" idx="1"/>
          </p:nvPr>
        </p:nvSpPr>
        <p:spPr/>
        <p:txBody>
          <a:bodyPr/>
          <a:lstStyle/>
          <a:p>
            <a:r>
              <a:rPr lang="en-IN" dirty="0"/>
              <a:t>Submitted to – Sarita mam</a:t>
            </a:r>
          </a:p>
          <a:p>
            <a:r>
              <a:rPr lang="en-IN" dirty="0"/>
              <a:t>Presented by – Geeta Alimchandani</a:t>
            </a:r>
          </a:p>
        </p:txBody>
      </p:sp>
    </p:spTree>
    <p:extLst>
      <p:ext uri="{BB962C8B-B14F-4D97-AF65-F5344CB8AC3E}">
        <p14:creationId xmlns:p14="http://schemas.microsoft.com/office/powerpoint/2010/main" val="1522909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7BB32F-7CA9-4262-95C1-C99B859380C2}"/>
              </a:ext>
            </a:extLst>
          </p:cNvPr>
          <p:cNvSpPr>
            <a:spLocks noGrp="1"/>
          </p:cNvSpPr>
          <p:nvPr>
            <p:ph idx="1"/>
          </p:nvPr>
        </p:nvSpPr>
        <p:spPr/>
        <p:txBody>
          <a:bodyPr>
            <a:normAutofit fontScale="85000" lnSpcReduction="10000"/>
          </a:bodyPr>
          <a:lstStyle/>
          <a:p>
            <a:pPr marL="0" indent="0">
              <a:buNone/>
            </a:pPr>
            <a:r>
              <a:rPr lang="en-US" sz="2800" dirty="0">
                <a:latin typeface="TimesLTPro-Roman"/>
              </a:rPr>
              <a:t>4. Having the child focus on correct productions of a sound is preferable to having her or him focus on the details of the individual articulator movements.</a:t>
            </a:r>
          </a:p>
          <a:p>
            <a:pPr marL="0" indent="0">
              <a:buNone/>
            </a:pPr>
            <a:r>
              <a:rPr lang="en-US" sz="2800" dirty="0">
                <a:latin typeface="TimesLTPro-Roman"/>
              </a:rPr>
              <a:t>5. Practicing the entire speech target (even if it is only the sound in isolation) is better than breaking that target down into tiny pieces and repeating those pieces multiple times.</a:t>
            </a:r>
          </a:p>
          <a:p>
            <a:pPr marL="0" indent="0">
              <a:buNone/>
            </a:pPr>
            <a:r>
              <a:rPr lang="en-US" sz="2800" dirty="0">
                <a:latin typeface="TimesLTPro-Roman"/>
              </a:rPr>
              <a:t>For example, practicing production of /r/ is better than repeatedly sticking the tongue in and out of the mouth without making any sound to simulate the tongue retraction </a:t>
            </a:r>
            <a:r>
              <a:rPr lang="en-IN" sz="2800" dirty="0">
                <a:latin typeface="TimesLTPro-Roman"/>
              </a:rPr>
              <a:t>gesture of /r/.</a:t>
            </a:r>
            <a:endParaRPr lang="en-IN" sz="2800" dirty="0"/>
          </a:p>
          <a:p>
            <a:endParaRPr lang="en-IN" sz="2800" dirty="0"/>
          </a:p>
          <a:p>
            <a:endParaRPr lang="en-IN" dirty="0"/>
          </a:p>
        </p:txBody>
      </p:sp>
    </p:spTree>
    <p:extLst>
      <p:ext uri="{BB962C8B-B14F-4D97-AF65-F5344CB8AC3E}">
        <p14:creationId xmlns:p14="http://schemas.microsoft.com/office/powerpoint/2010/main" val="2738563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8E9D2-2DB5-40B7-B016-5093DA1E0CCB}"/>
              </a:ext>
            </a:extLst>
          </p:cNvPr>
          <p:cNvSpPr>
            <a:spLocks noGrp="1"/>
          </p:cNvSpPr>
          <p:nvPr>
            <p:ph type="title"/>
          </p:nvPr>
        </p:nvSpPr>
        <p:spPr/>
        <p:txBody>
          <a:bodyPr/>
          <a:lstStyle/>
          <a:p>
            <a:r>
              <a:rPr lang="en-IN" b="0" dirty="0">
                <a:latin typeface="AvenirLTPro-Heavy"/>
              </a:rPr>
              <a:t>PRINCIPLES OF FEEDBACK</a:t>
            </a:r>
            <a:br>
              <a:rPr lang="en-IN" b="0" dirty="0">
                <a:latin typeface="AvenirLTPro-Heavy"/>
              </a:rPr>
            </a:br>
            <a:endParaRPr lang="en-IN" dirty="0"/>
          </a:p>
        </p:txBody>
      </p:sp>
      <p:sp>
        <p:nvSpPr>
          <p:cNvPr id="3" name="Content Placeholder 2">
            <a:extLst>
              <a:ext uri="{FF2B5EF4-FFF2-40B4-BE49-F238E27FC236}">
                <a16:creationId xmlns:a16="http://schemas.microsoft.com/office/drawing/2014/main" id="{4163DF77-27F8-421D-B931-607291387BA6}"/>
              </a:ext>
            </a:extLst>
          </p:cNvPr>
          <p:cNvSpPr>
            <a:spLocks noGrp="1"/>
          </p:cNvSpPr>
          <p:nvPr>
            <p:ph idx="1"/>
          </p:nvPr>
        </p:nvSpPr>
        <p:spPr/>
        <p:txBody>
          <a:bodyPr>
            <a:normAutofit fontScale="70000" lnSpcReduction="20000"/>
          </a:bodyPr>
          <a:lstStyle/>
          <a:p>
            <a:pPr algn="l"/>
            <a:r>
              <a:rPr lang="en-IN" dirty="0">
                <a:latin typeface="TimesLTPro-Roman"/>
              </a:rPr>
              <a:t>O</a:t>
            </a:r>
            <a:r>
              <a:rPr lang="en-IN" sz="2800" dirty="0">
                <a:latin typeface="TimesLTPro-Roman"/>
              </a:rPr>
              <a:t>nce the </a:t>
            </a:r>
            <a:r>
              <a:rPr lang="en-US" sz="2800" dirty="0">
                <a:latin typeface="TimesLTPro-Roman"/>
              </a:rPr>
              <a:t>target begins to be established, feedback should quickly change to </a:t>
            </a:r>
            <a:r>
              <a:rPr lang="en-US" sz="2800" i="1" dirty="0">
                <a:latin typeface="TimesLTPro-Italic"/>
              </a:rPr>
              <a:t>knowledge of results, </a:t>
            </a:r>
            <a:r>
              <a:rPr lang="en-US" sz="2800" dirty="0">
                <a:latin typeface="TimesLTPro-Roman"/>
              </a:rPr>
              <a:t>or a focus on whether the target was produced correctly.</a:t>
            </a:r>
          </a:p>
          <a:p>
            <a:pPr algn="l"/>
            <a:endParaRPr lang="en-US" sz="2800" dirty="0">
              <a:latin typeface="TimesLTPro-Roman"/>
            </a:endParaRPr>
          </a:p>
          <a:p>
            <a:pPr algn="l"/>
            <a:r>
              <a:rPr lang="en-IN" sz="2800" dirty="0">
                <a:latin typeface="TimesLTPro-Roman"/>
              </a:rPr>
              <a:t>Interestingly the research </a:t>
            </a:r>
            <a:r>
              <a:rPr lang="en-US" sz="2800" dirty="0">
                <a:latin typeface="TimesLTPro-Roman"/>
              </a:rPr>
              <a:t>Maas and colleagues cite also suggests that less feedback is better than more because it gives the child the opportunity to reflect internally on his or her productions.</a:t>
            </a:r>
          </a:p>
          <a:p>
            <a:pPr algn="l"/>
            <a:endParaRPr lang="en-US" sz="2800" dirty="0">
              <a:latin typeface="TimesLTPro-Roman"/>
            </a:endParaRPr>
          </a:p>
          <a:p>
            <a:pPr algn="l"/>
            <a:r>
              <a:rPr lang="en-IN" sz="2800" dirty="0">
                <a:latin typeface="TimesLTPro-Roman"/>
              </a:rPr>
              <a:t>Therapy may need to </a:t>
            </a:r>
            <a:r>
              <a:rPr lang="en-US" sz="2800" dirty="0">
                <a:latin typeface="TimesLTPro-Roman"/>
              </a:rPr>
              <a:t>begin with a lot of feedback to maximize initial learning, but it appears best to diminish the feedback so that it becomes relatively infrequent and </a:t>
            </a:r>
            <a:r>
              <a:rPr lang="en-IN" sz="2800" dirty="0">
                <a:latin typeface="TimesLTPro-Roman"/>
              </a:rPr>
              <a:t>somewhat variable.</a:t>
            </a:r>
            <a:endParaRPr lang="en-IN" sz="4000" dirty="0"/>
          </a:p>
          <a:p>
            <a:endParaRPr lang="en-IN" dirty="0"/>
          </a:p>
        </p:txBody>
      </p:sp>
    </p:spTree>
    <p:extLst>
      <p:ext uri="{BB962C8B-B14F-4D97-AF65-F5344CB8AC3E}">
        <p14:creationId xmlns:p14="http://schemas.microsoft.com/office/powerpoint/2010/main" val="1907178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FE46A-8107-463E-B665-086D548E7304}"/>
              </a:ext>
            </a:extLst>
          </p:cNvPr>
          <p:cNvSpPr>
            <a:spLocks noGrp="1"/>
          </p:cNvSpPr>
          <p:nvPr>
            <p:ph type="title"/>
          </p:nvPr>
        </p:nvSpPr>
        <p:spPr/>
        <p:txBody>
          <a:bodyPr>
            <a:normAutofit/>
          </a:bodyPr>
          <a:lstStyle/>
          <a:p>
            <a:r>
              <a:rPr lang="en-IN" sz="4400" b="0" dirty="0">
                <a:latin typeface="AvenirLTPro-Heavy"/>
              </a:rPr>
              <a:t>1. TRADITIONAL APPROACH- </a:t>
            </a:r>
            <a:r>
              <a:rPr lang="en-IN" sz="4000" b="0" i="1" dirty="0">
                <a:latin typeface="TimesLTPro-Italic"/>
              </a:rPr>
              <a:t>VAN RIPER METHOD </a:t>
            </a:r>
            <a:endParaRPr lang="en-IN" dirty="0"/>
          </a:p>
        </p:txBody>
      </p:sp>
      <p:sp>
        <p:nvSpPr>
          <p:cNvPr id="3" name="Content Placeholder 2">
            <a:extLst>
              <a:ext uri="{FF2B5EF4-FFF2-40B4-BE49-F238E27FC236}">
                <a16:creationId xmlns:a16="http://schemas.microsoft.com/office/drawing/2014/main" id="{BC30C853-ABDC-4A76-9EC9-167D973F2259}"/>
              </a:ext>
            </a:extLst>
          </p:cNvPr>
          <p:cNvSpPr>
            <a:spLocks noGrp="1"/>
          </p:cNvSpPr>
          <p:nvPr>
            <p:ph idx="1"/>
          </p:nvPr>
        </p:nvSpPr>
        <p:spPr/>
        <p:txBody>
          <a:bodyPr>
            <a:normAutofit fontScale="70000" lnSpcReduction="20000"/>
          </a:bodyPr>
          <a:lstStyle/>
          <a:p>
            <a:pPr marL="0" indent="0">
              <a:buNone/>
            </a:pPr>
            <a:r>
              <a:rPr lang="en-US" sz="2800" dirty="0">
                <a:latin typeface="TimesLTPro-Roman"/>
              </a:rPr>
              <a:t>The hallmark of traditional articulation therapy lies in its sequencing of activities for</a:t>
            </a:r>
          </a:p>
          <a:p>
            <a:pPr marL="0" indent="0">
              <a:buNone/>
            </a:pPr>
            <a:r>
              <a:rPr lang="en-IN" sz="2800" dirty="0">
                <a:latin typeface="TimesLTPro-Roman"/>
              </a:rPr>
              <a:t>(1) sensory-</a:t>
            </a:r>
            <a:r>
              <a:rPr lang="en-US" sz="2800" dirty="0">
                <a:latin typeface="TimesLTPro-Roman"/>
              </a:rPr>
              <a:t>perceptual training, which concentrates on identifying the standard sound and discriminating it from its error through scanning and comparing; </a:t>
            </a:r>
          </a:p>
          <a:p>
            <a:pPr marL="0" indent="0">
              <a:buNone/>
            </a:pPr>
            <a:r>
              <a:rPr lang="en-US" sz="2800" dirty="0">
                <a:latin typeface="TimesLTPro-Roman"/>
              </a:rPr>
              <a:t>(2) varying and correcting the various productions of the sound until it is produced correctly;</a:t>
            </a:r>
          </a:p>
          <a:p>
            <a:pPr marL="0" indent="0">
              <a:buNone/>
            </a:pPr>
            <a:r>
              <a:rPr lang="en-US" sz="2800" dirty="0">
                <a:latin typeface="TimesLTPro-Roman"/>
              </a:rPr>
              <a:t>(3) strengthening and stabilizing the correct production; and finally </a:t>
            </a:r>
          </a:p>
          <a:p>
            <a:pPr marL="0" indent="0">
              <a:buNone/>
            </a:pPr>
            <a:r>
              <a:rPr lang="en-US" sz="2800" dirty="0">
                <a:latin typeface="TimesLTPro-Roman"/>
              </a:rPr>
              <a:t>(4) transferring the new speech skill to everyday communication situations. </a:t>
            </a:r>
          </a:p>
          <a:p>
            <a:pPr marL="0" indent="0">
              <a:buNone/>
            </a:pPr>
            <a:endParaRPr lang="en-US" sz="2800" dirty="0">
              <a:latin typeface="TimesLTPro-Roman"/>
            </a:endParaRPr>
          </a:p>
          <a:p>
            <a:pPr marL="0" indent="0">
              <a:buNone/>
            </a:pPr>
            <a:r>
              <a:rPr lang="en-US" sz="2800" dirty="0">
                <a:latin typeface="TimesLTPro-Roman"/>
              </a:rPr>
              <a:t>This process is usually carried out first for the standard sound in isolation, then in syllables, then in words, and finally in sentences</a:t>
            </a:r>
            <a:endParaRPr lang="en-IN" sz="4000" dirty="0"/>
          </a:p>
          <a:p>
            <a:endParaRPr lang="en-IN" dirty="0"/>
          </a:p>
        </p:txBody>
      </p:sp>
    </p:spTree>
    <p:extLst>
      <p:ext uri="{BB962C8B-B14F-4D97-AF65-F5344CB8AC3E}">
        <p14:creationId xmlns:p14="http://schemas.microsoft.com/office/powerpoint/2010/main" val="3601150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91D8C7-9D73-48DB-BB14-D4E7AFC51D92}"/>
              </a:ext>
            </a:extLst>
          </p:cNvPr>
          <p:cNvSpPr>
            <a:spLocks noGrp="1"/>
          </p:cNvSpPr>
          <p:nvPr>
            <p:ph idx="1"/>
          </p:nvPr>
        </p:nvSpPr>
        <p:spPr>
          <a:xfrm>
            <a:off x="838200" y="731520"/>
            <a:ext cx="10515600" cy="5445443"/>
          </a:xfrm>
        </p:spPr>
        <p:txBody>
          <a:bodyPr>
            <a:normAutofit fontScale="77500" lnSpcReduction="20000"/>
          </a:bodyPr>
          <a:lstStyle/>
          <a:p>
            <a:pPr marL="0" indent="0">
              <a:buNone/>
            </a:pPr>
            <a:r>
              <a:rPr lang="en-IN" sz="2800" dirty="0">
                <a:latin typeface="TimesLTPro-Italic"/>
              </a:rPr>
              <a:t>Instructional Steps for Traditional Production Training</a:t>
            </a:r>
            <a:r>
              <a:rPr lang="en-US" sz="2800" dirty="0">
                <a:latin typeface="TimesLTPro-Italic"/>
              </a:rPr>
              <a:t>(Secord, 1989; Van Riper and Erickson, 1996)</a:t>
            </a:r>
          </a:p>
          <a:p>
            <a:pPr marL="457200" indent="-457200">
              <a:buAutoNum type="arabicPeriod"/>
            </a:pPr>
            <a:r>
              <a:rPr lang="en-US" sz="2800" b="1" u="none" strike="noStrike" baseline="0" dirty="0">
                <a:latin typeface="TimesLTPro-Italic"/>
              </a:rPr>
              <a:t>Isolation</a:t>
            </a:r>
            <a:r>
              <a:rPr lang="en-US" sz="2800" dirty="0">
                <a:latin typeface="TimesLTPro-Italic"/>
              </a:rPr>
              <a:t>. </a:t>
            </a:r>
            <a:r>
              <a:rPr lang="en-US" sz="2800" dirty="0">
                <a:latin typeface="TimesLTPro-Roman"/>
              </a:rPr>
              <a:t>The first step in the traditional method is to teach a client to produce a sound in isolation (i.e., by itself). An explanation for beginning with production of the target sound in isolation is the assumption that the articulatory gestures of a sound are most easily learned when the sound is highly identifiable and in the least complex context.</a:t>
            </a:r>
          </a:p>
          <a:p>
            <a:pPr marL="457200" indent="-457200">
              <a:buAutoNum type="arabicPeriod"/>
            </a:pPr>
            <a:endParaRPr lang="en-US" sz="2800" dirty="0">
              <a:latin typeface="TimesLTPro-Roman"/>
            </a:endParaRPr>
          </a:p>
          <a:p>
            <a:pPr marL="457200" indent="-457200">
              <a:buAutoNum type="arabicPeriod"/>
            </a:pPr>
            <a:r>
              <a:rPr lang="en-US" sz="2800" b="1" u="none" strike="noStrike" baseline="0" dirty="0">
                <a:latin typeface="TimesLTPro-Italic"/>
              </a:rPr>
              <a:t>Nonsense syllables</a:t>
            </a:r>
            <a:r>
              <a:rPr lang="en-US" sz="2800" b="1" dirty="0">
                <a:latin typeface="TimesLTPro-Italic"/>
              </a:rPr>
              <a:t>. </a:t>
            </a:r>
            <a:r>
              <a:rPr lang="en-US" sz="2800" dirty="0">
                <a:latin typeface="TimesLTPro-Roman"/>
              </a:rPr>
              <a:t>The second step involves teaching the client to produce a sound in a syllable. The goal at this step is consistently correct productions in a variety of nonsense </a:t>
            </a:r>
            <a:r>
              <a:rPr lang="en-IN" sz="2800" dirty="0">
                <a:latin typeface="TimesLTPro-Roman"/>
              </a:rPr>
              <a:t>syllable contexts. A suggested sequence for syllable practice is CV, VC, VCV, and CVC. </a:t>
            </a:r>
            <a:r>
              <a:rPr lang="en-US" sz="2800" dirty="0">
                <a:latin typeface="TimesLTPro-Roman"/>
              </a:rPr>
              <a:t>It is also suggested that the transition from the consonant to the vowel should be accomplished with sounds that are similar in place of articulation.</a:t>
            </a:r>
            <a:endParaRPr lang="en-IN" sz="2800" dirty="0"/>
          </a:p>
          <a:p>
            <a:endParaRPr lang="en-IN" dirty="0"/>
          </a:p>
        </p:txBody>
      </p:sp>
    </p:spTree>
    <p:extLst>
      <p:ext uri="{BB962C8B-B14F-4D97-AF65-F5344CB8AC3E}">
        <p14:creationId xmlns:p14="http://schemas.microsoft.com/office/powerpoint/2010/main" val="3830138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D12764-3E09-4385-8320-E34E416270AF}"/>
              </a:ext>
            </a:extLst>
          </p:cNvPr>
          <p:cNvSpPr>
            <a:spLocks noGrp="1"/>
          </p:cNvSpPr>
          <p:nvPr>
            <p:ph idx="1"/>
          </p:nvPr>
        </p:nvSpPr>
        <p:spPr>
          <a:xfrm>
            <a:off x="838200" y="262393"/>
            <a:ext cx="10515600" cy="5914570"/>
          </a:xfrm>
        </p:spPr>
        <p:txBody>
          <a:bodyPr>
            <a:normAutofit fontScale="55000" lnSpcReduction="20000"/>
          </a:bodyPr>
          <a:lstStyle/>
          <a:p>
            <a:pPr marL="0" indent="0">
              <a:buNone/>
            </a:pPr>
            <a:r>
              <a:rPr lang="en-US" sz="2400" b="1" i="1" u="none" strike="noStrike" baseline="0" dirty="0">
                <a:latin typeface="TimesLTPro-Italic"/>
              </a:rPr>
              <a:t>3</a:t>
            </a:r>
            <a:r>
              <a:rPr lang="en-US" sz="2800" b="1" i="1" u="none" strike="noStrike" baseline="0" dirty="0">
                <a:latin typeface="TimesLTPro-Italic"/>
              </a:rPr>
              <a:t>.Words</a:t>
            </a:r>
            <a:r>
              <a:rPr lang="en-US" sz="2800" i="1" dirty="0">
                <a:latin typeface="TimesLTPro-Italic"/>
              </a:rPr>
              <a:t>. </a:t>
            </a:r>
            <a:r>
              <a:rPr lang="en-US" sz="2800" dirty="0">
                <a:latin typeface="TimesLTPro-Roman"/>
              </a:rPr>
              <a:t>The third step involves having a client produce a sound in meaningful units—that is, words. This step begins once the client can consistently produce the target sound in </a:t>
            </a:r>
            <a:r>
              <a:rPr lang="en-IN" sz="2800" dirty="0">
                <a:latin typeface="TimesLTPro-Roman"/>
              </a:rPr>
              <a:t>nonsense syllables.</a:t>
            </a:r>
          </a:p>
          <a:p>
            <a:pPr marL="0" indent="0">
              <a:buNone/>
            </a:pPr>
            <a:endParaRPr lang="en-IN" sz="2800" dirty="0">
              <a:latin typeface="TimesLTPro-Roman"/>
            </a:endParaRPr>
          </a:p>
          <a:p>
            <a:pPr marL="0" indent="0">
              <a:buNone/>
            </a:pPr>
            <a:r>
              <a:rPr lang="en-US" sz="2800" b="1" i="0" u="none" strike="noStrike" baseline="0" dirty="0">
                <a:latin typeface="TimesLTPro-Roman"/>
              </a:rPr>
              <a:t>4. </a:t>
            </a:r>
            <a:r>
              <a:rPr lang="en-US" sz="2800" b="1" i="1" u="none" strike="noStrike" baseline="0" dirty="0">
                <a:latin typeface="TimesLTPro-Italic"/>
              </a:rPr>
              <a:t>Phrases</a:t>
            </a:r>
            <a:r>
              <a:rPr lang="en-US" sz="2800" i="1" dirty="0">
                <a:latin typeface="TimesLTPro-Italic"/>
              </a:rPr>
              <a:t>. </a:t>
            </a:r>
            <a:r>
              <a:rPr lang="en-US" sz="2800" dirty="0">
                <a:latin typeface="TimesLTPro-Roman"/>
              </a:rPr>
              <a:t>Once the client can easily produce a target sound in words, instruction shifts from single-word productions to practicing a target sound in two- to four-word phrases. This level of production represents a complexity level between single words and sentence-level productions.</a:t>
            </a:r>
          </a:p>
          <a:p>
            <a:pPr marL="0" indent="0">
              <a:buNone/>
            </a:pPr>
            <a:endParaRPr lang="en-US" sz="2800" dirty="0">
              <a:latin typeface="TimesLTPro-Roman"/>
            </a:endParaRPr>
          </a:p>
          <a:p>
            <a:pPr marL="0" indent="0">
              <a:buNone/>
            </a:pPr>
            <a:r>
              <a:rPr lang="en-US" sz="2800" b="1" i="1" u="none" strike="noStrike" baseline="0" dirty="0">
                <a:latin typeface="TimesLTPro-Italic"/>
              </a:rPr>
              <a:t>5. Sentences</a:t>
            </a:r>
            <a:r>
              <a:rPr lang="en-US" sz="2800" i="1" dirty="0">
                <a:latin typeface="TimesLTPro-Italic"/>
              </a:rPr>
              <a:t>. </a:t>
            </a:r>
            <a:r>
              <a:rPr lang="en-US" sz="2800" dirty="0">
                <a:latin typeface="TimesLTPro-Roman"/>
              </a:rPr>
              <a:t>An extension of phrase-level productions is sentence-level practice.</a:t>
            </a:r>
          </a:p>
          <a:p>
            <a:pPr marL="0" indent="0">
              <a:buNone/>
            </a:pPr>
            <a:r>
              <a:rPr lang="en-IN" sz="2800" dirty="0">
                <a:latin typeface="TimesLTPro-Roman"/>
              </a:rPr>
              <a:t>The following sequence of sentence levels is suggested:</a:t>
            </a:r>
          </a:p>
          <a:p>
            <a:pPr marL="0" indent="0">
              <a:buNone/>
            </a:pPr>
            <a:r>
              <a:rPr lang="en-US" sz="2800" dirty="0">
                <a:latin typeface="TimesLTPro-Roman"/>
              </a:rPr>
              <a:t>a. Simple short sentence with one instance of the target sound</a:t>
            </a:r>
          </a:p>
          <a:p>
            <a:pPr marL="0" indent="0">
              <a:buNone/>
            </a:pPr>
            <a:r>
              <a:rPr lang="en-US" sz="2800" dirty="0">
                <a:latin typeface="TimesLTPro-Roman"/>
              </a:rPr>
              <a:t>b. Sentences of various lengths with one instance of the target sound</a:t>
            </a:r>
          </a:p>
          <a:p>
            <a:pPr marL="0" indent="0">
              <a:buNone/>
            </a:pPr>
            <a:r>
              <a:rPr lang="en-US" sz="2800" dirty="0">
                <a:latin typeface="TimesLTPro-Roman"/>
              </a:rPr>
              <a:t>c. Simple short sentences with two or more instances of the target sound</a:t>
            </a:r>
          </a:p>
          <a:p>
            <a:pPr marL="0" indent="0">
              <a:buNone/>
            </a:pPr>
            <a:r>
              <a:rPr lang="en-US" sz="2800" dirty="0">
                <a:latin typeface="TimesLTPro-Roman"/>
              </a:rPr>
              <a:t>d. Sentences of various lengths with two or more instances of the target sound</a:t>
            </a:r>
          </a:p>
          <a:p>
            <a:pPr marL="0" indent="0">
              <a:buNone/>
            </a:pPr>
            <a:endParaRPr lang="en-US" sz="2800" dirty="0">
              <a:latin typeface="TimesLTPro-Roman"/>
            </a:endParaRPr>
          </a:p>
          <a:p>
            <a:pPr marL="0" indent="0">
              <a:buNone/>
            </a:pPr>
            <a:r>
              <a:rPr lang="en-US" sz="2800" b="1" i="1" u="none" strike="noStrike" baseline="0" dirty="0">
                <a:latin typeface="TimesLTPro-Roman"/>
              </a:rPr>
              <a:t>6. </a:t>
            </a:r>
            <a:r>
              <a:rPr lang="en-US" sz="2800" b="1" i="1" u="none" strike="noStrike" baseline="0" dirty="0">
                <a:latin typeface="TimesLTPro-Italic"/>
              </a:rPr>
              <a:t>Conversation</a:t>
            </a:r>
            <a:r>
              <a:rPr lang="en-US" sz="2800" i="1" dirty="0">
                <a:latin typeface="TimesLTPro-Italic"/>
              </a:rPr>
              <a:t>. </a:t>
            </a:r>
            <a:r>
              <a:rPr lang="en-US" sz="2800" dirty="0">
                <a:latin typeface="TimesLTPro-Roman"/>
              </a:rPr>
              <a:t>The final step in production training involves using a target sound in everyday </a:t>
            </a:r>
            <a:r>
              <a:rPr lang="en-IN" sz="2800" dirty="0">
                <a:latin typeface="TimesLTPro-Roman"/>
              </a:rPr>
              <a:t>speech.</a:t>
            </a:r>
            <a:r>
              <a:rPr lang="en-US" sz="2800" dirty="0">
                <a:latin typeface="TimesLTPro-Roman"/>
              </a:rPr>
              <a:t> Activities such as role-playing, talking about future plans, attempting to get information, interviewing, and oral reading can be used at this level. Following structured conversations, subsequent activities are more spontaneous and free and are sometimes characterized as “off-guard” type conversations</a:t>
            </a:r>
            <a:endParaRPr lang="en-IN" sz="2800" dirty="0"/>
          </a:p>
          <a:p>
            <a:pPr marL="0" indent="0">
              <a:buNone/>
            </a:pPr>
            <a:endParaRPr lang="en-US" sz="2400" dirty="0">
              <a:latin typeface="TimesLTPro-Roman"/>
            </a:endParaRPr>
          </a:p>
          <a:p>
            <a:endParaRPr lang="en-IN" dirty="0"/>
          </a:p>
        </p:txBody>
      </p:sp>
    </p:spTree>
    <p:extLst>
      <p:ext uri="{BB962C8B-B14F-4D97-AF65-F5344CB8AC3E}">
        <p14:creationId xmlns:p14="http://schemas.microsoft.com/office/powerpoint/2010/main" val="2952271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7B2CF2-F858-46F7-8D8D-383653FFC04A}"/>
              </a:ext>
            </a:extLst>
          </p:cNvPr>
          <p:cNvSpPr>
            <a:spLocks noGrp="1"/>
          </p:cNvSpPr>
          <p:nvPr>
            <p:ph idx="1"/>
          </p:nvPr>
        </p:nvSpPr>
        <p:spPr>
          <a:xfrm>
            <a:off x="838200" y="302150"/>
            <a:ext cx="10515600" cy="5874813"/>
          </a:xfrm>
        </p:spPr>
        <p:txBody>
          <a:bodyPr>
            <a:normAutofit/>
          </a:bodyPr>
          <a:lstStyle/>
          <a:p>
            <a:pPr marL="0" indent="0">
              <a:buNone/>
            </a:pPr>
            <a:r>
              <a:rPr lang="en-US" sz="4400" i="1" dirty="0">
                <a:latin typeface="TimesLTPro-Italic"/>
              </a:rPr>
              <a:t>Strengths and Limitations of traditional approach</a:t>
            </a:r>
          </a:p>
          <a:p>
            <a:pPr algn="l"/>
            <a:r>
              <a:rPr lang="en-US" dirty="0">
                <a:latin typeface="TimesLTPro-Roman"/>
              </a:rPr>
              <a:t>This approach has been widely used over time and forms the basis of several current treatment approaches. </a:t>
            </a:r>
          </a:p>
          <a:p>
            <a:pPr algn="l"/>
            <a:r>
              <a:rPr lang="en-US" dirty="0">
                <a:latin typeface="TimesLTPro-Roman"/>
              </a:rPr>
              <a:t>Its widespread usage is likely related to the logical sequence of training tasks, the success that accrues through motor practice, and the adaptability and applicability of the approach.</a:t>
            </a:r>
          </a:p>
          <a:p>
            <a:pPr algn="l"/>
            <a:r>
              <a:rPr lang="en-US" dirty="0">
                <a:latin typeface="TimesLTPro-Roman"/>
              </a:rPr>
              <a:t> The value of perceptual training has been questioned and studied with the suggestion that it not be used routinely. </a:t>
            </a:r>
          </a:p>
          <a:p>
            <a:pPr algn="l"/>
            <a:r>
              <a:rPr lang="en-US" dirty="0">
                <a:latin typeface="TimesLTPro-Roman"/>
              </a:rPr>
              <a:t>There is, however, some evidence for its use when there is a documented perceptual problem. In addition, the traditional approach may not be the most efficacious approach for clients with multiple errors, including those whose errors are linguistic rather than motor based.</a:t>
            </a:r>
            <a:endParaRPr lang="en-IN" sz="4000" dirty="0"/>
          </a:p>
          <a:p>
            <a:endParaRPr lang="en-IN" dirty="0"/>
          </a:p>
        </p:txBody>
      </p:sp>
    </p:spTree>
    <p:extLst>
      <p:ext uri="{BB962C8B-B14F-4D97-AF65-F5344CB8AC3E}">
        <p14:creationId xmlns:p14="http://schemas.microsoft.com/office/powerpoint/2010/main" val="3418614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81260-3EFB-4798-B506-EDC26E39A391}"/>
              </a:ext>
            </a:extLst>
          </p:cNvPr>
          <p:cNvSpPr>
            <a:spLocks noGrp="1"/>
          </p:cNvSpPr>
          <p:nvPr>
            <p:ph type="title"/>
          </p:nvPr>
        </p:nvSpPr>
        <p:spPr/>
        <p:txBody>
          <a:bodyPr/>
          <a:lstStyle/>
          <a:p>
            <a:r>
              <a:rPr lang="en-IN" b="0" dirty="0">
                <a:latin typeface="AvenirLTPro-Heavy"/>
              </a:rPr>
              <a:t> CONTEXT UTILIZATION APPROACHES</a:t>
            </a:r>
            <a:br>
              <a:rPr lang="en-IN" b="0" dirty="0">
                <a:latin typeface="AvenirLTPro-Heavy"/>
              </a:rPr>
            </a:br>
            <a:endParaRPr lang="en-IN" dirty="0"/>
          </a:p>
        </p:txBody>
      </p:sp>
      <p:sp>
        <p:nvSpPr>
          <p:cNvPr id="3" name="Content Placeholder 2">
            <a:extLst>
              <a:ext uri="{FF2B5EF4-FFF2-40B4-BE49-F238E27FC236}">
                <a16:creationId xmlns:a16="http://schemas.microsoft.com/office/drawing/2014/main" id="{91F9B612-9C6E-40A9-ABD0-2EADD76D7B31}"/>
              </a:ext>
            </a:extLst>
          </p:cNvPr>
          <p:cNvSpPr>
            <a:spLocks noGrp="1"/>
          </p:cNvSpPr>
          <p:nvPr>
            <p:ph idx="1"/>
          </p:nvPr>
        </p:nvSpPr>
        <p:spPr/>
        <p:txBody>
          <a:bodyPr>
            <a:normAutofit lnSpcReduction="10000"/>
          </a:bodyPr>
          <a:lstStyle/>
          <a:p>
            <a:pPr algn="l"/>
            <a:r>
              <a:rPr lang="en-US" sz="2800" dirty="0">
                <a:latin typeface="TimesLTPro-Roman"/>
              </a:rPr>
              <a:t>Treatment suggestions related to these approaches are based on the recognition that speech sounds are not produced in isolation but rather in syllable- based contexts and that certain phonetic contexts could be facilitative of correct sound usage.</a:t>
            </a:r>
          </a:p>
          <a:p>
            <a:pPr algn="l"/>
            <a:r>
              <a:rPr lang="en-US" sz="2800" dirty="0">
                <a:latin typeface="TimesLTPro-Roman"/>
              </a:rPr>
              <a:t>McDonald suggested that instruction for articulatory errors be initiated in a context(s) in which the error sound can be produced correctly.</a:t>
            </a:r>
            <a:endParaRPr lang="en-IN" sz="4000" dirty="0"/>
          </a:p>
          <a:p>
            <a:endParaRPr lang="en-IN" dirty="0"/>
          </a:p>
        </p:txBody>
      </p:sp>
    </p:spTree>
    <p:extLst>
      <p:ext uri="{BB962C8B-B14F-4D97-AF65-F5344CB8AC3E}">
        <p14:creationId xmlns:p14="http://schemas.microsoft.com/office/powerpoint/2010/main" val="2005145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E7A098-9603-46E4-94CC-A659CBF5B53A}"/>
              </a:ext>
            </a:extLst>
          </p:cNvPr>
          <p:cNvSpPr>
            <a:spLocks noGrp="1"/>
          </p:cNvSpPr>
          <p:nvPr>
            <p:ph idx="1"/>
          </p:nvPr>
        </p:nvSpPr>
        <p:spPr>
          <a:xfrm>
            <a:off x="838200" y="556591"/>
            <a:ext cx="10515600" cy="5620372"/>
          </a:xfrm>
        </p:spPr>
        <p:txBody>
          <a:bodyPr>
            <a:normAutofit fontScale="77500" lnSpcReduction="20000"/>
          </a:bodyPr>
          <a:lstStyle/>
          <a:p>
            <a:pPr marL="0" indent="0">
              <a:buNone/>
            </a:pPr>
            <a:r>
              <a:rPr lang="en-US" sz="2800" dirty="0">
                <a:latin typeface="TimesLTPro-Roman"/>
              </a:rPr>
              <a:t>He provided an example of a child with an /s/ distortion who produced [s] correctly in the context of </a:t>
            </a:r>
            <a:r>
              <a:rPr lang="en-US" sz="2800" i="1" dirty="0" err="1">
                <a:latin typeface="TimesLTPro-Italic"/>
              </a:rPr>
              <a:t>watchsun</a:t>
            </a:r>
            <a:r>
              <a:rPr lang="en-US" sz="2800" i="1" dirty="0">
                <a:latin typeface="TimesLTPro-Italic"/>
              </a:rPr>
              <a:t>. </a:t>
            </a:r>
            <a:r>
              <a:rPr lang="en-US" sz="2800" dirty="0">
                <a:latin typeface="TimesLTPro-Roman"/>
              </a:rPr>
              <a:t>He suggested the following sequence of instructions after </a:t>
            </a:r>
            <a:r>
              <a:rPr lang="en-US" sz="2800" i="1" dirty="0" err="1">
                <a:latin typeface="TimesLTPro-Italic"/>
              </a:rPr>
              <a:t>watchsun</a:t>
            </a:r>
            <a:r>
              <a:rPr lang="en-US" sz="2800" i="1" dirty="0">
                <a:latin typeface="TimesLTPro-Italic"/>
              </a:rPr>
              <a:t> </a:t>
            </a:r>
            <a:r>
              <a:rPr lang="en-US" sz="2800" dirty="0">
                <a:latin typeface="TimesLTPro-Roman"/>
              </a:rPr>
              <a:t>was identified as a context when /s/ was correctly produced:</a:t>
            </a:r>
          </a:p>
          <a:p>
            <a:pPr marL="342900" indent="-342900">
              <a:buAutoNum type="arabicParenBoth"/>
            </a:pPr>
            <a:r>
              <a:rPr lang="en-US" sz="2800" dirty="0">
                <a:latin typeface="TimesLTPro-Roman"/>
              </a:rPr>
              <a:t>Say </a:t>
            </a:r>
            <a:r>
              <a:rPr lang="en-US" sz="2800" i="1" dirty="0" err="1">
                <a:latin typeface="TimesLTPro-Italic"/>
              </a:rPr>
              <a:t>watchsun</a:t>
            </a:r>
            <a:r>
              <a:rPr lang="en-US" sz="2800" i="1" dirty="0">
                <a:latin typeface="TimesLTPro-Italic"/>
              </a:rPr>
              <a:t> </a:t>
            </a:r>
            <a:r>
              <a:rPr lang="en-US" sz="2800" dirty="0">
                <a:latin typeface="TimesLTPro-Roman"/>
              </a:rPr>
              <a:t>with “slow-motion” speed; </a:t>
            </a:r>
          </a:p>
          <a:p>
            <a:pPr marL="342900" indent="-342900">
              <a:buAutoNum type="arabicParenBoth"/>
            </a:pPr>
            <a:r>
              <a:rPr lang="en-US" sz="2800" dirty="0">
                <a:latin typeface="TimesLTPro-Roman"/>
              </a:rPr>
              <a:t>say </a:t>
            </a:r>
            <a:r>
              <a:rPr lang="en-US" sz="2800" i="1" dirty="0" err="1">
                <a:latin typeface="TimesLTPro-Italic"/>
              </a:rPr>
              <a:t>watchsun</a:t>
            </a:r>
            <a:r>
              <a:rPr lang="en-US" sz="2800" i="1" dirty="0">
                <a:latin typeface="TimesLTPro-Italic"/>
              </a:rPr>
              <a:t> </a:t>
            </a:r>
            <a:r>
              <a:rPr lang="en-US" sz="2800" dirty="0">
                <a:latin typeface="TimesLTPro-Roman"/>
              </a:rPr>
              <a:t>with equal stress on both syllables, then with primary stress on the first syllable, and then with primary stress on the second syllable;</a:t>
            </a:r>
          </a:p>
          <a:p>
            <a:pPr marL="342900" indent="-342900">
              <a:buAutoNum type="arabicParenBoth"/>
            </a:pPr>
            <a:r>
              <a:rPr lang="en-US" sz="2800" dirty="0">
                <a:latin typeface="TimesLTPro-Roman"/>
              </a:rPr>
              <a:t>say </a:t>
            </a:r>
            <a:r>
              <a:rPr lang="en-US" sz="2800" i="1" dirty="0" err="1">
                <a:latin typeface="TimesLTPro-Italic"/>
              </a:rPr>
              <a:t>watchs</a:t>
            </a:r>
            <a:r>
              <a:rPr lang="en-US" sz="2800" i="1" dirty="0">
                <a:latin typeface="TimesLTPro-Italic"/>
              </a:rPr>
              <a:t> </a:t>
            </a:r>
            <a:r>
              <a:rPr lang="en-US" sz="2800" dirty="0">
                <a:latin typeface="TimesLTPro-Roman"/>
              </a:rPr>
              <a:t>and prolong [s] until a signal is given to complete the </a:t>
            </a:r>
            <a:r>
              <a:rPr lang="en-US" sz="2800" dirty="0" err="1">
                <a:latin typeface="TimesLTPro-Roman"/>
              </a:rPr>
              <a:t>bisyllable</a:t>
            </a:r>
            <a:r>
              <a:rPr lang="en-US" sz="2800" dirty="0">
                <a:latin typeface="TimesLTPro-Roman"/>
              </a:rPr>
              <a:t> with [</a:t>
            </a:r>
            <a:r>
              <a:rPr lang="en-US" sz="2800" dirty="0" err="1">
                <a:latin typeface="TimesLTStd-Phonetic"/>
              </a:rPr>
              <a:t>ʌ</a:t>
            </a:r>
            <a:r>
              <a:rPr lang="en-US" sz="2800" dirty="0" err="1">
                <a:latin typeface="TimesLTPro-Roman"/>
              </a:rPr>
              <a:t>n</a:t>
            </a:r>
            <a:r>
              <a:rPr lang="en-US" sz="2800" dirty="0">
                <a:latin typeface="TimesLTPro-Roman"/>
              </a:rPr>
              <a:t>];</a:t>
            </a:r>
          </a:p>
          <a:p>
            <a:pPr marL="342900" indent="-342900">
              <a:buAutoNum type="arabicParenBoth"/>
            </a:pPr>
            <a:r>
              <a:rPr lang="en-US" sz="2800" dirty="0">
                <a:latin typeface="TimesLTPro-Roman"/>
              </a:rPr>
              <a:t>say short sentences with the same facilitating context, such as “Watch, sun will burn you.”</a:t>
            </a:r>
          </a:p>
          <a:p>
            <a:pPr algn="l"/>
            <a:endParaRPr lang="en-US" sz="2800" dirty="0">
              <a:latin typeface="TimesLTPro-Roman"/>
            </a:endParaRPr>
          </a:p>
          <a:p>
            <a:pPr algn="l"/>
            <a:r>
              <a:rPr lang="en-US" sz="2800" dirty="0">
                <a:latin typeface="TimesLTPro-Roman"/>
              </a:rPr>
              <a:t>The sequence is repeated with other sentences and stress patterns. The meaningfulness of </a:t>
            </a:r>
            <a:r>
              <a:rPr lang="en-US" sz="2800" dirty="0" err="1">
                <a:latin typeface="TimesLTPro-Roman"/>
              </a:rPr>
              <a:t>thesentence</a:t>
            </a:r>
            <a:r>
              <a:rPr lang="en-US" sz="2800" dirty="0">
                <a:latin typeface="TimesLTPro-Roman"/>
              </a:rPr>
              <a:t> is not important because the primary focus of the activity is the movement sequences.</a:t>
            </a:r>
            <a:endParaRPr lang="en-IN" sz="4000" dirty="0"/>
          </a:p>
          <a:p>
            <a:endParaRPr lang="en-IN" dirty="0"/>
          </a:p>
        </p:txBody>
      </p:sp>
    </p:spTree>
    <p:extLst>
      <p:ext uri="{BB962C8B-B14F-4D97-AF65-F5344CB8AC3E}">
        <p14:creationId xmlns:p14="http://schemas.microsoft.com/office/powerpoint/2010/main" val="2670053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8919E0-6A57-434F-AD8E-C0A7222FC437}"/>
              </a:ext>
            </a:extLst>
          </p:cNvPr>
          <p:cNvSpPr>
            <a:spLocks noGrp="1"/>
          </p:cNvSpPr>
          <p:nvPr>
            <p:ph idx="1"/>
          </p:nvPr>
        </p:nvSpPr>
        <p:spPr>
          <a:xfrm>
            <a:off x="838200" y="302150"/>
            <a:ext cx="10515600" cy="5874813"/>
          </a:xfrm>
        </p:spPr>
        <p:txBody>
          <a:bodyPr>
            <a:normAutofit/>
          </a:bodyPr>
          <a:lstStyle/>
          <a:p>
            <a:pPr algn="l"/>
            <a:r>
              <a:rPr lang="en-US" b="0" i="0" u="none" strike="noStrike" baseline="0" dirty="0">
                <a:latin typeface="TimesLTPro-Roman"/>
              </a:rPr>
              <a:t>Prior to working directly on error targets, the clinician elicits, via imitation, sound segments that the client can produce correctly.</a:t>
            </a:r>
            <a:r>
              <a:rPr lang="en-IN" b="0" i="0" u="none" strike="noStrike" baseline="0" dirty="0">
                <a:latin typeface="TimesLTPro-Roman"/>
              </a:rPr>
              <a:t> “stimulability tasks”</a:t>
            </a:r>
          </a:p>
          <a:p>
            <a:pPr algn="l"/>
            <a:r>
              <a:rPr lang="en-US" b="0" i="0" u="none" strike="noStrike" baseline="0" dirty="0">
                <a:latin typeface="TimesLTPro-Roman"/>
              </a:rPr>
              <a:t>Following practice on stimulability tasks, the client needs to learn the articulatory adjustments necessary for correct target sound production. It is suggested that the clinician be able to repeat sentences using error productions similar to those of the client in order to be aware of the motoric acts involved in the client’s misarticulations.</a:t>
            </a:r>
          </a:p>
          <a:p>
            <a:pPr algn="l"/>
            <a:r>
              <a:rPr lang="en-US" b="0" i="0" u="none" strike="noStrike" baseline="0" dirty="0">
                <a:latin typeface="TimesLTPro-Roman"/>
              </a:rPr>
              <a:t>Production practice (or rehearsal) then progresses through four levels of complexity: </a:t>
            </a:r>
            <a:r>
              <a:rPr lang="en-IN" b="0" i="0" u="none" strike="noStrike" baseline="0" dirty="0" err="1">
                <a:latin typeface="TimesLTPro-Roman"/>
              </a:rPr>
              <a:t>Nonsymbolic</a:t>
            </a:r>
            <a:r>
              <a:rPr lang="en-IN" dirty="0">
                <a:latin typeface="TimesLTPro-Roman"/>
              </a:rPr>
              <a:t> </a:t>
            </a:r>
            <a:r>
              <a:rPr lang="en-US" b="0" i="0" u="none" strike="noStrike" baseline="0" dirty="0">
                <a:latin typeface="TimesLTPro-Roman"/>
              </a:rPr>
              <a:t>units or nonsense syllables, words and word-pairs, rehearsal sentences, and narratives.</a:t>
            </a:r>
          </a:p>
          <a:p>
            <a:pPr algn="l"/>
            <a:r>
              <a:rPr lang="en-US" b="0" i="0" u="none" strike="noStrike" baseline="0" dirty="0">
                <a:latin typeface="TimesLTPro-Roman"/>
              </a:rPr>
              <a:t>Once the narrative level has been reached, the four levels can be practiced randomly.</a:t>
            </a:r>
            <a:endParaRPr lang="en-IN" sz="2400" dirty="0"/>
          </a:p>
          <a:p>
            <a:endParaRPr lang="en-IN" dirty="0"/>
          </a:p>
        </p:txBody>
      </p:sp>
    </p:spTree>
    <p:extLst>
      <p:ext uri="{BB962C8B-B14F-4D97-AF65-F5344CB8AC3E}">
        <p14:creationId xmlns:p14="http://schemas.microsoft.com/office/powerpoint/2010/main" val="687391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7BA0DD-2932-43AC-A3D1-0B58D85F73C3}"/>
              </a:ext>
            </a:extLst>
          </p:cNvPr>
          <p:cNvSpPr>
            <a:spLocks noGrp="1"/>
          </p:cNvSpPr>
          <p:nvPr>
            <p:ph idx="1"/>
          </p:nvPr>
        </p:nvSpPr>
        <p:spPr>
          <a:xfrm>
            <a:off x="838200" y="341906"/>
            <a:ext cx="10515600" cy="5835057"/>
          </a:xfrm>
        </p:spPr>
        <p:txBody>
          <a:bodyPr>
            <a:normAutofit/>
          </a:bodyPr>
          <a:lstStyle/>
          <a:p>
            <a:pPr marL="0" indent="0">
              <a:buNone/>
            </a:pPr>
            <a:r>
              <a:rPr lang="en-US" sz="2600" b="1" i="1" dirty="0">
                <a:latin typeface="TimesLTPro-Italic"/>
              </a:rPr>
              <a:t>Strengths and Limitations</a:t>
            </a:r>
            <a:r>
              <a:rPr lang="en-US" sz="1800" i="1" dirty="0">
                <a:latin typeface="TimesLTPro-Italic"/>
              </a:rPr>
              <a:t>. </a:t>
            </a:r>
          </a:p>
          <a:p>
            <a:r>
              <a:rPr lang="en-US" b="0" i="0" u="none" strike="noStrike" baseline="0" dirty="0">
                <a:latin typeface="TimesLTPro-Roman"/>
              </a:rPr>
              <a:t>A major strength of this approach is that it builds on behaviors (segmental productions in particular phonetic contexts) that are in a client’s repertoire and capitalizes on syllables plus auditory, tactile, and kinesthetic awareness of motor movements. </a:t>
            </a:r>
          </a:p>
          <a:p>
            <a:r>
              <a:rPr lang="en-US" b="0" i="0" u="none" strike="noStrike" baseline="0" dirty="0">
                <a:latin typeface="TimesLTPro-Roman"/>
              </a:rPr>
              <a:t>It may be particularly useful for clients who use a sound inconsistently and need methodology to facilitate consistent production in other contexts. </a:t>
            </a:r>
          </a:p>
          <a:p>
            <a:r>
              <a:rPr lang="en-US" b="0" i="0" u="none" strike="noStrike" baseline="0" dirty="0">
                <a:latin typeface="TimesLTPro-Roman"/>
              </a:rPr>
              <a:t>The concept of syllable practice and systematic variation of phonetic contexts and stress may be useful to any training method that includes syllable productions.</a:t>
            </a:r>
          </a:p>
          <a:p>
            <a:r>
              <a:rPr lang="en-US" b="0" i="0" u="none" strike="noStrike" baseline="0" dirty="0">
                <a:latin typeface="TimesLTPro-Roman"/>
              </a:rPr>
              <a:t>An often-cited limitation of this approach is the difficulty in motivating many children to engage in the extensive imitation and drill that this approach requires</a:t>
            </a:r>
            <a:endParaRPr lang="en-IN" sz="2400" dirty="0"/>
          </a:p>
          <a:p>
            <a:endParaRPr lang="en-IN" dirty="0"/>
          </a:p>
        </p:txBody>
      </p:sp>
    </p:spTree>
    <p:extLst>
      <p:ext uri="{BB962C8B-B14F-4D97-AF65-F5344CB8AC3E}">
        <p14:creationId xmlns:p14="http://schemas.microsoft.com/office/powerpoint/2010/main" val="1162581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8F0CE-BB64-478D-AA29-3DD10ABC05AF}"/>
              </a:ext>
            </a:extLst>
          </p:cNvPr>
          <p:cNvSpPr>
            <a:spLocks noGrp="1"/>
          </p:cNvSpPr>
          <p:nvPr>
            <p:ph type="title"/>
          </p:nvPr>
        </p:nvSpPr>
        <p:spPr>
          <a:xfrm>
            <a:off x="838200" y="365126"/>
            <a:ext cx="10515600" cy="517470"/>
          </a:xfrm>
        </p:spPr>
        <p:txBody>
          <a:bodyPr>
            <a:normAutofit fontScale="90000"/>
          </a:bodyPr>
          <a:lstStyle/>
          <a:p>
            <a:r>
              <a:rPr lang="en-IN" dirty="0"/>
              <a:t>General guidelines</a:t>
            </a:r>
          </a:p>
        </p:txBody>
      </p:sp>
      <p:sp>
        <p:nvSpPr>
          <p:cNvPr id="3" name="Content Placeholder 2">
            <a:extLst>
              <a:ext uri="{FF2B5EF4-FFF2-40B4-BE49-F238E27FC236}">
                <a16:creationId xmlns:a16="http://schemas.microsoft.com/office/drawing/2014/main" id="{3771B768-8C7C-45AF-86D4-E883C7AF60B3}"/>
              </a:ext>
            </a:extLst>
          </p:cNvPr>
          <p:cNvSpPr>
            <a:spLocks noGrp="1"/>
          </p:cNvSpPr>
          <p:nvPr>
            <p:ph idx="1"/>
          </p:nvPr>
        </p:nvSpPr>
        <p:spPr>
          <a:xfrm>
            <a:off x="838200" y="985962"/>
            <a:ext cx="10515600" cy="5191001"/>
          </a:xfrm>
        </p:spPr>
        <p:txBody>
          <a:bodyPr>
            <a:normAutofit/>
          </a:bodyPr>
          <a:lstStyle/>
          <a:p>
            <a:r>
              <a:rPr lang="en-US" sz="2400" b="0" i="0" u="none" strike="noStrike" baseline="0" dirty="0">
                <a:latin typeface="TimesLTPro-Roman"/>
              </a:rPr>
              <a:t>Before discussing specific intervention approaches, a few general comments are in order.</a:t>
            </a:r>
          </a:p>
          <a:p>
            <a:r>
              <a:rPr lang="en-US" sz="2400" dirty="0">
                <a:latin typeface="TimesLTPro-Roman"/>
              </a:rPr>
              <a:t>First, although it is convenient to dichotomize approaches to intervention into </a:t>
            </a:r>
            <a:r>
              <a:rPr lang="en-US" sz="2400" i="1" dirty="0">
                <a:latin typeface="TimesLTPro-Italic"/>
              </a:rPr>
              <a:t>motor/articulation </a:t>
            </a:r>
            <a:r>
              <a:rPr lang="en-US" sz="2400" dirty="0">
                <a:latin typeface="TimesLTPro-Roman"/>
              </a:rPr>
              <a:t>and </a:t>
            </a:r>
            <a:r>
              <a:rPr lang="en-US" sz="2400" i="1" dirty="0">
                <a:latin typeface="TimesLTPro-Italic"/>
              </a:rPr>
              <a:t>linguistic/phonologic </a:t>
            </a:r>
            <a:r>
              <a:rPr lang="en-US" sz="2400" dirty="0">
                <a:latin typeface="TimesLTPro-Roman"/>
              </a:rPr>
              <a:t>categories, it is important to remember that normal speech sound production involves both the production of sounds at a motor level and their use in accordance with the rules of the language.</a:t>
            </a:r>
          </a:p>
          <a:p>
            <a:r>
              <a:rPr lang="en-US" sz="2400" dirty="0">
                <a:latin typeface="TimesLTPro-Roman"/>
              </a:rPr>
              <a:t>Thus, the two skills are intertwined and may be described as two sides of the same coin. It is often difficult or impossible to determine whether a client’s errors reflect a lack of motor skills to produce a sound, a lack of linguistic knowledge, or deficiencies in both. It may be that, in a given client, some errors relate to one factor, some to another, and some to both. </a:t>
            </a:r>
          </a:p>
          <a:p>
            <a:endParaRPr lang="en-US" sz="2400" dirty="0">
              <a:latin typeface="TimesLTPro-Roman"/>
            </a:endParaRPr>
          </a:p>
          <a:p>
            <a:endParaRPr lang="en-IN" sz="2400" dirty="0"/>
          </a:p>
        </p:txBody>
      </p:sp>
    </p:spTree>
    <p:extLst>
      <p:ext uri="{BB962C8B-B14F-4D97-AF65-F5344CB8AC3E}">
        <p14:creationId xmlns:p14="http://schemas.microsoft.com/office/powerpoint/2010/main" val="1873733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EE2E4A-6249-456A-BE77-6EA6FEC6163A}"/>
              </a:ext>
            </a:extLst>
          </p:cNvPr>
          <p:cNvSpPr>
            <a:spLocks noGrp="1"/>
          </p:cNvSpPr>
          <p:nvPr>
            <p:ph idx="1"/>
          </p:nvPr>
        </p:nvSpPr>
        <p:spPr/>
        <p:txBody>
          <a:bodyPr>
            <a:normAutofit/>
          </a:bodyPr>
          <a:lstStyle/>
          <a:p>
            <a:r>
              <a:rPr lang="en-US" sz="2800" dirty="0">
                <a:latin typeface="TimesLTPro-Roman"/>
              </a:rPr>
              <a:t>By careful observation of a client and the nature of his or her problem and at times a bit of experimentation, the clinician usually is able to determine when one type of intervention </a:t>
            </a:r>
            <a:r>
              <a:rPr lang="en-IN" sz="2800" dirty="0">
                <a:latin typeface="TimesLTPro-Roman"/>
              </a:rPr>
              <a:t>should be emphasized.</a:t>
            </a:r>
            <a:endParaRPr lang="en-US" sz="2800" dirty="0"/>
          </a:p>
          <a:p>
            <a:r>
              <a:rPr lang="en-US" b="0" i="0" u="none" strike="noStrike" baseline="0" dirty="0">
                <a:solidFill>
                  <a:schemeClr val="tx1"/>
                </a:solidFill>
                <a:latin typeface="TimesLTPro-Roman"/>
              </a:rPr>
              <a:t>A second point to be made is that even though a disorder may be perceived as relating primarily to either the motor or linguistic aspects of phonology, instructional programs typically involve elements of both. Some therapy activities undoubtedly assist the client in the development of both linguistic knowledge and appropriate motor skills. </a:t>
            </a:r>
          </a:p>
          <a:p>
            <a:endParaRPr lang="en-IN" dirty="0"/>
          </a:p>
        </p:txBody>
      </p:sp>
    </p:spTree>
    <p:extLst>
      <p:ext uri="{BB962C8B-B14F-4D97-AF65-F5344CB8AC3E}">
        <p14:creationId xmlns:p14="http://schemas.microsoft.com/office/powerpoint/2010/main" val="866177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594F4-7DC2-44ED-8B50-B900ABBC88E3}"/>
              </a:ext>
            </a:extLst>
          </p:cNvPr>
          <p:cNvSpPr>
            <a:spLocks noGrp="1"/>
          </p:cNvSpPr>
          <p:nvPr>
            <p:ph type="title"/>
          </p:nvPr>
        </p:nvSpPr>
        <p:spPr/>
        <p:txBody>
          <a:bodyPr/>
          <a:lstStyle/>
          <a:p>
            <a:r>
              <a:rPr lang="en-IN" sz="4400" b="0" dirty="0">
                <a:latin typeface="AvenirLTPro-Heavy"/>
              </a:rPr>
              <a:t>TREATMENT CONTINUUM</a:t>
            </a:r>
            <a:endParaRPr lang="en-IN" dirty="0"/>
          </a:p>
        </p:txBody>
      </p:sp>
      <p:sp>
        <p:nvSpPr>
          <p:cNvPr id="3" name="Content Placeholder 2">
            <a:extLst>
              <a:ext uri="{FF2B5EF4-FFF2-40B4-BE49-F238E27FC236}">
                <a16:creationId xmlns:a16="http://schemas.microsoft.com/office/drawing/2014/main" id="{5862183D-AA54-4F83-88FD-8FDB3D275465}"/>
              </a:ext>
            </a:extLst>
          </p:cNvPr>
          <p:cNvSpPr>
            <a:spLocks noGrp="1"/>
          </p:cNvSpPr>
          <p:nvPr>
            <p:ph idx="1"/>
          </p:nvPr>
        </p:nvSpPr>
        <p:spPr/>
        <p:txBody>
          <a:bodyPr/>
          <a:lstStyle/>
          <a:p>
            <a:r>
              <a:rPr lang="en-US" sz="2800" dirty="0">
                <a:latin typeface="TimesLTPro-Roman"/>
              </a:rPr>
              <a:t>Treatment has typically been viewed as a continuum of activities comprising three stages : </a:t>
            </a:r>
            <a:r>
              <a:rPr lang="en-US" sz="2800" dirty="0">
                <a:solidFill>
                  <a:schemeClr val="tx1"/>
                </a:solidFill>
                <a:latin typeface="TimesLTPro-Roman"/>
              </a:rPr>
              <a:t>establishment, facilitation of generalization, and maintenance. It </a:t>
            </a:r>
            <a:r>
              <a:rPr lang="en-US" sz="2800" dirty="0">
                <a:latin typeface="TimesLTPro-Roman"/>
              </a:rPr>
              <a:t>is applicable to most types of speech and language disorders</a:t>
            </a:r>
            <a:r>
              <a:rPr lang="en-US" dirty="0">
                <a:latin typeface="TimesLTPro-Roman"/>
              </a:rPr>
              <a:t>.</a:t>
            </a:r>
          </a:p>
          <a:p>
            <a:endParaRPr lang="en-US" sz="2800" dirty="0">
              <a:solidFill>
                <a:schemeClr val="tx1"/>
              </a:solidFill>
              <a:latin typeface="TimesLTPro-Roman"/>
            </a:endParaRPr>
          </a:p>
          <a:p>
            <a:endParaRPr lang="en-IN" dirty="0"/>
          </a:p>
        </p:txBody>
      </p:sp>
    </p:spTree>
    <p:extLst>
      <p:ext uri="{BB962C8B-B14F-4D97-AF65-F5344CB8AC3E}">
        <p14:creationId xmlns:p14="http://schemas.microsoft.com/office/powerpoint/2010/main" val="2850400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8C4369-3188-42E2-B829-2EBE5D0C3C3C}"/>
              </a:ext>
            </a:extLst>
          </p:cNvPr>
          <p:cNvSpPr>
            <a:spLocks noGrp="1"/>
          </p:cNvSpPr>
          <p:nvPr>
            <p:ph idx="1"/>
          </p:nvPr>
        </p:nvSpPr>
        <p:spPr>
          <a:xfrm>
            <a:off x="838200" y="1049572"/>
            <a:ext cx="10515600" cy="5127391"/>
          </a:xfrm>
        </p:spPr>
        <p:txBody>
          <a:bodyPr>
            <a:normAutofit fontScale="85000" lnSpcReduction="20000"/>
          </a:bodyPr>
          <a:lstStyle/>
          <a:p>
            <a:r>
              <a:rPr lang="en-US" sz="2800" dirty="0">
                <a:latin typeface="TimesLTPro-Roman"/>
              </a:rPr>
              <a:t>The goal of the first phase of instruction, called </a:t>
            </a:r>
            <a:r>
              <a:rPr lang="en-US" sz="2800" i="1" dirty="0">
                <a:solidFill>
                  <a:srgbClr val="FF0000"/>
                </a:solidFill>
                <a:latin typeface="TimesLTPro-Italic"/>
              </a:rPr>
              <a:t>establishment</a:t>
            </a:r>
            <a:r>
              <a:rPr lang="en-US" sz="2800" dirty="0">
                <a:latin typeface="TimesLTPro-Roman"/>
              </a:rPr>
              <a:t>, is to elicit target behaviors from a client and then stabilize such behaviors at a voluntary level.</a:t>
            </a:r>
          </a:p>
          <a:p>
            <a:endParaRPr lang="en-US" sz="2800" dirty="0"/>
          </a:p>
          <a:p>
            <a:pPr algn="l"/>
            <a:r>
              <a:rPr lang="en-US" sz="2800" dirty="0">
                <a:latin typeface="TimesLTPro-Roman"/>
              </a:rPr>
              <a:t>This second phase is </a:t>
            </a:r>
            <a:r>
              <a:rPr lang="en-IN" sz="2800" i="1" dirty="0">
                <a:solidFill>
                  <a:srgbClr val="FF0000"/>
                </a:solidFill>
                <a:latin typeface="TimesLTPro-Italic"/>
              </a:rPr>
              <a:t>generalization</a:t>
            </a:r>
            <a:r>
              <a:rPr lang="en-IN" sz="2800" i="1" dirty="0">
                <a:latin typeface="TimesLTPro-Italic"/>
              </a:rPr>
              <a:t> </a:t>
            </a:r>
            <a:r>
              <a:rPr lang="en-IN" sz="2800" dirty="0">
                <a:latin typeface="TimesLTPro-Roman"/>
              </a:rPr>
              <a:t>phase </a:t>
            </a:r>
            <a:r>
              <a:rPr lang="en-US" sz="2800" dirty="0">
                <a:latin typeface="TimesLTPro-Roman"/>
              </a:rPr>
              <a:t>of instruction which is designed to facilitate transfer or carryover of behavior at several generalization levels: positional, contextual, linguistic unit, sound, and situational.</a:t>
            </a:r>
          </a:p>
          <a:p>
            <a:pPr algn="l"/>
            <a:endParaRPr lang="en-US" sz="2800" dirty="0">
              <a:latin typeface="TimesLTPro-Roman"/>
            </a:endParaRPr>
          </a:p>
          <a:p>
            <a:pPr algn="l"/>
            <a:r>
              <a:rPr lang="en-US" sz="2800" dirty="0">
                <a:latin typeface="TimesLTPro-Roman"/>
              </a:rPr>
              <a:t>The third and final phase of remediation, </a:t>
            </a:r>
            <a:r>
              <a:rPr lang="en-US" sz="2800" i="1" dirty="0">
                <a:solidFill>
                  <a:srgbClr val="FF0000"/>
                </a:solidFill>
                <a:latin typeface="TimesLTPro-Italic"/>
              </a:rPr>
              <a:t>maintenance</a:t>
            </a:r>
            <a:r>
              <a:rPr lang="en-US" sz="2800" dirty="0">
                <a:latin typeface="TimesLTPro-Roman"/>
              </a:rPr>
              <a:t>, is designed to stabilize and facilitate retention of those behaviors acquired during the establishment and generalization phases. Frequency and duration of instruction are often reduced during maintenance, and the client assumes increased responsibility for “maintaining” and self-monitoring correct speech patterns.</a:t>
            </a:r>
            <a:endParaRPr lang="en-US" sz="4000" dirty="0"/>
          </a:p>
          <a:p>
            <a:endParaRPr lang="en-IN" dirty="0"/>
          </a:p>
        </p:txBody>
      </p:sp>
    </p:spTree>
    <p:extLst>
      <p:ext uri="{BB962C8B-B14F-4D97-AF65-F5344CB8AC3E}">
        <p14:creationId xmlns:p14="http://schemas.microsoft.com/office/powerpoint/2010/main" val="3442323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1921B-D69B-46EE-9273-58CCAEB5EB51}"/>
              </a:ext>
            </a:extLst>
          </p:cNvPr>
          <p:cNvSpPr>
            <a:spLocks noGrp="1"/>
          </p:cNvSpPr>
          <p:nvPr>
            <p:ph type="title"/>
          </p:nvPr>
        </p:nvSpPr>
        <p:spPr/>
        <p:txBody>
          <a:bodyPr/>
          <a:lstStyle/>
          <a:p>
            <a:r>
              <a:rPr lang="en-IN" dirty="0"/>
              <a:t>MOTOR LEARNING PRINCIPLES</a:t>
            </a:r>
          </a:p>
        </p:txBody>
      </p:sp>
      <p:sp>
        <p:nvSpPr>
          <p:cNvPr id="3" name="Content Placeholder 2">
            <a:extLst>
              <a:ext uri="{FF2B5EF4-FFF2-40B4-BE49-F238E27FC236}">
                <a16:creationId xmlns:a16="http://schemas.microsoft.com/office/drawing/2014/main" id="{EC21329A-FE1D-401A-A8F5-75DE827F65F5}"/>
              </a:ext>
            </a:extLst>
          </p:cNvPr>
          <p:cNvSpPr>
            <a:spLocks noGrp="1"/>
          </p:cNvSpPr>
          <p:nvPr>
            <p:ph idx="1"/>
          </p:nvPr>
        </p:nvSpPr>
        <p:spPr/>
        <p:txBody>
          <a:bodyPr>
            <a:normAutofit fontScale="92500" lnSpcReduction="10000"/>
          </a:bodyPr>
          <a:lstStyle/>
          <a:p>
            <a:r>
              <a:rPr lang="en-US" b="0" i="0" u="none" strike="noStrike" baseline="0" dirty="0">
                <a:latin typeface="TimesLTPro-Roman"/>
              </a:rPr>
              <a:t>Motor-based approaches to treating SSDs are designed to focus primarily on the motor skills involved in producing target sounds. </a:t>
            </a:r>
          </a:p>
          <a:p>
            <a:r>
              <a:rPr lang="en-US" b="0" i="0" u="none" strike="noStrike" baseline="0" dirty="0">
                <a:latin typeface="TimesLTPro-Roman"/>
              </a:rPr>
              <a:t>Treatment based on an articulation/phonetic or motor perspective focuses on the placement and movement of the articulators in combination with auditory stimulation (e.g., ear training and focused auditory input). </a:t>
            </a:r>
            <a:endParaRPr lang="en-US" sz="2400" dirty="0"/>
          </a:p>
          <a:p>
            <a:r>
              <a:rPr lang="en-US" sz="2800" dirty="0">
                <a:latin typeface="TimesLTPro-Roman"/>
              </a:rPr>
              <a:t>This remediation approach involves the selection of a target speech sound or sounds, with instruction proceeding through the treatment continuum described previously until the target sounds are used appropriately in spontaneous conversation. </a:t>
            </a:r>
          </a:p>
          <a:p>
            <a:endParaRPr lang="en-IN" dirty="0"/>
          </a:p>
        </p:txBody>
      </p:sp>
    </p:spTree>
    <p:extLst>
      <p:ext uri="{BB962C8B-B14F-4D97-AF65-F5344CB8AC3E}">
        <p14:creationId xmlns:p14="http://schemas.microsoft.com/office/powerpoint/2010/main" val="1428520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CC9A7-B704-4D92-9E00-68D34C1D30B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65D5C09-120B-4E60-B755-1B3755FAF5EC}"/>
              </a:ext>
            </a:extLst>
          </p:cNvPr>
          <p:cNvSpPr>
            <a:spLocks noGrp="1"/>
          </p:cNvSpPr>
          <p:nvPr>
            <p:ph idx="1"/>
          </p:nvPr>
        </p:nvSpPr>
        <p:spPr/>
        <p:txBody>
          <a:bodyPr>
            <a:normAutofit/>
          </a:bodyPr>
          <a:lstStyle/>
          <a:p>
            <a:pPr marL="0" indent="0">
              <a:buNone/>
            </a:pPr>
            <a:r>
              <a:rPr lang="en-US" sz="2800" b="0" i="0" u="none" strike="noStrike" baseline="0" dirty="0">
                <a:latin typeface="TimesLTPro-Roman"/>
              </a:rPr>
              <a:t>Maas and colleagues (2008) summarized a series of basic principles about how speech motor learning occurs into three areas: </a:t>
            </a:r>
          </a:p>
          <a:p>
            <a:r>
              <a:rPr lang="en-US" sz="2800" b="0" i="0" u="none" strike="noStrike" baseline="0" dirty="0" err="1">
                <a:latin typeface="TimesLTPro-Roman"/>
              </a:rPr>
              <a:t>prepractice</a:t>
            </a:r>
            <a:r>
              <a:rPr lang="en-US" sz="2800" b="0" i="0" u="none" strike="noStrike" baseline="0" dirty="0">
                <a:latin typeface="TimesLTPro-Roman"/>
              </a:rPr>
              <a:t> goals, </a:t>
            </a:r>
          </a:p>
          <a:p>
            <a:r>
              <a:rPr lang="en-US" sz="2800" b="0" i="0" u="none" strike="noStrike" baseline="0" dirty="0">
                <a:latin typeface="TimesLTPro-Roman"/>
              </a:rPr>
              <a:t>principles of practice, and </a:t>
            </a:r>
          </a:p>
          <a:p>
            <a:r>
              <a:rPr lang="en-US" sz="2800" b="0" i="0" u="none" strike="noStrike" baseline="0" dirty="0">
                <a:latin typeface="TimesLTPro-Roman"/>
              </a:rPr>
              <a:t>principles of feedback</a:t>
            </a:r>
            <a:endParaRPr lang="en-IN" dirty="0"/>
          </a:p>
        </p:txBody>
      </p:sp>
    </p:spTree>
    <p:extLst>
      <p:ext uri="{BB962C8B-B14F-4D97-AF65-F5344CB8AC3E}">
        <p14:creationId xmlns:p14="http://schemas.microsoft.com/office/powerpoint/2010/main" val="3538854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C1EF6-CCAE-4DB5-990B-1202745D7DC6}"/>
              </a:ext>
            </a:extLst>
          </p:cNvPr>
          <p:cNvSpPr>
            <a:spLocks noGrp="1"/>
          </p:cNvSpPr>
          <p:nvPr>
            <p:ph type="title"/>
          </p:nvPr>
        </p:nvSpPr>
        <p:spPr/>
        <p:txBody>
          <a:bodyPr/>
          <a:lstStyle/>
          <a:p>
            <a:r>
              <a:rPr lang="en-IN" b="0" dirty="0">
                <a:latin typeface="AvenirLTPro-Heavy"/>
              </a:rPr>
              <a:t>PREPRACTICE GOALS</a:t>
            </a:r>
            <a:endParaRPr lang="en-IN" dirty="0"/>
          </a:p>
        </p:txBody>
      </p:sp>
      <p:sp>
        <p:nvSpPr>
          <p:cNvPr id="3" name="Content Placeholder 2">
            <a:extLst>
              <a:ext uri="{FF2B5EF4-FFF2-40B4-BE49-F238E27FC236}">
                <a16:creationId xmlns:a16="http://schemas.microsoft.com/office/drawing/2014/main" id="{7526C34A-8111-497A-ACD3-895D8B29CAC4}"/>
              </a:ext>
            </a:extLst>
          </p:cNvPr>
          <p:cNvSpPr>
            <a:spLocks noGrp="1"/>
          </p:cNvSpPr>
          <p:nvPr>
            <p:ph idx="1"/>
          </p:nvPr>
        </p:nvSpPr>
        <p:spPr/>
        <p:txBody>
          <a:bodyPr>
            <a:normAutofit fontScale="62500" lnSpcReduction="20000"/>
          </a:bodyPr>
          <a:lstStyle/>
          <a:p>
            <a:pPr algn="l"/>
            <a:r>
              <a:rPr lang="en-US" sz="2800" dirty="0">
                <a:latin typeface="TimesLTPro-Roman"/>
              </a:rPr>
              <a:t>Prior to beginning practice, clinicians need to consider how to motivate the child for learning by including the child (or parent) in establishing goals to work on and making those goals functionally relevant.</a:t>
            </a:r>
          </a:p>
          <a:p>
            <a:pPr algn="l"/>
            <a:endParaRPr lang="en-US" sz="2800" dirty="0">
              <a:latin typeface="TimesLTPro-Roman"/>
            </a:endParaRPr>
          </a:p>
          <a:p>
            <a:pPr algn="l"/>
            <a:r>
              <a:rPr lang="en-US" sz="2800" dirty="0">
                <a:latin typeface="TimesLTPro-Roman"/>
              </a:rPr>
              <a:t> For very young children and/or those with cognitive impairments, we would likely rely more heavily on parental input for establishing goals. </a:t>
            </a:r>
          </a:p>
          <a:p>
            <a:pPr algn="l"/>
            <a:endParaRPr lang="en-US" sz="2800" dirty="0">
              <a:latin typeface="TimesLTPro-Roman"/>
            </a:endParaRPr>
          </a:p>
          <a:p>
            <a:pPr algn="l"/>
            <a:r>
              <a:rPr lang="en-US" sz="2800" dirty="0">
                <a:latin typeface="TimesLTPro-Roman"/>
              </a:rPr>
              <a:t>When beginning therapy, we need to ensure that the child understands the tasks being asked of her or him. </a:t>
            </a:r>
          </a:p>
          <a:p>
            <a:pPr algn="l"/>
            <a:endParaRPr lang="en-US" sz="2800" dirty="0">
              <a:latin typeface="TimesLTPro-Roman"/>
            </a:endParaRPr>
          </a:p>
          <a:p>
            <a:pPr algn="l"/>
            <a:r>
              <a:rPr lang="en-US" sz="2800" dirty="0">
                <a:latin typeface="TimesLTPro-Roman"/>
              </a:rPr>
              <a:t>We do this by both using simple, easy-to-understand instructions and providing good models of the goal </a:t>
            </a:r>
            <a:r>
              <a:rPr lang="en-US" sz="2800" dirty="0" err="1">
                <a:latin typeface="TimesLTPro-Roman"/>
              </a:rPr>
              <a:t>behaviour</a:t>
            </a:r>
            <a:r>
              <a:rPr lang="en-US" sz="2800" dirty="0">
                <a:latin typeface="TimesLTPro-Roman"/>
              </a:rPr>
              <a:t>.</a:t>
            </a:r>
            <a:endParaRPr lang="en-IN" dirty="0"/>
          </a:p>
        </p:txBody>
      </p:sp>
    </p:spTree>
    <p:extLst>
      <p:ext uri="{BB962C8B-B14F-4D97-AF65-F5344CB8AC3E}">
        <p14:creationId xmlns:p14="http://schemas.microsoft.com/office/powerpoint/2010/main" val="1968353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BB0AD-1754-4A42-A12C-96002723D753}"/>
              </a:ext>
            </a:extLst>
          </p:cNvPr>
          <p:cNvSpPr>
            <a:spLocks noGrp="1"/>
          </p:cNvSpPr>
          <p:nvPr>
            <p:ph type="title"/>
          </p:nvPr>
        </p:nvSpPr>
        <p:spPr/>
        <p:txBody>
          <a:bodyPr>
            <a:normAutofit/>
          </a:bodyPr>
          <a:lstStyle/>
          <a:p>
            <a:r>
              <a:rPr lang="en-IN" b="0" dirty="0">
                <a:latin typeface="AvenirLTPro-Heavy"/>
              </a:rPr>
              <a:t>PRINCIPLES OF PRACTICE</a:t>
            </a:r>
            <a:br>
              <a:rPr lang="en-IN" b="0" dirty="0">
                <a:latin typeface="AvenirLTPro-Heavy"/>
              </a:rPr>
            </a:br>
            <a:endParaRPr lang="en-IN" dirty="0"/>
          </a:p>
        </p:txBody>
      </p:sp>
      <p:sp>
        <p:nvSpPr>
          <p:cNvPr id="3" name="Content Placeholder 2">
            <a:extLst>
              <a:ext uri="{FF2B5EF4-FFF2-40B4-BE49-F238E27FC236}">
                <a16:creationId xmlns:a16="http://schemas.microsoft.com/office/drawing/2014/main" id="{2EE36518-17AA-4CAE-A393-0DE82EED8B8D}"/>
              </a:ext>
            </a:extLst>
          </p:cNvPr>
          <p:cNvSpPr>
            <a:spLocks noGrp="1"/>
          </p:cNvSpPr>
          <p:nvPr>
            <p:ph idx="1"/>
          </p:nvPr>
        </p:nvSpPr>
        <p:spPr>
          <a:xfrm>
            <a:off x="838200" y="1248355"/>
            <a:ext cx="10515600" cy="4928608"/>
          </a:xfrm>
        </p:spPr>
        <p:txBody>
          <a:bodyPr>
            <a:normAutofit/>
          </a:bodyPr>
          <a:lstStyle/>
          <a:p>
            <a:pPr marL="0" indent="0">
              <a:buNone/>
            </a:pPr>
            <a:r>
              <a:rPr lang="en-US" dirty="0">
                <a:latin typeface="TimesLTPro-Roman"/>
              </a:rPr>
              <a:t>As </a:t>
            </a:r>
            <a:r>
              <a:rPr lang="en-US" dirty="0" err="1">
                <a:latin typeface="TimesLTPro-Roman"/>
              </a:rPr>
              <a:t>Ruscello</a:t>
            </a:r>
            <a:r>
              <a:rPr lang="en-US" dirty="0">
                <a:latin typeface="TimesLTPro-Roman"/>
              </a:rPr>
              <a:t> (1984) pointed out, practice is the key variable for mastery of any skilled motor behavior. We must therefore arrange therapy so that there are lots of opportunities to practice the desired behavior. In addition, Maas and colleagues (2008) also point out that:</a:t>
            </a:r>
          </a:p>
          <a:p>
            <a:pPr marL="0" indent="0">
              <a:buNone/>
            </a:pPr>
            <a:endParaRPr lang="en-US" dirty="0">
              <a:latin typeface="TimesLTPro-Roman"/>
            </a:endParaRPr>
          </a:p>
          <a:p>
            <a:pPr marL="0" indent="0">
              <a:buNone/>
            </a:pPr>
            <a:r>
              <a:rPr lang="en-US" dirty="0">
                <a:latin typeface="TimesLTPro-Roman"/>
              </a:rPr>
              <a:t>1. Where possible, many shorter treatment sessions have been shown to be more productive than fewer but longer sessions.</a:t>
            </a:r>
          </a:p>
          <a:p>
            <a:pPr marL="0" indent="0">
              <a:buNone/>
            </a:pPr>
            <a:r>
              <a:rPr lang="en-US" dirty="0">
                <a:latin typeface="TimesLTPro-Roman"/>
              </a:rPr>
              <a:t>2. Practice under a variety of conditions (e.g., different rates with different intonation patterns) is preferable to repeating the targets many times under the same conditions.</a:t>
            </a:r>
          </a:p>
          <a:p>
            <a:pPr marL="0" indent="0">
              <a:buNone/>
            </a:pPr>
            <a:r>
              <a:rPr lang="en-US" dirty="0">
                <a:latin typeface="TimesLTPro-Roman"/>
              </a:rPr>
              <a:t>3. Random presentation of targets is better than multiple repetitions of the same target.</a:t>
            </a:r>
          </a:p>
          <a:p>
            <a:endParaRPr lang="en-IN" dirty="0"/>
          </a:p>
        </p:txBody>
      </p:sp>
    </p:spTree>
    <p:extLst>
      <p:ext uri="{BB962C8B-B14F-4D97-AF65-F5344CB8AC3E}">
        <p14:creationId xmlns:p14="http://schemas.microsoft.com/office/powerpoint/2010/main" val="25934827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21</TotalTime>
  <Words>2064</Words>
  <Application>Microsoft Office PowerPoint</Application>
  <PresentationFormat>Widescreen</PresentationFormat>
  <Paragraphs>95</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AvenirLTPro-Heavy</vt:lpstr>
      <vt:lpstr>Bookman Old Style</vt:lpstr>
      <vt:lpstr>Rockwell</vt:lpstr>
      <vt:lpstr>TimesLTPro-Italic</vt:lpstr>
      <vt:lpstr>TimesLTPro-Roman</vt:lpstr>
      <vt:lpstr>TimesLTStd-Phonetic</vt:lpstr>
      <vt:lpstr>Damask</vt:lpstr>
      <vt:lpstr>MOTOR LEARNING</vt:lpstr>
      <vt:lpstr>General guidelines</vt:lpstr>
      <vt:lpstr>PowerPoint Presentation</vt:lpstr>
      <vt:lpstr>TREATMENT CONTINUUM</vt:lpstr>
      <vt:lpstr>PowerPoint Presentation</vt:lpstr>
      <vt:lpstr>MOTOR LEARNING PRINCIPLES</vt:lpstr>
      <vt:lpstr>PowerPoint Presentation</vt:lpstr>
      <vt:lpstr>PREPRACTICE GOALS</vt:lpstr>
      <vt:lpstr>PRINCIPLES OF PRACTICE </vt:lpstr>
      <vt:lpstr>PowerPoint Presentation</vt:lpstr>
      <vt:lpstr>PRINCIPLES OF FEEDBACK </vt:lpstr>
      <vt:lpstr>1. TRADITIONAL APPROACH- VAN RIPER METHOD </vt:lpstr>
      <vt:lpstr>PowerPoint Presentation</vt:lpstr>
      <vt:lpstr>PowerPoint Presentation</vt:lpstr>
      <vt:lpstr>PowerPoint Presentation</vt:lpstr>
      <vt:lpstr> CONTEXT UTILIZATION APPROACHES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MOTOR LEARNING</dc:title>
  <dc:creator>sourav</dc:creator>
  <cp:lastModifiedBy>sourav</cp:lastModifiedBy>
  <cp:revision>4</cp:revision>
  <dcterms:created xsi:type="dcterms:W3CDTF">2021-04-12T02:59:13Z</dcterms:created>
  <dcterms:modified xsi:type="dcterms:W3CDTF">2021-04-12T03:21:57Z</dcterms:modified>
</cp:coreProperties>
</file>