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73" r:id="rId6"/>
    <p:sldId id="260" r:id="rId7"/>
    <p:sldId id="261" r:id="rId8"/>
    <p:sldId id="262" r:id="rId9"/>
    <p:sldId id="275" r:id="rId10"/>
    <p:sldId id="263" r:id="rId11"/>
    <p:sldId id="274" r:id="rId12"/>
    <p:sldId id="264" r:id="rId13"/>
    <p:sldId id="265" r:id="rId14"/>
    <p:sldId id="266" r:id="rId15"/>
    <p:sldId id="268" r:id="rId16"/>
    <p:sldId id="276" r:id="rId17"/>
    <p:sldId id="269" r:id="rId18"/>
    <p:sldId id="270" r:id="rId19"/>
    <p:sldId id="267" r:id="rId20"/>
    <p:sldId id="277" r:id="rId21"/>
    <p:sldId id="271" r:id="rId22"/>
    <p:sldId id="272" r:id="rId23"/>
    <p:sldId id="278" r:id="rId24"/>
    <p:sldId id="279" r:id="rId25"/>
    <p:sldId id="280" r:id="rId26"/>
    <p:sldId id="282" r:id="rId27"/>
    <p:sldId id="283" r:id="rId28"/>
    <p:sldId id="284" r:id="rId29"/>
    <p:sldId id="28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162"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6479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4/28/2021</a:t>
            </a:fld>
            <a:endParaRPr lang="en-US"/>
          </a:p>
        </p:txBody>
      </p:sp>
      <p:sp>
        <p:nvSpPr>
          <p:cNvPr id="6" name="Footer Placeholder 5"/>
          <p:cNvSpPr>
            <a:spLocks noGrp="1"/>
          </p:cNvSpPr>
          <p:nvPr>
            <p:ph type="ftr" sz="quarter" idx="11"/>
          </p:nvPr>
        </p:nvSpPr>
        <p:spPr>
          <a:xfrm>
            <a:off x="917678" y="6181344"/>
            <a:ext cx="5337278" cy="365125"/>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5522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7758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2516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5826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644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7809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127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899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194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9548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3282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9523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0639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725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707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fld id="{1D8BD707-D9CF-40AE-B4C6-C98DA3205C09}" type="datetimeFigureOut">
              <a:rPr lang="en-US" smtClean="0"/>
              <a:pPr/>
              <a:t>4/28/2021</a:t>
            </a:fld>
            <a:endParaRPr lang="en-US"/>
          </a:p>
        </p:txBody>
      </p:sp>
      <p:sp>
        <p:nvSpPr>
          <p:cNvPr id="6" name="Footer Placeholder 5"/>
          <p:cNvSpPr>
            <a:spLocks noGrp="1"/>
          </p:cNvSpPr>
          <p:nvPr>
            <p:ph type="ftr" sz="quarter" idx="11"/>
          </p:nvPr>
        </p:nvSpPr>
        <p:spPr>
          <a:xfrm>
            <a:off x="818348" y="6181344"/>
            <a:ext cx="3705300" cy="365125"/>
          </a:xfrm>
        </p:spPr>
        <p:txBody>
          <a:bodyPr/>
          <a:lstStyle/>
          <a:p>
            <a:endParaRPr lang="en-US"/>
          </a:p>
        </p:txBody>
      </p:sp>
      <p:sp>
        <p:nvSpPr>
          <p:cNvPr id="7" name="Slide Number Placeholder 6"/>
          <p:cNvSpPr>
            <a:spLocks noGrp="1"/>
          </p:cNvSpPr>
          <p:nvPr>
            <p:ph type="sldNum" sz="quarter" idx="12"/>
          </p:nvPr>
        </p:nvSpPr>
        <p:spPr>
          <a:xfrm>
            <a:off x="8024262" y="6181344"/>
            <a:ext cx="305186" cy="32925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0133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1D8BD707-D9CF-40AE-B4C6-C98DA3205C09}" type="datetimeFigureOut">
              <a:rPr lang="en-US" smtClean="0"/>
              <a:pPr/>
              <a:t>4/28/2021</a:t>
            </a:fld>
            <a:endParaRPr lang="en-US"/>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4406172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Motor Treatment Approaches</a:t>
            </a:r>
          </a:p>
        </p:txBody>
      </p:sp>
      <p:sp>
        <p:nvSpPr>
          <p:cNvPr id="3" name="Subtitle 2"/>
          <p:cNvSpPr>
            <a:spLocks noGrp="1"/>
          </p:cNvSpPr>
          <p:nvPr>
            <p:ph type="subTitle" idx="1"/>
          </p:nvPr>
        </p:nvSpPr>
        <p:spPr>
          <a:xfrm>
            <a:off x="2438400" y="5029200"/>
            <a:ext cx="7510506" cy="2219108"/>
          </a:xfrm>
        </p:spPr>
        <p:txBody>
          <a:bodyPr/>
          <a:lstStyle/>
          <a:p>
            <a:r>
              <a:rPr lang="en-IN" dirty="0"/>
              <a:t>Submitted to – </a:t>
            </a:r>
            <a:r>
              <a:rPr lang="en-IN" dirty="0" err="1"/>
              <a:t>sarita</a:t>
            </a:r>
            <a:r>
              <a:rPr lang="en-IN" dirty="0"/>
              <a:t> mam</a:t>
            </a:r>
          </a:p>
          <a:p>
            <a:r>
              <a:rPr lang="en-IN" dirty="0"/>
              <a:t>Presented by – </a:t>
            </a:r>
            <a:r>
              <a:rPr lang="en-IN" dirty="0" err="1"/>
              <a:t>geeta</a:t>
            </a:r>
            <a:r>
              <a:rPr lang="en-IN" dirty="0"/>
              <a:t> </a:t>
            </a:r>
            <a:r>
              <a:rPr lang="en-IN" dirty="0" err="1"/>
              <a:t>alimchandani</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Motor Kinesthetic approach</a:t>
            </a:r>
          </a:p>
        </p:txBody>
      </p:sp>
      <p:sp>
        <p:nvSpPr>
          <p:cNvPr id="3" name="Content Placeholder 2"/>
          <p:cNvSpPr>
            <a:spLocks noGrp="1"/>
          </p:cNvSpPr>
          <p:nvPr>
            <p:ph idx="1"/>
          </p:nvPr>
        </p:nvSpPr>
        <p:spPr/>
        <p:txBody>
          <a:bodyPr/>
          <a:lstStyle/>
          <a:p>
            <a:r>
              <a:rPr lang="en-IN" dirty="0"/>
              <a:t>In this approach </a:t>
            </a:r>
            <a:r>
              <a:rPr lang="en-IN" dirty="0" err="1"/>
              <a:t>slp</a:t>
            </a:r>
            <a:r>
              <a:rPr lang="en-IN" dirty="0"/>
              <a:t> directly manipulates externally parts of the clients speech mechanism(external mouth , jaw , nose and neck regions) especially the articulators.</a:t>
            </a:r>
          </a:p>
          <a:p>
            <a:r>
              <a:rPr lang="en-IN" dirty="0"/>
              <a:t>A subsequent derivation of approach is PROMPT</a:t>
            </a:r>
          </a:p>
          <a:p>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F336B-344F-4706-A5BB-C07251550A4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9BE7D2D4-DD8E-4443-A3F2-25B675F8E292}"/>
              </a:ext>
            </a:extLst>
          </p:cNvPr>
          <p:cNvPicPr>
            <a:picLocks noGrp="1" noChangeAspect="1"/>
          </p:cNvPicPr>
          <p:nvPr>
            <p:ph idx="1"/>
          </p:nvPr>
        </p:nvPicPr>
        <p:blipFill>
          <a:blip r:embed="rId2"/>
          <a:stretch>
            <a:fillRect/>
          </a:stretch>
        </p:blipFill>
        <p:spPr>
          <a:xfrm>
            <a:off x="2757167" y="2060575"/>
            <a:ext cx="3632842" cy="4041775"/>
          </a:xfrm>
        </p:spPr>
      </p:pic>
    </p:spTree>
    <p:extLst>
      <p:ext uri="{BB962C8B-B14F-4D97-AF65-F5344CB8AC3E}">
        <p14:creationId xmlns:p14="http://schemas.microsoft.com/office/powerpoint/2010/main" val="1227970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Rationale</a:t>
            </a:r>
          </a:p>
        </p:txBody>
      </p:sp>
      <p:sp>
        <p:nvSpPr>
          <p:cNvPr id="3" name="Content Placeholder 2"/>
          <p:cNvSpPr>
            <a:spLocks noGrp="1"/>
          </p:cNvSpPr>
          <p:nvPr>
            <p:ph idx="1"/>
          </p:nvPr>
        </p:nvSpPr>
        <p:spPr/>
        <p:txBody>
          <a:bodyPr>
            <a:normAutofit/>
          </a:bodyPr>
          <a:lstStyle/>
          <a:p>
            <a:r>
              <a:rPr lang="en-IN" dirty="0"/>
              <a:t>Articulation learning requires </a:t>
            </a:r>
            <a:r>
              <a:rPr lang="en-IN" dirty="0" err="1"/>
              <a:t>cordination</a:t>
            </a:r>
            <a:r>
              <a:rPr lang="en-IN" dirty="0"/>
              <a:t> of muscular activities used in speech , control of the air current and facial expression. Individuals who have </a:t>
            </a:r>
            <a:r>
              <a:rPr lang="en-IN" dirty="0" err="1"/>
              <a:t>misarticulation</a:t>
            </a:r>
            <a:r>
              <a:rPr lang="en-IN" dirty="0"/>
              <a:t> need to learn the feel of articulation movements.</a:t>
            </a:r>
          </a:p>
          <a:p>
            <a:r>
              <a:rPr lang="en-IN" dirty="0"/>
              <a:t>Through clinicians manipulations and productions of the sounds, the client associates the articulation movements with the auditory input and learns to articulate sounds.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Goals and procedure</a:t>
            </a:r>
          </a:p>
        </p:txBody>
      </p:sp>
      <p:sp>
        <p:nvSpPr>
          <p:cNvPr id="3" name="Content Placeholder 2"/>
          <p:cNvSpPr>
            <a:spLocks noGrp="1"/>
          </p:cNvSpPr>
          <p:nvPr>
            <p:ph idx="1"/>
          </p:nvPr>
        </p:nvSpPr>
        <p:spPr/>
        <p:txBody>
          <a:bodyPr>
            <a:normAutofit/>
          </a:bodyPr>
          <a:lstStyle/>
          <a:p>
            <a:r>
              <a:rPr lang="en-IN" dirty="0"/>
              <a:t>To prevent incorrect articulation learning and to aid in the correction of misarticulations.</a:t>
            </a:r>
          </a:p>
          <a:p>
            <a:r>
              <a:rPr lang="en-IN" dirty="0"/>
              <a:t>The motor kinesthetic approach can be used only with individual not with groups. It is appropriate for children and adults.</a:t>
            </a:r>
          </a:p>
          <a:p>
            <a:r>
              <a:rPr lang="en-IN" dirty="0"/>
              <a:t>Young and Hawk recommended this approach for categories of sound substitutions, delayed speech , speechlessness, cleft palate, hard of hearing , deaf , blind , cerebral palsy and aphasia and for the development of infant speech.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PROMPT</a:t>
            </a:r>
          </a:p>
        </p:txBody>
      </p:sp>
      <p:sp>
        <p:nvSpPr>
          <p:cNvPr id="3" name="Content Placeholder 2"/>
          <p:cNvSpPr>
            <a:spLocks noGrp="1"/>
          </p:cNvSpPr>
          <p:nvPr>
            <p:ph idx="1"/>
          </p:nvPr>
        </p:nvSpPr>
        <p:spPr/>
        <p:txBody>
          <a:bodyPr>
            <a:normAutofit/>
          </a:bodyPr>
          <a:lstStyle/>
          <a:p>
            <a:r>
              <a:rPr lang="en-IN" dirty="0"/>
              <a:t>It is based on neurological , anatomical , cognitive – linguistic and motor theories.</a:t>
            </a:r>
          </a:p>
          <a:p>
            <a:r>
              <a:rPr lang="en-IN" dirty="0"/>
              <a:t>Producing speech sounds involves the speech mechanism reaching a phonetic target within a three dimensional space </a:t>
            </a:r>
            <a:r>
              <a:rPr lang="en-IN" dirty="0" err="1"/>
              <a:t>cordinate</a:t>
            </a:r>
            <a:r>
              <a:rPr lang="en-IN" dirty="0"/>
              <a:t> system</a:t>
            </a:r>
          </a:p>
          <a:p>
            <a:r>
              <a:rPr lang="en-IN" dirty="0"/>
              <a:t>It is hypothesized that the </a:t>
            </a:r>
            <a:r>
              <a:rPr lang="en-IN" dirty="0" err="1"/>
              <a:t>neuromotor</a:t>
            </a:r>
            <a:r>
              <a:rPr lang="en-IN" dirty="0"/>
              <a:t> control of the speech system occurs through a combination or closed loop and open loop systems.</a:t>
            </a:r>
          </a:p>
          <a:p>
            <a:r>
              <a:rPr lang="en-IN" dirty="0"/>
              <a:t>The PROMPT system provides tactile stimulation using touch , pressure , kinesthetic and </a:t>
            </a:r>
            <a:r>
              <a:rPr lang="en-IN" dirty="0" err="1"/>
              <a:t>proprioreceptives</a:t>
            </a:r>
            <a:r>
              <a:rPr lang="en-IN" dirty="0"/>
              <a:t> cues for the phonetic targets as well as for the feed forward or sequential movement needed to go from one target to the next.</a:t>
            </a:r>
          </a:p>
          <a:p>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Goals and procedures</a:t>
            </a:r>
          </a:p>
        </p:txBody>
      </p:sp>
      <p:sp>
        <p:nvSpPr>
          <p:cNvPr id="3" name="Content Placeholder 2"/>
          <p:cNvSpPr>
            <a:spLocks noGrp="1"/>
          </p:cNvSpPr>
          <p:nvPr>
            <p:ph idx="1"/>
          </p:nvPr>
        </p:nvSpPr>
        <p:spPr/>
        <p:txBody>
          <a:bodyPr>
            <a:normAutofit/>
          </a:bodyPr>
          <a:lstStyle/>
          <a:p>
            <a:r>
              <a:rPr lang="en-IN" dirty="0"/>
              <a:t>The goal for the client is to approximate </a:t>
            </a:r>
            <a:r>
              <a:rPr lang="en-IN" dirty="0" err="1"/>
              <a:t>phonemes,independently</a:t>
            </a:r>
            <a:r>
              <a:rPr lang="en-IN" dirty="0"/>
              <a:t> produce word /phrases and produce conversational speech, depending upon the clients capabilities.</a:t>
            </a:r>
          </a:p>
          <a:p>
            <a:pPr lvl="1"/>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DF596-9316-4BFE-ACC1-9E6B88422972}"/>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1D09A525-9115-4AF5-B404-EDFF1D70EB53}"/>
              </a:ext>
            </a:extLst>
          </p:cNvPr>
          <p:cNvPicPr>
            <a:picLocks noGrp="1" noChangeAspect="1"/>
          </p:cNvPicPr>
          <p:nvPr>
            <p:ph idx="1"/>
          </p:nvPr>
        </p:nvPicPr>
        <p:blipFill>
          <a:blip r:embed="rId2"/>
          <a:stretch>
            <a:fillRect/>
          </a:stretch>
        </p:blipFill>
        <p:spPr>
          <a:xfrm>
            <a:off x="1295400" y="274638"/>
            <a:ext cx="6705599" cy="6202362"/>
          </a:xfrm>
        </p:spPr>
      </p:pic>
    </p:spTree>
    <p:extLst>
      <p:ext uri="{BB962C8B-B14F-4D97-AF65-F5344CB8AC3E}">
        <p14:creationId xmlns:p14="http://schemas.microsoft.com/office/powerpoint/2010/main" val="1660881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228600"/>
            <a:ext cx="8229600" cy="7010400"/>
          </a:xfrm>
        </p:spPr>
        <p:txBody>
          <a:bodyPr>
            <a:normAutofit/>
          </a:bodyPr>
          <a:lstStyle/>
          <a:p>
            <a:r>
              <a:rPr lang="en-IN" dirty="0"/>
              <a:t>Stages of motor speech </a:t>
            </a:r>
            <a:r>
              <a:rPr lang="en-IN" dirty="0" err="1"/>
              <a:t>hierachy</a:t>
            </a:r>
            <a:r>
              <a:rPr lang="en-IN" dirty="0"/>
              <a:t>-</a:t>
            </a:r>
          </a:p>
          <a:p>
            <a:pPr lvl="1"/>
            <a:r>
              <a:rPr lang="en-IN" dirty="0"/>
              <a:t>Level 1 focuses on attaining the postural support for speech</a:t>
            </a:r>
          </a:p>
          <a:p>
            <a:pPr lvl="1"/>
            <a:r>
              <a:rPr lang="en-IN" dirty="0"/>
              <a:t>Level 2 stresses control of phonation including voicing so that the duration of speech for/a/,/h/,and /m/ is 2 to 3 seconds.</a:t>
            </a:r>
          </a:p>
          <a:p>
            <a:pPr lvl="1"/>
            <a:r>
              <a:rPr lang="en-IN" dirty="0"/>
              <a:t>Level 3 involves movement on a single plane with voicing focused on jaw movement that is limited to vertical movement with the anterior-posterior movement controlled by the clinician.</a:t>
            </a:r>
          </a:p>
          <a:p>
            <a:pPr lvl="1"/>
            <a:r>
              <a:rPr lang="en-IN" dirty="0"/>
              <a:t>level IV, additional planes of movement are added with an emphasis on control of lip retraction and rounding and symmetry and coordination of lip movements. There is integration of voicing, jaw, facial </a:t>
            </a:r>
            <a:r>
              <a:rPr lang="en-IN" dirty="0" err="1"/>
              <a:t>contrac</a:t>
            </a:r>
            <a:r>
              <a:rPr lang="en-IN" dirty="0"/>
              <a:t> </a:t>
            </a:r>
            <a:r>
              <a:rPr lang="en-IN" dirty="0" err="1"/>
              <a:t>tion</a:t>
            </a:r>
            <a:r>
              <a:rPr lang="en-IN" dirty="0"/>
              <a:t>, and lip rounding.</a:t>
            </a:r>
          </a:p>
          <a:p>
            <a:pPr lvl="1"/>
            <a:r>
              <a:rPr lang="en-IN" dirty="0"/>
              <a:t>Level V involves control of tongue height and location and integration of... tongue movement with jaw and lip movements.</a:t>
            </a:r>
          </a:p>
          <a:p>
            <a:pPr lvl="1"/>
            <a:r>
              <a:rPr lang="en-IN" dirty="0"/>
              <a:t> Level VI includes sequenced movement on multiple planes, encompassing voicing, jaw and facial contraction, tongue control, and timing.</a:t>
            </a:r>
          </a:p>
          <a:p>
            <a:pPr lvl="1"/>
            <a:r>
              <a:rPr lang="en-IN" dirty="0"/>
              <a:t>Level VII focuses on </a:t>
            </a:r>
            <a:r>
              <a:rPr lang="en-IN" dirty="0" err="1"/>
              <a:t>suprasegmentals</a:t>
            </a:r>
            <a:r>
              <a:rPr lang="en-IN" dirty="0"/>
              <a:t>, including </a:t>
            </a:r>
            <a:r>
              <a:rPr lang="en-IN" dirty="0" err="1"/>
              <a:t>intona</a:t>
            </a:r>
            <a:r>
              <a:rPr lang="en-IN" dirty="0"/>
              <a:t> </a:t>
            </a:r>
            <a:r>
              <a:rPr lang="en-IN" dirty="0" err="1"/>
              <a:t>tion</a:t>
            </a:r>
            <a:r>
              <a:rPr lang="en-IN" dirty="0"/>
              <a:t>, stress, juncture, and speech rate in sequenced motor movements.</a:t>
            </a:r>
          </a:p>
          <a:p>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t>There are three phases of treatment with motor speech and interaction and language goals specified for each phase:</a:t>
            </a:r>
          </a:p>
          <a:p>
            <a:pPr lvl="1"/>
            <a:r>
              <a:rPr lang="en-IN" dirty="0"/>
              <a:t>Phase I-Single plane of movement (vertical or horizontal)</a:t>
            </a:r>
          </a:p>
          <a:p>
            <a:pPr lvl="1"/>
            <a:r>
              <a:rPr lang="en-IN" dirty="0"/>
              <a:t> Phase II-Two planes of movement (vertical and horizontal across two syllables)</a:t>
            </a:r>
          </a:p>
          <a:p>
            <a:pPr lvl="1"/>
            <a:r>
              <a:rPr lang="en-IN" dirty="0"/>
              <a:t>Phase III-Three planes of movement (vertical, horizontal, and anterior-posterior)</a:t>
            </a:r>
          </a:p>
          <a:p>
            <a:r>
              <a:rPr lang="en-IN" dirty="0"/>
              <a:t>In Phase I of treatment, levels I, II, and III of the motor-speech hierarchy are addressed; Phase </a:t>
            </a:r>
            <a:r>
              <a:rPr lang="en-IN" dirty="0" err="1"/>
              <a:t>II,.level</a:t>
            </a:r>
            <a:r>
              <a:rPr lang="en-IN" dirty="0"/>
              <a:t> IV; and, Phase III, levels V, VI, and VII</a:t>
            </a:r>
          </a:p>
          <a:p>
            <a:pPr marL="971550" lvl="1" indent="-514350">
              <a:buNone/>
            </a:pPr>
            <a:endParaRPr lang="en-IN" dirty="0"/>
          </a:p>
          <a:p>
            <a:pPr lvl="1">
              <a:buNone/>
            </a:pP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r>
              <a:rPr lang="en-IN" dirty="0"/>
              <a:t>Prompts provide information about several speech parameters including place of contact, ex tent of </a:t>
            </a:r>
            <a:r>
              <a:rPr lang="en-IN" dirty="0" err="1"/>
              <a:t>mandibular</a:t>
            </a:r>
            <a:r>
              <a:rPr lang="en-IN" dirty="0"/>
              <a:t> excursion, resonance and phonation, number of muscles in the contracted state, duration of segments relative to one an other, manner of production, and </a:t>
            </a:r>
            <a:r>
              <a:rPr lang="en-IN" dirty="0" err="1"/>
              <a:t>coarticulation</a:t>
            </a:r>
            <a:r>
              <a:rPr lang="en-IN" dirty="0"/>
              <a:t>. There is a standard prompt specified for each En </a:t>
            </a:r>
            <a:r>
              <a:rPr lang="en-IN" dirty="0" err="1"/>
              <a:t>glish</a:t>
            </a:r>
            <a:r>
              <a:rPr lang="en-IN" dirty="0"/>
              <a:t> vowel, diphthong, and consonant.</a:t>
            </a:r>
          </a:p>
          <a:p>
            <a:r>
              <a:rPr lang="en-IN" dirty="0"/>
              <a:t>Nasal resonance and voicing features are cued by touching the nose and the laryngeal area, respectively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Traditional treatment approach</a:t>
            </a:r>
          </a:p>
        </p:txBody>
      </p:sp>
      <p:sp>
        <p:nvSpPr>
          <p:cNvPr id="3" name="Content Placeholder 2"/>
          <p:cNvSpPr>
            <a:spLocks noGrp="1"/>
          </p:cNvSpPr>
          <p:nvPr>
            <p:ph idx="1"/>
          </p:nvPr>
        </p:nvSpPr>
        <p:spPr/>
        <p:txBody>
          <a:bodyPr>
            <a:normAutofit/>
          </a:bodyPr>
          <a:lstStyle/>
          <a:p>
            <a:r>
              <a:rPr lang="en-IN" dirty="0"/>
              <a:t>In 1939 Van Riper first formulated it , often called as stimulus approach.</a:t>
            </a:r>
          </a:p>
          <a:p>
            <a:r>
              <a:rPr lang="en-IN" dirty="0"/>
              <a:t>It emphasizes auditory training or speech perception training that precedes and accompanies sound production.</a:t>
            </a:r>
          </a:p>
          <a:p>
            <a:r>
              <a:rPr lang="en-IN" dirty="0"/>
              <a:t>After the sound is elicited in isolation , it is produced at various levels , including nonsense syllables , words , phrases , sentences and spontaneous speech.</a:t>
            </a:r>
          </a:p>
          <a:p>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41FB-0BC3-41E3-A74C-00202AE088C1}"/>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C0C14751-E02E-46A4-9E02-DD019D86EC1A}"/>
              </a:ext>
            </a:extLst>
          </p:cNvPr>
          <p:cNvPicPr>
            <a:picLocks noGrp="1" noChangeAspect="1"/>
          </p:cNvPicPr>
          <p:nvPr>
            <p:ph idx="1"/>
          </p:nvPr>
        </p:nvPicPr>
        <p:blipFill>
          <a:blip r:embed="rId2"/>
          <a:stretch>
            <a:fillRect/>
          </a:stretch>
        </p:blipFill>
        <p:spPr>
          <a:xfrm>
            <a:off x="817563" y="2218474"/>
            <a:ext cx="7512050" cy="3725976"/>
          </a:xfrm>
        </p:spPr>
      </p:pic>
    </p:spTree>
    <p:extLst>
      <p:ext uri="{BB962C8B-B14F-4D97-AF65-F5344CB8AC3E}">
        <p14:creationId xmlns:p14="http://schemas.microsoft.com/office/powerpoint/2010/main" val="3676661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t>Co-articulation is addressed using the PROMPT system by working at the phrase level with the clinician dynamically using surface prompts to move from one sound to the next.</a:t>
            </a:r>
          </a:p>
          <a:p>
            <a:r>
              <a:rPr lang="en-IN" dirty="0"/>
              <a:t>There are three levels of prompts:. 			Parameter</a:t>
            </a:r>
          </a:p>
          <a:p>
            <a:pPr lvl="2">
              <a:buNone/>
            </a:pPr>
            <a:r>
              <a:rPr lang="en-IN" dirty="0"/>
              <a:t>Complex</a:t>
            </a:r>
          </a:p>
          <a:p>
            <a:r>
              <a:rPr lang="en-IN" dirty="0"/>
              <a:t>      Surface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Parameter prompts provide the base support and are the large organizing gestures (such as voicing, rounding, retracting). Complex prompts are multidimensional and specify as many components as possible. Surface prompts are noncomplex cues that signal place, timing, and transition (such as omission of voicing and jaw excursion cues)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EF6BF-4B1B-42F3-A3E2-E6FC964616AD}"/>
              </a:ext>
            </a:extLst>
          </p:cNvPr>
          <p:cNvSpPr>
            <a:spLocks noGrp="1"/>
          </p:cNvSpPr>
          <p:nvPr>
            <p:ph type="title"/>
          </p:nvPr>
        </p:nvSpPr>
        <p:spPr/>
        <p:txBody>
          <a:bodyPr/>
          <a:lstStyle/>
          <a:p>
            <a:r>
              <a:rPr lang="en-IN" dirty="0"/>
              <a:t>Paired stimuli approach</a:t>
            </a:r>
          </a:p>
        </p:txBody>
      </p:sp>
      <p:sp>
        <p:nvSpPr>
          <p:cNvPr id="3" name="Content Placeholder 2">
            <a:extLst>
              <a:ext uri="{FF2B5EF4-FFF2-40B4-BE49-F238E27FC236}">
                <a16:creationId xmlns:a16="http://schemas.microsoft.com/office/drawing/2014/main" id="{3B4D2A55-E81B-400D-B86D-4AF5810800B7}"/>
              </a:ext>
            </a:extLst>
          </p:cNvPr>
          <p:cNvSpPr>
            <a:spLocks noGrp="1"/>
          </p:cNvSpPr>
          <p:nvPr>
            <p:ph idx="1"/>
          </p:nvPr>
        </p:nvSpPr>
        <p:spPr/>
        <p:txBody>
          <a:bodyPr>
            <a:normAutofit/>
          </a:bodyPr>
          <a:lstStyle/>
          <a:p>
            <a:r>
              <a:rPr lang="en-US" sz="3600" dirty="0"/>
              <a:t>The paired-stimuli approach was initially devised by Weston and Irwin (1971) who later devised </a:t>
            </a:r>
            <a:r>
              <a:rPr lang="en-US" sz="3600" dirty="0" err="1"/>
              <a:t>ar</a:t>
            </a:r>
            <a:r>
              <a:rPr lang="en-US" sz="3600" dirty="0"/>
              <a:t> </a:t>
            </a:r>
            <a:r>
              <a:rPr lang="en-US" sz="3600" dirty="0" err="1"/>
              <a:t>ticulation</a:t>
            </a:r>
            <a:r>
              <a:rPr lang="en-US" sz="3600" dirty="0"/>
              <a:t> treatment kits (Irwin &amp; Weston, 1971-1975) based on the paired-</a:t>
            </a:r>
            <a:r>
              <a:rPr lang="en-US" sz="3600" dirty="0" err="1"/>
              <a:t>stiniuli</a:t>
            </a:r>
            <a:r>
              <a:rPr lang="en-US" sz="3600" dirty="0"/>
              <a:t> method.</a:t>
            </a:r>
            <a:endParaRPr lang="en-IN" sz="3600" dirty="0"/>
          </a:p>
        </p:txBody>
      </p:sp>
    </p:spTree>
    <p:extLst>
      <p:ext uri="{BB962C8B-B14F-4D97-AF65-F5344CB8AC3E}">
        <p14:creationId xmlns:p14="http://schemas.microsoft.com/office/powerpoint/2010/main" val="4055727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51FB8-EEA4-4855-B8E6-09C67E3FCC60}"/>
              </a:ext>
            </a:extLst>
          </p:cNvPr>
          <p:cNvSpPr>
            <a:spLocks noGrp="1"/>
          </p:cNvSpPr>
          <p:nvPr>
            <p:ph type="title"/>
          </p:nvPr>
        </p:nvSpPr>
        <p:spPr/>
        <p:txBody>
          <a:bodyPr/>
          <a:lstStyle/>
          <a:p>
            <a:r>
              <a:rPr lang="en-IN" dirty="0"/>
              <a:t>Rationale</a:t>
            </a:r>
          </a:p>
        </p:txBody>
      </p:sp>
      <p:sp>
        <p:nvSpPr>
          <p:cNvPr id="3" name="Content Placeholder 2">
            <a:extLst>
              <a:ext uri="{FF2B5EF4-FFF2-40B4-BE49-F238E27FC236}">
                <a16:creationId xmlns:a16="http://schemas.microsoft.com/office/drawing/2014/main" id="{6DFD0A10-6E50-4B5D-9F1A-0E1F2FEC42A4}"/>
              </a:ext>
            </a:extLst>
          </p:cNvPr>
          <p:cNvSpPr>
            <a:spLocks noGrp="1"/>
          </p:cNvSpPr>
          <p:nvPr>
            <p:ph idx="1"/>
          </p:nvPr>
        </p:nvSpPr>
        <p:spPr/>
        <p:txBody>
          <a:bodyPr>
            <a:normAutofit/>
          </a:bodyPr>
          <a:lstStyle/>
          <a:p>
            <a:r>
              <a:rPr lang="en-US" sz="2800" dirty="0"/>
              <a:t>The basis of the paired stimuli approach is operant conditioning principles (Weston &amp; Irwin, 1971). Weston and Irwin noted that while operant </a:t>
            </a:r>
            <a:r>
              <a:rPr lang="en-US" sz="2800" dirty="0" err="1"/>
              <a:t>condi</a:t>
            </a:r>
            <a:r>
              <a:rPr lang="en-US" sz="2800" dirty="0"/>
              <a:t> </a:t>
            </a:r>
            <a:r>
              <a:rPr lang="en-US" sz="2800" dirty="0" err="1"/>
              <a:t>tioning</a:t>
            </a:r>
            <a:r>
              <a:rPr lang="en-US" sz="2800" dirty="0"/>
              <a:t> focuses on symptoms, it has been shown to be effective in modifying behavior in the realm of communication as well as in other areas.</a:t>
            </a:r>
            <a:endParaRPr lang="en-IN" sz="2800" dirty="0"/>
          </a:p>
        </p:txBody>
      </p:sp>
    </p:spTree>
    <p:extLst>
      <p:ext uri="{BB962C8B-B14F-4D97-AF65-F5344CB8AC3E}">
        <p14:creationId xmlns:p14="http://schemas.microsoft.com/office/powerpoint/2010/main" val="932146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53A5A-9BB2-4DC6-A8CC-AFDDA6469B91}"/>
              </a:ext>
            </a:extLst>
          </p:cNvPr>
          <p:cNvSpPr>
            <a:spLocks noGrp="1"/>
          </p:cNvSpPr>
          <p:nvPr>
            <p:ph type="title"/>
          </p:nvPr>
        </p:nvSpPr>
        <p:spPr/>
        <p:txBody>
          <a:bodyPr/>
          <a:lstStyle/>
          <a:p>
            <a:r>
              <a:rPr lang="en-IN" dirty="0"/>
              <a:t>Goals and procedure</a:t>
            </a:r>
          </a:p>
        </p:txBody>
      </p:sp>
      <p:sp>
        <p:nvSpPr>
          <p:cNvPr id="3" name="Content Placeholder 2">
            <a:extLst>
              <a:ext uri="{FF2B5EF4-FFF2-40B4-BE49-F238E27FC236}">
                <a16:creationId xmlns:a16="http://schemas.microsoft.com/office/drawing/2014/main" id="{36B13A65-446E-4914-B40F-6CA4AB223F4C}"/>
              </a:ext>
            </a:extLst>
          </p:cNvPr>
          <p:cNvSpPr>
            <a:spLocks noGrp="1"/>
          </p:cNvSpPr>
          <p:nvPr>
            <p:ph idx="1"/>
          </p:nvPr>
        </p:nvSpPr>
        <p:spPr/>
        <p:txBody>
          <a:bodyPr>
            <a:normAutofit fontScale="92500"/>
          </a:bodyPr>
          <a:lstStyle/>
          <a:p>
            <a:r>
              <a:rPr lang="en-US" sz="3600" dirty="0"/>
              <a:t>The goal is correct production of the target sounds in conversational speech. One sound is targeted at a time. There are three stages in the paired-</a:t>
            </a:r>
            <a:r>
              <a:rPr lang="en-US" sz="3600" dirty="0" err="1"/>
              <a:t>stimuliapproach</a:t>
            </a:r>
            <a:r>
              <a:rPr lang="en-US" sz="3600" dirty="0"/>
              <a:t>:• Word </a:t>
            </a:r>
            <a:r>
              <a:rPr lang="en-US" sz="3600" dirty="0" err="1"/>
              <a:t>levelSentence</a:t>
            </a:r>
            <a:r>
              <a:rPr lang="en-US" sz="3600" dirty="0"/>
              <a:t> </a:t>
            </a:r>
            <a:r>
              <a:rPr lang="en-US" sz="3600" dirty="0" err="1"/>
              <a:t>levelConversation</a:t>
            </a:r>
            <a:r>
              <a:rPr lang="en-US" sz="3600" dirty="0"/>
              <a:t> level</a:t>
            </a:r>
            <a:endParaRPr lang="en-IN" sz="3600" dirty="0"/>
          </a:p>
        </p:txBody>
      </p:sp>
    </p:spTree>
    <p:extLst>
      <p:ext uri="{BB962C8B-B14F-4D97-AF65-F5344CB8AC3E}">
        <p14:creationId xmlns:p14="http://schemas.microsoft.com/office/powerpoint/2010/main" val="4663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4B6F3-EDE7-4982-9187-244E542680E3}"/>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7F18E5BA-A967-4751-B072-D46C257573EC}"/>
              </a:ext>
            </a:extLst>
          </p:cNvPr>
          <p:cNvPicPr>
            <a:picLocks noGrp="1" noChangeAspect="1"/>
          </p:cNvPicPr>
          <p:nvPr>
            <p:ph idx="1"/>
          </p:nvPr>
        </p:nvPicPr>
        <p:blipFill>
          <a:blip r:embed="rId2"/>
          <a:stretch>
            <a:fillRect/>
          </a:stretch>
        </p:blipFill>
        <p:spPr>
          <a:xfrm>
            <a:off x="457200" y="93961"/>
            <a:ext cx="7772399" cy="6535439"/>
          </a:xfrm>
        </p:spPr>
      </p:pic>
    </p:spTree>
    <p:extLst>
      <p:ext uri="{BB962C8B-B14F-4D97-AF65-F5344CB8AC3E}">
        <p14:creationId xmlns:p14="http://schemas.microsoft.com/office/powerpoint/2010/main" val="1681318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7F9E-12F5-44A7-812A-CF73F316B066}"/>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C0CDE702-2A1D-4E45-99AD-5039A500B383}"/>
              </a:ext>
            </a:extLst>
          </p:cNvPr>
          <p:cNvPicPr>
            <a:picLocks noGrp="1" noChangeAspect="1"/>
          </p:cNvPicPr>
          <p:nvPr>
            <p:ph idx="1"/>
          </p:nvPr>
        </p:nvPicPr>
        <p:blipFill>
          <a:blip r:embed="rId2"/>
          <a:stretch>
            <a:fillRect/>
          </a:stretch>
        </p:blipFill>
        <p:spPr>
          <a:xfrm>
            <a:off x="457200" y="248071"/>
            <a:ext cx="7512050" cy="2008373"/>
          </a:xfrm>
        </p:spPr>
      </p:pic>
      <p:pic>
        <p:nvPicPr>
          <p:cNvPr id="7" name="Picture 6">
            <a:extLst>
              <a:ext uri="{FF2B5EF4-FFF2-40B4-BE49-F238E27FC236}">
                <a16:creationId xmlns:a16="http://schemas.microsoft.com/office/drawing/2014/main" id="{915EE4F7-ED9D-4C7B-8C9C-C88BD12C56E6}"/>
              </a:ext>
            </a:extLst>
          </p:cNvPr>
          <p:cNvPicPr>
            <a:picLocks noChangeAspect="1"/>
          </p:cNvPicPr>
          <p:nvPr/>
        </p:nvPicPr>
        <p:blipFill rotWithShape="1">
          <a:blip r:embed="rId3"/>
          <a:srcRect t="15663"/>
          <a:stretch/>
        </p:blipFill>
        <p:spPr>
          <a:xfrm>
            <a:off x="457200" y="2256444"/>
            <a:ext cx="7467600" cy="3692563"/>
          </a:xfrm>
          <a:prstGeom prst="rect">
            <a:avLst/>
          </a:prstGeom>
        </p:spPr>
      </p:pic>
    </p:spTree>
    <p:extLst>
      <p:ext uri="{BB962C8B-B14F-4D97-AF65-F5344CB8AC3E}">
        <p14:creationId xmlns:p14="http://schemas.microsoft.com/office/powerpoint/2010/main" val="1196695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24739-2EC7-4255-9DBF-6A2B7351A044}"/>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E567B52A-CF5B-4CC2-8C90-EA5E685DA08B}"/>
              </a:ext>
            </a:extLst>
          </p:cNvPr>
          <p:cNvPicPr>
            <a:picLocks noGrp="1" noChangeAspect="1"/>
          </p:cNvPicPr>
          <p:nvPr>
            <p:ph idx="1"/>
          </p:nvPr>
        </p:nvPicPr>
        <p:blipFill>
          <a:blip r:embed="rId2"/>
          <a:stretch>
            <a:fillRect/>
          </a:stretch>
        </p:blipFill>
        <p:spPr>
          <a:xfrm>
            <a:off x="533400" y="457200"/>
            <a:ext cx="8153399" cy="6095999"/>
          </a:xfrm>
        </p:spPr>
      </p:pic>
    </p:spTree>
    <p:extLst>
      <p:ext uri="{BB962C8B-B14F-4D97-AF65-F5344CB8AC3E}">
        <p14:creationId xmlns:p14="http://schemas.microsoft.com/office/powerpoint/2010/main" val="725279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5FE0A9-3CDC-4BF3-B15E-203C250F70DE}"/>
              </a:ext>
            </a:extLst>
          </p:cNvPr>
          <p:cNvSpPr>
            <a:spLocks noGrp="1"/>
          </p:cNvSpPr>
          <p:nvPr>
            <p:ph idx="1"/>
          </p:nvPr>
        </p:nvSpPr>
        <p:spPr>
          <a:xfrm>
            <a:off x="818348" y="457200"/>
            <a:ext cx="7511472" cy="5644860"/>
          </a:xfrm>
        </p:spPr>
        <p:txBody>
          <a:bodyPr>
            <a:normAutofit lnSpcReduction="10000"/>
          </a:bodyPr>
          <a:lstStyle/>
          <a:p>
            <a:r>
              <a:rPr lang="en-US" sz="2800" dirty="0"/>
              <a:t>The paired stimuli approach was designed for children, but could be used with adults if modified to use written words rather than pictures. It is most appropriately used with individual clients and not with groups. It is most appropriate for clients who have only a few misarticulations because only one sound is targeted at a time. The advantages of the approach are that clients begin treatment with a task that they are able to do, they progress at their own pace, they receive considerable practice on their target sound in successively more complex tasks, and they achieve success.</a:t>
            </a:r>
            <a:endParaRPr lang="en-IN" sz="2800" dirty="0"/>
          </a:p>
        </p:txBody>
      </p:sp>
    </p:spTree>
    <p:extLst>
      <p:ext uri="{BB962C8B-B14F-4D97-AF65-F5344CB8AC3E}">
        <p14:creationId xmlns:p14="http://schemas.microsoft.com/office/powerpoint/2010/main" val="3846053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Rationale</a:t>
            </a:r>
          </a:p>
        </p:txBody>
      </p:sp>
      <p:sp>
        <p:nvSpPr>
          <p:cNvPr id="3" name="Content Placeholder 2"/>
          <p:cNvSpPr>
            <a:spLocks noGrp="1"/>
          </p:cNvSpPr>
          <p:nvPr>
            <p:ph idx="1"/>
          </p:nvPr>
        </p:nvSpPr>
        <p:spPr/>
        <p:txBody>
          <a:bodyPr/>
          <a:lstStyle/>
          <a:p>
            <a:r>
              <a:rPr lang="en-IN" dirty="0"/>
              <a:t>Auditory perception training is emphasized and sound production begins in isolation rather than in more complex articulation movements involved in syllable , word and sentence production.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Goals and Procedures</a:t>
            </a:r>
          </a:p>
        </p:txBody>
      </p:sp>
      <p:sp>
        <p:nvSpPr>
          <p:cNvPr id="3" name="Content Placeholder 2"/>
          <p:cNvSpPr>
            <a:spLocks noGrp="1"/>
          </p:cNvSpPr>
          <p:nvPr>
            <p:ph idx="1"/>
          </p:nvPr>
        </p:nvSpPr>
        <p:spPr/>
        <p:txBody>
          <a:bodyPr>
            <a:normAutofit/>
          </a:bodyPr>
          <a:lstStyle/>
          <a:p>
            <a:r>
              <a:rPr lang="en-IN" dirty="0"/>
              <a:t>To become aware of characteristics of standard phoneme</a:t>
            </a:r>
          </a:p>
          <a:p>
            <a:r>
              <a:rPr lang="en-IN" dirty="0"/>
              <a:t>To recognise characteristics of </a:t>
            </a:r>
            <a:r>
              <a:rPr lang="en-IN" dirty="0" err="1"/>
              <a:t>misarticulation</a:t>
            </a:r>
            <a:r>
              <a:rPr lang="en-IN" dirty="0"/>
              <a:t> and how they differ from the target sound</a:t>
            </a:r>
          </a:p>
          <a:p>
            <a:r>
              <a:rPr lang="en-IN" dirty="0"/>
              <a:t>To produce the standard sound at will and to stabilize or strengthen the use of the target sound in isoslation,syllables,words,phrases and sentences</a:t>
            </a:r>
          </a:p>
          <a:p>
            <a:r>
              <a:rPr lang="en-IN" dirty="0"/>
              <a:t>To use the standard sound in spontaneous speech of all kinds and under all conditions , that is to achieve carry over.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70C3-C2FA-49DB-A2F3-20B88528872A}"/>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20110C05-46C2-44A1-B6F4-606B5DEF56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1" y="304800"/>
            <a:ext cx="6477000" cy="5821363"/>
          </a:xfrm>
        </p:spPr>
      </p:pic>
    </p:spTree>
    <p:extLst>
      <p:ext uri="{BB962C8B-B14F-4D97-AF65-F5344CB8AC3E}">
        <p14:creationId xmlns:p14="http://schemas.microsoft.com/office/powerpoint/2010/main" val="265603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The first two goals of the treatment involve auditory training (speech perception training ).</a:t>
            </a:r>
          </a:p>
          <a:p>
            <a:r>
              <a:rPr lang="en-IN" dirty="0"/>
              <a:t>The third goal of treatment involves elicitation of the target sound through the process of varying and correcting clients attempted productions.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Five alternate methods for evoking the sound were specified by van riper –</a:t>
            </a:r>
          </a:p>
          <a:p>
            <a:pPr lvl="1"/>
            <a:r>
              <a:rPr lang="en-IN" dirty="0"/>
              <a:t>Progressive </a:t>
            </a:r>
            <a:r>
              <a:rPr lang="en-IN" dirty="0" err="1"/>
              <a:t>approximatrion</a:t>
            </a:r>
            <a:r>
              <a:rPr lang="en-IN" dirty="0"/>
              <a:t> or shaping</a:t>
            </a:r>
          </a:p>
          <a:p>
            <a:pPr lvl="1"/>
            <a:r>
              <a:rPr lang="en-IN" dirty="0"/>
              <a:t>Auditory stimulation</a:t>
            </a:r>
          </a:p>
          <a:p>
            <a:pPr lvl="1"/>
            <a:r>
              <a:rPr lang="en-IN" dirty="0"/>
              <a:t>Phonetic placement</a:t>
            </a:r>
          </a:p>
          <a:p>
            <a:pPr lvl="1"/>
            <a:r>
              <a:rPr lang="en-IN" dirty="0"/>
              <a:t>Modification of other sounds</a:t>
            </a:r>
          </a:p>
          <a:p>
            <a:pPr lvl="1"/>
            <a:r>
              <a:rPr lang="en-IN" dirty="0"/>
              <a:t>Key word in which production begins</a:t>
            </a:r>
          </a:p>
          <a:p>
            <a:pPr lvl="1">
              <a:buNone/>
            </a:pP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t>The fourth treatment goal is stabilising the target sound. The new sound must be strengthened before it will be produced correctly in conversation.</a:t>
            </a:r>
          </a:p>
          <a:p>
            <a:r>
              <a:rPr lang="en-IN" dirty="0"/>
              <a:t>The final step includes transfer and carryover. At this point client develops a feedback system , first consciously and later subconsciously, that will scan utterances and automatically identify and correct any errors that occur.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C708E-C2E9-4CB3-8A8F-766B43740E93}"/>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99CB9DF8-6CF7-4E98-B328-072345211B42}"/>
              </a:ext>
            </a:extLst>
          </p:cNvPr>
          <p:cNvPicPr>
            <a:picLocks noGrp="1" noChangeAspect="1"/>
          </p:cNvPicPr>
          <p:nvPr>
            <p:ph idx="1"/>
          </p:nvPr>
        </p:nvPicPr>
        <p:blipFill>
          <a:blip r:embed="rId2"/>
          <a:stretch>
            <a:fillRect/>
          </a:stretch>
        </p:blipFill>
        <p:spPr>
          <a:xfrm>
            <a:off x="152400" y="56962"/>
            <a:ext cx="8686800" cy="6702256"/>
          </a:xfrm>
        </p:spPr>
      </p:pic>
    </p:spTree>
    <p:extLst>
      <p:ext uri="{BB962C8B-B14F-4D97-AF65-F5344CB8AC3E}">
        <p14:creationId xmlns:p14="http://schemas.microsoft.com/office/powerpoint/2010/main" val="3047304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90</TotalTime>
  <Words>1297</Words>
  <Application>Microsoft Office PowerPoint</Application>
  <PresentationFormat>On-screen Show (4:3)</PresentationFormat>
  <Paragraphs>68</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Century Gothic</vt:lpstr>
      <vt:lpstr>Mesh</vt:lpstr>
      <vt:lpstr>Motor Treatment Approaches</vt:lpstr>
      <vt:lpstr>Traditional treatment approach</vt:lpstr>
      <vt:lpstr>Rationale</vt:lpstr>
      <vt:lpstr>Goals and Procedures</vt:lpstr>
      <vt:lpstr>PowerPoint Presentation</vt:lpstr>
      <vt:lpstr>PowerPoint Presentation</vt:lpstr>
      <vt:lpstr>PowerPoint Presentation</vt:lpstr>
      <vt:lpstr>PowerPoint Presentation</vt:lpstr>
      <vt:lpstr>PowerPoint Presentation</vt:lpstr>
      <vt:lpstr>Motor Kinesthetic approach</vt:lpstr>
      <vt:lpstr>PowerPoint Presentation</vt:lpstr>
      <vt:lpstr>Rationale</vt:lpstr>
      <vt:lpstr>Goals and procedure</vt:lpstr>
      <vt:lpstr>PROMPT</vt:lpstr>
      <vt:lpstr>Goals and procedures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Paired stimuli approach</vt:lpstr>
      <vt:lpstr>Rationale</vt:lpstr>
      <vt:lpstr>Goals and procedure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 Treatment Approaches</dc:title>
  <dc:creator>user</dc:creator>
  <cp:lastModifiedBy>sourav</cp:lastModifiedBy>
  <cp:revision>8</cp:revision>
  <dcterms:created xsi:type="dcterms:W3CDTF">2006-08-16T00:00:00Z</dcterms:created>
  <dcterms:modified xsi:type="dcterms:W3CDTF">2021-04-28T07:30:39Z</dcterms:modified>
</cp:coreProperties>
</file>