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8"/>
  </p:notesMasterIdLst>
  <p:handoutMasterIdLst>
    <p:handoutMasterId r:id="rId19"/>
  </p:handoutMasterIdLst>
  <p:sldIdLst>
    <p:sldId id="267" r:id="rId5"/>
    <p:sldId id="269" r:id="rId6"/>
    <p:sldId id="270" r:id="rId7"/>
    <p:sldId id="274" r:id="rId8"/>
    <p:sldId id="272" r:id="rId9"/>
    <p:sldId id="273" r:id="rId10"/>
    <p:sldId id="275" r:id="rId11"/>
    <p:sldId id="276" r:id="rId12"/>
    <p:sldId id="278" r:id="rId13"/>
    <p:sldId id="279" r:id="rId14"/>
    <p:sldId id="280" r:id="rId15"/>
    <p:sldId id="281" r:id="rId16"/>
    <p:sldId id="282"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86" d="100"/>
          <a:sy n="86" d="100"/>
        </p:scale>
        <p:origin x="562" y="67"/>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12/16/2020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12/16/2020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12/16/2020</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12/16/2020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12/16/2020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12/16/2020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12/16/2020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12/16/2020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12/16/2020</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12/16/2020</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12/16/2020</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12/16/2020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12/16/2020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12/16/2020</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image.slidesharecdn.com/cfakepathphoneticsphonology-100501165244-phpapp01/95/phoneticsampphonology-14-728.jpg?cb=1272732789"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Aerodynamic and </a:t>
            </a:r>
            <a:r>
              <a:rPr lang="en-US" b="1" dirty="0" err="1"/>
              <a:t>Myoelastic</a:t>
            </a:r>
            <a:r>
              <a:rPr lang="en-US" b="1" dirty="0"/>
              <a:t> Theory</a:t>
            </a:r>
          </a:p>
        </p:txBody>
      </p:sp>
      <p:sp>
        <p:nvSpPr>
          <p:cNvPr id="3" name="Subtitle 2"/>
          <p:cNvSpPr>
            <a:spLocks noGrp="1"/>
          </p:cNvSpPr>
          <p:nvPr>
            <p:ph type="subTitle" idx="1"/>
          </p:nvPr>
        </p:nvSpPr>
        <p:spPr/>
        <p:txBody>
          <a:bodyPr/>
          <a:lstStyle/>
          <a:p>
            <a:r>
              <a:rPr lang="en-US" dirty="0"/>
              <a:t>PRESENTED BY- UDIT PANDEY</a:t>
            </a:r>
          </a:p>
          <a:p>
            <a:r>
              <a:rPr lang="en-US" dirty="0"/>
              <a:t>ARJUN VISHWAKARMA</a:t>
            </a:r>
          </a:p>
          <a:p>
            <a:r>
              <a:rPr lang="en-US" dirty="0"/>
              <a:t>MANASVI THUMMAR</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61E1D-BEB5-47D6-94A1-3DC389B229CF}"/>
              </a:ext>
            </a:extLst>
          </p:cNvPr>
          <p:cNvSpPr>
            <a:spLocks noGrp="1"/>
          </p:cNvSpPr>
          <p:nvPr>
            <p:ph type="title"/>
          </p:nvPr>
        </p:nvSpPr>
        <p:spPr>
          <a:xfrm>
            <a:off x="1422030" y="990599"/>
            <a:ext cx="9344765" cy="1286273"/>
          </a:xfrm>
        </p:spPr>
        <p:txBody>
          <a:bodyPr/>
          <a:lstStyle/>
          <a:p>
            <a:endParaRPr lang="en-IN" dirty="0"/>
          </a:p>
        </p:txBody>
      </p:sp>
      <p:sp>
        <p:nvSpPr>
          <p:cNvPr id="3" name="Text Placeholder 2">
            <a:extLst>
              <a:ext uri="{FF2B5EF4-FFF2-40B4-BE49-F238E27FC236}">
                <a16:creationId xmlns:a16="http://schemas.microsoft.com/office/drawing/2014/main" id="{61FAC73D-7822-43F5-888A-485F2D6F0339}"/>
              </a:ext>
            </a:extLst>
          </p:cNvPr>
          <p:cNvSpPr>
            <a:spLocks noGrp="1"/>
          </p:cNvSpPr>
          <p:nvPr>
            <p:ph type="body" idx="1"/>
          </p:nvPr>
        </p:nvSpPr>
        <p:spPr>
          <a:xfrm>
            <a:off x="1422030" y="3645024"/>
            <a:ext cx="9344765" cy="2808312"/>
          </a:xfrm>
        </p:spPr>
        <p:txBody>
          <a:bodyPr/>
          <a:lstStyle/>
          <a:p>
            <a:pPr marL="342900" indent="-342900">
              <a:buFont typeface="Wingdings" panose="05000000000000000000" pitchFamily="2" charset="2"/>
              <a:buChar char="Ø"/>
            </a:pPr>
            <a:r>
              <a:rPr lang="en-US" cap="none" dirty="0">
                <a:solidFill>
                  <a:schemeClr val="tx2"/>
                </a:solidFill>
              </a:rPr>
              <a:t>Air Pressure Build Up From Expiration</a:t>
            </a:r>
          </a:p>
          <a:p>
            <a:pPr marL="342900" indent="-342900">
              <a:buFont typeface="Wingdings" panose="05000000000000000000" pitchFamily="2" charset="2"/>
              <a:buChar char="Ø"/>
            </a:pPr>
            <a:r>
              <a:rPr lang="en-US" cap="none" dirty="0">
                <a:solidFill>
                  <a:schemeClr val="tx2"/>
                </a:solidFill>
              </a:rPr>
              <a:t>Pressure Opens Vocal Folds</a:t>
            </a:r>
          </a:p>
          <a:p>
            <a:pPr marL="342900" indent="-342900">
              <a:buFont typeface="Wingdings" panose="05000000000000000000" pitchFamily="2" charset="2"/>
              <a:buChar char="Ø"/>
            </a:pPr>
            <a:r>
              <a:rPr lang="en-US" cap="none" dirty="0">
                <a:solidFill>
                  <a:schemeClr val="tx2"/>
                </a:solidFill>
              </a:rPr>
              <a:t>Air Rushes Through</a:t>
            </a:r>
          </a:p>
          <a:p>
            <a:pPr marL="342900" indent="-342900">
              <a:buFont typeface="Wingdings" panose="05000000000000000000" pitchFamily="2" charset="2"/>
              <a:buChar char="Ø"/>
            </a:pPr>
            <a:r>
              <a:rPr lang="en-US" cap="none" dirty="0">
                <a:solidFill>
                  <a:schemeClr val="tx2"/>
                </a:solidFill>
              </a:rPr>
              <a:t>Vocal Folds Close Off Due To</a:t>
            </a:r>
          </a:p>
          <a:p>
            <a:pPr marL="342900" indent="-342900">
              <a:buFontTx/>
              <a:buChar char="-"/>
            </a:pPr>
            <a:r>
              <a:rPr lang="en-US" cap="none" dirty="0">
                <a:solidFill>
                  <a:schemeClr val="tx2"/>
                </a:solidFill>
              </a:rPr>
              <a:t>Elasticity</a:t>
            </a:r>
          </a:p>
          <a:p>
            <a:pPr marL="342900" indent="-342900">
              <a:buFontTx/>
              <a:buChar char="-"/>
            </a:pPr>
            <a:r>
              <a:rPr lang="en-US" cap="none" dirty="0">
                <a:solidFill>
                  <a:schemeClr val="tx2"/>
                </a:solidFill>
              </a:rPr>
              <a:t>Decrease In Pressure(</a:t>
            </a:r>
            <a:r>
              <a:rPr lang="en-US" cap="none" dirty="0" err="1">
                <a:solidFill>
                  <a:schemeClr val="tx2"/>
                </a:solidFill>
              </a:rPr>
              <a:t>bernoulli</a:t>
            </a:r>
            <a:r>
              <a:rPr lang="en-US" cap="none" dirty="0">
                <a:solidFill>
                  <a:schemeClr val="tx2"/>
                </a:solidFill>
              </a:rPr>
              <a:t> Effect)</a:t>
            </a:r>
            <a:endParaRPr lang="en-IN" cap="none" dirty="0">
              <a:solidFill>
                <a:schemeClr val="tx2"/>
              </a:solidFill>
            </a:endParaRPr>
          </a:p>
        </p:txBody>
      </p:sp>
    </p:spTree>
    <p:extLst>
      <p:ext uri="{BB962C8B-B14F-4D97-AF65-F5344CB8AC3E}">
        <p14:creationId xmlns:p14="http://schemas.microsoft.com/office/powerpoint/2010/main" val="12260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B2AC-5A78-4838-B835-228823C0E234}"/>
              </a:ext>
            </a:extLst>
          </p:cNvPr>
          <p:cNvSpPr>
            <a:spLocks noGrp="1"/>
          </p:cNvSpPr>
          <p:nvPr>
            <p:ph type="title"/>
          </p:nvPr>
        </p:nvSpPr>
        <p:spPr>
          <a:xfrm>
            <a:off x="1422030" y="990599"/>
            <a:ext cx="9344765" cy="854225"/>
          </a:xfrm>
        </p:spPr>
        <p:txBody>
          <a:bodyPr/>
          <a:lstStyle/>
          <a:p>
            <a:endParaRPr lang="en-IN" dirty="0"/>
          </a:p>
        </p:txBody>
      </p:sp>
      <p:pic>
        <p:nvPicPr>
          <p:cNvPr id="4" name="Picture 3">
            <a:extLst>
              <a:ext uri="{FF2B5EF4-FFF2-40B4-BE49-F238E27FC236}">
                <a16:creationId xmlns:a16="http://schemas.microsoft.com/office/drawing/2014/main" id="{A8F6AE39-7226-491E-BF0E-7525046151CF}"/>
              </a:ext>
            </a:extLst>
          </p:cNvPr>
          <p:cNvPicPr>
            <a:picLocks noChangeAspect="1"/>
          </p:cNvPicPr>
          <p:nvPr/>
        </p:nvPicPr>
        <p:blipFill>
          <a:blip r:embed="rId2"/>
          <a:stretch>
            <a:fillRect/>
          </a:stretch>
        </p:blipFill>
        <p:spPr>
          <a:xfrm>
            <a:off x="3941762" y="571500"/>
            <a:ext cx="4305300" cy="5715000"/>
          </a:xfrm>
          <a:prstGeom prst="rect">
            <a:avLst/>
          </a:prstGeom>
        </p:spPr>
      </p:pic>
      <p:sp>
        <p:nvSpPr>
          <p:cNvPr id="3" name="Text Placeholder 2">
            <a:extLst>
              <a:ext uri="{FF2B5EF4-FFF2-40B4-BE49-F238E27FC236}">
                <a16:creationId xmlns:a16="http://schemas.microsoft.com/office/drawing/2014/main" id="{F4C04A82-2BF2-4254-AE18-E3EB2D63D449}"/>
              </a:ext>
            </a:extLst>
          </p:cNvPr>
          <p:cNvSpPr>
            <a:spLocks noGrp="1"/>
          </p:cNvSpPr>
          <p:nvPr>
            <p:ph type="body" idx="1"/>
          </p:nvPr>
        </p:nvSpPr>
        <p:spPr>
          <a:xfrm>
            <a:off x="1422030" y="2852936"/>
            <a:ext cx="9344765" cy="3672408"/>
          </a:xfrm>
        </p:spPr>
        <p:txBody>
          <a:bodyPr/>
          <a:lstStyle/>
          <a:p>
            <a:endParaRPr lang="en-IN" dirty="0"/>
          </a:p>
        </p:txBody>
      </p:sp>
    </p:spTree>
    <p:extLst>
      <p:ext uri="{BB962C8B-B14F-4D97-AF65-F5344CB8AC3E}">
        <p14:creationId xmlns:p14="http://schemas.microsoft.com/office/powerpoint/2010/main" val="195681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8E4E-1F91-4EC5-914C-AB36AB55E3BB}"/>
              </a:ext>
            </a:extLst>
          </p:cNvPr>
          <p:cNvSpPr>
            <a:spLocks noGrp="1"/>
          </p:cNvSpPr>
          <p:nvPr>
            <p:ph type="title"/>
          </p:nvPr>
        </p:nvSpPr>
        <p:spPr>
          <a:xfrm>
            <a:off x="1422030" y="990599"/>
            <a:ext cx="9344765" cy="854225"/>
          </a:xfrm>
        </p:spPr>
        <p:txBody>
          <a:bodyPr/>
          <a:lstStyle/>
          <a:p>
            <a:r>
              <a:rPr lang="en-US" b="1" dirty="0"/>
              <a:t>REFERENCE</a:t>
            </a:r>
            <a:endParaRPr lang="en-IN" b="1" dirty="0"/>
          </a:p>
        </p:txBody>
      </p:sp>
      <p:sp>
        <p:nvSpPr>
          <p:cNvPr id="3" name="Text Placeholder 2">
            <a:extLst>
              <a:ext uri="{FF2B5EF4-FFF2-40B4-BE49-F238E27FC236}">
                <a16:creationId xmlns:a16="http://schemas.microsoft.com/office/drawing/2014/main" id="{1B2A5EE3-B3C7-49C0-9205-9A7F4F10EA09}"/>
              </a:ext>
            </a:extLst>
          </p:cNvPr>
          <p:cNvSpPr>
            <a:spLocks noGrp="1"/>
          </p:cNvSpPr>
          <p:nvPr>
            <p:ph type="body" idx="1"/>
          </p:nvPr>
        </p:nvSpPr>
        <p:spPr>
          <a:xfrm>
            <a:off x="1422030" y="3645024"/>
            <a:ext cx="9344765" cy="2880320"/>
          </a:xfrm>
        </p:spPr>
        <p:txBody>
          <a:bodyPr/>
          <a:lstStyle/>
          <a:p>
            <a:pPr marL="342900" indent="-342900">
              <a:buFont typeface="Courier New" panose="02070309020205020404" pitchFamily="49" charset="0"/>
              <a:buChar char="o"/>
            </a:pPr>
            <a:r>
              <a:rPr lang="en-US" dirty="0"/>
              <a:t>SPEECH AND SCIENCE HEARING SCIENCE (Willard r. </a:t>
            </a:r>
            <a:r>
              <a:rPr lang="en-US" dirty="0" err="1"/>
              <a:t>zemlin</a:t>
            </a:r>
            <a:r>
              <a:rPr lang="en-US" dirty="0"/>
              <a:t>)</a:t>
            </a:r>
          </a:p>
          <a:p>
            <a:pPr marL="342900" indent="-342900">
              <a:buFont typeface="Courier New" panose="02070309020205020404" pitchFamily="49" charset="0"/>
              <a:buChar char="o"/>
            </a:pPr>
            <a:r>
              <a:rPr lang="en-US" dirty="0"/>
              <a:t>Clinical voice pathology(sixth edition)</a:t>
            </a:r>
          </a:p>
          <a:p>
            <a:pPr marL="342900" indent="-342900">
              <a:buFont typeface="Courier New" panose="02070309020205020404" pitchFamily="49" charset="0"/>
              <a:buChar char="o"/>
            </a:pPr>
            <a:r>
              <a:rPr lang="en-IN" dirty="0">
                <a:hlinkClick r:id="rId2"/>
              </a:rPr>
              <a:t>https://image.slidesharecdn.com/cfakepathphoneticsphonology-100501165244-phpapp01/95/phoneticsampphonology-14-728.jpg?cb=1272732789</a:t>
            </a:r>
            <a:endParaRPr lang="en-IN" dirty="0"/>
          </a:p>
          <a:p>
            <a:pPr marL="342900" indent="-342900">
              <a:buFont typeface="Courier New" panose="02070309020205020404" pitchFamily="49" charset="0"/>
              <a:buChar char="o"/>
            </a:pPr>
            <a:endParaRPr lang="en-IN" dirty="0"/>
          </a:p>
        </p:txBody>
      </p:sp>
    </p:spTree>
    <p:extLst>
      <p:ext uri="{BB962C8B-B14F-4D97-AF65-F5344CB8AC3E}">
        <p14:creationId xmlns:p14="http://schemas.microsoft.com/office/powerpoint/2010/main" val="200937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C980-9DC9-4714-A3E8-2DF52A3DBB8E}"/>
              </a:ext>
            </a:extLst>
          </p:cNvPr>
          <p:cNvSpPr>
            <a:spLocks noGrp="1"/>
          </p:cNvSpPr>
          <p:nvPr>
            <p:ph type="title"/>
          </p:nvPr>
        </p:nvSpPr>
        <p:spPr>
          <a:xfrm>
            <a:off x="1422030" y="990599"/>
            <a:ext cx="9344765" cy="710209"/>
          </a:xfrm>
        </p:spPr>
        <p:txBody>
          <a:bodyPr>
            <a:normAutofit fontScale="90000"/>
          </a:bodyPr>
          <a:lstStyle/>
          <a:p>
            <a:endParaRPr lang="en-IN" dirty="0"/>
          </a:p>
        </p:txBody>
      </p:sp>
      <p:pic>
        <p:nvPicPr>
          <p:cNvPr id="4" name="Picture 3">
            <a:extLst>
              <a:ext uri="{FF2B5EF4-FFF2-40B4-BE49-F238E27FC236}">
                <a16:creationId xmlns:a16="http://schemas.microsoft.com/office/drawing/2014/main" id="{D8B8E1AA-5DB2-4C70-B088-7E7C8CA9135D}"/>
              </a:ext>
            </a:extLst>
          </p:cNvPr>
          <p:cNvPicPr>
            <a:picLocks noChangeAspect="1"/>
          </p:cNvPicPr>
          <p:nvPr/>
        </p:nvPicPr>
        <p:blipFill>
          <a:blip r:embed="rId2"/>
          <a:stretch>
            <a:fillRect/>
          </a:stretch>
        </p:blipFill>
        <p:spPr>
          <a:xfrm>
            <a:off x="3214092" y="2348880"/>
            <a:ext cx="6120680" cy="2016223"/>
          </a:xfrm>
          <a:prstGeom prst="rect">
            <a:avLst/>
          </a:prstGeom>
        </p:spPr>
      </p:pic>
      <p:sp>
        <p:nvSpPr>
          <p:cNvPr id="3" name="Text Placeholder 2">
            <a:extLst>
              <a:ext uri="{FF2B5EF4-FFF2-40B4-BE49-F238E27FC236}">
                <a16:creationId xmlns:a16="http://schemas.microsoft.com/office/drawing/2014/main" id="{CE503175-EB5F-44C2-A78F-2A4405D90843}"/>
              </a:ext>
            </a:extLst>
          </p:cNvPr>
          <p:cNvSpPr>
            <a:spLocks noGrp="1"/>
          </p:cNvSpPr>
          <p:nvPr>
            <p:ph type="body" idx="1"/>
          </p:nvPr>
        </p:nvSpPr>
        <p:spPr>
          <a:xfrm>
            <a:off x="1422030" y="3212976"/>
            <a:ext cx="9344765" cy="3312368"/>
          </a:xfrm>
        </p:spPr>
        <p:txBody>
          <a:bodyPr/>
          <a:lstStyle/>
          <a:p>
            <a:endParaRPr lang="en-IN" dirty="0"/>
          </a:p>
        </p:txBody>
      </p:sp>
    </p:spTree>
    <p:extLst>
      <p:ext uri="{BB962C8B-B14F-4D97-AF65-F5344CB8AC3E}">
        <p14:creationId xmlns:p14="http://schemas.microsoft.com/office/powerpoint/2010/main" val="223164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22030" y="990599"/>
            <a:ext cx="9344765" cy="1142257"/>
          </a:xfrm>
        </p:spPr>
        <p:txBody>
          <a:bodyPr/>
          <a:lstStyle/>
          <a:p>
            <a:r>
              <a:rPr lang="en-US" dirty="0"/>
              <a:t>INTRODUCTION</a:t>
            </a:r>
          </a:p>
        </p:txBody>
      </p:sp>
      <p:sp>
        <p:nvSpPr>
          <p:cNvPr id="11" name="Text Placeholder 10"/>
          <p:cNvSpPr>
            <a:spLocks noGrp="1"/>
          </p:cNvSpPr>
          <p:nvPr>
            <p:ph type="body" idx="1"/>
          </p:nvPr>
        </p:nvSpPr>
        <p:spPr>
          <a:xfrm>
            <a:off x="1422030" y="3717032"/>
            <a:ext cx="9344765" cy="2376264"/>
          </a:xfrm>
        </p:spPr>
        <p:txBody>
          <a:bodyPr>
            <a:normAutofit/>
          </a:bodyPr>
          <a:lstStyle/>
          <a:p>
            <a:pPr marL="342900" indent="-342900">
              <a:buFont typeface="Wingdings" panose="05000000000000000000" pitchFamily="2" charset="2"/>
              <a:buChar char="ü"/>
            </a:pPr>
            <a:r>
              <a:rPr lang="en-US" dirty="0" err="1">
                <a:solidFill>
                  <a:schemeClr val="tx2"/>
                </a:solidFill>
                <a:latin typeface="Arial" panose="020B0604020202020204" pitchFamily="34" charset="0"/>
              </a:rPr>
              <a:t>Myo</a:t>
            </a:r>
            <a:r>
              <a:rPr lang="en-US" dirty="0">
                <a:solidFill>
                  <a:schemeClr val="tx2"/>
                </a:solidFill>
                <a:latin typeface="Arial" panose="020B0604020202020204" pitchFamily="34" charset="0"/>
              </a:rPr>
              <a:t> = muscle, elastic = elasticity, aerodynamic = air pressures and flows (Bernoulli principle</a:t>
            </a:r>
          </a:p>
          <a:p>
            <a:pPr marL="342900" indent="-342900">
              <a:buFont typeface="Wingdings" panose="05000000000000000000" pitchFamily="2" charset="2"/>
              <a:buChar char="ü"/>
            </a:pPr>
            <a:r>
              <a:rPr lang="en-US" b="1" cap="none" dirty="0">
                <a:solidFill>
                  <a:schemeClr val="tx2"/>
                </a:solidFill>
                <a:effectLst/>
                <a:latin typeface="Arial" panose="020B0604020202020204" pitchFamily="34" charset="0"/>
              </a:rPr>
              <a:t>Myo-</a:t>
            </a:r>
            <a:r>
              <a:rPr lang="en-US" cap="none" dirty="0">
                <a:solidFill>
                  <a:schemeClr val="tx2"/>
                </a:solidFill>
                <a:effectLst/>
                <a:latin typeface="Arial" panose="020B0604020202020204" pitchFamily="34" charset="0"/>
              </a:rPr>
              <a:t> Means Muscle; The Vocal Folds, After All, Are Mostly Comprised Of Muscle Tissue</a:t>
            </a:r>
          </a:p>
          <a:p>
            <a:pPr marL="342900" indent="-342900">
              <a:buFont typeface="Wingdings" panose="05000000000000000000" pitchFamily="2" charset="2"/>
              <a:buChar char="ü"/>
            </a:pPr>
            <a:r>
              <a:rPr lang="en-US" cap="none" dirty="0">
                <a:solidFill>
                  <a:schemeClr val="tx2"/>
                </a:solidFill>
                <a:effectLst/>
                <a:latin typeface="Arial" panose="020B0604020202020204" pitchFamily="34" charset="0"/>
              </a:rPr>
              <a:t>The </a:t>
            </a:r>
            <a:r>
              <a:rPr lang="en-US" b="1" cap="none" dirty="0">
                <a:solidFill>
                  <a:schemeClr val="tx2"/>
                </a:solidFill>
                <a:effectLst/>
                <a:latin typeface="Arial" panose="020B0604020202020204" pitchFamily="34" charset="0"/>
              </a:rPr>
              <a:t>-Elastic</a:t>
            </a:r>
            <a:r>
              <a:rPr lang="en-US" cap="none" dirty="0">
                <a:solidFill>
                  <a:schemeClr val="tx2"/>
                </a:solidFill>
                <a:effectLst/>
                <a:latin typeface="Arial" panose="020B0604020202020204" pitchFamily="34" charset="0"/>
              </a:rPr>
              <a:t> Suffix Serves To Remind Us That The Vocal Fold Is Elastic And That We Have Active Control Over Its Elastic Properties.</a:t>
            </a:r>
          </a:p>
          <a:p>
            <a:pPr marL="342900" indent="-342900">
              <a:buFont typeface="Wingdings" panose="05000000000000000000" pitchFamily="2" charset="2"/>
              <a:buChar char="ü"/>
            </a:pPr>
            <a:endParaRPr lang="en-US" dirty="0"/>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F8C2-954C-4DC2-A5D2-A2891AE39AF4}"/>
              </a:ext>
            </a:extLst>
          </p:cNvPr>
          <p:cNvSpPr>
            <a:spLocks noGrp="1"/>
          </p:cNvSpPr>
          <p:nvPr>
            <p:ph type="title"/>
          </p:nvPr>
        </p:nvSpPr>
        <p:spPr>
          <a:xfrm>
            <a:off x="1422030" y="990599"/>
            <a:ext cx="9344765" cy="854225"/>
          </a:xfrm>
        </p:spPr>
        <p:txBody>
          <a:bodyPr/>
          <a:lstStyle/>
          <a:p>
            <a:endParaRPr lang="en-IN" dirty="0"/>
          </a:p>
        </p:txBody>
      </p:sp>
      <p:sp>
        <p:nvSpPr>
          <p:cNvPr id="3" name="Text Placeholder 2">
            <a:extLst>
              <a:ext uri="{FF2B5EF4-FFF2-40B4-BE49-F238E27FC236}">
                <a16:creationId xmlns:a16="http://schemas.microsoft.com/office/drawing/2014/main" id="{538230B0-A2E6-40FD-8DF5-96A1A400C42E}"/>
              </a:ext>
            </a:extLst>
          </p:cNvPr>
          <p:cNvSpPr>
            <a:spLocks noGrp="1"/>
          </p:cNvSpPr>
          <p:nvPr>
            <p:ph type="body" idx="1"/>
          </p:nvPr>
        </p:nvSpPr>
        <p:spPr>
          <a:xfrm>
            <a:off x="1422030" y="3733799"/>
            <a:ext cx="9344765" cy="2133601"/>
          </a:xfrm>
        </p:spPr>
        <p:txBody>
          <a:bodyPr/>
          <a:lstStyle/>
          <a:p>
            <a:pPr marL="342900" indent="-342900">
              <a:buFont typeface="Wingdings" panose="05000000000000000000" pitchFamily="2" charset="2"/>
              <a:buChar char="ü"/>
            </a:pPr>
            <a:r>
              <a:rPr lang="en-US" b="1" cap="none" dirty="0">
                <a:solidFill>
                  <a:schemeClr val="tx2"/>
                </a:solidFill>
                <a:effectLst/>
                <a:latin typeface="Arial" panose="020B0604020202020204" pitchFamily="34" charset="0"/>
              </a:rPr>
              <a:t>Aerodynamic</a:t>
            </a:r>
            <a:r>
              <a:rPr lang="en-US" cap="none" dirty="0">
                <a:solidFill>
                  <a:schemeClr val="tx2"/>
                </a:solidFill>
                <a:effectLst/>
                <a:latin typeface="Arial" panose="020B0604020202020204" pitchFamily="34" charset="0"/>
              </a:rPr>
              <a:t> Means That The Theory Deals With The Motion Of Air And Other Gaseous Fluids, And With The Forces Active On Bodies In Motion (Such As The Vocal Folds) In Relation To Such Fluids.</a:t>
            </a:r>
            <a:endParaRPr lang="en-IN" cap="none" dirty="0">
              <a:solidFill>
                <a:schemeClr val="tx2"/>
              </a:solidFill>
            </a:endParaRPr>
          </a:p>
        </p:txBody>
      </p:sp>
    </p:spTree>
    <p:extLst>
      <p:ext uri="{BB962C8B-B14F-4D97-AF65-F5344CB8AC3E}">
        <p14:creationId xmlns:p14="http://schemas.microsoft.com/office/powerpoint/2010/main" val="119311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0695-DB40-4B25-BECB-AD1382605DCD}"/>
              </a:ext>
            </a:extLst>
          </p:cNvPr>
          <p:cNvSpPr>
            <a:spLocks noGrp="1"/>
          </p:cNvSpPr>
          <p:nvPr>
            <p:ph type="title"/>
          </p:nvPr>
        </p:nvSpPr>
        <p:spPr>
          <a:xfrm>
            <a:off x="1422030" y="990599"/>
            <a:ext cx="9496917" cy="998241"/>
          </a:xfrm>
        </p:spPr>
        <p:txBody>
          <a:bodyPr/>
          <a:lstStyle/>
          <a:p>
            <a:r>
              <a:rPr lang="en-US" b="1" dirty="0">
                <a:solidFill>
                  <a:schemeClr val="tx2"/>
                </a:solidFill>
              </a:rPr>
              <a:t>Vocal Fold</a:t>
            </a:r>
            <a:endParaRPr lang="en-IN" b="1" dirty="0">
              <a:solidFill>
                <a:schemeClr val="tx2"/>
              </a:solidFill>
            </a:endParaRPr>
          </a:p>
        </p:txBody>
      </p:sp>
      <p:sp>
        <p:nvSpPr>
          <p:cNvPr id="3" name="Text Placeholder 2">
            <a:extLst>
              <a:ext uri="{FF2B5EF4-FFF2-40B4-BE49-F238E27FC236}">
                <a16:creationId xmlns:a16="http://schemas.microsoft.com/office/drawing/2014/main" id="{4DDED96F-56DF-43FA-B0D6-D148EA3015ED}"/>
              </a:ext>
            </a:extLst>
          </p:cNvPr>
          <p:cNvSpPr>
            <a:spLocks noGrp="1"/>
          </p:cNvSpPr>
          <p:nvPr>
            <p:ph type="body" idx="1"/>
          </p:nvPr>
        </p:nvSpPr>
        <p:spPr>
          <a:xfrm>
            <a:off x="1422030" y="3733800"/>
            <a:ext cx="9344765" cy="2575520"/>
          </a:xfrm>
        </p:spPr>
        <p:txBody>
          <a:bodyPr>
            <a:normAutofit/>
          </a:bodyPr>
          <a:lstStyle/>
          <a:p>
            <a:pPr marL="342900" indent="-342900">
              <a:buFont typeface="Wingdings" panose="05000000000000000000" pitchFamily="2" charset="2"/>
              <a:buChar char="ü"/>
            </a:pPr>
            <a:r>
              <a:rPr lang="en-IN" cap="none" dirty="0">
                <a:solidFill>
                  <a:schemeClr val="tx2"/>
                </a:solidFill>
              </a:rPr>
              <a:t>The Vocal Folds Are Shelf-like Elastic Protuberance Of Tendon Of Tendon, Muscle And Mucous Membrane That Lie Behind The “Adams’s Apple” And Run In An Anterior-posterior Direction.</a:t>
            </a:r>
          </a:p>
          <a:p>
            <a:pPr marL="342900" indent="-342900">
              <a:buFont typeface="Wingdings" panose="05000000000000000000" pitchFamily="2" charset="2"/>
              <a:buChar char="ü"/>
            </a:pPr>
            <a:r>
              <a:rPr lang="en-IN" cap="none" dirty="0">
                <a:solidFill>
                  <a:schemeClr val="tx2"/>
                </a:solidFill>
              </a:rPr>
              <a:t>Their Tension And Elasticity Can Be Varied; They Can Be Made Thicker Or Thinner, Shorter Or Longer; They Can Be Opened Wide, Closed Together, Or Put Into Intermediate Positions And They Can Be Elevated And Depressed In Their Vertical Relationship To The Cavities Above. All These Adjustments Occur At Very Rapid Rates While Speaking</a:t>
            </a:r>
          </a:p>
          <a:p>
            <a:endParaRPr lang="en-IN" dirty="0"/>
          </a:p>
        </p:txBody>
      </p:sp>
    </p:spTree>
    <p:extLst>
      <p:ext uri="{BB962C8B-B14F-4D97-AF65-F5344CB8AC3E}">
        <p14:creationId xmlns:p14="http://schemas.microsoft.com/office/powerpoint/2010/main" val="74312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E217-F93F-4028-80B9-D3D78352F280}"/>
              </a:ext>
            </a:extLst>
          </p:cNvPr>
          <p:cNvSpPr>
            <a:spLocks noGrp="1"/>
          </p:cNvSpPr>
          <p:nvPr>
            <p:ph type="title"/>
          </p:nvPr>
        </p:nvSpPr>
        <p:spPr>
          <a:xfrm>
            <a:off x="1422030" y="990599"/>
            <a:ext cx="9344765" cy="710209"/>
          </a:xfrm>
        </p:spPr>
        <p:txBody>
          <a:bodyPr>
            <a:normAutofit fontScale="90000"/>
          </a:bodyPr>
          <a:lstStyle/>
          <a:p>
            <a:endParaRPr lang="en-IN" dirty="0"/>
          </a:p>
        </p:txBody>
      </p:sp>
      <p:sp>
        <p:nvSpPr>
          <p:cNvPr id="3" name="Text Placeholder 2">
            <a:extLst>
              <a:ext uri="{FF2B5EF4-FFF2-40B4-BE49-F238E27FC236}">
                <a16:creationId xmlns:a16="http://schemas.microsoft.com/office/drawing/2014/main" id="{AA164590-2A40-44D8-8623-24949C8A1F06}"/>
              </a:ext>
            </a:extLst>
          </p:cNvPr>
          <p:cNvSpPr>
            <a:spLocks noGrp="1"/>
          </p:cNvSpPr>
          <p:nvPr>
            <p:ph type="body" idx="1"/>
          </p:nvPr>
        </p:nvSpPr>
        <p:spPr>
          <a:xfrm>
            <a:off x="1422029" y="3429000"/>
            <a:ext cx="9344765" cy="2719536"/>
          </a:xfrm>
        </p:spPr>
        <p:txBody>
          <a:bodyPr/>
          <a:lstStyle/>
          <a:p>
            <a:endParaRPr lang="en-IN" dirty="0"/>
          </a:p>
        </p:txBody>
      </p:sp>
      <p:pic>
        <p:nvPicPr>
          <p:cNvPr id="5" name="Picture 4">
            <a:extLst>
              <a:ext uri="{FF2B5EF4-FFF2-40B4-BE49-F238E27FC236}">
                <a16:creationId xmlns:a16="http://schemas.microsoft.com/office/drawing/2014/main" id="{5A09F8FD-2207-42EE-B5E4-A3B4C1890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116" y="2492896"/>
            <a:ext cx="5256584" cy="3446723"/>
          </a:xfrm>
          <a:prstGeom prst="rect">
            <a:avLst/>
          </a:prstGeom>
        </p:spPr>
      </p:pic>
    </p:spTree>
    <p:extLst>
      <p:ext uri="{BB962C8B-B14F-4D97-AF65-F5344CB8AC3E}">
        <p14:creationId xmlns:p14="http://schemas.microsoft.com/office/powerpoint/2010/main" val="309443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9C21-A426-41E7-912A-27906F5AC625}"/>
              </a:ext>
            </a:extLst>
          </p:cNvPr>
          <p:cNvSpPr>
            <a:spLocks noGrp="1"/>
          </p:cNvSpPr>
          <p:nvPr>
            <p:ph type="title"/>
          </p:nvPr>
        </p:nvSpPr>
        <p:spPr>
          <a:xfrm>
            <a:off x="1422030" y="990599"/>
            <a:ext cx="9344765" cy="1286273"/>
          </a:xfrm>
        </p:spPr>
        <p:txBody>
          <a:bodyPr>
            <a:normAutofit fontScale="90000"/>
          </a:bodyPr>
          <a:lstStyle/>
          <a:p>
            <a:r>
              <a:rPr lang="en-US" b="1" dirty="0" err="1">
                <a:solidFill>
                  <a:schemeClr val="tx2"/>
                </a:solidFill>
              </a:rPr>
              <a:t>Myoelastic</a:t>
            </a:r>
            <a:r>
              <a:rPr lang="en-US" b="1" dirty="0">
                <a:solidFill>
                  <a:schemeClr val="tx2"/>
                </a:solidFill>
              </a:rPr>
              <a:t> Aerodynamic Theory</a:t>
            </a:r>
            <a:endParaRPr lang="en-IN" b="1" dirty="0">
              <a:solidFill>
                <a:schemeClr val="tx2"/>
              </a:solidFill>
            </a:endParaRPr>
          </a:p>
        </p:txBody>
      </p:sp>
      <p:sp>
        <p:nvSpPr>
          <p:cNvPr id="3" name="Text Placeholder 2">
            <a:extLst>
              <a:ext uri="{FF2B5EF4-FFF2-40B4-BE49-F238E27FC236}">
                <a16:creationId xmlns:a16="http://schemas.microsoft.com/office/drawing/2014/main" id="{56FB888B-0C7D-48FC-BC20-4E45D0BA95FC}"/>
              </a:ext>
            </a:extLst>
          </p:cNvPr>
          <p:cNvSpPr>
            <a:spLocks noGrp="1"/>
          </p:cNvSpPr>
          <p:nvPr>
            <p:ph type="body" idx="1"/>
          </p:nvPr>
        </p:nvSpPr>
        <p:spPr>
          <a:xfrm>
            <a:off x="1422030" y="3733800"/>
            <a:ext cx="9344765" cy="2719536"/>
          </a:xfrm>
        </p:spPr>
        <p:txBody>
          <a:bodyPr/>
          <a:lstStyle/>
          <a:p>
            <a:pPr marL="342900" indent="-342900">
              <a:buFont typeface="Wingdings" panose="05000000000000000000" pitchFamily="2" charset="2"/>
              <a:buChar char="ü"/>
            </a:pPr>
            <a:r>
              <a:rPr lang="en-IN" cap="none" dirty="0">
                <a:solidFill>
                  <a:schemeClr val="tx2"/>
                </a:solidFill>
              </a:rPr>
              <a:t>The Currently Accepted Theory Of Phonation, However, Is Essentially That Proposed By Both </a:t>
            </a:r>
            <a:r>
              <a:rPr lang="en-IN" cap="none" dirty="0" err="1">
                <a:solidFill>
                  <a:schemeClr val="tx2"/>
                </a:solidFill>
              </a:rPr>
              <a:t>Helmholtez</a:t>
            </a:r>
            <a:r>
              <a:rPr lang="en-IN" cap="none" dirty="0">
                <a:solidFill>
                  <a:schemeClr val="tx2"/>
                </a:solidFill>
              </a:rPr>
              <a:t> And Muller In The 19</a:t>
            </a:r>
            <a:r>
              <a:rPr lang="en-IN" cap="none" baseline="30000" dirty="0">
                <a:solidFill>
                  <a:schemeClr val="tx2"/>
                </a:solidFill>
              </a:rPr>
              <a:t>th</a:t>
            </a:r>
            <a:r>
              <a:rPr lang="en-IN" cap="none" dirty="0">
                <a:solidFill>
                  <a:schemeClr val="tx2"/>
                </a:solidFill>
              </a:rPr>
              <a:t> Century And Amplified By </a:t>
            </a:r>
            <a:r>
              <a:rPr lang="en-IN" b="1" cap="none" dirty="0">
                <a:solidFill>
                  <a:schemeClr val="tx2"/>
                </a:solidFill>
              </a:rPr>
              <a:t>Van Den Berg </a:t>
            </a:r>
            <a:r>
              <a:rPr lang="en-IN" cap="none" dirty="0">
                <a:solidFill>
                  <a:schemeClr val="tx2"/>
                </a:solidFill>
              </a:rPr>
              <a:t>In A Series F Papers In The 1950s, </a:t>
            </a:r>
            <a:r>
              <a:rPr lang="en-IN" b="1" i="1" cap="none" dirty="0">
                <a:solidFill>
                  <a:schemeClr val="tx2"/>
                </a:solidFill>
              </a:rPr>
              <a:t>The </a:t>
            </a:r>
            <a:r>
              <a:rPr lang="en-IN" b="1" i="1" cap="none" dirty="0" err="1">
                <a:solidFill>
                  <a:schemeClr val="tx2"/>
                </a:solidFill>
              </a:rPr>
              <a:t>Myoelastic</a:t>
            </a:r>
            <a:r>
              <a:rPr lang="en-IN" b="1" i="1" cap="none" dirty="0">
                <a:solidFill>
                  <a:schemeClr val="tx2"/>
                </a:solidFill>
              </a:rPr>
              <a:t> Theory Of Phonation.</a:t>
            </a:r>
          </a:p>
          <a:p>
            <a:pPr marL="342900" indent="-342900">
              <a:buFont typeface="Wingdings" panose="05000000000000000000" pitchFamily="2" charset="2"/>
              <a:buChar char="ü"/>
            </a:pPr>
            <a:r>
              <a:rPr lang="en-IN" cap="none" dirty="0">
                <a:solidFill>
                  <a:schemeClr val="tx2"/>
                </a:solidFill>
              </a:rPr>
              <a:t>The Key Word Is Aerodynamic. The Vocal Folds Are Activated By The Airstream From The Lungs Rather Than By Nerve Impulses. “</a:t>
            </a:r>
            <a:r>
              <a:rPr lang="en-IN" cap="none" dirty="0" err="1">
                <a:solidFill>
                  <a:schemeClr val="tx2"/>
                </a:solidFill>
              </a:rPr>
              <a:t>Myoelastic</a:t>
            </a:r>
            <a:r>
              <a:rPr lang="en-IN" cap="none" dirty="0">
                <a:solidFill>
                  <a:schemeClr val="tx2"/>
                </a:solidFill>
              </a:rPr>
              <a:t>” Refers To The Ways In Which The Muscles (Myo-) Change Their Elasticity And Tension To Effect Change In Frequency Of Vibration.</a:t>
            </a:r>
          </a:p>
          <a:p>
            <a:pPr marL="342900" indent="-342900">
              <a:buFont typeface="Wingdings" panose="05000000000000000000" pitchFamily="2" charset="2"/>
              <a:buChar char="ü"/>
            </a:pPr>
            <a:endParaRPr lang="en-IN" dirty="0"/>
          </a:p>
        </p:txBody>
      </p:sp>
    </p:spTree>
    <p:extLst>
      <p:ext uri="{BB962C8B-B14F-4D97-AF65-F5344CB8AC3E}">
        <p14:creationId xmlns:p14="http://schemas.microsoft.com/office/powerpoint/2010/main" val="30955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4C63-9DD7-4784-B228-94F0EF7BAE01}"/>
              </a:ext>
            </a:extLst>
          </p:cNvPr>
          <p:cNvSpPr>
            <a:spLocks noGrp="1"/>
          </p:cNvSpPr>
          <p:nvPr>
            <p:ph type="title"/>
          </p:nvPr>
        </p:nvSpPr>
        <p:spPr>
          <a:xfrm>
            <a:off x="1422030" y="990599"/>
            <a:ext cx="9344765" cy="1219201"/>
          </a:xfrm>
        </p:spPr>
        <p:txBody>
          <a:bodyPr/>
          <a:lstStyle/>
          <a:p>
            <a:r>
              <a:rPr lang="en-US" b="1" dirty="0">
                <a:solidFill>
                  <a:schemeClr val="tx2"/>
                </a:solidFill>
              </a:rPr>
              <a:t>Process</a:t>
            </a:r>
            <a:endParaRPr lang="en-IN" b="1" dirty="0">
              <a:solidFill>
                <a:schemeClr val="tx2"/>
              </a:solidFill>
            </a:endParaRPr>
          </a:p>
        </p:txBody>
      </p:sp>
      <p:sp>
        <p:nvSpPr>
          <p:cNvPr id="3" name="Text Placeholder 2">
            <a:extLst>
              <a:ext uri="{FF2B5EF4-FFF2-40B4-BE49-F238E27FC236}">
                <a16:creationId xmlns:a16="http://schemas.microsoft.com/office/drawing/2014/main" id="{2C309560-1D2F-4EBE-860B-F1A89BF81E6E}"/>
              </a:ext>
            </a:extLst>
          </p:cNvPr>
          <p:cNvSpPr>
            <a:spLocks noGrp="1"/>
          </p:cNvSpPr>
          <p:nvPr>
            <p:ph type="body" idx="1"/>
          </p:nvPr>
        </p:nvSpPr>
        <p:spPr>
          <a:xfrm>
            <a:off x="1422030" y="3733800"/>
            <a:ext cx="9344765" cy="2719536"/>
          </a:xfrm>
        </p:spPr>
        <p:txBody>
          <a:bodyPr/>
          <a:lstStyle/>
          <a:p>
            <a:pPr marL="342900" indent="-342900">
              <a:buFont typeface="Wingdings" panose="05000000000000000000" pitchFamily="2" charset="2"/>
              <a:buChar char="Ø"/>
            </a:pPr>
            <a:r>
              <a:rPr lang="en-US" cap="none" dirty="0">
                <a:solidFill>
                  <a:schemeClr val="tx2"/>
                </a:solidFill>
              </a:rPr>
              <a:t>Two Stage Process</a:t>
            </a:r>
          </a:p>
          <a:p>
            <a:pPr marL="342900" indent="-342900">
              <a:buFont typeface="Wingdings" panose="05000000000000000000" pitchFamily="2" charset="2"/>
              <a:buChar char="Ø"/>
            </a:pPr>
            <a:r>
              <a:rPr lang="en-US" cap="none" dirty="0">
                <a:solidFill>
                  <a:schemeClr val="tx2"/>
                </a:solidFill>
              </a:rPr>
              <a:t>Stage One – </a:t>
            </a:r>
            <a:r>
              <a:rPr lang="en-US" cap="none" dirty="0" err="1">
                <a:solidFill>
                  <a:schemeClr val="tx2"/>
                </a:solidFill>
              </a:rPr>
              <a:t>Myoelastic</a:t>
            </a:r>
            <a:r>
              <a:rPr lang="en-US" cap="none" dirty="0">
                <a:solidFill>
                  <a:schemeClr val="tx2"/>
                </a:solidFill>
              </a:rPr>
              <a:t> Phase Elasticity Of Vocal Fold Helps Them To Close</a:t>
            </a:r>
          </a:p>
          <a:p>
            <a:pPr marL="342900" indent="-342900">
              <a:buFont typeface="Wingdings" panose="05000000000000000000" pitchFamily="2" charset="2"/>
              <a:buChar char="Ø"/>
            </a:pPr>
            <a:r>
              <a:rPr lang="en-US" cap="none" dirty="0">
                <a:solidFill>
                  <a:schemeClr val="tx2"/>
                </a:solidFill>
              </a:rPr>
              <a:t>Stage Two –Aerodynamic Phase </a:t>
            </a:r>
          </a:p>
          <a:p>
            <a:pPr marL="342900" indent="-342900">
              <a:buFontTx/>
              <a:buChar char="-"/>
            </a:pPr>
            <a:r>
              <a:rPr lang="en-US" cap="none" dirty="0">
                <a:solidFill>
                  <a:schemeClr val="tx2"/>
                </a:solidFill>
              </a:rPr>
              <a:t>Sub-glottal Pressure Forces Vocal Folds Apart</a:t>
            </a:r>
          </a:p>
          <a:p>
            <a:pPr marL="342900" indent="-342900">
              <a:buFontTx/>
              <a:buChar char="-"/>
            </a:pPr>
            <a:r>
              <a:rPr lang="en-US" cap="none" dirty="0">
                <a:solidFill>
                  <a:schemeClr val="tx2"/>
                </a:solidFill>
              </a:rPr>
              <a:t>Bernoulli Effect Helps Vocal Fold Close</a:t>
            </a:r>
          </a:p>
          <a:p>
            <a:endParaRPr lang="en-US" cap="none" dirty="0">
              <a:solidFill>
                <a:schemeClr val="tx2"/>
              </a:solidFill>
            </a:endParaRPr>
          </a:p>
          <a:p>
            <a:pPr marL="342900" indent="-342900">
              <a:buFont typeface="Wingdings" panose="05000000000000000000" pitchFamily="2" charset="2"/>
              <a:buChar char="Ø"/>
            </a:pPr>
            <a:endParaRPr lang="en-IN" dirty="0"/>
          </a:p>
        </p:txBody>
      </p:sp>
    </p:spTree>
    <p:extLst>
      <p:ext uri="{BB962C8B-B14F-4D97-AF65-F5344CB8AC3E}">
        <p14:creationId xmlns:p14="http://schemas.microsoft.com/office/powerpoint/2010/main" val="34002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259B-A16F-488C-9FFF-0DD108EC6DDD}"/>
              </a:ext>
            </a:extLst>
          </p:cNvPr>
          <p:cNvSpPr>
            <a:spLocks noGrp="1"/>
          </p:cNvSpPr>
          <p:nvPr>
            <p:ph type="title"/>
          </p:nvPr>
        </p:nvSpPr>
        <p:spPr>
          <a:xfrm>
            <a:off x="1422030" y="990599"/>
            <a:ext cx="9344765" cy="1430289"/>
          </a:xfrm>
        </p:spPr>
        <p:txBody>
          <a:bodyPr/>
          <a:lstStyle/>
          <a:p>
            <a:r>
              <a:rPr lang="en-US" b="1" dirty="0">
                <a:solidFill>
                  <a:schemeClr val="tx2"/>
                </a:solidFill>
              </a:rPr>
              <a:t>Bernoulli Effect</a:t>
            </a:r>
            <a:endParaRPr lang="en-IN" b="1" dirty="0">
              <a:solidFill>
                <a:schemeClr val="tx2"/>
              </a:solidFill>
            </a:endParaRPr>
          </a:p>
        </p:txBody>
      </p:sp>
      <p:sp>
        <p:nvSpPr>
          <p:cNvPr id="3" name="Text Placeholder 2">
            <a:extLst>
              <a:ext uri="{FF2B5EF4-FFF2-40B4-BE49-F238E27FC236}">
                <a16:creationId xmlns:a16="http://schemas.microsoft.com/office/drawing/2014/main" id="{2BE5DA51-CFE3-4D05-BD5A-D48C41DAD968}"/>
              </a:ext>
            </a:extLst>
          </p:cNvPr>
          <p:cNvSpPr>
            <a:spLocks noGrp="1"/>
          </p:cNvSpPr>
          <p:nvPr>
            <p:ph type="body" idx="1"/>
          </p:nvPr>
        </p:nvSpPr>
        <p:spPr>
          <a:xfrm>
            <a:off x="1422030" y="3733800"/>
            <a:ext cx="9344765" cy="2791544"/>
          </a:xfrm>
        </p:spPr>
        <p:txBody>
          <a:bodyPr/>
          <a:lstStyle/>
          <a:p>
            <a:pPr marL="342900" indent="-342900">
              <a:buFont typeface="Wingdings" panose="05000000000000000000" pitchFamily="2" charset="2"/>
              <a:buChar char="v"/>
            </a:pPr>
            <a:r>
              <a:rPr lang="en-US" cap="none" dirty="0">
                <a:solidFill>
                  <a:schemeClr val="tx2"/>
                </a:solidFill>
                <a:effectLst/>
              </a:rPr>
              <a:t>The </a:t>
            </a:r>
            <a:r>
              <a:rPr lang="en-US" b="1" cap="none" dirty="0">
                <a:solidFill>
                  <a:schemeClr val="tx2"/>
                </a:solidFill>
                <a:effectLst/>
              </a:rPr>
              <a:t>Bernoulli</a:t>
            </a:r>
            <a:r>
              <a:rPr lang="en-US" cap="none" dirty="0">
                <a:solidFill>
                  <a:schemeClr val="tx2"/>
                </a:solidFill>
                <a:effectLst/>
              </a:rPr>
              <a:t> </a:t>
            </a:r>
            <a:r>
              <a:rPr lang="en-US" b="1" cap="none" dirty="0">
                <a:solidFill>
                  <a:schemeClr val="tx2"/>
                </a:solidFill>
                <a:effectLst/>
              </a:rPr>
              <a:t>Effect</a:t>
            </a:r>
            <a:r>
              <a:rPr lang="en-US" b="1" cap="none" dirty="0">
                <a:solidFill>
                  <a:schemeClr val="tx2"/>
                </a:solidFill>
              </a:rPr>
              <a:t> </a:t>
            </a:r>
            <a:r>
              <a:rPr lang="en-US" cap="none" dirty="0">
                <a:solidFill>
                  <a:schemeClr val="tx2"/>
                </a:solidFill>
                <a:effectLst/>
              </a:rPr>
              <a:t>Is A Statement Of Relationship Between Flow Speed And Pressure In A Fluid System In Essence, When The Speed Of Horizontal Flow Through A Fluid Increases, The Pressure Decreases</a:t>
            </a:r>
            <a:endParaRPr lang="en-IN" cap="none" dirty="0">
              <a:solidFill>
                <a:schemeClr val="tx2"/>
              </a:solidFill>
            </a:endParaRPr>
          </a:p>
        </p:txBody>
      </p:sp>
    </p:spTree>
    <p:extLst>
      <p:ext uri="{BB962C8B-B14F-4D97-AF65-F5344CB8AC3E}">
        <p14:creationId xmlns:p14="http://schemas.microsoft.com/office/powerpoint/2010/main" val="11386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C3A4-1E22-4456-9A36-5DDE8EC9DBD9}"/>
              </a:ext>
            </a:extLst>
          </p:cNvPr>
          <p:cNvSpPr>
            <a:spLocks noGrp="1"/>
          </p:cNvSpPr>
          <p:nvPr>
            <p:ph type="title"/>
          </p:nvPr>
        </p:nvSpPr>
        <p:spPr>
          <a:xfrm>
            <a:off x="1422030" y="990599"/>
            <a:ext cx="9344765" cy="710209"/>
          </a:xfrm>
        </p:spPr>
        <p:txBody>
          <a:bodyPr>
            <a:normAutofit fontScale="90000"/>
          </a:bodyPr>
          <a:lstStyle/>
          <a:p>
            <a:r>
              <a:rPr lang="en-IN" i="1" dirty="0">
                <a:solidFill>
                  <a:schemeClr val="tx2"/>
                </a:solidFill>
              </a:rPr>
              <a:t>Subglottal Air Pressure</a:t>
            </a:r>
            <a:endParaRPr lang="en-IN" dirty="0">
              <a:solidFill>
                <a:schemeClr val="tx2"/>
              </a:solidFill>
            </a:endParaRPr>
          </a:p>
        </p:txBody>
      </p:sp>
      <p:pic>
        <p:nvPicPr>
          <p:cNvPr id="4" name="Picture 3">
            <a:extLst>
              <a:ext uri="{FF2B5EF4-FFF2-40B4-BE49-F238E27FC236}">
                <a16:creationId xmlns:a16="http://schemas.microsoft.com/office/drawing/2014/main" id="{C75CE457-FC30-4172-88A3-C5CFE9D4E430}"/>
              </a:ext>
            </a:extLst>
          </p:cNvPr>
          <p:cNvPicPr>
            <a:picLocks noChangeAspect="1"/>
          </p:cNvPicPr>
          <p:nvPr/>
        </p:nvPicPr>
        <p:blipFill>
          <a:blip r:embed="rId2"/>
          <a:stretch>
            <a:fillRect/>
          </a:stretch>
        </p:blipFill>
        <p:spPr>
          <a:xfrm>
            <a:off x="3360119" y="2276872"/>
            <a:ext cx="5468586" cy="4442184"/>
          </a:xfrm>
          <a:prstGeom prst="rect">
            <a:avLst/>
          </a:prstGeom>
        </p:spPr>
      </p:pic>
    </p:spTree>
    <p:extLst>
      <p:ext uri="{BB962C8B-B14F-4D97-AF65-F5344CB8AC3E}">
        <p14:creationId xmlns:p14="http://schemas.microsoft.com/office/powerpoint/2010/main" val="268974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purl.org/dc/dcmitype/"/>
    <ds:schemaRef ds:uri="http://schemas.microsoft.com/office/infopath/2007/PartnerControl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4873beb7-5857-4685-be1f-d57550cc96cc"/>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115</TotalTime>
  <Words>435</Words>
  <Application>Microsoft Office PowerPoint</Application>
  <PresentationFormat>Custom</PresentationFormat>
  <Paragraphs>34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Constantia</vt:lpstr>
      <vt:lpstr>Courier New</vt:lpstr>
      <vt:lpstr>Wingdings</vt:lpstr>
      <vt:lpstr>Books Classic 16x9</vt:lpstr>
      <vt:lpstr>Aerodynamic and Myoelastic Theory</vt:lpstr>
      <vt:lpstr>INTRODUCTION</vt:lpstr>
      <vt:lpstr>PowerPoint Presentation</vt:lpstr>
      <vt:lpstr>Vocal Fold</vt:lpstr>
      <vt:lpstr>PowerPoint Presentation</vt:lpstr>
      <vt:lpstr>Myoelastic Aerodynamic Theory</vt:lpstr>
      <vt:lpstr>Process</vt:lpstr>
      <vt:lpstr>Bernoulli Effect</vt:lpstr>
      <vt:lpstr>Subglottal Air Pressure</vt:lpstr>
      <vt:lpstr>PowerPoint Presentation</vt:lpstr>
      <vt:lpstr>PowerPoint Presentation</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Aerodynamic and Myoelastic Theory</dc:title>
  <dc:creator>sourav</dc:creator>
  <cp:lastModifiedBy>sourav</cp:lastModifiedBy>
  <cp:revision>9</cp:revision>
  <dcterms:created xsi:type="dcterms:W3CDTF">2020-12-16T12:50:30Z</dcterms:created>
  <dcterms:modified xsi:type="dcterms:W3CDTF">2020-12-16T14:45:52Z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