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3" r:id="rId3"/>
    <p:sldId id="274" r:id="rId4"/>
    <p:sldId id="280" r:id="rId5"/>
    <p:sldId id="281" r:id="rId6"/>
    <p:sldId id="287" r:id="rId7"/>
    <p:sldId id="282" r:id="rId8"/>
    <p:sldId id="283" r:id="rId9"/>
    <p:sldId id="288" r:id="rId10"/>
    <p:sldId id="278" r:id="rId11"/>
    <p:sldId id="275" r:id="rId12"/>
    <p:sldId id="284" r:id="rId13"/>
    <p:sldId id="289" r:id="rId14"/>
    <p:sldId id="276" r:id="rId15"/>
    <p:sldId id="277" r:id="rId16"/>
    <p:sldId id="290" r:id="rId17"/>
    <p:sldId id="285" r:id="rId18"/>
    <p:sldId id="286" r:id="rId19"/>
    <p:sldId id="291" r:id="rId20"/>
    <p:sldId id="292" r:id="rId21"/>
    <p:sldId id="293" r:id="rId22"/>
    <p:sldId id="294" r:id="rId23"/>
    <p:sldId id="295" r:id="rId24"/>
    <p:sldId id="296" r:id="rId25"/>
    <p:sldId id="298" r:id="rId26"/>
    <p:sldId id="297" r:id="rId27"/>
    <p:sldId id="300" r:id="rId28"/>
    <p:sldId id="29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A74BB8-CA15-4024-B5DE-ED6F980D8FEA}">
          <p14:sldIdLst>
            <p14:sldId id="256"/>
            <p14:sldId id="273"/>
            <p14:sldId id="274"/>
            <p14:sldId id="280"/>
            <p14:sldId id="281"/>
            <p14:sldId id="287"/>
            <p14:sldId id="282"/>
            <p14:sldId id="283"/>
            <p14:sldId id="288"/>
            <p14:sldId id="278"/>
            <p14:sldId id="275"/>
            <p14:sldId id="284"/>
            <p14:sldId id="289"/>
            <p14:sldId id="276"/>
            <p14:sldId id="277"/>
            <p14:sldId id="290"/>
            <p14:sldId id="285"/>
            <p14:sldId id="286"/>
            <p14:sldId id="291"/>
            <p14:sldId id="292"/>
            <p14:sldId id="293"/>
            <p14:sldId id="294"/>
            <p14:sldId id="295"/>
            <p14:sldId id="296"/>
            <p14:sldId id="298"/>
            <p14:sldId id="297"/>
            <p14:sldId id="300"/>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BBAF8-B293-4CA8-B835-EF9379ACDFC4}"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6C887529-1BE0-4789-B6EC-0E7F56501766}">
      <dgm:prSet custT="1"/>
      <dgm:spPr/>
      <dgm:t>
        <a:bodyPr/>
        <a:lstStyle/>
        <a:p>
          <a:r>
            <a:rPr lang="en-US" sz="2400"/>
            <a:t>METHODS TO STUDY THE SPEECH SOUND ACQUISITION:</a:t>
          </a:r>
        </a:p>
      </dgm:t>
    </dgm:pt>
    <dgm:pt modelId="{634D67F7-33AF-48ED-8E47-3790F7436A41}" type="parTrans" cxnId="{B296148B-4836-4CE0-981A-7AC16FB929F0}">
      <dgm:prSet/>
      <dgm:spPr/>
      <dgm:t>
        <a:bodyPr/>
        <a:lstStyle/>
        <a:p>
          <a:endParaRPr lang="en-US"/>
        </a:p>
      </dgm:t>
    </dgm:pt>
    <dgm:pt modelId="{E73BA2D8-6B6B-4DA5-9602-C914B0855D1B}" type="sibTrans" cxnId="{B296148B-4836-4CE0-981A-7AC16FB929F0}">
      <dgm:prSet custT="1"/>
      <dgm:spPr/>
      <dgm:t>
        <a:bodyPr/>
        <a:lstStyle/>
        <a:p>
          <a:endParaRPr lang="en-US" sz="2400"/>
        </a:p>
      </dgm:t>
    </dgm:pt>
    <dgm:pt modelId="{95B70D7A-6754-4788-9A44-5A5E3E92E642}">
      <dgm:prSet custT="1"/>
      <dgm:spPr/>
      <dgm:t>
        <a:bodyPr/>
        <a:lstStyle/>
        <a:p>
          <a:r>
            <a:rPr lang="en-US" sz="2400" dirty="0"/>
            <a:t>1. Diary Studies</a:t>
          </a:r>
        </a:p>
      </dgm:t>
    </dgm:pt>
    <dgm:pt modelId="{1C8E734F-8B69-4508-BD77-A00066D40A4E}" type="parTrans" cxnId="{F6C74007-124C-4A41-AB87-D774B2214D22}">
      <dgm:prSet/>
      <dgm:spPr/>
      <dgm:t>
        <a:bodyPr/>
        <a:lstStyle/>
        <a:p>
          <a:endParaRPr lang="en-US"/>
        </a:p>
      </dgm:t>
    </dgm:pt>
    <dgm:pt modelId="{F0B49489-A94B-4929-9C60-C9AD6431A27E}" type="sibTrans" cxnId="{F6C74007-124C-4A41-AB87-D774B2214D22}">
      <dgm:prSet custT="1"/>
      <dgm:spPr/>
      <dgm:t>
        <a:bodyPr/>
        <a:lstStyle/>
        <a:p>
          <a:endParaRPr lang="en-US" sz="2400"/>
        </a:p>
      </dgm:t>
    </dgm:pt>
    <dgm:pt modelId="{243DDA71-427D-4226-B61B-A34F92E6C613}">
      <dgm:prSet custT="1"/>
      <dgm:spPr/>
      <dgm:t>
        <a:bodyPr/>
        <a:lstStyle/>
        <a:p>
          <a:r>
            <a:rPr lang="en-US" sz="2400" dirty="0"/>
            <a:t>2. Large Sample Study/Cross Sectional Studies</a:t>
          </a:r>
        </a:p>
      </dgm:t>
    </dgm:pt>
    <dgm:pt modelId="{65B2D3E0-B23B-44C1-8E34-EEEAB3FA2BC3}" type="parTrans" cxnId="{500B84BC-046B-422B-8DAA-1A28600DF1C8}">
      <dgm:prSet/>
      <dgm:spPr/>
      <dgm:t>
        <a:bodyPr/>
        <a:lstStyle/>
        <a:p>
          <a:endParaRPr lang="en-US"/>
        </a:p>
      </dgm:t>
    </dgm:pt>
    <dgm:pt modelId="{E88DC9F8-E126-4680-ADD0-92AEB54AB8B9}" type="sibTrans" cxnId="{500B84BC-046B-422B-8DAA-1A28600DF1C8}">
      <dgm:prSet custT="1"/>
      <dgm:spPr/>
      <dgm:t>
        <a:bodyPr/>
        <a:lstStyle/>
        <a:p>
          <a:endParaRPr lang="en-US" sz="2400"/>
        </a:p>
      </dgm:t>
    </dgm:pt>
    <dgm:pt modelId="{1003FFC5-6AB4-4F73-AA99-799BEBAAACAA}">
      <dgm:prSet custT="1"/>
      <dgm:spPr/>
      <dgm:t>
        <a:bodyPr/>
        <a:lstStyle/>
        <a:p>
          <a:r>
            <a:rPr lang="en-US" sz="2400"/>
            <a:t>3. Longitudinal Studies</a:t>
          </a:r>
        </a:p>
      </dgm:t>
    </dgm:pt>
    <dgm:pt modelId="{5BB8C079-A9B4-45CC-B6DE-CD06614F9FFC}" type="parTrans" cxnId="{7992B667-7C1C-44CF-B940-5F56675B5B7E}">
      <dgm:prSet/>
      <dgm:spPr/>
      <dgm:t>
        <a:bodyPr/>
        <a:lstStyle/>
        <a:p>
          <a:endParaRPr lang="en-US"/>
        </a:p>
      </dgm:t>
    </dgm:pt>
    <dgm:pt modelId="{BF8E09C2-9F40-4475-A550-3AD0B8B23CAC}" type="sibTrans" cxnId="{7992B667-7C1C-44CF-B940-5F56675B5B7E}">
      <dgm:prSet/>
      <dgm:spPr/>
      <dgm:t>
        <a:bodyPr/>
        <a:lstStyle/>
        <a:p>
          <a:endParaRPr lang="en-US"/>
        </a:p>
      </dgm:t>
    </dgm:pt>
    <dgm:pt modelId="{E8475A36-DA32-4EA0-9EB3-CD9350A9B516}" type="pres">
      <dgm:prSet presAssocID="{630BBAF8-B293-4CA8-B835-EF9379ACDFC4}" presName="outerComposite" presStyleCnt="0">
        <dgm:presLayoutVars>
          <dgm:chMax val="5"/>
          <dgm:dir/>
          <dgm:resizeHandles val="exact"/>
        </dgm:presLayoutVars>
      </dgm:prSet>
      <dgm:spPr/>
    </dgm:pt>
    <dgm:pt modelId="{8C461DEF-7326-4E72-9F6E-D0C6B70329AC}" type="pres">
      <dgm:prSet presAssocID="{630BBAF8-B293-4CA8-B835-EF9379ACDFC4}" presName="dummyMaxCanvas" presStyleCnt="0">
        <dgm:presLayoutVars/>
      </dgm:prSet>
      <dgm:spPr/>
    </dgm:pt>
    <dgm:pt modelId="{F4E0AED8-D0DF-45F7-9816-EB58377162FD}" type="pres">
      <dgm:prSet presAssocID="{630BBAF8-B293-4CA8-B835-EF9379ACDFC4}" presName="FourNodes_1" presStyleLbl="node1" presStyleIdx="0" presStyleCnt="4">
        <dgm:presLayoutVars>
          <dgm:bulletEnabled val="1"/>
        </dgm:presLayoutVars>
      </dgm:prSet>
      <dgm:spPr/>
    </dgm:pt>
    <dgm:pt modelId="{4EC7BED5-EB44-4C66-8B3D-42A7FD63CFFD}" type="pres">
      <dgm:prSet presAssocID="{630BBAF8-B293-4CA8-B835-EF9379ACDFC4}" presName="FourNodes_2" presStyleLbl="node1" presStyleIdx="1" presStyleCnt="4">
        <dgm:presLayoutVars>
          <dgm:bulletEnabled val="1"/>
        </dgm:presLayoutVars>
      </dgm:prSet>
      <dgm:spPr/>
    </dgm:pt>
    <dgm:pt modelId="{3B186689-0556-4CB5-94F0-01EC6EFE54D1}" type="pres">
      <dgm:prSet presAssocID="{630BBAF8-B293-4CA8-B835-EF9379ACDFC4}" presName="FourNodes_3" presStyleLbl="node1" presStyleIdx="2" presStyleCnt="4">
        <dgm:presLayoutVars>
          <dgm:bulletEnabled val="1"/>
        </dgm:presLayoutVars>
      </dgm:prSet>
      <dgm:spPr/>
    </dgm:pt>
    <dgm:pt modelId="{CB354B5C-1AA5-4E2B-88E6-4DEC60C0691A}" type="pres">
      <dgm:prSet presAssocID="{630BBAF8-B293-4CA8-B835-EF9379ACDFC4}" presName="FourNodes_4" presStyleLbl="node1" presStyleIdx="3" presStyleCnt="4">
        <dgm:presLayoutVars>
          <dgm:bulletEnabled val="1"/>
        </dgm:presLayoutVars>
      </dgm:prSet>
      <dgm:spPr/>
    </dgm:pt>
    <dgm:pt modelId="{9D76197F-6AEB-4388-8258-1D476E8A6346}" type="pres">
      <dgm:prSet presAssocID="{630BBAF8-B293-4CA8-B835-EF9379ACDFC4}" presName="FourConn_1-2" presStyleLbl="fgAccFollowNode1" presStyleIdx="0" presStyleCnt="3">
        <dgm:presLayoutVars>
          <dgm:bulletEnabled val="1"/>
        </dgm:presLayoutVars>
      </dgm:prSet>
      <dgm:spPr/>
    </dgm:pt>
    <dgm:pt modelId="{7D421E94-5243-41B9-96FF-680B78424894}" type="pres">
      <dgm:prSet presAssocID="{630BBAF8-B293-4CA8-B835-EF9379ACDFC4}" presName="FourConn_2-3" presStyleLbl="fgAccFollowNode1" presStyleIdx="1" presStyleCnt="3">
        <dgm:presLayoutVars>
          <dgm:bulletEnabled val="1"/>
        </dgm:presLayoutVars>
      </dgm:prSet>
      <dgm:spPr/>
    </dgm:pt>
    <dgm:pt modelId="{B33C6B9A-F797-4D8E-9F9B-3D0267DB6D2E}" type="pres">
      <dgm:prSet presAssocID="{630BBAF8-B293-4CA8-B835-EF9379ACDFC4}" presName="FourConn_3-4" presStyleLbl="fgAccFollowNode1" presStyleIdx="2" presStyleCnt="3">
        <dgm:presLayoutVars>
          <dgm:bulletEnabled val="1"/>
        </dgm:presLayoutVars>
      </dgm:prSet>
      <dgm:spPr/>
    </dgm:pt>
    <dgm:pt modelId="{0B5B560A-E656-41B3-8927-8615CBED216D}" type="pres">
      <dgm:prSet presAssocID="{630BBAF8-B293-4CA8-B835-EF9379ACDFC4}" presName="FourNodes_1_text" presStyleLbl="node1" presStyleIdx="3" presStyleCnt="4">
        <dgm:presLayoutVars>
          <dgm:bulletEnabled val="1"/>
        </dgm:presLayoutVars>
      </dgm:prSet>
      <dgm:spPr/>
    </dgm:pt>
    <dgm:pt modelId="{DE5BE7E9-B8C2-4830-A576-0CE510A4FD84}" type="pres">
      <dgm:prSet presAssocID="{630BBAF8-B293-4CA8-B835-EF9379ACDFC4}" presName="FourNodes_2_text" presStyleLbl="node1" presStyleIdx="3" presStyleCnt="4">
        <dgm:presLayoutVars>
          <dgm:bulletEnabled val="1"/>
        </dgm:presLayoutVars>
      </dgm:prSet>
      <dgm:spPr/>
    </dgm:pt>
    <dgm:pt modelId="{D7619397-EBE1-4998-8C7A-540A28D468B9}" type="pres">
      <dgm:prSet presAssocID="{630BBAF8-B293-4CA8-B835-EF9379ACDFC4}" presName="FourNodes_3_text" presStyleLbl="node1" presStyleIdx="3" presStyleCnt="4">
        <dgm:presLayoutVars>
          <dgm:bulletEnabled val="1"/>
        </dgm:presLayoutVars>
      </dgm:prSet>
      <dgm:spPr/>
    </dgm:pt>
    <dgm:pt modelId="{4F223B66-A037-4D55-A710-ECE1981A51E0}" type="pres">
      <dgm:prSet presAssocID="{630BBAF8-B293-4CA8-B835-EF9379ACDFC4}" presName="FourNodes_4_text" presStyleLbl="node1" presStyleIdx="3" presStyleCnt="4">
        <dgm:presLayoutVars>
          <dgm:bulletEnabled val="1"/>
        </dgm:presLayoutVars>
      </dgm:prSet>
      <dgm:spPr/>
    </dgm:pt>
  </dgm:ptLst>
  <dgm:cxnLst>
    <dgm:cxn modelId="{34FB5D06-8484-4376-85EB-DAE37964AA78}" type="presOf" srcId="{E73BA2D8-6B6B-4DA5-9602-C914B0855D1B}" destId="{9D76197F-6AEB-4388-8258-1D476E8A6346}" srcOrd="0" destOrd="0" presId="urn:microsoft.com/office/officeart/2005/8/layout/vProcess5"/>
    <dgm:cxn modelId="{F6C74007-124C-4A41-AB87-D774B2214D22}" srcId="{630BBAF8-B293-4CA8-B835-EF9379ACDFC4}" destId="{95B70D7A-6754-4788-9A44-5A5E3E92E642}" srcOrd="1" destOrd="0" parTransId="{1C8E734F-8B69-4508-BD77-A00066D40A4E}" sibTransId="{F0B49489-A94B-4929-9C60-C9AD6431A27E}"/>
    <dgm:cxn modelId="{45F96F07-B21B-4507-90B4-60E0296A1AB7}" type="presOf" srcId="{6C887529-1BE0-4789-B6EC-0E7F56501766}" destId="{0B5B560A-E656-41B3-8927-8615CBED216D}" srcOrd="1" destOrd="0" presId="urn:microsoft.com/office/officeart/2005/8/layout/vProcess5"/>
    <dgm:cxn modelId="{DFBDC810-539C-4131-BD2D-BB764ADF92CB}" type="presOf" srcId="{95B70D7A-6754-4788-9A44-5A5E3E92E642}" destId="{DE5BE7E9-B8C2-4830-A576-0CE510A4FD84}" srcOrd="1" destOrd="0" presId="urn:microsoft.com/office/officeart/2005/8/layout/vProcess5"/>
    <dgm:cxn modelId="{0588D729-133C-45BE-8352-BA25D937A84C}" type="presOf" srcId="{6C887529-1BE0-4789-B6EC-0E7F56501766}" destId="{F4E0AED8-D0DF-45F7-9816-EB58377162FD}" srcOrd="0" destOrd="0" presId="urn:microsoft.com/office/officeart/2005/8/layout/vProcess5"/>
    <dgm:cxn modelId="{7992B667-7C1C-44CF-B940-5F56675B5B7E}" srcId="{630BBAF8-B293-4CA8-B835-EF9379ACDFC4}" destId="{1003FFC5-6AB4-4F73-AA99-799BEBAAACAA}" srcOrd="3" destOrd="0" parTransId="{5BB8C079-A9B4-45CC-B6DE-CD06614F9FFC}" sibTransId="{BF8E09C2-9F40-4475-A550-3AD0B8B23CAC}"/>
    <dgm:cxn modelId="{C0062569-74A2-4E6A-AA0B-FDA026B4C95E}" type="presOf" srcId="{1003FFC5-6AB4-4F73-AA99-799BEBAAACAA}" destId="{CB354B5C-1AA5-4E2B-88E6-4DEC60C0691A}" srcOrd="0" destOrd="0" presId="urn:microsoft.com/office/officeart/2005/8/layout/vProcess5"/>
    <dgm:cxn modelId="{A0D99A4F-A3A7-4767-A419-2E0D28CE3CAD}" type="presOf" srcId="{630BBAF8-B293-4CA8-B835-EF9379ACDFC4}" destId="{E8475A36-DA32-4EA0-9EB3-CD9350A9B516}" srcOrd="0" destOrd="0" presId="urn:microsoft.com/office/officeart/2005/8/layout/vProcess5"/>
    <dgm:cxn modelId="{ED1F7A55-763B-4A86-A5EC-8888E8E47964}" type="presOf" srcId="{F0B49489-A94B-4929-9C60-C9AD6431A27E}" destId="{7D421E94-5243-41B9-96FF-680B78424894}" srcOrd="0" destOrd="0" presId="urn:microsoft.com/office/officeart/2005/8/layout/vProcess5"/>
    <dgm:cxn modelId="{B296148B-4836-4CE0-981A-7AC16FB929F0}" srcId="{630BBAF8-B293-4CA8-B835-EF9379ACDFC4}" destId="{6C887529-1BE0-4789-B6EC-0E7F56501766}" srcOrd="0" destOrd="0" parTransId="{634D67F7-33AF-48ED-8E47-3790F7436A41}" sibTransId="{E73BA2D8-6B6B-4DA5-9602-C914B0855D1B}"/>
    <dgm:cxn modelId="{F6715C8F-F387-43C6-B6C5-0CF0D797861B}" type="presOf" srcId="{243DDA71-427D-4226-B61B-A34F92E6C613}" destId="{3B186689-0556-4CB5-94F0-01EC6EFE54D1}" srcOrd="0" destOrd="0" presId="urn:microsoft.com/office/officeart/2005/8/layout/vProcess5"/>
    <dgm:cxn modelId="{500B84BC-046B-422B-8DAA-1A28600DF1C8}" srcId="{630BBAF8-B293-4CA8-B835-EF9379ACDFC4}" destId="{243DDA71-427D-4226-B61B-A34F92E6C613}" srcOrd="2" destOrd="0" parTransId="{65B2D3E0-B23B-44C1-8E34-EEEAB3FA2BC3}" sibTransId="{E88DC9F8-E126-4680-ADD0-92AEB54AB8B9}"/>
    <dgm:cxn modelId="{45C695C4-1A6B-4F30-B894-16CFB6D2B6EC}" type="presOf" srcId="{95B70D7A-6754-4788-9A44-5A5E3E92E642}" destId="{4EC7BED5-EB44-4C66-8B3D-42A7FD63CFFD}" srcOrd="0" destOrd="0" presId="urn:microsoft.com/office/officeart/2005/8/layout/vProcess5"/>
    <dgm:cxn modelId="{F6CD0BE3-D843-4AD2-BCD7-EB182610A9E6}" type="presOf" srcId="{1003FFC5-6AB4-4F73-AA99-799BEBAAACAA}" destId="{4F223B66-A037-4D55-A710-ECE1981A51E0}" srcOrd="1" destOrd="0" presId="urn:microsoft.com/office/officeart/2005/8/layout/vProcess5"/>
    <dgm:cxn modelId="{BF949AE4-0F93-402E-8DB8-6FFDB82048DD}" type="presOf" srcId="{243DDA71-427D-4226-B61B-A34F92E6C613}" destId="{D7619397-EBE1-4998-8C7A-540A28D468B9}" srcOrd="1" destOrd="0" presId="urn:microsoft.com/office/officeart/2005/8/layout/vProcess5"/>
    <dgm:cxn modelId="{E9B416FE-7119-40A6-8021-8F50FE80246D}" type="presOf" srcId="{E88DC9F8-E126-4680-ADD0-92AEB54AB8B9}" destId="{B33C6B9A-F797-4D8E-9F9B-3D0267DB6D2E}" srcOrd="0" destOrd="0" presId="urn:microsoft.com/office/officeart/2005/8/layout/vProcess5"/>
    <dgm:cxn modelId="{CFAE4276-97B6-469B-9F98-8B32AD7B351E}" type="presParOf" srcId="{E8475A36-DA32-4EA0-9EB3-CD9350A9B516}" destId="{8C461DEF-7326-4E72-9F6E-D0C6B70329AC}" srcOrd="0" destOrd="0" presId="urn:microsoft.com/office/officeart/2005/8/layout/vProcess5"/>
    <dgm:cxn modelId="{703178E2-B2F5-4146-B995-6E03169AAB71}" type="presParOf" srcId="{E8475A36-DA32-4EA0-9EB3-CD9350A9B516}" destId="{F4E0AED8-D0DF-45F7-9816-EB58377162FD}" srcOrd="1" destOrd="0" presId="urn:microsoft.com/office/officeart/2005/8/layout/vProcess5"/>
    <dgm:cxn modelId="{18933984-B177-4EB8-BE8A-4E2B5163FE4C}" type="presParOf" srcId="{E8475A36-DA32-4EA0-9EB3-CD9350A9B516}" destId="{4EC7BED5-EB44-4C66-8B3D-42A7FD63CFFD}" srcOrd="2" destOrd="0" presId="urn:microsoft.com/office/officeart/2005/8/layout/vProcess5"/>
    <dgm:cxn modelId="{33500C48-F277-4424-903D-5CCEE98B7713}" type="presParOf" srcId="{E8475A36-DA32-4EA0-9EB3-CD9350A9B516}" destId="{3B186689-0556-4CB5-94F0-01EC6EFE54D1}" srcOrd="3" destOrd="0" presId="urn:microsoft.com/office/officeart/2005/8/layout/vProcess5"/>
    <dgm:cxn modelId="{DA8600A4-07AD-4090-B92F-1F3C197C5353}" type="presParOf" srcId="{E8475A36-DA32-4EA0-9EB3-CD9350A9B516}" destId="{CB354B5C-1AA5-4E2B-88E6-4DEC60C0691A}" srcOrd="4" destOrd="0" presId="urn:microsoft.com/office/officeart/2005/8/layout/vProcess5"/>
    <dgm:cxn modelId="{E3DFDB33-0A60-4CA5-A2C3-01194719C206}" type="presParOf" srcId="{E8475A36-DA32-4EA0-9EB3-CD9350A9B516}" destId="{9D76197F-6AEB-4388-8258-1D476E8A6346}" srcOrd="5" destOrd="0" presId="urn:microsoft.com/office/officeart/2005/8/layout/vProcess5"/>
    <dgm:cxn modelId="{32F8F4DF-1835-495B-8C81-1CAB87BA5AB6}" type="presParOf" srcId="{E8475A36-DA32-4EA0-9EB3-CD9350A9B516}" destId="{7D421E94-5243-41B9-96FF-680B78424894}" srcOrd="6" destOrd="0" presId="urn:microsoft.com/office/officeart/2005/8/layout/vProcess5"/>
    <dgm:cxn modelId="{E4632EF4-8907-43B8-AC21-3B42804935C8}" type="presParOf" srcId="{E8475A36-DA32-4EA0-9EB3-CD9350A9B516}" destId="{B33C6B9A-F797-4D8E-9F9B-3D0267DB6D2E}" srcOrd="7" destOrd="0" presId="urn:microsoft.com/office/officeart/2005/8/layout/vProcess5"/>
    <dgm:cxn modelId="{D02DEE8D-CCE1-4F31-AF1F-46E61D1E88EF}" type="presParOf" srcId="{E8475A36-DA32-4EA0-9EB3-CD9350A9B516}" destId="{0B5B560A-E656-41B3-8927-8615CBED216D}" srcOrd="8" destOrd="0" presId="urn:microsoft.com/office/officeart/2005/8/layout/vProcess5"/>
    <dgm:cxn modelId="{1CB3F967-6527-46AD-AF3E-AAE4FE6B54F2}" type="presParOf" srcId="{E8475A36-DA32-4EA0-9EB3-CD9350A9B516}" destId="{DE5BE7E9-B8C2-4830-A576-0CE510A4FD84}" srcOrd="9" destOrd="0" presId="urn:microsoft.com/office/officeart/2005/8/layout/vProcess5"/>
    <dgm:cxn modelId="{C4301825-EB80-49B5-9B3E-1C331FB42B73}" type="presParOf" srcId="{E8475A36-DA32-4EA0-9EB3-CD9350A9B516}" destId="{D7619397-EBE1-4998-8C7A-540A28D468B9}" srcOrd="10" destOrd="0" presId="urn:microsoft.com/office/officeart/2005/8/layout/vProcess5"/>
    <dgm:cxn modelId="{DDB548BD-2694-44C3-BECE-7446401C5039}" type="presParOf" srcId="{E8475A36-DA32-4EA0-9EB3-CD9350A9B516}" destId="{4F223B66-A037-4D55-A710-ECE1981A51E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0AED8-D0DF-45F7-9816-EB58377162FD}">
      <dsp:nvSpPr>
        <dsp:cNvPr id="0" name=""/>
        <dsp:cNvSpPr/>
      </dsp:nvSpPr>
      <dsp:spPr>
        <a:xfrm>
          <a:off x="0" y="0"/>
          <a:ext cx="8283009" cy="812929"/>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METHODS TO STUDY THE SPEECH SOUND ACQUISITION:</a:t>
          </a:r>
        </a:p>
      </dsp:txBody>
      <dsp:txXfrm>
        <a:off x="23810" y="23810"/>
        <a:ext cx="7337102" cy="765309"/>
      </dsp:txXfrm>
    </dsp:sp>
    <dsp:sp modelId="{4EC7BED5-EB44-4C66-8B3D-42A7FD63CFFD}">
      <dsp:nvSpPr>
        <dsp:cNvPr id="0" name=""/>
        <dsp:cNvSpPr/>
      </dsp:nvSpPr>
      <dsp:spPr>
        <a:xfrm>
          <a:off x="693702" y="960735"/>
          <a:ext cx="8283009" cy="812929"/>
        </a:xfrm>
        <a:prstGeom prst="roundRect">
          <a:avLst>
            <a:gd name="adj" fmla="val 10000"/>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1. Diary Studies</a:t>
          </a:r>
        </a:p>
      </dsp:txBody>
      <dsp:txXfrm>
        <a:off x="717512" y="984545"/>
        <a:ext cx="7013283" cy="765309"/>
      </dsp:txXfrm>
    </dsp:sp>
    <dsp:sp modelId="{3B186689-0556-4CB5-94F0-01EC6EFE54D1}">
      <dsp:nvSpPr>
        <dsp:cNvPr id="0" name=""/>
        <dsp:cNvSpPr/>
      </dsp:nvSpPr>
      <dsp:spPr>
        <a:xfrm>
          <a:off x="1377050" y="1921470"/>
          <a:ext cx="8283009" cy="812929"/>
        </a:xfrm>
        <a:prstGeom prst="roundRect">
          <a:avLst>
            <a:gd name="adj" fmla="val 10000"/>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2. Large Sample Study/Cross Sectional Studies</a:t>
          </a:r>
        </a:p>
      </dsp:txBody>
      <dsp:txXfrm>
        <a:off x="1400860" y="1945280"/>
        <a:ext cx="7023636" cy="765309"/>
      </dsp:txXfrm>
    </dsp:sp>
    <dsp:sp modelId="{CB354B5C-1AA5-4E2B-88E6-4DEC60C0691A}">
      <dsp:nvSpPr>
        <dsp:cNvPr id="0" name=""/>
        <dsp:cNvSpPr/>
      </dsp:nvSpPr>
      <dsp:spPr>
        <a:xfrm>
          <a:off x="2070752" y="2882206"/>
          <a:ext cx="8283009" cy="812929"/>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Longitudinal Studies</a:t>
          </a:r>
        </a:p>
      </dsp:txBody>
      <dsp:txXfrm>
        <a:off x="2094562" y="2906016"/>
        <a:ext cx="7013283" cy="765309"/>
      </dsp:txXfrm>
    </dsp:sp>
    <dsp:sp modelId="{9D76197F-6AEB-4388-8258-1D476E8A6346}">
      <dsp:nvSpPr>
        <dsp:cNvPr id="0" name=""/>
        <dsp:cNvSpPr/>
      </dsp:nvSpPr>
      <dsp:spPr>
        <a:xfrm>
          <a:off x="7754605" y="622630"/>
          <a:ext cx="528404" cy="52840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873496" y="622630"/>
        <a:ext cx="290622" cy="397624"/>
      </dsp:txXfrm>
    </dsp:sp>
    <dsp:sp modelId="{7D421E94-5243-41B9-96FF-680B78424894}">
      <dsp:nvSpPr>
        <dsp:cNvPr id="0" name=""/>
        <dsp:cNvSpPr/>
      </dsp:nvSpPr>
      <dsp:spPr>
        <a:xfrm>
          <a:off x="8448307" y="1583365"/>
          <a:ext cx="528404" cy="52840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567198" y="1583365"/>
        <a:ext cx="290622" cy="397624"/>
      </dsp:txXfrm>
    </dsp:sp>
    <dsp:sp modelId="{B33C6B9A-F797-4D8E-9F9B-3D0267DB6D2E}">
      <dsp:nvSpPr>
        <dsp:cNvPr id="0" name=""/>
        <dsp:cNvSpPr/>
      </dsp:nvSpPr>
      <dsp:spPr>
        <a:xfrm>
          <a:off x="9131655" y="2544101"/>
          <a:ext cx="528404" cy="52840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250546" y="2544101"/>
        <a:ext cx="290622" cy="3976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991C92-B407-4AEF-A3B1-492F97FE506E}"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36486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79685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0514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954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57526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991C92-B407-4AEF-A3B1-492F97FE506E}" type="datetimeFigureOut">
              <a:rPr lang="en-US" smtClean="0"/>
              <a:t>01/03/2021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321264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991C92-B407-4AEF-A3B1-492F97FE506E}" type="datetimeFigureOut">
              <a:rPr lang="en-US" smtClean="0"/>
              <a:t>01/03/2021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44552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91C92-B407-4AEF-A3B1-492F97FE506E}"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373213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91C92-B407-4AEF-A3B1-492F97FE506E}"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98019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91C92-B407-4AEF-A3B1-492F97FE506E}"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52290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91C92-B407-4AEF-A3B1-492F97FE506E}"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278231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2476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991C92-B407-4AEF-A3B1-492F97FE506E}" type="datetimeFigureOut">
              <a:rPr lang="en-US" smtClean="0"/>
              <a:t>01/03/2021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8126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991C92-B407-4AEF-A3B1-492F97FE506E}" type="datetimeFigureOut">
              <a:rPr lang="en-US" smtClean="0"/>
              <a:t>01/03/2021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4046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1C92-B407-4AEF-A3B1-492F97FE506E}" type="datetimeFigureOut">
              <a:rPr lang="en-US" smtClean="0"/>
              <a:t>01/03/2021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93327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77132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91C92-B407-4AEF-A3B1-492F97FE506E}"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818B6-896D-468E-BF44-1C00EFC50284}" type="slidenum">
              <a:rPr lang="en-US" smtClean="0"/>
              <a:t>‹#›</a:t>
            </a:fld>
            <a:endParaRPr lang="en-US"/>
          </a:p>
        </p:txBody>
      </p:sp>
    </p:spTree>
    <p:extLst>
      <p:ext uri="{BB962C8B-B14F-4D97-AF65-F5344CB8AC3E}">
        <p14:creationId xmlns:p14="http://schemas.microsoft.com/office/powerpoint/2010/main" val="13004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C991C92-B407-4AEF-A3B1-492F97FE506E}" type="datetimeFigureOut">
              <a:rPr lang="en-US" smtClean="0"/>
              <a:t>01/03/2021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4818B6-896D-468E-BF44-1C00EFC50284}" type="slidenum">
              <a:rPr lang="en-US" smtClean="0"/>
              <a:t>‹#›</a:t>
            </a:fld>
            <a:endParaRPr lang="en-US"/>
          </a:p>
        </p:txBody>
      </p:sp>
    </p:spTree>
    <p:extLst>
      <p:ext uri="{BB962C8B-B14F-4D97-AF65-F5344CB8AC3E}">
        <p14:creationId xmlns:p14="http://schemas.microsoft.com/office/powerpoint/2010/main" val="47644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D590C2C-B743-4F4F-B726-99ECFF9FF3F0}"/>
              </a:ext>
            </a:extLst>
          </p:cNvPr>
          <p:cNvPicPr>
            <a:picLocks noChangeAspect="1"/>
          </p:cNvPicPr>
          <p:nvPr/>
        </p:nvPicPr>
        <p:blipFill rotWithShape="1">
          <a:blip r:embed="rId3"/>
          <a:srcRect t="6568" b="37199"/>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AF274-3E66-4F9C-8854-91468EDCF21D}"/>
              </a:ext>
            </a:extLst>
          </p:cNvPr>
          <p:cNvSpPr>
            <a:spLocks noGrp="1"/>
          </p:cNvSpPr>
          <p:nvPr>
            <p:ph type="ctrTitle"/>
          </p:nvPr>
        </p:nvSpPr>
        <p:spPr>
          <a:xfrm>
            <a:off x="1595269" y="1122363"/>
            <a:ext cx="9001462" cy="2387600"/>
          </a:xfrm>
        </p:spPr>
        <p:txBody>
          <a:bodyPr>
            <a:normAutofit/>
          </a:bodyPr>
          <a:lstStyle/>
          <a:p>
            <a:r>
              <a:rPr lang="en-IN" sz="4800" dirty="0">
                <a:latin typeface="Times New Roman" pitchFamily="18" charset="0"/>
                <a:cs typeface="Times New Roman" pitchFamily="18" charset="0"/>
              </a:rPr>
              <a:t>Optimality theory</a:t>
            </a:r>
            <a:endParaRPr lang="en-US" dirty="0"/>
          </a:p>
        </p:txBody>
      </p:sp>
      <p:sp>
        <p:nvSpPr>
          <p:cNvPr id="3" name="Subtitle 2">
            <a:extLst>
              <a:ext uri="{FF2B5EF4-FFF2-40B4-BE49-F238E27FC236}">
                <a16:creationId xmlns:a16="http://schemas.microsoft.com/office/drawing/2014/main" id="{0836CC75-6753-4913-BD4B-C6D1043B4E5B}"/>
              </a:ext>
            </a:extLst>
          </p:cNvPr>
          <p:cNvSpPr>
            <a:spLocks noGrp="1"/>
          </p:cNvSpPr>
          <p:nvPr>
            <p:ph type="subTitle" idx="1"/>
          </p:nvPr>
        </p:nvSpPr>
        <p:spPr>
          <a:xfrm>
            <a:off x="1595269" y="3602038"/>
            <a:ext cx="9001462" cy="1655762"/>
          </a:xfrm>
        </p:spPr>
        <p:txBody>
          <a:bodyPr>
            <a:normAutofit/>
          </a:bodyPr>
          <a:lstStyle/>
          <a:p>
            <a:endParaRPr lang="en-US"/>
          </a:p>
        </p:txBody>
      </p:sp>
    </p:spTree>
    <p:extLst>
      <p:ext uri="{BB962C8B-B14F-4D97-AF65-F5344CB8AC3E}">
        <p14:creationId xmlns:p14="http://schemas.microsoft.com/office/powerpoint/2010/main" val="117339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 name="Picture 4" descr="Abstract blurred public library with bookshelves">
            <a:extLst>
              <a:ext uri="{FF2B5EF4-FFF2-40B4-BE49-F238E27FC236}">
                <a16:creationId xmlns:a16="http://schemas.microsoft.com/office/drawing/2014/main" id="{2ECD6904-E902-430A-8C9D-98A507137E79}"/>
              </a:ext>
            </a:extLst>
          </p:cNvPr>
          <p:cNvPicPr>
            <a:picLocks noChangeAspect="1"/>
          </p:cNvPicPr>
          <p:nvPr/>
        </p:nvPicPr>
        <p:blipFill rotWithShape="1">
          <a:blip r:embed="rId3">
            <a:alphaModFix amt="35000"/>
          </a:blip>
          <a:srcRect t="1322" b="14433"/>
          <a:stretch/>
        </p:blipFill>
        <p:spPr>
          <a:xfrm>
            <a:off x="-5314" y="2030"/>
            <a:ext cx="12191980" cy="6855970"/>
          </a:xfrm>
          <a:prstGeom prst="rect">
            <a:avLst/>
          </a:prstGeom>
        </p:spPr>
      </p:pic>
      <p:sp>
        <p:nvSpPr>
          <p:cNvPr id="12"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Content Placeholder 2"/>
          <p:cNvSpPr>
            <a:spLocks noGrp="1"/>
          </p:cNvSpPr>
          <p:nvPr>
            <p:ph idx="1"/>
          </p:nvPr>
        </p:nvSpPr>
        <p:spPr>
          <a:xfrm>
            <a:off x="632441" y="239128"/>
            <a:ext cx="11212556" cy="6246077"/>
          </a:xfrm>
        </p:spPr>
        <p:txBody>
          <a:bodyPr>
            <a:noAutofit/>
          </a:bodyPr>
          <a:lstStyle/>
          <a:p>
            <a:pPr>
              <a:lnSpc>
                <a:spcPct val="110000"/>
              </a:lnSpc>
              <a:buNone/>
            </a:pPr>
            <a:r>
              <a:rPr lang="en-US" sz="2400" dirty="0">
                <a:latin typeface="Times New Roman" panose="02020603050405020304" pitchFamily="18" charset="0"/>
                <a:cs typeface="Times New Roman" panose="02020603050405020304" pitchFamily="18" charset="0"/>
              </a:rPr>
              <a:t>   The history and methods of studying first language acquisition by introducing and comparing three periods of time in which these studies were conducted. They were marked as: </a:t>
            </a:r>
          </a:p>
          <a:p>
            <a:pPr>
              <a:lnSpc>
                <a:spcPct val="11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Period of Diary Studies ranging, historically, from 1876 to 1926, </a:t>
            </a:r>
          </a:p>
          <a:p>
            <a:pPr>
              <a:lnSpc>
                <a:spcPct val="11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Period of Large Sample Studies which covered the time range of 1926 to 1957, </a:t>
            </a:r>
          </a:p>
          <a:p>
            <a:pPr>
              <a:lnSpc>
                <a:spcPct val="11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The Period of Longitudinal Studies which initiated in 1957.</a:t>
            </a:r>
          </a:p>
          <a:p>
            <a:pPr>
              <a:lnSpc>
                <a:spcPct val="110000"/>
              </a:lnSpc>
              <a:buNone/>
            </a:pPr>
            <a:endParaRPr lang="en-US" sz="2400" dirty="0">
              <a:latin typeface="Times New Roman" panose="02020603050405020304" pitchFamily="18" charset="0"/>
              <a:cs typeface="Times New Roman" panose="02020603050405020304" pitchFamily="18" charset="0"/>
            </a:endParaRPr>
          </a:p>
          <a:p>
            <a:pPr>
              <a:lnSpc>
                <a:spcPct val="110000"/>
              </a:lnSpc>
              <a:buNone/>
            </a:pPr>
            <a:r>
              <a:rPr lang="en-US" sz="2400" dirty="0">
                <a:latin typeface="Times New Roman" panose="02020603050405020304" pitchFamily="18" charset="0"/>
                <a:cs typeface="Times New Roman" panose="02020603050405020304" pitchFamily="18" charset="0"/>
              </a:rPr>
              <a:t>The methodology which was adopted for collecting data on child language acquisition in the period of diary studies was parental diary, which involved keeping and recording observation of child's learning experiences and procedures over some period of time. The observations were completed by linguist or psychologist parent by keeping a diary of child's ever-growing learning and language development.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6571"/>
            <a:ext cx="11260183" cy="6217920"/>
          </a:xfrm>
        </p:spPr>
        <p:txBody>
          <a:bodyPr>
            <a:norm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methodological orientation of large sample studies period (1926-1957) was influenced by the emerging approach of behaviorism. Studies carried out in these years kept environmental influences under control by selecting subjects from similar socioeconomic classes and by incorporating equal numbers of sexes (boys and girls)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Longitudinal language sampling, however, adopted a different method for studying language acquisition which involved visiting and observing children's behavior at predetermined intervals for a reasonable length of time with the purpose of collecting a representative sample.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444137"/>
            <a:ext cx="11129555" cy="6021977"/>
          </a:xfrm>
        </p:spPr>
        <p:txBody>
          <a:bodyPr>
            <a:noAutofit/>
          </a:bodyPr>
          <a:lstStyle/>
          <a:p>
            <a:r>
              <a:rPr lang="en-US" sz="2400" dirty="0">
                <a:latin typeface="Times New Roman" panose="02020603050405020304" pitchFamily="18" charset="0"/>
                <a:cs typeface="Times New Roman" panose="02020603050405020304" pitchFamily="18" charset="0"/>
              </a:rPr>
              <a:t>1. </a:t>
            </a:r>
            <a:r>
              <a:rPr lang="en-US" sz="2400" b="1" u="sng" dirty="0">
                <a:latin typeface="Times New Roman" panose="02020603050405020304" pitchFamily="18" charset="0"/>
                <a:cs typeface="Times New Roman" panose="02020603050405020304" pitchFamily="18" charset="0"/>
              </a:rPr>
              <a:t>PERIOD OF DIARY STUDIES : - </a:t>
            </a:r>
          </a:p>
          <a:p>
            <a:endParaRPr lang="en-US" sz="2400" b="1" u="sng"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period which covers the time range from 1876 to 1962 was pioneered by the works of Stanley Hall in North America and William </a:t>
            </a:r>
            <a:r>
              <a:rPr lang="en-US" sz="2400" dirty="0" err="1">
                <a:latin typeface="Times New Roman" panose="02020603050405020304" pitchFamily="18" charset="0"/>
                <a:cs typeface="Times New Roman" panose="02020603050405020304" pitchFamily="18" charset="0"/>
              </a:rPr>
              <a:t>Preyer</a:t>
            </a:r>
            <a:r>
              <a:rPr lang="en-US" sz="2400" dirty="0">
                <a:latin typeface="Times New Roman" panose="02020603050405020304" pitchFamily="18" charset="0"/>
                <a:cs typeface="Times New Roman" panose="02020603050405020304" pitchFamily="18" charset="0"/>
              </a:rPr>
              <a:t> (1889) in Europe who tried to draw attention to the study of child language acquisition to determine the way in which child language development occurs.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Philosophers in ancient time wanted to know how individuals acquired the ability to produce and understand language and they used to defined language acquisition as a subset of individual's ability to acquire knowledge and learn concepts.</a:t>
            </a:r>
          </a:p>
          <a:p>
            <a:pPr marL="0" indent="0">
              <a:buNone/>
            </a:pPr>
            <a:endParaRPr lang="en-US" sz="2400" dirty="0">
              <a:latin typeface="Times New Roman" panose="02020603050405020304"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A6A5F-09F0-4657-9CB4-1D6C65DBCAFB}"/>
              </a:ext>
            </a:extLst>
          </p:cNvPr>
          <p:cNvSpPr>
            <a:spLocks noGrp="1"/>
          </p:cNvSpPr>
          <p:nvPr>
            <p:ph idx="1"/>
          </p:nvPr>
        </p:nvSpPr>
        <p:spPr>
          <a:xfrm>
            <a:off x="397564" y="231913"/>
            <a:ext cx="11635409" cy="6394174"/>
          </a:xfrm>
        </p:spPr>
        <p:txBody>
          <a:bodyPr>
            <a:noAutofit/>
          </a:bodyPr>
          <a:lstStyle/>
          <a:p>
            <a:pPr algn="ct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Methodological Orientation of Studies in this Period: -</a:t>
            </a:r>
          </a:p>
          <a:p>
            <a:pPr algn="just"/>
            <a:r>
              <a:rPr lang="en-US" sz="2400" dirty="0">
                <a:latin typeface="Times New Roman" panose="02020603050405020304" pitchFamily="18" charset="0"/>
                <a:cs typeface="Times New Roman" panose="02020603050405020304" pitchFamily="18" charset="0"/>
              </a:rPr>
              <a:t>For this period  parental diary method was adopted.</a:t>
            </a:r>
          </a:p>
          <a:p>
            <a:pPr algn="just"/>
            <a:r>
              <a:rPr lang="en-US" sz="2400" dirty="0">
                <a:latin typeface="Times New Roman" panose="02020603050405020304" pitchFamily="18" charset="0"/>
                <a:cs typeface="Times New Roman" panose="02020603050405020304" pitchFamily="18" charset="0"/>
              </a:rPr>
              <a:t>It involved keeping and recording observation of child's learning experiences and procedures over some period of time which were made by linguists' or psychologists' parent by keeping a diary of child's ever-growing learning and language development. Their observations were made both on linguistic and motor development.</a:t>
            </a:r>
          </a:p>
          <a:p>
            <a:pPr algn="just"/>
            <a:r>
              <a:rPr lang="en-US" sz="2400" dirty="0">
                <a:latin typeface="Times New Roman" panose="02020603050405020304" pitchFamily="18" charset="0"/>
                <a:cs typeface="Times New Roman" panose="02020603050405020304" pitchFamily="18" charset="0"/>
              </a:rPr>
              <a:t>The collections of observations were then sometimes published and followed by some commentary on the nature of language acquisition. Some of these diaries were supplemented by interpretations, the most popular of which is the work by Vinson (1915).</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These works which greatly differ in terms of quality and detail supply a rich descriptive basis for child language acquisition.</a:t>
            </a:r>
          </a:p>
        </p:txBody>
      </p:sp>
    </p:spTree>
    <p:extLst>
      <p:ext uri="{BB962C8B-B14F-4D97-AF65-F5344CB8AC3E}">
        <p14:creationId xmlns:p14="http://schemas.microsoft.com/office/powerpoint/2010/main" val="44454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0" y="418011"/>
            <a:ext cx="11312435" cy="5956663"/>
          </a:xfrm>
        </p:spPr>
        <p:txBody>
          <a:bodyPr>
            <a:noAutofit/>
          </a:bodyPr>
          <a:lstStyle/>
          <a:p>
            <a:r>
              <a:rPr lang="en-US" sz="2400" b="1" u="sng" dirty="0">
                <a:latin typeface="Times New Roman" panose="02020603050405020304" pitchFamily="18" charset="0"/>
                <a:cs typeface="Times New Roman" panose="02020603050405020304" pitchFamily="18" charset="0"/>
              </a:rPr>
              <a:t>Merit and Demerit of Studies in the Period: - </a:t>
            </a:r>
          </a:p>
          <a:p>
            <a:pPr marL="0" indent="0">
              <a:buNone/>
            </a:pPr>
            <a:r>
              <a:rPr lang="en-US" sz="2400" b="1" dirty="0">
                <a:latin typeface="Times New Roman" panose="02020603050405020304" pitchFamily="18" charset="0"/>
                <a:cs typeface="Times New Roman" panose="02020603050405020304" pitchFamily="18" charset="0"/>
              </a:rPr>
              <a:t>Merit: - </a:t>
            </a:r>
          </a:p>
          <a:p>
            <a:r>
              <a:rPr lang="en-US" sz="2400" dirty="0">
                <a:latin typeface="Times New Roman" panose="02020603050405020304" pitchFamily="18" charset="0"/>
                <a:cs typeface="Times New Roman" panose="02020603050405020304" pitchFamily="18" charset="0"/>
              </a:rPr>
              <a:t>The most important point that is considered as a strength of the approach is that any observation of language acquisition process is the resulting record of a parent observer that clearly knows the child and his behavior well, and the behaviors which are noted and recorded are not considered as idiosyncratic, but presumably either common ones or ones that mark a new development.</a:t>
            </a:r>
          </a:p>
          <a:p>
            <a:pPr marL="0" indent="0">
              <a:buNone/>
            </a:pPr>
            <a:r>
              <a:rPr lang="en-US" sz="2400" b="1" dirty="0">
                <a:latin typeface="Times New Roman" panose="02020603050405020304" pitchFamily="18" charset="0"/>
                <a:cs typeface="Times New Roman" panose="02020603050405020304" pitchFamily="18" charset="0"/>
              </a:rPr>
              <a:t>Demerit: - </a:t>
            </a:r>
          </a:p>
          <a:p>
            <a:pPr marL="0" indent="0">
              <a:buNone/>
            </a:pPr>
            <a:r>
              <a:rPr lang="en-US" sz="2400" dirty="0">
                <a:latin typeface="Times New Roman" panose="02020603050405020304" pitchFamily="18" charset="0"/>
                <a:cs typeface="Times New Roman" panose="02020603050405020304" pitchFamily="18" charset="0"/>
              </a:rPr>
              <a:t>The parent observer were the only authority for keeping records of child behavior may just record what he or  she sees to be an important development. </a:t>
            </a:r>
            <a:endParaRPr lang="en-GB" sz="2400" dirty="0">
              <a:latin typeface="Times New Roman" panose="02020603050405020304"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339633"/>
            <a:ext cx="11103429" cy="6191795"/>
          </a:xfrm>
        </p:spPr>
        <p:txBody>
          <a:bodyPr>
            <a:normAutofit/>
          </a:bodyPr>
          <a:lstStyle/>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endParaRPr lang="en-US" sz="2500" dirty="0">
              <a:latin typeface="Times New Roman" panose="02020603050405020304" pitchFamily="18" charset="0"/>
              <a:cs typeface="Times New Roman" panose="02020603050405020304" pitchFamily="18" charset="0"/>
            </a:endParaRPr>
          </a:p>
          <a:p>
            <a:pPr marL="0" indent="0">
              <a:buNone/>
            </a:pPr>
            <a:r>
              <a:rPr lang="en-US" sz="2500" dirty="0">
                <a:latin typeface="Times New Roman" panose="02020603050405020304" pitchFamily="18" charset="0"/>
                <a:cs typeface="Times New Roman" panose="02020603050405020304" pitchFamily="18" charset="0"/>
              </a:rPr>
              <a:t>How are Diary Studies Valuable?</a:t>
            </a:r>
          </a:p>
          <a:p>
            <a:r>
              <a:rPr lang="en-US" sz="2500" dirty="0">
                <a:latin typeface="Times New Roman" panose="02020603050405020304" pitchFamily="18" charset="0"/>
                <a:cs typeface="Times New Roman" panose="02020603050405020304" pitchFamily="18" charset="0"/>
              </a:rPr>
              <a:t> Diary studies are important in that they provide a database for the field of language acquisition and language development.</a:t>
            </a:r>
          </a:p>
          <a:p>
            <a:pPr marL="457200" indent="-457200">
              <a:buAutoNum type="alphaLcPeriod"/>
            </a:pPr>
            <a:r>
              <a:rPr lang="en-US" sz="2500" dirty="0">
                <a:latin typeface="Times New Roman" panose="02020603050405020304" pitchFamily="18" charset="0"/>
                <a:cs typeface="Times New Roman" panose="02020603050405020304" pitchFamily="18" charset="0"/>
              </a:rPr>
              <a:t>One of the skills needed for the study of language acquisition, then, is the ability to extract data from diary studies, which requires careful reading and evaluation of the diaries relevant to one’s interest. However , one need to assess the parent observer’s qualifications to observe certain aspects of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2C52B-724E-4B5B-B5B1-96371DE3E3B5}"/>
              </a:ext>
            </a:extLst>
          </p:cNvPr>
          <p:cNvSpPr>
            <a:spLocks noGrp="1"/>
          </p:cNvSpPr>
          <p:nvPr>
            <p:ph idx="1"/>
          </p:nvPr>
        </p:nvSpPr>
        <p:spPr>
          <a:xfrm>
            <a:off x="291548" y="357809"/>
            <a:ext cx="11622155" cy="5989981"/>
          </a:xfrm>
        </p:spPr>
        <p:txBody>
          <a:bodyPr>
            <a:noAutofit/>
          </a:bodyPr>
          <a:lstStyle/>
          <a:p>
            <a:pPr marL="0" indent="0" algn="just">
              <a:buNone/>
            </a:pPr>
            <a:r>
              <a:rPr lang="en-US" sz="2500" dirty="0">
                <a:latin typeface="Times New Roman" panose="02020603050405020304" pitchFamily="18" charset="0"/>
                <a:cs typeface="Times New Roman" panose="02020603050405020304" pitchFamily="18" charset="0"/>
              </a:rPr>
              <a:t>II. </a:t>
            </a:r>
            <a:r>
              <a:rPr lang="en-US" sz="2500" b="1" u="sng" dirty="0">
                <a:latin typeface="Times New Roman" panose="02020603050405020304" pitchFamily="18" charset="0"/>
                <a:cs typeface="Times New Roman" panose="02020603050405020304" pitchFamily="18" charset="0"/>
              </a:rPr>
              <a:t>PERIOD OF LARGE SAMPLE STUDIES/CROSS SECTIONAL STUDIES (1926-1957)</a:t>
            </a:r>
          </a:p>
          <a:p>
            <a:pPr algn="just">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The emerging psychology of behaviorism brought about a fundamental approach to study the nature of first language acquisition. The studies related to this period are contrasted with the previous period of diary studies.</a:t>
            </a:r>
          </a:p>
          <a:p>
            <a:pPr algn="just">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The appearance and growing tendency of behaviorism as a novel psychological property in the years from 1926 to 1957 led most of the studies on child language acquisition to enter  into a scientific realm, moving away from mere diary of child language behavior.</a:t>
            </a:r>
          </a:p>
          <a:p>
            <a:pPr algn="just">
              <a:buFont typeface="Wingdings" panose="05000000000000000000" pitchFamily="2" charset="2"/>
              <a:buChar char="ü"/>
            </a:pPr>
            <a:r>
              <a:rPr lang="en-US" sz="2500" dirty="0">
                <a:latin typeface="Times New Roman" panose="02020603050405020304" pitchFamily="18" charset="0"/>
                <a:cs typeface="Times New Roman" panose="02020603050405020304" pitchFamily="18" charset="0"/>
              </a:rPr>
              <a:t>The behavioristic psychology claims that individuals are born with limited number of reflexes and differences among individuals are totally a function or a matter of their experiences rather than connected to genetics and genetics possession of characteristics.</a:t>
            </a:r>
          </a:p>
          <a:p>
            <a:pPr marL="0" indent="0" algn="just">
              <a:buNone/>
            </a:pPr>
            <a:endParaRPr lang="en-US" sz="2500" dirty="0">
              <a:latin typeface="Times New Roman" panose="02020603050405020304" pitchFamily="18" charset="0"/>
              <a:cs typeface="Times New Roman" panose="02020603050405020304" pitchFamily="18" charset="0"/>
            </a:endParaRPr>
          </a:p>
          <a:p>
            <a:pPr algn="just"/>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96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4" y="548640"/>
            <a:ext cx="11299371" cy="5760720"/>
          </a:xfrm>
        </p:spPr>
        <p:txBody>
          <a:bodyPr>
            <a:normAutofit/>
          </a:bodyPr>
          <a:lstStyle/>
          <a:p>
            <a:pPr algn="just"/>
            <a:r>
              <a:rPr lang="en-US" sz="2500" dirty="0">
                <a:latin typeface="Times New Roman" panose="02020603050405020304" pitchFamily="18" charset="0"/>
                <a:cs typeface="Times New Roman" panose="02020603050405020304" pitchFamily="18" charset="0"/>
              </a:rPr>
              <a:t>Behaviorists wanted to develop a theory of learning where the child’s changes in behavior were traced back to, or explained by, observable conditions of the child’s environment.</a:t>
            </a:r>
          </a:p>
          <a:p>
            <a:pPr algn="just"/>
            <a:r>
              <a:rPr lang="en-US" sz="2500" dirty="0">
                <a:latin typeface="Times New Roman" panose="02020603050405020304" pitchFamily="18" charset="0"/>
                <a:cs typeface="Times New Roman" pitchFamily="18" charset="0"/>
              </a:rPr>
              <a:t>Here the emphasis was given to on the observable events in the interaction of the child and its surrounding linguistic environment and community, where child perceived passively controlled by the environment and external factors.</a:t>
            </a:r>
          </a:p>
          <a:p>
            <a:pPr algn="just"/>
            <a:r>
              <a:rPr lang="en-US" sz="2500" dirty="0">
                <a:latin typeface="Times New Roman" panose="02020603050405020304" pitchFamily="18" charset="0"/>
                <a:cs typeface="Times New Roman" panose="02020603050405020304" pitchFamily="18" charset="0"/>
              </a:rPr>
              <a:t>The aim was to determine what would be described and regarded as the normal behavior by establishing norms out of the observation of a large numbers of children under study. </a:t>
            </a:r>
          </a:p>
          <a:p>
            <a:pPr algn="just"/>
            <a:r>
              <a:rPr lang="en-US" sz="2500" dirty="0">
                <a:latin typeface="Times New Roman" panose="02020603050405020304" pitchFamily="18" charset="0"/>
                <a:cs typeface="Times New Roman" panose="02020603050405020304" pitchFamily="18" charset="0"/>
              </a:rPr>
              <a:t>The concept of 'period of large sample studies' ranging from 1926 to 1957 originates from the aspect of collecting data on acquisition from a large number of subjects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24070"/>
            <a:ext cx="10353762" cy="5367130"/>
          </a:xfrm>
        </p:spPr>
        <p:txBody>
          <a:bodyPr>
            <a:normAutofit/>
          </a:bodyPr>
          <a:lstStyle/>
          <a:p>
            <a:pPr algn="just">
              <a:buNone/>
            </a:pPr>
            <a:r>
              <a:rPr lang="en-US" sz="2500" dirty="0">
                <a:effectLst/>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As Ingram (1989) put it, this model of study tended to be cross-sectional in which studies of different children at distinct ages were designed.</a:t>
            </a:r>
          </a:p>
          <a:p>
            <a:pPr algn="just">
              <a:buNone/>
            </a:pPr>
            <a:r>
              <a:rPr lang="en-US" sz="2500" dirty="0">
                <a:effectLst/>
                <a:latin typeface="Times New Roman" panose="02020603050405020304" pitchFamily="18" charset="0"/>
                <a:cs typeface="Times New Roman" panose="02020603050405020304" pitchFamily="18" charset="0"/>
              </a:rPr>
              <a:t>Characteristics of the study</a:t>
            </a:r>
          </a:p>
          <a:p>
            <a:pPr algn="just">
              <a:buNone/>
            </a:pPr>
            <a:r>
              <a:rPr lang="en-US" sz="2500" dirty="0">
                <a:effectLst/>
                <a:latin typeface="Times New Roman" panose="02020603050405020304" pitchFamily="18" charset="0"/>
                <a:cs typeface="Times New Roman" panose="02020603050405020304" pitchFamily="18" charset="0"/>
              </a:rPr>
              <a:t>1. Studies carried out in these years kept environmental influences under control by selecting subjects from similar socioeconomic classes and by incorporating equal numbers of sexes (boys and girls). </a:t>
            </a:r>
            <a:r>
              <a:rPr lang="en-US" sz="2400" dirty="0"/>
              <a:t>studies of different children based on their distinctive ages were carried out where age range was also considered.</a:t>
            </a:r>
            <a:endParaRPr lang="en-US" sz="2500" dirty="0">
              <a:effectLst/>
              <a:latin typeface="Times New Roman" panose="02020603050405020304" pitchFamily="18" charset="0"/>
              <a:cs typeface="Times New Roman" panose="02020603050405020304" pitchFamily="18" charset="0"/>
            </a:endParaRPr>
          </a:p>
          <a:p>
            <a:pPr algn="just">
              <a:buNone/>
            </a:pPr>
            <a:r>
              <a:rPr lang="en-US" sz="2400" dirty="0"/>
              <a:t>2. Secondly, a systematic observation of child's behavior was considered, where i</a:t>
            </a:r>
            <a:r>
              <a:rPr lang="en-US" sz="2000" dirty="0"/>
              <a:t>f individuals were studied for the same amount of time and for the same behaviors.</a:t>
            </a:r>
            <a:endParaRPr lang="en-US" sz="2400" dirty="0"/>
          </a:p>
          <a:p>
            <a:pPr algn="just">
              <a:buNone/>
            </a:pPr>
            <a:endParaRPr lang="en-US" sz="2500" dirty="0">
              <a:effectLst/>
              <a:latin typeface="Times New Roman" panose="02020603050405020304"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7C31B-25A6-46B1-881D-91A9D40C738C}"/>
              </a:ext>
            </a:extLst>
          </p:cNvPr>
          <p:cNvSpPr>
            <a:spLocks noGrp="1"/>
          </p:cNvSpPr>
          <p:nvPr>
            <p:ph idx="1"/>
          </p:nvPr>
        </p:nvSpPr>
        <p:spPr>
          <a:xfrm>
            <a:off x="649054" y="492551"/>
            <a:ext cx="10893892" cy="6173291"/>
          </a:xfrm>
        </p:spPr>
        <p:txBody>
          <a:bodyPr>
            <a:noAutofit/>
          </a:bodyPr>
          <a:lstStyle/>
          <a:p>
            <a:pPr algn="just"/>
            <a:r>
              <a:rPr lang="en-US" sz="2500" dirty="0">
                <a:latin typeface="Times New Roman" panose="02020603050405020304" pitchFamily="18" charset="0"/>
                <a:cs typeface="Times New Roman" panose="02020603050405020304" pitchFamily="18" charset="0"/>
              </a:rPr>
              <a:t>The third and last characteristic which is viewed as a merit is the analysis of the data achieved. The data were gathered and analyzed according to an experimental methodology whose emphasis was measurement, using some quantified results such as tables representing proportions and percentages. </a:t>
            </a:r>
          </a:p>
          <a:p>
            <a:pPr algn="just"/>
            <a:endParaRPr lang="en-US" sz="2500" b="1" dirty="0">
              <a:latin typeface="Times New Roman" panose="02020603050405020304" pitchFamily="18" charset="0"/>
              <a:cs typeface="Times New Roman" panose="02020603050405020304" pitchFamily="18" charset="0"/>
            </a:endParaRPr>
          </a:p>
          <a:p>
            <a:pPr algn="just"/>
            <a:r>
              <a:rPr lang="en-US" sz="2500" b="1" dirty="0">
                <a:latin typeface="Times New Roman" panose="02020603050405020304" pitchFamily="18" charset="0"/>
                <a:cs typeface="Times New Roman" panose="02020603050405020304" pitchFamily="18" charset="0"/>
              </a:rPr>
              <a:t>Demerits or Weaknesses</a:t>
            </a:r>
          </a:p>
          <a:p>
            <a:pPr marL="457200" indent="-457200" algn="just">
              <a:buAutoNum type="arabicPeriod"/>
            </a:pPr>
            <a:r>
              <a:rPr lang="en-US" sz="2500" dirty="0">
                <a:latin typeface="Times New Roman" panose="02020603050405020304" pitchFamily="18" charset="0"/>
                <a:cs typeface="Times New Roman" panose="02020603050405020304" pitchFamily="18" charset="0"/>
              </a:rPr>
              <a:t>The studies were practically lacking in linguistic sophistication because they relied on the superficiality of content where studies conducted based on individuals' superficial knowledge of vocabulary, sentence length and speech sounds ignoring the structure of rules and insight into the acquisition of these rules which are at the core of the study of language acquisition.</a:t>
            </a:r>
          </a:p>
          <a:p>
            <a:pPr algn="just"/>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62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13795" y="0"/>
            <a:ext cx="10353761" cy="419100"/>
          </a:xfrm>
        </p:spPr>
        <p:txBody>
          <a:bodyPr>
            <a:normAutofit fontScale="90000"/>
          </a:bodyPr>
          <a:lstStyle/>
          <a:p>
            <a:br>
              <a:rPr lang="en-IN" sz="1600" dirty="0">
                <a:latin typeface="Times New Roman" pitchFamily="18" charset="0"/>
                <a:cs typeface="Times New Roman" pitchFamily="18" charset="0"/>
              </a:rPr>
            </a:br>
            <a:br>
              <a:rPr lang="en-IN" sz="1600" dirty="0">
                <a:latin typeface="Times New Roman" pitchFamily="18" charset="0"/>
                <a:cs typeface="Times New Roman" pitchFamily="18" charset="0"/>
              </a:rPr>
            </a:br>
            <a:br>
              <a:rPr lang="en-IN" sz="1600" dirty="0">
                <a:latin typeface="Times New Roman" pitchFamily="18" charset="0"/>
                <a:cs typeface="Times New Roman" pitchFamily="18" charset="0"/>
              </a:rPr>
            </a:br>
            <a:br>
              <a:rPr lang="en-IN" sz="1600" dirty="0">
                <a:latin typeface="Times New Roman" pitchFamily="18" charset="0"/>
                <a:cs typeface="Times New Roman" pitchFamily="18" charset="0"/>
              </a:rPr>
            </a:br>
            <a:r>
              <a:rPr lang="en-IN" sz="3100" dirty="0">
                <a:latin typeface="Times New Roman" pitchFamily="18" charset="0"/>
                <a:cs typeface="Times New Roman" pitchFamily="18" charset="0"/>
              </a:rPr>
              <a:t>Optimality theory</a:t>
            </a:r>
            <a:endParaRPr lang="en-US" sz="3100" dirty="0">
              <a:latin typeface="Times New Roman" pitchFamily="18" charset="0"/>
              <a:cs typeface="Times New Roman" pitchFamily="18" charset="0"/>
            </a:endParaRPr>
          </a:p>
        </p:txBody>
      </p:sp>
      <p:sp>
        <p:nvSpPr>
          <p:cNvPr id="28" name="Rectangle 27">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534572" y="1167618"/>
            <a:ext cx="11169748" cy="5401994"/>
          </a:xfrm>
        </p:spPr>
        <p:txBody>
          <a:bodyPr>
            <a:noAutofit/>
          </a:bodyPr>
          <a:lstStyle/>
          <a:p>
            <a:pPr algn="just">
              <a:lnSpc>
                <a:spcPct val="110000"/>
              </a:lnSpc>
            </a:pPr>
            <a:r>
              <a:rPr lang="en-IN" sz="2500" dirty="0">
                <a:latin typeface="Times New Roman" pitchFamily="18" charset="0"/>
                <a:cs typeface="Times New Roman" pitchFamily="18" charset="0"/>
              </a:rPr>
              <a:t>Optimality theory emerged in the 1990s with the publication of the technical reports by Prince and </a:t>
            </a:r>
            <a:r>
              <a:rPr lang="en-IN" sz="2500" dirty="0" err="1">
                <a:latin typeface="Times New Roman" pitchFamily="18" charset="0"/>
                <a:cs typeface="Times New Roman" pitchFamily="18" charset="0"/>
              </a:rPr>
              <a:t>Smolensky</a:t>
            </a:r>
            <a:r>
              <a:rPr lang="en-IN" sz="2500" dirty="0">
                <a:latin typeface="Times New Roman" pitchFamily="18" charset="0"/>
                <a:cs typeface="Times New Roman" pitchFamily="18" charset="0"/>
              </a:rPr>
              <a:t> in 1991 and 1993. </a:t>
            </a:r>
            <a:r>
              <a:rPr lang="de-DE" sz="2500" dirty="0">
                <a:latin typeface="Times New Roman" pitchFamily="18" charset="0"/>
                <a:cs typeface="Times New Roman" pitchFamily="18" charset="0"/>
              </a:rPr>
              <a:t>The goal of Optimality Theory is to present </a:t>
            </a:r>
            <a:r>
              <a:rPr lang="de-DE" sz="2500" b="1" i="1" dirty="0">
                <a:latin typeface="Times New Roman" pitchFamily="18" charset="0"/>
                <a:cs typeface="Times New Roman" pitchFamily="18" charset="0"/>
              </a:rPr>
              <a:t>Universal Constraints</a:t>
            </a:r>
            <a:r>
              <a:rPr lang="de-DE" sz="2500" dirty="0">
                <a:latin typeface="Times New Roman" pitchFamily="18" charset="0"/>
                <a:cs typeface="Times New Roman" pitchFamily="18" charset="0"/>
              </a:rPr>
              <a:t> (i.e. they operate in </a:t>
            </a:r>
            <a:r>
              <a:rPr lang="de-DE" sz="2500" b="1" i="1" dirty="0">
                <a:latin typeface="Times New Roman" pitchFamily="18" charset="0"/>
                <a:cs typeface="Times New Roman" pitchFamily="18" charset="0"/>
              </a:rPr>
              <a:t>all</a:t>
            </a:r>
            <a:r>
              <a:rPr lang="de-DE" sz="2500" dirty="0">
                <a:latin typeface="Times New Roman" pitchFamily="18" charset="0"/>
                <a:cs typeface="Times New Roman" pitchFamily="18" charset="0"/>
              </a:rPr>
              <a:t> languages; there are </a:t>
            </a:r>
            <a:r>
              <a:rPr lang="de-DE" sz="2500" b="1" i="1" dirty="0">
                <a:latin typeface="Times New Roman" pitchFamily="18" charset="0"/>
                <a:cs typeface="Times New Roman" pitchFamily="18" charset="0"/>
              </a:rPr>
              <a:t>no</a:t>
            </a:r>
            <a:r>
              <a:rPr lang="de-DE" sz="2500" dirty="0">
                <a:latin typeface="Times New Roman" pitchFamily="18" charset="0"/>
                <a:cs typeface="Times New Roman" pitchFamily="18" charset="0"/>
              </a:rPr>
              <a:t> language-specific constraints). The constraints in the theory should explain both </a:t>
            </a:r>
            <a:r>
              <a:rPr lang="de-DE" sz="2500" b="1" i="1" dirty="0">
                <a:latin typeface="Times New Roman" pitchFamily="18" charset="0"/>
                <a:cs typeface="Times New Roman" pitchFamily="18" charset="0"/>
              </a:rPr>
              <a:t>language-specific</a:t>
            </a:r>
            <a:r>
              <a:rPr lang="de-DE" sz="2500" dirty="0">
                <a:latin typeface="Times New Roman" pitchFamily="18" charset="0"/>
                <a:cs typeface="Times New Roman" pitchFamily="18" charset="0"/>
              </a:rPr>
              <a:t> observations </a:t>
            </a:r>
            <a:r>
              <a:rPr lang="de-DE" sz="2500" b="1" i="1" dirty="0">
                <a:latin typeface="Times New Roman" pitchFamily="18" charset="0"/>
                <a:cs typeface="Times New Roman" pitchFamily="18" charset="0"/>
              </a:rPr>
              <a:t>and</a:t>
            </a:r>
            <a:r>
              <a:rPr lang="de-DE" sz="2500" dirty="0">
                <a:latin typeface="Times New Roman" pitchFamily="18" charset="0"/>
                <a:cs typeface="Times New Roman" pitchFamily="18" charset="0"/>
              </a:rPr>
              <a:t> </a:t>
            </a:r>
            <a:r>
              <a:rPr lang="de-DE" sz="2500" b="1" i="1" dirty="0">
                <a:latin typeface="Times New Roman" pitchFamily="18" charset="0"/>
                <a:cs typeface="Times New Roman" pitchFamily="18" charset="0"/>
              </a:rPr>
              <a:t>differences</a:t>
            </a:r>
            <a:r>
              <a:rPr lang="de-DE" sz="2500" dirty="0">
                <a:latin typeface="Times New Roman" pitchFamily="18" charset="0"/>
                <a:cs typeface="Times New Roman" pitchFamily="18" charset="0"/>
              </a:rPr>
              <a:t> between a) speaking styles, b) dialects, c) different languages. </a:t>
            </a:r>
            <a:endParaRPr lang="en-IN" sz="2500" dirty="0">
              <a:latin typeface="Times New Roman" pitchFamily="18" charset="0"/>
              <a:cs typeface="Times New Roman" pitchFamily="18" charset="0"/>
            </a:endParaRPr>
          </a:p>
          <a:p>
            <a:pPr algn="just">
              <a:lnSpc>
                <a:spcPct val="110000"/>
              </a:lnSpc>
            </a:pPr>
            <a:r>
              <a:rPr lang="en-IN" sz="2500" dirty="0">
                <a:latin typeface="Times New Roman" pitchFamily="18" charset="0"/>
                <a:cs typeface="Times New Roman" pitchFamily="18" charset="0"/>
              </a:rPr>
              <a:t>Optimality theory posits that input (underlying representations) and output representations (surface structure) exist. </a:t>
            </a:r>
          </a:p>
          <a:p>
            <a:pPr algn="just">
              <a:lnSpc>
                <a:spcPct val="110000"/>
              </a:lnSpc>
            </a:pPr>
            <a:r>
              <a:rPr lang="en-IN" sz="2500" dirty="0">
                <a:latin typeface="Times New Roman" pitchFamily="18" charset="0"/>
                <a:cs typeface="Times New Roman" pitchFamily="18" charset="0"/>
              </a:rPr>
              <a:t>The OT framework, considered to be part of Universal Grammar, has several additional essential components. </a:t>
            </a:r>
            <a:r>
              <a:rPr lang="en-GB" sz="2500" dirty="0">
                <a:latin typeface="Times New Roman" pitchFamily="18" charset="0"/>
                <a:cs typeface="Times New Roman" pitchFamily="18" charset="0"/>
              </a:rPr>
              <a:t>There are three basic mechanisms that comprise the grammar, the Generator (GEN), Constraints (CON), and Evaluator (EVAL). Each has a different function, but they work parallelly. </a:t>
            </a:r>
            <a:endParaRPr lang="en-IN" sz="25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A81C4-1F40-4887-9A64-CAB29458D81E}"/>
              </a:ext>
            </a:extLst>
          </p:cNvPr>
          <p:cNvSpPr>
            <a:spLocks noGrp="1"/>
          </p:cNvSpPr>
          <p:nvPr>
            <p:ph idx="1"/>
          </p:nvPr>
        </p:nvSpPr>
        <p:spPr>
          <a:xfrm>
            <a:off x="437019" y="1817769"/>
            <a:ext cx="11317962" cy="3695136"/>
          </a:xfrm>
        </p:spPr>
        <p:txBody>
          <a:bodyPr>
            <a:normAutofit/>
          </a:bodyPr>
          <a:lstStyle/>
          <a:p>
            <a:pPr marL="0" indent="0" algn="just">
              <a:buNone/>
            </a:pPr>
            <a:r>
              <a:rPr lang="en-US" sz="2500" dirty="0">
                <a:latin typeface="Times New Roman" panose="02020603050405020304" pitchFamily="18" charset="0"/>
                <a:cs typeface="Times New Roman" panose="02020603050405020304" pitchFamily="18" charset="0"/>
              </a:rPr>
              <a:t>2. The focus on grouped data rather than on the patterns of individual children. Language acts a system of rules in which different units and components are highly intertwined and interact with each other.</a:t>
            </a: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3. There was a lack of methodological procedure to gather data. Most of these studies were done without the aid and benefit of modern recording equipment. The language data and samples were written as quickly as possible by someone assigned to do them.</a:t>
            </a:r>
          </a:p>
        </p:txBody>
      </p:sp>
    </p:spTree>
    <p:extLst>
      <p:ext uri="{BB962C8B-B14F-4D97-AF65-F5344CB8AC3E}">
        <p14:creationId xmlns:p14="http://schemas.microsoft.com/office/powerpoint/2010/main" val="211498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3C381-09BB-4D8D-B69C-A8550732BD24}"/>
              </a:ext>
            </a:extLst>
          </p:cNvPr>
          <p:cNvSpPr>
            <a:spLocks noGrp="1"/>
          </p:cNvSpPr>
          <p:nvPr>
            <p:ph idx="1"/>
          </p:nvPr>
        </p:nvSpPr>
        <p:spPr>
          <a:xfrm>
            <a:off x="238539" y="89452"/>
            <a:ext cx="11714922" cy="6679096"/>
          </a:xfrm>
        </p:spPr>
        <p:txBody>
          <a:bodyPr>
            <a:noAutofit/>
          </a:bodyPr>
          <a:lstStyle/>
          <a:p>
            <a:pPr marL="0" indent="0" algn="just">
              <a:buNone/>
            </a:pPr>
            <a:r>
              <a:rPr lang="en-US" sz="2500" b="1" dirty="0">
                <a:effectLst/>
                <a:latin typeface="Times New Roman" panose="02020603050405020304" pitchFamily="18" charset="0"/>
                <a:cs typeface="Times New Roman" panose="02020603050405020304" pitchFamily="18" charset="0"/>
              </a:rPr>
              <a:t> III. </a:t>
            </a:r>
            <a:r>
              <a:rPr lang="en-US" sz="2500" b="1" u="sng" dirty="0">
                <a:effectLst/>
                <a:latin typeface="Times New Roman" panose="02020603050405020304" pitchFamily="18" charset="0"/>
                <a:cs typeface="Times New Roman" panose="02020603050405020304" pitchFamily="18" charset="0"/>
              </a:rPr>
              <a:t>PERIOD OF LONGITUDINAL LANGUAGE SAMPLING (1957 TO PRESENT)</a:t>
            </a:r>
            <a:r>
              <a:rPr lang="en-US" sz="2500" b="1" dirty="0">
                <a:effectLst/>
                <a:latin typeface="Times New Roman" panose="02020603050405020304" pitchFamily="18" charset="0"/>
                <a:cs typeface="Times New Roman" panose="02020603050405020304" pitchFamily="18" charset="0"/>
              </a:rPr>
              <a:t> </a:t>
            </a:r>
          </a:p>
          <a:p>
            <a:pPr marL="0" indent="0" algn="just">
              <a:buNone/>
            </a:pPr>
            <a:r>
              <a:rPr lang="en-US" sz="2500" dirty="0">
                <a:effectLst/>
                <a:latin typeface="Times New Roman" panose="02020603050405020304" pitchFamily="18" charset="0"/>
                <a:cs typeface="Times New Roman" panose="02020603050405020304" pitchFamily="18" charset="0"/>
              </a:rPr>
              <a:t>The third period of studies called longitudinal language sampling which involved visiting and observing children's behavior at predetermined intervals for a reasonable length of time with the purpose of collecting a representative sample. The longitudinal language samples involve and incorporate some of the experimental concerns of the large sample studies, and the children under study were visited on a regular schedule at predetermined times for a predetermined amount of time.</a:t>
            </a:r>
          </a:p>
          <a:p>
            <a:pPr marL="0" indent="0" algn="just">
              <a:buNone/>
            </a:pPr>
            <a:r>
              <a:rPr lang="en-US" sz="2500" b="1" dirty="0">
                <a:effectLst/>
                <a:latin typeface="Times New Roman" panose="02020603050405020304" pitchFamily="18" charset="0"/>
                <a:cs typeface="Times New Roman" panose="02020603050405020304" pitchFamily="18" charset="0"/>
              </a:rPr>
              <a:t>Method : -</a:t>
            </a:r>
          </a:p>
          <a:p>
            <a:pPr marL="0" indent="0" algn="just">
              <a:buNone/>
            </a:pPr>
            <a:r>
              <a:rPr lang="en-US" sz="2500" dirty="0">
                <a:effectLst/>
                <a:latin typeface="Times New Roman" panose="02020603050405020304" pitchFamily="18" charset="0"/>
                <a:cs typeface="Times New Roman" panose="02020603050405020304" pitchFamily="18" charset="0"/>
              </a:rPr>
              <a:t>To carry out the observation, sometimes two visitors were selected, one to take notes and one to interact with the child. The study environment was equipped with electronic device in which the sessions were tape-recorded for later transcription. Through longitudinal sampling much larger samples were sought, so that a more representative sample of the child's general language ability could be obtained</a:t>
            </a:r>
            <a:endParaRPr lang="en-US" sz="25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01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3682A-6675-4DE6-B8CA-48742EFC7B43}"/>
              </a:ext>
            </a:extLst>
          </p:cNvPr>
          <p:cNvSpPr>
            <a:spLocks noGrp="1"/>
          </p:cNvSpPr>
          <p:nvPr>
            <p:ph idx="1"/>
          </p:nvPr>
        </p:nvSpPr>
        <p:spPr>
          <a:xfrm>
            <a:off x="490330" y="532307"/>
            <a:ext cx="11330609" cy="6690127"/>
          </a:xfrm>
        </p:spPr>
        <p:txBody>
          <a:bodyPr>
            <a:noAutofit/>
          </a:bodyPr>
          <a:lstStyle/>
          <a:p>
            <a:pPr algn="just"/>
            <a:r>
              <a:rPr lang="en-US" sz="2500" dirty="0">
                <a:latin typeface="Times New Roman" panose="02020603050405020304" pitchFamily="18" charset="0"/>
                <a:cs typeface="Times New Roman" panose="02020603050405020304" pitchFamily="18" charset="0"/>
              </a:rPr>
              <a:t>Secondly, the selection of more than one child instead of restricting observation to a single child under study, where the selection of more than one child, as the subject on whom study was going to be conducted, was an absolute minimum necessity to determine general features of acquisition.</a:t>
            </a:r>
          </a:p>
          <a:p>
            <a:pPr algn="just"/>
            <a:r>
              <a:rPr lang="en-US" sz="2500" dirty="0">
                <a:latin typeface="Times New Roman" panose="02020603050405020304" pitchFamily="18" charset="0"/>
                <a:cs typeface="Times New Roman" panose="02020603050405020304" pitchFamily="18" charset="0"/>
              </a:rPr>
              <a:t>During this period, Chomsky's creation of the concept of transformational grammar (1957) defined grammar as a set of rules which generates the grammatical sentences of the language and researchers set the goal to establish how child acquires rules of sentence formation apart from phonemics and morphology level.</a:t>
            </a:r>
          </a:p>
          <a:p>
            <a:pPr algn="just"/>
            <a:r>
              <a:rPr lang="en-US" sz="2500" dirty="0">
                <a:latin typeface="Times New Roman" panose="02020603050405020304" pitchFamily="18" charset="0"/>
                <a:cs typeface="Times New Roman" panose="02020603050405020304" pitchFamily="18" charset="0"/>
              </a:rPr>
              <a:t>Chomsky (1965) made a distinction between competence and performance, where he clarified that grammar of a language is not a description of a speaker's performance, but rather of his linguistic competence.</a:t>
            </a:r>
          </a:p>
        </p:txBody>
      </p:sp>
    </p:spTree>
    <p:extLst>
      <p:ext uri="{BB962C8B-B14F-4D97-AF65-F5344CB8AC3E}">
        <p14:creationId xmlns:p14="http://schemas.microsoft.com/office/powerpoint/2010/main" val="113167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32B61-A661-4847-8134-A8266AFCD20D}"/>
              </a:ext>
            </a:extLst>
          </p:cNvPr>
          <p:cNvSpPr>
            <a:spLocks noGrp="1"/>
          </p:cNvSpPr>
          <p:nvPr>
            <p:ph idx="1"/>
          </p:nvPr>
        </p:nvSpPr>
        <p:spPr>
          <a:xfrm>
            <a:off x="530087" y="540026"/>
            <a:ext cx="10936253" cy="5777948"/>
          </a:xfrm>
        </p:spPr>
        <p:txBody>
          <a:bodyPr>
            <a:noAutofit/>
          </a:bodyPr>
          <a:lstStyle/>
          <a:p>
            <a:pPr algn="just"/>
            <a:r>
              <a:rPr lang="en-US" sz="2400" dirty="0">
                <a:latin typeface="Times New Roman" panose="02020603050405020304" pitchFamily="18" charset="0"/>
                <a:cs typeface="Times New Roman" panose="02020603050405020304" pitchFamily="18" charset="0"/>
              </a:rPr>
              <a:t>Chomsky (1965) proposed an approach which is referred to as nativism. The nativists believe that some critical aspects of the language system are innate and language acquisition is innately determined. The basic assumption is that human being are born and credited with a biologically built-in device which supplies them with the fundamentals of language acquisition.</a:t>
            </a:r>
          </a:p>
          <a:p>
            <a:pPr algn="just"/>
            <a:r>
              <a:rPr lang="en-US" sz="2400" dirty="0">
                <a:latin typeface="Times New Roman" panose="02020603050405020304" pitchFamily="18" charset="0"/>
                <a:cs typeface="Times New Roman" panose="02020603050405020304" pitchFamily="18" charset="0"/>
              </a:rPr>
              <a:t>Klein (1982), </a:t>
            </a:r>
            <a:r>
              <a:rPr lang="en-US" sz="2400" dirty="0" err="1">
                <a:latin typeface="Times New Roman" panose="02020603050405020304" pitchFamily="18" charset="0"/>
                <a:cs typeface="Times New Roman" panose="02020603050405020304" pitchFamily="18" charset="0"/>
              </a:rPr>
              <a:t>Birjandi</a:t>
            </a:r>
            <a:r>
              <a:rPr lang="en-US" sz="2400" dirty="0">
                <a:latin typeface="Times New Roman" panose="02020603050405020304" pitchFamily="18" charset="0"/>
                <a:cs typeface="Times New Roman" panose="02020603050405020304" pitchFamily="18" charset="0"/>
              </a:rPr>
              <a:t> (2005) and Huxley (1971) explained that the Language Acquisition Device (LAD), proposed by Chomsky, provides child with some information about grammatical classes, deep phrase structure, and possible transformations. The LAD operates on raw linguistic data on which children are exposed to produce the particular abstract grammar of the children's native tongue. </a:t>
            </a:r>
          </a:p>
          <a:p>
            <a:pPr algn="just"/>
            <a:r>
              <a:rPr lang="en-US" sz="2400" dirty="0">
                <a:latin typeface="Times New Roman" panose="02020603050405020304" pitchFamily="18" charset="0"/>
                <a:cs typeface="Times New Roman" panose="02020603050405020304" pitchFamily="18" charset="0"/>
              </a:rPr>
              <a:t>Chomsky (1965) described language as consisting of two levels of representation, which are deep or underlying structure and surface structure.</a:t>
            </a:r>
          </a:p>
        </p:txBody>
      </p:sp>
    </p:spTree>
    <p:extLst>
      <p:ext uri="{BB962C8B-B14F-4D97-AF65-F5344CB8AC3E}">
        <p14:creationId xmlns:p14="http://schemas.microsoft.com/office/powerpoint/2010/main" val="271237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1EC2A-6FD1-4AD4-8A08-69BC3FF9A6D3}"/>
              </a:ext>
            </a:extLst>
          </p:cNvPr>
          <p:cNvSpPr>
            <a:spLocks noGrp="1"/>
          </p:cNvSpPr>
          <p:nvPr>
            <p:ph idx="1"/>
          </p:nvPr>
        </p:nvSpPr>
        <p:spPr>
          <a:xfrm>
            <a:off x="0" y="463826"/>
            <a:ext cx="12006469" cy="7129670"/>
          </a:xfrm>
        </p:spPr>
        <p:txBody>
          <a:bodyPr>
            <a:noAutofit/>
          </a:bodyPr>
          <a:lstStyle/>
          <a:p>
            <a:pPr algn="just"/>
            <a:r>
              <a:rPr lang="en-US" sz="2400" dirty="0">
                <a:latin typeface="Times New Roman" panose="02020603050405020304" pitchFamily="18" charset="0"/>
                <a:cs typeface="Times New Roman" panose="02020603050405020304" pitchFamily="18" charset="0"/>
              </a:rPr>
              <a:t>The collection of these universal principles which determine the form of any humanly possible language is referred to as Universal Grammar (UG). Nativism argues that these universal principles (or UG) are innate, that is, they are part of the genetic program the child is born with.</a:t>
            </a:r>
          </a:p>
          <a:p>
            <a:pPr algn="just"/>
            <a:r>
              <a:rPr lang="en-US" sz="2400" dirty="0">
                <a:latin typeface="Times New Roman" panose="02020603050405020304" pitchFamily="18" charset="0"/>
                <a:cs typeface="Times New Roman" panose="02020603050405020304" pitchFamily="18" charset="0"/>
              </a:rPr>
              <a:t>Nativism, derived from the basic assumption that language acquisition is innately determined, embraces two possible positions: </a:t>
            </a:r>
            <a:r>
              <a:rPr lang="en-US" sz="2400" dirty="0" err="1">
                <a:latin typeface="Times New Roman" panose="02020603050405020304" pitchFamily="18" charset="0"/>
                <a:cs typeface="Times New Roman" panose="02020603050405020304" pitchFamily="18" charset="0"/>
              </a:rPr>
              <a:t>Maturationist</a:t>
            </a:r>
            <a:r>
              <a:rPr lang="en-US" sz="2400" dirty="0">
                <a:latin typeface="Times New Roman" panose="02020603050405020304" pitchFamily="18" charset="0"/>
                <a:cs typeface="Times New Roman" panose="02020603050405020304" pitchFamily="18" charset="0"/>
              </a:rPr>
              <a:t> view  versus constructionist view.</a:t>
            </a:r>
          </a:p>
          <a:p>
            <a:pPr algn="just"/>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constructionist view </a:t>
            </a:r>
            <a:r>
              <a:rPr lang="en-US" sz="2400" dirty="0">
                <a:latin typeface="Times New Roman" panose="02020603050405020304" pitchFamily="18" charset="0"/>
                <a:cs typeface="Times New Roman" panose="02020603050405020304" pitchFamily="18" charset="0"/>
              </a:rPr>
              <a:t>of language development- individuals are able to construct their cognitive structure or knowledge system based on their pre-existing cognitive structure through the active processes of assimilation and accommodation and finally achieving equilibrium.</a:t>
            </a:r>
          </a:p>
          <a:p>
            <a:pPr algn="just"/>
            <a:r>
              <a:rPr lang="en-US" sz="2400" dirty="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maturationist</a:t>
            </a:r>
            <a:r>
              <a:rPr lang="en-US" sz="2400" b="1" dirty="0">
                <a:latin typeface="Times New Roman" panose="02020603050405020304" pitchFamily="18" charset="0"/>
                <a:cs typeface="Times New Roman" panose="02020603050405020304" pitchFamily="18" charset="0"/>
              </a:rPr>
              <a:t> view</a:t>
            </a:r>
            <a:r>
              <a:rPr lang="en-US" sz="2400" dirty="0">
                <a:latin typeface="Times New Roman" panose="02020603050405020304" pitchFamily="18" charset="0"/>
                <a:cs typeface="Times New Roman" panose="02020603050405020304" pitchFamily="18" charset="0"/>
              </a:rPr>
              <a:t>, which is related to Chomsky, proposes that the principles are released or become available to the child at some genetically determined time. They could come quite early, like the ability to walk, or later, like puberty.</a:t>
            </a:r>
          </a:p>
        </p:txBody>
      </p:sp>
    </p:spTree>
    <p:extLst>
      <p:ext uri="{BB962C8B-B14F-4D97-AF65-F5344CB8AC3E}">
        <p14:creationId xmlns:p14="http://schemas.microsoft.com/office/powerpoint/2010/main" val="210443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32DC5-4E5D-408B-A05B-4B14BD2EA853}"/>
              </a:ext>
            </a:extLst>
          </p:cNvPr>
          <p:cNvSpPr>
            <a:spLocks noGrp="1"/>
          </p:cNvSpPr>
          <p:nvPr>
            <p:ph idx="1"/>
          </p:nvPr>
        </p:nvSpPr>
        <p:spPr>
          <a:xfrm>
            <a:off x="913795" y="543339"/>
            <a:ext cx="10353762" cy="5247861"/>
          </a:xfrm>
        </p:spPr>
        <p:txBody>
          <a:bodyPr>
            <a:normAutofit lnSpcReduction="10000"/>
          </a:bodyPr>
          <a:lstStyle/>
          <a:p>
            <a:pPr algn="just"/>
            <a:r>
              <a:rPr lang="en-US" sz="2400" dirty="0">
                <a:effectLst/>
              </a:rPr>
              <a:t>Clark (2003) argued that all children acquire language in the same way, regardless of what language or the number of languages they use. Acquiring a language is the same as learning to play a game. </a:t>
            </a:r>
          </a:p>
          <a:p>
            <a:pPr algn="just"/>
            <a:r>
              <a:rPr lang="en-US" sz="2400" dirty="0">
                <a:effectLst/>
              </a:rPr>
              <a:t>Children learn the rules of the language game; they learn how to articulate words and how to put them together so that they appear natural and acceptable to the people with whom they usually contact and communicate. </a:t>
            </a:r>
          </a:p>
          <a:p>
            <a:pPr algn="just"/>
            <a:r>
              <a:rPr lang="en-US" sz="2400" dirty="0">
                <a:effectLst/>
              </a:rPr>
              <a:t>He, furthermore, maintained that acquiring language is a gradual and lengthy process, and involves a lot of errors. These errors are in fact not errors at all, but a necessary component of the process of language acquisition which shouldn't be corrected because they will disappear over the passage of time.</a:t>
            </a:r>
          </a:p>
        </p:txBody>
      </p:sp>
    </p:spTree>
    <p:extLst>
      <p:ext uri="{BB962C8B-B14F-4D97-AF65-F5344CB8AC3E}">
        <p14:creationId xmlns:p14="http://schemas.microsoft.com/office/powerpoint/2010/main" val="345813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82761-E7B3-46D9-9D5E-DECBC7052897}"/>
              </a:ext>
            </a:extLst>
          </p:cNvPr>
          <p:cNvSpPr>
            <a:spLocks noGrp="1"/>
          </p:cNvSpPr>
          <p:nvPr>
            <p:ph idx="1"/>
          </p:nvPr>
        </p:nvSpPr>
        <p:spPr>
          <a:xfrm>
            <a:off x="913795" y="675861"/>
            <a:ext cx="10353762" cy="5115339"/>
          </a:xfrm>
        </p:spPr>
        <p:txBody>
          <a:bodyPr>
            <a:noAutofit/>
          </a:bodyPr>
          <a:lstStyle/>
          <a:p>
            <a:pPr marL="0" indent="0" algn="just">
              <a:buNone/>
            </a:pPr>
            <a:r>
              <a:rPr lang="en-US" sz="2400" dirty="0"/>
              <a:t>REFERENCE </a:t>
            </a:r>
          </a:p>
          <a:p>
            <a:pPr marL="0" indent="0" algn="just">
              <a:buNone/>
            </a:pPr>
            <a:endParaRPr lang="en-US" sz="2400" dirty="0"/>
          </a:p>
          <a:p>
            <a:pPr marL="0" indent="0" algn="just">
              <a:buNone/>
            </a:pPr>
            <a:r>
              <a:rPr lang="en-US" sz="2400" dirty="0"/>
              <a:t>Mohammad Reza </a:t>
            </a:r>
            <a:r>
              <a:rPr lang="en-US" sz="2400" dirty="0" err="1"/>
              <a:t>Khodareza</a:t>
            </a:r>
            <a:r>
              <a:rPr lang="en-US" sz="2400" dirty="0"/>
              <a:t> , Gholamhossein </a:t>
            </a:r>
            <a:r>
              <a:rPr lang="en-US" sz="2400" dirty="0" err="1"/>
              <a:t>Shabani</a:t>
            </a:r>
            <a:r>
              <a:rPr lang="en-US" sz="2400" dirty="0"/>
              <a:t> and </a:t>
            </a:r>
            <a:r>
              <a:rPr lang="en-US" sz="2400" dirty="0" err="1"/>
              <a:t>Shokoufeh</a:t>
            </a:r>
            <a:r>
              <a:rPr lang="en-US" sz="2400" dirty="0"/>
              <a:t> Abbasi </a:t>
            </a:r>
            <a:r>
              <a:rPr lang="en-US" sz="2400" dirty="0" err="1"/>
              <a:t>Dogolsara</a:t>
            </a:r>
            <a:r>
              <a:rPr lang="en-US" sz="2400" dirty="0"/>
              <a:t>. INVESTIGATION OF THE HISTORY AND METHODS OF STUDYING FIRST LANGUAGE ACQUISITION. Indian Journal of Fundamental and Applied Life Sciences ISSN: 2231– 6345 (Online) An Open Access, Online International Journal Available at www.cibtech.org/sp.ed/jls/2015/01/jls.htm 2015 Vol.5 (S1), pp. 4636-4644/</a:t>
            </a:r>
            <a:r>
              <a:rPr lang="en-US" sz="2400" dirty="0" err="1"/>
              <a:t>Khodareza</a:t>
            </a:r>
            <a:r>
              <a:rPr lang="en-US" sz="2400" dirty="0"/>
              <a:t> et al. Research Article</a:t>
            </a:r>
          </a:p>
        </p:txBody>
      </p:sp>
    </p:spTree>
    <p:extLst>
      <p:ext uri="{BB962C8B-B14F-4D97-AF65-F5344CB8AC3E}">
        <p14:creationId xmlns:p14="http://schemas.microsoft.com/office/powerpoint/2010/main" val="2594364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A006623-79CC-46BF-AD64-8A92FF13D737}"/>
              </a:ext>
            </a:extLst>
          </p:cNvPr>
          <p:cNvPicPr>
            <a:picLocks noGrp="1" noChangeAspect="1" noChangeArrowheads="1"/>
          </p:cNvPicPr>
          <p:nvPr>
            <p:ph idx="1"/>
          </p:nvPr>
        </p:nvPicPr>
        <p:blipFill>
          <a:blip r:embed="rId2"/>
          <a:srcRect l="16726" t="13128" r="17992" b="5547"/>
          <a:stretch>
            <a:fillRect/>
          </a:stretch>
        </p:blipFill>
        <p:spPr bwMode="auto">
          <a:xfrm>
            <a:off x="13060" y="10538"/>
            <a:ext cx="12178940" cy="6847462"/>
          </a:xfrm>
          <a:prstGeom prst="rect">
            <a:avLst/>
          </a:prstGeom>
          <a:noFill/>
          <a:ln w="9525">
            <a:noFill/>
            <a:miter lim="800000"/>
            <a:headEnd/>
            <a:tailEnd/>
          </a:ln>
          <a:effectLst/>
        </p:spPr>
      </p:pic>
    </p:spTree>
    <p:extLst>
      <p:ext uri="{BB962C8B-B14F-4D97-AF65-F5344CB8AC3E}">
        <p14:creationId xmlns:p14="http://schemas.microsoft.com/office/powerpoint/2010/main" val="207378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0A4AB321-ED8E-45BA-A934-77602826B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90" y="182880"/>
            <a:ext cx="7564576" cy="6492240"/>
          </a:xfrm>
          <a:prstGeom prst="rect">
            <a:avLst/>
          </a:prstGeom>
        </p:spPr>
      </p:pic>
    </p:spTree>
    <p:extLst>
      <p:ext uri="{BB962C8B-B14F-4D97-AF65-F5344CB8AC3E}">
        <p14:creationId xmlns:p14="http://schemas.microsoft.com/office/powerpoint/2010/main" val="3004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77" y="374847"/>
            <a:ext cx="11273245" cy="5695405"/>
          </a:xfrm>
        </p:spPr>
        <p:txBody>
          <a:bodyPr>
            <a:noAutofit/>
          </a:bodyPr>
          <a:lstStyle/>
          <a:p>
            <a:pPr algn="just"/>
            <a:r>
              <a:rPr lang="en-IN" sz="2500" dirty="0">
                <a:latin typeface="Times New Roman" pitchFamily="18" charset="0"/>
                <a:cs typeface="Times New Roman" pitchFamily="18" charset="0"/>
              </a:rPr>
              <a:t>The GEN function produces a number of potential outputs. The EVAL function act as the policeman of model, ruling which ranking of constraints produces the optimal output candidate.</a:t>
            </a:r>
          </a:p>
          <a:p>
            <a:pPr algn="just"/>
            <a:r>
              <a:rPr lang="en-IN" sz="2500" dirty="0">
                <a:latin typeface="Times New Roman" pitchFamily="18" charset="0"/>
                <a:cs typeface="Times New Roman" pitchFamily="18" charset="0"/>
              </a:rPr>
              <a:t>In this theory, constraints generate surface (output) representations, not rules. A constraint is defined as “a limit on what constitutes a possible pronunciation of a word”. Some constraints are more important than others and thus are ranked higher; others are not as important and sometimes can be ignored.</a:t>
            </a:r>
          </a:p>
          <a:p>
            <a:pPr algn="just"/>
            <a:r>
              <a:rPr lang="en-IN" sz="2500" dirty="0">
                <a:latin typeface="Times New Roman" pitchFamily="18" charset="0"/>
                <a:cs typeface="Times New Roman" pitchFamily="18" charset="0"/>
              </a:rPr>
              <a:t>The constraints are ranked.</a:t>
            </a:r>
          </a:p>
          <a:p>
            <a:pPr algn="just"/>
            <a:r>
              <a:rPr lang="en-IN" sz="2500" dirty="0">
                <a:latin typeface="Times New Roman" pitchFamily="18" charset="0"/>
                <a:cs typeface="Times New Roman" pitchFamily="18" charset="0"/>
              </a:rPr>
              <a:t>Two types of constraints are ranked: 1) faithfulness constraints ensure that output resembles input and 2) output constraints specify that the output may not contain something or must contain something.</a:t>
            </a:r>
          </a:p>
          <a:p>
            <a:pPr algn="just"/>
            <a:r>
              <a:rPr lang="en-IN" sz="2500" dirty="0">
                <a:latin typeface="Times New Roman" pitchFamily="18" charset="0"/>
                <a:cs typeface="Times New Roman" pitchFamily="18" charset="0"/>
              </a:rPr>
              <a:t>For example- 1.) ‘what’ is your ‘name’? Answer may be – </a:t>
            </a:r>
            <a:r>
              <a:rPr lang="en-IN" sz="2500" dirty="0" err="1">
                <a:latin typeface="Times New Roman" pitchFamily="18" charset="0"/>
                <a:cs typeface="Times New Roman" pitchFamily="18" charset="0"/>
              </a:rPr>
              <a:t>sarita</a:t>
            </a:r>
            <a:r>
              <a:rPr lang="en-IN" sz="2500" dirty="0">
                <a:latin typeface="Times New Roman" pitchFamily="18" charset="0"/>
                <a:cs typeface="Times New Roman" pitchFamily="18" charset="0"/>
              </a:rPr>
              <a:t> or </a:t>
            </a:r>
            <a:r>
              <a:rPr lang="en-IN" sz="2500" dirty="0" err="1">
                <a:latin typeface="Times New Roman" pitchFamily="18" charset="0"/>
                <a:cs typeface="Times New Roman" pitchFamily="18" charset="0"/>
              </a:rPr>
              <a:t>xyz</a:t>
            </a:r>
            <a:endParaRPr lang="en-IN" sz="2500" dirty="0">
              <a:latin typeface="Times New Roman" pitchFamily="18" charset="0"/>
              <a:cs typeface="Times New Roman" pitchFamily="18" charset="0"/>
            </a:endParaRPr>
          </a:p>
          <a:p>
            <a:pPr marL="0" indent="0" algn="just">
              <a:buNone/>
            </a:pPr>
            <a:r>
              <a:rPr lang="en-IN" sz="2500" dirty="0">
                <a:latin typeface="Times New Roman" pitchFamily="18" charset="0"/>
                <a:cs typeface="Times New Roman" pitchFamily="18" charset="0"/>
              </a:rPr>
              <a:t>                        </a:t>
            </a:r>
          </a:p>
          <a:p>
            <a:pPr algn="just"/>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6" y="927100"/>
            <a:ext cx="3418766" cy="4616450"/>
          </a:xfrm>
        </p:spPr>
        <p:txBody>
          <a:bodyPr>
            <a:normAutofit/>
          </a:bodyPr>
          <a:lstStyle/>
          <a:p>
            <a:r>
              <a:rPr lang="de-DE" dirty="0">
                <a:latin typeface="Times New Roman" pitchFamily="18" charset="0"/>
                <a:cs typeface="Times New Roman" pitchFamily="18" charset="0"/>
              </a:rPr>
              <a:t>Basic OT concepts in ot</a:t>
            </a:r>
            <a:endParaRPr lang="en-US" dirty="0">
              <a:latin typeface="Times New Roman" pitchFamily="18" charset="0"/>
              <a:cs typeface="Times New Roman" pitchFamily="18" charset="0"/>
            </a:endParaRP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29" y="971549"/>
            <a:ext cx="6291528" cy="4616450"/>
          </a:xfrm>
        </p:spPr>
        <p:txBody>
          <a:bodyPr anchor="ctr">
            <a:normAutofit/>
          </a:bodyPr>
          <a:lstStyle/>
          <a:p>
            <a:r>
              <a:rPr lang="de-DE" sz="3200" b="1" dirty="0">
                <a:latin typeface="Times New Roman" pitchFamily="18" charset="0"/>
                <a:cs typeface="Times New Roman" pitchFamily="18" charset="0"/>
              </a:rPr>
              <a:t>Constraints</a:t>
            </a:r>
          </a:p>
          <a:p>
            <a:r>
              <a:rPr lang="de-DE" sz="3200" b="1" dirty="0">
                <a:latin typeface="Times New Roman" pitchFamily="18" charset="0"/>
                <a:cs typeface="Times New Roman" pitchFamily="18" charset="0"/>
              </a:rPr>
              <a:t>Conflict</a:t>
            </a:r>
          </a:p>
          <a:p>
            <a:r>
              <a:rPr lang="de-DE" sz="3200" b="1" dirty="0">
                <a:latin typeface="Times New Roman" pitchFamily="18" charset="0"/>
                <a:cs typeface="Times New Roman" pitchFamily="18" charset="0"/>
              </a:rPr>
              <a:t>Dominance</a:t>
            </a:r>
          </a:p>
          <a:p>
            <a:r>
              <a:rPr lang="de-DE" sz="3200" b="1" dirty="0">
                <a:latin typeface="Times New Roman" pitchFamily="18" charset="0"/>
                <a:cs typeface="Times New Roman" pitchFamily="18" charset="0"/>
              </a:rPr>
              <a:t>Optimality</a:t>
            </a:r>
          </a:p>
          <a:p>
            <a:endParaRPr lang="de-DE"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07" y="13055"/>
            <a:ext cx="10353761" cy="1326321"/>
          </a:xfrm>
        </p:spPr>
        <p:txBody>
          <a:bodyPr/>
          <a:lstStyle/>
          <a:p>
            <a:r>
              <a:rPr lang="en-IN" dirty="0">
                <a:latin typeface="Times New Roman" pitchFamily="18" charset="0"/>
                <a:cs typeface="Times New Roman" pitchFamily="18" charset="0"/>
              </a:rPr>
              <a:t>constraints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40990" y="1006204"/>
            <a:ext cx="11220994" cy="5159829"/>
          </a:xfrm>
        </p:spPr>
        <p:txBody>
          <a:bodyPr>
            <a:noAutofit/>
          </a:bodyPr>
          <a:lstStyle/>
          <a:p>
            <a:r>
              <a:rPr lang="de-DE" sz="2500" dirty="0">
                <a:latin typeface="Times New Roman" pitchFamily="18" charset="0"/>
                <a:cs typeface="Times New Roman" pitchFamily="18" charset="0"/>
              </a:rPr>
              <a:t>A Constraint is a structural condition, which can either be </a:t>
            </a:r>
            <a:r>
              <a:rPr lang="de-DE" sz="2500" b="1" dirty="0">
                <a:latin typeface="Times New Roman" pitchFamily="18" charset="0"/>
                <a:cs typeface="Times New Roman" pitchFamily="18" charset="0"/>
              </a:rPr>
              <a:t>satisfied</a:t>
            </a:r>
            <a:r>
              <a:rPr lang="de-DE" sz="2500" dirty="0">
                <a:latin typeface="Times New Roman" pitchFamily="18" charset="0"/>
                <a:cs typeface="Times New Roman" pitchFamily="18" charset="0"/>
              </a:rPr>
              <a:t> by an Output-Form or it can be </a:t>
            </a:r>
            <a:r>
              <a:rPr lang="de-DE" sz="2500" b="1" dirty="0">
                <a:latin typeface="Times New Roman" pitchFamily="18" charset="0"/>
                <a:cs typeface="Times New Roman" pitchFamily="18" charset="0"/>
              </a:rPr>
              <a:t>violated</a:t>
            </a:r>
            <a:r>
              <a:rPr lang="de-DE" sz="2500" dirty="0">
                <a:latin typeface="Times New Roman" pitchFamily="18" charset="0"/>
                <a:cs typeface="Times New Roman" pitchFamily="18" charset="0"/>
              </a:rPr>
              <a:t>.</a:t>
            </a:r>
          </a:p>
          <a:p>
            <a:pPr>
              <a:spcAft>
                <a:spcPts val="1600"/>
              </a:spcAft>
            </a:pPr>
            <a:r>
              <a:rPr lang="de-DE" sz="2500" dirty="0">
                <a:latin typeface="Times New Roman" pitchFamily="18" charset="0"/>
                <a:cs typeface="Times New Roman" pitchFamily="18" charset="0"/>
              </a:rPr>
              <a:t>There are three types of constraints:</a:t>
            </a:r>
          </a:p>
          <a:p>
            <a:pPr lvl="1">
              <a:buFontTx/>
              <a:buChar char="-"/>
            </a:pPr>
            <a:r>
              <a:rPr lang="de-DE" sz="2500" dirty="0">
                <a:latin typeface="Times New Roman" pitchFamily="18" charset="0"/>
                <a:cs typeface="Times New Roman" pitchFamily="18" charset="0"/>
              </a:rPr>
              <a:t>Faithfulness constraints </a:t>
            </a:r>
          </a:p>
          <a:p>
            <a:pPr lvl="1">
              <a:buNone/>
            </a:pPr>
            <a:r>
              <a:rPr lang="de-DE" sz="2500" dirty="0">
                <a:latin typeface="Times New Roman" pitchFamily="18" charset="0"/>
                <a:cs typeface="Times New Roman" pitchFamily="18" charset="0"/>
              </a:rPr>
              <a:t>-   Markedness constraints</a:t>
            </a:r>
          </a:p>
          <a:p>
            <a:pPr lvl="1">
              <a:buNone/>
            </a:pPr>
            <a:r>
              <a:rPr lang="de-DE" sz="2500" dirty="0">
                <a:latin typeface="Times New Roman" pitchFamily="18" charset="0"/>
                <a:cs typeface="Times New Roman" pitchFamily="18" charset="0"/>
              </a:rPr>
              <a:t>-   Alignment constraints</a:t>
            </a:r>
            <a:endParaRPr lang="de-DE" sz="2500" b="1" dirty="0">
              <a:latin typeface="Times New Roman" pitchFamily="18" charset="0"/>
              <a:cs typeface="Times New Roman" pitchFamily="18" charset="0"/>
            </a:endParaRPr>
          </a:p>
          <a:p>
            <a:pPr>
              <a:spcAft>
                <a:spcPct val="30000"/>
              </a:spcAft>
            </a:pPr>
            <a:r>
              <a:rPr lang="de-DE" sz="2500" b="1" dirty="0">
                <a:latin typeface="Times New Roman" pitchFamily="18" charset="0"/>
                <a:cs typeface="Times New Roman" pitchFamily="18" charset="0"/>
              </a:rPr>
              <a:t>MARKEDNESS CONSTRAINTS</a:t>
            </a:r>
            <a:r>
              <a:rPr lang="de-DE" sz="2500" dirty="0">
                <a:latin typeface="Times New Roman" pitchFamily="18" charset="0"/>
                <a:cs typeface="Times New Roman" pitchFamily="18" charset="0"/>
              </a:rPr>
              <a:t> require the Output Form to fulfill certain well-formedness criteria. These may be </a:t>
            </a:r>
            <a:r>
              <a:rPr lang="de-DE" sz="2500" b="1" dirty="0">
                <a:latin typeface="Times New Roman" pitchFamily="18" charset="0"/>
                <a:cs typeface="Times New Roman" pitchFamily="18" charset="0"/>
              </a:rPr>
              <a:t>positively</a:t>
            </a:r>
            <a:r>
              <a:rPr lang="de-DE" sz="2500" dirty="0">
                <a:latin typeface="Times New Roman" pitchFamily="18" charset="0"/>
                <a:cs typeface="Times New Roman" pitchFamily="18" charset="0"/>
              </a:rPr>
              <a:t> or </a:t>
            </a:r>
            <a:r>
              <a:rPr lang="de-DE" sz="2500" b="1" dirty="0">
                <a:latin typeface="Times New Roman" pitchFamily="18" charset="0"/>
                <a:cs typeface="Times New Roman" pitchFamily="18" charset="0"/>
              </a:rPr>
              <a:t>negatively</a:t>
            </a:r>
            <a:r>
              <a:rPr lang="de-DE" sz="2500" dirty="0">
                <a:latin typeface="Times New Roman" pitchFamily="18" charset="0"/>
                <a:cs typeface="Times New Roman" pitchFamily="18" charset="0"/>
              </a:rPr>
              <a:t> formulated, so we distinguish between:</a:t>
            </a:r>
          </a:p>
          <a:p>
            <a:endParaRPr lang="en-US" sz="25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537029"/>
            <a:ext cx="11569147" cy="6023428"/>
          </a:xfrm>
        </p:spPr>
        <p:txBody>
          <a:bodyPr>
            <a:noAutofit/>
          </a:bodyPr>
          <a:lstStyle/>
          <a:p>
            <a:pPr>
              <a:spcAft>
                <a:spcPct val="25000"/>
              </a:spcAft>
            </a:pPr>
            <a:r>
              <a:rPr lang="de-DE" sz="2500" b="1" dirty="0">
                <a:latin typeface="Times New Roman" pitchFamily="18" charset="0"/>
                <a:cs typeface="Times New Roman" pitchFamily="18" charset="0"/>
              </a:rPr>
              <a:t>NEGATIVE CONSTRAINTS:</a:t>
            </a:r>
            <a:br>
              <a:rPr lang="de-DE" sz="2500" dirty="0">
                <a:latin typeface="Times New Roman" pitchFamily="18" charset="0"/>
                <a:cs typeface="Times New Roman" pitchFamily="18" charset="0"/>
              </a:rPr>
            </a:br>
            <a:r>
              <a:rPr lang="de-DE" sz="2500" dirty="0">
                <a:latin typeface="Times New Roman" pitchFamily="18" charset="0"/>
                <a:cs typeface="Times New Roman" pitchFamily="18" charset="0"/>
              </a:rPr>
              <a:t>- Vowels are not nasalized (*VNasal)</a:t>
            </a:r>
            <a:br>
              <a:rPr lang="de-DE" sz="2500" dirty="0">
                <a:latin typeface="Times New Roman" pitchFamily="18" charset="0"/>
                <a:cs typeface="Times New Roman" pitchFamily="18" charset="0"/>
              </a:rPr>
            </a:br>
            <a:r>
              <a:rPr lang="de-DE" sz="2500" dirty="0">
                <a:latin typeface="Times New Roman" pitchFamily="18" charset="0"/>
                <a:cs typeface="Times New Roman" pitchFamily="18" charset="0"/>
              </a:rPr>
              <a:t>- Syllables have no coda (NoCoda bzw. *Coda)</a:t>
            </a:r>
            <a:br>
              <a:rPr lang="de-DE" sz="2500" dirty="0">
                <a:latin typeface="Times New Roman" pitchFamily="18" charset="0"/>
                <a:cs typeface="Times New Roman" pitchFamily="18" charset="0"/>
              </a:rPr>
            </a:br>
            <a:r>
              <a:rPr lang="de-DE" sz="2500" dirty="0">
                <a:latin typeface="Times New Roman" pitchFamily="18" charset="0"/>
                <a:cs typeface="Times New Roman" pitchFamily="18" charset="0"/>
              </a:rPr>
              <a:t>- Coda obstruents are not voiced (*VoiceCoda)</a:t>
            </a:r>
          </a:p>
          <a:p>
            <a:pPr algn="just"/>
            <a:r>
              <a:rPr lang="de-DE" sz="2500" b="1" dirty="0">
                <a:latin typeface="Times New Roman" pitchFamily="18" charset="0"/>
                <a:cs typeface="Times New Roman" pitchFamily="18" charset="0"/>
              </a:rPr>
              <a:t>POSITIVE CONSTRAINTS:</a:t>
            </a:r>
          </a:p>
          <a:p>
            <a:pPr lvl="1" algn="just">
              <a:buNone/>
            </a:pPr>
            <a:r>
              <a:rPr lang="de-DE" sz="2500" dirty="0">
                <a:latin typeface="Times New Roman" pitchFamily="18" charset="0"/>
                <a:cs typeface="Times New Roman" pitchFamily="18" charset="0"/>
              </a:rPr>
              <a:t>- Sonorant must be voiced (Sonvoice)</a:t>
            </a:r>
          </a:p>
          <a:p>
            <a:pPr lvl="1" algn="just">
              <a:buNone/>
            </a:pPr>
            <a:r>
              <a:rPr lang="de-DE" sz="2500" dirty="0">
                <a:latin typeface="Times New Roman" pitchFamily="18" charset="0"/>
                <a:cs typeface="Times New Roman" pitchFamily="18" charset="0"/>
              </a:rPr>
              <a:t>- Syllables must have an onset (Onset)</a:t>
            </a:r>
          </a:p>
          <a:p>
            <a:pPr lvl="1" algn="just">
              <a:buFontTx/>
              <a:buChar char="-"/>
            </a:pPr>
            <a:r>
              <a:rPr lang="de-DE" sz="2500" dirty="0">
                <a:latin typeface="Times New Roman" pitchFamily="18" charset="0"/>
                <a:cs typeface="Times New Roman" pitchFamily="18" charset="0"/>
              </a:rPr>
              <a:t>Syllables must have a peak (Peak)</a:t>
            </a:r>
          </a:p>
          <a:p>
            <a:pPr lvl="1" algn="just">
              <a:buFontTx/>
              <a:buChar char="-"/>
            </a:pPr>
            <a:endParaRPr lang="de-DE" sz="2500" dirty="0">
              <a:latin typeface="Times New Roman" pitchFamily="18" charset="0"/>
              <a:cs typeface="Times New Roman" pitchFamily="18" charset="0"/>
            </a:endParaRPr>
          </a:p>
          <a:p>
            <a:pPr marL="457200" lvl="1" indent="0" algn="just">
              <a:buNone/>
            </a:pPr>
            <a:r>
              <a:rPr lang="de-DE" sz="2500" i="1" dirty="0">
                <a:latin typeface="Times New Roman" pitchFamily="18" charset="0"/>
                <a:cs typeface="Times New Roman" pitchFamily="18" charset="0"/>
              </a:rPr>
              <a:t>Sonorants </a:t>
            </a:r>
            <a:r>
              <a:rPr lang="de-DE" sz="2500" dirty="0">
                <a:latin typeface="Times New Roman" pitchFamily="18" charset="0"/>
                <a:cs typeface="Times New Roman" pitchFamily="18" charset="0"/>
              </a:rPr>
              <a:t>– a sound produced with the vocal cords so positioned that spontaneous voicing i possible or say speech sound produced without turbulant airflow in vocal tract- example- a vowel, a glide (j/y; w) or a liquid (l,r) or nasal consonant</a:t>
            </a:r>
            <a:endParaRPr lang="en-US" sz="2500" dirty="0">
              <a:latin typeface="Times New Roman" pitchFamily="18" charset="0"/>
              <a:cs typeface="Times New Roman" pitchFamily="18" charset="0"/>
            </a:endParaRPr>
          </a:p>
          <a:p>
            <a:pPr algn="just"/>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0" y="261257"/>
            <a:ext cx="11351623" cy="6322423"/>
          </a:xfrm>
        </p:spPr>
        <p:txBody>
          <a:bodyPr>
            <a:noAutofit/>
          </a:bodyPr>
          <a:lstStyle/>
          <a:p>
            <a:pPr>
              <a:lnSpc>
                <a:spcPct val="90000"/>
              </a:lnSpc>
              <a:spcBef>
                <a:spcPct val="0"/>
              </a:spcBef>
            </a:pPr>
            <a:r>
              <a:rPr lang="de-DE" sz="2400" dirty="0">
                <a:latin typeface="Times New Roman" pitchFamily="18" charset="0"/>
                <a:cs typeface="Times New Roman" pitchFamily="18" charset="0"/>
              </a:rPr>
              <a:t>In contrast to Markedness-Constraints, which only refer to the Output Form, </a:t>
            </a:r>
            <a:r>
              <a:rPr lang="de-DE" sz="2400" b="1" dirty="0">
                <a:latin typeface="Times New Roman" pitchFamily="18" charset="0"/>
                <a:cs typeface="Times New Roman" pitchFamily="18" charset="0"/>
              </a:rPr>
              <a:t>FAITHFULNESS CONSTRAINTS</a:t>
            </a:r>
            <a:r>
              <a:rPr lang="de-DE" sz="2400" dirty="0">
                <a:latin typeface="Times New Roman" pitchFamily="18" charset="0"/>
                <a:cs typeface="Times New Roman" pitchFamily="18" charset="0"/>
              </a:rPr>
              <a:t> require the Output Forms to retain the properties of the Input (the underlying lexical form). In the ideal case, the Output is identical to the Input. </a:t>
            </a:r>
          </a:p>
          <a:p>
            <a:pPr lvl="1">
              <a:lnSpc>
                <a:spcPct val="90000"/>
              </a:lnSpc>
              <a:buNone/>
            </a:pPr>
            <a:r>
              <a:rPr lang="de-DE" sz="2400" dirty="0">
                <a:latin typeface="Times New Roman" pitchFamily="18" charset="0"/>
                <a:cs typeface="Times New Roman" pitchFamily="18" charset="0"/>
              </a:rPr>
              <a:t>-  In the Output all segments of the Input must be preserved  (no elision) </a:t>
            </a:r>
          </a:p>
          <a:p>
            <a:pPr lvl="1">
              <a:lnSpc>
                <a:spcPct val="90000"/>
              </a:lnSpc>
              <a:buNone/>
            </a:pPr>
            <a:r>
              <a:rPr lang="de-DE" sz="2400" dirty="0">
                <a:latin typeface="Times New Roman" pitchFamily="18" charset="0"/>
                <a:cs typeface="Times New Roman" pitchFamily="18" charset="0"/>
              </a:rPr>
              <a:t>-  The Output must preserve the linear sequence of all Input segments (no metathesis)</a:t>
            </a:r>
          </a:p>
          <a:p>
            <a:pPr lvl="1">
              <a:lnSpc>
                <a:spcPct val="90000"/>
              </a:lnSpc>
              <a:buNone/>
            </a:pPr>
            <a:r>
              <a:rPr lang="de-DE" sz="2400" dirty="0">
                <a:latin typeface="Times New Roman" pitchFamily="18" charset="0"/>
                <a:cs typeface="Times New Roman" pitchFamily="18" charset="0"/>
              </a:rPr>
              <a:t>-  Output segments must have a corresondence in the Input (no epenthesis)</a:t>
            </a:r>
          </a:p>
          <a:p>
            <a:pPr lvl="1">
              <a:lnSpc>
                <a:spcPct val="90000"/>
              </a:lnSpc>
              <a:spcAft>
                <a:spcPct val="20000"/>
              </a:spcAft>
              <a:buFontTx/>
              <a:buChar char="-"/>
            </a:pPr>
            <a:r>
              <a:rPr lang="de-DE" sz="2400" dirty="0">
                <a:latin typeface="Times New Roman" pitchFamily="18" charset="0"/>
                <a:cs typeface="Times New Roman" pitchFamily="18" charset="0"/>
              </a:rPr>
              <a:t>Output segments and Input segments must have identical feature values (Ident-IO</a:t>
            </a:r>
            <a:r>
              <a:rPr lang="de-DE" sz="2400" baseline="-25000" dirty="0">
                <a:latin typeface="Times New Roman" pitchFamily="18" charset="0"/>
                <a:cs typeface="Times New Roman" pitchFamily="18" charset="0"/>
              </a:rPr>
              <a:t>feature   </a:t>
            </a:r>
            <a:r>
              <a:rPr lang="de-DE" sz="2400" dirty="0">
                <a:latin typeface="Times New Roman" pitchFamily="18" charset="0"/>
                <a:cs typeface="Times New Roman" pitchFamily="18" charset="0"/>
              </a:rPr>
              <a:t>or Preserve-IO</a:t>
            </a:r>
            <a:r>
              <a:rPr lang="de-DE" sz="2400" baseline="-25000" dirty="0">
                <a:latin typeface="Times New Roman" pitchFamily="18" charset="0"/>
                <a:cs typeface="Times New Roman" pitchFamily="18" charset="0"/>
              </a:rPr>
              <a:t>feature</a:t>
            </a:r>
            <a:r>
              <a:rPr lang="de-DE" sz="2400" dirty="0">
                <a:latin typeface="Times New Roman" pitchFamily="18" charset="0"/>
                <a:cs typeface="Times New Roman" pitchFamily="18" charset="0"/>
              </a:rPr>
              <a:t>). </a:t>
            </a:r>
          </a:p>
          <a:p>
            <a:pPr lvl="1">
              <a:lnSpc>
                <a:spcPct val="90000"/>
              </a:lnSpc>
              <a:spcAft>
                <a:spcPct val="20000"/>
              </a:spcAft>
              <a:buFontTx/>
              <a:buChar char="-"/>
            </a:pPr>
            <a:endParaRPr lang="de-DE" sz="2400" dirty="0">
              <a:latin typeface="Times New Roman" pitchFamily="18" charset="0"/>
              <a:cs typeface="Times New Roman" pitchFamily="18" charset="0"/>
            </a:endParaRPr>
          </a:p>
          <a:p>
            <a:pPr>
              <a:lnSpc>
                <a:spcPct val="90000"/>
              </a:lnSpc>
              <a:spcBef>
                <a:spcPct val="0"/>
              </a:spcBef>
            </a:pPr>
            <a:r>
              <a:rPr lang="de-DE" sz="2400" b="1" dirty="0">
                <a:latin typeface="Times New Roman" pitchFamily="18" charset="0"/>
                <a:cs typeface="Times New Roman" pitchFamily="18" charset="0"/>
              </a:rPr>
              <a:t>ALIGNMENT CONSTRAINTS </a:t>
            </a:r>
            <a:r>
              <a:rPr lang="de-DE" sz="2400" dirty="0">
                <a:latin typeface="Times New Roman" pitchFamily="18" charset="0"/>
                <a:cs typeface="Times New Roman" pitchFamily="18" charset="0"/>
              </a:rPr>
              <a:t>create connections between different forms: All stems end at the right-hand edge of a syllable.</a:t>
            </a:r>
          </a:p>
          <a:p>
            <a:r>
              <a:rPr lang="en-US" sz="2400" dirty="0">
                <a:latin typeface="Times New Roman" pitchFamily="18" charset="0"/>
                <a:cs typeface="Times New Roman" pitchFamily="18" charset="0"/>
              </a:rPr>
              <a:t>Notes – </a:t>
            </a:r>
            <a:r>
              <a:rPr lang="en-US" sz="2400" b="1" dirty="0">
                <a:latin typeface="Times New Roman" pitchFamily="18" charset="0"/>
                <a:cs typeface="Times New Roman" pitchFamily="18" charset="0"/>
              </a:rPr>
              <a:t>elision-</a:t>
            </a:r>
            <a:r>
              <a:rPr lang="en-US" sz="2400" dirty="0">
                <a:latin typeface="Times New Roman" pitchFamily="18" charset="0"/>
                <a:cs typeface="Times New Roman" pitchFamily="18" charset="0"/>
              </a:rPr>
              <a:t> omission of sound or syllable when speaking- I am-I’m; I don’t know- I </a:t>
            </a:r>
            <a:r>
              <a:rPr lang="en-US" sz="2400" dirty="0" err="1">
                <a:latin typeface="Times New Roman" pitchFamily="18" charset="0"/>
                <a:cs typeface="Times New Roman" pitchFamily="18" charset="0"/>
              </a:rPr>
              <a:t>duno</a:t>
            </a:r>
            <a:r>
              <a:rPr lang="en-US" sz="2400" dirty="0">
                <a:latin typeface="Times New Roman" pitchFamily="18" charset="0"/>
                <a:cs typeface="Times New Roman" pitchFamily="18" charset="0"/>
              </a:rPr>
              <a:t>; going to-</a:t>
            </a:r>
            <a:r>
              <a:rPr lang="en-US" sz="2400" dirty="0" err="1">
                <a:latin typeface="Times New Roman" pitchFamily="18" charset="0"/>
                <a:cs typeface="Times New Roman" pitchFamily="18" charset="0"/>
              </a:rPr>
              <a:t>gonna</a:t>
            </a:r>
            <a:r>
              <a:rPr lang="en-US" sz="2400" dirty="0">
                <a:latin typeface="Times New Roman" pitchFamily="18" charset="0"/>
                <a:cs typeface="Times New Roman" pitchFamily="18" charset="0"/>
              </a:rPr>
              <a:t>, want to- </a:t>
            </a:r>
            <a:r>
              <a:rPr lang="en-US" sz="2400" dirty="0" err="1">
                <a:latin typeface="Times New Roman" pitchFamily="18" charset="0"/>
                <a:cs typeface="Times New Roman" pitchFamily="18" charset="0"/>
              </a:rPr>
              <a:t>wanna</a:t>
            </a:r>
            <a:r>
              <a:rPr lang="en-US" sz="2400" dirty="0">
                <a:latin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705394"/>
            <a:ext cx="11116491" cy="5826034"/>
          </a:xfrm>
        </p:spPr>
        <p:txBody>
          <a:bodyPr>
            <a:normAutofit/>
          </a:bodyPr>
          <a:lstStyle/>
          <a:p>
            <a:r>
              <a:rPr lang="en-US" sz="2400" b="1" dirty="0">
                <a:latin typeface="Times New Roman" pitchFamily="18" charset="0"/>
                <a:cs typeface="Times New Roman" pitchFamily="18" charset="0"/>
              </a:rPr>
              <a:t>epenthesis-</a:t>
            </a:r>
            <a:r>
              <a:rPr lang="en-US" sz="2400" dirty="0">
                <a:latin typeface="Times New Roman" pitchFamily="18" charset="0"/>
                <a:cs typeface="Times New Roman" pitchFamily="18" charset="0"/>
              </a:rPr>
              <a:t> addition of one or more sound to a word, especially to the interior of a word or say cluster simplification. E.g., black- </a:t>
            </a:r>
            <a:r>
              <a:rPr lang="en-US" sz="2400" dirty="0" err="1">
                <a:latin typeface="Times New Roman" pitchFamily="18" charset="0"/>
                <a:cs typeface="Times New Roman" pitchFamily="18" charset="0"/>
              </a:rPr>
              <a:t>bәl</a:t>
            </a:r>
            <a:r>
              <a:rPr lang="az-Cyrl-AZ" sz="2400" dirty="0">
                <a:latin typeface="Times New Roman" pitchFamily="18" charset="0"/>
                <a:cs typeface="Times New Roman" pitchFamily="18" charset="0"/>
              </a:rPr>
              <a:t>ӕ</a:t>
            </a:r>
            <a:r>
              <a:rPr lang="en-US" sz="2400" dirty="0">
                <a:latin typeface="Times New Roman" pitchFamily="18" charset="0"/>
                <a:cs typeface="Times New Roman" pitchFamily="18" charset="0"/>
              </a:rPr>
              <a:t>k; sweet- </a:t>
            </a:r>
            <a:r>
              <a:rPr lang="en-US" sz="2400" dirty="0" err="1">
                <a:latin typeface="Times New Roman" pitchFamily="18" charset="0"/>
                <a:cs typeface="Times New Roman" pitchFamily="18" charset="0"/>
              </a:rPr>
              <a:t>sәwit</a:t>
            </a:r>
            <a:r>
              <a:rPr lang="en-US" sz="2400" dirty="0">
                <a:latin typeface="Times New Roman" pitchFamily="18" charset="0"/>
                <a:cs typeface="Times New Roman" pitchFamily="18" charset="0"/>
              </a:rPr>
              <a:t>, train-</a:t>
            </a:r>
            <a:r>
              <a:rPr lang="en-US" sz="2400" dirty="0" err="1">
                <a:latin typeface="Times New Roman" pitchFamily="18" charset="0"/>
                <a:cs typeface="Times New Roman" pitchFamily="18" charset="0"/>
              </a:rPr>
              <a:t>tę.ran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Metathesis –when two consonants within a syllabus are placed in a different order. Example- </a:t>
            </a:r>
            <a:r>
              <a:rPr lang="en-US" sz="2400" i="1" dirty="0">
                <a:solidFill>
                  <a:srgbClr val="FF0000"/>
                </a:solidFill>
                <a:latin typeface="Times New Roman" pitchFamily="18" charset="0"/>
                <a:cs typeface="Times New Roman" pitchFamily="18" charset="0"/>
              </a:rPr>
              <a:t>pre</a:t>
            </a:r>
            <a:r>
              <a:rPr lang="en-US" sz="2400" dirty="0">
                <a:latin typeface="Times New Roman" pitchFamily="18" charset="0"/>
                <a:cs typeface="Times New Roman" pitchFamily="18" charset="0"/>
              </a:rPr>
              <a:t>scription- </a:t>
            </a:r>
            <a:r>
              <a:rPr lang="en-US" sz="2400" i="1" dirty="0" err="1">
                <a:solidFill>
                  <a:srgbClr val="FF0000"/>
                </a:solidFill>
                <a:latin typeface="Times New Roman" pitchFamily="18" charset="0"/>
                <a:cs typeface="Times New Roman" pitchFamily="18" charset="0"/>
              </a:rPr>
              <a:t>per</a:t>
            </a:r>
            <a:r>
              <a:rPr lang="en-US" sz="2400" dirty="0" err="1">
                <a:latin typeface="Times New Roman" pitchFamily="18" charset="0"/>
                <a:cs typeface="Times New Roman" pitchFamily="18" charset="0"/>
              </a:rPr>
              <a:t>scription</a:t>
            </a:r>
            <a:r>
              <a:rPr lang="en-US" sz="2400" dirty="0">
                <a:latin typeface="Times New Roman" pitchFamily="18" charset="0"/>
                <a:cs typeface="Times New Roman" pitchFamily="18" charset="0"/>
              </a:rPr>
              <a:t>; ca</a:t>
            </a:r>
            <a:r>
              <a:rPr lang="en-US" sz="2400" i="1" dirty="0">
                <a:solidFill>
                  <a:srgbClr val="FF0000"/>
                </a:solidFill>
                <a:latin typeface="Times New Roman" pitchFamily="18" charset="0"/>
                <a:cs typeface="Times New Roman" pitchFamily="18" charset="0"/>
              </a:rPr>
              <a:t>val</a:t>
            </a:r>
            <a:r>
              <a:rPr lang="en-US" sz="2400" dirty="0">
                <a:latin typeface="Times New Roman" pitchFamily="18" charset="0"/>
                <a:cs typeface="Times New Roman" pitchFamily="18" charset="0"/>
              </a:rPr>
              <a:t>ry- ca</a:t>
            </a:r>
            <a:r>
              <a:rPr lang="en-US" sz="2400" i="1" dirty="0">
                <a:solidFill>
                  <a:srgbClr val="FF0000"/>
                </a:solidFill>
                <a:latin typeface="Times New Roman" pitchFamily="18" charset="0"/>
                <a:cs typeface="Times New Roman" pitchFamily="18" charset="0"/>
              </a:rPr>
              <a:t>lva</a:t>
            </a:r>
            <a:r>
              <a:rPr lang="en-US" sz="2400" dirty="0">
                <a:latin typeface="Times New Roman" pitchFamily="18" charset="0"/>
                <a:cs typeface="Times New Roman" pitchFamily="18" charset="0"/>
              </a:rPr>
              <a:t>ry</a:t>
            </a:r>
            <a:endParaRPr lang="de-DE" sz="2400" b="1" dirty="0">
              <a:latin typeface="Times New Roman" pitchFamily="18" charset="0"/>
              <a:cs typeface="Times New Roman" pitchFamily="18" charset="0"/>
            </a:endParaRPr>
          </a:p>
          <a:p>
            <a:pPr>
              <a:lnSpc>
                <a:spcPct val="90000"/>
              </a:lnSpc>
              <a:spcBef>
                <a:spcPct val="0"/>
              </a:spcBef>
              <a:spcAft>
                <a:spcPct val="30000"/>
              </a:spcAft>
            </a:pPr>
            <a:endParaRPr lang="de-DE" sz="2400" b="1" dirty="0">
              <a:latin typeface="Times New Roman" pitchFamily="18" charset="0"/>
              <a:cs typeface="Times New Roman" pitchFamily="18" charset="0"/>
            </a:endParaRPr>
          </a:p>
          <a:p>
            <a:pPr>
              <a:lnSpc>
                <a:spcPct val="90000"/>
              </a:lnSpc>
              <a:spcBef>
                <a:spcPct val="0"/>
              </a:spcBef>
              <a:spcAft>
                <a:spcPct val="30000"/>
              </a:spcAft>
            </a:pPr>
            <a:r>
              <a:rPr lang="de-DE" sz="2400" b="1" dirty="0">
                <a:latin typeface="Times New Roman" pitchFamily="18" charset="0"/>
                <a:cs typeface="Times New Roman" pitchFamily="18" charset="0"/>
              </a:rPr>
              <a:t>Optimality:</a:t>
            </a:r>
            <a:br>
              <a:rPr lang="de-DE" sz="2400" dirty="0">
                <a:latin typeface="Times New Roman" pitchFamily="18" charset="0"/>
                <a:cs typeface="Times New Roman" pitchFamily="18" charset="0"/>
              </a:rPr>
            </a:br>
            <a:r>
              <a:rPr lang="de-DE" sz="2400" dirty="0">
                <a:latin typeface="Times New Roman" pitchFamily="18" charset="0"/>
                <a:cs typeface="Times New Roman" pitchFamily="18" charset="0"/>
              </a:rPr>
              <a:t>An Output is optimal, when it best fulfils the hierarchically ordered set of  constraints, i.e. When it has the least serious violations.</a:t>
            </a:r>
          </a:p>
          <a:p>
            <a:pPr>
              <a:lnSpc>
                <a:spcPct val="90000"/>
              </a:lnSpc>
              <a:spcAft>
                <a:spcPct val="30000"/>
              </a:spcAft>
            </a:pPr>
            <a:r>
              <a:rPr lang="de-DE" sz="2400" b="1" dirty="0">
                <a:latin typeface="Times New Roman" pitchFamily="18" charset="0"/>
                <a:cs typeface="Times New Roman" pitchFamily="18" charset="0"/>
              </a:rPr>
              <a:t>Conflict:</a:t>
            </a:r>
            <a:br>
              <a:rPr lang="de-DE" sz="2400" dirty="0">
                <a:latin typeface="Times New Roman" pitchFamily="18" charset="0"/>
                <a:cs typeface="Times New Roman" pitchFamily="18" charset="0"/>
              </a:rPr>
            </a:br>
            <a:r>
              <a:rPr lang="de-DE" sz="2400" dirty="0">
                <a:latin typeface="Times New Roman" pitchFamily="18" charset="0"/>
                <a:cs typeface="Times New Roman" pitchFamily="18" charset="0"/>
              </a:rPr>
              <a:t>Constraints compete with one another. There is a fundamental conflict between Markedness constraints and Faithfulness constraints.</a:t>
            </a:r>
          </a:p>
          <a:p>
            <a:pPr>
              <a:lnSpc>
                <a:spcPct val="90000"/>
              </a:lnSpc>
              <a:spcAft>
                <a:spcPct val="30000"/>
              </a:spcAft>
            </a:pPr>
            <a:r>
              <a:rPr lang="de-DE" sz="2400" b="1" dirty="0">
                <a:latin typeface="Times New Roman" pitchFamily="18" charset="0"/>
                <a:cs typeface="Times New Roman" pitchFamily="18" charset="0"/>
              </a:rPr>
              <a:t>Dominance:</a:t>
            </a:r>
            <a:br>
              <a:rPr lang="de-DE" sz="2400" dirty="0">
                <a:latin typeface="Times New Roman" pitchFamily="18" charset="0"/>
                <a:cs typeface="Times New Roman" pitchFamily="18" charset="0"/>
              </a:rPr>
            </a:br>
            <a:r>
              <a:rPr lang="de-DE" sz="2400" dirty="0">
                <a:latin typeface="Times New Roman" pitchFamily="18" charset="0"/>
                <a:cs typeface="Times New Roman" pitchFamily="18" charset="0"/>
              </a:rPr>
              <a:t>The higher-ranking of two conflicting constraints dominates the lower-ranking one.</a:t>
            </a:r>
          </a:p>
          <a:p>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43BB0888-917A-4611-B849-F7926C2B46C0}"/>
              </a:ext>
            </a:extLst>
          </p:cNvPr>
          <p:cNvPicPr>
            <a:picLocks noChangeAspect="1"/>
          </p:cNvPicPr>
          <p:nvPr/>
        </p:nvPicPr>
        <p:blipFill rotWithShape="1">
          <a:blip r:embed="rId3">
            <a:alphaModFix amt="35000"/>
          </a:blip>
          <a:srcRect t="13337" b="1783"/>
          <a:stretch/>
        </p:blipFill>
        <p:spPr>
          <a:xfrm>
            <a:off x="20" y="2030"/>
            <a:ext cx="12191980" cy="6855970"/>
          </a:xfrm>
          <a:prstGeom prst="rect">
            <a:avLst/>
          </a:prstGeom>
        </p:spPr>
      </p:pic>
      <p:sp>
        <p:nvSpPr>
          <p:cNvPr id="29" name="Rectangle 2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1" name="Content Placeholder 2">
            <a:extLst>
              <a:ext uri="{FF2B5EF4-FFF2-40B4-BE49-F238E27FC236}">
                <a16:creationId xmlns:a16="http://schemas.microsoft.com/office/drawing/2014/main" id="{9B08B278-0FD7-4907-AF8F-6E109CA566D7}"/>
              </a:ext>
            </a:extLst>
          </p:cNvPr>
          <p:cNvGraphicFramePr>
            <a:graphicFrameLocks noGrp="1"/>
          </p:cNvGraphicFramePr>
          <p:nvPr>
            <p:ph idx="1"/>
            <p:extLst>
              <p:ext uri="{D42A27DB-BD31-4B8C-83A1-F6EECF244321}">
                <p14:modId xmlns:p14="http://schemas.microsoft.com/office/powerpoint/2010/main" val="3900933531"/>
              </p:ext>
            </p:extLst>
          </p:nvPr>
        </p:nvGraphicFramePr>
        <p:xfrm>
          <a:off x="1139082" y="1581432"/>
          <a:ext cx="10353762"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6000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266</TotalTime>
  <Words>2818</Words>
  <Application>Microsoft Office PowerPoint</Application>
  <PresentationFormat>Widescreen</PresentationFormat>
  <Paragraphs>118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Calibri</vt:lpstr>
      <vt:lpstr>Rockwell</vt:lpstr>
      <vt:lpstr>Times New Roman</vt:lpstr>
      <vt:lpstr>Wingdings</vt:lpstr>
      <vt:lpstr>Damask</vt:lpstr>
      <vt:lpstr>Optimality theory</vt:lpstr>
      <vt:lpstr>    Optimality theory</vt:lpstr>
      <vt:lpstr>PowerPoint Presentation</vt:lpstr>
      <vt:lpstr>Basic OT concepts in ot</vt:lpstr>
      <vt:lpstr>constraints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Optimality theory</dc:title>
  <dc:creator>Aniruddha Pathak</dc:creator>
  <cp:lastModifiedBy>Aniruddha Pathak</cp:lastModifiedBy>
  <cp:revision>25</cp:revision>
  <dcterms:created xsi:type="dcterms:W3CDTF">2021-03-01T14:42:41Z</dcterms:created>
  <dcterms:modified xsi:type="dcterms:W3CDTF">2021-03-01T19:09:38Z</dcterms:modified>
</cp:coreProperties>
</file>