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59" r:id="rId6"/>
    <p:sldId id="264" r:id="rId7"/>
    <p:sldId id="265" r:id="rId8"/>
    <p:sldId id="266" r:id="rId9"/>
    <p:sldId id="267" r:id="rId10"/>
    <p:sldId id="268" r:id="rId11"/>
    <p:sldId id="273" r:id="rId12"/>
    <p:sldId id="269" r:id="rId13"/>
    <p:sldId id="260" r:id="rId14"/>
    <p:sldId id="261" r:id="rId15"/>
    <p:sldId id="262" r:id="rId16"/>
    <p:sldId id="274" r:id="rId17"/>
    <p:sldId id="270" r:id="rId18"/>
    <p:sldId id="271" r:id="rId19"/>
    <p:sldId id="27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1339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A8407-0F4F-4B67-B627-F9E48A273894}" type="datetimeFigureOut">
              <a:rPr lang="en-US" smtClean="0"/>
              <a:pPr/>
              <a:t>17/03/2021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0EF9CD1-52B9-49F4-A2C2-148EFE1191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A8407-0F4F-4B67-B627-F9E48A273894}" type="datetimeFigureOut">
              <a:rPr lang="en-US" smtClean="0"/>
              <a:pPr/>
              <a:t>17/03/2021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F9CD1-52B9-49F4-A2C2-148EFE1191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0EF9CD1-52B9-49F4-A2C2-148EFE1191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A8407-0F4F-4B67-B627-F9E48A273894}" type="datetimeFigureOut">
              <a:rPr lang="en-US" smtClean="0"/>
              <a:pPr/>
              <a:t>17/03/2021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A8407-0F4F-4B67-B627-F9E48A273894}" type="datetimeFigureOut">
              <a:rPr lang="en-US" smtClean="0"/>
              <a:pPr/>
              <a:t>17/03/2021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0EF9CD1-52B9-49F4-A2C2-148EFE1191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A8407-0F4F-4B67-B627-F9E48A273894}" type="datetimeFigureOut">
              <a:rPr lang="en-US" smtClean="0"/>
              <a:pPr/>
              <a:t>17/03/2021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0EF9CD1-52B9-49F4-A2C2-148EFE1191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25A8407-0F4F-4B67-B627-F9E48A273894}" type="datetimeFigureOut">
              <a:rPr lang="en-US" smtClean="0"/>
              <a:pPr/>
              <a:t>17/03/2021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F9CD1-52B9-49F4-A2C2-148EFE1191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A8407-0F4F-4B67-B627-F9E48A273894}" type="datetimeFigureOut">
              <a:rPr lang="en-US" smtClean="0"/>
              <a:pPr/>
              <a:t>17/03/2021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0EF9CD1-52B9-49F4-A2C2-148EFE1191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A8407-0F4F-4B67-B627-F9E48A273894}" type="datetimeFigureOut">
              <a:rPr lang="en-US" smtClean="0"/>
              <a:pPr/>
              <a:t>17/03/2021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0EF9CD1-52B9-49F4-A2C2-148EFE1191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A8407-0F4F-4B67-B627-F9E48A273894}" type="datetimeFigureOut">
              <a:rPr lang="en-US" smtClean="0"/>
              <a:pPr/>
              <a:t>17/03/2021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0EF9CD1-52B9-49F4-A2C2-148EFE1191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0EF9CD1-52B9-49F4-A2C2-148EFE1191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A8407-0F4F-4B67-B627-F9E48A273894}" type="datetimeFigureOut">
              <a:rPr lang="en-US" smtClean="0"/>
              <a:pPr/>
              <a:t>17/03/2021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0EF9CD1-52B9-49F4-A2C2-148EFE1191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25A8407-0F4F-4B67-B627-F9E48A273894}" type="datetimeFigureOut">
              <a:rPr lang="en-US" smtClean="0"/>
              <a:pPr/>
              <a:t>17/03/2021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25A8407-0F4F-4B67-B627-F9E48A273894}" type="datetimeFigureOut">
              <a:rPr lang="en-US" smtClean="0"/>
              <a:pPr/>
              <a:t>17/03/2021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0EF9CD1-52B9-49F4-A2C2-148EFE1191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5286388"/>
            <a:ext cx="8001056" cy="1571612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rgbClr val="C00000"/>
                </a:solidFill>
                <a:effectLst>
                  <a:reflection blurRad="6350" stA="60000" endA="900" endPos="58000" dir="5400000" sy="-100000" algn="bl" rotWithShape="0"/>
                </a:effectLst>
              </a:rPr>
              <a:t>SUBMITTED BY-: HIMANSHU KANT</a:t>
            </a:r>
          </a:p>
          <a:p>
            <a:r>
              <a:rPr lang="en-US" sz="2000" b="1" dirty="0">
                <a:solidFill>
                  <a:srgbClr val="C00000"/>
                </a:solidFill>
                <a:effectLst>
                  <a:reflection blurRad="6350" stA="60000" endA="900" endPos="58000" dir="5400000" sy="-100000" algn="bl" rotWithShape="0"/>
                </a:effectLst>
              </a:rPr>
              <a:t>3</a:t>
            </a:r>
            <a:r>
              <a:rPr lang="en-US" sz="2000" b="1" baseline="30000" dirty="0">
                <a:solidFill>
                  <a:srgbClr val="C00000"/>
                </a:solidFill>
                <a:effectLst>
                  <a:reflection blurRad="6350" stA="60000" endA="900" endPos="58000" dir="5400000" sy="-100000" algn="bl" rotWithShape="0"/>
                </a:effectLst>
              </a:rPr>
              <a:t>RD</a:t>
            </a:r>
            <a:r>
              <a:rPr lang="en-US" sz="2000" b="1" dirty="0">
                <a:solidFill>
                  <a:srgbClr val="C00000"/>
                </a:solidFill>
                <a:effectLst>
                  <a:reflection blurRad="6350" stA="60000" endA="900" endPos="58000" dir="5400000" sy="-100000" algn="bl" rotWithShape="0"/>
                </a:effectLst>
              </a:rPr>
              <a:t> SEM B.ASLP </a:t>
            </a:r>
          </a:p>
          <a:p>
            <a:r>
              <a:rPr lang="en-US" sz="2000" b="1" dirty="0">
                <a:solidFill>
                  <a:srgbClr val="C00000"/>
                </a:solidFill>
                <a:effectLst>
                  <a:reflection blurRad="6350" stA="60000" endA="900" endPos="58000" dir="5400000" sy="-100000" algn="bl" rotWithShape="0"/>
                </a:effectLst>
              </a:rPr>
              <a:t>SUMANDEEP VIDYAPEETH </a:t>
            </a:r>
          </a:p>
          <a:p>
            <a:endParaRPr lang="en-US" b="1" dirty="0">
              <a:solidFill>
                <a:srgbClr val="C00000"/>
              </a:solidFill>
              <a:effectLst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282" y="2071678"/>
            <a:ext cx="8715436" cy="2786082"/>
          </a:xfrm>
        </p:spPr>
        <p:txBody>
          <a:bodyPr>
            <a:scene3d>
              <a:camera prst="orthographicFront"/>
              <a:lightRig rig="brightRoom" dir="t"/>
            </a:scene3d>
            <a:sp3d extrusionH="57150" contourW="6350" prstMaterial="plastic">
              <a:bevelT w="20320" h="20320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n-US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PERCEPTUAL  EVALUATION OF VOICE: GRBAS, CAPE-V</a:t>
            </a:r>
          </a:p>
        </p:txBody>
      </p:sp>
      <p:pic>
        <p:nvPicPr>
          <p:cNvPr id="5" name="Picture 4" descr="SVD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785918" cy="2017396"/>
          </a:xfrm>
          <a:prstGeom prst="rect">
            <a:avLst/>
          </a:prstGeom>
        </p:spPr>
      </p:pic>
      <p:pic>
        <p:nvPicPr>
          <p:cNvPr id="7" name="Picture 6" descr="Voice-Authentication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7356" y="285728"/>
            <a:ext cx="6858016" cy="200026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/>
              <a:t>Strain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Strain(S) is indicative of undue effort needed to produce voiced sound due to an inability to employ the normal functionality of vibrating vocal cords.</a:t>
            </a:r>
          </a:p>
          <a:p>
            <a:endParaRPr lang="en-US" sz="2400" dirty="0"/>
          </a:p>
          <a:p>
            <a:r>
              <a:rPr lang="en-US" sz="2400" dirty="0"/>
              <a:t>Strain(S) is indicative of undue effort needed to produce voiced sound due to an inability to employ the normal functionality of vibrating vocal cords.</a:t>
            </a:r>
          </a:p>
          <a:p>
            <a:endParaRPr lang="en-US" sz="2400" dirty="0"/>
          </a:p>
          <a:p>
            <a:r>
              <a:rPr lang="en-US" sz="2400" dirty="0"/>
              <a:t>Strain due to speaking with abnormality functioning vocal cords is perhaps the most subjective GRBAS measurement and the most variable effect.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DB849D-5652-44B6-A7D1-C8A0424A0036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0" y="549275"/>
            <a:ext cx="8502650" cy="575945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EC0ADE86-0302-4F58-8E99-A38A030EDB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182590"/>
              </p:ext>
            </p:extLst>
          </p:nvPr>
        </p:nvGraphicFramePr>
        <p:xfrm>
          <a:off x="393792" y="214334"/>
          <a:ext cx="8356416" cy="52308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9896">
                  <a:extLst>
                    <a:ext uri="{9D8B030D-6E8A-4147-A177-3AD203B41FA5}">
                      <a16:colId xmlns:a16="http://schemas.microsoft.com/office/drawing/2014/main" val="1128611035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424392539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364023641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3404724709"/>
                    </a:ext>
                  </a:extLst>
                </a:gridCol>
                <a:gridCol w="1729936">
                  <a:extLst>
                    <a:ext uri="{9D8B030D-6E8A-4147-A177-3AD203B41FA5}">
                      <a16:colId xmlns:a16="http://schemas.microsoft.com/office/drawing/2014/main" val="3924697859"/>
                    </a:ext>
                  </a:extLst>
                </a:gridCol>
              </a:tblGrid>
              <a:tr h="534999">
                <a:tc>
                  <a:txBody>
                    <a:bodyPr/>
                    <a:lstStyle/>
                    <a:p>
                      <a:endParaRPr lang="en-US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8561566"/>
                  </a:ext>
                </a:extLst>
              </a:tr>
              <a:tr h="939178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 hoarse or normal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Slight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Moderate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Extreme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6012890"/>
                  </a:ext>
                </a:extLst>
              </a:tr>
              <a:tr h="939178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Rough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 hoarse or normal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Slight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Moderate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Extreme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910223"/>
                  </a:ext>
                </a:extLst>
              </a:tr>
              <a:tr h="939178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Breathy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 hoarse or normal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Slight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Moderate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Extreme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0225516"/>
                  </a:ext>
                </a:extLst>
              </a:tr>
              <a:tr h="939178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Asthenic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 hoarse or normal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Slight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Moderate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Extreme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0986734"/>
                  </a:ext>
                </a:extLst>
              </a:tr>
              <a:tr h="939178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Strained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 hoarse or normal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Slight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Moderate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Extreme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656381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D64C3F9-285F-4628-9C16-1F13AAEDBDB1}"/>
              </a:ext>
            </a:extLst>
          </p:cNvPr>
          <p:cNvSpPr txBox="1"/>
          <p:nvPr/>
        </p:nvSpPr>
        <p:spPr>
          <a:xfrm>
            <a:off x="395536" y="5733256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G R B A S  TOTAL- _____________/15 = </a:t>
            </a:r>
          </a:p>
        </p:txBody>
      </p:sp>
    </p:spTree>
    <p:extLst>
      <p:ext uri="{BB962C8B-B14F-4D97-AF65-F5344CB8AC3E}">
        <p14:creationId xmlns:p14="http://schemas.microsoft.com/office/powerpoint/2010/main" val="18606151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987552"/>
          </a:xfrm>
        </p:spPr>
        <p:txBody>
          <a:bodyPr>
            <a:noAutofit/>
          </a:bodyPr>
          <a:lstStyle/>
          <a:p>
            <a:br>
              <a:rPr lang="en-US" sz="2800" b="1" dirty="0"/>
            </a:br>
            <a:br>
              <a:rPr lang="en-US" sz="2800" b="1" dirty="0"/>
            </a:br>
            <a:br>
              <a:rPr lang="en-US" sz="2800" b="1" dirty="0"/>
            </a:br>
            <a:r>
              <a:rPr lang="en-US" sz="2800" b="1" dirty="0"/>
              <a:t>Consensus Auditory-Perceptual Evaluation of Voice (CAPEV)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Consensus Auditory-Perceptual Evaluation of Voice (CAPE-V) was developed as a clinical tool for perceptual assessment of voice by the American Speech-Language-Hearing Association’s (ASHA) Division 3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In an attempt to further improve the perceptual evaluation of voice, a committee of the American Speech Language-Hearing  Association Special Interest Group 3, voice and voice Disorders, developed the consensus Auditory-perceptual evaluation of voice (CAPE-V).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CAPE-V uses a 100mm visual analog scale to assess voice quality at the vowel, sentence, and conversational speech levels.</a:t>
            </a:r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parameter of voice assessed include overall severity , roughness, breathiness, strain, pitch and loudness. Area for describing additional features such as diplophonia, fry, falsetto, asthenia, Aphonia, pitch instability, tremor, wet/</a:t>
            </a:r>
            <a:r>
              <a:rPr lang="en-US" sz="2400" dirty="0" err="1"/>
              <a:t>gurgly</a:t>
            </a:r>
            <a:r>
              <a:rPr lang="en-US" sz="2400" dirty="0"/>
              <a:t>, or other relevant  terms are provided.</a:t>
            </a:r>
          </a:p>
          <a:p>
            <a:pPr>
              <a:buNone/>
            </a:pPr>
            <a:endParaRPr lang="en-US" sz="2400" dirty="0"/>
          </a:p>
          <a:p>
            <a:r>
              <a:rPr lang="en-US" sz="2400" dirty="0"/>
              <a:t>The CAPE-V is this author’s audio perceptual evaluation  tool of choice.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600" dirty="0"/>
              <a:t>As with all perceptual rating scales, GRBAS and the CAPE-V are subjective and depend on the trained clinical ear.</a:t>
            </a:r>
          </a:p>
          <a:p>
            <a:endParaRPr lang="en-US" sz="2600" dirty="0"/>
          </a:p>
          <a:p>
            <a:endParaRPr lang="en-US" sz="2600" dirty="0"/>
          </a:p>
          <a:p>
            <a:r>
              <a:rPr lang="en-US" sz="2600" dirty="0"/>
              <a:t>Securing an audio recording of the pretreatment  voice using a standard reading passage , such as “the rainbow passage for post treatment  comparison is advisable at this time.</a:t>
            </a:r>
          </a:p>
          <a:p>
            <a:endParaRPr lang="en-US" sz="2000" dirty="0"/>
          </a:p>
          <a:p>
            <a:pPr>
              <a:buNone/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1400" b="1" dirty="0">
                <a:solidFill>
                  <a:srgbClr val="00B050"/>
                </a:solidFill>
              </a:rPr>
              <a:t>REFERENCE FROM-: STEMPLE &amp; COMPUTERISED GRBAS ASSESSEMENT OF VOICE QUALITY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61F8B-5F54-4000-B08F-95510EE1E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8635C-F6C5-47B7-8F1A-210C22F7F7F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5915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44" y="0"/>
            <a:ext cx="900115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                   </a:t>
            </a:r>
          </a:p>
        </p:txBody>
      </p:sp>
      <p:pic>
        <p:nvPicPr>
          <p:cNvPr id="4" name="Picture 3" descr="211c5eebe64e122ff3586a958c9416d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1142984"/>
            <a:ext cx="8358246" cy="5214974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ok-thank-great-thanks.gif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85720" y="1527174"/>
            <a:ext cx="8643998" cy="5330825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 AT GLANCE..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INTRODUCTION </a:t>
            </a:r>
          </a:p>
          <a:p>
            <a:r>
              <a:rPr lang="en-US" dirty="0"/>
              <a:t>GRBAS</a:t>
            </a:r>
          </a:p>
          <a:p>
            <a:r>
              <a:rPr lang="en-US" dirty="0"/>
              <a:t>CAPE-V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INTRODUCTION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GRBAS  was developed by the committee for phonatory function tests of the Japan society of Logopedics and Phoniatrics.</a:t>
            </a:r>
          </a:p>
          <a:p>
            <a:endParaRPr lang="en-US" sz="2000" dirty="0"/>
          </a:p>
          <a:p>
            <a:r>
              <a:rPr lang="en-US" sz="2000" dirty="0"/>
              <a:t>This scale evaluates five components  of voice production : grade(G), rough(R), breathy(B), asthenic(A), and strained(S). Each component is rated on a 4-point scale where “0” is normal, “1” is slight, “2” is moderate, and “3” is extreme.</a:t>
            </a: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Grade (G)</a:t>
            </a:r>
            <a:r>
              <a:rPr lang="en-US" sz="2000" dirty="0"/>
              <a:t> representation the overall degree of hoarseness of voice abnormality.</a:t>
            </a:r>
          </a:p>
          <a:p>
            <a:endParaRPr lang="en-US" sz="2000" dirty="0"/>
          </a:p>
          <a:p>
            <a:r>
              <a:rPr lang="en-US" sz="2000" dirty="0"/>
              <a:t> </a:t>
            </a:r>
            <a:r>
              <a:rPr lang="en-US" sz="2000" b="1" dirty="0">
                <a:solidFill>
                  <a:srgbClr val="FF0000"/>
                </a:solidFill>
              </a:rPr>
              <a:t>Rough (R)</a:t>
            </a:r>
            <a:r>
              <a:rPr lang="en-US" sz="2000" dirty="0"/>
              <a:t> represents the perceptual impression of the irregularity of vocal fold vibration.</a:t>
            </a:r>
          </a:p>
          <a:p>
            <a:endParaRPr lang="en-US" sz="2000" dirty="0"/>
          </a:p>
          <a:p>
            <a:r>
              <a:rPr lang="en-US" sz="2000" dirty="0"/>
              <a:t>It corresponds to the irregular fluctuations in the fundamental frequency, the amplitude of vibration, or both.</a:t>
            </a:r>
          </a:p>
          <a:p>
            <a:endParaRPr lang="en-US" sz="2000" dirty="0"/>
          </a:p>
          <a:p>
            <a:r>
              <a:rPr lang="en-US" sz="2000" b="1" dirty="0">
                <a:solidFill>
                  <a:srgbClr val="FF0000"/>
                </a:solidFill>
              </a:rPr>
              <a:t>Breathy (B)</a:t>
            </a:r>
            <a:r>
              <a:rPr lang="en-US" sz="2000" dirty="0"/>
              <a:t> represents the perceptual impression  of the extent of air leakage through the glottis.</a:t>
            </a: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Asthenic (A)</a:t>
            </a:r>
            <a:r>
              <a:rPr lang="en-US" sz="2000" dirty="0"/>
              <a:t> denotes weakness or lack of power in the voice. 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b="1" dirty="0">
                <a:solidFill>
                  <a:srgbClr val="FF0000"/>
                </a:solidFill>
              </a:rPr>
              <a:t>Strained (S) </a:t>
            </a:r>
            <a:r>
              <a:rPr lang="en-US" sz="2000" dirty="0"/>
              <a:t>represents the perceptual impression of vocal hyperfunction.</a:t>
            </a:r>
          </a:p>
          <a:p>
            <a:pPr>
              <a:buNone/>
            </a:pPr>
            <a:r>
              <a:rPr lang="en-US" sz="2000" dirty="0"/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/>
              <a:t>Grade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Grade (G), represents the overall degree of hoarseness or voice abnormality.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b="1" dirty="0"/>
              <a:t>Roughness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Roughness (R) quantifies the degree to which the listener detects the effect of irregular fluctuations in pitch-frequency and amplitude either cycle to cycle or in the short term energy of the vocal tract excitation. Roughness is also affected by perceived randomness or ‘noisiness’ of the spectrum.</a:t>
            </a:r>
          </a:p>
          <a:p>
            <a:pPr>
              <a:buNone/>
            </a:pP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 Any perception of roughness might take into account the possibility of severe irregularity due to vocal fry [Hir81, HMWM66] and double excitation (diplophonia)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Breathiness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Breathiness (B) arises from non-periodic sound generate air which leaks through the glottis when it is supposed to be closed.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 The turbulence is created by the constriction of a partially closed glottis. Its energy will be correlated to the vocal cord activity; i.e. its energy will decrease as the glottis becomes fully open and increase again as the vocal cords try to close. d by a turbulent flow of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Asthenia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Asthenia (A) is weakness or lack of energy in the voice. The asthenic variety of hoarse voice is mostly characterised by weak intensity.</a:t>
            </a:r>
          </a:p>
          <a:p>
            <a:endParaRPr lang="en-US" sz="2400" dirty="0"/>
          </a:p>
          <a:p>
            <a:r>
              <a:rPr lang="en-US" sz="2400" dirty="0"/>
              <a:t> It can be because of an impaired energy distribution in the glottal excitation with a spectral damping which is a sign of a lack of elasticity in the vocal cords. The higher harmonics in the perceived sound will then have a lack of brightness and richness.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130</TotalTime>
  <Words>822</Words>
  <Application>Microsoft Office PowerPoint</Application>
  <PresentationFormat>On-screen Show (4:3)</PresentationFormat>
  <Paragraphs>101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Georgia</vt:lpstr>
      <vt:lpstr>Wingdings</vt:lpstr>
      <vt:lpstr>Wingdings 2</vt:lpstr>
      <vt:lpstr>Civic</vt:lpstr>
      <vt:lpstr>PERCEPTUAL  EVALUATION OF VOICE: GRBAS, CAPE-V</vt:lpstr>
      <vt:lpstr>TOPIC AT GLANCE..</vt:lpstr>
      <vt:lpstr>INTRODUCTION </vt:lpstr>
      <vt:lpstr>PowerPoint Presentation</vt:lpstr>
      <vt:lpstr>PowerPoint Presentation</vt:lpstr>
      <vt:lpstr>Grade</vt:lpstr>
      <vt:lpstr>Roughness</vt:lpstr>
      <vt:lpstr>Breathiness</vt:lpstr>
      <vt:lpstr>Asthenia</vt:lpstr>
      <vt:lpstr>Strain</vt:lpstr>
      <vt:lpstr>PowerPoint Presentation</vt:lpstr>
      <vt:lpstr>   Consensus Auditory-Perceptual Evaluation of Voice (CAPEV)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PERCEPTUAL EVALUATION OF VOICE: GRBAS, CAPE-V</dc:title>
  <dc:creator>Admin</dc:creator>
  <cp:lastModifiedBy>Aniruddha Pathak</cp:lastModifiedBy>
  <cp:revision>15</cp:revision>
  <dcterms:created xsi:type="dcterms:W3CDTF">2021-03-15T14:05:33Z</dcterms:created>
  <dcterms:modified xsi:type="dcterms:W3CDTF">2021-03-17T06:30:58Z</dcterms:modified>
</cp:coreProperties>
</file>