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9" r:id="rId3"/>
    <p:sldId id="273" r:id="rId4"/>
    <p:sldId id="269" r:id="rId5"/>
    <p:sldId id="260" r:id="rId6"/>
    <p:sldId id="261" r:id="rId7"/>
    <p:sldId id="262" r:id="rId8"/>
    <p:sldId id="264" r:id="rId9"/>
    <p:sldId id="263" r:id="rId10"/>
    <p:sldId id="258" r:id="rId11"/>
    <p:sldId id="265" r:id="rId12"/>
    <p:sldId id="266" r:id="rId13"/>
    <p:sldId id="268" r:id="rId14"/>
    <p:sldId id="270" r:id="rId15"/>
    <p:sldId id="271" r:id="rId16"/>
    <p:sldId id="272"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699" autoAdjust="0"/>
    <p:restoredTop sz="94660"/>
  </p:normalViewPr>
  <p:slideViewPr>
    <p:cSldViewPr snapToGrid="0">
      <p:cViewPr varScale="1">
        <p:scale>
          <a:sx n="73" d="100"/>
          <a:sy n="73" d="100"/>
        </p:scale>
        <p:origin x="-396"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41"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42"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43"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44"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45"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46"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0BC1078-46ED-40F9-8930-935BAD7C2B02}" type="datetimeFigureOut">
              <a:rPr lang="zh-CN" altLang="en-US" smtClean="0"/>
              <a:pPr/>
              <a:t>2008/1/1</a:t>
            </a:fld>
            <a:endParaRPr lang="zh-CN" altLang="en-US"/>
          </a:p>
        </p:txBody>
      </p:sp>
      <p:sp>
        <p:nvSpPr>
          <p:cNvPr id="17" name="Footer Placeholder 16"/>
          <p:cNvSpPr>
            <a:spLocks noGrp="1"/>
          </p:cNvSpPr>
          <p:nvPr>
            <p:ph type="ftr" sz="quarter" idx="11"/>
          </p:nvPr>
        </p:nvSpPr>
        <p:spPr/>
        <p:txBody>
          <a:bodyPr/>
          <a:lstStyle/>
          <a:p>
            <a:endParaRPr lang="zh-CN" alt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5B52ADC-5BFA-4FBD-BEE2-16096B7F4166}" type="slidenum">
              <a:rPr lang="zh-CN" altLang="en-US" smtClean="0"/>
              <a:pPr/>
              <a:t>‹#›</a:t>
            </a:fld>
            <a:endParaRPr lang="zh-CN" alt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BC1078-46ED-40F9-8930-935BAD7C2B02}" type="datetimeFigureOut">
              <a:rPr lang="zh-CN" altLang="en-US" smtClean="0"/>
              <a:pPr/>
              <a:t>2008/1/1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5B52ADC-5BFA-4FBD-BEE2-16096B7F4166}" type="slidenum">
              <a:rPr lang="zh-CN" altLang="en-US" smtClean="0"/>
              <a:pPr/>
              <a:t>‹#›</a:t>
            </a:fld>
            <a:endParaRPr lang="zh-CN" alt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BC1078-46ED-40F9-8930-935BAD7C2B02}" type="datetimeFigureOut">
              <a:rPr lang="zh-CN" altLang="en-US" smtClean="0"/>
              <a:pPr/>
              <a:t>2008/1/1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0BC1078-46ED-40F9-8930-935BAD7C2B02}" type="datetimeFigureOut">
              <a:rPr lang="zh-CN" altLang="en-US" smtClean="0"/>
              <a:pPr/>
              <a:t>2008/1/1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4361688" y="1026372"/>
            <a:ext cx="457200" cy="441325"/>
          </a:xfrm>
        </p:spPr>
        <p:txBody>
          <a:bodyPr/>
          <a:lstStyle/>
          <a:p>
            <a:fld id="{D5B52ADC-5BFA-4FBD-BEE2-16096B7F4166}" type="slidenum">
              <a:rPr lang="zh-CN" altLang="en-US" smtClean="0"/>
              <a:pPr/>
              <a:t>‹#›</a:t>
            </a:fld>
            <a:endParaRPr lang="zh-CN" alt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zh-CN" altLang="en-US"/>
          </a:p>
        </p:txBody>
      </p:sp>
      <p:sp>
        <p:nvSpPr>
          <p:cNvPr id="4" name="Date Placeholder 3"/>
          <p:cNvSpPr>
            <a:spLocks noGrp="1"/>
          </p:cNvSpPr>
          <p:nvPr>
            <p:ph type="dt" sz="half" idx="10"/>
          </p:nvPr>
        </p:nvSpPr>
        <p:spPr/>
        <p:txBody>
          <a:bodyPr/>
          <a:lstStyle/>
          <a:p>
            <a:fld id="{70BC1078-46ED-40F9-8930-935BAD7C2B02}" type="datetimeFigureOut">
              <a:rPr lang="zh-CN" altLang="en-US" smtClean="0"/>
              <a:pPr/>
              <a:t>2008/1/1</a:t>
            </a:fld>
            <a:endParaRPr lang="zh-CN" alt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5B52ADC-5BFA-4FBD-BEE2-16096B7F4166}" type="slidenum">
              <a:rPr lang="zh-CN" altLang="en-US" smtClean="0"/>
              <a:pPr/>
              <a:t>‹#›</a:t>
            </a:fld>
            <a:endParaRPr lang="zh-CN" alt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0BC1078-46ED-40F9-8930-935BAD7C2B02}" type="datetimeFigureOut">
              <a:rPr lang="zh-CN" altLang="en-US" smtClean="0"/>
              <a:pPr/>
              <a:t>2008/1/1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0BC1078-46ED-40F9-8930-935BAD7C2B02}" type="datetimeFigureOut">
              <a:rPr lang="zh-CN" altLang="en-US" smtClean="0"/>
              <a:pPr/>
              <a:t>2008/1/1</a:t>
            </a:fld>
            <a:endParaRPr lang="zh-CN" altLang="en-US"/>
          </a:p>
        </p:txBody>
      </p:sp>
      <p:sp>
        <p:nvSpPr>
          <p:cNvPr id="8" name="Footer Placeholder 7"/>
          <p:cNvSpPr>
            <a:spLocks noGrp="1"/>
          </p:cNvSpPr>
          <p:nvPr>
            <p:ph type="ftr" sz="quarter" idx="11"/>
          </p:nvPr>
        </p:nvSpPr>
        <p:spPr>
          <a:xfrm>
            <a:off x="304800" y="6409944"/>
            <a:ext cx="3581400" cy="365760"/>
          </a:xfrm>
        </p:spPr>
        <p:txBody>
          <a:bodyPr/>
          <a:lstStyle/>
          <a:p>
            <a:endParaRPr lang="zh-CN" alt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5B52ADC-5BFA-4FBD-BEE2-16096B7F4166}" type="slidenum">
              <a:rPr lang="zh-CN" altLang="en-US" smtClean="0"/>
              <a:pPr/>
              <a:t>‹#›</a:t>
            </a:fld>
            <a:endParaRPr lang="zh-CN" alt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0BC1078-46ED-40F9-8930-935BAD7C2B02}" type="datetimeFigureOut">
              <a:rPr lang="zh-CN" altLang="en-US" smtClean="0"/>
              <a:pPr/>
              <a:t>2008/1/1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a:xfrm>
            <a:off x="4343400" y="1036020"/>
            <a:ext cx="457200" cy="441325"/>
          </a:xfrm>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0BC1078-46ED-40F9-8930-935BAD7C2B02}" type="datetimeFigureOut">
              <a:rPr lang="zh-CN" altLang="en-US" smtClean="0"/>
              <a:pPr/>
              <a:t>2008/1/1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5B52ADC-5BFA-4FBD-BEE2-16096B7F416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5B52ADC-5BFA-4FBD-BEE2-16096B7F4166}" type="slidenum">
              <a:rPr lang="zh-CN" altLang="en-US" smtClean="0"/>
              <a:pPr/>
              <a:t>‹#›</a:t>
            </a:fld>
            <a:endParaRPr lang="zh-CN" alt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0BC1078-46ED-40F9-8930-935BAD7C2B02}" type="datetimeFigureOut">
              <a:rPr lang="zh-CN" altLang="en-US" smtClean="0"/>
              <a:pPr/>
              <a:t>2008/1/1</a:t>
            </a:fld>
            <a:endParaRPr lang="zh-CN" altLang="en-US"/>
          </a:p>
        </p:txBody>
      </p:sp>
      <p:sp>
        <p:nvSpPr>
          <p:cNvPr id="6" name="Footer Placeholder 5"/>
          <p:cNvSpPr>
            <a:spLocks noGrp="1"/>
          </p:cNvSpPr>
          <p:nvPr>
            <p:ph type="ftr" sz="quarter" idx="11"/>
          </p:nvPr>
        </p:nvSpPr>
        <p:spPr>
          <a:xfrm>
            <a:off x="301752" y="6410848"/>
            <a:ext cx="3383280" cy="365760"/>
          </a:xfrm>
        </p:spPr>
        <p:txBody>
          <a:bodyPr/>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5B52ADC-5BFA-4FBD-BEE2-16096B7F4166}" type="slidenum">
              <a:rPr lang="zh-CN" altLang="en-US" smtClean="0"/>
              <a:pPr/>
              <a:t>‹#›</a:t>
            </a:fld>
            <a:endParaRPr lang="zh-CN" alt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0BC1078-46ED-40F9-8930-935BAD7C2B02}" type="datetimeFigureOut">
              <a:rPr lang="zh-CN" altLang="en-US" smtClean="0"/>
              <a:pPr/>
              <a:t>2008/1/1</a:t>
            </a:fld>
            <a:endParaRPr lang="zh-CN" altLang="en-US"/>
          </a:p>
        </p:txBody>
      </p:sp>
      <p:sp>
        <p:nvSpPr>
          <p:cNvPr id="6" name="Footer Placeholder 5"/>
          <p:cNvSpPr>
            <a:spLocks noGrp="1"/>
          </p:cNvSpPr>
          <p:nvPr>
            <p:ph type="ftr" sz="quarter" idx="11"/>
          </p:nvPr>
        </p:nvSpPr>
        <p:spPr>
          <a:xfrm>
            <a:off x="301752" y="6410848"/>
            <a:ext cx="3584448" cy="365760"/>
          </a:xfrm>
        </p:spPr>
        <p:txBody>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0BC1078-46ED-40F9-8930-935BAD7C2B02}" type="datetimeFigureOut">
              <a:rPr lang="zh-CN" altLang="en-US" smtClean="0"/>
              <a:pPr/>
              <a:t>2008/1/1</a:t>
            </a:fld>
            <a:endParaRPr lang="zh-CN" alt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CN" alt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5B52ADC-5BFA-4FBD-BEE2-16096B7F4166}" type="slidenum">
              <a:rPr lang="zh-CN" altLang="en-US" smtClean="0"/>
              <a:pPr/>
              <a:t>‹#›</a:t>
            </a:fld>
            <a:endParaRPr lang="zh-CN" alt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1313" y="984459"/>
            <a:ext cx="7521787" cy="2123658"/>
          </a:xfrm>
          <a:prstGeom prst="rect">
            <a:avLst/>
          </a:prstGeom>
          <a:solidFill>
            <a:schemeClr val="tx2">
              <a:lumMod val="20000"/>
              <a:lumOff val="80000"/>
            </a:schemeClr>
          </a:solidFill>
        </p:spPr>
        <p:txBody>
          <a:bodyPr wrap="square">
            <a:spAutoFit/>
          </a:bodyPr>
          <a:lstStyle/>
          <a:p>
            <a:pPr algn="ctr"/>
            <a:r>
              <a:rPr lang="en-IN" sz="6600" dirty="0" smtClean="0">
                <a:solidFill>
                  <a:srgbClr val="000000"/>
                </a:solidFill>
                <a:latin typeface="Andalus" pitchFamily="18" charset="-78"/>
                <a:cs typeface="Andalus" pitchFamily="18" charset="-78"/>
              </a:rPr>
              <a:t>MUSCLE TENSION DYSPHONIA </a:t>
            </a:r>
            <a:endParaRPr lang="en-US" sz="6600" dirty="0">
              <a:latin typeface="Andalus" pitchFamily="18" charset="-78"/>
              <a:cs typeface="Andalus" pitchFamily="18" charset="-78"/>
            </a:endParaRPr>
          </a:p>
        </p:txBody>
      </p:sp>
      <p:sp>
        <p:nvSpPr>
          <p:cNvPr id="5" name="TextBox 4"/>
          <p:cNvSpPr txBox="1"/>
          <p:nvPr/>
        </p:nvSpPr>
        <p:spPr>
          <a:xfrm>
            <a:off x="4362994" y="5656218"/>
            <a:ext cx="4467498" cy="646331"/>
          </a:xfrm>
          <a:prstGeom prst="rect">
            <a:avLst/>
          </a:prstGeom>
          <a:noFill/>
        </p:spPr>
        <p:txBody>
          <a:bodyPr wrap="square" rtlCol="0">
            <a:spAutoFit/>
          </a:bodyPr>
          <a:lstStyle/>
          <a:p>
            <a:r>
              <a:rPr lang="en-US" dirty="0" smtClean="0">
                <a:latin typeface="Broadway" pitchFamily="82" charset="0"/>
              </a:rPr>
              <a:t>Presented by :-Manasvi Thummar from 2</a:t>
            </a:r>
            <a:r>
              <a:rPr lang="en-US" baseline="30000" dirty="0" smtClean="0">
                <a:latin typeface="Broadway" pitchFamily="82" charset="0"/>
              </a:rPr>
              <a:t>ND</a:t>
            </a:r>
            <a:r>
              <a:rPr lang="en-US" dirty="0" smtClean="0">
                <a:latin typeface="Broadway" pitchFamily="82" charset="0"/>
              </a:rPr>
              <a:t> year B.ASLP </a:t>
            </a:r>
            <a:endParaRPr lang="en-US" dirty="0">
              <a:latin typeface="Broadway" pitchFamily="82" charset="0"/>
            </a:endParaRPr>
          </a:p>
        </p:txBody>
      </p:sp>
      <p:sp>
        <p:nvSpPr>
          <p:cNvPr id="6" name="TextBox 5"/>
          <p:cNvSpPr txBox="1"/>
          <p:nvPr/>
        </p:nvSpPr>
        <p:spPr>
          <a:xfrm>
            <a:off x="195942" y="5695405"/>
            <a:ext cx="3474720" cy="707886"/>
          </a:xfrm>
          <a:prstGeom prst="rect">
            <a:avLst/>
          </a:prstGeom>
          <a:noFill/>
        </p:spPr>
        <p:txBody>
          <a:bodyPr wrap="square" rtlCol="0">
            <a:spAutoFit/>
          </a:bodyPr>
          <a:lstStyle/>
          <a:p>
            <a:r>
              <a:rPr lang="en-US" sz="2000" dirty="0" smtClean="0">
                <a:latin typeface="Broadway" pitchFamily="82" charset="0"/>
                <a:ea typeface="Batang" pitchFamily="18" charset="-127"/>
                <a:cs typeface="Arial" pitchFamily="34" charset="0"/>
              </a:rPr>
              <a:t>Submitted To :-</a:t>
            </a:r>
            <a:r>
              <a:rPr lang="en-US" sz="2000" dirty="0" err="1" smtClean="0">
                <a:latin typeface="Broadway" pitchFamily="82" charset="0"/>
                <a:ea typeface="Batang" pitchFamily="18" charset="-127"/>
                <a:cs typeface="Arial" pitchFamily="34" charset="0"/>
              </a:rPr>
              <a:t>Sarita</a:t>
            </a:r>
            <a:r>
              <a:rPr lang="en-US" sz="2000" dirty="0" smtClean="0">
                <a:latin typeface="Broadway" pitchFamily="82" charset="0"/>
                <a:ea typeface="Batang" pitchFamily="18" charset="-127"/>
                <a:cs typeface="Arial" pitchFamily="34" charset="0"/>
              </a:rPr>
              <a:t> </a:t>
            </a:r>
            <a:r>
              <a:rPr lang="en-US" sz="2000" dirty="0" err="1" smtClean="0">
                <a:latin typeface="Broadway" pitchFamily="82" charset="0"/>
                <a:ea typeface="Batang" pitchFamily="18" charset="-127"/>
                <a:cs typeface="Arial" pitchFamily="34" charset="0"/>
              </a:rPr>
              <a:t>Mam</a:t>
            </a:r>
            <a:r>
              <a:rPr lang="en-US" sz="2000" dirty="0" smtClean="0">
                <a:latin typeface="Broadway" pitchFamily="82" charset="0"/>
                <a:ea typeface="Batang" pitchFamily="18" charset="-127"/>
                <a:cs typeface="Arial" pitchFamily="34" charset="0"/>
              </a:rPr>
              <a:t> </a:t>
            </a:r>
            <a:endParaRPr lang="en-US" sz="2000" dirty="0">
              <a:latin typeface="Broadway" pitchFamily="82" charset="0"/>
              <a:ea typeface="Batang" pitchFamily="18" charset="-127"/>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TextBox 1048656"/>
          <p:cNvSpPr txBox="1"/>
          <p:nvPr/>
        </p:nvSpPr>
        <p:spPr>
          <a:xfrm>
            <a:off x="420960" y="1012662"/>
            <a:ext cx="8161337" cy="3539430"/>
          </a:xfrm>
          <a:prstGeom prst="rect">
            <a:avLst/>
          </a:prstGeom>
        </p:spPr>
        <p:txBody>
          <a:bodyPr wrap="square" rtlCol="0">
            <a:spAutoFit/>
          </a:bodyPr>
          <a:lstStyle/>
          <a:p>
            <a:pPr marL="457200" indent="-457200">
              <a:buFont typeface="Wingdings" charset="2"/>
              <a:buChar char="l"/>
            </a:pPr>
            <a:r>
              <a:rPr lang="en-IN" sz="2800" dirty="0">
                <a:solidFill>
                  <a:srgbClr val="000000"/>
                </a:solidFill>
              </a:rPr>
              <a:t>Findings from a number of </a:t>
            </a:r>
            <a:r>
              <a:rPr lang="en-IN" sz="2800" dirty="0" smtClean="0">
                <a:solidFill>
                  <a:srgbClr val="000000"/>
                </a:solidFill>
              </a:rPr>
              <a:t>recent </a:t>
            </a:r>
            <a:r>
              <a:rPr lang="en-IN" sz="2800" dirty="0">
                <a:solidFill>
                  <a:srgbClr val="000000"/>
                </a:solidFill>
              </a:rPr>
              <a:t>studies examining diagnostic elements such as patient interview, visualization of the larynx, acoustic and aerodynamic evaluation, and perceptual </a:t>
            </a:r>
            <a:r>
              <a:rPr lang="en-US" sz="2800" dirty="0" smtClean="0">
                <a:solidFill>
                  <a:srgbClr val="000000"/>
                </a:solidFill>
              </a:rPr>
              <a:t>judgments may help the </a:t>
            </a:r>
            <a:r>
              <a:rPr lang="en-IN" sz="2800" dirty="0" smtClean="0">
                <a:solidFill>
                  <a:srgbClr val="000000"/>
                </a:solidFill>
              </a:rPr>
              <a:t>clinician arrive at the correct diagnosis in a timely manner (see </a:t>
            </a:r>
            <a:r>
              <a:rPr lang="en-IN" sz="2800" dirty="0" err="1" smtClean="0">
                <a:solidFill>
                  <a:srgbClr val="000000"/>
                </a:solidFill>
              </a:rPr>
              <a:t>Barkmeier</a:t>
            </a:r>
            <a:r>
              <a:rPr lang="en-IN" sz="2800" dirty="0" smtClean="0">
                <a:solidFill>
                  <a:srgbClr val="000000"/>
                </a:solidFill>
              </a:rPr>
              <a:t> and Case [2000], </a:t>
            </a:r>
            <a:r>
              <a:rPr lang="en-IN" sz="2800" dirty="0" err="1" smtClean="0">
                <a:solidFill>
                  <a:srgbClr val="000000"/>
                </a:solidFill>
              </a:rPr>
              <a:t>Dworkin</a:t>
            </a:r>
            <a:r>
              <a:rPr lang="en-IN" sz="2800" dirty="0" smtClean="0">
                <a:solidFill>
                  <a:srgbClr val="000000"/>
                </a:solidFill>
              </a:rPr>
              <a:t> and colleagues [2000], and Roy [2010] for reviews). </a:t>
            </a:r>
            <a:endParaRPr lang="en-IN" sz="2800"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TextBox 1048658"/>
          <p:cNvSpPr txBox="1"/>
          <p:nvPr/>
        </p:nvSpPr>
        <p:spPr>
          <a:xfrm>
            <a:off x="289468" y="1244239"/>
            <a:ext cx="8684716" cy="3970318"/>
          </a:xfrm>
          <a:prstGeom prst="rect">
            <a:avLst/>
          </a:prstGeom>
        </p:spPr>
        <p:txBody>
          <a:bodyPr wrap="square" rtlCol="0">
            <a:spAutoFit/>
          </a:bodyPr>
          <a:lstStyle/>
          <a:p>
            <a:pPr marL="457200" indent="-457200">
              <a:buFont typeface="Wingdings" charset="2"/>
              <a:buChar char="l"/>
            </a:pPr>
            <a:r>
              <a:rPr lang="en-IN" sz="2800" dirty="0">
                <a:solidFill>
                  <a:srgbClr val="000000"/>
                </a:solidFill>
              </a:rPr>
              <a:t>For example, comparison of laryngeal </a:t>
            </a:r>
            <a:r>
              <a:rPr lang="en-IN" sz="2800" dirty="0" err="1">
                <a:solidFill>
                  <a:srgbClr val="000000"/>
                </a:solidFill>
              </a:rPr>
              <a:t>behaviors</a:t>
            </a:r>
            <a:r>
              <a:rPr lang="en-IN" sz="2800" dirty="0">
                <a:solidFill>
                  <a:srgbClr val="000000"/>
                </a:solidFill>
              </a:rPr>
              <a:t> during quiet breathing, counting </a:t>
            </a:r>
            <a:r>
              <a:rPr lang="en-IN" sz="2800" dirty="0" smtClean="0">
                <a:solidFill>
                  <a:srgbClr val="000000"/>
                </a:solidFill>
              </a:rPr>
              <a:t>from </a:t>
            </a:r>
            <a:r>
              <a:rPr lang="en-IN" sz="2800" dirty="0">
                <a:solidFill>
                  <a:srgbClr val="000000"/>
                </a:solidFill>
              </a:rPr>
              <a:t>1 to 10 in usual voice compared with falsetto and whispered speech, comparison of all-voiced versus all-voiceless utterances, variation of pitch and loudness </a:t>
            </a:r>
            <a:r>
              <a:rPr lang="en-IN" sz="2800" dirty="0" smtClean="0">
                <a:solidFill>
                  <a:srgbClr val="000000"/>
                </a:solidFill>
              </a:rPr>
              <a:t>during </a:t>
            </a:r>
            <a:r>
              <a:rPr lang="en-IN" sz="2800" dirty="0">
                <a:solidFill>
                  <a:srgbClr val="000000"/>
                </a:solidFill>
              </a:rPr>
              <a:t>sustained phonation versus connected speech, and singing or crying may elicit differing patterns between adductor spasmodic </a:t>
            </a:r>
            <a:r>
              <a:rPr lang="en-IN" sz="2800" dirty="0" err="1">
                <a:solidFill>
                  <a:srgbClr val="000000"/>
                </a:solidFill>
              </a:rPr>
              <a:t>dysphonia</a:t>
            </a:r>
            <a:r>
              <a:rPr lang="en-IN" sz="2800" dirty="0">
                <a:solidFill>
                  <a:srgbClr val="000000"/>
                </a:solidFill>
              </a:rPr>
              <a:t> and MTD.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TextBox 1048659"/>
          <p:cNvSpPr txBox="1"/>
          <p:nvPr/>
        </p:nvSpPr>
        <p:spPr>
          <a:xfrm>
            <a:off x="491519" y="776590"/>
            <a:ext cx="8160960" cy="2246769"/>
          </a:xfrm>
          <a:prstGeom prst="rect">
            <a:avLst/>
          </a:prstGeom>
        </p:spPr>
        <p:txBody>
          <a:bodyPr wrap="square" rtlCol="0">
            <a:spAutoFit/>
          </a:bodyPr>
          <a:lstStyle/>
          <a:p>
            <a:pPr marL="457200" indent="-457200">
              <a:buFont typeface="Wingdings" charset="2"/>
              <a:buChar char="l"/>
            </a:pPr>
            <a:r>
              <a:rPr lang="en-IN" sz="2800" dirty="0">
                <a:solidFill>
                  <a:srgbClr val="000000"/>
                </a:solidFill>
              </a:rPr>
              <a:t>The </a:t>
            </a:r>
            <a:r>
              <a:rPr lang="en-IN" sz="2800" dirty="0" smtClean="0">
                <a:solidFill>
                  <a:srgbClr val="000000"/>
                </a:solidFill>
              </a:rPr>
              <a:t>key </a:t>
            </a:r>
            <a:r>
              <a:rPr lang="en-IN" sz="2800" dirty="0">
                <a:solidFill>
                  <a:srgbClr val="000000"/>
                </a:solidFill>
              </a:rPr>
              <a:t>difference between laryngeal </a:t>
            </a:r>
            <a:r>
              <a:rPr lang="en-IN" sz="2800" dirty="0" err="1">
                <a:solidFill>
                  <a:srgbClr val="000000"/>
                </a:solidFill>
              </a:rPr>
              <a:t>behaviors</a:t>
            </a:r>
            <a:r>
              <a:rPr lang="en-IN" sz="2800" dirty="0">
                <a:solidFill>
                  <a:srgbClr val="000000"/>
                </a:solidFill>
              </a:rPr>
              <a:t> in individuals with adductor spasmodic </a:t>
            </a:r>
            <a:r>
              <a:rPr lang="en-IN" sz="2800" dirty="0" err="1" smtClean="0">
                <a:solidFill>
                  <a:srgbClr val="000000"/>
                </a:solidFill>
              </a:rPr>
              <a:t>dysphonia</a:t>
            </a:r>
            <a:r>
              <a:rPr lang="en-IN" sz="2800" dirty="0" smtClean="0">
                <a:solidFill>
                  <a:srgbClr val="000000"/>
                </a:solidFill>
              </a:rPr>
              <a:t> </a:t>
            </a:r>
            <a:r>
              <a:rPr lang="en-IN" sz="2800" dirty="0">
                <a:solidFill>
                  <a:srgbClr val="000000"/>
                </a:solidFill>
              </a:rPr>
              <a:t>versus MTD is the consistency of laryngeal postures across and within </a:t>
            </a:r>
            <a:r>
              <a:rPr lang="en-IN" sz="2800" dirty="0" smtClean="0">
                <a:solidFill>
                  <a:srgbClr val="000000"/>
                </a:solidFill>
              </a:rPr>
              <a:t>each </a:t>
            </a:r>
            <a:r>
              <a:rPr lang="en-IN" sz="2800" dirty="0">
                <a:solidFill>
                  <a:srgbClr val="000000"/>
                </a:solidFill>
              </a:rPr>
              <a:t>of the examination tasks.</a:t>
            </a:r>
          </a:p>
        </p:txBody>
      </p:sp>
      <p:sp>
        <p:nvSpPr>
          <p:cNvPr id="1048661" name="TextBox 1048660"/>
          <p:cNvSpPr txBox="1"/>
          <p:nvPr/>
        </p:nvSpPr>
        <p:spPr>
          <a:xfrm>
            <a:off x="441610" y="3640573"/>
            <a:ext cx="8111266" cy="2677656"/>
          </a:xfrm>
          <a:prstGeom prst="rect">
            <a:avLst/>
          </a:prstGeom>
        </p:spPr>
        <p:txBody>
          <a:bodyPr wrap="square" rtlCol="0">
            <a:spAutoFit/>
          </a:bodyPr>
          <a:lstStyle/>
          <a:p>
            <a:pPr marL="457200" indent="-457200">
              <a:buFont typeface="Wingdings" charset="2"/>
              <a:buChar char="l"/>
            </a:pPr>
            <a:r>
              <a:rPr lang="en-IN" sz="2800" dirty="0">
                <a:solidFill>
                  <a:srgbClr val="000000"/>
                </a:solidFill>
              </a:rPr>
              <a:t>Patients with MTD maintain </a:t>
            </a:r>
            <a:r>
              <a:rPr lang="en-IN" sz="2800" dirty="0" err="1">
                <a:solidFill>
                  <a:srgbClr val="000000"/>
                </a:solidFill>
              </a:rPr>
              <a:t>hyperadduction</a:t>
            </a:r>
            <a:r>
              <a:rPr lang="en-IN" sz="2800" dirty="0">
                <a:solidFill>
                  <a:srgbClr val="000000"/>
                </a:solidFill>
              </a:rPr>
              <a:t> of the </a:t>
            </a:r>
            <a:r>
              <a:rPr lang="en-IN" sz="2800" dirty="0" smtClean="0">
                <a:solidFill>
                  <a:srgbClr val="000000"/>
                </a:solidFill>
              </a:rPr>
              <a:t>involved </a:t>
            </a:r>
            <a:r>
              <a:rPr lang="en-IN" sz="2800" dirty="0">
                <a:solidFill>
                  <a:srgbClr val="000000"/>
                </a:solidFill>
              </a:rPr>
              <a:t>laryngeal structures across all tasks, whereas those with adductor spas</a:t>
            </a:r>
            <a:r>
              <a:rPr lang="en-US" sz="2800" dirty="0">
                <a:solidFill>
                  <a:srgbClr val="000000"/>
                </a:solidFill>
              </a:rPr>
              <a:t>m</a:t>
            </a:r>
            <a:r>
              <a:rPr lang="en-IN" sz="2800" dirty="0" err="1">
                <a:solidFill>
                  <a:srgbClr val="000000"/>
                </a:solidFill>
              </a:rPr>
              <a:t>odic</a:t>
            </a:r>
            <a:r>
              <a:rPr lang="en-IN" sz="2800" dirty="0">
                <a:solidFill>
                  <a:srgbClr val="000000"/>
                </a:solidFill>
              </a:rPr>
              <a:t> </a:t>
            </a:r>
            <a:r>
              <a:rPr lang="en-IN" sz="2800" dirty="0" err="1">
                <a:solidFill>
                  <a:srgbClr val="000000"/>
                </a:solidFill>
              </a:rPr>
              <a:t>dysphonia</a:t>
            </a:r>
            <a:r>
              <a:rPr lang="en-IN" sz="2800" dirty="0">
                <a:solidFill>
                  <a:srgbClr val="000000"/>
                </a:solidFill>
              </a:rPr>
              <a:t> tend to demonstrate more intermittent </a:t>
            </a:r>
            <a:r>
              <a:rPr lang="en-IN" sz="2800" dirty="0" err="1">
                <a:solidFill>
                  <a:srgbClr val="000000"/>
                </a:solidFill>
              </a:rPr>
              <a:t>hyperadduction</a:t>
            </a:r>
            <a:r>
              <a:rPr lang="en-IN" sz="2800" dirty="0">
                <a:solidFill>
                  <a:srgbClr val="000000"/>
                </a:solidFill>
              </a:rPr>
              <a:t> (Leonard </a:t>
            </a:r>
            <a:r>
              <a:rPr lang="en-IN" sz="2800" dirty="0" smtClean="0">
                <a:solidFill>
                  <a:srgbClr val="000000"/>
                </a:solidFill>
              </a:rPr>
              <a:t>and </a:t>
            </a:r>
            <a:r>
              <a:rPr lang="en-IN" sz="2800" dirty="0">
                <a:solidFill>
                  <a:srgbClr val="000000"/>
                </a:solidFill>
              </a:rPr>
              <a:t>Kendall, 1999).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TextBox 1048661"/>
          <p:cNvSpPr txBox="1"/>
          <p:nvPr/>
        </p:nvSpPr>
        <p:spPr>
          <a:xfrm>
            <a:off x="311726" y="304948"/>
            <a:ext cx="8585149" cy="6124754"/>
          </a:xfrm>
          <a:prstGeom prst="rect">
            <a:avLst/>
          </a:prstGeom>
        </p:spPr>
        <p:txBody>
          <a:bodyPr wrap="square" rtlCol="0">
            <a:spAutoFit/>
          </a:bodyPr>
          <a:lstStyle/>
          <a:p>
            <a:pPr marL="457200" indent="-457200">
              <a:buFont typeface="Wingdings" charset="2"/>
              <a:buChar char="l"/>
            </a:pPr>
            <a:r>
              <a:rPr lang="en-IN" sz="2800" dirty="0">
                <a:solidFill>
                  <a:srgbClr val="000000"/>
                </a:solidFill>
              </a:rPr>
              <a:t> In patients with adductor spasmodic </a:t>
            </a:r>
            <a:r>
              <a:rPr lang="en-IN" sz="2800" dirty="0" err="1">
                <a:solidFill>
                  <a:srgbClr val="000000"/>
                </a:solidFill>
              </a:rPr>
              <a:t>dysphonia</a:t>
            </a:r>
            <a:r>
              <a:rPr lang="en-IN" sz="2800" dirty="0">
                <a:solidFill>
                  <a:srgbClr val="000000"/>
                </a:solidFill>
              </a:rPr>
              <a:t>, voice severity </a:t>
            </a:r>
            <a:r>
              <a:rPr lang="en-US" sz="2800" dirty="0">
                <a:solidFill>
                  <a:srgbClr val="000000"/>
                </a:solidFill>
              </a:rPr>
              <a:t> </a:t>
            </a:r>
            <a:r>
              <a:rPr lang="en-IN" sz="2800" dirty="0">
                <a:solidFill>
                  <a:srgbClr val="000000"/>
                </a:solidFill>
              </a:rPr>
              <a:t>is perceived to be worse for connected speech than sustained vowels</a:t>
            </a:r>
            <a:r>
              <a:rPr lang="en-US" sz="2800" dirty="0">
                <a:solidFill>
                  <a:srgbClr val="000000"/>
                </a:solidFill>
              </a:rPr>
              <a:t>.</a:t>
            </a:r>
            <a:endParaRPr lang="en-IN" sz="2800" dirty="0">
              <a:solidFill>
                <a:srgbClr val="000000"/>
              </a:solidFill>
            </a:endParaRPr>
          </a:p>
          <a:p>
            <a:endParaRPr lang="en-IN" sz="2800" dirty="0">
              <a:solidFill>
                <a:srgbClr val="000000"/>
              </a:solidFill>
            </a:endParaRPr>
          </a:p>
          <a:p>
            <a:pPr marL="457200" indent="-457200">
              <a:buFont typeface="Wingdings" charset="2"/>
              <a:buChar char="l"/>
            </a:pPr>
            <a:r>
              <a:rPr lang="en-IN" sz="2800" dirty="0">
                <a:solidFill>
                  <a:srgbClr val="000000"/>
                </a:solidFill>
              </a:rPr>
              <a:t>this is not </a:t>
            </a:r>
            <a:r>
              <a:rPr lang="en-IN" sz="2800" dirty="0" smtClean="0">
                <a:solidFill>
                  <a:srgbClr val="000000"/>
                </a:solidFill>
              </a:rPr>
              <a:t>the </a:t>
            </a:r>
            <a:r>
              <a:rPr lang="en-IN" sz="2800" dirty="0">
                <a:solidFill>
                  <a:srgbClr val="000000"/>
                </a:solidFill>
              </a:rPr>
              <a:t>case in patients with MTD, where no difference is usually heard (Roy and </a:t>
            </a:r>
            <a:r>
              <a:rPr lang="en-IN" sz="2800" dirty="0" err="1">
                <a:solidFill>
                  <a:srgbClr val="000000"/>
                </a:solidFill>
              </a:rPr>
              <a:t>col</a:t>
            </a:r>
            <a:r>
              <a:rPr lang="en-US" sz="2800" dirty="0">
                <a:solidFill>
                  <a:srgbClr val="000000"/>
                </a:solidFill>
              </a:rPr>
              <a:t>l</a:t>
            </a:r>
            <a:r>
              <a:rPr lang="en-IN" sz="2800" dirty="0" err="1">
                <a:solidFill>
                  <a:srgbClr val="000000"/>
                </a:solidFill>
              </a:rPr>
              <a:t>eagues</a:t>
            </a:r>
            <a:r>
              <a:rPr lang="en-IN" sz="2800" dirty="0">
                <a:solidFill>
                  <a:srgbClr val="000000"/>
                </a:solidFill>
              </a:rPr>
              <a:t>, 2005) </a:t>
            </a:r>
            <a:r>
              <a:rPr lang="en-IN" sz="2800" dirty="0" smtClean="0">
                <a:solidFill>
                  <a:srgbClr val="000000"/>
                </a:solidFill>
              </a:rPr>
              <a:t>.</a:t>
            </a:r>
            <a:r>
              <a:rPr lang="en-US" sz="2800" dirty="0" smtClean="0">
                <a:solidFill>
                  <a:srgbClr val="000000"/>
                </a:solidFill>
              </a:rPr>
              <a:t> </a:t>
            </a:r>
            <a:endParaRPr lang="en-IN" sz="2800" dirty="0" smtClean="0">
              <a:solidFill>
                <a:srgbClr val="000000"/>
              </a:solidFill>
            </a:endParaRPr>
          </a:p>
          <a:p>
            <a:pPr marL="457200" indent="-457200">
              <a:buFont typeface="Wingdings" charset="2"/>
              <a:buChar char="l"/>
            </a:pPr>
            <a:endParaRPr lang="en-IN" sz="2800" dirty="0">
              <a:solidFill>
                <a:srgbClr val="000000"/>
              </a:solidFill>
            </a:endParaRPr>
          </a:p>
          <a:p>
            <a:pPr marL="457200" indent="-457200">
              <a:buFont typeface="Wingdings" charset="2"/>
              <a:buChar char="l"/>
            </a:pPr>
            <a:r>
              <a:rPr lang="en-IN" sz="2800" dirty="0">
                <a:solidFill>
                  <a:srgbClr val="000000"/>
                </a:solidFill>
              </a:rPr>
              <a:t>In patients with MTD, voice severity is generally perceived to be </a:t>
            </a:r>
            <a:r>
              <a:rPr lang="en-IN" sz="2800" dirty="0" smtClean="0">
                <a:solidFill>
                  <a:srgbClr val="000000"/>
                </a:solidFill>
              </a:rPr>
              <a:t>the </a:t>
            </a:r>
            <a:r>
              <a:rPr lang="en-IN" sz="2800" dirty="0">
                <a:solidFill>
                  <a:srgbClr val="000000"/>
                </a:solidFill>
              </a:rPr>
              <a:t>same on connected speech regardless of whether the sentences are all voiced or </a:t>
            </a:r>
            <a:r>
              <a:rPr lang="en-IN" sz="2800" dirty="0" smtClean="0">
                <a:solidFill>
                  <a:srgbClr val="000000"/>
                </a:solidFill>
              </a:rPr>
              <a:t>all </a:t>
            </a:r>
            <a:r>
              <a:rPr lang="en-IN" sz="2800" dirty="0">
                <a:solidFill>
                  <a:srgbClr val="000000"/>
                </a:solidFill>
              </a:rPr>
              <a:t>voiceless; this is not the case for patients with adductor spasmodic </a:t>
            </a:r>
            <a:r>
              <a:rPr lang="en-IN" sz="2800" dirty="0" err="1">
                <a:solidFill>
                  <a:srgbClr val="000000"/>
                </a:solidFill>
              </a:rPr>
              <a:t>dysphonia</a:t>
            </a:r>
            <a:r>
              <a:rPr lang="en-IN" sz="2800" dirty="0">
                <a:solidFill>
                  <a:srgbClr val="000000"/>
                </a:solidFill>
              </a:rPr>
              <a:t> </a:t>
            </a:r>
            <a:r>
              <a:rPr lang="en-IN" sz="2800" dirty="0" smtClean="0">
                <a:solidFill>
                  <a:srgbClr val="000000"/>
                </a:solidFill>
              </a:rPr>
              <a:t>(</a:t>
            </a:r>
            <a:r>
              <a:rPr lang="en-IN" sz="2800" dirty="0">
                <a:solidFill>
                  <a:srgbClr val="000000"/>
                </a:solidFill>
              </a:rPr>
              <a:t>Roy and colleagues, 2007).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1" y="1005839"/>
            <a:ext cx="6178732" cy="707886"/>
          </a:xfrm>
          <a:prstGeom prst="rect">
            <a:avLst/>
          </a:prstGeom>
          <a:noFill/>
        </p:spPr>
        <p:txBody>
          <a:bodyPr wrap="square" rtlCol="0">
            <a:spAutoFit/>
          </a:bodyPr>
          <a:lstStyle/>
          <a:p>
            <a:pPr>
              <a:buFont typeface="Wingdings" pitchFamily="2" charset="2"/>
              <a:buChar char="q"/>
            </a:pPr>
            <a:r>
              <a:rPr lang="en-US" sz="4000" dirty="0" smtClean="0">
                <a:latin typeface="Broadway" pitchFamily="82" charset="0"/>
              </a:rPr>
              <a:t>Reference </a:t>
            </a:r>
            <a:endParaRPr lang="en-US" sz="4000" dirty="0">
              <a:latin typeface="Broadway" pitchFamily="82" charset="0"/>
            </a:endParaRPr>
          </a:p>
        </p:txBody>
      </p:sp>
      <p:sp>
        <p:nvSpPr>
          <p:cNvPr id="3" name="TextBox 2"/>
          <p:cNvSpPr txBox="1"/>
          <p:nvPr/>
        </p:nvSpPr>
        <p:spPr>
          <a:xfrm>
            <a:off x="783771" y="2612571"/>
            <a:ext cx="6244045" cy="1384995"/>
          </a:xfrm>
          <a:prstGeom prst="rect">
            <a:avLst/>
          </a:prstGeom>
          <a:noFill/>
        </p:spPr>
        <p:txBody>
          <a:bodyPr wrap="square" numCol="1" rtlCol="0">
            <a:spAutoFit/>
          </a:bodyPr>
          <a:lstStyle/>
          <a:p>
            <a:pPr>
              <a:buFont typeface="Wingdings" pitchFamily="2" charset="2"/>
              <a:buChar char="v"/>
            </a:pPr>
            <a:r>
              <a:rPr lang="en-US" sz="2800" spc="300" dirty="0" smtClean="0"/>
              <a:t>The voice and voice therapy    ninth edition [</a:t>
            </a:r>
            <a:r>
              <a:rPr lang="en-US" sz="2800" spc="300" dirty="0" err="1" smtClean="0"/>
              <a:t>stephen</a:t>
            </a:r>
            <a:r>
              <a:rPr lang="en-US" sz="2800" spc="300" dirty="0" smtClean="0"/>
              <a:t> C. </a:t>
            </a:r>
            <a:r>
              <a:rPr lang="en-US" sz="2800" spc="300" dirty="0" err="1" smtClean="0"/>
              <a:t>Mcfarlane</a:t>
            </a:r>
            <a:r>
              <a:rPr lang="en-US" sz="2800" spc="300" dirty="0" smtClean="0"/>
              <a:t>]</a:t>
            </a:r>
            <a:endParaRPr lang="en-US" sz="2800" spc="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886" y="3174274"/>
            <a:ext cx="8125097" cy="1200329"/>
          </a:xfrm>
          <a:prstGeom prst="rect">
            <a:avLst/>
          </a:prstGeom>
          <a:noFill/>
        </p:spPr>
        <p:txBody>
          <a:bodyPr wrap="square" rtlCol="0">
            <a:spAutoFit/>
          </a:bodyPr>
          <a:lstStyle/>
          <a:p>
            <a:pPr algn="ctr"/>
            <a:r>
              <a:rPr lang="en-US" sz="7200" dirty="0" smtClean="0"/>
              <a:t>ANY QUERY?</a:t>
            </a:r>
            <a:endParaRPr lang="en-US" sz="7200" dirty="0"/>
          </a:p>
        </p:txBody>
      </p:sp>
      <p:pic>
        <p:nvPicPr>
          <p:cNvPr id="2050" name="Picture 2" descr="E:\LOST.DIR\5c8e8e257a40adaf076505e9b6ae2a7f.gif"/>
          <p:cNvPicPr>
            <a:picLocks noChangeAspect="1" noChangeArrowheads="1" noCrop="1"/>
          </p:cNvPicPr>
          <p:nvPr/>
        </p:nvPicPr>
        <p:blipFill>
          <a:blip r:embed="rId2"/>
          <a:srcRect/>
          <a:stretch>
            <a:fillRect/>
          </a:stretch>
        </p:blipFill>
        <p:spPr bwMode="auto">
          <a:xfrm>
            <a:off x="2728323" y="1208949"/>
            <a:ext cx="2095500" cy="20955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7" y="2076994"/>
            <a:ext cx="7276011" cy="1569660"/>
          </a:xfrm>
          <a:prstGeom prst="rect">
            <a:avLst/>
          </a:prstGeom>
          <a:noFill/>
        </p:spPr>
        <p:txBody>
          <a:bodyPr wrap="square" rtlCol="0">
            <a:spAutoFit/>
          </a:bodyPr>
          <a:lstStyle/>
          <a:p>
            <a:pPr algn="ctr"/>
            <a:r>
              <a:rPr lang="en-US" sz="9600" dirty="0" smtClean="0"/>
              <a:t>THANKS </a:t>
            </a:r>
            <a:endParaRPr lang="en-US" sz="9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TextBox 1048647"/>
          <p:cNvSpPr txBox="1"/>
          <p:nvPr/>
        </p:nvSpPr>
        <p:spPr>
          <a:xfrm>
            <a:off x="158992" y="744583"/>
            <a:ext cx="4896334" cy="5693866"/>
          </a:xfrm>
          <a:prstGeom prst="rect">
            <a:avLst/>
          </a:prstGeom>
        </p:spPr>
        <p:txBody>
          <a:bodyPr wrap="square" rtlCol="0">
            <a:spAutoFit/>
          </a:bodyPr>
          <a:lstStyle/>
          <a:p>
            <a:pPr marL="457200" indent="-457200">
              <a:buFont typeface="Wingdings" charset="2"/>
              <a:buChar char="l"/>
            </a:pPr>
            <a:r>
              <a:rPr lang="en-IN" sz="2800" dirty="0">
                <a:solidFill>
                  <a:srgbClr val="000000"/>
                </a:solidFill>
              </a:rPr>
              <a:t>Muscle tension </a:t>
            </a:r>
            <a:r>
              <a:rPr lang="en-IN" sz="2800" dirty="0" err="1">
                <a:solidFill>
                  <a:srgbClr val="000000"/>
                </a:solidFill>
              </a:rPr>
              <a:t>dysphonia</a:t>
            </a:r>
            <a:r>
              <a:rPr lang="en-IN" sz="2800" dirty="0">
                <a:solidFill>
                  <a:srgbClr val="000000"/>
                </a:solidFill>
              </a:rPr>
              <a:t> (MTD) is a persistent </a:t>
            </a:r>
            <a:r>
              <a:rPr lang="en-IN" sz="2800" dirty="0" err="1">
                <a:solidFill>
                  <a:srgbClr val="000000"/>
                </a:solidFill>
              </a:rPr>
              <a:t>dysphonia</a:t>
            </a:r>
            <a:r>
              <a:rPr lang="en-IN" sz="2800" dirty="0">
                <a:solidFill>
                  <a:srgbClr val="000000"/>
                </a:solidFill>
              </a:rPr>
              <a:t> that results from excessive laryngeal and related musculoskeletal tension and associated </a:t>
            </a:r>
            <a:r>
              <a:rPr lang="en-IN" sz="2800" dirty="0" err="1" smtClean="0">
                <a:solidFill>
                  <a:srgbClr val="000000"/>
                </a:solidFill>
              </a:rPr>
              <a:t>hyperfunctional</a:t>
            </a:r>
            <a:r>
              <a:rPr lang="en-IN" sz="2800" dirty="0">
                <a:solidFill>
                  <a:srgbClr val="000000"/>
                </a:solidFill>
              </a:rPr>
              <a:t> </a:t>
            </a:r>
            <a:r>
              <a:rPr lang="en-IN" sz="2800" dirty="0" smtClean="0">
                <a:solidFill>
                  <a:srgbClr val="000000"/>
                </a:solidFill>
              </a:rPr>
              <a:t>true </a:t>
            </a:r>
            <a:r>
              <a:rPr lang="en-IN" sz="2800" dirty="0">
                <a:solidFill>
                  <a:srgbClr val="000000"/>
                </a:solidFill>
              </a:rPr>
              <a:t>and/or false vocal fold vibratory patterns (</a:t>
            </a:r>
            <a:r>
              <a:rPr lang="en-IN" sz="2800" dirty="0" err="1">
                <a:solidFill>
                  <a:srgbClr val="000000"/>
                </a:solidFill>
              </a:rPr>
              <a:t>Dworkin</a:t>
            </a:r>
            <a:r>
              <a:rPr lang="en-IN" sz="2800" dirty="0">
                <a:solidFill>
                  <a:srgbClr val="000000"/>
                </a:solidFill>
              </a:rPr>
              <a:t> and colleagues, 2000). </a:t>
            </a:r>
            <a:r>
              <a:rPr lang="en-IN" sz="2800" dirty="0" smtClean="0">
                <a:solidFill>
                  <a:srgbClr val="000000"/>
                </a:solidFill>
              </a:rPr>
              <a:t> </a:t>
            </a:r>
          </a:p>
          <a:p>
            <a:pPr marL="457200" indent="-457200">
              <a:buFont typeface="Wingdings" charset="2"/>
              <a:buChar char="l"/>
            </a:pPr>
            <a:endParaRPr lang="en-IN" sz="2800" dirty="0">
              <a:solidFill>
                <a:srgbClr val="000000"/>
              </a:solidFill>
            </a:endParaRPr>
          </a:p>
        </p:txBody>
      </p:sp>
      <p:pic>
        <p:nvPicPr>
          <p:cNvPr id="14338" name="Picture 2" descr="E:\LOST.DIR\346f54dc6b687ef6608bf0f4553dc5c5.gif"/>
          <p:cNvPicPr>
            <a:picLocks noChangeAspect="1" noChangeArrowheads="1" noCrop="1"/>
          </p:cNvPicPr>
          <p:nvPr/>
        </p:nvPicPr>
        <p:blipFill>
          <a:blip r:embed="rId2"/>
          <a:srcRect/>
          <a:stretch>
            <a:fillRect/>
          </a:stretch>
        </p:blipFill>
        <p:spPr bwMode="auto">
          <a:xfrm>
            <a:off x="4831443" y="1653086"/>
            <a:ext cx="3895725" cy="38957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830" y="2763521"/>
            <a:ext cx="7485016" cy="3539430"/>
          </a:xfrm>
          <a:prstGeom prst="rect">
            <a:avLst/>
          </a:prstGeom>
        </p:spPr>
        <p:txBody>
          <a:bodyPr wrap="square">
            <a:spAutoFit/>
          </a:bodyPr>
          <a:lstStyle/>
          <a:p>
            <a:pPr marL="457200" indent="-457200">
              <a:buFont typeface="Wingdings" charset="2"/>
              <a:buChar char="l"/>
            </a:pPr>
            <a:r>
              <a:rPr lang="en-IN" sz="2800" dirty="0" smtClean="0">
                <a:solidFill>
                  <a:srgbClr val="000000"/>
                </a:solidFill>
              </a:rPr>
              <a:t> In patients with MTD, the larynx is often noted to be elevated in the neck due to increased extrinsic laryngeal muscle tension (Van </a:t>
            </a:r>
            <a:r>
              <a:rPr lang="en-IN" sz="2800" dirty="0" err="1" smtClean="0">
                <a:solidFill>
                  <a:srgbClr val="000000"/>
                </a:solidFill>
              </a:rPr>
              <a:t>Houtte</a:t>
            </a:r>
            <a:r>
              <a:rPr lang="en-IN" sz="2800" dirty="0" smtClean="0">
                <a:solidFill>
                  <a:srgbClr val="000000"/>
                </a:solidFill>
              </a:rPr>
              <a:t> </a:t>
            </a:r>
            <a:r>
              <a:rPr lang="en-IN" sz="2800" dirty="0" smtClean="0">
                <a:solidFill>
                  <a:srgbClr val="000000"/>
                </a:solidFill>
              </a:rPr>
              <a:t>and colleagues</a:t>
            </a:r>
            <a:r>
              <a:rPr lang="en-IN" sz="2800" dirty="0" smtClean="0">
                <a:solidFill>
                  <a:srgbClr val="000000"/>
                </a:solidFill>
              </a:rPr>
              <a:t>, 2011), and pain is often reported in the neck, jaw, and shoulders (</a:t>
            </a:r>
            <a:r>
              <a:rPr lang="en-IN" sz="2800" dirty="0" err="1" smtClean="0">
                <a:solidFill>
                  <a:srgbClr val="000000"/>
                </a:solidFill>
              </a:rPr>
              <a:t>Stemple</a:t>
            </a:r>
            <a:r>
              <a:rPr lang="en-IN" sz="2800" dirty="0" smtClean="0">
                <a:solidFill>
                  <a:srgbClr val="000000"/>
                </a:solidFill>
              </a:rPr>
              <a:t> and colleagues, 2000). </a:t>
            </a:r>
          </a:p>
          <a:p>
            <a:pPr marL="457200" indent="-457200">
              <a:buFont typeface="Wingdings" charset="2"/>
              <a:buChar char="l"/>
            </a:pPr>
            <a:endParaRPr lang="en-IN" sz="2800" dirty="0">
              <a:solidFill>
                <a:srgbClr val="000000"/>
              </a:solidFill>
            </a:endParaRPr>
          </a:p>
        </p:txBody>
      </p:sp>
      <p:sp>
        <p:nvSpPr>
          <p:cNvPr id="3" name="Rectangle 2"/>
          <p:cNvSpPr/>
          <p:nvPr/>
        </p:nvSpPr>
        <p:spPr>
          <a:xfrm>
            <a:off x="483325" y="438333"/>
            <a:ext cx="8007531" cy="1815882"/>
          </a:xfrm>
          <a:prstGeom prst="rect">
            <a:avLst/>
          </a:prstGeom>
        </p:spPr>
        <p:txBody>
          <a:bodyPr wrap="square">
            <a:spAutoFit/>
          </a:bodyPr>
          <a:lstStyle/>
          <a:p>
            <a:pPr marL="457200" indent="-457200">
              <a:buFont typeface="Wingdings" charset="2"/>
              <a:buChar char="l"/>
            </a:pPr>
            <a:r>
              <a:rPr lang="en-IN" sz="2800" dirty="0" smtClean="0">
                <a:solidFill>
                  <a:srgbClr val="000000"/>
                </a:solidFill>
              </a:rPr>
              <a:t>Morrison and colleagues (1983) first described MTD as the occurrence of vocal dysfunction in the absence of laryngeal structural abnormalities.</a:t>
            </a:r>
            <a:endParaRPr lang="en-IN" sz="2800"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325" y="464459"/>
            <a:ext cx="8307977" cy="4832092"/>
          </a:xfrm>
          <a:prstGeom prst="rect">
            <a:avLst/>
          </a:prstGeom>
        </p:spPr>
        <p:txBody>
          <a:bodyPr wrap="square">
            <a:spAutoFit/>
          </a:bodyPr>
          <a:lstStyle/>
          <a:p>
            <a:pPr marL="457200" indent="-457200"/>
            <a:r>
              <a:rPr lang="en-IN" sz="2800" dirty="0" smtClean="0">
                <a:solidFill>
                  <a:srgbClr val="000000"/>
                </a:solidFill>
              </a:rPr>
              <a:t>     </a:t>
            </a:r>
          </a:p>
          <a:p>
            <a:pPr marL="457200" indent="-457200">
              <a:buFont typeface="Wingdings" charset="2"/>
              <a:buChar char="l"/>
            </a:pPr>
            <a:r>
              <a:rPr lang="en-IN" sz="2800" dirty="0" smtClean="0">
                <a:solidFill>
                  <a:srgbClr val="000000"/>
                </a:solidFill>
              </a:rPr>
              <a:t>Muscle tension </a:t>
            </a:r>
            <a:r>
              <a:rPr lang="en-IN" sz="2800" dirty="0" err="1" smtClean="0">
                <a:solidFill>
                  <a:srgbClr val="000000"/>
                </a:solidFill>
              </a:rPr>
              <a:t>dysphonia</a:t>
            </a:r>
            <a:r>
              <a:rPr lang="en-IN" sz="2800" dirty="0" smtClean="0">
                <a:solidFill>
                  <a:srgbClr val="000000"/>
                </a:solidFill>
              </a:rPr>
              <a:t> can be categorized as primary or secondary based on whether organic pathologic conditions contribute to trigger the muscle tension </a:t>
            </a:r>
            <a:r>
              <a:rPr lang="en-IN" sz="2800" dirty="0" err="1" smtClean="0">
                <a:solidFill>
                  <a:srgbClr val="000000"/>
                </a:solidFill>
              </a:rPr>
              <a:t>behavior</a:t>
            </a:r>
            <a:r>
              <a:rPr lang="en-IN" sz="2800" dirty="0" smtClean="0">
                <a:solidFill>
                  <a:srgbClr val="000000"/>
                </a:solidFill>
              </a:rPr>
              <a:t> (Rosen and Murray, 2000a). </a:t>
            </a:r>
          </a:p>
          <a:p>
            <a:pPr marL="457200" indent="-457200">
              <a:buFont typeface="Wingdings" charset="2"/>
              <a:buChar char="l"/>
            </a:pPr>
            <a:endParaRPr lang="en-IN" sz="2800" dirty="0" smtClean="0">
              <a:solidFill>
                <a:srgbClr val="000000"/>
              </a:solidFill>
            </a:endParaRPr>
          </a:p>
          <a:p>
            <a:pPr marL="457200" indent="-457200">
              <a:buFont typeface="Wingdings" charset="2"/>
              <a:buChar char="l"/>
            </a:pPr>
            <a:r>
              <a:rPr lang="en-IN" sz="2800" dirty="0" smtClean="0">
                <a:solidFill>
                  <a:srgbClr val="000000"/>
                </a:solidFill>
              </a:rPr>
              <a:t>Primary MTD occurs in the </a:t>
            </a:r>
            <a:r>
              <a:rPr lang="en-IN" sz="2800" dirty="0" err="1" smtClean="0">
                <a:solidFill>
                  <a:srgbClr val="000000"/>
                </a:solidFill>
              </a:rPr>
              <a:t>absenceof</a:t>
            </a:r>
            <a:r>
              <a:rPr lang="en-IN" sz="2800" dirty="0" smtClean="0">
                <a:solidFill>
                  <a:srgbClr val="000000"/>
                </a:solidFill>
              </a:rPr>
              <a:t> current organic pathology, without obvious psychogenic or neurologic </a:t>
            </a:r>
            <a:r>
              <a:rPr lang="en-IN" sz="2800" dirty="0" err="1" smtClean="0">
                <a:solidFill>
                  <a:srgbClr val="000000"/>
                </a:solidFill>
              </a:rPr>
              <a:t>etiology</a:t>
            </a:r>
            <a:r>
              <a:rPr lang="en-IN" sz="2800" dirty="0" smtClean="0">
                <a:solidFill>
                  <a:srgbClr val="000000"/>
                </a:solidFill>
              </a:rPr>
              <a:t>.</a:t>
            </a:r>
          </a:p>
          <a:p>
            <a:pPr marL="457200" indent="-457200"/>
            <a:endParaRPr lang="en-IN" sz="2800" dirty="0" smtClean="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TextBox 1048649"/>
          <p:cNvSpPr txBox="1"/>
          <p:nvPr/>
        </p:nvSpPr>
        <p:spPr>
          <a:xfrm>
            <a:off x="195942" y="535577"/>
            <a:ext cx="8630486" cy="5693866"/>
          </a:xfrm>
          <a:prstGeom prst="rect">
            <a:avLst/>
          </a:prstGeom>
        </p:spPr>
        <p:txBody>
          <a:bodyPr wrap="square" rtlCol="0">
            <a:spAutoFit/>
          </a:bodyPr>
          <a:lstStyle/>
          <a:p>
            <a:pPr marL="457200" indent="-457200">
              <a:buFont typeface="Wingdings" charset="2"/>
              <a:buChar char="l"/>
            </a:pPr>
            <a:r>
              <a:rPr lang="en-IN" sz="2800" dirty="0" smtClean="0">
                <a:solidFill>
                  <a:srgbClr val="000000"/>
                </a:solidFill>
              </a:rPr>
              <a:t>Patients </a:t>
            </a:r>
            <a:r>
              <a:rPr lang="en-IN" sz="2800" dirty="0">
                <a:solidFill>
                  <a:srgbClr val="000000"/>
                </a:solidFill>
              </a:rPr>
              <a:t>with primary MTD represent up to 40% of the </a:t>
            </a:r>
            <a:r>
              <a:rPr lang="en-IN" sz="2800" dirty="0" err="1">
                <a:solidFill>
                  <a:srgbClr val="000000"/>
                </a:solidFill>
              </a:rPr>
              <a:t>dysphonias</a:t>
            </a:r>
            <a:r>
              <a:rPr lang="en-IN" sz="2800" dirty="0">
                <a:solidFill>
                  <a:srgbClr val="000000"/>
                </a:solidFill>
              </a:rPr>
              <a:t> seen in voice </a:t>
            </a:r>
            <a:r>
              <a:rPr lang="en-IN" sz="2800" dirty="0" smtClean="0">
                <a:solidFill>
                  <a:srgbClr val="000000"/>
                </a:solidFill>
              </a:rPr>
              <a:t>clinics </a:t>
            </a:r>
            <a:r>
              <a:rPr lang="en-IN" sz="2800" dirty="0">
                <a:solidFill>
                  <a:srgbClr val="000000"/>
                </a:solidFill>
              </a:rPr>
              <a:t>(Altman and colleagues, 2005; </a:t>
            </a:r>
            <a:r>
              <a:rPr lang="en-IN" sz="2800" dirty="0" err="1">
                <a:solidFill>
                  <a:srgbClr val="000000"/>
                </a:solidFill>
              </a:rPr>
              <a:t>Dromey</a:t>
            </a:r>
            <a:r>
              <a:rPr lang="en-IN" sz="2800" dirty="0">
                <a:solidFill>
                  <a:srgbClr val="000000"/>
                </a:solidFill>
              </a:rPr>
              <a:t> and colleagues, 2008). </a:t>
            </a:r>
            <a:endParaRPr lang="en-IN" sz="2800" dirty="0" smtClean="0">
              <a:solidFill>
                <a:srgbClr val="000000"/>
              </a:solidFill>
            </a:endParaRPr>
          </a:p>
          <a:p>
            <a:pPr marL="457200" indent="-457200">
              <a:buFont typeface="Wingdings" charset="2"/>
              <a:buChar char="l"/>
            </a:pPr>
            <a:endParaRPr lang="en-IN" sz="2800" dirty="0" smtClean="0">
              <a:solidFill>
                <a:srgbClr val="000000"/>
              </a:solidFill>
            </a:endParaRPr>
          </a:p>
          <a:p>
            <a:pPr marL="457200" indent="-457200">
              <a:buFont typeface="Wingdings" charset="2"/>
              <a:buChar char="l"/>
            </a:pPr>
            <a:r>
              <a:rPr lang="en-IN" sz="2800" dirty="0" smtClean="0">
                <a:solidFill>
                  <a:srgbClr val="000000"/>
                </a:solidFill>
              </a:rPr>
              <a:t>Secondary muscle tension </a:t>
            </a:r>
            <a:r>
              <a:rPr lang="en-IN" sz="2800" dirty="0" err="1" smtClean="0">
                <a:solidFill>
                  <a:srgbClr val="000000"/>
                </a:solidFill>
              </a:rPr>
              <a:t>dysphonia</a:t>
            </a:r>
            <a:r>
              <a:rPr lang="en-IN" sz="2800" dirty="0" smtClean="0">
                <a:solidFill>
                  <a:srgbClr val="000000"/>
                </a:solidFill>
              </a:rPr>
              <a:t> occurs in the presence of current or recent organic </a:t>
            </a:r>
            <a:r>
              <a:rPr lang="en-IN" sz="2800" dirty="0" err="1" smtClean="0">
                <a:solidFill>
                  <a:srgbClr val="000000"/>
                </a:solidFill>
              </a:rPr>
              <a:t>pathol</a:t>
            </a:r>
            <a:r>
              <a:rPr lang="en-US" sz="2800" dirty="0" smtClean="0">
                <a:solidFill>
                  <a:srgbClr val="000000"/>
                </a:solidFill>
              </a:rPr>
              <a:t>o</a:t>
            </a:r>
            <a:r>
              <a:rPr lang="en-IN" sz="2800" dirty="0" err="1" smtClean="0">
                <a:solidFill>
                  <a:srgbClr val="000000"/>
                </a:solidFill>
              </a:rPr>
              <a:t>gy</a:t>
            </a:r>
            <a:r>
              <a:rPr lang="en-IN" sz="2800" dirty="0" smtClean="0">
                <a:solidFill>
                  <a:srgbClr val="000000"/>
                </a:solidFill>
              </a:rPr>
              <a:t>, or psychogenic or neurologic </a:t>
            </a:r>
            <a:r>
              <a:rPr lang="en-IN" sz="2800" dirty="0" err="1" smtClean="0">
                <a:solidFill>
                  <a:srgbClr val="000000"/>
                </a:solidFill>
              </a:rPr>
              <a:t>etiology</a:t>
            </a:r>
            <a:r>
              <a:rPr lang="en-IN" sz="2800" dirty="0" smtClean="0">
                <a:solidFill>
                  <a:srgbClr val="000000"/>
                </a:solidFill>
              </a:rPr>
              <a:t>. </a:t>
            </a:r>
          </a:p>
          <a:p>
            <a:pPr marL="457200" indent="-457200">
              <a:buFont typeface="Wingdings" charset="2"/>
              <a:buChar char="l"/>
            </a:pPr>
            <a:endParaRPr lang="en-IN" sz="2800" dirty="0" smtClean="0">
              <a:solidFill>
                <a:srgbClr val="000000"/>
              </a:solidFill>
            </a:endParaRPr>
          </a:p>
          <a:p>
            <a:pPr marL="457200" indent="-457200">
              <a:buFont typeface="Wingdings" charset="2"/>
              <a:buChar char="l"/>
            </a:pPr>
            <a:r>
              <a:rPr lang="en-IN" sz="2800" dirty="0" smtClean="0">
                <a:solidFill>
                  <a:srgbClr val="000000"/>
                </a:solidFill>
              </a:rPr>
              <a:t>Secondary MTD is believed to originate as a compensatory response to the primary </a:t>
            </a:r>
            <a:r>
              <a:rPr lang="en-IN" sz="2800" dirty="0" err="1" smtClean="0">
                <a:solidFill>
                  <a:srgbClr val="000000"/>
                </a:solidFill>
              </a:rPr>
              <a:t>etiology</a:t>
            </a:r>
            <a:r>
              <a:rPr lang="en-IN" sz="2800" dirty="0" smtClean="0">
                <a:solidFill>
                  <a:srgbClr val="000000"/>
                </a:solidFill>
              </a:rPr>
              <a:t>. </a:t>
            </a:r>
          </a:p>
          <a:p>
            <a:pPr marL="457200" indent="-457200">
              <a:buFont typeface="Wingdings" charset="2"/>
              <a:buChar char="l"/>
            </a:pPr>
            <a:endParaRPr lang="en-IN" sz="2800" dirty="0" smtClean="0">
              <a:solidFill>
                <a:srgbClr val="000000"/>
              </a:solidFill>
            </a:endParaRPr>
          </a:p>
          <a:p>
            <a:pPr marL="457200" indent="-457200">
              <a:buFont typeface="Wingdings" charset="2"/>
              <a:buChar char="l"/>
            </a:pPr>
            <a:r>
              <a:rPr lang="en-IN" sz="2800" dirty="0" smtClean="0">
                <a:solidFill>
                  <a:srgbClr val="000000"/>
                </a:solidFill>
              </a:rPr>
              <a:t>Muscle tension </a:t>
            </a:r>
            <a:r>
              <a:rPr lang="en-IN" sz="2800" dirty="0" err="1" smtClean="0">
                <a:solidFill>
                  <a:srgbClr val="000000"/>
                </a:solidFill>
              </a:rPr>
              <a:t>dysphonia</a:t>
            </a:r>
            <a:r>
              <a:rPr lang="en-IN" sz="2800" dirty="0" smtClean="0">
                <a:solidFill>
                  <a:srgbClr val="000000"/>
                </a:solidFill>
              </a:rPr>
              <a:t> may be seen in both children and adults (Lee and Son, 2005).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TextBox 1048650"/>
          <p:cNvSpPr txBox="1"/>
          <p:nvPr/>
        </p:nvSpPr>
        <p:spPr>
          <a:xfrm>
            <a:off x="247565" y="391886"/>
            <a:ext cx="8727246" cy="5693866"/>
          </a:xfrm>
          <a:prstGeom prst="rect">
            <a:avLst/>
          </a:prstGeom>
        </p:spPr>
        <p:txBody>
          <a:bodyPr wrap="square" rtlCol="0">
            <a:spAutoFit/>
          </a:bodyPr>
          <a:lstStyle/>
          <a:p>
            <a:pPr marL="457200" indent="-457200">
              <a:buFont typeface="Wingdings" charset="2"/>
              <a:buChar char="l"/>
            </a:pPr>
            <a:r>
              <a:rPr lang="en-IN" sz="2800" dirty="0" smtClean="0">
                <a:solidFill>
                  <a:srgbClr val="000000"/>
                </a:solidFill>
              </a:rPr>
              <a:t>Auditory-perceptual </a:t>
            </a:r>
            <a:r>
              <a:rPr lang="en-IN" sz="2800" dirty="0">
                <a:solidFill>
                  <a:srgbClr val="000000"/>
                </a:solidFill>
              </a:rPr>
              <a:t>features of MTD can include strained or effortful voice </a:t>
            </a:r>
            <a:r>
              <a:rPr lang="en-US" sz="2800" dirty="0">
                <a:solidFill>
                  <a:srgbClr val="000000"/>
                </a:solidFill>
              </a:rPr>
              <a:t> </a:t>
            </a:r>
            <a:r>
              <a:rPr lang="en-IN" sz="2800" dirty="0">
                <a:solidFill>
                  <a:srgbClr val="000000"/>
                </a:solidFill>
              </a:rPr>
              <a:t>quality, aberrant pitch, breathiness, and vocal fatigue (Roy and colleagues, 2008). </a:t>
            </a:r>
            <a:endParaRPr lang="en-IN" sz="2800" dirty="0" smtClean="0">
              <a:solidFill>
                <a:srgbClr val="000000"/>
              </a:solidFill>
            </a:endParaRPr>
          </a:p>
          <a:p>
            <a:pPr marL="457200" indent="-457200">
              <a:buFont typeface="Wingdings" charset="2"/>
              <a:buChar char="l"/>
            </a:pPr>
            <a:endParaRPr lang="en-IN" sz="2800" dirty="0" smtClean="0">
              <a:solidFill>
                <a:srgbClr val="000000"/>
              </a:solidFill>
            </a:endParaRPr>
          </a:p>
          <a:p>
            <a:pPr marL="457200" indent="-457200">
              <a:buFont typeface="Wingdings" charset="2"/>
              <a:buChar char="l"/>
            </a:pPr>
            <a:r>
              <a:rPr lang="en-IN" sz="2800" dirty="0" smtClean="0">
                <a:solidFill>
                  <a:srgbClr val="000000"/>
                </a:solidFill>
              </a:rPr>
              <a:t>Physiologic features considered core traits of MTD are generally based on subjective measures and include laryngeal elevation, decreased space between the hyoid bone and larynx, increased extrinsic laryngeal muscle tone, and the presence of one or more patterns of excessive laryngeal or </a:t>
            </a:r>
            <a:r>
              <a:rPr lang="en-IN" sz="2800" dirty="0" err="1" smtClean="0">
                <a:solidFill>
                  <a:srgbClr val="000000"/>
                </a:solidFill>
              </a:rPr>
              <a:t>supralaryngeal</a:t>
            </a:r>
            <a:r>
              <a:rPr lang="en-IN" sz="2800" dirty="0" smtClean="0">
                <a:solidFill>
                  <a:srgbClr val="000000"/>
                </a:solidFill>
              </a:rPr>
              <a:t> constriction (Lowell and colleagues, 2012). </a:t>
            </a:r>
            <a:endParaRPr lang="en-IN" sz="28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extBox 1048651"/>
          <p:cNvSpPr txBox="1"/>
          <p:nvPr/>
        </p:nvSpPr>
        <p:spPr>
          <a:xfrm>
            <a:off x="252763" y="444137"/>
            <a:ext cx="8481718" cy="5693866"/>
          </a:xfrm>
          <a:prstGeom prst="rect">
            <a:avLst/>
          </a:prstGeom>
        </p:spPr>
        <p:txBody>
          <a:bodyPr wrap="square" rtlCol="0">
            <a:spAutoFit/>
          </a:bodyPr>
          <a:lstStyle/>
          <a:p>
            <a:pPr marL="457200" indent="-457200">
              <a:buFont typeface="Wingdings" charset="2"/>
              <a:buChar char="l"/>
            </a:pPr>
            <a:r>
              <a:rPr lang="en-IN" sz="2800" dirty="0" smtClean="0">
                <a:solidFill>
                  <a:srgbClr val="000000"/>
                </a:solidFill>
              </a:rPr>
              <a:t>Constriction </a:t>
            </a:r>
            <a:r>
              <a:rPr lang="en-IN" sz="2800" dirty="0">
                <a:solidFill>
                  <a:srgbClr val="000000"/>
                </a:solidFill>
              </a:rPr>
              <a:t>patterns include anterior-posterior compression, medial </a:t>
            </a:r>
            <a:r>
              <a:rPr lang="en-IN" sz="2800" dirty="0" smtClean="0">
                <a:solidFill>
                  <a:srgbClr val="000000"/>
                </a:solidFill>
              </a:rPr>
              <a:t>compression</a:t>
            </a:r>
            <a:r>
              <a:rPr lang="en-IN" sz="2800" dirty="0">
                <a:solidFill>
                  <a:srgbClr val="000000"/>
                </a:solidFill>
              </a:rPr>
              <a:t>, and a sphincter-like combination of these two (</a:t>
            </a:r>
            <a:r>
              <a:rPr lang="en-IN" sz="2800" dirty="0" err="1">
                <a:solidFill>
                  <a:srgbClr val="000000"/>
                </a:solidFill>
              </a:rPr>
              <a:t>Koufman</a:t>
            </a:r>
            <a:r>
              <a:rPr lang="en-IN" sz="2800" dirty="0">
                <a:solidFill>
                  <a:srgbClr val="000000"/>
                </a:solidFill>
              </a:rPr>
              <a:t> and Blalock, 1991</a:t>
            </a:r>
            <a:r>
              <a:rPr lang="en-IN" sz="2800" dirty="0" smtClean="0">
                <a:solidFill>
                  <a:srgbClr val="000000"/>
                </a:solidFill>
              </a:rPr>
              <a:t>).</a:t>
            </a:r>
          </a:p>
          <a:p>
            <a:pPr marL="457200" indent="-457200">
              <a:buFont typeface="Wingdings" charset="2"/>
              <a:buChar char="l"/>
            </a:pPr>
            <a:endParaRPr lang="en-IN" sz="2800" dirty="0" smtClean="0">
              <a:solidFill>
                <a:srgbClr val="000000"/>
              </a:solidFill>
            </a:endParaRPr>
          </a:p>
          <a:p>
            <a:pPr marL="457200" indent="-457200">
              <a:buFont typeface="Wingdings" charset="2"/>
              <a:buChar char="l"/>
            </a:pPr>
            <a:r>
              <a:rPr lang="en-IN" sz="2800" dirty="0" smtClean="0">
                <a:solidFill>
                  <a:srgbClr val="000000"/>
                </a:solidFill>
              </a:rPr>
              <a:t> Excessive vocal fold tension resulting in an </a:t>
            </a:r>
            <a:r>
              <a:rPr lang="en-IN" sz="2800" dirty="0" err="1" smtClean="0">
                <a:solidFill>
                  <a:srgbClr val="000000"/>
                </a:solidFill>
              </a:rPr>
              <a:t>underapproximation</a:t>
            </a:r>
            <a:r>
              <a:rPr lang="en-IN" sz="2800" dirty="0" smtClean="0">
                <a:solidFill>
                  <a:srgbClr val="000000"/>
                </a:solidFill>
              </a:rPr>
              <a:t> of the vocal folds may also be observed (Hillman and </a:t>
            </a:r>
            <a:r>
              <a:rPr lang="en-IN" sz="2800" dirty="0" err="1" smtClean="0">
                <a:solidFill>
                  <a:srgbClr val="000000"/>
                </a:solidFill>
              </a:rPr>
              <a:t>Verdolini</a:t>
            </a:r>
            <a:r>
              <a:rPr lang="en-IN" sz="2800" dirty="0" smtClean="0">
                <a:solidFill>
                  <a:srgbClr val="000000"/>
                </a:solidFill>
              </a:rPr>
              <a:t>, 1999). </a:t>
            </a:r>
          </a:p>
          <a:p>
            <a:pPr marL="457200" indent="-457200">
              <a:buFont typeface="Wingdings" charset="2"/>
              <a:buChar char="l"/>
            </a:pPr>
            <a:endParaRPr lang="en-IN" sz="2800" dirty="0" smtClean="0">
              <a:solidFill>
                <a:srgbClr val="000000"/>
              </a:solidFill>
            </a:endParaRPr>
          </a:p>
          <a:p>
            <a:pPr marL="457200" indent="-457200">
              <a:buFont typeface="Wingdings" charset="2"/>
              <a:buChar char="l"/>
            </a:pPr>
            <a:r>
              <a:rPr lang="en-IN" sz="2800" dirty="0" smtClean="0">
                <a:solidFill>
                  <a:srgbClr val="000000"/>
                </a:solidFill>
              </a:rPr>
              <a:t>In some patients, medial compression may be a normal configuration, however, and must be interpreted in light of other </a:t>
            </a:r>
            <a:r>
              <a:rPr lang="en-IN" sz="2800" dirty="0" err="1" smtClean="0">
                <a:solidFill>
                  <a:srgbClr val="000000"/>
                </a:solidFill>
              </a:rPr>
              <a:t>laryngoscopic</a:t>
            </a:r>
            <a:r>
              <a:rPr lang="en-IN" sz="2800" dirty="0" smtClean="0">
                <a:solidFill>
                  <a:srgbClr val="000000"/>
                </a:solidFill>
              </a:rPr>
              <a:t> findings (Behrman and colleagues, 2003)</a:t>
            </a:r>
            <a:r>
              <a:rPr lang="en-US" sz="2800" dirty="0" smtClean="0">
                <a:solidFill>
                  <a:srgbClr val="000000"/>
                </a:solidFill>
              </a:rPr>
              <a:t>.</a:t>
            </a:r>
            <a:endParaRPr lang="en-IN" sz="2800" dirty="0" smtClean="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TextBox 1048652"/>
          <p:cNvSpPr txBox="1"/>
          <p:nvPr/>
        </p:nvSpPr>
        <p:spPr>
          <a:xfrm>
            <a:off x="207226" y="218804"/>
            <a:ext cx="8685861" cy="6124754"/>
          </a:xfrm>
          <a:prstGeom prst="rect">
            <a:avLst/>
          </a:prstGeom>
        </p:spPr>
        <p:txBody>
          <a:bodyPr wrap="square" rtlCol="0">
            <a:spAutoFit/>
          </a:bodyPr>
          <a:lstStyle/>
          <a:p>
            <a:pPr marL="457200" indent="-457200">
              <a:buFont typeface="Wingdings" charset="2"/>
              <a:buChar char="l"/>
            </a:pPr>
            <a:r>
              <a:rPr lang="en-IN" sz="2800" dirty="0" smtClean="0">
                <a:solidFill>
                  <a:srgbClr val="000000"/>
                </a:solidFill>
              </a:rPr>
              <a:t>Numerous </a:t>
            </a:r>
            <a:r>
              <a:rPr lang="en-IN" sz="2800" dirty="0">
                <a:solidFill>
                  <a:srgbClr val="000000"/>
                </a:solidFill>
              </a:rPr>
              <a:t>factors may contribute to the development of MTD, including </a:t>
            </a:r>
            <a:r>
              <a:rPr lang="en-IN" sz="2800" dirty="0" smtClean="0">
                <a:solidFill>
                  <a:srgbClr val="000000"/>
                </a:solidFill>
              </a:rPr>
              <a:t>deviant </a:t>
            </a:r>
            <a:r>
              <a:rPr lang="en-IN" sz="2800" dirty="0">
                <a:solidFill>
                  <a:srgbClr val="000000"/>
                </a:solidFill>
              </a:rPr>
              <a:t>body posture and misuse of neck and shoulder muscles, high stress levels, excessive voice use, </a:t>
            </a:r>
            <a:r>
              <a:rPr lang="en-IN" sz="2800" dirty="0" smtClean="0">
                <a:solidFill>
                  <a:srgbClr val="000000"/>
                </a:solidFill>
              </a:rPr>
              <a:t>persistently loud voice use, and </a:t>
            </a:r>
            <a:r>
              <a:rPr lang="en-IN" sz="2800" dirty="0" err="1" smtClean="0">
                <a:solidFill>
                  <a:srgbClr val="000000"/>
                </a:solidFill>
              </a:rPr>
              <a:t>laryngopharyngeal</a:t>
            </a:r>
            <a:r>
              <a:rPr lang="en-IN" sz="2800" dirty="0" smtClean="0">
                <a:solidFill>
                  <a:srgbClr val="000000"/>
                </a:solidFill>
              </a:rPr>
              <a:t> reflux disease (Altman and colleagues, 2005; Van </a:t>
            </a:r>
            <a:r>
              <a:rPr lang="en-IN" sz="2800" dirty="0" err="1" smtClean="0">
                <a:solidFill>
                  <a:srgbClr val="000000"/>
                </a:solidFill>
              </a:rPr>
              <a:t>Houtte</a:t>
            </a:r>
            <a:r>
              <a:rPr lang="en-IN" sz="2800" dirty="0" smtClean="0">
                <a:solidFill>
                  <a:srgbClr val="000000"/>
                </a:solidFill>
              </a:rPr>
              <a:t> and colleagues, 2011). </a:t>
            </a:r>
          </a:p>
          <a:p>
            <a:pPr marL="457200" indent="-457200">
              <a:buFont typeface="Wingdings" charset="2"/>
              <a:buChar char="l"/>
            </a:pPr>
            <a:endParaRPr lang="en-IN" sz="2800" dirty="0" smtClean="0">
              <a:solidFill>
                <a:srgbClr val="000000"/>
              </a:solidFill>
            </a:endParaRPr>
          </a:p>
          <a:p>
            <a:pPr marL="457200" indent="-457200">
              <a:buFont typeface="Wingdings" charset="2"/>
              <a:buChar char="l"/>
            </a:pPr>
            <a:r>
              <a:rPr lang="en-IN" sz="2800" dirty="0" smtClean="0">
                <a:solidFill>
                  <a:srgbClr val="000000"/>
                </a:solidFill>
              </a:rPr>
              <a:t>Patients frequently demonstrate significant emotional stress or conflict (</a:t>
            </a:r>
            <a:r>
              <a:rPr lang="en-IN" sz="2800" dirty="0" err="1" smtClean="0">
                <a:solidFill>
                  <a:srgbClr val="000000"/>
                </a:solidFill>
              </a:rPr>
              <a:t>Deary</a:t>
            </a:r>
            <a:r>
              <a:rPr lang="en-IN" sz="2800" dirty="0" smtClean="0">
                <a:solidFill>
                  <a:srgbClr val="000000"/>
                </a:solidFill>
              </a:rPr>
              <a:t> and Miller, 2011) suggesting an interaction between personality and psycho-emotional status and the voice (Seifert and </a:t>
            </a:r>
            <a:r>
              <a:rPr lang="en-IN" sz="2800" dirty="0" err="1" smtClean="0">
                <a:solidFill>
                  <a:srgbClr val="000000"/>
                </a:solidFill>
              </a:rPr>
              <a:t>Kollbrunner</a:t>
            </a:r>
            <a:r>
              <a:rPr lang="en-IN" sz="2800" dirty="0" smtClean="0">
                <a:solidFill>
                  <a:srgbClr val="000000"/>
                </a:solidFill>
              </a:rPr>
              <a:t>, 2005; Dietrich and colleagues, 2008; </a:t>
            </a:r>
            <a:r>
              <a:rPr lang="en-IN" sz="2800" dirty="0" err="1" smtClean="0">
                <a:solidFill>
                  <a:srgbClr val="000000"/>
                </a:solidFill>
              </a:rPr>
              <a:t>Mersbergen</a:t>
            </a:r>
            <a:r>
              <a:rPr lang="en-IN" sz="2800" dirty="0" smtClean="0">
                <a:solidFill>
                  <a:srgbClr val="000000"/>
                </a:solidFill>
              </a:rPr>
              <a:t>, 2011).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TextBox 1048654"/>
          <p:cNvSpPr txBox="1"/>
          <p:nvPr/>
        </p:nvSpPr>
        <p:spPr>
          <a:xfrm>
            <a:off x="311504" y="331487"/>
            <a:ext cx="8505926" cy="6124754"/>
          </a:xfrm>
          <a:prstGeom prst="rect">
            <a:avLst/>
          </a:prstGeom>
        </p:spPr>
        <p:txBody>
          <a:bodyPr wrap="square" rtlCol="0">
            <a:spAutoFit/>
          </a:bodyPr>
          <a:lstStyle/>
          <a:p>
            <a:pPr marL="457200" indent="-457200">
              <a:buFont typeface="Wingdings" charset="2"/>
              <a:buChar char="l"/>
            </a:pPr>
            <a:r>
              <a:rPr lang="en-IN" sz="2800" dirty="0" smtClean="0">
                <a:solidFill>
                  <a:srgbClr val="000000"/>
                </a:solidFill>
              </a:rPr>
              <a:t>Understandably, voice-related quality of life is diminished in persons with MTD (</a:t>
            </a:r>
            <a:r>
              <a:rPr lang="en-IN" sz="2800" dirty="0" err="1" smtClean="0">
                <a:solidFill>
                  <a:srgbClr val="000000"/>
                </a:solidFill>
              </a:rPr>
              <a:t>Kooijman</a:t>
            </a:r>
            <a:r>
              <a:rPr lang="en-IN" sz="2800" dirty="0" smtClean="0">
                <a:solidFill>
                  <a:srgbClr val="000000"/>
                </a:solidFill>
              </a:rPr>
              <a:t> and colleagues, 2005).</a:t>
            </a:r>
          </a:p>
          <a:p>
            <a:pPr marL="457200" indent="-457200">
              <a:buFont typeface="Wingdings" charset="2"/>
              <a:buChar char="l"/>
            </a:pPr>
            <a:endParaRPr lang="en-IN" sz="2800" dirty="0" smtClean="0">
              <a:solidFill>
                <a:srgbClr val="000000"/>
              </a:solidFill>
            </a:endParaRPr>
          </a:p>
          <a:p>
            <a:pPr marL="457200" indent="-457200">
              <a:buFont typeface="Wingdings" charset="2"/>
              <a:buChar char="l"/>
            </a:pPr>
            <a:r>
              <a:rPr lang="en-IN" sz="2800" dirty="0" smtClean="0">
                <a:solidFill>
                  <a:srgbClr val="000000"/>
                </a:solidFill>
              </a:rPr>
              <a:t> For the inexperienced and experienced voice clinician alike, MTD can sometimes be difficult to differentiate from other forms of </a:t>
            </a:r>
            <a:r>
              <a:rPr lang="en-IN" sz="2800" dirty="0" err="1" smtClean="0">
                <a:solidFill>
                  <a:srgbClr val="000000"/>
                </a:solidFill>
              </a:rPr>
              <a:t>dysphonia</a:t>
            </a:r>
            <a:r>
              <a:rPr lang="en-IN" sz="2800" dirty="0" smtClean="0">
                <a:solidFill>
                  <a:srgbClr val="000000"/>
                </a:solidFill>
              </a:rPr>
              <a:t>, such as adductor  spasmodic </a:t>
            </a:r>
            <a:r>
              <a:rPr lang="en-IN" sz="2800" dirty="0" err="1" smtClean="0">
                <a:solidFill>
                  <a:srgbClr val="000000"/>
                </a:solidFill>
              </a:rPr>
              <a:t>dysphonia</a:t>
            </a:r>
            <a:r>
              <a:rPr lang="en-IN" sz="2800" dirty="0" smtClean="0">
                <a:solidFill>
                  <a:srgbClr val="000000"/>
                </a:solidFill>
              </a:rPr>
              <a:t> and vocal tremor. </a:t>
            </a:r>
          </a:p>
          <a:p>
            <a:endParaRPr lang="en-IN" sz="2800" dirty="0" smtClean="0">
              <a:solidFill>
                <a:srgbClr val="000000"/>
              </a:solidFill>
            </a:endParaRPr>
          </a:p>
          <a:p>
            <a:pPr marL="457200" indent="-457200">
              <a:buFont typeface="Wingdings" charset="2"/>
              <a:buChar char="l"/>
            </a:pPr>
            <a:r>
              <a:rPr lang="en-IN" sz="2800" dirty="0" smtClean="0">
                <a:solidFill>
                  <a:srgbClr val="000000"/>
                </a:solidFill>
              </a:rPr>
              <a:t>This is because some patients with</a:t>
            </a:r>
            <a:r>
              <a:rPr lang="en-US" sz="2800" dirty="0" smtClean="0">
                <a:solidFill>
                  <a:srgbClr val="000000"/>
                </a:solidFill>
              </a:rPr>
              <a:t> </a:t>
            </a:r>
            <a:r>
              <a:rPr lang="en-IN" sz="2800" dirty="0" smtClean="0">
                <a:solidFill>
                  <a:srgbClr val="000000"/>
                </a:solidFill>
              </a:rPr>
              <a:t>adductor</a:t>
            </a:r>
            <a:r>
              <a:rPr lang="en-US" sz="2800" dirty="0" smtClean="0">
                <a:solidFill>
                  <a:srgbClr val="000000"/>
                </a:solidFill>
              </a:rPr>
              <a:t> spasmodic </a:t>
            </a:r>
            <a:r>
              <a:rPr lang="en-US" sz="2800" dirty="0" err="1" smtClean="0">
                <a:solidFill>
                  <a:srgbClr val="000000"/>
                </a:solidFill>
              </a:rPr>
              <a:t>dysphonia</a:t>
            </a:r>
            <a:r>
              <a:rPr lang="en-US" sz="2800" dirty="0" smtClean="0">
                <a:solidFill>
                  <a:srgbClr val="000000"/>
                </a:solidFill>
              </a:rPr>
              <a:t>, vocal tremor, or MTD present with symptoms that overlap to such a degree that a correct diagnosis is not easy.  </a:t>
            </a:r>
            <a:endParaRPr lang="en-IN" sz="2800" dirty="0" smtClean="0">
              <a:solidFill>
                <a:srgbClr val="000000"/>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41</TotalTime>
  <Words>900</Words>
  <Application>WPS Office</Application>
  <PresentationFormat>On-screen Show (4:3)</PresentationFormat>
  <Paragraphs>46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Civic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M2006C3MII</dc:creator>
  <cp:lastModifiedBy>user</cp:lastModifiedBy>
  <cp:revision>9</cp:revision>
  <dcterms:created xsi:type="dcterms:W3CDTF">2015-05-11T22:30:45Z</dcterms:created>
  <dcterms:modified xsi:type="dcterms:W3CDTF">2007-12-31T23:12:26Z</dcterms:modified>
</cp:coreProperties>
</file>