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90" r:id="rId3"/>
    <p:sldId id="491" r:id="rId4"/>
    <p:sldId id="492" r:id="rId5"/>
    <p:sldId id="493" r:id="rId6"/>
    <p:sldId id="272" r:id="rId7"/>
    <p:sldId id="273" r:id="rId8"/>
    <p:sldId id="276" r:id="rId9"/>
    <p:sldId id="278" r:id="rId10"/>
    <p:sldId id="279" r:id="rId11"/>
    <p:sldId id="281" r:id="rId12"/>
    <p:sldId id="282" r:id="rId13"/>
    <p:sldId id="283" r:id="rId14"/>
    <p:sldId id="284" r:id="rId15"/>
    <p:sldId id="497" r:id="rId16"/>
    <p:sldId id="285" r:id="rId17"/>
    <p:sldId id="286" r:id="rId18"/>
    <p:sldId id="287" r:id="rId19"/>
    <p:sldId id="288" r:id="rId20"/>
    <p:sldId id="289" r:id="rId21"/>
    <p:sldId id="291" r:id="rId22"/>
    <p:sldId id="292" r:id="rId23"/>
    <p:sldId id="293" r:id="rId24"/>
    <p:sldId id="294" r:id="rId25"/>
    <p:sldId id="295" r:id="rId26"/>
    <p:sldId id="300" r:id="rId27"/>
    <p:sldId id="304" r:id="rId28"/>
    <p:sldId id="308" r:id="rId29"/>
    <p:sldId id="314" r:id="rId30"/>
    <p:sldId id="315" r:id="rId31"/>
    <p:sldId id="316" r:id="rId32"/>
    <p:sldId id="317" r:id="rId33"/>
    <p:sldId id="318" r:id="rId34"/>
    <p:sldId id="319" r:id="rId35"/>
    <p:sldId id="320" r:id="rId36"/>
    <p:sldId id="321" r:id="rId37"/>
    <p:sldId id="322" r:id="rId38"/>
    <p:sldId id="323" r:id="rId39"/>
    <p:sldId id="324" r:id="rId40"/>
    <p:sldId id="325" r:id="rId41"/>
    <p:sldId id="326" r:id="rId42"/>
    <p:sldId id="327" r:id="rId43"/>
    <p:sldId id="328" r:id="rId44"/>
    <p:sldId id="329" r:id="rId45"/>
    <p:sldId id="330" r:id="rId46"/>
    <p:sldId id="331" r:id="rId47"/>
    <p:sldId id="333" r:id="rId48"/>
    <p:sldId id="334" r:id="rId49"/>
    <p:sldId id="335" r:id="rId50"/>
    <p:sldId id="336" r:id="rId51"/>
    <p:sldId id="337" r:id="rId52"/>
    <p:sldId id="338" r:id="rId53"/>
    <p:sldId id="339" r:id="rId54"/>
    <p:sldId id="340" r:id="rId55"/>
    <p:sldId id="341" r:id="rId56"/>
    <p:sldId id="342" r:id="rId57"/>
    <p:sldId id="343" r:id="rId58"/>
    <p:sldId id="344" r:id="rId59"/>
    <p:sldId id="345" r:id="rId60"/>
    <p:sldId id="346" r:id="rId61"/>
    <p:sldId id="347" r:id="rId62"/>
    <p:sldId id="348" r:id="rId63"/>
    <p:sldId id="349" r:id="rId64"/>
    <p:sldId id="350" r:id="rId65"/>
    <p:sldId id="351" r:id="rId66"/>
    <p:sldId id="352" r:id="rId67"/>
    <p:sldId id="353" r:id="rId68"/>
    <p:sldId id="354" r:id="rId69"/>
    <p:sldId id="355" r:id="rId70"/>
    <p:sldId id="356" r:id="rId71"/>
    <p:sldId id="357" r:id="rId72"/>
    <p:sldId id="362" r:id="rId73"/>
    <p:sldId id="363" r:id="rId74"/>
    <p:sldId id="364" r:id="rId75"/>
    <p:sldId id="365" r:id="rId76"/>
    <p:sldId id="366" r:id="rId77"/>
    <p:sldId id="368" r:id="rId78"/>
    <p:sldId id="372" r:id="rId79"/>
    <p:sldId id="387" r:id="rId80"/>
    <p:sldId id="388" r:id="rId81"/>
    <p:sldId id="389" r:id="rId82"/>
    <p:sldId id="390" r:id="rId83"/>
    <p:sldId id="391" r:id="rId84"/>
    <p:sldId id="392" r:id="rId85"/>
    <p:sldId id="393" r:id="rId86"/>
    <p:sldId id="394" r:id="rId87"/>
    <p:sldId id="395" r:id="rId88"/>
    <p:sldId id="396" r:id="rId89"/>
    <p:sldId id="397" r:id="rId90"/>
    <p:sldId id="398" r:id="rId91"/>
    <p:sldId id="399" r:id="rId92"/>
    <p:sldId id="400" r:id="rId93"/>
    <p:sldId id="401" r:id="rId94"/>
    <p:sldId id="402" r:id="rId95"/>
    <p:sldId id="403" r:id="rId96"/>
    <p:sldId id="404" r:id="rId97"/>
    <p:sldId id="405" r:id="rId98"/>
    <p:sldId id="406" r:id="rId99"/>
    <p:sldId id="407" r:id="rId100"/>
    <p:sldId id="408" r:id="rId101"/>
    <p:sldId id="415" r:id="rId102"/>
    <p:sldId id="416" r:id="rId103"/>
    <p:sldId id="423" r:id="rId104"/>
    <p:sldId id="424" r:id="rId105"/>
    <p:sldId id="425" r:id="rId106"/>
    <p:sldId id="427" r:id="rId107"/>
    <p:sldId id="428" r:id="rId108"/>
    <p:sldId id="432" r:id="rId109"/>
    <p:sldId id="433" r:id="rId110"/>
    <p:sldId id="438" r:id="rId111"/>
    <p:sldId id="439" r:id="rId112"/>
    <p:sldId id="440" r:id="rId113"/>
    <p:sldId id="446" r:id="rId114"/>
    <p:sldId id="447" r:id="rId115"/>
    <p:sldId id="448" r:id="rId116"/>
    <p:sldId id="449" r:id="rId117"/>
    <p:sldId id="450" r:id="rId118"/>
    <p:sldId id="452" r:id="rId119"/>
    <p:sldId id="453" r:id="rId120"/>
    <p:sldId id="454" r:id="rId121"/>
    <p:sldId id="455" r:id="rId122"/>
    <p:sldId id="456" r:id="rId123"/>
    <p:sldId id="458" r:id="rId124"/>
    <p:sldId id="460" r:id="rId125"/>
    <p:sldId id="461" r:id="rId126"/>
    <p:sldId id="462" r:id="rId127"/>
    <p:sldId id="463" r:id="rId128"/>
    <p:sldId id="465" r:id="rId129"/>
    <p:sldId id="466" r:id="rId130"/>
    <p:sldId id="486" r:id="rId1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739"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FA046-121D-425C-A243-D11B2A5753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6139F7-C433-4DF8-A70C-CD2BDAE4BF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D67F90-1F87-416A-91BF-8CD224BBE089}"/>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5" name="Footer Placeholder 4">
            <a:extLst>
              <a:ext uri="{FF2B5EF4-FFF2-40B4-BE49-F238E27FC236}">
                <a16:creationId xmlns:a16="http://schemas.microsoft.com/office/drawing/2014/main" id="{3E4A157B-E24C-4AD5-9406-6D64C4826F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BFB716-3AA3-4496-8B33-718F73205355}"/>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2487902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8D1E7-3256-476D-9ECF-15ACCD72E5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58DBA4-61DC-4FC6-A17A-199F61D1BB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D18AD7-6127-467E-8C79-856F1C98CFB7}"/>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5" name="Footer Placeholder 4">
            <a:extLst>
              <a:ext uri="{FF2B5EF4-FFF2-40B4-BE49-F238E27FC236}">
                <a16:creationId xmlns:a16="http://schemas.microsoft.com/office/drawing/2014/main" id="{79700B71-AEF9-4ACD-B5A2-1EA8296696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BF14DE-CBCA-4CF2-9800-EA95A456F000}"/>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2094032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52A015-20F3-42CC-9684-BC7849F45F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1933C0-D40D-4084-8EA9-C694BA701C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D0769F-91F2-4E05-AA42-8638D7FF82B7}"/>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5" name="Footer Placeholder 4">
            <a:extLst>
              <a:ext uri="{FF2B5EF4-FFF2-40B4-BE49-F238E27FC236}">
                <a16:creationId xmlns:a16="http://schemas.microsoft.com/office/drawing/2014/main" id="{45B8EC7F-1055-4952-93AF-9AAE312B59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A9C079-C58C-45E4-9ACB-4AFE7F5D0093}"/>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346076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10FD-71B4-4A89-A4E4-112A6D1E2C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28DF03-A2B2-4861-ABBF-4348DE1322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780D10-7DAD-4FC0-B2A0-D3ADFF307720}"/>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5" name="Footer Placeholder 4">
            <a:extLst>
              <a:ext uri="{FF2B5EF4-FFF2-40B4-BE49-F238E27FC236}">
                <a16:creationId xmlns:a16="http://schemas.microsoft.com/office/drawing/2014/main" id="{A13EE303-7C65-44EC-8AEE-F6E7075074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C07C49-3A3C-4A68-8173-310DB5571FF0}"/>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1260586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43FB6-B050-4AC0-B25C-326AD4DBF3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83D52F-3330-4C70-8822-B46FBDB55B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505924-95A7-4F76-8BD0-8B902D0EDA27}"/>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5" name="Footer Placeholder 4">
            <a:extLst>
              <a:ext uri="{FF2B5EF4-FFF2-40B4-BE49-F238E27FC236}">
                <a16:creationId xmlns:a16="http://schemas.microsoft.com/office/drawing/2014/main" id="{013CCC50-3C60-4D1A-B6B1-0556A07E31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59A573-B672-45AE-B410-F1D9D4C1092F}"/>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1690635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59AC4-DB12-4A5F-BF06-16C7CB0A62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F03945-0C01-4250-A342-6AEE387DCC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5B10A7-D01C-4CF0-BFBF-62AAE18E71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664D52-B566-4693-B711-9EFD7B3109A4}"/>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6" name="Footer Placeholder 5">
            <a:extLst>
              <a:ext uri="{FF2B5EF4-FFF2-40B4-BE49-F238E27FC236}">
                <a16:creationId xmlns:a16="http://schemas.microsoft.com/office/drawing/2014/main" id="{034B4FBD-6CE4-4D23-9BF4-3699014A0F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240EC2-3196-421D-B6C2-210FA77EC727}"/>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2251112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C500A-D780-41AE-951E-D7FC3224CA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130800-4E6C-4CB4-A7AA-2762014772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4AB072-8444-432D-82FB-6474CE07BE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79BC96-58D9-4142-8589-CA77892257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B69125-1930-4078-8292-384232F6ED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D9AFCF-D815-4020-B89E-9FCD2ADA6046}"/>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8" name="Footer Placeholder 7">
            <a:extLst>
              <a:ext uri="{FF2B5EF4-FFF2-40B4-BE49-F238E27FC236}">
                <a16:creationId xmlns:a16="http://schemas.microsoft.com/office/drawing/2014/main" id="{F2FBC092-F21C-485F-BC68-97F9C1F905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A64926-DCE0-4ED4-869E-6A0DB8262E6D}"/>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2842484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14C92-2A8D-4E50-80EE-541ED21BBA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C06220-8491-434B-A594-AC02BC762370}"/>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4" name="Footer Placeholder 3">
            <a:extLst>
              <a:ext uri="{FF2B5EF4-FFF2-40B4-BE49-F238E27FC236}">
                <a16:creationId xmlns:a16="http://schemas.microsoft.com/office/drawing/2014/main" id="{C1ADACBC-538C-48DA-92DE-30305743FF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FA1544-CEF0-4BAF-A1FD-8AE9008627E5}"/>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3881623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912CE7-EA95-4954-8765-915BE2B2A4FC}"/>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3" name="Footer Placeholder 2">
            <a:extLst>
              <a:ext uri="{FF2B5EF4-FFF2-40B4-BE49-F238E27FC236}">
                <a16:creationId xmlns:a16="http://schemas.microsoft.com/office/drawing/2014/main" id="{63CA89DA-6641-4954-878A-BEA2095A99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72BFEC-9AAA-4EDC-9352-F69A6D9EB141}"/>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2306797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D9FD6-35DE-48F9-9995-77BB737DFF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DD339F-F398-4283-85D7-3CD8CA88F1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85113C-77BA-46EE-94FF-F755CBF5D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A7D231-5E66-4E44-BED2-17BB3EA108F3}"/>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6" name="Footer Placeholder 5">
            <a:extLst>
              <a:ext uri="{FF2B5EF4-FFF2-40B4-BE49-F238E27FC236}">
                <a16:creationId xmlns:a16="http://schemas.microsoft.com/office/drawing/2014/main" id="{23ED9B74-6AD7-472E-957A-B14522396F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CB2AD7-1156-4857-90A1-2BE75A84238C}"/>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3279310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8BF1F-BA4C-4596-8DBC-C24CAEB01D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3D435C-2B73-456E-B8D6-3339D28BEF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5EE278-2FB8-48D7-9F0E-5C9734780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47774E-AE3A-4521-9BF3-C4A634C233BE}"/>
              </a:ext>
            </a:extLst>
          </p:cNvPr>
          <p:cNvSpPr>
            <a:spLocks noGrp="1"/>
          </p:cNvSpPr>
          <p:nvPr>
            <p:ph type="dt" sz="half" idx="10"/>
          </p:nvPr>
        </p:nvSpPr>
        <p:spPr/>
        <p:txBody>
          <a:bodyPr/>
          <a:lstStyle/>
          <a:p>
            <a:fld id="{10CD1F6E-AB36-4933-B5F8-E577EDAE4E70}" type="datetimeFigureOut">
              <a:rPr lang="en-US" smtClean="0"/>
              <a:t>13/05/2021</a:t>
            </a:fld>
            <a:endParaRPr lang="en-US"/>
          </a:p>
        </p:txBody>
      </p:sp>
      <p:sp>
        <p:nvSpPr>
          <p:cNvPr id="6" name="Footer Placeholder 5">
            <a:extLst>
              <a:ext uri="{FF2B5EF4-FFF2-40B4-BE49-F238E27FC236}">
                <a16:creationId xmlns:a16="http://schemas.microsoft.com/office/drawing/2014/main" id="{1CFB0D1F-150B-4F1C-A62D-7A6B671D6C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267528-7C12-4D4E-9268-D70E0B2C896C}"/>
              </a:ext>
            </a:extLst>
          </p:cNvPr>
          <p:cNvSpPr>
            <a:spLocks noGrp="1"/>
          </p:cNvSpPr>
          <p:nvPr>
            <p:ph type="sldNum" sz="quarter" idx="12"/>
          </p:nvPr>
        </p:nvSpPr>
        <p:spPr/>
        <p:txBody>
          <a:bodyPr/>
          <a:lstStyle/>
          <a:p>
            <a:fld id="{10C0F07C-A4DD-4316-A703-4949D517531D}" type="slidenum">
              <a:rPr lang="en-US" smtClean="0"/>
              <a:t>‹#›</a:t>
            </a:fld>
            <a:endParaRPr lang="en-US"/>
          </a:p>
        </p:txBody>
      </p:sp>
    </p:spTree>
    <p:extLst>
      <p:ext uri="{BB962C8B-B14F-4D97-AF65-F5344CB8AC3E}">
        <p14:creationId xmlns:p14="http://schemas.microsoft.com/office/powerpoint/2010/main" val="3331817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C1021F-1861-4D64-857D-F522D97C13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D45B1B-DAB8-45AA-9B5C-9266DD55E2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4EA4E9-423D-4B98-B86B-7FF871750A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D1F6E-AB36-4933-B5F8-E577EDAE4E70}" type="datetimeFigureOut">
              <a:rPr lang="en-US" smtClean="0"/>
              <a:t>13/05/2021</a:t>
            </a:fld>
            <a:endParaRPr lang="en-US"/>
          </a:p>
        </p:txBody>
      </p:sp>
      <p:sp>
        <p:nvSpPr>
          <p:cNvPr id="5" name="Footer Placeholder 4">
            <a:extLst>
              <a:ext uri="{FF2B5EF4-FFF2-40B4-BE49-F238E27FC236}">
                <a16:creationId xmlns:a16="http://schemas.microsoft.com/office/drawing/2014/main" id="{9E431626-7A6C-416B-AD61-CCBA94C0D8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2FFE3E-30A4-4EDA-B24F-EA18D0F696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C0F07C-A4DD-4316-A703-4949D517531D}" type="slidenum">
              <a:rPr lang="en-US" smtClean="0"/>
              <a:t>‹#›</a:t>
            </a:fld>
            <a:endParaRPr lang="en-US"/>
          </a:p>
        </p:txBody>
      </p:sp>
    </p:spTree>
    <p:extLst>
      <p:ext uri="{BB962C8B-B14F-4D97-AF65-F5344CB8AC3E}">
        <p14:creationId xmlns:p14="http://schemas.microsoft.com/office/powerpoint/2010/main" val="377115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D2D3E-9F34-4746-A284-DC1F2486A084}"/>
              </a:ext>
            </a:extLst>
          </p:cNvPr>
          <p:cNvSpPr>
            <a:spLocks noGrp="1"/>
          </p:cNvSpPr>
          <p:nvPr>
            <p:ph type="ctrTitle"/>
          </p:nvPr>
        </p:nvSpPr>
        <p:spPr>
          <a:xfrm>
            <a:off x="1524000" y="2042319"/>
            <a:ext cx="9144000" cy="2387600"/>
          </a:xfrm>
        </p:spPr>
        <p:txBody>
          <a:bodyPr>
            <a:normAutofit fontScale="90000"/>
          </a:bodyPr>
          <a:lstStyle/>
          <a:p>
            <a:r>
              <a:rPr lang="en-US" sz="6000" dirty="0">
                <a:ln w="0">
                  <a:solidFill>
                    <a:srgbClr val="002060"/>
                  </a:solidFill>
                </a:ln>
                <a:solidFill>
                  <a:srgbClr val="00B0F0"/>
                </a:solidFill>
                <a:effectLst>
                  <a:glow rad="228600">
                    <a:schemeClr val="accent4">
                      <a:satMod val="175000"/>
                      <a:alpha val="40000"/>
                    </a:schemeClr>
                  </a:glow>
                </a:effectLst>
                <a:latin typeface="Arial" panose="020B0604020202020204" pitchFamily="34" charset="0"/>
                <a:cs typeface="Arial" panose="020B0604020202020204" pitchFamily="34" charset="0"/>
              </a:rPr>
              <a:t>ASSESSMENT AND MANAGEMENT IN </a:t>
            </a:r>
            <a:br>
              <a:rPr lang="en-US" sz="6000" dirty="0">
                <a:ln w="0">
                  <a:solidFill>
                    <a:srgbClr val="002060"/>
                  </a:solidFill>
                </a:ln>
                <a:solidFill>
                  <a:srgbClr val="00B0F0"/>
                </a:solidFill>
                <a:effectLst>
                  <a:glow rad="228600">
                    <a:schemeClr val="accent4">
                      <a:satMod val="175000"/>
                      <a:alpha val="40000"/>
                    </a:schemeClr>
                  </a:glow>
                </a:effectLst>
                <a:latin typeface="Arial" panose="020B0604020202020204" pitchFamily="34" charset="0"/>
                <a:cs typeface="Arial" panose="020B0604020202020204" pitchFamily="34" charset="0"/>
              </a:rPr>
            </a:br>
            <a:r>
              <a:rPr lang="en-US" sz="6000" dirty="0">
                <a:ln w="0">
                  <a:solidFill>
                    <a:srgbClr val="002060"/>
                  </a:solidFill>
                </a:ln>
                <a:solidFill>
                  <a:srgbClr val="00B0F0"/>
                </a:solidFill>
                <a:effectLst>
                  <a:glow rad="228600">
                    <a:schemeClr val="accent4">
                      <a:satMod val="175000"/>
                      <a:alpha val="40000"/>
                    </a:schemeClr>
                  </a:glow>
                </a:effectLst>
                <a:latin typeface="Arial" panose="020B0604020202020204" pitchFamily="34" charset="0"/>
                <a:cs typeface="Arial" panose="020B0604020202020204" pitchFamily="34" charset="0"/>
              </a:rPr>
              <a:t>PROFESSIONAL VOICE USERS</a:t>
            </a:r>
            <a:r>
              <a:rPr lang="en-US" sz="6000" b="0" cap="none" spc="0" dirty="0">
                <a:ln w="0">
                  <a:solidFill>
                    <a:srgbClr val="002060"/>
                  </a:solidFill>
                </a:ln>
                <a:solidFill>
                  <a:srgbClr val="00B0F0"/>
                </a:solidFill>
                <a:effectLst>
                  <a:glow rad="228600">
                    <a:schemeClr val="accent4">
                      <a:satMod val="175000"/>
                      <a:alpha val="40000"/>
                    </a:schemeClr>
                  </a:glow>
                </a:effectLst>
                <a:latin typeface="Arial" panose="020B0604020202020204" pitchFamily="34" charset="0"/>
                <a:cs typeface="Arial" panose="020B0604020202020204" pitchFamily="34" charset="0"/>
              </a:rPr>
              <a:t> </a:t>
            </a:r>
            <a:br>
              <a:rPr lang="en-US" sz="6000" b="0" cap="none" spc="0" dirty="0">
                <a:ln w="0">
                  <a:solidFill>
                    <a:srgbClr val="002060"/>
                  </a:solidFill>
                </a:ln>
                <a:solidFill>
                  <a:srgbClr val="00B0F0"/>
                </a:solidFill>
                <a:effectLst>
                  <a:glow rad="228600">
                    <a:schemeClr val="accent4">
                      <a:satMod val="175000"/>
                      <a:alpha val="40000"/>
                    </a:schemeClr>
                  </a:glow>
                </a:effectLst>
                <a:latin typeface="Arial" panose="020B0604020202020204" pitchFamily="34" charset="0"/>
                <a:cs typeface="Arial" panose="020B0604020202020204" pitchFamily="34" charset="0"/>
              </a:rPr>
            </a:br>
            <a:endParaRPr lang="en-US" dirty="0"/>
          </a:p>
        </p:txBody>
      </p:sp>
      <p:sp>
        <p:nvSpPr>
          <p:cNvPr id="3" name="Subtitle 2">
            <a:extLst>
              <a:ext uri="{FF2B5EF4-FFF2-40B4-BE49-F238E27FC236}">
                <a16:creationId xmlns:a16="http://schemas.microsoft.com/office/drawing/2014/main" id="{F9F095FF-A3DB-4DB5-BA76-E6261CC35D61}"/>
              </a:ext>
            </a:extLst>
          </p:cNvPr>
          <p:cNvSpPr>
            <a:spLocks noGrp="1"/>
          </p:cNvSpPr>
          <p:nvPr>
            <p:ph type="subTitle" idx="1"/>
          </p:nvPr>
        </p:nvSpPr>
        <p:spPr>
          <a:xfrm>
            <a:off x="1524000" y="4405825"/>
            <a:ext cx="9144000" cy="1655762"/>
          </a:xfrm>
          <a:custGeom>
            <a:avLst/>
            <a:gdLst>
              <a:gd name="connsiteX0" fmla="*/ 0 w 9144000"/>
              <a:gd name="connsiteY0" fmla="*/ 0 h 1655762"/>
              <a:gd name="connsiteX1" fmla="*/ 297180 w 9144000"/>
              <a:gd name="connsiteY1" fmla="*/ 0 h 1655762"/>
              <a:gd name="connsiteX2" fmla="*/ 685800 w 9144000"/>
              <a:gd name="connsiteY2" fmla="*/ 0 h 1655762"/>
              <a:gd name="connsiteX3" fmla="*/ 1440180 w 9144000"/>
              <a:gd name="connsiteY3" fmla="*/ 0 h 1655762"/>
              <a:gd name="connsiteX4" fmla="*/ 2194560 w 9144000"/>
              <a:gd name="connsiteY4" fmla="*/ 0 h 1655762"/>
              <a:gd name="connsiteX5" fmla="*/ 2857500 w 9144000"/>
              <a:gd name="connsiteY5" fmla="*/ 0 h 1655762"/>
              <a:gd name="connsiteX6" fmla="*/ 3337560 w 9144000"/>
              <a:gd name="connsiteY6" fmla="*/ 0 h 1655762"/>
              <a:gd name="connsiteX7" fmla="*/ 3817620 w 9144000"/>
              <a:gd name="connsiteY7" fmla="*/ 0 h 1655762"/>
              <a:gd name="connsiteX8" fmla="*/ 4206240 w 9144000"/>
              <a:gd name="connsiteY8" fmla="*/ 0 h 1655762"/>
              <a:gd name="connsiteX9" fmla="*/ 4503420 w 9144000"/>
              <a:gd name="connsiteY9" fmla="*/ 0 h 1655762"/>
              <a:gd name="connsiteX10" fmla="*/ 5074920 w 9144000"/>
              <a:gd name="connsiteY10" fmla="*/ 0 h 1655762"/>
              <a:gd name="connsiteX11" fmla="*/ 5646420 w 9144000"/>
              <a:gd name="connsiteY11" fmla="*/ 0 h 1655762"/>
              <a:gd name="connsiteX12" fmla="*/ 6217920 w 9144000"/>
              <a:gd name="connsiteY12" fmla="*/ 0 h 1655762"/>
              <a:gd name="connsiteX13" fmla="*/ 6789420 w 9144000"/>
              <a:gd name="connsiteY13" fmla="*/ 0 h 1655762"/>
              <a:gd name="connsiteX14" fmla="*/ 7178040 w 9144000"/>
              <a:gd name="connsiteY14" fmla="*/ 0 h 1655762"/>
              <a:gd name="connsiteX15" fmla="*/ 7475220 w 9144000"/>
              <a:gd name="connsiteY15" fmla="*/ 0 h 1655762"/>
              <a:gd name="connsiteX16" fmla="*/ 8046720 w 9144000"/>
              <a:gd name="connsiteY16" fmla="*/ 0 h 1655762"/>
              <a:gd name="connsiteX17" fmla="*/ 8435340 w 9144000"/>
              <a:gd name="connsiteY17" fmla="*/ 0 h 1655762"/>
              <a:gd name="connsiteX18" fmla="*/ 9144000 w 9144000"/>
              <a:gd name="connsiteY18" fmla="*/ 0 h 1655762"/>
              <a:gd name="connsiteX19" fmla="*/ 9144000 w 9144000"/>
              <a:gd name="connsiteY19" fmla="*/ 535363 h 1655762"/>
              <a:gd name="connsiteX20" fmla="*/ 9144000 w 9144000"/>
              <a:gd name="connsiteY20" fmla="*/ 1054168 h 1655762"/>
              <a:gd name="connsiteX21" fmla="*/ 9144000 w 9144000"/>
              <a:gd name="connsiteY21" fmla="*/ 1655762 h 1655762"/>
              <a:gd name="connsiteX22" fmla="*/ 8846820 w 9144000"/>
              <a:gd name="connsiteY22" fmla="*/ 1655762 h 1655762"/>
              <a:gd name="connsiteX23" fmla="*/ 8458200 w 9144000"/>
              <a:gd name="connsiteY23" fmla="*/ 1655762 h 1655762"/>
              <a:gd name="connsiteX24" fmla="*/ 7886700 w 9144000"/>
              <a:gd name="connsiteY24" fmla="*/ 1655762 h 1655762"/>
              <a:gd name="connsiteX25" fmla="*/ 7406640 w 9144000"/>
              <a:gd name="connsiteY25" fmla="*/ 1655762 h 1655762"/>
              <a:gd name="connsiteX26" fmla="*/ 6835140 w 9144000"/>
              <a:gd name="connsiteY26" fmla="*/ 1655762 h 1655762"/>
              <a:gd name="connsiteX27" fmla="*/ 6537960 w 9144000"/>
              <a:gd name="connsiteY27" fmla="*/ 1655762 h 1655762"/>
              <a:gd name="connsiteX28" fmla="*/ 6057900 w 9144000"/>
              <a:gd name="connsiteY28" fmla="*/ 1655762 h 1655762"/>
              <a:gd name="connsiteX29" fmla="*/ 5760720 w 9144000"/>
              <a:gd name="connsiteY29" fmla="*/ 1655762 h 1655762"/>
              <a:gd name="connsiteX30" fmla="*/ 5463540 w 9144000"/>
              <a:gd name="connsiteY30" fmla="*/ 1655762 h 1655762"/>
              <a:gd name="connsiteX31" fmla="*/ 4983480 w 9144000"/>
              <a:gd name="connsiteY31" fmla="*/ 1655762 h 1655762"/>
              <a:gd name="connsiteX32" fmla="*/ 4594860 w 9144000"/>
              <a:gd name="connsiteY32" fmla="*/ 1655762 h 1655762"/>
              <a:gd name="connsiteX33" fmla="*/ 3840480 w 9144000"/>
              <a:gd name="connsiteY33" fmla="*/ 1655762 h 1655762"/>
              <a:gd name="connsiteX34" fmla="*/ 3451860 w 9144000"/>
              <a:gd name="connsiteY34" fmla="*/ 1655762 h 1655762"/>
              <a:gd name="connsiteX35" fmla="*/ 3063240 w 9144000"/>
              <a:gd name="connsiteY35" fmla="*/ 1655762 h 1655762"/>
              <a:gd name="connsiteX36" fmla="*/ 2674620 w 9144000"/>
              <a:gd name="connsiteY36" fmla="*/ 1655762 h 1655762"/>
              <a:gd name="connsiteX37" fmla="*/ 2377440 w 9144000"/>
              <a:gd name="connsiteY37" fmla="*/ 1655762 h 1655762"/>
              <a:gd name="connsiteX38" fmla="*/ 1897380 w 9144000"/>
              <a:gd name="connsiteY38" fmla="*/ 1655762 h 1655762"/>
              <a:gd name="connsiteX39" fmla="*/ 1508760 w 9144000"/>
              <a:gd name="connsiteY39" fmla="*/ 1655762 h 1655762"/>
              <a:gd name="connsiteX40" fmla="*/ 1211580 w 9144000"/>
              <a:gd name="connsiteY40" fmla="*/ 1655762 h 1655762"/>
              <a:gd name="connsiteX41" fmla="*/ 548640 w 9144000"/>
              <a:gd name="connsiteY41" fmla="*/ 1655762 h 1655762"/>
              <a:gd name="connsiteX42" fmla="*/ 0 w 9144000"/>
              <a:gd name="connsiteY42" fmla="*/ 1655762 h 1655762"/>
              <a:gd name="connsiteX43" fmla="*/ 0 w 9144000"/>
              <a:gd name="connsiteY43" fmla="*/ 1087284 h 1655762"/>
              <a:gd name="connsiteX44" fmla="*/ 0 w 9144000"/>
              <a:gd name="connsiteY44" fmla="*/ 535363 h 1655762"/>
              <a:gd name="connsiteX45" fmla="*/ 0 w 9144000"/>
              <a:gd name="connsiteY45" fmla="*/ 0 h 1655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9144000" h="1655762" fill="none" extrusionOk="0">
                <a:moveTo>
                  <a:pt x="0" y="0"/>
                </a:moveTo>
                <a:cubicBezTo>
                  <a:pt x="112319" y="-5300"/>
                  <a:pt x="217351" y="17869"/>
                  <a:pt x="297180" y="0"/>
                </a:cubicBezTo>
                <a:cubicBezTo>
                  <a:pt x="377009" y="-17869"/>
                  <a:pt x="520065" y="42814"/>
                  <a:pt x="685800" y="0"/>
                </a:cubicBezTo>
                <a:cubicBezTo>
                  <a:pt x="851535" y="-42814"/>
                  <a:pt x="1282297" y="57316"/>
                  <a:pt x="1440180" y="0"/>
                </a:cubicBezTo>
                <a:cubicBezTo>
                  <a:pt x="1598063" y="-57316"/>
                  <a:pt x="1973937" y="35254"/>
                  <a:pt x="2194560" y="0"/>
                </a:cubicBezTo>
                <a:cubicBezTo>
                  <a:pt x="2415183" y="-35254"/>
                  <a:pt x="2597497" y="68923"/>
                  <a:pt x="2857500" y="0"/>
                </a:cubicBezTo>
                <a:cubicBezTo>
                  <a:pt x="3117503" y="-68923"/>
                  <a:pt x="3161555" y="16258"/>
                  <a:pt x="3337560" y="0"/>
                </a:cubicBezTo>
                <a:cubicBezTo>
                  <a:pt x="3513565" y="-16258"/>
                  <a:pt x="3583564" y="10481"/>
                  <a:pt x="3817620" y="0"/>
                </a:cubicBezTo>
                <a:cubicBezTo>
                  <a:pt x="4051676" y="-10481"/>
                  <a:pt x="4040181" y="43732"/>
                  <a:pt x="4206240" y="0"/>
                </a:cubicBezTo>
                <a:cubicBezTo>
                  <a:pt x="4372299" y="-43732"/>
                  <a:pt x="4403894" y="6817"/>
                  <a:pt x="4503420" y="0"/>
                </a:cubicBezTo>
                <a:cubicBezTo>
                  <a:pt x="4602946" y="-6817"/>
                  <a:pt x="4857796" y="66922"/>
                  <a:pt x="5074920" y="0"/>
                </a:cubicBezTo>
                <a:cubicBezTo>
                  <a:pt x="5292044" y="-66922"/>
                  <a:pt x="5491724" y="28826"/>
                  <a:pt x="5646420" y="0"/>
                </a:cubicBezTo>
                <a:cubicBezTo>
                  <a:pt x="5801116" y="-28826"/>
                  <a:pt x="5990548" y="44852"/>
                  <a:pt x="6217920" y="0"/>
                </a:cubicBezTo>
                <a:cubicBezTo>
                  <a:pt x="6445292" y="-44852"/>
                  <a:pt x="6630316" y="15756"/>
                  <a:pt x="6789420" y="0"/>
                </a:cubicBezTo>
                <a:cubicBezTo>
                  <a:pt x="6948524" y="-15756"/>
                  <a:pt x="7011806" y="4111"/>
                  <a:pt x="7178040" y="0"/>
                </a:cubicBezTo>
                <a:cubicBezTo>
                  <a:pt x="7344274" y="-4111"/>
                  <a:pt x="7391927" y="11625"/>
                  <a:pt x="7475220" y="0"/>
                </a:cubicBezTo>
                <a:cubicBezTo>
                  <a:pt x="7558513" y="-11625"/>
                  <a:pt x="7783969" y="17422"/>
                  <a:pt x="8046720" y="0"/>
                </a:cubicBezTo>
                <a:cubicBezTo>
                  <a:pt x="8309471" y="-17422"/>
                  <a:pt x="8346450" y="16393"/>
                  <a:pt x="8435340" y="0"/>
                </a:cubicBezTo>
                <a:cubicBezTo>
                  <a:pt x="8524230" y="-16393"/>
                  <a:pt x="8996840" y="73475"/>
                  <a:pt x="9144000" y="0"/>
                </a:cubicBezTo>
                <a:cubicBezTo>
                  <a:pt x="9153385" y="222623"/>
                  <a:pt x="9096483" y="365048"/>
                  <a:pt x="9144000" y="535363"/>
                </a:cubicBezTo>
                <a:cubicBezTo>
                  <a:pt x="9191517" y="705678"/>
                  <a:pt x="9121305" y="947238"/>
                  <a:pt x="9144000" y="1054168"/>
                </a:cubicBezTo>
                <a:cubicBezTo>
                  <a:pt x="9166695" y="1161098"/>
                  <a:pt x="9124024" y="1515046"/>
                  <a:pt x="9144000" y="1655762"/>
                </a:cubicBezTo>
                <a:cubicBezTo>
                  <a:pt x="9042484" y="1686752"/>
                  <a:pt x="8916685" y="1649223"/>
                  <a:pt x="8846820" y="1655762"/>
                </a:cubicBezTo>
                <a:cubicBezTo>
                  <a:pt x="8776955" y="1662301"/>
                  <a:pt x="8551557" y="1648010"/>
                  <a:pt x="8458200" y="1655762"/>
                </a:cubicBezTo>
                <a:cubicBezTo>
                  <a:pt x="8364843" y="1663514"/>
                  <a:pt x="8127579" y="1595746"/>
                  <a:pt x="7886700" y="1655762"/>
                </a:cubicBezTo>
                <a:cubicBezTo>
                  <a:pt x="7645821" y="1715778"/>
                  <a:pt x="7638333" y="1641169"/>
                  <a:pt x="7406640" y="1655762"/>
                </a:cubicBezTo>
                <a:cubicBezTo>
                  <a:pt x="7174947" y="1670355"/>
                  <a:pt x="7108912" y="1620821"/>
                  <a:pt x="6835140" y="1655762"/>
                </a:cubicBezTo>
                <a:cubicBezTo>
                  <a:pt x="6561368" y="1690703"/>
                  <a:pt x="6667219" y="1632629"/>
                  <a:pt x="6537960" y="1655762"/>
                </a:cubicBezTo>
                <a:cubicBezTo>
                  <a:pt x="6408701" y="1678895"/>
                  <a:pt x="6295209" y="1634230"/>
                  <a:pt x="6057900" y="1655762"/>
                </a:cubicBezTo>
                <a:cubicBezTo>
                  <a:pt x="5820591" y="1677294"/>
                  <a:pt x="5825254" y="1651178"/>
                  <a:pt x="5760720" y="1655762"/>
                </a:cubicBezTo>
                <a:cubicBezTo>
                  <a:pt x="5696186" y="1660346"/>
                  <a:pt x="5553327" y="1654861"/>
                  <a:pt x="5463540" y="1655762"/>
                </a:cubicBezTo>
                <a:cubicBezTo>
                  <a:pt x="5373753" y="1656663"/>
                  <a:pt x="5191572" y="1644063"/>
                  <a:pt x="4983480" y="1655762"/>
                </a:cubicBezTo>
                <a:cubicBezTo>
                  <a:pt x="4775388" y="1667461"/>
                  <a:pt x="4698300" y="1627520"/>
                  <a:pt x="4594860" y="1655762"/>
                </a:cubicBezTo>
                <a:cubicBezTo>
                  <a:pt x="4491420" y="1684004"/>
                  <a:pt x="4087363" y="1612804"/>
                  <a:pt x="3840480" y="1655762"/>
                </a:cubicBezTo>
                <a:cubicBezTo>
                  <a:pt x="3593597" y="1698720"/>
                  <a:pt x="3594282" y="1645664"/>
                  <a:pt x="3451860" y="1655762"/>
                </a:cubicBezTo>
                <a:cubicBezTo>
                  <a:pt x="3309438" y="1665860"/>
                  <a:pt x="3254832" y="1624789"/>
                  <a:pt x="3063240" y="1655762"/>
                </a:cubicBezTo>
                <a:cubicBezTo>
                  <a:pt x="2871648" y="1686735"/>
                  <a:pt x="2797289" y="1613887"/>
                  <a:pt x="2674620" y="1655762"/>
                </a:cubicBezTo>
                <a:cubicBezTo>
                  <a:pt x="2551951" y="1697637"/>
                  <a:pt x="2449845" y="1629926"/>
                  <a:pt x="2377440" y="1655762"/>
                </a:cubicBezTo>
                <a:cubicBezTo>
                  <a:pt x="2305035" y="1681598"/>
                  <a:pt x="2017577" y="1614353"/>
                  <a:pt x="1897380" y="1655762"/>
                </a:cubicBezTo>
                <a:cubicBezTo>
                  <a:pt x="1777183" y="1697171"/>
                  <a:pt x="1646574" y="1625532"/>
                  <a:pt x="1508760" y="1655762"/>
                </a:cubicBezTo>
                <a:cubicBezTo>
                  <a:pt x="1370946" y="1685992"/>
                  <a:pt x="1279720" y="1650585"/>
                  <a:pt x="1211580" y="1655762"/>
                </a:cubicBezTo>
                <a:cubicBezTo>
                  <a:pt x="1143440" y="1660939"/>
                  <a:pt x="874099" y="1599231"/>
                  <a:pt x="548640" y="1655762"/>
                </a:cubicBezTo>
                <a:cubicBezTo>
                  <a:pt x="223181" y="1712293"/>
                  <a:pt x="247766" y="1625486"/>
                  <a:pt x="0" y="1655762"/>
                </a:cubicBezTo>
                <a:cubicBezTo>
                  <a:pt x="-32035" y="1527431"/>
                  <a:pt x="63817" y="1321948"/>
                  <a:pt x="0" y="1087284"/>
                </a:cubicBezTo>
                <a:cubicBezTo>
                  <a:pt x="-63817" y="852620"/>
                  <a:pt x="21060" y="704256"/>
                  <a:pt x="0" y="535363"/>
                </a:cubicBezTo>
                <a:cubicBezTo>
                  <a:pt x="-21060" y="366470"/>
                  <a:pt x="56642" y="215560"/>
                  <a:pt x="0" y="0"/>
                </a:cubicBezTo>
                <a:close/>
              </a:path>
              <a:path w="9144000" h="1655762" stroke="0" extrusionOk="0">
                <a:moveTo>
                  <a:pt x="0" y="0"/>
                </a:moveTo>
                <a:cubicBezTo>
                  <a:pt x="196118" y="-2893"/>
                  <a:pt x="469406" y="33158"/>
                  <a:pt x="662940" y="0"/>
                </a:cubicBezTo>
                <a:cubicBezTo>
                  <a:pt x="856474" y="-33158"/>
                  <a:pt x="1042449" y="22150"/>
                  <a:pt x="1234440" y="0"/>
                </a:cubicBezTo>
                <a:cubicBezTo>
                  <a:pt x="1426431" y="-22150"/>
                  <a:pt x="1591738" y="5669"/>
                  <a:pt x="1897380" y="0"/>
                </a:cubicBezTo>
                <a:cubicBezTo>
                  <a:pt x="2203022" y="-5669"/>
                  <a:pt x="2129049" y="3173"/>
                  <a:pt x="2194560" y="0"/>
                </a:cubicBezTo>
                <a:cubicBezTo>
                  <a:pt x="2260071" y="-3173"/>
                  <a:pt x="2442965" y="50307"/>
                  <a:pt x="2674620" y="0"/>
                </a:cubicBezTo>
                <a:cubicBezTo>
                  <a:pt x="2906275" y="-50307"/>
                  <a:pt x="3148238" y="57564"/>
                  <a:pt x="3337560" y="0"/>
                </a:cubicBezTo>
                <a:cubicBezTo>
                  <a:pt x="3526882" y="-57564"/>
                  <a:pt x="3790322" y="17695"/>
                  <a:pt x="3909060" y="0"/>
                </a:cubicBezTo>
                <a:cubicBezTo>
                  <a:pt x="4027798" y="-17695"/>
                  <a:pt x="4091975" y="18186"/>
                  <a:pt x="4206240" y="0"/>
                </a:cubicBezTo>
                <a:cubicBezTo>
                  <a:pt x="4320505" y="-18186"/>
                  <a:pt x="4639381" y="34760"/>
                  <a:pt x="4869180" y="0"/>
                </a:cubicBezTo>
                <a:cubicBezTo>
                  <a:pt x="5098979" y="-34760"/>
                  <a:pt x="5170088" y="15627"/>
                  <a:pt x="5440680" y="0"/>
                </a:cubicBezTo>
                <a:cubicBezTo>
                  <a:pt x="5711272" y="-15627"/>
                  <a:pt x="5664577" y="13855"/>
                  <a:pt x="5829300" y="0"/>
                </a:cubicBezTo>
                <a:cubicBezTo>
                  <a:pt x="5994023" y="-13855"/>
                  <a:pt x="6225667" y="62039"/>
                  <a:pt x="6583680" y="0"/>
                </a:cubicBezTo>
                <a:cubicBezTo>
                  <a:pt x="6941693" y="-62039"/>
                  <a:pt x="7011872" y="4378"/>
                  <a:pt x="7155180" y="0"/>
                </a:cubicBezTo>
                <a:cubicBezTo>
                  <a:pt x="7298488" y="-4378"/>
                  <a:pt x="7623458" y="35155"/>
                  <a:pt x="7818120" y="0"/>
                </a:cubicBezTo>
                <a:cubicBezTo>
                  <a:pt x="8012782" y="-35155"/>
                  <a:pt x="8087520" y="15859"/>
                  <a:pt x="8206740" y="0"/>
                </a:cubicBezTo>
                <a:cubicBezTo>
                  <a:pt x="8325960" y="-15859"/>
                  <a:pt x="8930590" y="45735"/>
                  <a:pt x="9144000" y="0"/>
                </a:cubicBezTo>
                <a:cubicBezTo>
                  <a:pt x="9144571" y="165305"/>
                  <a:pt x="9129128" y="370366"/>
                  <a:pt x="9144000" y="518805"/>
                </a:cubicBezTo>
                <a:cubicBezTo>
                  <a:pt x="9158872" y="667244"/>
                  <a:pt x="9120068" y="845304"/>
                  <a:pt x="9144000" y="1103841"/>
                </a:cubicBezTo>
                <a:cubicBezTo>
                  <a:pt x="9167932" y="1362378"/>
                  <a:pt x="9081161" y="1449936"/>
                  <a:pt x="9144000" y="1655762"/>
                </a:cubicBezTo>
                <a:cubicBezTo>
                  <a:pt x="8979827" y="1688106"/>
                  <a:pt x="8785105" y="1615365"/>
                  <a:pt x="8572500" y="1655762"/>
                </a:cubicBezTo>
                <a:cubicBezTo>
                  <a:pt x="8359895" y="1696159"/>
                  <a:pt x="8043795" y="1593498"/>
                  <a:pt x="7909560" y="1655762"/>
                </a:cubicBezTo>
                <a:cubicBezTo>
                  <a:pt x="7775325" y="1718026"/>
                  <a:pt x="7331857" y="1598686"/>
                  <a:pt x="7155180" y="1655762"/>
                </a:cubicBezTo>
                <a:cubicBezTo>
                  <a:pt x="6978503" y="1712838"/>
                  <a:pt x="6651245" y="1618422"/>
                  <a:pt x="6492240" y="1655762"/>
                </a:cubicBezTo>
                <a:cubicBezTo>
                  <a:pt x="6333235" y="1693102"/>
                  <a:pt x="6161602" y="1628428"/>
                  <a:pt x="6012180" y="1655762"/>
                </a:cubicBezTo>
                <a:cubicBezTo>
                  <a:pt x="5862758" y="1683096"/>
                  <a:pt x="5777576" y="1640148"/>
                  <a:pt x="5715000" y="1655762"/>
                </a:cubicBezTo>
                <a:cubicBezTo>
                  <a:pt x="5652424" y="1671376"/>
                  <a:pt x="5232984" y="1621559"/>
                  <a:pt x="4960620" y="1655762"/>
                </a:cubicBezTo>
                <a:cubicBezTo>
                  <a:pt x="4688256" y="1689965"/>
                  <a:pt x="4443452" y="1615149"/>
                  <a:pt x="4206240" y="1655762"/>
                </a:cubicBezTo>
                <a:cubicBezTo>
                  <a:pt x="3969028" y="1696375"/>
                  <a:pt x="3807682" y="1625108"/>
                  <a:pt x="3634740" y="1655762"/>
                </a:cubicBezTo>
                <a:cubicBezTo>
                  <a:pt x="3461798" y="1686416"/>
                  <a:pt x="3287070" y="1600135"/>
                  <a:pt x="3154680" y="1655762"/>
                </a:cubicBezTo>
                <a:cubicBezTo>
                  <a:pt x="3022290" y="1711389"/>
                  <a:pt x="2933920" y="1611412"/>
                  <a:pt x="2766060" y="1655762"/>
                </a:cubicBezTo>
                <a:cubicBezTo>
                  <a:pt x="2598200" y="1700112"/>
                  <a:pt x="2565889" y="1649518"/>
                  <a:pt x="2377440" y="1655762"/>
                </a:cubicBezTo>
                <a:cubicBezTo>
                  <a:pt x="2188991" y="1662006"/>
                  <a:pt x="2156903" y="1643795"/>
                  <a:pt x="2080260" y="1655762"/>
                </a:cubicBezTo>
                <a:cubicBezTo>
                  <a:pt x="2003617" y="1667729"/>
                  <a:pt x="1862603" y="1640184"/>
                  <a:pt x="1691640" y="1655762"/>
                </a:cubicBezTo>
                <a:cubicBezTo>
                  <a:pt x="1520677" y="1671340"/>
                  <a:pt x="1112664" y="1595027"/>
                  <a:pt x="937260" y="1655762"/>
                </a:cubicBezTo>
                <a:cubicBezTo>
                  <a:pt x="761856" y="1716497"/>
                  <a:pt x="464437" y="1575721"/>
                  <a:pt x="0" y="1655762"/>
                </a:cubicBezTo>
                <a:cubicBezTo>
                  <a:pt x="-14592" y="1431533"/>
                  <a:pt x="59048" y="1322827"/>
                  <a:pt x="0" y="1070726"/>
                </a:cubicBezTo>
                <a:cubicBezTo>
                  <a:pt x="-59048" y="818625"/>
                  <a:pt x="10737" y="711091"/>
                  <a:pt x="0" y="535363"/>
                </a:cubicBezTo>
                <a:cubicBezTo>
                  <a:pt x="-10737" y="359635"/>
                  <a:pt x="32881" y="210230"/>
                  <a:pt x="0" y="0"/>
                </a:cubicBezTo>
                <a:close/>
              </a:path>
            </a:pathLst>
          </a:custGeom>
          <a:ln>
            <a:extLst>
              <a:ext uri="{C807C97D-BFC1-408E-A445-0C87EB9F89A2}">
                <ask:lineSketchStyleProps xmlns:ask="http://schemas.microsoft.com/office/drawing/2018/sketchyshapes" sd="1049818895">
                  <ask:type>
                    <ask:lineSketchScribble/>
                  </ask:type>
                </ask:lineSketchStyleProps>
              </a:ext>
            </a:extLst>
          </a:ln>
          <a:effectLst>
            <a:glow rad="228600">
              <a:schemeClr val="accent1">
                <a:satMod val="175000"/>
                <a:alpha val="40000"/>
              </a:schemeClr>
            </a:glow>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a:lstStyle/>
          <a:p>
            <a:r>
              <a:rPr lang="en-US" b="1" dirty="0">
                <a:solidFill>
                  <a:srgbClr val="FF0000"/>
                </a:solidFill>
              </a:rPr>
              <a:t>By</a:t>
            </a:r>
          </a:p>
          <a:p>
            <a:r>
              <a:rPr lang="en-US" sz="3000" b="1" dirty="0">
                <a:solidFill>
                  <a:srgbClr val="FF0000"/>
                </a:solidFill>
              </a:rPr>
              <a:t>SARITA RAUTARA</a:t>
            </a:r>
          </a:p>
        </p:txBody>
      </p:sp>
    </p:spTree>
    <p:extLst>
      <p:ext uri="{BB962C8B-B14F-4D97-AF65-F5344CB8AC3E}">
        <p14:creationId xmlns:p14="http://schemas.microsoft.com/office/powerpoint/2010/main" val="3418119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idx="1"/>
          </p:nvPr>
        </p:nvSpPr>
        <p:spPr>
          <a:xfrm>
            <a:off x="840657" y="838200"/>
            <a:ext cx="10545097" cy="5257800"/>
          </a:xfrm>
        </p:spPr>
        <p:txBody>
          <a:bodyPr/>
          <a:lstStyle/>
          <a:p>
            <a:pPr eaLnBrk="1" hangingPunct="1">
              <a:buClr>
                <a:schemeClr val="tx1"/>
              </a:buClr>
              <a:buFont typeface="Wingdings" pitchFamily="2" charset="2"/>
              <a:buNone/>
            </a:pPr>
            <a:endParaRPr lang="en-US" sz="2400" dirty="0">
              <a:latin typeface="Times New Roman" pitchFamily="18" charset="0"/>
            </a:endParaRPr>
          </a:p>
          <a:p>
            <a:pPr>
              <a:buClr>
                <a:schemeClr val="tx1"/>
              </a:buClr>
              <a:buNone/>
            </a:pPr>
            <a:r>
              <a:rPr lang="en-US" sz="2400" dirty="0">
                <a:latin typeface="Times New Roman" pitchFamily="18" charset="0"/>
              </a:rPr>
              <a:t> </a:t>
            </a:r>
            <a:r>
              <a:rPr lang="en-US" dirty="0">
                <a:latin typeface="Times New Roman" pitchFamily="18" charset="0"/>
              </a:rPr>
              <a:t>Level-III: Non-vocal professional-who </a:t>
            </a:r>
            <a:r>
              <a:rPr lang="en-US" sz="2400" dirty="0">
                <a:latin typeface="Times New Roman" pitchFamily="18" charset="0"/>
              </a:rPr>
              <a:t>could not perform their work properly if suffering from severe </a:t>
            </a:r>
            <a:r>
              <a:rPr lang="en-US" sz="2400" dirty="0" err="1">
                <a:latin typeface="Times New Roman" pitchFamily="18" charset="0"/>
              </a:rPr>
              <a:t>dysphonia</a:t>
            </a:r>
            <a:r>
              <a:rPr lang="en-US" sz="2400" dirty="0">
                <a:latin typeface="Times New Roman" pitchFamily="18" charset="0"/>
              </a:rPr>
              <a:t>, for them mild or moderate </a:t>
            </a:r>
            <a:r>
              <a:rPr lang="en-US" sz="2400" dirty="0" err="1">
                <a:latin typeface="Times New Roman" pitchFamily="18" charset="0"/>
              </a:rPr>
              <a:t>dysphonia</a:t>
            </a:r>
            <a:r>
              <a:rPr lang="en-US" sz="2400" dirty="0">
                <a:latin typeface="Times New Roman" pitchFamily="18" charset="0"/>
              </a:rPr>
              <a:t> may be inconvenient but would not preclude adequate job performance. E.g.. Doctors,  lawyers, business persons, sales persons.</a:t>
            </a:r>
          </a:p>
          <a:p>
            <a:pPr eaLnBrk="1" hangingPunct="1">
              <a:buClr>
                <a:schemeClr val="tx1"/>
              </a:buClr>
              <a:buFont typeface="Wingdings" pitchFamily="2" charset="2"/>
              <a:buNone/>
            </a:pPr>
            <a:endParaRPr lang="en-US" sz="2400" dirty="0">
              <a:latin typeface="Times New Roman" pitchFamily="18" charset="0"/>
            </a:endParaRPr>
          </a:p>
          <a:p>
            <a:pPr eaLnBrk="1" hangingPunct="1">
              <a:buClr>
                <a:schemeClr val="tx1"/>
              </a:buClr>
              <a:buNone/>
            </a:pPr>
            <a:r>
              <a:rPr lang="en-US" dirty="0">
                <a:latin typeface="Times New Roman" pitchFamily="18" charset="0"/>
              </a:rPr>
              <a:t>Level-IV: Non-vocal non-professional-</a:t>
            </a:r>
            <a:r>
              <a:rPr lang="en-US" sz="2400" dirty="0">
                <a:latin typeface="Times New Roman" pitchFamily="18" charset="0"/>
              </a:rPr>
              <a:t>who will be able to perform his work if experiencing vocal disability. E.g. factory worker, clerk, labor etc.</a:t>
            </a:r>
          </a:p>
          <a:p>
            <a:pPr eaLnBrk="1" hangingPunct="1">
              <a:buFont typeface="Wingdings" pitchFamily="2" charset="2"/>
              <a:buNone/>
            </a:pPr>
            <a:endParaRPr lang="en-US" sz="2400" dirty="0">
              <a:latin typeface="Times New Roman" pitchFamily="18" charset="0"/>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3"/>
          <p:cNvSpPr>
            <a:spLocks noGrp="1" noChangeArrowheads="1"/>
          </p:cNvSpPr>
          <p:nvPr>
            <p:ph idx="1"/>
          </p:nvPr>
        </p:nvSpPr>
        <p:spPr>
          <a:xfrm>
            <a:off x="263012" y="213851"/>
            <a:ext cx="11665975" cy="6430297"/>
          </a:xfrm>
        </p:spPr>
        <p:txBody>
          <a:bodyPr>
            <a:noAutofit/>
          </a:bodyPr>
          <a:lstStyle/>
          <a:p>
            <a:pPr algn="just" eaLnBrk="1" hangingPunct="1">
              <a:lnSpc>
                <a:spcPct val="90000"/>
              </a:lnSpc>
              <a:buFont typeface="Wingdings" pitchFamily="2" charset="2"/>
              <a:buNone/>
            </a:pPr>
            <a:r>
              <a:rPr lang="en-US" sz="2500" i="1" u="sng" dirty="0">
                <a:latin typeface="Arial" panose="020B0604020202020204" pitchFamily="34" charset="0"/>
                <a:cs typeface="Arial" panose="020B0604020202020204" pitchFamily="34" charset="0"/>
              </a:rPr>
              <a:t>Step 1</a:t>
            </a:r>
            <a:endParaRPr lang="en-US" sz="2500" u="sng" dirty="0">
              <a:latin typeface="Arial" panose="020B0604020202020204" pitchFamily="34" charset="0"/>
              <a:cs typeface="Arial" panose="020B0604020202020204" pitchFamily="34" charset="0"/>
            </a:endParaRPr>
          </a:p>
          <a:p>
            <a:pPr algn="just" eaLnBrk="1" hangingPunct="1">
              <a:lnSpc>
                <a:spcPct val="90000"/>
              </a:lnSpc>
              <a:buFont typeface="Wingdings" pitchFamily="2" charset="2"/>
              <a:buNone/>
            </a:pPr>
            <a:r>
              <a:rPr lang="en-US" sz="2500" dirty="0">
                <a:latin typeface="Arial" panose="020B0604020202020204" pitchFamily="34" charset="0"/>
                <a:cs typeface="Arial" panose="020B0604020202020204" pitchFamily="34" charset="0"/>
              </a:rPr>
              <a:t>  We begin by introducing the concept of appropriate speech breathing for non-speech tasks and isolated speech sounds.</a:t>
            </a:r>
          </a:p>
          <a:p>
            <a:pPr algn="just" eaLnBrk="1" hangingPunct="1">
              <a:lnSpc>
                <a:spcPct val="80000"/>
              </a:lnSpc>
              <a:buFont typeface="Wingdings" pitchFamily="2" charset="2"/>
              <a:buNone/>
            </a:pPr>
            <a:r>
              <a:rPr lang="en-US" sz="2500" i="1" u="sng" dirty="0">
                <a:latin typeface="Arial" panose="020B0604020202020204" pitchFamily="34" charset="0"/>
                <a:cs typeface="Arial" panose="020B0604020202020204" pitchFamily="34" charset="0"/>
              </a:rPr>
              <a:t>Step -2</a:t>
            </a:r>
            <a:endParaRPr lang="en-US" sz="2500" u="sng" dirty="0">
              <a:latin typeface="Arial" panose="020B0604020202020204" pitchFamily="34" charset="0"/>
              <a:cs typeface="Arial" panose="020B0604020202020204" pitchFamily="34" charset="0"/>
            </a:endParaRPr>
          </a:p>
          <a:p>
            <a:pPr algn="just" eaLnBrk="1" hangingPunct="1">
              <a:lnSpc>
                <a:spcPct val="80000"/>
              </a:lnSpc>
              <a:buFont typeface="Wingdings" pitchFamily="2" charset="2"/>
              <a:buNone/>
            </a:pPr>
            <a:r>
              <a:rPr lang="en-US" sz="2500" dirty="0">
                <a:latin typeface="Arial" panose="020B0604020202020204" pitchFamily="34" charset="0"/>
                <a:cs typeface="Arial" panose="020B0604020202020204" pitchFamily="34" charset="0"/>
              </a:rPr>
              <a:t>    Quiet Breathing. The patient is asked to pay attention to his or her quiet or tidal breathing.</a:t>
            </a:r>
          </a:p>
          <a:p>
            <a:pPr algn="just" eaLnBrk="1" hangingPunct="1">
              <a:buFont typeface="Wingdings" pitchFamily="2" charset="2"/>
              <a:buNone/>
            </a:pPr>
            <a:r>
              <a:rPr lang="en-US" sz="2500" i="1" u="sng" dirty="0">
                <a:latin typeface="Arial" panose="020B0604020202020204" pitchFamily="34" charset="0"/>
                <a:cs typeface="Arial" panose="020B0604020202020204" pitchFamily="34" charset="0"/>
              </a:rPr>
              <a:t>Step -3</a:t>
            </a:r>
            <a:endParaRPr lang="en-US" sz="2500" u="sng" dirty="0">
              <a:latin typeface="Arial" panose="020B0604020202020204" pitchFamily="34" charset="0"/>
              <a:cs typeface="Arial" panose="020B0604020202020204" pitchFamily="34" charset="0"/>
            </a:endParaRPr>
          </a:p>
          <a:p>
            <a:pPr algn="just" eaLnBrk="1" hangingPunct="1">
              <a:buFont typeface="Wingdings" pitchFamily="2" charset="2"/>
              <a:buNone/>
            </a:pPr>
            <a:r>
              <a:rPr lang="en-US" sz="2500" dirty="0">
                <a:latin typeface="Arial" panose="020B0604020202020204" pitchFamily="34" charset="0"/>
                <a:cs typeface="Arial" panose="020B0604020202020204" pitchFamily="34" charset="0"/>
              </a:rPr>
              <a:t>The transition from non-speech tasks to speech tasks is accomplished systematically.</a:t>
            </a:r>
            <a:endParaRPr lang="en-US" sz="2500" i="1" dirty="0">
              <a:latin typeface="Arial" panose="020B0604020202020204" pitchFamily="34" charset="0"/>
              <a:cs typeface="Arial" panose="020B0604020202020204" pitchFamily="34" charset="0"/>
            </a:endParaRPr>
          </a:p>
          <a:p>
            <a:pPr algn="just" eaLnBrk="1" hangingPunct="1">
              <a:lnSpc>
                <a:spcPct val="80000"/>
              </a:lnSpc>
              <a:buFont typeface="Wingdings" pitchFamily="2" charset="2"/>
              <a:buNone/>
            </a:pPr>
            <a:r>
              <a:rPr lang="en-US" sz="2500" i="1" u="sng" dirty="0">
                <a:latin typeface="Arial" panose="020B0604020202020204" pitchFamily="34" charset="0"/>
                <a:cs typeface="Arial" panose="020B0604020202020204" pitchFamily="34" charset="0"/>
              </a:rPr>
              <a:t>Step -4</a:t>
            </a:r>
            <a:endParaRPr lang="en-US" sz="2500" u="sng" dirty="0">
              <a:latin typeface="Arial" panose="020B0604020202020204" pitchFamily="34" charset="0"/>
              <a:cs typeface="Arial" panose="020B0604020202020204" pitchFamily="34" charset="0"/>
            </a:endParaRPr>
          </a:p>
          <a:p>
            <a:pPr algn="just" eaLnBrk="1" hangingPunct="1">
              <a:lnSpc>
                <a:spcPct val="80000"/>
              </a:lnSpc>
              <a:buFont typeface="Wingdings" pitchFamily="2" charset="2"/>
              <a:buNone/>
            </a:pPr>
            <a:r>
              <a:rPr lang="en-US" sz="2500" dirty="0">
                <a:latin typeface="Arial" panose="020B0604020202020204" pitchFamily="34" charset="0"/>
                <a:cs typeface="Arial" panose="020B0604020202020204" pitchFamily="34" charset="0"/>
              </a:rPr>
              <a:t>     Phrasing is an important component of using appropriate breath control and support in ongoing speech.</a:t>
            </a:r>
          </a:p>
          <a:p>
            <a:pPr algn="just" eaLnBrk="1" hangingPunct="1">
              <a:lnSpc>
                <a:spcPct val="90000"/>
              </a:lnSpc>
              <a:buFont typeface="Wingdings" pitchFamily="2" charset="2"/>
              <a:buNone/>
            </a:pPr>
            <a:r>
              <a:rPr lang="en-US" sz="2500" i="1" u="sng" dirty="0">
                <a:latin typeface="Arial" panose="020B0604020202020204" pitchFamily="34" charset="0"/>
                <a:cs typeface="Arial" panose="020B0604020202020204" pitchFamily="34" charset="0"/>
              </a:rPr>
              <a:t> Step 5</a:t>
            </a:r>
            <a:endParaRPr lang="en-US" sz="2500" u="sng" dirty="0">
              <a:latin typeface="Arial" panose="020B0604020202020204" pitchFamily="34" charset="0"/>
              <a:cs typeface="Arial" panose="020B0604020202020204" pitchFamily="34" charset="0"/>
            </a:endParaRPr>
          </a:p>
          <a:p>
            <a:pPr algn="just" eaLnBrk="1" hangingPunct="1">
              <a:lnSpc>
                <a:spcPct val="90000"/>
              </a:lnSpc>
              <a:buFont typeface="Wingdings" pitchFamily="2" charset="2"/>
              <a:buNone/>
            </a:pPr>
            <a:r>
              <a:rPr lang="en-US" sz="2500" dirty="0">
                <a:latin typeface="Arial" panose="020B0604020202020204" pitchFamily="34" charset="0"/>
                <a:cs typeface="Arial" panose="020B0604020202020204" pitchFamily="34" charset="0"/>
              </a:rPr>
              <a:t>    The transition from structured tasks to conversation is highly individualized. Some patients require very few techniques or strategies, whereas others need very organized exercises</a:t>
            </a:r>
          </a:p>
          <a:p>
            <a:pPr algn="just" eaLnBrk="1" hangingPunct="1">
              <a:lnSpc>
                <a:spcPct val="80000"/>
              </a:lnSpc>
              <a:buFont typeface="Wingdings" pitchFamily="2" charset="2"/>
              <a:buNone/>
            </a:pPr>
            <a:endParaRPr lang="en-US" sz="2500" dirty="0">
              <a:latin typeface="Arial" panose="020B0604020202020204" pitchFamily="34" charset="0"/>
              <a:cs typeface="Arial" panose="020B0604020202020204" pitchFamily="34" charset="0"/>
            </a:endParaRPr>
          </a:p>
          <a:p>
            <a:pPr algn="just" eaLnBrk="1" hangingPunct="1">
              <a:lnSpc>
                <a:spcPct val="90000"/>
              </a:lnSpc>
              <a:buFont typeface="Wingdings" pitchFamily="2" charset="2"/>
              <a:buNone/>
            </a:pPr>
            <a:endParaRPr lang="en-US" sz="2500" i="1" dirty="0">
              <a:latin typeface="Arial" panose="020B0604020202020204" pitchFamily="34" charset="0"/>
              <a:cs typeface="Arial" panose="020B0604020202020204" pitchFamily="34"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3"/>
          <p:cNvSpPr>
            <a:spLocks noGrp="1" noChangeArrowheads="1"/>
          </p:cNvSpPr>
          <p:nvPr>
            <p:ph idx="1"/>
          </p:nvPr>
        </p:nvSpPr>
        <p:spPr>
          <a:xfrm>
            <a:off x="339213" y="457200"/>
            <a:ext cx="11223522" cy="5638800"/>
          </a:xfrm>
        </p:spPr>
        <p:txBody>
          <a:bodyPr/>
          <a:lstStyle/>
          <a:p>
            <a:pPr marL="533400" indent="-533400">
              <a:buFont typeface="Wingdings" pitchFamily="2" charset="2"/>
              <a:buAutoNum type="arabicPeriod" startAt="2"/>
            </a:pPr>
            <a:r>
              <a:rPr lang="en-US" dirty="0">
                <a:latin typeface="Times New Roman" pitchFamily="18" charset="0"/>
              </a:rPr>
              <a:t>Reducing Harsh Glottal Attacks</a:t>
            </a:r>
          </a:p>
          <a:p>
            <a:pPr marL="533400" indent="-533400" algn="just">
              <a:buNone/>
            </a:pPr>
            <a:r>
              <a:rPr lang="en-US" sz="900" dirty="0">
                <a:latin typeface="Times New Roman" pitchFamily="18" charset="0"/>
              </a:rPr>
              <a:t>                </a:t>
            </a:r>
            <a:r>
              <a:rPr lang="en-US" sz="2400" dirty="0">
                <a:latin typeface="Times New Roman" pitchFamily="18" charset="0"/>
              </a:rPr>
              <a:t>The term </a:t>
            </a:r>
            <a:r>
              <a:rPr lang="en-US" sz="2400" i="1" dirty="0">
                <a:latin typeface="Times New Roman" pitchFamily="18" charset="0"/>
              </a:rPr>
              <a:t>harsh </a:t>
            </a:r>
            <a:r>
              <a:rPr lang="en-US" sz="2400" dirty="0">
                <a:latin typeface="Times New Roman" pitchFamily="18" charset="0"/>
              </a:rPr>
              <a:t>or </a:t>
            </a:r>
            <a:r>
              <a:rPr lang="en-US" sz="2400" i="1" dirty="0">
                <a:latin typeface="Times New Roman" pitchFamily="18" charset="0"/>
              </a:rPr>
              <a:t>hard glottal attacks </a:t>
            </a:r>
            <a:r>
              <a:rPr lang="en-US" sz="2400" dirty="0">
                <a:latin typeface="Times New Roman" pitchFamily="18" charset="0"/>
              </a:rPr>
              <a:t>refers to the forceful or abrupt approximation of the vocal folds on words that begin with vowels. The acoustic result is a sudden, sharp, or explosive sound often called a </a:t>
            </a:r>
            <a:r>
              <a:rPr lang="en-US" sz="2400" i="1" dirty="0">
                <a:latin typeface="Times New Roman" pitchFamily="18" charset="0"/>
              </a:rPr>
              <a:t>glottal click </a:t>
            </a:r>
            <a:r>
              <a:rPr lang="en-US" sz="2400" dirty="0">
                <a:latin typeface="Times New Roman" pitchFamily="18" charset="0"/>
              </a:rPr>
              <a:t>or </a:t>
            </a:r>
            <a:r>
              <a:rPr lang="en-US" sz="2400" i="1" dirty="0">
                <a:latin typeface="Times New Roman" pitchFamily="18" charset="0"/>
              </a:rPr>
              <a:t>glottal stroke. </a:t>
            </a:r>
            <a:r>
              <a:rPr lang="en-US" sz="2400" dirty="0">
                <a:latin typeface="Times New Roman" pitchFamily="18" charset="0"/>
              </a:rPr>
              <a:t>The onset of voicing or phonation for vowels should be initiated gradually and easily. The key to easing harsh glottal attacks lies in the timing of the airflow with phonation.</a:t>
            </a:r>
          </a:p>
          <a:p>
            <a:pPr marL="533400" indent="-533400" algn="just">
              <a:buNone/>
            </a:pPr>
            <a:r>
              <a:rPr lang="en-US" sz="2400" b="1" i="1" dirty="0">
                <a:latin typeface="Times New Roman" pitchFamily="18" charset="0"/>
              </a:rPr>
              <a:t>           </a:t>
            </a:r>
            <a:endParaRPr lang="en-US" sz="2400" dirty="0">
              <a:latin typeface="Times New Roman" pitchFamily="18" charset="0"/>
            </a:endParaRPr>
          </a:p>
          <a:p>
            <a:pPr marL="533400" indent="-533400">
              <a:buNone/>
            </a:pPr>
            <a:r>
              <a:rPr lang="en-US" sz="2400" b="1" i="1" dirty="0">
                <a:latin typeface="Times New Roman" pitchFamily="18" charset="0"/>
              </a:rPr>
              <a:t>        </a:t>
            </a:r>
            <a:endParaRPr lang="en-US" sz="2400" i="1" dirty="0">
              <a:latin typeface="Times New Roman" pitchFamily="18" charset="0"/>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3"/>
          <p:cNvSpPr>
            <a:spLocks noGrp="1" noChangeArrowheads="1"/>
          </p:cNvSpPr>
          <p:nvPr>
            <p:ph idx="1"/>
          </p:nvPr>
        </p:nvSpPr>
        <p:spPr>
          <a:xfrm>
            <a:off x="471948" y="489154"/>
            <a:ext cx="11326762" cy="5562600"/>
          </a:xfrm>
        </p:spPr>
        <p:txBody>
          <a:bodyPr>
            <a:normAutofit/>
          </a:bodyPr>
          <a:lstStyle/>
          <a:p>
            <a:pPr algn="just" eaLnBrk="1" hangingPunct="1">
              <a:buFont typeface="Wingdings" pitchFamily="2" charset="2"/>
              <a:buNone/>
            </a:pPr>
            <a:r>
              <a:rPr lang="en-US" b="1" i="1" dirty="0">
                <a:latin typeface="Times New Roman" pitchFamily="18" charset="0"/>
              </a:rPr>
              <a:t>1: Negative Practice</a:t>
            </a:r>
            <a:endParaRPr lang="en-US" dirty="0">
              <a:latin typeface="Times New Roman" pitchFamily="18" charset="0"/>
            </a:endParaRPr>
          </a:p>
          <a:p>
            <a:pPr algn="just" eaLnBrk="1" hangingPunct="1">
              <a:buFont typeface="Wingdings" pitchFamily="2" charset="2"/>
              <a:buNone/>
            </a:pPr>
            <a:r>
              <a:rPr lang="en-US" sz="2400" dirty="0">
                <a:latin typeface="Times New Roman" pitchFamily="18" charset="0"/>
              </a:rPr>
              <a:t>This negative practice is limited to only a few trials. After the clinician demonstrates, the patient is asked to say a word hard, then say it easy. Instructions to produce the word easily may include initiating the word with an /h/ sound, or feeling the air first.</a:t>
            </a:r>
            <a:endParaRPr lang="en-US" sz="2400" i="1" dirty="0">
              <a:latin typeface="Times New Roman" pitchFamily="18" charset="0"/>
            </a:endParaRPr>
          </a:p>
          <a:p>
            <a:pPr algn="just" eaLnBrk="1" hangingPunct="1">
              <a:lnSpc>
                <a:spcPct val="80000"/>
              </a:lnSpc>
              <a:buFont typeface="Wingdings" pitchFamily="2" charset="2"/>
              <a:buNone/>
            </a:pPr>
            <a:r>
              <a:rPr lang="en-US" sz="2400" i="1" dirty="0">
                <a:latin typeface="Times New Roman" pitchFamily="18" charset="0"/>
              </a:rPr>
              <a:t> 2: </a:t>
            </a:r>
            <a:r>
              <a:rPr lang="en-US" sz="2400" b="1" i="1" dirty="0">
                <a:latin typeface="Times New Roman" pitchFamily="18" charset="0"/>
              </a:rPr>
              <a:t>Minimal Pairs</a:t>
            </a:r>
            <a:endParaRPr lang="en-US" sz="2400" b="1" dirty="0">
              <a:latin typeface="Times New Roman" pitchFamily="18" charset="0"/>
            </a:endParaRPr>
          </a:p>
          <a:p>
            <a:pPr algn="just" eaLnBrk="1" hangingPunct="1">
              <a:lnSpc>
                <a:spcPct val="80000"/>
              </a:lnSpc>
              <a:buFont typeface="Wingdings" pitchFamily="2" charset="2"/>
              <a:buNone/>
            </a:pPr>
            <a:r>
              <a:rPr lang="en-US" sz="1400" dirty="0">
                <a:latin typeface="Times New Roman" pitchFamily="18" charset="0"/>
              </a:rPr>
              <a:t>    </a:t>
            </a:r>
            <a:r>
              <a:rPr lang="en-US" sz="2400" dirty="0">
                <a:latin typeface="Times New Roman" pitchFamily="18" charset="0"/>
              </a:rPr>
              <a:t>A list of minimal-paired words (hate/ ate, high/I, etc.) is provided. The patient is directed to feel the openness of the glottis on the /h/ and the closure on the vowel-initiated cognate.</a:t>
            </a:r>
          </a:p>
          <a:p>
            <a:pPr algn="just" eaLnBrk="1" hangingPunct="1">
              <a:lnSpc>
                <a:spcPct val="80000"/>
              </a:lnSpc>
              <a:buFont typeface="Wingdings" pitchFamily="2" charset="2"/>
              <a:buNone/>
            </a:pPr>
            <a:r>
              <a:rPr lang="en-US" sz="2400" b="1" i="1" dirty="0">
                <a:latin typeface="Times New Roman" pitchFamily="18" charset="0"/>
              </a:rPr>
              <a:t>3: Single Words</a:t>
            </a:r>
          </a:p>
          <a:p>
            <a:pPr algn="just" eaLnBrk="1" hangingPunct="1">
              <a:lnSpc>
                <a:spcPct val="80000"/>
              </a:lnSpc>
              <a:buFont typeface="Wingdings" pitchFamily="2" charset="2"/>
              <a:buNone/>
            </a:pPr>
            <a:r>
              <a:rPr lang="en-US" sz="2400" dirty="0"/>
              <a:t>     </a:t>
            </a:r>
            <a:r>
              <a:rPr lang="en-US" sz="2400" dirty="0">
                <a:latin typeface="Times New Roman" pitchFamily="18" charset="0"/>
              </a:rPr>
              <a:t>Air naturally precedes vocal fold adduction when producing /h/-initiated words; therefore, easy vowel initiation can be shaped from such words. The word list  is used as stimulus material in a variety of ways. </a:t>
            </a:r>
          </a:p>
          <a:p>
            <a:pPr eaLnBrk="1" hangingPunct="1"/>
            <a:endParaRPr lang="en-US" sz="2400"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3"/>
          <p:cNvSpPr>
            <a:spLocks noGrp="1" noChangeArrowheads="1"/>
          </p:cNvSpPr>
          <p:nvPr>
            <p:ph idx="1"/>
          </p:nvPr>
        </p:nvSpPr>
        <p:spPr>
          <a:xfrm>
            <a:off x="648929" y="381000"/>
            <a:ext cx="10987548" cy="6167284"/>
          </a:xfrm>
        </p:spPr>
        <p:txBody>
          <a:bodyPr>
            <a:normAutofit/>
          </a:bodyPr>
          <a:lstStyle/>
          <a:p>
            <a:pPr marL="365760" indent="-256032" algn="just">
              <a:lnSpc>
                <a:spcPct val="80000"/>
              </a:lnSpc>
              <a:buFont typeface="Wingdings" pitchFamily="2" charset="2"/>
              <a:buAutoNum type="arabicParenR" startAt="3"/>
              <a:defRPr/>
            </a:pPr>
            <a:r>
              <a:rPr lang="en-US" sz="2500" dirty="0">
                <a:latin typeface="Arial" panose="020B0604020202020204" pitchFamily="34" charset="0"/>
                <a:cs typeface="Arial" panose="020B0604020202020204" pitchFamily="34" charset="0"/>
              </a:rPr>
              <a:t>  Oral Resonance</a:t>
            </a:r>
          </a:p>
          <a:p>
            <a:pPr marL="365760" indent="-256032" algn="just">
              <a:lnSpc>
                <a:spcPct val="80000"/>
              </a:lnSpc>
              <a:buNone/>
              <a:defRPr/>
            </a:pPr>
            <a:r>
              <a:rPr lang="en-US" sz="2500" dirty="0">
                <a:latin typeface="Arial" panose="020B0604020202020204" pitchFamily="34" charset="0"/>
                <a:cs typeface="Arial" panose="020B0604020202020204" pitchFamily="34" charset="0"/>
              </a:rPr>
              <a:t>         The distinction between </a:t>
            </a:r>
            <a:r>
              <a:rPr lang="en-US" sz="2500" i="1" dirty="0">
                <a:latin typeface="Arial" panose="020B0604020202020204" pitchFamily="34" charset="0"/>
                <a:cs typeface="Arial" panose="020B0604020202020204" pitchFamily="34" charset="0"/>
              </a:rPr>
              <a:t>oral resonance </a:t>
            </a:r>
            <a:r>
              <a:rPr lang="en-US" sz="2500" dirty="0">
                <a:latin typeface="Arial" panose="020B0604020202020204" pitchFamily="34" charset="0"/>
                <a:cs typeface="Arial" panose="020B0604020202020204" pitchFamily="34" charset="0"/>
              </a:rPr>
              <a:t>and </a:t>
            </a:r>
            <a:r>
              <a:rPr lang="en-US" sz="2500" i="1" dirty="0">
                <a:latin typeface="Arial" panose="020B0604020202020204" pitchFamily="34" charset="0"/>
                <a:cs typeface="Arial" panose="020B0604020202020204" pitchFamily="34" charset="0"/>
              </a:rPr>
              <a:t>tone focus is </a:t>
            </a:r>
            <a:r>
              <a:rPr lang="en-US" sz="2500" dirty="0">
                <a:latin typeface="Arial" panose="020B0604020202020204" pitchFamily="34" charset="0"/>
                <a:cs typeface="Arial" panose="020B0604020202020204" pitchFamily="34" charset="0"/>
              </a:rPr>
              <a:t>subtle. There are numerous techniques to improve the resonance quality of the voice. We use exercises to increase oral cavity space. These include</a:t>
            </a:r>
          </a:p>
          <a:p>
            <a:pPr marL="365760" indent="-256032" algn="just">
              <a:lnSpc>
                <a:spcPct val="80000"/>
              </a:lnSpc>
              <a:buFont typeface="Wingdings" pitchFamily="2" charset="2"/>
              <a:buChar char="Ø"/>
              <a:defRPr/>
            </a:pPr>
            <a:r>
              <a:rPr lang="en-US" sz="2500" dirty="0">
                <a:latin typeface="Arial" panose="020B0604020202020204" pitchFamily="34" charset="0"/>
                <a:cs typeface="Arial" panose="020B0604020202020204" pitchFamily="34" charset="0"/>
              </a:rPr>
              <a:t>   palatal, </a:t>
            </a:r>
          </a:p>
          <a:p>
            <a:pPr marL="365760" indent="-256032" algn="just">
              <a:lnSpc>
                <a:spcPct val="80000"/>
              </a:lnSpc>
              <a:buFont typeface="Wingdings" pitchFamily="2" charset="2"/>
              <a:buChar char="Ø"/>
              <a:defRPr/>
            </a:pPr>
            <a:r>
              <a:rPr lang="en-US" sz="2500" dirty="0">
                <a:latin typeface="Arial" panose="020B0604020202020204" pitchFamily="34" charset="0"/>
                <a:cs typeface="Arial" panose="020B0604020202020204" pitchFamily="34" charset="0"/>
              </a:rPr>
              <a:t>   pharyngeal, and</a:t>
            </a:r>
          </a:p>
          <a:p>
            <a:pPr marL="365760" indent="-256032" algn="just">
              <a:lnSpc>
                <a:spcPct val="80000"/>
              </a:lnSpc>
              <a:buFont typeface="Wingdings" pitchFamily="2" charset="2"/>
              <a:buChar char="Ø"/>
              <a:defRPr/>
            </a:pPr>
            <a:r>
              <a:rPr lang="en-US" sz="2500" dirty="0">
                <a:latin typeface="Arial" panose="020B0604020202020204" pitchFamily="34" charset="0"/>
                <a:cs typeface="Arial" panose="020B0604020202020204" pitchFamily="34" charset="0"/>
              </a:rPr>
              <a:t>   tongue exercises. </a:t>
            </a:r>
          </a:p>
          <a:p>
            <a:pPr marL="365760" indent="-256032" algn="just">
              <a:lnSpc>
                <a:spcPct val="80000"/>
              </a:lnSpc>
              <a:buNone/>
              <a:defRPr/>
            </a:pPr>
            <a:r>
              <a:rPr lang="en-US" sz="2500" dirty="0">
                <a:latin typeface="Arial" panose="020B0604020202020204" pitchFamily="34" charset="0"/>
                <a:cs typeface="Arial" panose="020B0604020202020204" pitchFamily="34" charset="0"/>
              </a:rPr>
              <a:t>The goal is to increase the oral cavity space </a:t>
            </a:r>
            <a:r>
              <a:rPr lang="en-US" sz="2500" dirty="0" err="1">
                <a:latin typeface="Arial" panose="020B0604020202020204" pitchFamily="34" charset="0"/>
                <a:cs typeface="Arial" panose="020B0604020202020204" pitchFamily="34" charset="0"/>
              </a:rPr>
              <a:t>anteriorly</a:t>
            </a:r>
            <a:r>
              <a:rPr lang="en-US" sz="2500" dirty="0">
                <a:latin typeface="Arial" panose="020B0604020202020204" pitchFamily="34" charset="0"/>
                <a:cs typeface="Arial" panose="020B0604020202020204" pitchFamily="34" charset="0"/>
              </a:rPr>
              <a:t> and </a:t>
            </a:r>
            <a:r>
              <a:rPr lang="en-US" sz="2500" dirty="0" err="1">
                <a:latin typeface="Arial" panose="020B0604020202020204" pitchFamily="34" charset="0"/>
                <a:cs typeface="Arial" panose="020B0604020202020204" pitchFamily="34" charset="0"/>
              </a:rPr>
              <a:t>posteriorly</a:t>
            </a:r>
            <a:r>
              <a:rPr lang="en-US" sz="2500" dirty="0">
                <a:latin typeface="Arial" panose="020B0604020202020204" pitchFamily="34" charset="0"/>
                <a:cs typeface="Arial" panose="020B0604020202020204" pitchFamily="34" charset="0"/>
              </a:rPr>
              <a:t>. </a:t>
            </a:r>
          </a:p>
          <a:p>
            <a:pPr marL="365760" indent="-256032" algn="just">
              <a:lnSpc>
                <a:spcPct val="80000"/>
              </a:lnSpc>
              <a:buNone/>
              <a:defRPr/>
            </a:pPr>
            <a:r>
              <a:rPr lang="en-US" sz="2500" dirty="0">
                <a:latin typeface="Arial" panose="020B0604020202020204" pitchFamily="34" charset="0"/>
                <a:cs typeface="Arial" panose="020B0604020202020204" pitchFamily="34" charset="0"/>
              </a:rPr>
              <a:t>We generally begin with awareness exercises that are especially important for the non-singer or others who have not had any formal voice or speech training. </a:t>
            </a:r>
          </a:p>
          <a:p>
            <a:pPr marL="365760" indent="-256032" algn="just">
              <a:lnSpc>
                <a:spcPct val="80000"/>
              </a:lnSpc>
              <a:buNone/>
              <a:defRPr/>
            </a:pPr>
            <a:r>
              <a:rPr lang="en-US" sz="2500" dirty="0">
                <a:latin typeface="Arial" panose="020B0604020202020204" pitchFamily="34" charset="0"/>
                <a:cs typeface="Arial" panose="020B0604020202020204" pitchFamily="34" charset="0"/>
              </a:rPr>
              <a:t>Many speakers tend to keep the jaw closed and open it only when necessary on low vowels. A more appropriate resonance pattern is to keep the jaw relaxed and open, and to only close when necessary on such sounds as /s/, /z/, /</a:t>
            </a:r>
            <a:r>
              <a:rPr lang="en-US" sz="2500" dirty="0" err="1">
                <a:latin typeface="Arial" panose="020B0604020202020204" pitchFamily="34" charset="0"/>
                <a:cs typeface="Arial" panose="020B0604020202020204" pitchFamily="34" charset="0"/>
              </a:rPr>
              <a:t>tf</a:t>
            </a:r>
            <a:r>
              <a:rPr lang="en-US" sz="2500" dirty="0">
                <a:latin typeface="Arial" panose="020B0604020202020204" pitchFamily="34" charset="0"/>
                <a:cs typeface="Arial" panose="020B0604020202020204" pitchFamily="34" charset="0"/>
              </a:rPr>
              <a:t> /, /d3/, /f / and /3/. </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3"/>
          <p:cNvSpPr>
            <a:spLocks noGrp="1" noChangeArrowheads="1"/>
          </p:cNvSpPr>
          <p:nvPr>
            <p:ph idx="1"/>
          </p:nvPr>
        </p:nvSpPr>
        <p:spPr>
          <a:xfrm>
            <a:off x="398205" y="381000"/>
            <a:ext cx="11385755" cy="5715000"/>
          </a:xfrm>
        </p:spPr>
        <p:txBody>
          <a:bodyPr/>
          <a:lstStyle/>
          <a:p>
            <a:pPr algn="just" eaLnBrk="1" hangingPunct="1">
              <a:lnSpc>
                <a:spcPct val="90000"/>
              </a:lnSpc>
              <a:buFont typeface="Wingdings" pitchFamily="2" charset="2"/>
              <a:buNone/>
            </a:pPr>
            <a:r>
              <a:rPr lang="en-US" sz="2400" dirty="0">
                <a:latin typeface="Times New Roman" pitchFamily="18" charset="0"/>
              </a:rPr>
              <a:t>             This necessitates increased activity of the anterior part of the tongue, in disassociation with jaw movements and may require additional practice, particularly with individuals with </a:t>
            </a:r>
            <a:r>
              <a:rPr lang="en-US" sz="2400" dirty="0" err="1">
                <a:latin typeface="Times New Roman" pitchFamily="18" charset="0"/>
              </a:rPr>
              <a:t>myofacial</a:t>
            </a:r>
            <a:r>
              <a:rPr lang="en-US" sz="2400" dirty="0">
                <a:latin typeface="Times New Roman" pitchFamily="18" charset="0"/>
              </a:rPr>
              <a:t> imbalance syndrome.</a:t>
            </a:r>
          </a:p>
          <a:p>
            <a:pPr algn="just" eaLnBrk="1" hangingPunct="1">
              <a:lnSpc>
                <a:spcPct val="90000"/>
              </a:lnSpc>
              <a:buFont typeface="Wingdings" pitchFamily="2" charset="2"/>
              <a:buNone/>
            </a:pPr>
            <a:r>
              <a:rPr lang="en-US" sz="2400" dirty="0">
                <a:latin typeface="Times New Roman" pitchFamily="18" charset="0"/>
              </a:rPr>
              <a:t>    Jaw and facial tension are commonly observed in </a:t>
            </a:r>
            <a:r>
              <a:rPr lang="en-US" sz="2400" dirty="0" err="1">
                <a:latin typeface="Times New Roman" pitchFamily="18" charset="0"/>
              </a:rPr>
              <a:t>hyperfunctional</a:t>
            </a:r>
            <a:r>
              <a:rPr lang="en-US" sz="2400" dirty="0">
                <a:latin typeface="Times New Roman" pitchFamily="18" charset="0"/>
              </a:rPr>
              <a:t> voice users. Tension is often expressed as a "clenched teeth" posture, with little excursion of the jaw while speaking. </a:t>
            </a:r>
          </a:p>
          <a:p>
            <a:pPr algn="just" eaLnBrk="1" hangingPunct="1">
              <a:lnSpc>
                <a:spcPct val="90000"/>
              </a:lnSpc>
              <a:buFont typeface="Wingdings" pitchFamily="2" charset="2"/>
              <a:buNone/>
            </a:pPr>
            <a:r>
              <a:rPr lang="en-US" sz="2400" dirty="0">
                <a:latin typeface="Times New Roman" pitchFamily="18" charset="0"/>
              </a:rPr>
              <a:t>By maintaining the jaw in a relatively fixed position, the tongue, pharynx, and other structures are forced to work harder to make the necessary adjustment for vowel differentiation. </a:t>
            </a:r>
          </a:p>
          <a:p>
            <a:pPr algn="just" eaLnBrk="1" hangingPunct="1">
              <a:lnSpc>
                <a:spcPct val="90000"/>
              </a:lnSpc>
              <a:buFont typeface="Wingdings" pitchFamily="2" charset="2"/>
              <a:buNone/>
            </a:pPr>
            <a:r>
              <a:rPr lang="en-US" sz="2400" dirty="0">
                <a:latin typeface="Times New Roman" pitchFamily="18" charset="0"/>
              </a:rPr>
              <a:t>Further, the diminished space within the oral cavity compromises its effectiveness as a resonator.. </a:t>
            </a:r>
          </a:p>
          <a:p>
            <a:pPr eaLnBrk="1" hangingPunct="1">
              <a:lnSpc>
                <a:spcPct val="90000"/>
              </a:lnSpc>
              <a:buFont typeface="Wingdings" pitchFamily="2" charset="2"/>
              <a:buNone/>
            </a:pPr>
            <a:r>
              <a:rPr lang="en-US" sz="2400" b="1" u="sng" dirty="0">
                <a:latin typeface="Times New Roman" pitchFamily="18" charset="0"/>
              </a:rPr>
              <a:t>Techniques for oral resonance include :</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3"/>
          <p:cNvSpPr>
            <a:spLocks noGrp="1" noChangeArrowheads="1"/>
          </p:cNvSpPr>
          <p:nvPr>
            <p:ph idx="1"/>
          </p:nvPr>
        </p:nvSpPr>
        <p:spPr>
          <a:xfrm>
            <a:off x="383458" y="381000"/>
            <a:ext cx="11577484" cy="6072336"/>
          </a:xfrm>
        </p:spPr>
        <p:txBody>
          <a:bodyPr>
            <a:normAutofit/>
          </a:bodyPr>
          <a:lstStyle/>
          <a:p>
            <a:pPr marL="365760" indent="-256032">
              <a:lnSpc>
                <a:spcPct val="80000"/>
              </a:lnSpc>
              <a:buNone/>
              <a:defRPr/>
            </a:pPr>
            <a:r>
              <a:rPr lang="en-US" sz="1400" i="1" dirty="0"/>
              <a:t> </a:t>
            </a:r>
            <a:r>
              <a:rPr lang="en-US" i="1" dirty="0"/>
              <a:t>1-</a:t>
            </a:r>
            <a:r>
              <a:rPr lang="en-US" i="1" dirty="0">
                <a:latin typeface="Times New Roman" pitchFamily="18" charset="0"/>
              </a:rPr>
              <a:t>Palatal</a:t>
            </a:r>
            <a:r>
              <a:rPr lang="en-US" sz="2400" i="1" dirty="0">
                <a:latin typeface="Times New Roman" pitchFamily="18" charset="0"/>
              </a:rPr>
              <a:t> Awareness</a:t>
            </a:r>
            <a:endParaRPr lang="en-US" sz="2400" dirty="0">
              <a:latin typeface="Times New Roman" pitchFamily="18" charset="0"/>
            </a:endParaRPr>
          </a:p>
          <a:p>
            <a:pPr marL="365760" indent="-256032">
              <a:lnSpc>
                <a:spcPct val="80000"/>
              </a:lnSpc>
              <a:buNone/>
              <a:defRPr/>
            </a:pPr>
            <a:r>
              <a:rPr lang="en-US" sz="1400" dirty="0">
                <a:latin typeface="Times New Roman" pitchFamily="18" charset="0"/>
              </a:rPr>
              <a:t>  </a:t>
            </a:r>
            <a:r>
              <a:rPr lang="en-US" sz="2400" dirty="0">
                <a:latin typeface="Times New Roman" pitchFamily="18" charset="0"/>
              </a:rPr>
              <a:t>This exercise is useful for patients with functional or regional nasality and is often used to shape resonance for non-singers. </a:t>
            </a:r>
          </a:p>
          <a:p>
            <a:pPr marL="365760" indent="-256032">
              <a:lnSpc>
                <a:spcPct val="80000"/>
              </a:lnSpc>
              <a:buNone/>
              <a:defRPr/>
            </a:pPr>
            <a:r>
              <a:rPr lang="en-US" sz="2400" dirty="0">
                <a:latin typeface="Times New Roman" pitchFamily="18" charset="0"/>
              </a:rPr>
              <a:t>The patient is asked to stand and suggestions regarding appropriate head and neck position are provided. The patient is asked to sustain an /n/ using good abdominal/ diaphragmatic breath support. </a:t>
            </a:r>
          </a:p>
          <a:p>
            <a:pPr marL="365760" indent="-256032">
              <a:lnSpc>
                <a:spcPct val="80000"/>
              </a:lnSpc>
              <a:buNone/>
              <a:defRPr/>
            </a:pPr>
            <a:r>
              <a:rPr lang="en-US" sz="2400" dirty="0">
                <a:latin typeface="Times New Roman" pitchFamily="18" charset="0"/>
              </a:rPr>
              <a:t>Cues are provided to facilitate self-monitoring and to direct the patient's attention to the soft palate. </a:t>
            </a:r>
          </a:p>
          <a:p>
            <a:pPr marL="365760" indent="-256032">
              <a:lnSpc>
                <a:spcPct val="80000"/>
              </a:lnSpc>
              <a:buNone/>
              <a:defRPr/>
            </a:pPr>
            <a:r>
              <a:rPr lang="en-US" sz="2400" dirty="0">
                <a:latin typeface="Times New Roman" pitchFamily="18" charset="0"/>
              </a:rPr>
              <a:t>Visual monitoring (using a hand mirror) is especially useful. The /n/ is repeated at least 10 times. While continuing to use the mirror, the patient is asked to change the sustained /n/ to / a / and is guided to observe the movement of the soft palate and the tongue. </a:t>
            </a:r>
          </a:p>
          <a:p>
            <a:pPr marL="365760" indent="-256032">
              <a:lnSpc>
                <a:spcPct val="80000"/>
              </a:lnSpc>
              <a:buNone/>
              <a:defRPr/>
            </a:pPr>
            <a:r>
              <a:rPr lang="en-US" sz="2400" dirty="0">
                <a:latin typeface="Times New Roman" pitchFamily="18" charset="0"/>
              </a:rPr>
              <a:t>The mirror is taken away, and the patient is asked to feel this action. The /n/ to /a/ is repeated 10 times while sustaining one tone.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3"/>
          <p:cNvSpPr>
            <a:spLocks noGrp="1" noChangeArrowheads="1"/>
          </p:cNvSpPr>
          <p:nvPr>
            <p:ph idx="1"/>
          </p:nvPr>
        </p:nvSpPr>
        <p:spPr>
          <a:xfrm>
            <a:off x="353961" y="533400"/>
            <a:ext cx="11385755" cy="5638800"/>
          </a:xfrm>
        </p:spPr>
        <p:txBody>
          <a:bodyPr>
            <a:normAutofit/>
          </a:bodyPr>
          <a:lstStyle/>
          <a:p>
            <a:pPr marL="365760" indent="-256032">
              <a:lnSpc>
                <a:spcPct val="80000"/>
              </a:lnSpc>
              <a:buNone/>
              <a:defRPr/>
            </a:pPr>
            <a:r>
              <a:rPr lang="en-US" i="1" dirty="0">
                <a:latin typeface="Times New Roman" pitchFamily="18" charset="0"/>
              </a:rPr>
              <a:t>2: Tongue Protrusion</a:t>
            </a:r>
            <a:endParaRPr lang="en-US" dirty="0">
              <a:latin typeface="Times New Roman" pitchFamily="18" charset="0"/>
            </a:endParaRPr>
          </a:p>
          <a:p>
            <a:pPr marL="395478" indent="-285750" algn="just">
              <a:lnSpc>
                <a:spcPct val="80000"/>
              </a:lnSpc>
              <a:buFont typeface="Wingdings" panose="05000000000000000000" pitchFamily="2" charset="2"/>
              <a:buChar char="ü"/>
              <a:defRPr/>
            </a:pPr>
            <a:r>
              <a:rPr lang="en-US" sz="1600" dirty="0">
                <a:latin typeface="Times New Roman" pitchFamily="18" charset="0"/>
              </a:rPr>
              <a:t>    </a:t>
            </a:r>
            <a:r>
              <a:rPr lang="en-US" sz="2400" dirty="0">
                <a:latin typeface="Times New Roman" pitchFamily="18" charset="0"/>
              </a:rPr>
              <a:t>Hyper extending the position of the tongue for a simple task such as counting or reading short phrases is an extremely useful technique for finding immediate relief to tongue tension. </a:t>
            </a:r>
          </a:p>
          <a:p>
            <a:pPr marL="452628" indent="-342900" algn="just">
              <a:lnSpc>
                <a:spcPct val="80000"/>
              </a:lnSpc>
              <a:buFont typeface="Wingdings" panose="05000000000000000000" pitchFamily="2" charset="2"/>
              <a:buChar char="ü"/>
              <a:defRPr/>
            </a:pPr>
            <a:r>
              <a:rPr lang="en-US" sz="2400" dirty="0">
                <a:latin typeface="Times New Roman" pitchFamily="18" charset="0"/>
              </a:rPr>
              <a:t>The patient is asked to protrude the tongue so that it rests lightly on the lower lip (but not beyond the lip). Instructions are provided to ensure good speech breathing. The patient repeats one number per breath up to the number 10, then repeat the sequence. </a:t>
            </a:r>
          </a:p>
          <a:p>
            <a:pPr marL="452628" indent="-342900" algn="just">
              <a:lnSpc>
                <a:spcPct val="80000"/>
              </a:lnSpc>
              <a:buFont typeface="Wingdings" panose="05000000000000000000" pitchFamily="2" charset="2"/>
              <a:buChar char="ü"/>
              <a:defRPr/>
            </a:pPr>
            <a:r>
              <a:rPr lang="en-US" sz="2400" dirty="0">
                <a:latin typeface="Times New Roman" pitchFamily="18" charset="0"/>
              </a:rPr>
              <a:t>This sequence (counting from 1 to 10) is repeated three times to ensure that the posterior tongue muscles have stretched and relaxed. </a:t>
            </a:r>
          </a:p>
          <a:p>
            <a:pPr marL="452628" indent="-342900" algn="just">
              <a:lnSpc>
                <a:spcPct val="80000"/>
              </a:lnSpc>
              <a:buFont typeface="Wingdings" panose="05000000000000000000" pitchFamily="2" charset="2"/>
              <a:buChar char="ü"/>
              <a:defRPr/>
            </a:pPr>
            <a:r>
              <a:rPr lang="en-US" sz="2400" dirty="0">
                <a:latin typeface="Times New Roman" pitchFamily="18" charset="0"/>
              </a:rPr>
              <a:t>Essentially, the posterior tongue fatigues during this exercise, making hyperfunction more difficult, while it increases patient awareness. </a:t>
            </a:r>
          </a:p>
          <a:p>
            <a:pPr marL="452628" indent="-342900" algn="just">
              <a:lnSpc>
                <a:spcPct val="80000"/>
              </a:lnSpc>
              <a:buFont typeface="Wingdings" panose="05000000000000000000" pitchFamily="2" charset="2"/>
              <a:buChar char="ü"/>
              <a:defRPr/>
            </a:pPr>
            <a:r>
              <a:rPr lang="en-US" sz="2400" dirty="0">
                <a:latin typeface="Times New Roman" pitchFamily="18" charset="0"/>
              </a:rPr>
              <a:t>When the tongue is placed back in the mouth, it is easier to maintain a comfortable, more forward tongue placement, and the tone quality produced is often strikingly free and clear.</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3"/>
          <p:cNvSpPr>
            <a:spLocks noGrp="1" noChangeArrowheads="1"/>
          </p:cNvSpPr>
          <p:nvPr>
            <p:ph idx="1"/>
          </p:nvPr>
        </p:nvSpPr>
        <p:spPr>
          <a:xfrm>
            <a:off x="575187" y="533400"/>
            <a:ext cx="11385755" cy="5562600"/>
          </a:xfrm>
        </p:spPr>
        <p:txBody>
          <a:bodyPr/>
          <a:lstStyle/>
          <a:p>
            <a:pPr eaLnBrk="1" hangingPunct="1">
              <a:buFont typeface="Wingdings" pitchFamily="2" charset="2"/>
              <a:buNone/>
            </a:pPr>
            <a:r>
              <a:rPr lang="en-US" i="1" dirty="0"/>
              <a:t> </a:t>
            </a:r>
            <a:r>
              <a:rPr lang="en-US" i="1" dirty="0">
                <a:latin typeface="Times New Roman" pitchFamily="18" charset="0"/>
              </a:rPr>
              <a:t>3: Natural Open Vowels</a:t>
            </a:r>
            <a:endParaRPr lang="en-US" dirty="0">
              <a:latin typeface="Times New Roman" pitchFamily="18" charset="0"/>
            </a:endParaRPr>
          </a:p>
          <a:p>
            <a:pPr eaLnBrk="1" hangingPunct="1">
              <a:buFont typeface="Wingdings" pitchFamily="2" charset="2"/>
              <a:buNone/>
            </a:pPr>
            <a:r>
              <a:rPr lang="en-US" dirty="0">
                <a:latin typeface="Times New Roman" pitchFamily="18" charset="0"/>
              </a:rPr>
              <a:t> </a:t>
            </a:r>
            <a:r>
              <a:rPr lang="en-US" sz="2400" dirty="0">
                <a:latin typeface="Times New Roman" pitchFamily="18" charset="0"/>
              </a:rPr>
              <a:t>Certain vowels and diphthongs have an inherent "openness" to them (</a:t>
            </a:r>
            <a:r>
              <a:rPr lang="en-US" sz="2400" dirty="0" err="1">
                <a:latin typeface="Times New Roman" pitchFamily="18" charset="0"/>
              </a:rPr>
              <a:t>eg</a:t>
            </a:r>
            <a:r>
              <a:rPr lang="en-US" sz="2400" dirty="0">
                <a:latin typeface="Times New Roman" pitchFamily="18" charset="0"/>
              </a:rPr>
              <a:t>, /a/, /(ai/, </a:t>
            </a:r>
            <a:r>
              <a:rPr lang="en-US" sz="2400" i="1" dirty="0" err="1">
                <a:latin typeface="Times New Roman" pitchFamily="18" charset="0"/>
              </a:rPr>
              <a:t>lael</a:t>
            </a:r>
            <a:r>
              <a:rPr lang="en-US" sz="2400" i="1" dirty="0">
                <a:latin typeface="Times New Roman" pitchFamily="18" charset="0"/>
              </a:rPr>
              <a:t>, /</a:t>
            </a:r>
            <a:r>
              <a:rPr lang="en-US" sz="2400" dirty="0">
                <a:latin typeface="Times New Roman" pitchFamily="18" charset="0"/>
              </a:rPr>
              <a:t>au/) and naturally facilitate more vertical space within the oral cavity.</a:t>
            </a:r>
          </a:p>
          <a:p>
            <a:pPr eaLnBrk="1" hangingPunct="1">
              <a:buFont typeface="Wingdings" pitchFamily="2" charset="2"/>
              <a:buNone/>
            </a:pPr>
            <a:r>
              <a:rPr lang="en-US" sz="2400" dirty="0">
                <a:latin typeface="Times New Roman" pitchFamily="18" charset="0"/>
              </a:rPr>
              <a:t> The patient is provided with a practice list of words containing these vowels . </a:t>
            </a:r>
          </a:p>
          <a:p>
            <a:pPr eaLnBrk="1" hangingPunct="1">
              <a:buFont typeface="Wingdings" pitchFamily="2" charset="2"/>
              <a:buNone/>
            </a:pPr>
            <a:r>
              <a:rPr lang="en-US" sz="2400" dirty="0">
                <a:latin typeface="Times New Roman" pitchFamily="18" charset="0"/>
              </a:rPr>
              <a:t>These words are used as targets in phrases to enable the patient to experience this openness in connected speech. </a:t>
            </a:r>
          </a:p>
          <a:p>
            <a:pPr eaLnBrk="1" hangingPunct="1">
              <a:buFont typeface="Wingdings" pitchFamily="2" charset="2"/>
              <a:buNone/>
            </a:pPr>
            <a:r>
              <a:rPr lang="en-US" sz="2400" dirty="0">
                <a:latin typeface="Times New Roman" pitchFamily="18" charset="0"/>
              </a:rPr>
              <a:t>The patient is then asked to identify such words in longer phrases, paragraphs, and conversational speech</a:t>
            </a:r>
          </a:p>
          <a:p>
            <a:pPr eaLnBrk="1" hangingPunct="1">
              <a:buFont typeface="Wingdings" pitchFamily="2" charset="2"/>
              <a:buNone/>
            </a:pPr>
            <a:r>
              <a:rPr lang="en-US" sz="2400" i="1" dirty="0">
                <a:latin typeface="Times New Roman" pitchFamily="18" charset="0"/>
              </a:rPr>
              <a:t> </a:t>
            </a:r>
            <a:endParaRPr lang="en-US" sz="2400" dirty="0">
              <a:latin typeface="Times New Roman" pitchFamily="18" charset="0"/>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3"/>
          <p:cNvSpPr>
            <a:spLocks noGrp="1" noChangeArrowheads="1"/>
          </p:cNvSpPr>
          <p:nvPr>
            <p:ph idx="1"/>
          </p:nvPr>
        </p:nvSpPr>
        <p:spPr>
          <a:xfrm>
            <a:off x="486697" y="457200"/>
            <a:ext cx="11253019" cy="5638800"/>
          </a:xfrm>
        </p:spPr>
        <p:txBody>
          <a:bodyPr/>
          <a:lstStyle/>
          <a:p>
            <a:pPr eaLnBrk="1" hangingPunct="1">
              <a:buFont typeface="Wingdings" pitchFamily="2" charset="2"/>
              <a:buNone/>
            </a:pPr>
            <a:r>
              <a:rPr lang="en-US" b="1" i="1" dirty="0">
                <a:latin typeface="Times New Roman" pitchFamily="18" charset="0"/>
              </a:rPr>
              <a:t>4.Vocal Placement Exercise</a:t>
            </a:r>
            <a:endParaRPr lang="en-US" dirty="0">
              <a:latin typeface="Times New Roman" pitchFamily="18" charset="0"/>
            </a:endParaRPr>
          </a:p>
          <a:p>
            <a:pPr eaLnBrk="1" hangingPunct="1">
              <a:buFont typeface="Wingdings" pitchFamily="2" charset="2"/>
              <a:buNone/>
            </a:pPr>
            <a:r>
              <a:rPr lang="en-US" dirty="0">
                <a:latin typeface="Times New Roman" pitchFamily="18" charset="0"/>
              </a:rPr>
              <a:t>   </a:t>
            </a:r>
            <a:r>
              <a:rPr lang="en-US" sz="2400" dirty="0">
                <a:latin typeface="Times New Roman" pitchFamily="18" charset="0"/>
              </a:rPr>
              <a:t>We begin by having the patient contrast naturally front words (</a:t>
            </a:r>
            <a:r>
              <a:rPr lang="en-US" sz="2400" dirty="0" err="1">
                <a:latin typeface="Times New Roman" pitchFamily="18" charset="0"/>
              </a:rPr>
              <a:t>eg</a:t>
            </a:r>
            <a:r>
              <a:rPr lang="en-US" sz="2400" dirty="0">
                <a:latin typeface="Times New Roman" pitchFamily="18" charset="0"/>
              </a:rPr>
              <a:t>, </a:t>
            </a:r>
            <a:r>
              <a:rPr lang="en-US" sz="2400" i="1" dirty="0">
                <a:latin typeface="Times New Roman" pitchFamily="18" charset="0"/>
              </a:rPr>
              <a:t>neat) </a:t>
            </a:r>
            <a:r>
              <a:rPr lang="en-US" sz="2400" dirty="0">
                <a:latin typeface="Times New Roman" pitchFamily="18" charset="0"/>
              </a:rPr>
              <a:t>with naturally back words (</a:t>
            </a:r>
            <a:r>
              <a:rPr lang="en-US" sz="2400" dirty="0" err="1">
                <a:latin typeface="Times New Roman" pitchFamily="18" charset="0"/>
              </a:rPr>
              <a:t>eg</a:t>
            </a:r>
            <a:r>
              <a:rPr lang="en-US" sz="2400" dirty="0">
                <a:latin typeface="Times New Roman" pitchFamily="18" charset="0"/>
              </a:rPr>
              <a:t>, </a:t>
            </a:r>
            <a:r>
              <a:rPr lang="en-US" sz="2400" i="1" dirty="0">
                <a:latin typeface="Times New Roman" pitchFamily="18" charset="0"/>
              </a:rPr>
              <a:t>clock) </a:t>
            </a:r>
            <a:r>
              <a:rPr lang="en-US" sz="2400" dirty="0">
                <a:latin typeface="Times New Roman" pitchFamily="18" charset="0"/>
              </a:rPr>
              <a:t>to heighten the patient's awareness.</a:t>
            </a: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r>
              <a:rPr lang="en-US" sz="2400" dirty="0">
                <a:latin typeface="Times New Roman" pitchFamily="18" charset="0"/>
              </a:rPr>
              <a:t> A list of the front-placed words is provided to reinforce the feeling of the voice buzzing in the front of the mouth. The patient then produces these words, following them with a phrase ending in that target word.</a:t>
            </a: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r>
              <a:rPr lang="en-US" sz="2400" dirty="0">
                <a:latin typeface="Times New Roman" pitchFamily="18" charset="0"/>
              </a:rPr>
              <a:t> If good placement is achieved at the beginning and the end of the utterance, it can hopefully be maintained in between (</a:t>
            </a:r>
            <a:r>
              <a:rPr lang="en-US" sz="2400" dirty="0" err="1">
                <a:latin typeface="Times New Roman" pitchFamily="18" charset="0"/>
              </a:rPr>
              <a:t>eg</a:t>
            </a:r>
            <a:r>
              <a:rPr lang="en-US" sz="2400" dirty="0">
                <a:latin typeface="Times New Roman" pitchFamily="18" charset="0"/>
              </a:rPr>
              <a:t>, </a:t>
            </a:r>
            <a:r>
              <a:rPr lang="en-US" sz="2400" i="1" dirty="0">
                <a:latin typeface="Times New Roman" pitchFamily="18" charset="0"/>
              </a:rPr>
              <a:t>neat—please be neat). </a:t>
            </a:r>
            <a:r>
              <a:rPr lang="en-US" sz="2400" dirty="0">
                <a:latin typeface="Times New Roman" pitchFamily="18" charset="0"/>
              </a:rPr>
              <a:t>The patient is then</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3"/>
          <p:cNvSpPr>
            <a:spLocks noGrp="1" noChangeArrowheads="1"/>
          </p:cNvSpPr>
          <p:nvPr>
            <p:ph idx="1"/>
          </p:nvPr>
        </p:nvSpPr>
        <p:spPr>
          <a:xfrm>
            <a:off x="383457" y="457200"/>
            <a:ext cx="11400503" cy="5638800"/>
          </a:xfrm>
        </p:spPr>
        <p:txBody>
          <a:bodyPr/>
          <a:lstStyle/>
          <a:p>
            <a:pPr marL="533400" indent="-533400">
              <a:lnSpc>
                <a:spcPct val="80000"/>
              </a:lnSpc>
            </a:pPr>
            <a:r>
              <a:rPr lang="en-US" sz="2400" dirty="0">
                <a:latin typeface="Times New Roman" pitchFamily="18" charset="0"/>
              </a:rPr>
              <a:t>instructed to repeat and read sentences and short paragraphs, concentrating on the placement of the articulators and the focus of the voice. Conversational speech and short monologues are practiced in order to make more spontaneous use of this technique.</a:t>
            </a:r>
          </a:p>
          <a:p>
            <a:pPr marL="533400" indent="-533400">
              <a:lnSpc>
                <a:spcPct val="80000"/>
              </a:lnSpc>
            </a:pPr>
            <a:endParaRPr lang="en-US" sz="2400" dirty="0">
              <a:latin typeface="Times New Roman" pitchFamily="18" charset="0"/>
            </a:endParaRPr>
          </a:p>
          <a:p>
            <a:pPr marL="533400" indent="-533400">
              <a:lnSpc>
                <a:spcPct val="80000"/>
              </a:lnSpc>
              <a:buFont typeface="Wingdings" pitchFamily="2" charset="2"/>
              <a:buAutoNum type="arabicPeriod" startAt="5"/>
            </a:pPr>
            <a:r>
              <a:rPr lang="en-US" dirty="0">
                <a:latin typeface="Times New Roman" pitchFamily="18" charset="0"/>
              </a:rPr>
              <a:t>Glottal Fry</a:t>
            </a:r>
            <a:endParaRPr lang="en-US" i="1" dirty="0">
              <a:latin typeface="Times New Roman" pitchFamily="18" charset="0"/>
            </a:endParaRPr>
          </a:p>
          <a:p>
            <a:pPr marL="533400" indent="-533400">
              <a:lnSpc>
                <a:spcPct val="80000"/>
              </a:lnSpc>
            </a:pPr>
            <a:r>
              <a:rPr lang="en-US" sz="2400" i="1" dirty="0">
                <a:latin typeface="Times New Roman" pitchFamily="18" charset="0"/>
              </a:rPr>
              <a:t>Glottal fry </a:t>
            </a:r>
            <a:r>
              <a:rPr lang="en-US" sz="2400" dirty="0">
                <a:latin typeface="Times New Roman" pitchFamily="18" charset="0"/>
              </a:rPr>
              <a:t>(also called </a:t>
            </a:r>
            <a:r>
              <a:rPr lang="en-US" sz="2400" i="1" dirty="0">
                <a:latin typeface="Times New Roman" pitchFamily="18" charset="0"/>
              </a:rPr>
              <a:t>pulse register) </a:t>
            </a:r>
            <a:r>
              <a:rPr lang="en-US" sz="2400" dirty="0">
                <a:latin typeface="Times New Roman" pitchFamily="18" charset="0"/>
              </a:rPr>
              <a:t>occurs in the voice in the lowest frequency (24 Hz to 44 Hz). The tone that is produced in this range is perceived as rough or gravelly. </a:t>
            </a:r>
          </a:p>
          <a:p>
            <a:pPr marL="533400" indent="-533400">
              <a:lnSpc>
                <a:spcPct val="80000"/>
              </a:lnSpc>
            </a:pPr>
            <a:r>
              <a:rPr lang="en-US" sz="2400" dirty="0">
                <a:latin typeface="Times New Roman" pitchFamily="18" charset="0"/>
              </a:rPr>
              <a:t>Glottal fry often occurs in association with inadequate breath support and/or pharyngeal vocal placement. </a:t>
            </a:r>
          </a:p>
          <a:p>
            <a:pPr marL="533400" indent="-533400">
              <a:lnSpc>
                <a:spcPct val="80000"/>
              </a:lnSpc>
            </a:pPr>
            <a:r>
              <a:rPr lang="en-US" sz="2400" dirty="0">
                <a:latin typeface="Times New Roman" pitchFamily="18" charset="0"/>
              </a:rPr>
              <a:t>Techniques to improve breath support, enhance appropriate vocal placement, negative practice, and attention to auditory feedback are particularly useful in eliminating this tonal quality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idx="1"/>
          </p:nvPr>
        </p:nvSpPr>
        <p:spPr>
          <a:xfrm>
            <a:off x="722671" y="533400"/>
            <a:ext cx="10692581" cy="5715000"/>
          </a:xfrm>
        </p:spPr>
        <p:txBody>
          <a:bodyPr/>
          <a:lstStyle/>
          <a:p>
            <a:pPr marL="533400" indent="-533400">
              <a:buNone/>
            </a:pPr>
            <a:r>
              <a:rPr lang="en-US" sz="2400" b="1" dirty="0">
                <a:latin typeface="Times New Roman" pitchFamily="18" charset="0"/>
              </a:rPr>
              <a:t>Voice problems in different professional voice users:</a:t>
            </a:r>
          </a:p>
          <a:p>
            <a:pPr marL="533400" indent="-533400">
              <a:buNone/>
            </a:pPr>
            <a:r>
              <a:rPr lang="en-US" sz="2400" b="1" dirty="0">
                <a:latin typeface="Times New Roman" pitchFamily="18" charset="0"/>
              </a:rPr>
              <a:t>A.   Level -1 Singers:</a:t>
            </a:r>
            <a:r>
              <a:rPr lang="en-US" sz="2400" dirty="0">
                <a:latin typeface="Times New Roman" pitchFamily="18" charset="0"/>
              </a:rPr>
              <a:t> </a:t>
            </a:r>
          </a:p>
          <a:p>
            <a:pPr marL="533400" indent="-533400">
              <a:buNone/>
            </a:pPr>
            <a:r>
              <a:rPr lang="en-US" sz="2400" dirty="0">
                <a:latin typeface="Times New Roman" pitchFamily="18" charset="0"/>
              </a:rPr>
              <a:t>       Symptoms:</a:t>
            </a:r>
          </a:p>
          <a:p>
            <a:pPr marL="533400" indent="-533400">
              <a:buFont typeface="Wingdings" pitchFamily="2" charset="2"/>
              <a:buChar char="§"/>
            </a:pPr>
            <a:r>
              <a:rPr lang="en-US" sz="2400" dirty="0">
                <a:latin typeface="Times New Roman" pitchFamily="18" charset="0"/>
              </a:rPr>
              <a:t>Hoarseness</a:t>
            </a:r>
          </a:p>
          <a:p>
            <a:pPr marL="533400" indent="-533400">
              <a:buFont typeface="Wingdings" pitchFamily="2" charset="2"/>
              <a:buChar char="§"/>
            </a:pPr>
            <a:r>
              <a:rPr lang="en-US" sz="2400" dirty="0">
                <a:latin typeface="Times New Roman" pitchFamily="18" charset="0"/>
              </a:rPr>
              <a:t>Inability to continue to sing for extended period of time without a change of voice quality or control.</a:t>
            </a:r>
          </a:p>
          <a:p>
            <a:pPr marL="533400" indent="-533400">
              <a:buFont typeface="Wingdings" pitchFamily="2" charset="2"/>
              <a:buChar char="§"/>
            </a:pPr>
            <a:r>
              <a:rPr lang="en-US" sz="2400" dirty="0">
                <a:latin typeface="Times New Roman" pitchFamily="18" charset="0"/>
              </a:rPr>
              <a:t>Difficulty in producing high or low tones which they were capable of doing earlier.</a:t>
            </a:r>
          </a:p>
          <a:p>
            <a:pPr marL="533400" indent="-533400" algn="just">
              <a:buFont typeface="Wingdings" pitchFamily="2" charset="2"/>
              <a:buChar char="§"/>
            </a:pPr>
            <a:r>
              <a:rPr lang="en-US" sz="2400" dirty="0">
                <a:latin typeface="Times New Roman" pitchFamily="18" charset="0"/>
              </a:rPr>
              <a:t>Vocal fatigue by becoming hoarse, losing range, changing timber, breaking into different registers (</a:t>
            </a:r>
            <a:r>
              <a:rPr lang="en-US" sz="2400" dirty="0" err="1">
                <a:latin typeface="Times New Roman" pitchFamily="18" charset="0"/>
              </a:rPr>
              <a:t>Sataloff</a:t>
            </a:r>
            <a:r>
              <a:rPr lang="en-US" sz="2400" dirty="0">
                <a:latin typeface="Times New Roman" pitchFamily="18" charset="0"/>
              </a:rPr>
              <a:t> 2000),volume disturbance, prolonged warm-up time.</a:t>
            </a:r>
          </a:p>
          <a:p>
            <a:pPr marL="533400" indent="-533400" algn="just">
              <a:buFont typeface="Wingdings" pitchFamily="2" charset="2"/>
              <a:buChar char="§"/>
            </a:pPr>
            <a:r>
              <a:rPr lang="en-US" sz="2400" dirty="0">
                <a:latin typeface="Times New Roman" pitchFamily="18" charset="0"/>
              </a:rPr>
              <a:t>Breathiness</a:t>
            </a:r>
          </a:p>
          <a:p>
            <a:pPr marL="533400" indent="-533400">
              <a:buFont typeface="Wingdings" pitchFamily="2" charset="2"/>
              <a:buChar char="§"/>
            </a:pPr>
            <a:endParaRPr lang="en-US" sz="2400" dirty="0">
              <a:latin typeface="Times New Roman" pitchFamily="18"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3"/>
          <p:cNvSpPr>
            <a:spLocks noGrp="1" noChangeArrowheads="1"/>
          </p:cNvSpPr>
          <p:nvPr>
            <p:ph idx="1"/>
          </p:nvPr>
        </p:nvSpPr>
        <p:spPr>
          <a:xfrm>
            <a:off x="486697" y="457200"/>
            <a:ext cx="11459497" cy="5638800"/>
          </a:xfrm>
        </p:spPr>
        <p:txBody>
          <a:bodyPr/>
          <a:lstStyle/>
          <a:p>
            <a:pPr marL="0" indent="0">
              <a:lnSpc>
                <a:spcPct val="80000"/>
              </a:lnSpc>
              <a:buNone/>
            </a:pPr>
            <a:r>
              <a:rPr lang="en-US" sz="3600" dirty="0">
                <a:latin typeface="Times New Roman" pitchFamily="18" charset="0"/>
              </a:rPr>
              <a:t>6. Prosody</a:t>
            </a:r>
          </a:p>
          <a:p>
            <a:pPr marL="533400" indent="-533400">
              <a:lnSpc>
                <a:spcPct val="80000"/>
              </a:lnSpc>
              <a:buNone/>
            </a:pPr>
            <a:r>
              <a:rPr lang="en-US" sz="2000" dirty="0">
                <a:latin typeface="Times New Roman" pitchFamily="18" charset="0"/>
              </a:rPr>
              <a:t>          </a:t>
            </a:r>
            <a:r>
              <a:rPr lang="en-US" sz="2400" dirty="0">
                <a:latin typeface="Times New Roman" pitchFamily="18" charset="0"/>
              </a:rPr>
              <a:t>Major prosodic disturbances are not commonly observed in the professional voice population. However, a loss of vocal variety may occur during therapy as other aspects of speech/voice production are changed. In some cases prosody exercises may be necessary</a:t>
            </a:r>
          </a:p>
          <a:p>
            <a:pPr marL="533400" indent="-533400">
              <a:lnSpc>
                <a:spcPct val="80000"/>
              </a:lnSpc>
              <a:buNone/>
            </a:pPr>
            <a:r>
              <a:rPr lang="en-US" sz="2400" i="1" dirty="0">
                <a:latin typeface="Times New Roman" pitchFamily="18" charset="0"/>
              </a:rPr>
              <a:t>1:</a:t>
            </a:r>
            <a:r>
              <a:rPr lang="en-US" i="1" dirty="0">
                <a:latin typeface="Times New Roman" pitchFamily="18" charset="0"/>
              </a:rPr>
              <a:t> </a:t>
            </a:r>
            <a:r>
              <a:rPr lang="en-US" sz="2400" i="1" dirty="0">
                <a:latin typeface="Times New Roman" pitchFamily="18" charset="0"/>
              </a:rPr>
              <a:t>Polysyllabic words</a:t>
            </a:r>
            <a:endParaRPr lang="en-US" sz="2400" dirty="0">
              <a:latin typeface="Times New Roman" pitchFamily="18" charset="0"/>
            </a:endParaRPr>
          </a:p>
          <a:p>
            <a:pPr marL="533400" indent="-533400">
              <a:lnSpc>
                <a:spcPct val="80000"/>
              </a:lnSpc>
              <a:buNone/>
            </a:pPr>
            <a:r>
              <a:rPr lang="en-US" sz="2000" dirty="0">
                <a:latin typeface="Times New Roman" pitchFamily="18" charset="0"/>
              </a:rPr>
              <a:t>          </a:t>
            </a:r>
            <a:r>
              <a:rPr lang="en-US" sz="2400" dirty="0">
                <a:latin typeface="Times New Roman" pitchFamily="18" charset="0"/>
              </a:rPr>
              <a:t>Polysyllabic words are used and the patient is instructed to exaggerate an upward inflection on the accented syllable (e.g., </a:t>
            </a:r>
            <a:r>
              <a:rPr lang="en-US" sz="2400" i="1" dirty="0">
                <a:latin typeface="Times New Roman" pitchFamily="18" charset="0"/>
              </a:rPr>
              <a:t>ed-u-ca-</a:t>
            </a:r>
            <a:r>
              <a:rPr lang="en-US" sz="2400" i="1" dirty="0" err="1">
                <a:latin typeface="Times New Roman" pitchFamily="18" charset="0"/>
              </a:rPr>
              <a:t>tion</a:t>
            </a:r>
            <a:r>
              <a:rPr lang="en-US" sz="2400" i="1" dirty="0">
                <a:latin typeface="Times New Roman" pitchFamily="18" charset="0"/>
              </a:rPr>
              <a:t>-al). </a:t>
            </a:r>
            <a:r>
              <a:rPr lang="en-US" sz="2400" dirty="0">
                <a:latin typeface="Times New Roman" pitchFamily="18" charset="0"/>
              </a:rPr>
              <a:t>(Not only </a:t>
            </a:r>
            <a:r>
              <a:rPr lang="en-US" sz="2400" i="1" dirty="0">
                <a:latin typeface="Times New Roman" pitchFamily="18" charset="0"/>
              </a:rPr>
              <a:t>educa­tional </a:t>
            </a:r>
            <a:r>
              <a:rPr lang="en-US" sz="2400" dirty="0">
                <a:latin typeface="Times New Roman" pitchFamily="18" charset="0"/>
              </a:rPr>
              <a:t>but </a:t>
            </a:r>
            <a:r>
              <a:rPr lang="en-US" sz="2400" i="1" dirty="0">
                <a:latin typeface="Times New Roman" pitchFamily="18" charset="0"/>
              </a:rPr>
              <a:t>beautifully.) </a:t>
            </a:r>
            <a:r>
              <a:rPr lang="en-US" sz="2400" dirty="0">
                <a:latin typeface="Times New Roman" pitchFamily="18" charset="0"/>
              </a:rPr>
              <a:t>The patient is taken through a hierarchy. </a:t>
            </a:r>
          </a:p>
          <a:p>
            <a:pPr marL="533400" indent="-533400">
              <a:lnSpc>
                <a:spcPct val="80000"/>
              </a:lnSpc>
              <a:buNone/>
            </a:pPr>
            <a:r>
              <a:rPr lang="en-US" sz="2400" dirty="0">
                <a:latin typeface="Times New Roman" pitchFamily="18" charset="0"/>
              </a:rPr>
              <a:t>The patient’s conversational speech is taped. On playback, the patient and clinician mutually critique the patient's success in implementing this strategy. Improper responses are repeated in corrected form.</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3"/>
          <p:cNvSpPr>
            <a:spLocks noGrp="1" noChangeArrowheads="1"/>
          </p:cNvSpPr>
          <p:nvPr>
            <p:ph idx="1"/>
          </p:nvPr>
        </p:nvSpPr>
        <p:spPr>
          <a:xfrm>
            <a:off x="530942" y="404664"/>
            <a:ext cx="11120284" cy="6135960"/>
          </a:xfrm>
        </p:spPr>
        <p:txBody>
          <a:bodyPr>
            <a:normAutofit/>
          </a:bodyPr>
          <a:lstStyle/>
          <a:p>
            <a:pPr algn="just" eaLnBrk="1" hangingPunct="1">
              <a:lnSpc>
                <a:spcPct val="80000"/>
              </a:lnSpc>
              <a:buFont typeface="Wingdings" pitchFamily="2" charset="2"/>
              <a:buNone/>
            </a:pPr>
            <a:r>
              <a:rPr lang="en-US" sz="2400" i="1" dirty="0">
                <a:latin typeface="Times New Roman" pitchFamily="18" charset="0"/>
              </a:rPr>
              <a:t> 2: Homographs</a:t>
            </a:r>
            <a:endParaRPr lang="en-US" sz="2400" dirty="0">
              <a:latin typeface="Times New Roman" pitchFamily="18" charset="0"/>
            </a:endParaRPr>
          </a:p>
          <a:p>
            <a:pPr algn="just" eaLnBrk="1" hangingPunct="1">
              <a:lnSpc>
                <a:spcPct val="80000"/>
              </a:lnSpc>
              <a:buFont typeface="Wingdings" pitchFamily="2" charset="2"/>
              <a:buNone/>
            </a:pPr>
            <a:r>
              <a:rPr lang="en-US" sz="2400" dirty="0">
                <a:latin typeface="Times New Roman" pitchFamily="18" charset="0"/>
              </a:rPr>
              <a:t>     A list of words that differ in meaning depending on how they are accented is provided (content-content). A slightly exaggerated rising intonation for the accented syllable is demonstrated. These words are produced in a string of pairs. The patient's attention is oriented directly to the intonation variation </a:t>
            </a:r>
          </a:p>
          <a:p>
            <a:pPr algn="just" eaLnBrk="1" hangingPunct="1">
              <a:lnSpc>
                <a:spcPct val="80000"/>
              </a:lnSpc>
              <a:buFont typeface="Wingdings" pitchFamily="2" charset="2"/>
              <a:buNone/>
            </a:pPr>
            <a:r>
              <a:rPr lang="en-US" sz="2400" i="1" dirty="0">
                <a:latin typeface="Times New Roman" pitchFamily="18" charset="0"/>
              </a:rPr>
              <a:t> 3: Phrases</a:t>
            </a:r>
            <a:endParaRPr lang="en-US" sz="2400" dirty="0">
              <a:latin typeface="Times New Roman" pitchFamily="18" charset="0"/>
            </a:endParaRPr>
          </a:p>
          <a:p>
            <a:pPr algn="just" eaLnBrk="1" hangingPunct="1">
              <a:lnSpc>
                <a:spcPct val="80000"/>
              </a:lnSpc>
              <a:buFont typeface="Wingdings" pitchFamily="2" charset="2"/>
              <a:buNone/>
            </a:pPr>
            <a:r>
              <a:rPr lang="en-US" sz="2400" dirty="0">
                <a:latin typeface="Times New Roman" pitchFamily="18" charset="0"/>
              </a:rPr>
              <a:t>    The patient is asked to use polysyllabic words in self-generated phrases while still using the exaggerated intonation.</a:t>
            </a:r>
            <a:endParaRPr lang="en-US" sz="2400" i="1" dirty="0">
              <a:latin typeface="Times New Roman" pitchFamily="18" charset="0"/>
            </a:endParaRPr>
          </a:p>
          <a:p>
            <a:pPr algn="just" eaLnBrk="1" hangingPunct="1">
              <a:lnSpc>
                <a:spcPct val="80000"/>
              </a:lnSpc>
              <a:buFont typeface="Wingdings" pitchFamily="2" charset="2"/>
              <a:buNone/>
            </a:pPr>
            <a:r>
              <a:rPr lang="en-US" sz="2400" i="1" dirty="0">
                <a:latin typeface="Times New Roman" pitchFamily="18" charset="0"/>
              </a:rPr>
              <a:t>4: Reading</a:t>
            </a:r>
            <a:endParaRPr lang="en-US" sz="2400" dirty="0">
              <a:latin typeface="Times New Roman" pitchFamily="18" charset="0"/>
            </a:endParaRPr>
          </a:p>
          <a:p>
            <a:pPr algn="just" eaLnBrk="1" hangingPunct="1">
              <a:lnSpc>
                <a:spcPct val="80000"/>
              </a:lnSpc>
              <a:buFont typeface="Wingdings" pitchFamily="2" charset="2"/>
              <a:buNone/>
            </a:pPr>
            <a:r>
              <a:rPr lang="en-US" sz="2400" dirty="0">
                <a:latin typeface="Times New Roman" pitchFamily="18" charset="0"/>
              </a:rPr>
              <a:t>      The patient is asked to identify the polysyllabic words in a reading paragraph. These words are used as the basis for the exaggerated intonation as the patient reads.</a:t>
            </a:r>
            <a:endParaRPr lang="en-US" sz="2400" i="1" dirty="0">
              <a:latin typeface="Times New Roman" pitchFamily="18" charset="0"/>
            </a:endParaRPr>
          </a:p>
          <a:p>
            <a:pPr algn="just" eaLnBrk="1" hangingPunct="1">
              <a:lnSpc>
                <a:spcPct val="80000"/>
              </a:lnSpc>
              <a:buFont typeface="Wingdings" pitchFamily="2" charset="2"/>
              <a:buNone/>
            </a:pPr>
            <a:r>
              <a:rPr lang="en-US" sz="2400" i="1" dirty="0">
                <a:latin typeface="Times New Roman" pitchFamily="18" charset="0"/>
              </a:rPr>
              <a:t> 5: Conversation</a:t>
            </a:r>
            <a:endParaRPr lang="en-US" sz="2400" dirty="0">
              <a:latin typeface="Times New Roman" pitchFamily="18" charset="0"/>
            </a:endParaRPr>
          </a:p>
          <a:p>
            <a:pPr algn="just" eaLnBrk="1" hangingPunct="1">
              <a:lnSpc>
                <a:spcPct val="80000"/>
              </a:lnSpc>
              <a:buFont typeface="Wingdings" pitchFamily="2" charset="2"/>
              <a:buNone/>
            </a:pPr>
            <a:r>
              <a:rPr lang="en-US" sz="2400" dirty="0">
                <a:latin typeface="Times New Roman" pitchFamily="18" charset="0"/>
              </a:rPr>
              <a:t>     The patient's conversational speech is </a:t>
            </a:r>
            <a:r>
              <a:rPr lang="en-US" sz="2400" dirty="0" err="1">
                <a:latin typeface="Times New Roman" pitchFamily="18" charset="0"/>
              </a:rPr>
              <a:t>audiotaped</a:t>
            </a:r>
            <a:r>
              <a:rPr lang="en-US" sz="2400" dirty="0">
                <a:latin typeface="Times New Roman" pitchFamily="18" charset="0"/>
              </a:rPr>
              <a:t>. On playback, the therapist and patient mutually critique the patient's use of this exaggerated technique. Error responses are repeated in the correct form.</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3"/>
          <p:cNvSpPr>
            <a:spLocks noGrp="1" noChangeArrowheads="1"/>
          </p:cNvSpPr>
          <p:nvPr>
            <p:ph idx="1"/>
          </p:nvPr>
        </p:nvSpPr>
        <p:spPr>
          <a:xfrm>
            <a:off x="221226" y="191729"/>
            <a:ext cx="11592232" cy="6327058"/>
          </a:xfrm>
        </p:spPr>
        <p:txBody>
          <a:bodyPr>
            <a:normAutofit/>
          </a:bodyPr>
          <a:lstStyle/>
          <a:p>
            <a:pPr marL="0" indent="0" algn="just">
              <a:lnSpc>
                <a:spcPct val="80000"/>
              </a:lnSpc>
              <a:buNone/>
            </a:pPr>
            <a:r>
              <a:rPr lang="en-US" sz="2500" dirty="0">
                <a:latin typeface="Times New Roman" pitchFamily="18" charset="0"/>
              </a:rPr>
              <a:t>7. Pitch</a:t>
            </a:r>
          </a:p>
          <a:p>
            <a:pPr marL="381000" indent="-381000" algn="just">
              <a:lnSpc>
                <a:spcPct val="80000"/>
              </a:lnSpc>
              <a:buNone/>
            </a:pPr>
            <a:r>
              <a:rPr lang="en-US" sz="2500" dirty="0">
                <a:latin typeface="Times New Roman" pitchFamily="18" charset="0"/>
              </a:rPr>
              <a:t>       Specific methods for changing pitch will not be addressed in this chapter. Inappropriate pitch is rarely the cause of a patient's vocal dysfunction. </a:t>
            </a:r>
          </a:p>
          <a:p>
            <a:pPr marL="381000" indent="-381000" algn="just">
              <a:lnSpc>
                <a:spcPct val="80000"/>
              </a:lnSpc>
              <a:buNone/>
            </a:pPr>
            <a:r>
              <a:rPr lang="en-US" sz="2500" dirty="0">
                <a:latin typeface="Times New Roman" pitchFamily="18" charset="0"/>
              </a:rPr>
              <a:t>Rather, inappropriate vocal usage may cause deviant pitch. When proper breath support and vocal placement are established, appropriate pitch usually follows.</a:t>
            </a:r>
          </a:p>
          <a:p>
            <a:pPr marL="381000" indent="-381000" algn="just">
              <a:lnSpc>
                <a:spcPct val="80000"/>
              </a:lnSpc>
              <a:buNone/>
            </a:pPr>
            <a:r>
              <a:rPr lang="en-US" sz="2500" dirty="0">
                <a:latin typeface="Times New Roman" pitchFamily="18" charset="0"/>
              </a:rPr>
              <a:t>      </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3"/>
          <p:cNvSpPr>
            <a:spLocks noGrp="1" noChangeArrowheads="1"/>
          </p:cNvSpPr>
          <p:nvPr>
            <p:ph idx="1"/>
          </p:nvPr>
        </p:nvSpPr>
        <p:spPr>
          <a:xfrm>
            <a:off x="206477" y="457200"/>
            <a:ext cx="11562736" cy="5638800"/>
          </a:xfrm>
        </p:spPr>
        <p:txBody>
          <a:bodyPr/>
          <a:lstStyle/>
          <a:p>
            <a:pPr eaLnBrk="1" hangingPunct="1">
              <a:buFont typeface="Wingdings" pitchFamily="2" charset="2"/>
              <a:buNone/>
            </a:pPr>
            <a:r>
              <a:rPr lang="en-US" dirty="0">
                <a:latin typeface="Times New Roman" pitchFamily="18" charset="0"/>
              </a:rPr>
              <a:t>Level-Three Therapy</a:t>
            </a:r>
          </a:p>
          <a:p>
            <a:pPr eaLnBrk="1" hangingPunct="1">
              <a:buFont typeface="Wingdings" pitchFamily="2" charset="2"/>
              <a:buNone/>
            </a:pPr>
            <a:endParaRPr lang="en-US" dirty="0">
              <a:latin typeface="Times New Roman" pitchFamily="18" charset="0"/>
            </a:endParaRPr>
          </a:p>
          <a:p>
            <a:pPr eaLnBrk="1" hangingPunct="1">
              <a:buFont typeface="Wingdings" pitchFamily="2" charset="2"/>
              <a:buChar char="Ø"/>
            </a:pPr>
            <a:r>
              <a:rPr lang="en-US" sz="2400" dirty="0">
                <a:latin typeface="Times New Roman" pitchFamily="18" charset="0"/>
              </a:rPr>
              <a:t>Level-Three Therapy involves the management of emotional stress. Attention is also provided at somatic complaints such as pain, tension, and vocal fatigue. This in turn results in more cooperation and motivation further. </a:t>
            </a:r>
          </a:p>
          <a:p>
            <a:pPr eaLnBrk="1" hangingPunct="1">
              <a:buFont typeface="Wingdings" pitchFamily="2" charset="2"/>
              <a:buChar char="Ø"/>
            </a:pPr>
            <a:r>
              <a:rPr lang="en-US" sz="2400" dirty="0">
                <a:latin typeface="Times New Roman" pitchFamily="18" charset="0"/>
              </a:rPr>
              <a:t>Stress felt by professional voice user needs to be addressed by SLP, and if needed referral to psychologist can be made for the same. </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3"/>
          <p:cNvSpPr>
            <a:spLocks noGrp="1" noChangeArrowheads="1"/>
          </p:cNvSpPr>
          <p:nvPr>
            <p:ph idx="1"/>
          </p:nvPr>
        </p:nvSpPr>
        <p:spPr>
          <a:xfrm>
            <a:off x="457199" y="609600"/>
            <a:ext cx="11223523" cy="5486400"/>
          </a:xfrm>
        </p:spPr>
        <p:txBody>
          <a:bodyPr/>
          <a:lstStyle/>
          <a:p>
            <a:pPr marL="533400" indent="-533400">
              <a:buSzPct val="150000"/>
              <a:buFont typeface="Wingdings" pitchFamily="2" charset="2"/>
              <a:buAutoNum type="arabicPeriod"/>
            </a:pPr>
            <a:r>
              <a:rPr lang="en-US" sz="2000" b="1" dirty="0"/>
              <a:t> </a:t>
            </a:r>
            <a:r>
              <a:rPr lang="en-US" sz="2400" b="1" dirty="0">
                <a:latin typeface="Times New Roman" pitchFamily="18" charset="0"/>
              </a:rPr>
              <a:t>Relaxation</a:t>
            </a:r>
            <a:endParaRPr lang="en-US" sz="2400" dirty="0">
              <a:latin typeface="Times New Roman" pitchFamily="18" charset="0"/>
            </a:endParaRPr>
          </a:p>
          <a:p>
            <a:pPr marL="533400" indent="-533400">
              <a:buFont typeface="Wingdings" pitchFamily="2" charset="2"/>
              <a:buChar char="Ø"/>
            </a:pPr>
            <a:r>
              <a:rPr lang="en-US" sz="2400" dirty="0">
                <a:latin typeface="Times New Roman" pitchFamily="18" charset="0"/>
              </a:rPr>
              <a:t>Helps to manage stress and reduce muscular tension for speech. These include range of motion, muscle stretch, and physical energizing tasks. </a:t>
            </a:r>
          </a:p>
          <a:p>
            <a:pPr marL="533400" indent="-533400">
              <a:buFont typeface="Wingdings" pitchFamily="2" charset="2"/>
              <a:buChar char="Ø"/>
            </a:pPr>
            <a:r>
              <a:rPr lang="en-US" sz="2400" u="sng" dirty="0">
                <a:latin typeface="Times New Roman" pitchFamily="18" charset="0"/>
              </a:rPr>
              <a:t>Jacobson's Progressive Relaxation</a:t>
            </a:r>
            <a:r>
              <a:rPr lang="en-US" sz="2400" dirty="0">
                <a:latin typeface="Times New Roman" pitchFamily="18" charset="0"/>
              </a:rPr>
              <a:t> allows the patient to contrast muscular tension with relaxation. We have found it useful with muscular tension </a:t>
            </a:r>
            <a:r>
              <a:rPr lang="en-US" sz="2400" dirty="0" err="1">
                <a:latin typeface="Times New Roman" pitchFamily="18" charset="0"/>
              </a:rPr>
              <a:t>dysphonia</a:t>
            </a:r>
            <a:r>
              <a:rPr lang="en-US" sz="2400" dirty="0">
                <a:latin typeface="Times New Roman" pitchFamily="18" charset="0"/>
              </a:rPr>
              <a:t> and for some </a:t>
            </a:r>
            <a:r>
              <a:rPr lang="en-US" sz="2400" dirty="0" err="1">
                <a:latin typeface="Times New Roman" pitchFamily="18" charset="0"/>
              </a:rPr>
              <a:t>hyperfunctional</a:t>
            </a:r>
            <a:r>
              <a:rPr lang="en-US" sz="2400" dirty="0">
                <a:latin typeface="Times New Roman" pitchFamily="18" charset="0"/>
              </a:rPr>
              <a:t> voice users. </a:t>
            </a:r>
          </a:p>
          <a:p>
            <a:pPr marL="533400" indent="-533400">
              <a:buFont typeface="Wingdings" pitchFamily="2" charset="2"/>
              <a:buChar char="Ø"/>
            </a:pPr>
            <a:endParaRPr lang="en-US" sz="2400" dirty="0">
              <a:latin typeface="Times New Roman" pitchFamily="18" charset="0"/>
            </a:endParaRPr>
          </a:p>
          <a:p>
            <a:pPr marL="533400" indent="-533400">
              <a:buFont typeface="Wingdings" pitchFamily="2" charset="2"/>
              <a:buChar char="Ø"/>
            </a:pPr>
            <a:r>
              <a:rPr lang="en-US" sz="2400" dirty="0">
                <a:latin typeface="Times New Roman" pitchFamily="18" charset="0"/>
              </a:rPr>
              <a:t>This relaxation achieved needs to be carried forward to the speech which is a bit difficult process to achieve.  </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3"/>
          <p:cNvSpPr>
            <a:spLocks noGrp="1" noChangeArrowheads="1"/>
          </p:cNvSpPr>
          <p:nvPr>
            <p:ph idx="1"/>
          </p:nvPr>
        </p:nvSpPr>
        <p:spPr>
          <a:xfrm>
            <a:off x="501445" y="457200"/>
            <a:ext cx="11503742" cy="5638800"/>
          </a:xfrm>
        </p:spPr>
        <p:txBody>
          <a:bodyPr/>
          <a:lstStyle/>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r>
              <a:rPr lang="en-US" sz="2400" dirty="0">
                <a:latin typeface="Times New Roman" pitchFamily="18" charset="0"/>
              </a:rPr>
              <a:t>The</a:t>
            </a:r>
            <a:r>
              <a:rPr lang="en-US" sz="2400" b="1" dirty="0">
                <a:latin typeface="Times New Roman" pitchFamily="18" charset="0"/>
              </a:rPr>
              <a:t> yawn-sigh </a:t>
            </a:r>
            <a:r>
              <a:rPr lang="en-US" sz="2400" dirty="0">
                <a:latin typeface="Times New Roman" pitchFamily="18" charset="0"/>
              </a:rPr>
              <a:t>may be appropriate for: </a:t>
            </a:r>
          </a:p>
          <a:p>
            <a:pPr eaLnBrk="1" hangingPunct="1">
              <a:buFont typeface="Wingdings" pitchFamily="2" charset="2"/>
              <a:buChar char="Ø"/>
            </a:pPr>
            <a:r>
              <a:rPr lang="en-US" sz="2400" dirty="0">
                <a:latin typeface="Times New Roman" pitchFamily="18" charset="0"/>
              </a:rPr>
              <a:t>Improving the patient's sensory awareness of the soft palate, muscles of the pharynx, and tongue.</a:t>
            </a:r>
          </a:p>
          <a:p>
            <a:pPr eaLnBrk="1" hangingPunct="1">
              <a:buFont typeface="Wingdings" pitchFamily="2" charset="2"/>
              <a:buChar char="Ø"/>
            </a:pPr>
            <a:r>
              <a:rPr lang="en-US" sz="2400" dirty="0">
                <a:latin typeface="Times New Roman" pitchFamily="18" charset="0"/>
              </a:rPr>
              <a:t>Creating an open, relaxed pharynx.</a:t>
            </a:r>
          </a:p>
          <a:p>
            <a:pPr eaLnBrk="1" hangingPunct="1">
              <a:buFont typeface="Wingdings" pitchFamily="2" charset="2"/>
              <a:buChar char="Ø"/>
            </a:pPr>
            <a:r>
              <a:rPr lang="en-US" sz="2400" dirty="0">
                <a:latin typeface="Times New Roman" pitchFamily="18" charset="0"/>
              </a:rPr>
              <a:t>Establishing a high soft palate position, useful for oral resonance improvement</a:t>
            </a:r>
            <a:r>
              <a:rPr lang="en-US" sz="2400" dirty="0"/>
              <a:t>.</a:t>
            </a:r>
          </a:p>
          <a:p>
            <a:pPr eaLnBrk="1" hangingPunct="1"/>
            <a:endParaRPr lang="en-US" sz="2400"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3"/>
          <p:cNvSpPr>
            <a:spLocks noGrp="1" noChangeArrowheads="1"/>
          </p:cNvSpPr>
          <p:nvPr>
            <p:ph idx="1"/>
          </p:nvPr>
        </p:nvSpPr>
        <p:spPr>
          <a:xfrm>
            <a:off x="604684" y="457200"/>
            <a:ext cx="11061290" cy="5638800"/>
          </a:xfrm>
        </p:spPr>
        <p:txBody>
          <a:bodyPr/>
          <a:lstStyle/>
          <a:p>
            <a:pPr marL="533400" indent="-533400">
              <a:buSzPct val="110000"/>
              <a:buFont typeface="Wingdings" pitchFamily="2" charset="2"/>
              <a:buAutoNum type="arabicPeriod" startAt="2"/>
            </a:pPr>
            <a:r>
              <a:rPr lang="en-US" sz="2400" b="1" dirty="0">
                <a:latin typeface="Times New Roman" pitchFamily="18" charset="0"/>
              </a:rPr>
              <a:t>Range of Motion</a:t>
            </a:r>
          </a:p>
          <a:p>
            <a:pPr marL="533400" indent="-533400">
              <a:buNone/>
            </a:pPr>
            <a:r>
              <a:rPr lang="en-US" dirty="0">
                <a:latin typeface="Times New Roman" pitchFamily="18" charset="0"/>
              </a:rPr>
              <a:t>	</a:t>
            </a:r>
            <a:r>
              <a:rPr lang="en-US" sz="2400" dirty="0">
                <a:latin typeface="Times New Roman" pitchFamily="18" charset="0"/>
              </a:rPr>
              <a:t>This exercise is designed to provide a complete stretch to isolated muscles of the neck.  </a:t>
            </a:r>
          </a:p>
          <a:p>
            <a:pPr marL="533400" indent="-533400">
              <a:buNone/>
            </a:pPr>
            <a:r>
              <a:rPr lang="en-US" sz="2400" dirty="0">
                <a:latin typeface="Times New Roman" pitchFamily="18" charset="0"/>
              </a:rPr>
              <a:t>	Contraindicated for certain patients with neck and head trauma and spine problems. </a:t>
            </a:r>
          </a:p>
          <a:p>
            <a:pPr marL="533400" indent="-533400">
              <a:buNone/>
            </a:pPr>
            <a:r>
              <a:rPr lang="en-US" sz="2400" dirty="0">
                <a:latin typeface="Times New Roman" pitchFamily="18" charset="0"/>
              </a:rPr>
              <a:t>	Specific instructions are provided to the patient to stretch the </a:t>
            </a:r>
            <a:r>
              <a:rPr lang="en-US" sz="2400" dirty="0" err="1">
                <a:latin typeface="Times New Roman" pitchFamily="18" charset="0"/>
              </a:rPr>
              <a:t>trapezius</a:t>
            </a:r>
            <a:r>
              <a:rPr lang="en-US" sz="2400" dirty="0">
                <a:latin typeface="Times New Roman" pitchFamily="18" charset="0"/>
              </a:rPr>
              <a:t> muscle and the anterior and lateral strap muscles. The following outline is provided:</a:t>
            </a:r>
            <a:endParaRPr lang="en-US" sz="2400" i="1" dirty="0">
              <a:latin typeface="Times New Roman" pitchFamily="18" charset="0"/>
            </a:endParaRPr>
          </a:p>
          <a:p>
            <a:pPr marL="533400" indent="-533400">
              <a:buFont typeface="Wingdings" pitchFamily="2" charset="2"/>
              <a:buAutoNum type="arabicPeriod"/>
            </a:pPr>
            <a:r>
              <a:rPr lang="en-US" sz="2400" dirty="0">
                <a:latin typeface="Times New Roman" pitchFamily="18" charset="0"/>
              </a:rPr>
              <a:t>Head Forward and Backward</a:t>
            </a:r>
            <a:r>
              <a:rPr lang="en-US" sz="2400" i="1" dirty="0">
                <a:latin typeface="Times New Roman" pitchFamily="18" charset="0"/>
              </a:rPr>
              <a:t>:</a:t>
            </a:r>
          </a:p>
          <a:p>
            <a:pPr marL="533400" indent="-533400">
              <a:buFont typeface="Wingdings" pitchFamily="2" charset="2"/>
              <a:buAutoNum type="arabicPeriod"/>
            </a:pPr>
            <a:r>
              <a:rPr lang="en-US" sz="2400" dirty="0">
                <a:latin typeface="Times New Roman" pitchFamily="18" charset="0"/>
              </a:rPr>
              <a:t>Head Side-to-Side:</a:t>
            </a:r>
          </a:p>
          <a:p>
            <a:pPr marL="533400" indent="-533400">
              <a:buFont typeface="Wingdings" pitchFamily="2" charset="2"/>
              <a:buAutoNum type="arabicPeriod"/>
            </a:pPr>
            <a:r>
              <a:rPr lang="en-US" sz="2400" dirty="0">
                <a:latin typeface="Times New Roman" pitchFamily="18" charset="0"/>
              </a:rPr>
              <a:t>Looking Over Each Shoulder:</a:t>
            </a:r>
          </a:p>
          <a:p>
            <a:pPr marL="533400" indent="-533400">
              <a:buFont typeface="Wingdings" pitchFamily="2" charset="2"/>
              <a:buAutoNum type="arabicPeriod"/>
            </a:pPr>
            <a:r>
              <a:rPr lang="en-US" sz="2400" dirty="0">
                <a:latin typeface="Times New Roman" pitchFamily="18" charset="0"/>
              </a:rPr>
              <a:t>Shoulder Rolls:</a:t>
            </a:r>
          </a:p>
          <a:p>
            <a:pPr marL="533400" indent="-533400">
              <a:buFont typeface="Wingdings" pitchFamily="2" charset="2"/>
              <a:buAutoNum type="arabicPeriod"/>
            </a:pPr>
            <a:r>
              <a:rPr lang="en-US" sz="2400" dirty="0">
                <a:latin typeface="Times New Roman" pitchFamily="18" charset="0"/>
              </a:rPr>
              <a:t>Shoulder Shrugs:</a:t>
            </a:r>
          </a:p>
          <a:p>
            <a:pPr marL="533400" indent="-533400">
              <a:buFont typeface="Wingdings" pitchFamily="2" charset="2"/>
              <a:buAutoNum type="arabicPeriod"/>
            </a:pPr>
            <a:endParaRPr lang="en-US" sz="2400" dirty="0">
              <a:latin typeface="Times New Roman" pitchFamily="18" charset="0"/>
            </a:endParaRPr>
          </a:p>
          <a:p>
            <a:pPr marL="533400" indent="-533400">
              <a:buFont typeface="Wingdings" pitchFamily="2" charset="2"/>
              <a:buAutoNum type="arabicPeriod"/>
            </a:pPr>
            <a:endParaRPr lang="en-US" sz="2400" dirty="0">
              <a:latin typeface="Times New Roman" pitchFamily="18" charset="0"/>
            </a:endParaRPr>
          </a:p>
          <a:p>
            <a:pPr marL="533400" indent="-533400">
              <a:buFont typeface="Wingdings" pitchFamily="2" charset="2"/>
              <a:buAutoNum type="arabicPeriod"/>
            </a:pPr>
            <a:endParaRPr lang="en-US" sz="2400" dirty="0">
              <a:latin typeface="Times New Roman" pitchFamily="18" charset="0"/>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3"/>
          <p:cNvSpPr>
            <a:spLocks noGrp="1" noChangeArrowheads="1"/>
          </p:cNvSpPr>
          <p:nvPr>
            <p:ph idx="1"/>
          </p:nvPr>
        </p:nvSpPr>
        <p:spPr>
          <a:xfrm>
            <a:off x="648929" y="838200"/>
            <a:ext cx="11194026" cy="5257800"/>
          </a:xfrm>
        </p:spPr>
        <p:txBody>
          <a:bodyPr/>
          <a:lstStyle/>
          <a:p>
            <a:pPr marL="533400" indent="-533400">
              <a:buFont typeface="Wingdings" pitchFamily="2" charset="2"/>
              <a:buAutoNum type="arabicPeriod" startAt="6"/>
            </a:pPr>
            <a:r>
              <a:rPr lang="en-US" sz="2400" dirty="0">
                <a:latin typeface="Times New Roman" pitchFamily="18" charset="0"/>
              </a:rPr>
              <a:t>Jaw Relaxation:</a:t>
            </a:r>
          </a:p>
          <a:p>
            <a:pPr marL="533400" indent="-533400">
              <a:buFont typeface="Wingdings" pitchFamily="2" charset="2"/>
              <a:buAutoNum type="arabicPeriod" startAt="6"/>
            </a:pPr>
            <a:r>
              <a:rPr lang="en-US" sz="2400" dirty="0">
                <a:latin typeface="Times New Roman" pitchFamily="18" charset="0"/>
              </a:rPr>
              <a:t>Tongue Stretch:</a:t>
            </a:r>
          </a:p>
          <a:p>
            <a:pPr marL="533400" indent="-533400">
              <a:buFont typeface="Wingdings" pitchFamily="2" charset="2"/>
              <a:buAutoNum type="arabicPeriod" startAt="6"/>
            </a:pPr>
            <a:r>
              <a:rPr lang="en-US" sz="2400" u="sng" dirty="0">
                <a:latin typeface="Times New Roman" pitchFamily="18" charset="0"/>
              </a:rPr>
              <a:t>Tongue Tension in Speech</a:t>
            </a:r>
            <a:r>
              <a:rPr lang="en-US" sz="2400" dirty="0">
                <a:latin typeface="Times New Roman" pitchFamily="18" charset="0"/>
              </a:rPr>
              <a:t>: patients tongue tension during ongoing speech needs to be monitored. During the warm-up/cool-down routine, observe the neck just under the chin for signs of tongue movement. Posterior tongue tension is especially obvious during production of /s/. </a:t>
            </a:r>
          </a:p>
          <a:p>
            <a:pPr marL="533400" indent="-533400">
              <a:buFont typeface="Wingdings" pitchFamily="2" charset="2"/>
              <a:buAutoNum type="arabicPeriod" startAt="6"/>
            </a:pPr>
            <a:r>
              <a:rPr lang="en-US" sz="2400" dirty="0">
                <a:latin typeface="Times New Roman" pitchFamily="18" charset="0"/>
              </a:rPr>
              <a:t>Chewing technique :</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3"/>
          <p:cNvSpPr>
            <a:spLocks noGrp="1" noChangeArrowheads="1"/>
          </p:cNvSpPr>
          <p:nvPr>
            <p:ph idx="1"/>
          </p:nvPr>
        </p:nvSpPr>
        <p:spPr>
          <a:xfrm>
            <a:off x="162232" y="565355"/>
            <a:ext cx="11665974" cy="5257800"/>
          </a:xfrm>
        </p:spPr>
        <p:txBody>
          <a:bodyPr/>
          <a:lstStyle/>
          <a:p>
            <a:pPr marL="711200" indent="-711200" algn="just">
              <a:lnSpc>
                <a:spcPct val="80000"/>
              </a:lnSpc>
              <a:buSzPct val="130000"/>
              <a:buFont typeface="Wingdings" pitchFamily="2" charset="2"/>
              <a:buAutoNum type="arabicPeriod" startAt="3"/>
            </a:pPr>
            <a:r>
              <a:rPr lang="en-US" sz="2400" b="1" u="sng" dirty="0">
                <a:latin typeface="Times New Roman" pitchFamily="18" charset="0"/>
              </a:rPr>
              <a:t>Self-Massage</a:t>
            </a:r>
          </a:p>
          <a:p>
            <a:pPr marL="711200" indent="-711200" algn="just">
              <a:lnSpc>
                <a:spcPct val="80000"/>
              </a:lnSpc>
              <a:buNone/>
            </a:pPr>
            <a:r>
              <a:rPr lang="en-US" sz="2400" dirty="0">
                <a:latin typeface="Times New Roman" pitchFamily="18" charset="0"/>
              </a:rPr>
              <a:t>         The face, temporal muscles, posterior neck, shoulders, and occasionally the anterior strap muscles are massaged by the patient.</a:t>
            </a:r>
          </a:p>
          <a:p>
            <a:pPr marL="711200" indent="-711200" algn="just">
              <a:lnSpc>
                <a:spcPct val="80000"/>
              </a:lnSpc>
              <a:buFont typeface="Wingdings" pitchFamily="2" charset="2"/>
              <a:buAutoNum type="romanUcPeriod"/>
            </a:pPr>
            <a:r>
              <a:rPr lang="en-US" sz="2400" i="1" dirty="0">
                <a:latin typeface="Times New Roman" pitchFamily="18" charset="0"/>
              </a:rPr>
              <a:t> </a:t>
            </a:r>
            <a:r>
              <a:rPr lang="en-US" sz="2400" b="1" u="sng" dirty="0">
                <a:latin typeface="Times New Roman" pitchFamily="18" charset="0"/>
              </a:rPr>
              <a:t>Facial massage</a:t>
            </a:r>
            <a:r>
              <a:rPr lang="en-US" sz="2400" dirty="0">
                <a:latin typeface="Times New Roman" pitchFamily="18" charset="0"/>
              </a:rPr>
              <a:t>: </a:t>
            </a:r>
          </a:p>
          <a:p>
            <a:pPr marL="711200" indent="-711200" algn="just">
              <a:lnSpc>
                <a:spcPct val="80000"/>
              </a:lnSpc>
              <a:buNone/>
            </a:pPr>
            <a:r>
              <a:rPr lang="en-US" sz="2400" dirty="0">
                <a:latin typeface="Times New Roman" pitchFamily="18" charset="0"/>
              </a:rPr>
              <a:t>	The patient is asked to press </a:t>
            </a:r>
            <a:r>
              <a:rPr lang="en-US" sz="2400" dirty="0" err="1">
                <a:latin typeface="Times New Roman" pitchFamily="18" charset="0"/>
              </a:rPr>
              <a:t>masseter</a:t>
            </a:r>
            <a:r>
              <a:rPr lang="en-US" sz="2400" dirty="0">
                <a:latin typeface="Times New Roman" pitchFamily="18" charset="0"/>
              </a:rPr>
              <a:t> muscle in  firmly with the fingertips under the </a:t>
            </a:r>
            <a:r>
              <a:rPr lang="en-US" sz="2400" dirty="0" err="1">
                <a:latin typeface="Times New Roman" pitchFamily="18" charset="0"/>
              </a:rPr>
              <a:t>zygoma</a:t>
            </a:r>
            <a:r>
              <a:rPr lang="en-US" sz="2400" dirty="0">
                <a:latin typeface="Times New Roman" pitchFamily="18" charset="0"/>
              </a:rPr>
              <a:t> bones, and to hold the pressure for a count of 10. </a:t>
            </a:r>
          </a:p>
          <a:p>
            <a:pPr marL="711200" indent="-711200" algn="just">
              <a:lnSpc>
                <a:spcPct val="80000"/>
              </a:lnSpc>
              <a:buNone/>
            </a:pPr>
            <a:r>
              <a:rPr lang="en-US" sz="2400" dirty="0">
                <a:latin typeface="Times New Roman" pitchFamily="18" charset="0"/>
              </a:rPr>
              <a:t>	Then massage at the same place using firm slow circular motion. </a:t>
            </a:r>
          </a:p>
          <a:p>
            <a:pPr marL="711200" indent="-711200" algn="just">
              <a:lnSpc>
                <a:spcPct val="80000"/>
              </a:lnSpc>
              <a:buNone/>
            </a:pPr>
            <a:r>
              <a:rPr lang="en-US" sz="2400" dirty="0">
                <a:latin typeface="Times New Roman" pitchFamily="18" charset="0"/>
              </a:rPr>
              <a:t>	These same instructions are repeated on the jaw line, where the </a:t>
            </a:r>
            <a:r>
              <a:rPr lang="en-US" sz="2400" dirty="0" err="1">
                <a:latin typeface="Times New Roman" pitchFamily="18" charset="0"/>
              </a:rPr>
              <a:t>masseter</a:t>
            </a:r>
            <a:r>
              <a:rPr lang="en-US" sz="2400" dirty="0">
                <a:latin typeface="Times New Roman" pitchFamily="18" charset="0"/>
              </a:rPr>
              <a:t> muscle finishes its course. Massaging the temporal muscles (on both sides of the forehead) is extremely beneficial for relieving jaw tension. </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3"/>
          <p:cNvSpPr>
            <a:spLocks noGrp="1" noChangeArrowheads="1"/>
          </p:cNvSpPr>
          <p:nvPr>
            <p:ph idx="1"/>
          </p:nvPr>
        </p:nvSpPr>
        <p:spPr>
          <a:xfrm>
            <a:off x="368709" y="609600"/>
            <a:ext cx="11267767" cy="5486400"/>
          </a:xfrm>
        </p:spPr>
        <p:txBody>
          <a:bodyPr/>
          <a:lstStyle/>
          <a:p>
            <a:pPr marL="711200" indent="-711200">
              <a:buFont typeface="Wingdings" pitchFamily="2" charset="2"/>
              <a:buAutoNum type="romanUcPeriod" startAt="2"/>
            </a:pPr>
            <a:r>
              <a:rPr lang="en-US" dirty="0">
                <a:latin typeface="Times New Roman" pitchFamily="18" charset="0"/>
              </a:rPr>
              <a:t>Posterior Neck and Shoulder Massage:</a:t>
            </a:r>
            <a:r>
              <a:rPr lang="en-US" i="1" dirty="0">
                <a:latin typeface="Times New Roman" pitchFamily="18" charset="0"/>
              </a:rPr>
              <a:t> </a:t>
            </a:r>
            <a:r>
              <a:rPr lang="en-US" sz="2400" dirty="0">
                <a:latin typeface="Times New Roman" pitchFamily="18" charset="0"/>
              </a:rPr>
              <a:t>Excessive posterior neck muscle tension is often created by inappropriate head/neck alignment. </a:t>
            </a:r>
          </a:p>
          <a:p>
            <a:r>
              <a:rPr lang="en-US" sz="2400" dirty="0">
                <a:latin typeface="Times New Roman" pitchFamily="18" charset="0"/>
              </a:rPr>
              <a:t>To massage the right side, the patient is asked to take the left hand, cross over to the right side, and press in on the trapezius muscle and hold the press for a count of 10 and is then released. </a:t>
            </a:r>
          </a:p>
          <a:p>
            <a:endParaRPr lang="en-US" sz="2400" dirty="0">
              <a:latin typeface="Times New Roman" pitchFamily="18" charset="0"/>
            </a:endParaRPr>
          </a:p>
          <a:p>
            <a:r>
              <a:rPr lang="en-US" sz="2400" dirty="0">
                <a:latin typeface="Times New Roman" pitchFamily="18" charset="0"/>
              </a:rPr>
              <a:t>Then similarly hand is moved in forward and downward direction. </a:t>
            </a:r>
          </a:p>
          <a:p>
            <a:endParaRPr lang="en-US" sz="2400" dirty="0">
              <a:latin typeface="Times New Roman" pitchFamily="18" charset="0"/>
            </a:endParaRPr>
          </a:p>
          <a:p>
            <a:r>
              <a:rPr lang="en-US" sz="2400" dirty="0">
                <a:latin typeface="Times New Roman" pitchFamily="18" charset="0"/>
              </a:rPr>
              <a:t>These steps are repeated for two other places in the posterior neck and then two places on the shoulders.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idx="1"/>
          </p:nvPr>
        </p:nvSpPr>
        <p:spPr>
          <a:xfrm>
            <a:off x="693174" y="838200"/>
            <a:ext cx="10958052" cy="5257800"/>
          </a:xfrm>
        </p:spPr>
        <p:txBody>
          <a:bodyPr/>
          <a:lstStyle/>
          <a:p>
            <a:pPr eaLnBrk="1" hangingPunct="1">
              <a:buFont typeface="Wingdings" pitchFamily="2" charset="2"/>
              <a:buChar char="§"/>
            </a:pPr>
            <a:r>
              <a:rPr lang="en-US" sz="2400" dirty="0">
                <a:latin typeface="Times New Roman" pitchFamily="18" charset="0"/>
              </a:rPr>
              <a:t>Tickling or choking sensation while singing</a:t>
            </a:r>
          </a:p>
          <a:p>
            <a:pPr eaLnBrk="1" hangingPunct="1">
              <a:buFont typeface="Wingdings" pitchFamily="2" charset="2"/>
              <a:buChar char="§"/>
            </a:pPr>
            <a:r>
              <a:rPr lang="en-US" sz="2400" dirty="0">
                <a:latin typeface="Times New Roman" pitchFamily="18" charset="0"/>
              </a:rPr>
              <a:t>Pain in the throat while singing</a:t>
            </a:r>
          </a:p>
          <a:p>
            <a:pPr eaLnBrk="1" hangingPunct="1">
              <a:buFont typeface="Wingdings" pitchFamily="2" charset="2"/>
              <a:buChar char="§"/>
            </a:pPr>
            <a:r>
              <a:rPr lang="en-US" sz="2400" dirty="0">
                <a:latin typeface="Times New Roman" pitchFamily="18" charset="0"/>
              </a:rPr>
              <a:t>Voice worse in the morning</a:t>
            </a:r>
          </a:p>
          <a:p>
            <a:pPr eaLnBrk="1" hangingPunct="1">
              <a:buFont typeface="Wingdings" pitchFamily="2" charset="2"/>
              <a:buChar char="§"/>
            </a:pPr>
            <a:r>
              <a:rPr lang="en-US" sz="2400" dirty="0">
                <a:latin typeface="Times New Roman" pitchFamily="18" charset="0"/>
              </a:rPr>
              <a:t>Voice worse later in the day, after it has been used</a:t>
            </a:r>
          </a:p>
          <a:p>
            <a:pPr eaLnBrk="1" hangingPunct="1">
              <a:buFont typeface="Wingdings" pitchFamily="2" charset="2"/>
              <a:buChar char="§"/>
            </a:pPr>
            <a:r>
              <a:rPr lang="en-US" sz="2400" dirty="0">
                <a:latin typeface="Times New Roman" pitchFamily="18" charset="0"/>
              </a:rPr>
              <a:t>frequent throat clearing</a:t>
            </a:r>
          </a:p>
          <a:p>
            <a:pPr eaLnBrk="1" hangingPunct="1">
              <a:buFont typeface="Wingdings" pitchFamily="2" charset="2"/>
              <a:buChar char="§"/>
            </a:pPr>
            <a:r>
              <a:rPr lang="en-US" sz="2400" dirty="0">
                <a:latin typeface="Times New Roman" pitchFamily="18" charset="0"/>
              </a:rPr>
              <a:t>frequent sore throat</a:t>
            </a:r>
          </a:p>
          <a:p>
            <a:pPr eaLnBrk="1" hangingPunct="1">
              <a:buFont typeface="Wingdings" pitchFamily="2" charset="2"/>
              <a:buChar char="§"/>
            </a:pPr>
            <a:r>
              <a:rPr lang="en-US" sz="2400" dirty="0">
                <a:latin typeface="Times New Roman" pitchFamily="18" charset="0"/>
              </a:rPr>
              <a:t>frequent heartburns or </a:t>
            </a:r>
            <a:r>
              <a:rPr lang="en-US" sz="2400" dirty="0" err="1">
                <a:latin typeface="Times New Roman" pitchFamily="18" charset="0"/>
              </a:rPr>
              <a:t>hiatal</a:t>
            </a:r>
            <a:r>
              <a:rPr lang="en-US" sz="2400" dirty="0">
                <a:latin typeface="Times New Roman" pitchFamily="18" charset="0"/>
              </a:rPr>
              <a:t> hernia</a:t>
            </a:r>
          </a:p>
          <a:p>
            <a:pPr eaLnBrk="1" hangingPunct="1">
              <a:buFont typeface="Wingdings" pitchFamily="2" charset="2"/>
              <a:buChar char="§"/>
            </a:pPr>
            <a:endParaRPr lang="en-US" sz="2400" dirty="0">
              <a:latin typeface="Times New Roman" pitchFamily="18" charset="0"/>
            </a:endParaRPr>
          </a:p>
          <a:p>
            <a:pPr eaLnBrk="1" hangingPunct="1">
              <a:buFont typeface="Wingdings" pitchFamily="2" charset="2"/>
              <a:buChar char="§"/>
            </a:pPr>
            <a:endParaRPr lang="en-US" sz="2400" dirty="0">
              <a:latin typeface="Times New Roman" pitchFamily="18" charset="0"/>
            </a:endParaRPr>
          </a:p>
          <a:p>
            <a:pPr eaLnBrk="1" hangingPunct="1">
              <a:buFont typeface="Wingdings" pitchFamily="2" charset="2"/>
              <a:buChar char="§"/>
            </a:pPr>
            <a:endParaRPr lang="en-US" sz="2400" dirty="0">
              <a:latin typeface="Times New Roman" pitchFamily="18" charset="0"/>
            </a:endParaRPr>
          </a:p>
          <a:p>
            <a:pPr eaLnBrk="1" hangingPunct="1">
              <a:buFont typeface="Wingdings" pitchFamily="2" charset="2"/>
              <a:buChar char="§"/>
            </a:pPr>
            <a:endParaRPr lang="en-US" sz="2400" dirty="0">
              <a:latin typeface="Times New Roman" pitchFamily="18" charset="0"/>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3"/>
          <p:cNvSpPr>
            <a:spLocks noGrp="1" noChangeArrowheads="1"/>
          </p:cNvSpPr>
          <p:nvPr>
            <p:ph idx="1"/>
          </p:nvPr>
        </p:nvSpPr>
        <p:spPr>
          <a:xfrm>
            <a:off x="648929" y="533400"/>
            <a:ext cx="10987548" cy="5562600"/>
          </a:xfrm>
        </p:spPr>
        <p:txBody>
          <a:bodyPr/>
          <a:lstStyle/>
          <a:p>
            <a:pPr marL="0" indent="0">
              <a:buNone/>
            </a:pPr>
            <a:r>
              <a:rPr lang="en-US" sz="2400" dirty="0">
                <a:latin typeface="Times New Roman" pitchFamily="18" charset="0"/>
              </a:rPr>
              <a:t>Body Posture and Head/Neck Alignment</a:t>
            </a:r>
          </a:p>
          <a:p>
            <a:pPr marL="533400" indent="-533400">
              <a:buNone/>
            </a:pPr>
            <a:r>
              <a:rPr lang="en-US" sz="1200" dirty="0">
                <a:latin typeface="Times New Roman" pitchFamily="18" charset="0"/>
              </a:rPr>
              <a:t>               </a:t>
            </a:r>
            <a:r>
              <a:rPr lang="en-US" sz="2400" dirty="0">
                <a:latin typeface="Times New Roman" pitchFamily="18" charset="0"/>
              </a:rPr>
              <a:t>Appropriate head and neck alignment and body posture are essential to developing efficient vocal production. </a:t>
            </a:r>
          </a:p>
          <a:p>
            <a:pPr marL="533400" indent="-533400">
              <a:buNone/>
            </a:pPr>
            <a:r>
              <a:rPr lang="en-US" sz="2400" b="1" i="1" dirty="0">
                <a:latin typeface="Times New Roman" pitchFamily="18" charset="0"/>
              </a:rPr>
              <a:t>	Two Minute Spot Check: </a:t>
            </a:r>
          </a:p>
          <a:p>
            <a:pPr marL="533400" indent="-533400">
              <a:buNone/>
            </a:pPr>
            <a:r>
              <a:rPr lang="en-US" sz="2400" dirty="0">
                <a:latin typeface="Times New Roman" pitchFamily="18" charset="0"/>
              </a:rPr>
              <a:t>	Improves self monitoring skills and carry forward of therapy.</a:t>
            </a:r>
          </a:p>
          <a:p>
            <a:pPr marL="533400" indent="-533400">
              <a:buFont typeface="Wingdings" pitchFamily="2" charset="2"/>
              <a:buChar char="Ø"/>
            </a:pPr>
            <a:r>
              <a:rPr lang="en-US" sz="2400" dirty="0">
                <a:latin typeface="Times New Roman" pitchFamily="18" charset="0"/>
              </a:rPr>
              <a:t>Interrupt your thoughts—switch your thoughts to your breathing. </a:t>
            </a:r>
          </a:p>
          <a:p>
            <a:pPr marL="533400" indent="-533400">
              <a:buFont typeface="Wingdings" pitchFamily="2" charset="2"/>
              <a:buChar char="Ø"/>
            </a:pPr>
            <a:r>
              <a:rPr lang="en-US" sz="2400" dirty="0">
                <a:latin typeface="Times New Roman" pitchFamily="18" charset="0"/>
              </a:rPr>
              <a:t>Scan your body for specific sites of tension (fore­head, jaw, shoulders, neck, or tongue). </a:t>
            </a:r>
          </a:p>
          <a:p>
            <a:pPr marL="533400" indent="-533400">
              <a:buFont typeface="Wingdings" pitchFamily="2" charset="2"/>
              <a:buChar char="Ø"/>
            </a:pPr>
            <a:r>
              <a:rPr lang="en-US" sz="2400" dirty="0">
                <a:latin typeface="Times New Roman" pitchFamily="18" charset="0"/>
              </a:rPr>
              <a:t>Take two more deep breaths, and then return to your activity</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3"/>
          <p:cNvSpPr>
            <a:spLocks noGrp="1" noChangeArrowheads="1"/>
          </p:cNvSpPr>
          <p:nvPr>
            <p:ph idx="1"/>
          </p:nvPr>
        </p:nvSpPr>
        <p:spPr>
          <a:xfrm>
            <a:off x="589935" y="609600"/>
            <a:ext cx="11179278" cy="5486400"/>
          </a:xfrm>
        </p:spPr>
        <p:txBody>
          <a:bodyPr/>
          <a:lstStyle/>
          <a:p>
            <a:pPr marL="711200" indent="-711200">
              <a:lnSpc>
                <a:spcPct val="80000"/>
              </a:lnSpc>
              <a:buFont typeface="Wingdings" pitchFamily="2" charset="2"/>
              <a:buAutoNum type="romanUcPeriod" startAt="2"/>
            </a:pPr>
            <a:r>
              <a:rPr lang="en-US" sz="2400" b="1" i="1" dirty="0">
                <a:latin typeface="Times New Roman" pitchFamily="18" charset="0"/>
              </a:rPr>
              <a:t>A Short Meditation: </a:t>
            </a:r>
          </a:p>
          <a:p>
            <a:pPr marL="711200" indent="-711200">
              <a:lnSpc>
                <a:spcPct val="80000"/>
              </a:lnSpc>
              <a:buFont typeface="Wingdings" pitchFamily="2" charset="2"/>
              <a:buChar char="Ø"/>
            </a:pPr>
            <a:r>
              <a:rPr lang="en-US" sz="2400" dirty="0">
                <a:latin typeface="Times New Roman" pitchFamily="18" charset="0"/>
              </a:rPr>
              <a:t>Spot check the body for muscular tension. Release specific areas of tension with the stretch and/or range of motion exercises. </a:t>
            </a:r>
          </a:p>
          <a:p>
            <a:pPr marL="711200" indent="-711200">
              <a:lnSpc>
                <a:spcPct val="80000"/>
              </a:lnSpc>
              <a:buFont typeface="Wingdings" pitchFamily="2" charset="2"/>
              <a:buChar char="Ø"/>
            </a:pPr>
            <a:r>
              <a:rPr lang="en-US" sz="2400" dirty="0">
                <a:latin typeface="Times New Roman" pitchFamily="18" charset="0"/>
              </a:rPr>
              <a:t>Warm your hands by rubbing them together vigorously. Place them gently on your face and sweep downward and outward.</a:t>
            </a:r>
          </a:p>
          <a:p>
            <a:pPr marL="711200" indent="-711200">
              <a:lnSpc>
                <a:spcPct val="80000"/>
              </a:lnSpc>
              <a:buFont typeface="Wingdings" pitchFamily="2" charset="2"/>
              <a:buChar char="Ø"/>
            </a:pPr>
            <a:r>
              <a:rPr lang="en-US" sz="2400" dirty="0">
                <a:latin typeface="Times New Roman" pitchFamily="18" charset="0"/>
              </a:rPr>
              <a:t>Focus now on your thoughts. Imagine a panel of switches. As your turn off each switch (one by one) your breathing slows and becomes very regular.</a:t>
            </a:r>
          </a:p>
          <a:p>
            <a:pPr marL="711200" indent="-711200">
              <a:lnSpc>
                <a:spcPct val="80000"/>
              </a:lnSpc>
              <a:buFont typeface="Wingdings" pitchFamily="2" charset="2"/>
              <a:buChar char="Ø"/>
            </a:pPr>
            <a:r>
              <a:rPr lang="en-US" sz="2400" dirty="0">
                <a:latin typeface="Times New Roman" pitchFamily="18" charset="0"/>
              </a:rPr>
              <a:t>In your mind, travel to a place that's warm and safe, and brings a smile to your face—the seashore, the country, your home, a good friend. Stay with this pleasant feeling </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3"/>
          <p:cNvSpPr>
            <a:spLocks noGrp="1" noChangeArrowheads="1"/>
          </p:cNvSpPr>
          <p:nvPr>
            <p:ph idx="1"/>
          </p:nvPr>
        </p:nvSpPr>
        <p:spPr>
          <a:xfrm>
            <a:off x="2166910" y="457200"/>
            <a:ext cx="8120090" cy="5562600"/>
          </a:xfrm>
        </p:spPr>
        <p:txBody>
          <a:bodyPr/>
          <a:lstStyle/>
          <a:p>
            <a:pPr marL="711200" indent="-711200">
              <a:buFont typeface="Wingdings" pitchFamily="2" charset="2"/>
              <a:buAutoNum type="romanUcPeriod" startAt="3"/>
            </a:pPr>
            <a:endParaRPr lang="en-US" sz="2400" dirty="0">
              <a:latin typeface="Times New Roman" pitchFamily="18" charset="0"/>
            </a:endParaRPr>
          </a:p>
          <a:p>
            <a:pPr marL="711200" indent="-711200">
              <a:buFont typeface="Wingdings" pitchFamily="2" charset="2"/>
              <a:buAutoNum type="romanUcPeriod" startAt="3"/>
            </a:pPr>
            <a:endParaRPr lang="en-US" sz="2400" dirty="0">
              <a:latin typeface="Times New Roman" pitchFamily="18" charset="0"/>
            </a:endParaRPr>
          </a:p>
          <a:p>
            <a:pPr marL="711200" indent="-711200">
              <a:buFont typeface="Wingdings" pitchFamily="2" charset="2"/>
              <a:buAutoNum type="romanUcPeriod" startAt="3"/>
            </a:pPr>
            <a:r>
              <a:rPr lang="en-US" sz="2400" dirty="0">
                <a:latin typeface="Times New Roman" pitchFamily="18" charset="0"/>
              </a:rPr>
              <a:t>Guided Imagery</a:t>
            </a:r>
          </a:p>
          <a:p>
            <a:pPr marL="711200" indent="-711200">
              <a:buNone/>
            </a:pPr>
            <a:r>
              <a:rPr lang="en-US" sz="2400" dirty="0">
                <a:latin typeface="Times New Roman" pitchFamily="18" charset="0"/>
              </a:rPr>
              <a:t>	Works best when client is in calm and relaxed state. The patient is led through individualized images.</a:t>
            </a:r>
          </a:p>
          <a:p>
            <a:pPr marL="711200" indent="-711200">
              <a:buNone/>
            </a:pPr>
            <a:r>
              <a:rPr lang="en-US" sz="2400" dirty="0">
                <a:latin typeface="Times New Roman" pitchFamily="18" charset="0"/>
              </a:rPr>
              <a:t> </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3"/>
          <p:cNvSpPr>
            <a:spLocks noGrp="1" noChangeArrowheads="1"/>
          </p:cNvSpPr>
          <p:nvPr>
            <p:ph idx="1"/>
          </p:nvPr>
        </p:nvSpPr>
        <p:spPr>
          <a:xfrm>
            <a:off x="398205" y="304800"/>
            <a:ext cx="11518491" cy="6019800"/>
          </a:xfrm>
        </p:spPr>
        <p:txBody>
          <a:bodyPr>
            <a:normAutofit/>
          </a:bodyPr>
          <a:lstStyle/>
          <a:p>
            <a:pPr eaLnBrk="1" hangingPunct="1">
              <a:lnSpc>
                <a:spcPct val="80000"/>
              </a:lnSpc>
              <a:buFont typeface="Wingdings" pitchFamily="2" charset="2"/>
              <a:buNone/>
            </a:pPr>
            <a:endParaRPr lang="en-US" dirty="0">
              <a:latin typeface="Times New Roman" pitchFamily="18" charset="0"/>
            </a:endParaRPr>
          </a:p>
          <a:p>
            <a:pPr eaLnBrk="1" hangingPunct="1">
              <a:lnSpc>
                <a:spcPct val="80000"/>
              </a:lnSpc>
              <a:buFont typeface="Wingdings" pitchFamily="2" charset="2"/>
              <a:buNone/>
            </a:pPr>
            <a:r>
              <a:rPr lang="en-US" b="1" dirty="0">
                <a:latin typeface="Times New Roman" pitchFamily="18" charset="0"/>
              </a:rPr>
              <a:t>Level-Four Therapy</a:t>
            </a:r>
          </a:p>
          <a:p>
            <a:pPr eaLnBrk="1" hangingPunct="1">
              <a:lnSpc>
                <a:spcPct val="80000"/>
              </a:lnSpc>
              <a:buFont typeface="Wingdings" pitchFamily="2" charset="2"/>
              <a:buNone/>
            </a:pPr>
            <a:r>
              <a:rPr lang="en-US" dirty="0">
                <a:latin typeface="Times New Roman" pitchFamily="18" charset="0"/>
              </a:rPr>
              <a:t>	</a:t>
            </a:r>
            <a:r>
              <a:rPr lang="en-US" sz="2400" dirty="0">
                <a:latin typeface="Times New Roman" pitchFamily="18" charset="0"/>
              </a:rPr>
              <a:t>Certain patients with voice problems have stress related issues and emotional reactions which are unanswered during earlier levels of therapy. Many a times it is possible that patients doesn’t improve because of those reactions; or session is disturbed due to their unnecessary talking regarding their problems. </a:t>
            </a:r>
          </a:p>
          <a:p>
            <a:pPr eaLnBrk="1" hangingPunct="1">
              <a:lnSpc>
                <a:spcPct val="80000"/>
              </a:lnSpc>
              <a:buFont typeface="Wingdings" pitchFamily="2" charset="2"/>
              <a:buNone/>
            </a:pPr>
            <a:r>
              <a:rPr lang="en-US" sz="2400" dirty="0">
                <a:latin typeface="Times New Roman" pitchFamily="18" charset="0"/>
              </a:rPr>
              <a:t>     In such a situation a proper referral to other professional should be given. </a:t>
            </a:r>
          </a:p>
          <a:p>
            <a:pPr eaLnBrk="1" hangingPunct="1">
              <a:lnSpc>
                <a:spcPct val="80000"/>
              </a:lnSpc>
              <a:buFont typeface="Wingdings" pitchFamily="2" charset="2"/>
              <a:buNone/>
            </a:pPr>
            <a:r>
              <a:rPr lang="en-US" sz="2400" b="1" i="1" dirty="0">
                <a:latin typeface="Times New Roman" pitchFamily="18" charset="0"/>
              </a:rPr>
              <a:t>    Referral Technique 1:</a:t>
            </a:r>
            <a:endParaRPr lang="en-US" sz="2400" b="1" dirty="0">
              <a:latin typeface="Times New Roman" pitchFamily="18" charset="0"/>
            </a:endParaRPr>
          </a:p>
          <a:p>
            <a:pPr algn="just">
              <a:lnSpc>
                <a:spcPct val="80000"/>
              </a:lnSpc>
            </a:pPr>
            <a:r>
              <a:rPr lang="en-US" sz="2400" dirty="0">
                <a:latin typeface="Times New Roman" pitchFamily="18" charset="0"/>
              </a:rPr>
              <a:t>     The patients may need referral to a mental health specialist if a supportive, noncritical one-on-one therapeutic relationship is needed. </a:t>
            </a:r>
          </a:p>
          <a:p>
            <a:pPr algn="just">
              <a:lnSpc>
                <a:spcPct val="80000"/>
              </a:lnSpc>
            </a:pPr>
            <a:r>
              <a:rPr lang="en-US" sz="2400" dirty="0">
                <a:latin typeface="Times New Roman" pitchFamily="18" charset="0"/>
              </a:rPr>
              <a:t>The referral can be given after a period of voice therapy. </a:t>
            </a:r>
          </a:p>
          <a:p>
            <a:pPr eaLnBrk="1" hangingPunct="1">
              <a:lnSpc>
                <a:spcPct val="80000"/>
              </a:lnSpc>
              <a:buFont typeface="Wingdings" pitchFamily="2" charset="2"/>
              <a:buNone/>
            </a:pPr>
            <a:r>
              <a:rPr lang="en-US" sz="2400" b="1" i="1" dirty="0"/>
              <a:t>Referral Technique 2:</a:t>
            </a:r>
          </a:p>
          <a:p>
            <a:pPr eaLnBrk="1" hangingPunct="1">
              <a:lnSpc>
                <a:spcPct val="80000"/>
              </a:lnSpc>
              <a:buFont typeface="Wingdings" pitchFamily="2" charset="2"/>
              <a:buNone/>
            </a:pPr>
            <a:r>
              <a:rPr lang="en-US" sz="2400" i="1" dirty="0">
                <a:latin typeface="Times New Roman" pitchFamily="18" charset="0"/>
              </a:rPr>
              <a:t>	</a:t>
            </a:r>
            <a:r>
              <a:rPr lang="en-US" sz="2400" dirty="0">
                <a:latin typeface="Times New Roman" pitchFamily="18" charset="0"/>
              </a:rPr>
              <a:t>If patient expresses feelings regarding</a:t>
            </a:r>
            <a:r>
              <a:rPr lang="en-US" sz="2400" dirty="0"/>
              <a:t> </a:t>
            </a:r>
            <a:r>
              <a:rPr lang="en-US" sz="2400" dirty="0">
                <a:latin typeface="Times New Roman" pitchFamily="18" charset="0"/>
              </a:rPr>
              <a:t>verbal and physical abuse, feelings of entrapment, signs of depression, or other pervasive emotional problems during the therapy session give an immediate reference to someone who may be better able to help with such problems and difficulties.</a:t>
            </a:r>
          </a:p>
          <a:p>
            <a:pPr eaLnBrk="1" hangingPunct="1">
              <a:lnSpc>
                <a:spcPct val="80000"/>
              </a:lnSpc>
              <a:buFont typeface="Wingdings" pitchFamily="2" charset="2"/>
              <a:buNone/>
            </a:pPr>
            <a:endParaRPr lang="en-US" sz="2400" dirty="0"/>
          </a:p>
          <a:p>
            <a:pPr eaLnBrk="1" hangingPunct="1">
              <a:lnSpc>
                <a:spcPct val="80000"/>
              </a:lnSpc>
              <a:buFont typeface="Wingdings" pitchFamily="2" charset="2"/>
              <a:buNone/>
            </a:pPr>
            <a:endParaRPr lang="en-US" sz="2400" dirty="0">
              <a:latin typeface="Times New Roman" pitchFamily="18" charset="0"/>
            </a:endParaRPr>
          </a:p>
          <a:p>
            <a:pPr eaLnBrk="1" hangingPunct="1">
              <a:lnSpc>
                <a:spcPct val="80000"/>
              </a:lnSpc>
              <a:buFont typeface="Wingdings" pitchFamily="2" charset="2"/>
              <a:buNone/>
            </a:pPr>
            <a:endParaRPr lang="en-US" sz="2400" dirty="0">
              <a:latin typeface="Times New Roman" pitchFamily="18" charset="0"/>
            </a:endParaRPr>
          </a:p>
          <a:p>
            <a:pPr eaLnBrk="1" hangingPunct="1">
              <a:lnSpc>
                <a:spcPct val="80000"/>
              </a:lnSpc>
              <a:buFont typeface="Wingdings" pitchFamily="2" charset="2"/>
              <a:buNone/>
            </a:pPr>
            <a:endParaRPr lang="en-US" sz="2400" dirty="0">
              <a:latin typeface="Times New Roman" pitchFamily="18"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3"/>
          <p:cNvSpPr>
            <a:spLocks noGrp="1" noChangeArrowheads="1"/>
          </p:cNvSpPr>
          <p:nvPr>
            <p:ph idx="1"/>
          </p:nvPr>
        </p:nvSpPr>
        <p:spPr>
          <a:xfrm>
            <a:off x="589935" y="457200"/>
            <a:ext cx="11208775" cy="5638800"/>
          </a:xfrm>
        </p:spPr>
        <p:txBody>
          <a:bodyPr/>
          <a:lstStyle/>
          <a:p>
            <a:pPr eaLnBrk="1" hangingPunct="1">
              <a:lnSpc>
                <a:spcPct val="80000"/>
              </a:lnSpc>
              <a:buFont typeface="Wingdings" pitchFamily="2" charset="2"/>
              <a:buNone/>
            </a:pPr>
            <a:r>
              <a:rPr lang="en-US" sz="2000" dirty="0">
                <a:latin typeface="Times New Roman" pitchFamily="18" charset="0"/>
              </a:rPr>
              <a:t>	</a:t>
            </a:r>
            <a:r>
              <a:rPr lang="en-US" sz="2400" b="1" dirty="0">
                <a:latin typeface="Times New Roman" pitchFamily="18" charset="0"/>
              </a:rPr>
              <a:t>Carryover Strategies:</a:t>
            </a:r>
            <a:r>
              <a:rPr lang="en-US" sz="2000" b="1" dirty="0">
                <a:latin typeface="Times New Roman" pitchFamily="18" charset="0"/>
              </a:rPr>
              <a:t> </a:t>
            </a:r>
          </a:p>
          <a:p>
            <a:pPr eaLnBrk="1" hangingPunct="1">
              <a:lnSpc>
                <a:spcPct val="80000"/>
              </a:lnSpc>
              <a:buFont typeface="Wingdings" pitchFamily="2" charset="2"/>
              <a:buNone/>
            </a:pPr>
            <a:r>
              <a:rPr lang="en-US" sz="2000" dirty="0">
                <a:latin typeface="Times New Roman" pitchFamily="18" charset="0"/>
              </a:rPr>
              <a:t>	</a:t>
            </a:r>
          </a:p>
          <a:p>
            <a:pPr eaLnBrk="1" hangingPunct="1">
              <a:lnSpc>
                <a:spcPct val="80000"/>
              </a:lnSpc>
              <a:buFont typeface="Wingdings" pitchFamily="2" charset="2"/>
              <a:buNone/>
            </a:pPr>
            <a:r>
              <a:rPr lang="en-US" sz="2000" dirty="0">
                <a:latin typeface="Times New Roman" pitchFamily="18" charset="0"/>
              </a:rPr>
              <a:t>	</a:t>
            </a:r>
            <a:r>
              <a:rPr lang="en-US" sz="2400" dirty="0">
                <a:latin typeface="Times New Roman" pitchFamily="18" charset="0"/>
              </a:rPr>
              <a:t>Carryover strategies generally pay a important role towards the end of therapy. But those strategies can be included early in the therapy. Some of those are listed: </a:t>
            </a:r>
          </a:p>
          <a:p>
            <a:pPr eaLnBrk="1" hangingPunct="1">
              <a:lnSpc>
                <a:spcPct val="80000"/>
              </a:lnSpc>
              <a:buFont typeface="Wingdings" pitchFamily="2" charset="2"/>
              <a:buChar char="Ø"/>
            </a:pPr>
            <a:endParaRPr lang="en-US" sz="2400" dirty="0">
              <a:latin typeface="Times New Roman" pitchFamily="18" charset="0"/>
            </a:endParaRPr>
          </a:p>
          <a:p>
            <a:pPr eaLnBrk="1" hangingPunct="1">
              <a:lnSpc>
                <a:spcPct val="80000"/>
              </a:lnSpc>
              <a:buFont typeface="Wingdings" pitchFamily="2" charset="2"/>
              <a:buChar char="Ø"/>
            </a:pPr>
            <a:r>
              <a:rPr lang="en-US" sz="2400" dirty="0">
                <a:latin typeface="Times New Roman" pitchFamily="18" charset="0"/>
              </a:rPr>
              <a:t>A key word /key phrase approach has been used successfully in facilitating the transfer of new skills.</a:t>
            </a:r>
          </a:p>
          <a:p>
            <a:pPr eaLnBrk="1" hangingPunct="1">
              <a:lnSpc>
                <a:spcPct val="80000"/>
              </a:lnSpc>
              <a:buFont typeface="Wingdings" pitchFamily="2" charset="2"/>
              <a:buChar char="Ø"/>
            </a:pPr>
            <a:r>
              <a:rPr lang="en-US" sz="2400" dirty="0">
                <a:latin typeface="Times New Roman" pitchFamily="18" charset="0"/>
              </a:rPr>
              <a:t>Utilize environmental cues to signal the use of certain desired behaviors</a:t>
            </a:r>
          </a:p>
          <a:p>
            <a:pPr eaLnBrk="1" hangingPunct="1">
              <a:lnSpc>
                <a:spcPct val="80000"/>
              </a:lnSpc>
              <a:buFont typeface="Wingdings" pitchFamily="2" charset="2"/>
              <a:buChar char="Ø"/>
            </a:pPr>
            <a:r>
              <a:rPr lang="en-US" sz="2400" dirty="0">
                <a:latin typeface="Times New Roman" pitchFamily="18" charset="0"/>
              </a:rPr>
              <a:t>Choose particular time periods or situations when the patient is to consciously use a particular technique</a:t>
            </a:r>
          </a:p>
          <a:p>
            <a:pPr eaLnBrk="1" hangingPunct="1">
              <a:lnSpc>
                <a:spcPct val="80000"/>
              </a:lnSpc>
              <a:buFont typeface="Wingdings" pitchFamily="2" charset="2"/>
              <a:buNone/>
            </a:pPr>
            <a:r>
              <a:rPr lang="en-US" sz="2400" dirty="0">
                <a:latin typeface="Times New Roman" pitchFamily="18" charset="0"/>
              </a:rPr>
              <a:t>	</a:t>
            </a:r>
          </a:p>
          <a:p>
            <a:pPr eaLnBrk="1" hangingPunct="1">
              <a:lnSpc>
                <a:spcPct val="80000"/>
              </a:lnSpc>
              <a:buFont typeface="Wingdings" pitchFamily="2" charset="2"/>
              <a:buChar char="Ø"/>
            </a:pPr>
            <a:endParaRPr lang="en-US" sz="2400" dirty="0">
              <a:latin typeface="Times New Roman" pitchFamily="18" charset="0"/>
            </a:endParaRPr>
          </a:p>
          <a:p>
            <a:pPr eaLnBrk="1" hangingPunct="1">
              <a:lnSpc>
                <a:spcPct val="80000"/>
              </a:lnSpc>
              <a:buFont typeface="Wingdings" pitchFamily="2" charset="2"/>
              <a:buNone/>
            </a:pPr>
            <a:r>
              <a:rPr lang="en-US" sz="2000" dirty="0">
                <a:latin typeface="Times New Roman" pitchFamily="18" charset="0"/>
              </a:rPr>
              <a:t>         </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3"/>
          <p:cNvSpPr>
            <a:spLocks noGrp="1" noChangeArrowheads="1"/>
          </p:cNvSpPr>
          <p:nvPr>
            <p:ph idx="1"/>
          </p:nvPr>
        </p:nvSpPr>
        <p:spPr>
          <a:xfrm>
            <a:off x="634181" y="533400"/>
            <a:ext cx="11090787" cy="5562600"/>
          </a:xfrm>
        </p:spPr>
        <p:txBody>
          <a:bodyPr/>
          <a:lstStyle/>
          <a:p>
            <a:pPr eaLnBrk="1" hangingPunct="1">
              <a:lnSpc>
                <a:spcPct val="90000"/>
              </a:lnSpc>
              <a:buFont typeface="Wingdings" pitchFamily="2" charset="2"/>
              <a:buNone/>
            </a:pPr>
            <a:r>
              <a:rPr lang="en-US" sz="2400" i="1" u="sng" dirty="0">
                <a:latin typeface="Times New Roman" pitchFamily="18" charset="0"/>
              </a:rPr>
              <a:t>Carryover Exercise 1</a:t>
            </a:r>
            <a:r>
              <a:rPr lang="en-US" sz="2400" i="1" dirty="0">
                <a:latin typeface="Times New Roman" pitchFamily="18" charset="0"/>
              </a:rPr>
              <a:t>: </a:t>
            </a:r>
            <a:r>
              <a:rPr lang="en-US" sz="2400" dirty="0">
                <a:latin typeface="Times New Roman" pitchFamily="18" charset="0"/>
              </a:rPr>
              <a:t>Greetings as Reminders for use of a technique</a:t>
            </a:r>
          </a:p>
          <a:p>
            <a:pPr eaLnBrk="1" hangingPunct="1">
              <a:lnSpc>
                <a:spcPct val="90000"/>
              </a:lnSpc>
              <a:buFont typeface="Wingdings" pitchFamily="2" charset="2"/>
              <a:buNone/>
            </a:pPr>
            <a:r>
              <a:rPr lang="en-US" sz="2400" u="sng" dirty="0">
                <a:latin typeface="Times New Roman" pitchFamily="18" charset="0"/>
              </a:rPr>
              <a:t>Carryover Exercise</a:t>
            </a:r>
            <a:r>
              <a:rPr lang="en-US" sz="2400" dirty="0">
                <a:latin typeface="Times New Roman" pitchFamily="18" charset="0"/>
              </a:rPr>
              <a:t> 2:</a:t>
            </a:r>
            <a:r>
              <a:rPr lang="en-US" sz="2400" i="1" dirty="0">
                <a:latin typeface="Times New Roman" pitchFamily="18" charset="0"/>
              </a:rPr>
              <a:t> Telephone Strategies</a:t>
            </a:r>
            <a:endParaRPr lang="en-US" sz="2400" dirty="0">
              <a:latin typeface="Times New Roman" pitchFamily="18" charset="0"/>
            </a:endParaRPr>
          </a:p>
          <a:p>
            <a:pPr eaLnBrk="1" hangingPunct="1">
              <a:lnSpc>
                <a:spcPct val="90000"/>
              </a:lnSpc>
              <a:buFont typeface="Wingdings" pitchFamily="2" charset="2"/>
              <a:buNone/>
            </a:pPr>
            <a:r>
              <a:rPr lang="en-US" sz="2400" dirty="0">
                <a:latin typeface="Times New Roman" pitchFamily="18" charset="0"/>
              </a:rPr>
              <a:t>	during telephonic conversation many report fatigue. To reduce - </a:t>
            </a:r>
          </a:p>
          <a:p>
            <a:pPr eaLnBrk="1" hangingPunct="1">
              <a:lnSpc>
                <a:spcPct val="90000"/>
              </a:lnSpc>
              <a:buFont typeface="Wingdings" pitchFamily="2" charset="2"/>
              <a:buChar char="Ø"/>
            </a:pPr>
            <a:r>
              <a:rPr lang="en-US" sz="2400" dirty="0">
                <a:latin typeface="Times New Roman" pitchFamily="18" charset="0"/>
              </a:rPr>
              <a:t>Observe appropriate head and neck position.</a:t>
            </a:r>
          </a:p>
          <a:p>
            <a:pPr eaLnBrk="1" hangingPunct="1">
              <a:lnSpc>
                <a:spcPct val="90000"/>
              </a:lnSpc>
              <a:buFont typeface="Wingdings" pitchFamily="2" charset="2"/>
              <a:buChar char="Ø"/>
            </a:pPr>
            <a:r>
              <a:rPr lang="en-US" sz="2400" dirty="0">
                <a:latin typeface="Times New Roman" pitchFamily="18" charset="0"/>
              </a:rPr>
              <a:t>Slow speaking rate.</a:t>
            </a:r>
          </a:p>
          <a:p>
            <a:pPr eaLnBrk="1" hangingPunct="1">
              <a:lnSpc>
                <a:spcPct val="90000"/>
              </a:lnSpc>
              <a:buFont typeface="Wingdings" pitchFamily="2" charset="2"/>
              <a:buChar char="Ø"/>
            </a:pPr>
            <a:r>
              <a:rPr lang="en-US" sz="2400" dirty="0">
                <a:latin typeface="Times New Roman" pitchFamily="18" charset="0"/>
              </a:rPr>
              <a:t>Make more effective use of pauses by stopping before or after important content words.</a:t>
            </a:r>
          </a:p>
          <a:p>
            <a:pPr eaLnBrk="1" hangingPunct="1">
              <a:lnSpc>
                <a:spcPct val="90000"/>
              </a:lnSpc>
              <a:buFont typeface="Wingdings" pitchFamily="2" charset="2"/>
              <a:buChar char="Ø"/>
            </a:pPr>
            <a:r>
              <a:rPr lang="en-US" sz="2400" dirty="0">
                <a:latin typeface="Times New Roman" pitchFamily="18" charset="0"/>
              </a:rPr>
              <a:t>Hold each pause slightly longer than usual. This helps to give your listener more processing time.</a:t>
            </a:r>
          </a:p>
          <a:p>
            <a:pPr eaLnBrk="1" hangingPunct="1">
              <a:lnSpc>
                <a:spcPct val="90000"/>
              </a:lnSpc>
              <a:buFont typeface="Wingdings" pitchFamily="2" charset="2"/>
              <a:buChar char="Ø"/>
            </a:pPr>
            <a:r>
              <a:rPr lang="en-US" sz="2400" dirty="0">
                <a:latin typeface="Times New Roman" pitchFamily="18" charset="0"/>
              </a:rPr>
              <a:t>Use projection techniques to get volume with ease.</a:t>
            </a:r>
          </a:p>
          <a:p>
            <a:pPr eaLnBrk="1" hangingPunct="1">
              <a:lnSpc>
                <a:spcPct val="90000"/>
              </a:lnSpc>
              <a:buFont typeface="Wingdings" pitchFamily="2" charset="2"/>
              <a:buChar char="Ø"/>
            </a:pPr>
            <a:r>
              <a:rPr lang="en-US" sz="2400" dirty="0">
                <a:latin typeface="Times New Roman" pitchFamily="18" charset="0"/>
              </a:rPr>
              <a:t>Use projection techniques to maximize diction.</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3"/>
          <p:cNvSpPr>
            <a:spLocks noGrp="1" noChangeArrowheads="1"/>
          </p:cNvSpPr>
          <p:nvPr>
            <p:ph idx="1"/>
          </p:nvPr>
        </p:nvSpPr>
        <p:spPr>
          <a:xfrm>
            <a:off x="604684" y="457200"/>
            <a:ext cx="11194026" cy="5562600"/>
          </a:xfrm>
        </p:spPr>
        <p:txBody>
          <a:bodyPr/>
          <a:lstStyle/>
          <a:p>
            <a:pPr algn="just" eaLnBrk="1" hangingPunct="1">
              <a:buFont typeface="Wingdings" pitchFamily="2" charset="2"/>
              <a:buChar char="Ø"/>
            </a:pPr>
            <a:r>
              <a:rPr lang="en-US" sz="2400" i="1" u="sng" dirty="0">
                <a:latin typeface="Times New Roman" pitchFamily="18" charset="0"/>
              </a:rPr>
              <a:t>Carryover Exercise 3</a:t>
            </a:r>
            <a:r>
              <a:rPr lang="en-US" sz="2400" i="1" dirty="0">
                <a:latin typeface="Times New Roman" pitchFamily="18" charset="0"/>
              </a:rPr>
              <a:t>: People and Places/Situations</a:t>
            </a:r>
            <a:endParaRPr lang="en-US" sz="2400" dirty="0">
              <a:latin typeface="Times New Roman" pitchFamily="18" charset="0"/>
            </a:endParaRPr>
          </a:p>
          <a:p>
            <a:pPr algn="just" eaLnBrk="1" hangingPunct="1">
              <a:buFont typeface="Wingdings" pitchFamily="2" charset="2"/>
              <a:buNone/>
            </a:pPr>
            <a:r>
              <a:rPr lang="en-US" sz="2400" dirty="0">
                <a:latin typeface="Times New Roman" pitchFamily="18" charset="0"/>
              </a:rPr>
              <a:t>    The patient is asked to identify three situations and persons with whom he or she will practice the speaking techniques.</a:t>
            </a:r>
          </a:p>
          <a:p>
            <a:pPr algn="just" eaLnBrk="1" hangingPunct="1">
              <a:buFont typeface="Wingdings" pitchFamily="2" charset="2"/>
              <a:buChar char="Ø"/>
            </a:pPr>
            <a:r>
              <a:rPr lang="en-US" sz="2400" dirty="0">
                <a:latin typeface="Times New Roman" pitchFamily="18" charset="0"/>
              </a:rPr>
              <a:t>    Personal relationship (spouse, child, parent)</a:t>
            </a:r>
          </a:p>
          <a:p>
            <a:pPr algn="just" eaLnBrk="1" hangingPunct="1">
              <a:buFont typeface="Wingdings" pitchFamily="2" charset="2"/>
              <a:buChar char="Ø"/>
            </a:pPr>
            <a:r>
              <a:rPr lang="en-US" sz="2400" dirty="0">
                <a:latin typeface="Times New Roman" pitchFamily="18" charset="0"/>
              </a:rPr>
              <a:t>    social acquaintance (work colleague, neighbor)</a:t>
            </a:r>
          </a:p>
          <a:p>
            <a:pPr algn="just" eaLnBrk="1" hangingPunct="1">
              <a:buFont typeface="Wingdings" pitchFamily="2" charset="2"/>
              <a:buChar char="Ø"/>
            </a:pPr>
            <a:r>
              <a:rPr lang="en-US" sz="2400" dirty="0">
                <a:latin typeface="Times New Roman" pitchFamily="18" charset="0"/>
              </a:rPr>
              <a:t>    stranger (grocery clerk, bank, teller)</a:t>
            </a:r>
          </a:p>
          <a:p>
            <a:pPr algn="just" eaLnBrk="1" hangingPunct="1">
              <a:buFont typeface="Wingdings" pitchFamily="2" charset="2"/>
              <a:buNone/>
            </a:pPr>
            <a:endParaRPr lang="en-US" sz="2400" dirty="0">
              <a:latin typeface="Times New Roman" pitchFamily="18" charset="0"/>
            </a:endParaRPr>
          </a:p>
          <a:p>
            <a:pPr algn="just" eaLnBrk="1" hangingPunct="1">
              <a:buFont typeface="Wingdings" pitchFamily="2" charset="2"/>
              <a:buNone/>
            </a:pPr>
            <a:r>
              <a:rPr lang="en-US" sz="2400" i="1" u="sng" dirty="0">
                <a:latin typeface="Times New Roman" pitchFamily="18" charset="0"/>
              </a:rPr>
              <a:t>Carryover Exercise 4:</a:t>
            </a:r>
            <a:r>
              <a:rPr lang="en-US" sz="2400" i="1" dirty="0">
                <a:latin typeface="Times New Roman" pitchFamily="18" charset="0"/>
              </a:rPr>
              <a:t> Reminders</a:t>
            </a:r>
            <a:endParaRPr lang="en-US" sz="2400" dirty="0">
              <a:latin typeface="Times New Roman" pitchFamily="18" charset="0"/>
            </a:endParaRPr>
          </a:p>
          <a:p>
            <a:pPr algn="just" eaLnBrk="1" hangingPunct="1">
              <a:buFont typeface="Wingdings" pitchFamily="2" charset="2"/>
              <a:buNone/>
            </a:pPr>
            <a:r>
              <a:rPr lang="en-US" sz="2400" dirty="0">
                <a:latin typeface="Times New Roman" pitchFamily="18" charset="0"/>
              </a:rPr>
              <a:t>	A few events are selected as reminders to check vocal technique. These may include activities such as walking through the office door, taking a coffee break, coming through the door at home, and so on. </a:t>
            </a: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3"/>
          <p:cNvSpPr>
            <a:spLocks noGrp="1" noChangeArrowheads="1"/>
          </p:cNvSpPr>
          <p:nvPr>
            <p:ph idx="1"/>
          </p:nvPr>
        </p:nvSpPr>
        <p:spPr>
          <a:xfrm>
            <a:off x="663677" y="381000"/>
            <a:ext cx="11090788" cy="5715000"/>
          </a:xfrm>
        </p:spPr>
        <p:txBody>
          <a:bodyPr>
            <a:normAutofit/>
          </a:bodyPr>
          <a:lstStyle/>
          <a:p>
            <a:pPr algn="just" eaLnBrk="1" hangingPunct="1">
              <a:lnSpc>
                <a:spcPct val="80000"/>
              </a:lnSpc>
              <a:buFont typeface="Wingdings" pitchFamily="2" charset="2"/>
              <a:buNone/>
            </a:pPr>
            <a:r>
              <a:rPr lang="en-US" sz="2400" i="1" dirty="0">
                <a:latin typeface="Times New Roman" pitchFamily="18" charset="0"/>
              </a:rPr>
              <a:t>Carryover Exercise 5: Communicative Stress</a:t>
            </a:r>
            <a:endParaRPr lang="en-US" sz="2400" dirty="0">
              <a:latin typeface="Times New Roman" pitchFamily="18" charset="0"/>
            </a:endParaRPr>
          </a:p>
          <a:p>
            <a:pPr algn="just" eaLnBrk="1" hangingPunct="1">
              <a:lnSpc>
                <a:spcPct val="80000"/>
              </a:lnSpc>
              <a:buFont typeface="Wingdings" pitchFamily="2" charset="2"/>
              <a:buNone/>
            </a:pPr>
            <a:r>
              <a:rPr lang="en-US" sz="2400" dirty="0">
                <a:latin typeface="Times New Roman" pitchFamily="18" charset="0"/>
              </a:rPr>
              <a:t>	Specific practice in dealing with pressured situations is beneficial. The clinician will provide a series of rapid questions. These questions vary in the complexity of answers they require. A sample of questions includes:</a:t>
            </a:r>
          </a:p>
          <a:p>
            <a:pPr algn="just" eaLnBrk="1" hangingPunct="1">
              <a:lnSpc>
                <a:spcPct val="80000"/>
              </a:lnSpc>
              <a:buFont typeface="Wingdings" pitchFamily="2" charset="2"/>
              <a:buChar char="Ø"/>
            </a:pPr>
            <a:r>
              <a:rPr lang="en-US" sz="2400" dirty="0">
                <a:latin typeface="Times New Roman" pitchFamily="18" charset="0"/>
              </a:rPr>
              <a:t>What's your birthday?</a:t>
            </a:r>
          </a:p>
          <a:p>
            <a:pPr algn="just" eaLnBrk="1" hangingPunct="1">
              <a:lnSpc>
                <a:spcPct val="80000"/>
              </a:lnSpc>
              <a:buFont typeface="Wingdings" pitchFamily="2" charset="2"/>
              <a:buChar char="Ø"/>
            </a:pPr>
            <a:r>
              <a:rPr lang="en-US" sz="2400" dirty="0">
                <a:latin typeface="Times New Roman" pitchFamily="18" charset="0"/>
              </a:rPr>
              <a:t>What's your </a:t>
            </a:r>
            <a:r>
              <a:rPr lang="en-US" sz="2400" dirty="0" err="1">
                <a:latin typeface="Times New Roman" pitchFamily="18" charset="0"/>
              </a:rPr>
              <a:t>spouses</a:t>
            </a:r>
            <a:r>
              <a:rPr lang="en-US" sz="2400" dirty="0">
                <a:latin typeface="Times New Roman" pitchFamily="18" charset="0"/>
              </a:rPr>
              <a:t> birthday?</a:t>
            </a:r>
          </a:p>
          <a:p>
            <a:pPr algn="just" eaLnBrk="1" hangingPunct="1">
              <a:lnSpc>
                <a:spcPct val="80000"/>
              </a:lnSpc>
              <a:buFont typeface="Wingdings" pitchFamily="2" charset="2"/>
              <a:buChar char="Ø"/>
            </a:pPr>
            <a:r>
              <a:rPr lang="en-US" sz="2400" dirty="0">
                <a:latin typeface="Times New Roman" pitchFamily="18" charset="0"/>
              </a:rPr>
              <a:t>What's your telephone number?</a:t>
            </a:r>
          </a:p>
          <a:p>
            <a:pPr algn="just" eaLnBrk="1" hangingPunct="1">
              <a:lnSpc>
                <a:spcPct val="80000"/>
              </a:lnSpc>
              <a:buFont typeface="Wingdings" pitchFamily="2" charset="2"/>
              <a:buNone/>
            </a:pPr>
            <a:r>
              <a:rPr lang="en-US" sz="2400" i="1" u="sng" dirty="0">
                <a:latin typeface="Times New Roman" pitchFamily="18" charset="0"/>
              </a:rPr>
              <a:t>Carryover Exercise 6</a:t>
            </a:r>
            <a:r>
              <a:rPr lang="en-US" sz="2400" i="1" dirty="0">
                <a:latin typeface="Times New Roman" pitchFamily="18" charset="0"/>
              </a:rPr>
              <a:t>: Habituation and Maintenance</a:t>
            </a:r>
            <a:endParaRPr lang="en-US" sz="2400" dirty="0">
              <a:latin typeface="Times New Roman" pitchFamily="18" charset="0"/>
            </a:endParaRPr>
          </a:p>
          <a:p>
            <a:pPr algn="just" eaLnBrk="1" hangingPunct="1">
              <a:lnSpc>
                <a:spcPct val="80000"/>
              </a:lnSpc>
              <a:buFont typeface="Wingdings" pitchFamily="2" charset="2"/>
              <a:buNone/>
            </a:pPr>
            <a:r>
              <a:rPr lang="en-US" sz="2400" dirty="0">
                <a:latin typeface="Times New Roman" pitchFamily="18" charset="0"/>
              </a:rPr>
              <a:t>	The patient is instructed to read aloud at least 3-4 times weekly.</a:t>
            </a:r>
            <a:endParaRPr lang="en-US" sz="2400" i="1" u="sng" dirty="0">
              <a:latin typeface="Times New Roman" pitchFamily="18" charset="0"/>
            </a:endParaRPr>
          </a:p>
          <a:p>
            <a:pPr algn="just" eaLnBrk="1" hangingPunct="1">
              <a:lnSpc>
                <a:spcPct val="80000"/>
              </a:lnSpc>
              <a:buFont typeface="Wingdings" pitchFamily="2" charset="2"/>
              <a:buNone/>
            </a:pPr>
            <a:r>
              <a:rPr lang="en-US" sz="2400" i="1" u="sng" dirty="0">
                <a:latin typeface="Times New Roman" pitchFamily="18" charset="0"/>
              </a:rPr>
              <a:t>Carryover Exercise 7</a:t>
            </a:r>
            <a:r>
              <a:rPr lang="en-US" sz="2400" i="1" dirty="0">
                <a:latin typeface="Times New Roman" pitchFamily="18" charset="0"/>
              </a:rPr>
              <a:t>: Professional Feedback</a:t>
            </a:r>
            <a:endParaRPr lang="en-US" sz="2400" dirty="0">
              <a:latin typeface="Times New Roman" pitchFamily="18" charset="0"/>
            </a:endParaRPr>
          </a:p>
          <a:p>
            <a:pPr algn="just" eaLnBrk="1" hangingPunct="1">
              <a:lnSpc>
                <a:spcPct val="80000"/>
              </a:lnSpc>
              <a:buFont typeface="Wingdings" pitchFamily="2" charset="2"/>
              <a:buNone/>
            </a:pPr>
            <a:r>
              <a:rPr lang="en-US" sz="2400" dirty="0">
                <a:latin typeface="Times New Roman" pitchFamily="18" charset="0"/>
              </a:rPr>
              <a:t>   The patient is instructed to converse with the voice therapist or a similarly skilled listener periodically. While this is not exactly an exercise, the importance of skilled feedback cannot be underestimated. </a:t>
            </a:r>
          </a:p>
          <a:p>
            <a:pPr eaLnBrk="1" hangingPunct="1">
              <a:lnSpc>
                <a:spcPct val="80000"/>
              </a:lnSpc>
              <a:buFont typeface="Wingdings" pitchFamily="2" charset="2"/>
              <a:buNone/>
            </a:pPr>
            <a:endParaRPr lang="en-US" sz="2400" dirty="0">
              <a:latin typeface="Times New Roman" pitchFamily="18" charset="0"/>
            </a:endParaRPr>
          </a:p>
          <a:p>
            <a:pPr eaLnBrk="1" hangingPunct="1">
              <a:lnSpc>
                <a:spcPct val="80000"/>
              </a:lnSpc>
            </a:pPr>
            <a:endParaRPr lang="en-US" sz="2400" dirty="0">
              <a:latin typeface="Times New Roman" pitchFamily="18" charset="0"/>
            </a:endParaRPr>
          </a:p>
          <a:p>
            <a:pPr eaLnBrk="1" hangingPunct="1">
              <a:lnSpc>
                <a:spcPct val="80000"/>
              </a:lnSpc>
              <a:buFont typeface="Wingdings" pitchFamily="2" charset="2"/>
              <a:buChar char="Ø"/>
            </a:pPr>
            <a:endParaRPr lang="en-US" sz="2400" dirty="0">
              <a:latin typeface="Times New Roman" pitchFamily="18" charset="0"/>
            </a:endParaRPr>
          </a:p>
          <a:p>
            <a:pPr eaLnBrk="1" hangingPunct="1">
              <a:lnSpc>
                <a:spcPct val="80000"/>
              </a:lnSpc>
              <a:buFont typeface="Wingdings" pitchFamily="2" charset="2"/>
              <a:buChar char="Ø"/>
            </a:pPr>
            <a:endParaRPr lang="en-US" sz="2400" dirty="0">
              <a:latin typeface="Times New Roman" pitchFamily="18" charset="0"/>
            </a:endParaRPr>
          </a:p>
          <a:p>
            <a:pPr eaLnBrk="1" hangingPunct="1">
              <a:lnSpc>
                <a:spcPct val="80000"/>
              </a:lnSpc>
              <a:buFont typeface="Wingdings" pitchFamily="2" charset="2"/>
              <a:buChar char="Ø"/>
            </a:pPr>
            <a:endParaRPr lang="en-US" sz="2400" dirty="0">
              <a:latin typeface="Times New Roman" pitchFamily="18"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3"/>
          <p:cNvSpPr>
            <a:spLocks noGrp="1" noChangeArrowheads="1"/>
          </p:cNvSpPr>
          <p:nvPr>
            <p:ph idx="1"/>
          </p:nvPr>
        </p:nvSpPr>
        <p:spPr>
          <a:xfrm>
            <a:off x="495734" y="571500"/>
            <a:ext cx="11317723" cy="5715000"/>
          </a:xfrm>
        </p:spPr>
        <p:txBody>
          <a:bodyPr/>
          <a:lstStyle/>
          <a:p>
            <a:pPr eaLnBrk="1" hangingPunct="1">
              <a:buFont typeface="Wingdings" pitchFamily="2" charset="2"/>
              <a:buNone/>
            </a:pPr>
            <a:r>
              <a:rPr lang="en-US" sz="2400" b="1" dirty="0">
                <a:latin typeface="Times New Roman" pitchFamily="18" charset="0"/>
              </a:rPr>
              <a:t>Value of Instrumentation in Voice Therapy</a:t>
            </a:r>
            <a:endParaRPr lang="en-US" sz="2400" dirty="0">
              <a:latin typeface="Times New Roman" pitchFamily="18" charset="0"/>
            </a:endParaRPr>
          </a:p>
          <a:p>
            <a:pPr eaLnBrk="1" hangingPunct="1">
              <a:buFont typeface="Wingdings" pitchFamily="2" charset="2"/>
              <a:buNone/>
            </a:pPr>
            <a:r>
              <a:rPr lang="en-US" sz="2400" dirty="0">
                <a:latin typeface="Times New Roman" pitchFamily="18" charset="0"/>
              </a:rPr>
              <a:t>	Instruments can be used for voice therapy such </a:t>
            </a:r>
            <a:r>
              <a:rPr lang="en-US" sz="2400" i="1" dirty="0">
                <a:latin typeface="Times New Roman" pitchFamily="18" charset="0"/>
              </a:rPr>
              <a:t>as Kay CSL programs, </a:t>
            </a:r>
            <a:r>
              <a:rPr lang="en-US" sz="2400" i="1" dirty="0" err="1">
                <a:latin typeface="Times New Roman" pitchFamily="18" charset="0"/>
              </a:rPr>
              <a:t>Visi</a:t>
            </a:r>
            <a:r>
              <a:rPr lang="en-US" sz="2400" i="1" dirty="0">
                <a:latin typeface="Times New Roman" pitchFamily="18" charset="0"/>
              </a:rPr>
              <a:t>-pitch, </a:t>
            </a:r>
            <a:r>
              <a:rPr lang="en-US" sz="2400" i="1" dirty="0" err="1">
                <a:latin typeface="Times New Roman" pitchFamily="18" charset="0"/>
              </a:rPr>
              <a:t>SonaGraph</a:t>
            </a:r>
            <a:r>
              <a:rPr lang="en-US" sz="2400" i="1" dirty="0">
                <a:latin typeface="Times New Roman" pitchFamily="18" charset="0"/>
              </a:rPr>
              <a:t>, </a:t>
            </a:r>
            <a:r>
              <a:rPr lang="en-US" sz="2400" i="1" dirty="0" err="1">
                <a:latin typeface="Times New Roman" pitchFamily="18" charset="0"/>
              </a:rPr>
              <a:t>Laryngograph</a:t>
            </a:r>
            <a:r>
              <a:rPr lang="en-US" sz="2400" i="1" dirty="0">
                <a:latin typeface="Times New Roman" pitchFamily="18" charset="0"/>
              </a:rPr>
              <a:t>, PM-Pitch Analyzer, flexible </a:t>
            </a:r>
            <a:r>
              <a:rPr lang="en-US" sz="2400" i="1" dirty="0" err="1">
                <a:latin typeface="Times New Roman" pitchFamily="18" charset="0"/>
              </a:rPr>
              <a:t>fiberoptic</a:t>
            </a:r>
            <a:r>
              <a:rPr lang="en-US" sz="2400" i="1" dirty="0">
                <a:latin typeface="Times New Roman" pitchFamily="18" charset="0"/>
              </a:rPr>
              <a:t> scope, or rigid endoscope  </a:t>
            </a:r>
            <a:r>
              <a:rPr lang="en-US" sz="2400" dirty="0">
                <a:latin typeface="Times New Roman" pitchFamily="18" charset="0"/>
              </a:rPr>
              <a:t>which gives biofeedback as well as treatment monitoring can be done objectively.  </a:t>
            </a: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endParaRPr lang="en-US" sz="2400" dirty="0">
              <a:latin typeface="Times New Roman" pitchFamily="18" charset="0"/>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3"/>
          <p:cNvSpPr>
            <a:spLocks noGrp="1" noChangeArrowheads="1"/>
          </p:cNvSpPr>
          <p:nvPr>
            <p:ph idx="1"/>
          </p:nvPr>
        </p:nvSpPr>
        <p:spPr>
          <a:xfrm>
            <a:off x="781665" y="381000"/>
            <a:ext cx="10884309" cy="5715000"/>
          </a:xfrm>
        </p:spPr>
        <p:txBody>
          <a:bodyPr>
            <a:normAutofit/>
          </a:bodyPr>
          <a:lstStyle/>
          <a:p>
            <a:pPr eaLnBrk="1" hangingPunct="1">
              <a:lnSpc>
                <a:spcPct val="80000"/>
              </a:lnSpc>
              <a:buFont typeface="Wingdings" pitchFamily="2" charset="2"/>
              <a:buNone/>
            </a:pPr>
            <a:endParaRPr lang="en-US" sz="2400" b="1" dirty="0">
              <a:latin typeface="Times New Roman" pitchFamily="18" charset="0"/>
            </a:endParaRPr>
          </a:p>
          <a:p>
            <a:pPr eaLnBrk="1" hangingPunct="1">
              <a:lnSpc>
                <a:spcPct val="80000"/>
              </a:lnSpc>
              <a:buFont typeface="Wingdings" pitchFamily="2" charset="2"/>
              <a:buNone/>
            </a:pPr>
            <a:r>
              <a:rPr lang="en-US" sz="2400" b="1" dirty="0">
                <a:latin typeface="Times New Roman" pitchFamily="18" charset="0"/>
              </a:rPr>
              <a:t>To conclude: </a:t>
            </a:r>
          </a:p>
          <a:p>
            <a:pPr eaLnBrk="1" hangingPunct="1">
              <a:lnSpc>
                <a:spcPct val="80000"/>
              </a:lnSpc>
              <a:buFont typeface="Wingdings" pitchFamily="2" charset="2"/>
              <a:buNone/>
            </a:pPr>
            <a:endParaRPr lang="en-US" sz="2400" dirty="0">
              <a:latin typeface="Times New Roman" pitchFamily="18" charset="0"/>
            </a:endParaRPr>
          </a:p>
          <a:p>
            <a:pPr algn="just" eaLnBrk="1" hangingPunct="1">
              <a:lnSpc>
                <a:spcPct val="80000"/>
              </a:lnSpc>
              <a:buFont typeface="Wingdings" pitchFamily="2" charset="2"/>
              <a:buNone/>
            </a:pPr>
            <a:r>
              <a:rPr lang="en-US" sz="2400" dirty="0">
                <a:latin typeface="Times New Roman" pitchFamily="18" charset="0"/>
              </a:rPr>
              <a:t>     The speech-language pathologist is an essential component of the voice care team for professional voice users, regardless of whether the primary voice problem occurred during speech or singing. </a:t>
            </a:r>
          </a:p>
          <a:p>
            <a:pPr algn="just" eaLnBrk="1" hangingPunct="1">
              <a:lnSpc>
                <a:spcPct val="80000"/>
              </a:lnSpc>
              <a:buFont typeface="Wingdings" pitchFamily="2" charset="2"/>
              <a:buNone/>
            </a:pPr>
            <a:r>
              <a:rPr lang="en-US" sz="2400" dirty="0">
                <a:latin typeface="Times New Roman" pitchFamily="18" charset="0"/>
              </a:rPr>
              <a:t>	</a:t>
            </a:r>
          </a:p>
          <a:p>
            <a:pPr algn="just" eaLnBrk="1" hangingPunct="1">
              <a:lnSpc>
                <a:spcPct val="80000"/>
              </a:lnSpc>
              <a:buFont typeface="Wingdings" pitchFamily="2" charset="2"/>
              <a:buNone/>
            </a:pPr>
            <a:r>
              <a:rPr lang="en-US" sz="2400" dirty="0">
                <a:latin typeface="Times New Roman" pitchFamily="18" charset="0"/>
              </a:rPr>
              <a:t>	Close collaboration among the voice therapist, Laryngologist, singing teacher, and other members of the voice care team facilitates the development of optimal speaking technique in these patients.</a:t>
            </a:r>
          </a:p>
          <a:p>
            <a:pPr algn="just" eaLnBrk="1" hangingPunct="1">
              <a:lnSpc>
                <a:spcPct val="80000"/>
              </a:lnSpc>
              <a:buFont typeface="Wingdings" pitchFamily="2" charset="2"/>
              <a:buNone/>
            </a:pPr>
            <a:r>
              <a:rPr lang="en-US" sz="2400" dirty="0">
                <a:latin typeface="Times New Roman" pitchFamily="18" charset="0"/>
              </a:rPr>
              <a:t>	</a:t>
            </a:r>
          </a:p>
          <a:p>
            <a:pPr algn="just" eaLnBrk="1" hangingPunct="1">
              <a:lnSpc>
                <a:spcPct val="80000"/>
              </a:lnSpc>
              <a:buFont typeface="Wingdings" pitchFamily="2" charset="2"/>
              <a:buNone/>
            </a:pPr>
            <a:r>
              <a:rPr lang="en-US" sz="2400" dirty="0">
                <a:latin typeface="Times New Roman" pitchFamily="18" charset="0"/>
              </a:rPr>
              <a:t>	Professional voice users demand our most critical assessment acuity and therapeutic skills, excite our clinical skills, and achieve highly gratifying and much appreciated results.</a:t>
            </a:r>
          </a:p>
          <a:p>
            <a:pPr eaLnBrk="1" hangingPunct="1">
              <a:lnSpc>
                <a:spcPct val="80000"/>
              </a:lnSpc>
              <a:buFont typeface="Wingdings" pitchFamily="2" charset="2"/>
              <a:buNone/>
            </a:pPr>
            <a:endParaRPr lang="en-US" sz="2400" dirty="0">
              <a:latin typeface="Times New Roman" pitchFamily="18" charset="0"/>
            </a:endParaRPr>
          </a:p>
          <a:p>
            <a:pPr eaLnBrk="1" hangingPunct="1">
              <a:lnSpc>
                <a:spcPct val="80000"/>
              </a:lnSpc>
              <a:buFont typeface="Wingdings" pitchFamily="2" charset="2"/>
              <a:buNone/>
            </a:pPr>
            <a:endParaRPr lang="en-US" sz="2400" dirty="0">
              <a:latin typeface="Times New Roman" pitchFamily="18" charset="0"/>
            </a:endParaRPr>
          </a:p>
          <a:p>
            <a:pPr eaLnBrk="1" hangingPunct="1">
              <a:lnSpc>
                <a:spcPct val="80000"/>
              </a:lnSpc>
              <a:buFont typeface="Wingdings" pitchFamily="2" charset="2"/>
              <a:buNone/>
            </a:pPr>
            <a:endParaRPr lang="en-US" sz="2400" dirty="0">
              <a:latin typeface="Times New Roman" pitchFamily="18" charset="0"/>
            </a:endParaRPr>
          </a:p>
          <a:p>
            <a:pPr eaLnBrk="1" hangingPunct="1">
              <a:lnSpc>
                <a:spcPct val="80000"/>
              </a:lnSpc>
              <a:buFont typeface="Wingdings" pitchFamily="2" charset="2"/>
              <a:buNone/>
            </a:pPr>
            <a:endParaRPr lang="en-US" sz="2400" dirty="0">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idx="1"/>
          </p:nvPr>
        </p:nvSpPr>
        <p:spPr>
          <a:xfrm>
            <a:off x="943897" y="762000"/>
            <a:ext cx="10648335" cy="5257800"/>
          </a:xfrm>
        </p:spPr>
        <p:txBody>
          <a:bodyPr/>
          <a:lstStyle/>
          <a:p>
            <a:pPr marL="577850" indent="-577850">
              <a:buFont typeface="Wingdings" pitchFamily="2" charset="2"/>
              <a:buChar char="Ø"/>
            </a:pPr>
            <a:r>
              <a:rPr lang="en-US" sz="2400" dirty="0">
                <a:latin typeface="Times New Roman" pitchFamily="18" charset="0"/>
              </a:rPr>
              <a:t>This symptoms may be the result of many factors:</a:t>
            </a:r>
          </a:p>
          <a:p>
            <a:pPr marL="577850" indent="-577850">
              <a:buFont typeface="Wingdings" pitchFamily="2" charset="2"/>
              <a:buChar char="§"/>
            </a:pPr>
            <a:r>
              <a:rPr lang="en-US" sz="2400" dirty="0">
                <a:latin typeface="Times New Roman" pitchFamily="18" charset="0"/>
              </a:rPr>
              <a:t> vocal abuse:</a:t>
            </a:r>
          </a:p>
          <a:p>
            <a:pPr marL="577850" indent="-577850">
              <a:buClr>
                <a:schemeClr val="tx1"/>
              </a:buClr>
              <a:buFontTx/>
              <a:buChar char="•"/>
            </a:pPr>
            <a:r>
              <a:rPr lang="en-US" sz="2400" dirty="0">
                <a:latin typeface="Times New Roman" pitchFamily="18" charset="0"/>
              </a:rPr>
              <a:t> Singing loudly</a:t>
            </a:r>
          </a:p>
          <a:p>
            <a:pPr marL="577850" indent="-577850">
              <a:buClr>
                <a:schemeClr val="tx1"/>
              </a:buClr>
              <a:buFontTx/>
              <a:buChar char="•"/>
            </a:pPr>
            <a:r>
              <a:rPr lang="en-US" sz="2400" dirty="0">
                <a:latin typeface="Times New Roman" pitchFamily="18" charset="0"/>
              </a:rPr>
              <a:t> Singing when fatigued</a:t>
            </a:r>
          </a:p>
          <a:p>
            <a:pPr marL="577850" indent="-577850">
              <a:buClr>
                <a:schemeClr val="tx1"/>
              </a:buClr>
              <a:buFontTx/>
              <a:buChar char="•"/>
            </a:pPr>
            <a:r>
              <a:rPr lang="en-US" sz="2400" dirty="0">
                <a:latin typeface="Times New Roman" pitchFamily="18" charset="0"/>
              </a:rPr>
              <a:t>Singing out of range</a:t>
            </a:r>
          </a:p>
          <a:p>
            <a:pPr marL="577850" indent="-577850">
              <a:buClr>
                <a:schemeClr val="tx1"/>
              </a:buClr>
              <a:buFontTx/>
              <a:buChar char="•"/>
            </a:pPr>
            <a:r>
              <a:rPr lang="en-US" sz="2400" dirty="0">
                <a:latin typeface="Times New Roman" pitchFamily="18" charset="0"/>
              </a:rPr>
              <a:t>Excessive throat clearing</a:t>
            </a:r>
          </a:p>
          <a:p>
            <a:pPr marL="577850" indent="-577850">
              <a:buClr>
                <a:schemeClr val="tx1"/>
              </a:buClr>
              <a:buFontTx/>
              <a:buChar char="•"/>
            </a:pPr>
            <a:r>
              <a:rPr lang="en-US" sz="2400" dirty="0">
                <a:latin typeface="Times New Roman" pitchFamily="18" charset="0"/>
              </a:rPr>
              <a:t>Shouting</a:t>
            </a:r>
          </a:p>
          <a:p>
            <a:pPr marL="577850" indent="-577850">
              <a:buClr>
                <a:schemeClr val="tx1"/>
              </a:buClr>
              <a:buFontTx/>
              <a:buChar char="•"/>
            </a:pPr>
            <a:r>
              <a:rPr lang="en-US" sz="2400" dirty="0">
                <a:latin typeface="Times New Roman" pitchFamily="18" charset="0"/>
              </a:rPr>
              <a:t>Screaming</a:t>
            </a:r>
          </a:p>
          <a:p>
            <a:pPr marL="577850" indent="-577850">
              <a:buClr>
                <a:schemeClr val="tx1"/>
              </a:buClr>
              <a:buFontTx/>
              <a:buChar char="•"/>
            </a:pPr>
            <a:r>
              <a:rPr lang="en-US" sz="2400" dirty="0">
                <a:latin typeface="Times New Roman" pitchFamily="18" charset="0"/>
              </a:rPr>
              <a:t>Poor singing techniques</a:t>
            </a:r>
          </a:p>
          <a:p>
            <a:pPr marL="577850" indent="-577850">
              <a:buClr>
                <a:schemeClr val="tx1"/>
              </a:buClr>
              <a:buFontTx/>
              <a:buChar char="•"/>
            </a:pPr>
            <a:r>
              <a:rPr lang="en-US" sz="2400" dirty="0">
                <a:latin typeface="Times New Roman" pitchFamily="18" charset="0"/>
              </a:rPr>
              <a:t>Style of singing</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3"/>
          <p:cNvSpPr>
            <a:spLocks noGrp="1" noChangeArrowheads="1"/>
          </p:cNvSpPr>
          <p:nvPr>
            <p:ph idx="1"/>
          </p:nvPr>
        </p:nvSpPr>
        <p:spPr>
          <a:xfrm>
            <a:off x="3048000" y="457200"/>
            <a:ext cx="7315200" cy="5638800"/>
          </a:xfrm>
        </p:spPr>
        <p:txBody>
          <a:bodyPr/>
          <a:lstStyle/>
          <a:p>
            <a:pPr eaLnBrk="1" hangingPunct="1">
              <a:buFont typeface="Wingdings" pitchFamily="2" charset="2"/>
              <a:buNone/>
            </a:pPr>
            <a:endParaRPr lang="en-US" sz="4000" dirty="0">
              <a:latin typeface="Algerian" pitchFamily="82" charset="0"/>
            </a:endParaRPr>
          </a:p>
          <a:p>
            <a:pPr eaLnBrk="1" hangingPunct="1">
              <a:buFont typeface="Wingdings" pitchFamily="2" charset="2"/>
              <a:buNone/>
            </a:pPr>
            <a:endParaRPr lang="en-US" sz="4000" dirty="0">
              <a:latin typeface="Algerian" pitchFamily="82" charset="0"/>
            </a:endParaRPr>
          </a:p>
          <a:p>
            <a:pPr eaLnBrk="1" hangingPunct="1">
              <a:buFont typeface="Wingdings" pitchFamily="2" charset="2"/>
              <a:buNone/>
            </a:pPr>
            <a:endParaRPr lang="en-US" sz="4000" dirty="0">
              <a:latin typeface="Algerian" pitchFamily="82" charset="0"/>
            </a:endParaRPr>
          </a:p>
          <a:p>
            <a:pPr eaLnBrk="1" hangingPunct="1">
              <a:buFont typeface="Wingdings" pitchFamily="2" charset="2"/>
              <a:buNone/>
            </a:pPr>
            <a:r>
              <a:rPr lang="en-US" sz="8000" dirty="0">
                <a:latin typeface="Algerian" pitchFamily="82" charset="0"/>
              </a:rPr>
              <a:t> Thank you</a:t>
            </a:r>
            <a:r>
              <a:rPr lang="en-US" sz="7200" dirty="0">
                <a:latin typeface="Algerian" pitchFamily="82"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idx="1"/>
          </p:nvPr>
        </p:nvSpPr>
        <p:spPr>
          <a:xfrm>
            <a:off x="1283109" y="457200"/>
            <a:ext cx="9940413" cy="5867400"/>
          </a:xfrm>
        </p:spPr>
        <p:txBody>
          <a:bodyPr/>
          <a:lstStyle/>
          <a:p>
            <a:pPr marL="577850" indent="-577850" algn="just">
              <a:lnSpc>
                <a:spcPct val="80000"/>
              </a:lnSpc>
              <a:buNone/>
            </a:pPr>
            <a:r>
              <a:rPr lang="en-US" sz="2600" b="1" dirty="0">
                <a:latin typeface="Times New Roman" pitchFamily="18" charset="0"/>
              </a:rPr>
              <a:t>There may be few lifestyle related contributing factors like:</a:t>
            </a:r>
          </a:p>
          <a:p>
            <a:pPr marL="577850" indent="-577850" algn="just">
              <a:lnSpc>
                <a:spcPct val="80000"/>
              </a:lnSpc>
              <a:buClr>
                <a:schemeClr val="tx1"/>
              </a:buClr>
              <a:buFont typeface="Wingdings" pitchFamily="2" charset="2"/>
              <a:buChar char="ü"/>
            </a:pPr>
            <a:endParaRPr lang="en-US" sz="2600" dirty="0">
              <a:latin typeface="Times New Roman" pitchFamily="18" charset="0"/>
            </a:endParaRPr>
          </a:p>
          <a:p>
            <a:pPr marL="577850" indent="-577850" algn="just">
              <a:lnSpc>
                <a:spcPct val="80000"/>
              </a:lnSpc>
              <a:buClr>
                <a:schemeClr val="tx1"/>
              </a:buClr>
              <a:buFont typeface="Wingdings" pitchFamily="2" charset="2"/>
              <a:buChar char="ü"/>
            </a:pPr>
            <a:r>
              <a:rPr lang="en-US" sz="2600" dirty="0">
                <a:latin typeface="Times New Roman" pitchFamily="18" charset="0"/>
              </a:rPr>
              <a:t>Late night eating</a:t>
            </a:r>
          </a:p>
          <a:p>
            <a:pPr marL="577850" indent="-577850" algn="just">
              <a:lnSpc>
                <a:spcPct val="80000"/>
              </a:lnSpc>
              <a:buClr>
                <a:schemeClr val="tx1"/>
              </a:buClr>
              <a:buFont typeface="Wingdings" pitchFamily="2" charset="2"/>
              <a:buChar char="ü"/>
            </a:pPr>
            <a:r>
              <a:rPr lang="en-US" sz="2600" dirty="0">
                <a:latin typeface="Times New Roman" pitchFamily="18" charset="0"/>
              </a:rPr>
              <a:t>Live, work, or perform around smoke or fumes</a:t>
            </a:r>
          </a:p>
          <a:p>
            <a:pPr marL="577850" indent="-577850" algn="just">
              <a:lnSpc>
                <a:spcPct val="80000"/>
              </a:lnSpc>
              <a:buClr>
                <a:schemeClr val="tx1"/>
              </a:buClr>
              <a:buFont typeface="Wingdings" pitchFamily="2" charset="2"/>
              <a:buChar char="ü"/>
            </a:pPr>
            <a:r>
              <a:rPr lang="en-US" sz="2600" dirty="0">
                <a:latin typeface="Times New Roman" pitchFamily="18" charset="0"/>
              </a:rPr>
              <a:t>Exposed to chemicals frequently (insecticide, arsenic, industrial solvents, lead, mercury etc..)</a:t>
            </a:r>
          </a:p>
          <a:p>
            <a:pPr marL="577850" indent="-577850" algn="just">
              <a:lnSpc>
                <a:spcPct val="80000"/>
              </a:lnSpc>
              <a:buClr>
                <a:schemeClr val="tx1"/>
              </a:buClr>
              <a:buFont typeface="Wingdings" pitchFamily="2" charset="2"/>
              <a:buChar char="ü"/>
            </a:pPr>
            <a:r>
              <a:rPr lang="en-US" sz="2600" dirty="0">
                <a:latin typeface="Times New Roman" pitchFamily="18" charset="0"/>
              </a:rPr>
              <a:t>Excessive smoking</a:t>
            </a:r>
          </a:p>
          <a:p>
            <a:pPr marL="577850" indent="-577850" algn="just">
              <a:lnSpc>
                <a:spcPct val="80000"/>
              </a:lnSpc>
              <a:buClr>
                <a:schemeClr val="tx1"/>
              </a:buClr>
              <a:buFont typeface="Wingdings" pitchFamily="2" charset="2"/>
              <a:buChar char="ü"/>
            </a:pPr>
            <a:r>
              <a:rPr lang="en-US" sz="2600" dirty="0">
                <a:latin typeface="Times New Roman" pitchFamily="18" charset="0"/>
              </a:rPr>
              <a:t>Use of recreational drugs</a:t>
            </a:r>
          </a:p>
          <a:p>
            <a:pPr marL="577850" indent="-577850" algn="just">
              <a:lnSpc>
                <a:spcPct val="80000"/>
              </a:lnSpc>
              <a:buClr>
                <a:schemeClr val="tx1"/>
              </a:buClr>
              <a:buFont typeface="Wingdings" pitchFamily="2" charset="2"/>
              <a:buChar char="ü"/>
            </a:pPr>
            <a:r>
              <a:rPr lang="en-US" sz="2600" dirty="0">
                <a:latin typeface="Times New Roman" pitchFamily="18" charset="0"/>
              </a:rPr>
              <a:t>Excessive muscle tension in tongue, neck, larynx</a:t>
            </a:r>
          </a:p>
          <a:p>
            <a:pPr marL="577850" indent="-577850" algn="just">
              <a:lnSpc>
                <a:spcPct val="80000"/>
              </a:lnSpc>
              <a:buClr>
                <a:schemeClr val="tx1"/>
              </a:buClr>
              <a:buFont typeface="Wingdings" pitchFamily="2" charset="2"/>
              <a:buChar char="ü"/>
            </a:pPr>
            <a:r>
              <a:rPr lang="en-US" sz="2600" dirty="0">
                <a:latin typeface="Times New Roman" pitchFamily="18" charset="0"/>
              </a:rPr>
              <a:t>Inadequate abdominal support</a:t>
            </a:r>
          </a:p>
          <a:p>
            <a:pPr marL="577850" indent="-577850" algn="just">
              <a:lnSpc>
                <a:spcPct val="80000"/>
              </a:lnSpc>
              <a:buClr>
                <a:schemeClr val="tx1"/>
              </a:buClr>
              <a:buFont typeface="Wingdings" pitchFamily="2" charset="2"/>
              <a:buChar char="ü"/>
            </a:pPr>
            <a:r>
              <a:rPr lang="en-US" sz="2600" dirty="0">
                <a:latin typeface="Times New Roman" pitchFamily="18" charset="0"/>
              </a:rPr>
              <a:t>Excessive volume</a:t>
            </a:r>
          </a:p>
          <a:p>
            <a:pPr marL="577850" indent="-577850" algn="just">
              <a:lnSpc>
                <a:spcPct val="80000"/>
              </a:lnSpc>
              <a:buClr>
                <a:schemeClr val="tx1"/>
              </a:buClr>
              <a:buFont typeface="Wingdings" pitchFamily="2" charset="2"/>
              <a:buChar char="ü"/>
            </a:pPr>
            <a:endParaRPr lang="en-US" sz="2600" dirty="0">
              <a:latin typeface="Times New Roman" pitchFamily="18" charset="0"/>
            </a:endParaRPr>
          </a:p>
          <a:p>
            <a:pPr marL="577850" indent="-577850" algn="just">
              <a:lnSpc>
                <a:spcPct val="80000"/>
              </a:lnSpc>
            </a:pPr>
            <a:endParaRPr lang="en-US" sz="2600" dirty="0">
              <a:latin typeface="Times New Roman" pitchFamily="18" charset="0"/>
            </a:endParaRPr>
          </a:p>
          <a:p>
            <a:pPr marL="577850" indent="-577850" algn="just">
              <a:lnSpc>
                <a:spcPct val="80000"/>
              </a:lnSpc>
              <a:buClr>
                <a:schemeClr val="tx1"/>
              </a:buClr>
              <a:buFontTx/>
              <a:buAutoNum type="romanLcPeriod"/>
            </a:pPr>
            <a:endParaRPr lang="en-US" sz="2600" dirty="0">
              <a:latin typeface="Times New Roman" pitchFamily="18" charset="0"/>
            </a:endParaRPr>
          </a:p>
          <a:p>
            <a:pPr marL="577850" indent="-577850" algn="just">
              <a:lnSpc>
                <a:spcPct val="80000"/>
              </a:lnSpc>
              <a:buNone/>
            </a:pPr>
            <a:endParaRPr lang="en-US" sz="2600" dirty="0">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9659AD-704F-49B1-BFAA-69357B58F6EF}"/>
              </a:ext>
            </a:extLst>
          </p:cNvPr>
          <p:cNvSpPr>
            <a:spLocks noGrp="1"/>
          </p:cNvSpPr>
          <p:nvPr>
            <p:ph idx="1"/>
          </p:nvPr>
        </p:nvSpPr>
        <p:spPr>
          <a:xfrm>
            <a:off x="766915" y="404665"/>
            <a:ext cx="10987549" cy="4525963"/>
          </a:xfrm>
        </p:spPr>
        <p:txBody>
          <a:bodyPr>
            <a:normAutofit/>
          </a:bodyPr>
          <a:lstStyle/>
          <a:p>
            <a:pPr marL="577850" indent="-577850" algn="just">
              <a:lnSpc>
                <a:spcPct val="80000"/>
              </a:lnSpc>
              <a:buClr>
                <a:schemeClr val="tx1"/>
              </a:buClr>
              <a:buFont typeface="Wingdings" pitchFamily="2" charset="2"/>
              <a:buChar char="ü"/>
            </a:pPr>
            <a:r>
              <a:rPr lang="en-US" sz="3200" dirty="0">
                <a:latin typeface="Times New Roman" pitchFamily="18" charset="0"/>
              </a:rPr>
              <a:t>Inadequate preparation</a:t>
            </a:r>
          </a:p>
          <a:p>
            <a:pPr marL="577850" indent="-577850" algn="just">
              <a:lnSpc>
                <a:spcPct val="80000"/>
              </a:lnSpc>
              <a:buClr>
                <a:schemeClr val="tx1"/>
              </a:buClr>
              <a:buFont typeface="Wingdings" pitchFamily="2" charset="2"/>
              <a:buChar char="ü"/>
            </a:pPr>
            <a:r>
              <a:rPr lang="en-US" sz="3200" dirty="0">
                <a:latin typeface="Times New Roman" pitchFamily="18" charset="0"/>
              </a:rPr>
              <a:t>limited practice</a:t>
            </a:r>
          </a:p>
          <a:p>
            <a:pPr marL="577850" indent="-577850" algn="just">
              <a:lnSpc>
                <a:spcPct val="80000"/>
              </a:lnSpc>
              <a:buClr>
                <a:schemeClr val="tx1"/>
              </a:buClr>
              <a:buFont typeface="Wingdings" pitchFamily="2" charset="2"/>
              <a:buChar char="ü"/>
            </a:pPr>
            <a:r>
              <a:rPr lang="en-US" sz="3200" dirty="0">
                <a:latin typeface="Times New Roman" pitchFamily="18" charset="0"/>
              </a:rPr>
              <a:t>rehearsal of a difficult piece</a:t>
            </a:r>
          </a:p>
          <a:p>
            <a:pPr marL="577850" indent="-577850" algn="just">
              <a:lnSpc>
                <a:spcPct val="80000"/>
              </a:lnSpc>
              <a:buClr>
                <a:schemeClr val="tx1"/>
              </a:buClr>
              <a:buFont typeface="Wingdings" pitchFamily="2" charset="2"/>
              <a:buChar char="ü"/>
            </a:pPr>
            <a:r>
              <a:rPr lang="en-US" sz="3200" dirty="0">
                <a:latin typeface="Times New Roman" pitchFamily="18" charset="0"/>
              </a:rPr>
              <a:t>limited vocal training for a given role</a:t>
            </a:r>
          </a:p>
          <a:p>
            <a:pPr marL="577850" indent="-577850" algn="just">
              <a:lnSpc>
                <a:spcPct val="135000"/>
              </a:lnSpc>
              <a:buClr>
                <a:schemeClr val="tx1"/>
              </a:buClr>
              <a:buFont typeface="Wingdings" pitchFamily="2" charset="2"/>
              <a:buChar char="ü"/>
            </a:pPr>
            <a:r>
              <a:rPr lang="en-US" sz="3200" dirty="0">
                <a:latin typeface="Times New Roman" pitchFamily="18" charset="0"/>
              </a:rPr>
              <a:t>Shouting, screaming (backstage, noisy rooms)</a:t>
            </a:r>
          </a:p>
          <a:p>
            <a:pPr marL="577850" indent="-577850" algn="just">
              <a:lnSpc>
                <a:spcPct val="135000"/>
              </a:lnSpc>
              <a:buClr>
                <a:schemeClr val="tx1"/>
              </a:buClr>
              <a:buFont typeface="Wingdings" pitchFamily="2" charset="2"/>
              <a:buChar char="ü"/>
            </a:pPr>
            <a:r>
              <a:rPr lang="en-US" sz="3200" dirty="0">
                <a:latin typeface="Times New Roman" pitchFamily="18" charset="0"/>
              </a:rPr>
              <a:t>Conducting-Choral (Practice singing all parts)</a:t>
            </a:r>
          </a:p>
          <a:p>
            <a:pPr marL="577850" indent="-577850" algn="just">
              <a:lnSpc>
                <a:spcPct val="135000"/>
              </a:lnSpc>
              <a:buClr>
                <a:schemeClr val="tx1"/>
              </a:buClr>
              <a:buFont typeface="Wingdings" pitchFamily="2" charset="2"/>
              <a:buChar char="ü"/>
            </a:pPr>
            <a:r>
              <a:rPr lang="en-US" sz="3200" dirty="0">
                <a:latin typeface="Times New Roman" pitchFamily="18" charset="0"/>
              </a:rPr>
              <a:t>Teaching</a:t>
            </a:r>
          </a:p>
          <a:p>
            <a:endParaRPr lang="en-US" dirty="0"/>
          </a:p>
        </p:txBody>
      </p:sp>
    </p:spTree>
    <p:extLst>
      <p:ext uri="{BB962C8B-B14F-4D97-AF65-F5344CB8AC3E}">
        <p14:creationId xmlns:p14="http://schemas.microsoft.com/office/powerpoint/2010/main" val="2123776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3124200" y="762000"/>
            <a:ext cx="7010400" cy="5486400"/>
          </a:xfrm>
        </p:spPr>
        <p:txBody>
          <a:bodyPr/>
          <a:lstStyle/>
          <a:p>
            <a:pPr marL="533400" indent="-533400">
              <a:buNone/>
            </a:pPr>
            <a:r>
              <a:rPr lang="en-US"/>
              <a:t> </a:t>
            </a:r>
          </a:p>
          <a:p>
            <a:pPr marL="533400" indent="-533400">
              <a:buNone/>
            </a:pPr>
            <a:r>
              <a:rPr lang="en-US"/>
              <a:t>    </a:t>
            </a:r>
          </a:p>
        </p:txBody>
      </p:sp>
      <p:sp>
        <p:nvSpPr>
          <p:cNvPr id="34820" name="Rectangle 4"/>
          <p:cNvSpPr>
            <a:spLocks noChangeArrowheads="1"/>
          </p:cNvSpPr>
          <p:nvPr/>
        </p:nvSpPr>
        <p:spPr bwMode="auto">
          <a:xfrm>
            <a:off x="368710" y="533400"/>
            <a:ext cx="11371006" cy="4293483"/>
          </a:xfrm>
          <a:prstGeom prst="rect">
            <a:avLst/>
          </a:prstGeom>
          <a:noFill/>
          <a:ln w="9525">
            <a:noFill/>
            <a:miter lim="800000"/>
            <a:headEnd/>
            <a:tailEnd/>
          </a:ln>
        </p:spPr>
        <p:txBody>
          <a:bodyPr wrap="square">
            <a:spAutoFit/>
          </a:bodyPr>
          <a:lstStyle/>
          <a:p>
            <a:pPr marL="342900" indent="-342900" algn="just">
              <a:buClr>
                <a:schemeClr val="accent1"/>
              </a:buClr>
            </a:pPr>
            <a:r>
              <a:rPr lang="en-US" sz="2600" dirty="0">
                <a:latin typeface="Arial" panose="020B0604020202020204" pitchFamily="34" charset="0"/>
                <a:cs typeface="Arial" panose="020B0604020202020204" pitchFamily="34" charset="0"/>
              </a:rPr>
              <a:t>B.  Level-1 Actors</a:t>
            </a:r>
          </a:p>
          <a:p>
            <a:pPr marL="342900" indent="-342900" algn="just">
              <a:buClr>
                <a:schemeClr val="accent1"/>
              </a:buClr>
            </a:pPr>
            <a:endParaRPr lang="en-US" sz="2600" dirty="0">
              <a:latin typeface="Arial" panose="020B0604020202020204" pitchFamily="34" charset="0"/>
              <a:cs typeface="Arial" panose="020B0604020202020204" pitchFamily="34" charset="0"/>
            </a:endParaRPr>
          </a:p>
          <a:p>
            <a:pPr marL="342900" indent="-342900" algn="just">
              <a:buFont typeface="Wingdings" pitchFamily="2" charset="2"/>
              <a:buChar char="Ø"/>
            </a:pPr>
            <a:r>
              <a:rPr lang="en-US" sz="2600" dirty="0">
                <a:latin typeface="Arial" panose="020B0604020202020204" pitchFamily="34" charset="0"/>
                <a:cs typeface="Arial" panose="020B0604020202020204" pitchFamily="34" charset="0"/>
              </a:rPr>
              <a:t>Acting places tremendous demands on the vocal mechanism than those observed in singers </a:t>
            </a:r>
          </a:p>
          <a:p>
            <a:pPr marL="342900" indent="-342900" algn="just"/>
            <a:endParaRPr lang="en-US" sz="2600" dirty="0">
              <a:latin typeface="Arial" panose="020B0604020202020204" pitchFamily="34" charset="0"/>
              <a:cs typeface="Arial" panose="020B0604020202020204" pitchFamily="34" charset="0"/>
            </a:endParaRPr>
          </a:p>
          <a:p>
            <a:pPr marL="342900" indent="-342900" algn="just">
              <a:buFont typeface="Wingdings" pitchFamily="2" charset="2"/>
              <a:buChar char="Ø"/>
            </a:pPr>
            <a:r>
              <a:rPr lang="en-US" sz="2600" dirty="0">
                <a:latin typeface="Arial" panose="020B0604020202020204" pitchFamily="34" charset="0"/>
                <a:cs typeface="Arial" panose="020B0604020202020204" pitchFamily="34" charset="0"/>
              </a:rPr>
              <a:t>They are expected to indulge in screaming shouting and grooming ,grunting ,sobbing depending on the theme of the play which are considered as vocally violent behaviors </a:t>
            </a:r>
          </a:p>
          <a:p>
            <a:pPr marL="342900" indent="-342900" algn="just">
              <a:spcBef>
                <a:spcPct val="50000"/>
              </a:spcBef>
              <a:buFont typeface="Wingdings" pitchFamily="2" charset="2"/>
              <a:buChar char="Ø"/>
            </a:pPr>
            <a:r>
              <a:rPr lang="en-US" sz="2600" dirty="0">
                <a:latin typeface="Arial" panose="020B0604020202020204" pitchFamily="34" charset="0"/>
                <a:cs typeface="Arial" panose="020B0604020202020204" pitchFamily="34" charset="0"/>
              </a:rPr>
              <a:t>Actors often engage in onstage vocal work which can be potentially abusive to the voice in terms of loudness, pitch, rhythm and vocal quality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7"/>
          <p:cNvSpPr>
            <a:spLocks noChangeArrowheads="1"/>
          </p:cNvSpPr>
          <p:nvPr/>
        </p:nvSpPr>
        <p:spPr bwMode="auto">
          <a:xfrm>
            <a:off x="855406" y="457201"/>
            <a:ext cx="10559846" cy="5078313"/>
          </a:xfrm>
          <a:prstGeom prst="rect">
            <a:avLst/>
          </a:prstGeom>
          <a:noFill/>
          <a:ln w="9525">
            <a:noFill/>
            <a:miter lim="800000"/>
            <a:headEnd/>
            <a:tailEnd/>
          </a:ln>
        </p:spPr>
        <p:txBody>
          <a:bodyPr wrap="square">
            <a:spAutoFit/>
          </a:bodyPr>
          <a:lstStyle/>
          <a:p>
            <a:pPr algn="just"/>
            <a:r>
              <a:rPr lang="en-US" sz="2400" dirty="0"/>
              <a:t>Symptoms:</a:t>
            </a:r>
          </a:p>
          <a:p>
            <a:pPr algn="just"/>
            <a:endParaRPr lang="en-US" sz="2400" dirty="0"/>
          </a:p>
          <a:p>
            <a:pPr algn="just">
              <a:buFont typeface="Wingdings" pitchFamily="2" charset="2"/>
              <a:buChar char="ü"/>
            </a:pPr>
            <a:r>
              <a:rPr lang="en-US" sz="2400" dirty="0"/>
              <a:t>Hoarseness</a:t>
            </a:r>
          </a:p>
          <a:p>
            <a:pPr algn="just">
              <a:buFont typeface="Wingdings" pitchFamily="2" charset="2"/>
              <a:buChar char="ü"/>
            </a:pPr>
            <a:endParaRPr lang="en-US" sz="2400" dirty="0"/>
          </a:p>
          <a:p>
            <a:pPr algn="just">
              <a:buFont typeface="Wingdings" pitchFamily="2" charset="2"/>
              <a:buChar char="ü"/>
            </a:pPr>
            <a:r>
              <a:rPr lang="en-US" sz="2400" dirty="0"/>
              <a:t>Inability to continue to act  for extended period of time without a change of voice quality or control.</a:t>
            </a:r>
          </a:p>
          <a:p>
            <a:pPr algn="just">
              <a:buFont typeface="Wingdings" pitchFamily="2" charset="2"/>
              <a:buChar char="ü"/>
            </a:pPr>
            <a:endParaRPr lang="en-US" sz="2400" dirty="0"/>
          </a:p>
          <a:p>
            <a:pPr algn="just">
              <a:buFont typeface="Wingdings" pitchFamily="2" charset="2"/>
              <a:buChar char="ü"/>
            </a:pPr>
            <a:r>
              <a:rPr lang="en-US" sz="2400" dirty="0"/>
              <a:t>Difficulty in producing high or low tones which they were capable of doing earlier.</a:t>
            </a:r>
          </a:p>
          <a:p>
            <a:pPr algn="just">
              <a:buFont typeface="Wingdings" pitchFamily="2" charset="2"/>
              <a:buChar char="ü"/>
            </a:pPr>
            <a:endParaRPr lang="en-US" sz="2400" dirty="0"/>
          </a:p>
          <a:p>
            <a:pPr algn="just">
              <a:buFont typeface="Wingdings" pitchFamily="2" charset="2"/>
              <a:buChar char="ü"/>
            </a:pPr>
            <a:r>
              <a:rPr lang="en-US" sz="2400" dirty="0"/>
              <a:t>Vocal fatigue by becoming hoarse, losing range, changing timber, breaking into different registers disturbance, prolonged warm-up time.</a:t>
            </a:r>
          </a:p>
          <a:p>
            <a:pPr algn="just">
              <a:buFont typeface="Wingdings" pitchFamily="2" charset="2"/>
              <a:buChar char="ü"/>
            </a:pPr>
            <a:r>
              <a:rPr lang="en-US" sz="2400" dirty="0"/>
              <a:t>Breathiness</a:t>
            </a:r>
          </a:p>
          <a:p>
            <a:pPr algn="just" eaLnBrk="1" hangingPunct="1">
              <a:spcBef>
                <a:spcPct val="50000"/>
              </a:spcBef>
              <a:buClr>
                <a:schemeClr val="accent1"/>
              </a:buClr>
              <a:buSzPct val="85000"/>
              <a:buFont typeface="Wingdings" pitchFamily="2" charset="2"/>
              <a:buChar char="§"/>
            </a:pP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634181" y="762000"/>
            <a:ext cx="10574593" cy="5334000"/>
          </a:xfrm>
        </p:spPr>
        <p:txBody>
          <a:bodyPr/>
          <a:lstStyle/>
          <a:p>
            <a:pPr algn="just" eaLnBrk="1" hangingPunct="1">
              <a:buClr>
                <a:schemeClr val="tx1"/>
              </a:buClr>
              <a:buFont typeface="Wingdings" pitchFamily="2" charset="2"/>
              <a:buChar char="ü"/>
            </a:pPr>
            <a:endParaRPr lang="en-US" sz="2400" dirty="0">
              <a:latin typeface="Times New Roman" pitchFamily="18" charset="0"/>
            </a:endParaRPr>
          </a:p>
          <a:p>
            <a:pPr algn="just" eaLnBrk="1" hangingPunct="1">
              <a:buClr>
                <a:schemeClr val="tx1"/>
              </a:buClr>
              <a:buFont typeface="Wingdings" pitchFamily="2" charset="2"/>
              <a:buChar char="ü"/>
            </a:pPr>
            <a:endParaRPr lang="en-US" sz="2400" dirty="0">
              <a:latin typeface="Times New Roman" pitchFamily="18" charset="0"/>
            </a:endParaRPr>
          </a:p>
          <a:p>
            <a:pPr algn="just" eaLnBrk="1" hangingPunct="1">
              <a:buClr>
                <a:schemeClr val="tx1"/>
              </a:buClr>
              <a:buFont typeface="Wingdings" pitchFamily="2" charset="2"/>
              <a:buChar char="ü"/>
            </a:pPr>
            <a:r>
              <a:rPr lang="en-US" sz="2400" dirty="0">
                <a:latin typeface="Times New Roman" pitchFamily="18" charset="0"/>
              </a:rPr>
              <a:t>Tickling or choking sensation while acting</a:t>
            </a:r>
          </a:p>
          <a:p>
            <a:pPr algn="just" eaLnBrk="1" hangingPunct="1">
              <a:buClr>
                <a:schemeClr val="tx1"/>
              </a:buClr>
              <a:buFont typeface="Wingdings" pitchFamily="2" charset="2"/>
              <a:buChar char="ü"/>
            </a:pPr>
            <a:r>
              <a:rPr lang="en-US" sz="2400" dirty="0">
                <a:latin typeface="Times New Roman" pitchFamily="18" charset="0"/>
              </a:rPr>
              <a:t>Pain in the throat while acting</a:t>
            </a:r>
          </a:p>
          <a:p>
            <a:pPr algn="just" eaLnBrk="1" hangingPunct="1">
              <a:buClr>
                <a:schemeClr val="tx1"/>
              </a:buClr>
              <a:buFont typeface="Wingdings" pitchFamily="2" charset="2"/>
              <a:buChar char="ü"/>
            </a:pPr>
            <a:r>
              <a:rPr lang="en-US" sz="2400" dirty="0">
                <a:latin typeface="Times New Roman" pitchFamily="18" charset="0"/>
              </a:rPr>
              <a:t>Voice worse in the morning</a:t>
            </a:r>
          </a:p>
          <a:p>
            <a:pPr algn="just" eaLnBrk="1" hangingPunct="1">
              <a:buClr>
                <a:schemeClr val="tx1"/>
              </a:buClr>
              <a:buFont typeface="Wingdings" pitchFamily="2" charset="2"/>
              <a:buChar char="ü"/>
            </a:pPr>
            <a:r>
              <a:rPr lang="en-US" sz="2400" dirty="0">
                <a:latin typeface="Times New Roman" pitchFamily="18" charset="0"/>
              </a:rPr>
              <a:t>Voice worse later in the day, after it has been used</a:t>
            </a:r>
          </a:p>
          <a:p>
            <a:pPr algn="just" eaLnBrk="1" hangingPunct="1">
              <a:buClr>
                <a:schemeClr val="tx1"/>
              </a:buClr>
              <a:buFont typeface="Wingdings" pitchFamily="2" charset="2"/>
              <a:buChar char="ü"/>
            </a:pPr>
            <a:r>
              <a:rPr lang="en-US" sz="2400" dirty="0">
                <a:latin typeface="Times New Roman" pitchFamily="18" charset="0"/>
              </a:rPr>
              <a:t>frequent throat clearing</a:t>
            </a:r>
          </a:p>
          <a:p>
            <a:pPr algn="just" eaLnBrk="1" hangingPunct="1">
              <a:buClr>
                <a:schemeClr val="tx1"/>
              </a:buClr>
              <a:buFont typeface="Wingdings" pitchFamily="2" charset="2"/>
              <a:buChar char="ü"/>
            </a:pPr>
            <a:r>
              <a:rPr lang="en-US" sz="2400" dirty="0">
                <a:latin typeface="Times New Roman" pitchFamily="18" charset="0"/>
              </a:rPr>
              <a:t>frequent sore throat</a:t>
            </a:r>
          </a:p>
          <a:p>
            <a:pPr algn="just" eaLnBrk="1" hangingPunct="1">
              <a:buClr>
                <a:schemeClr val="tx1"/>
              </a:buClr>
              <a:buFont typeface="Wingdings" pitchFamily="2" charset="2"/>
              <a:buChar char="ü"/>
            </a:pPr>
            <a:r>
              <a:rPr lang="en-US" sz="2400" dirty="0">
                <a:latin typeface="Times New Roman" pitchFamily="18" charset="0"/>
              </a:rPr>
              <a:t>frequent heartburns or </a:t>
            </a:r>
            <a:r>
              <a:rPr lang="en-US" sz="2400" dirty="0" err="1">
                <a:latin typeface="Times New Roman" pitchFamily="18" charset="0"/>
              </a:rPr>
              <a:t>hiatal</a:t>
            </a:r>
            <a:r>
              <a:rPr lang="en-US" sz="2400" dirty="0">
                <a:latin typeface="Times New Roman" pitchFamily="18" charset="0"/>
              </a:rPr>
              <a:t> hernia</a:t>
            </a:r>
          </a:p>
          <a:p>
            <a:pPr algn="just" eaLnBrk="1" hangingPunct="1">
              <a:buClr>
                <a:schemeClr val="tx1"/>
              </a:buClr>
              <a:buFont typeface="Wingdings" pitchFamily="2" charset="2"/>
              <a:buChar char="ü"/>
            </a:pPr>
            <a:endParaRPr lang="en-US" sz="2400" dirty="0">
              <a:latin typeface="Times New Roman" pitchFamily="18" charset="0"/>
            </a:endParaRPr>
          </a:p>
          <a:p>
            <a:pPr algn="just" eaLnBrk="1" hangingPunct="1">
              <a:buClr>
                <a:schemeClr val="tx1"/>
              </a:buClr>
              <a:buFont typeface="Wingdings" pitchFamily="2" charset="2"/>
              <a:buChar char="ü"/>
            </a:pPr>
            <a:endParaRPr lang="en-US" sz="2400" dirty="0">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idx="1"/>
          </p:nvPr>
        </p:nvSpPr>
        <p:spPr>
          <a:xfrm>
            <a:off x="781665" y="838200"/>
            <a:ext cx="10471354" cy="5257800"/>
          </a:xfrm>
        </p:spPr>
        <p:txBody>
          <a:bodyPr/>
          <a:lstStyle/>
          <a:p>
            <a:pPr algn="just" eaLnBrk="1" hangingPunct="1">
              <a:buFontTx/>
              <a:buNone/>
            </a:pPr>
            <a:r>
              <a:rPr lang="en-US" sz="2400" b="1" u="sng" dirty="0">
                <a:latin typeface="Times New Roman" pitchFamily="18" charset="0"/>
              </a:rPr>
              <a:t>Causal factors are:-</a:t>
            </a:r>
          </a:p>
          <a:p>
            <a:pPr algn="just" eaLnBrk="1" hangingPunct="1">
              <a:buFont typeface="Wingdings" pitchFamily="2" charset="2"/>
              <a:buChar char="§"/>
            </a:pPr>
            <a:r>
              <a:rPr lang="en-US" sz="2400" dirty="0">
                <a:latin typeface="Times New Roman" pitchFamily="18" charset="0"/>
              </a:rPr>
              <a:t>Vocal abuse due to the vocal demands and poor acoustic environment in which teachers work</a:t>
            </a:r>
          </a:p>
          <a:p>
            <a:pPr algn="just" eaLnBrk="1" hangingPunct="1">
              <a:buFont typeface="Wingdings" pitchFamily="2" charset="2"/>
              <a:buChar char="§"/>
            </a:pPr>
            <a:r>
              <a:rPr lang="en-US" sz="2400" dirty="0">
                <a:latin typeface="Times New Roman" pitchFamily="18" charset="0"/>
              </a:rPr>
              <a:t>Lack of vocal education and treating</a:t>
            </a:r>
          </a:p>
          <a:p>
            <a:pPr algn="just" eaLnBrk="1" hangingPunct="1">
              <a:buFont typeface="Wingdings" pitchFamily="2" charset="2"/>
              <a:buChar char="§"/>
            </a:pPr>
            <a:r>
              <a:rPr lang="en-US" sz="2400" dirty="0">
                <a:latin typeface="Times New Roman" pitchFamily="18" charset="0"/>
              </a:rPr>
              <a:t>Other factors like stress and anxiety, factor related to teachers career like length and type of teaching.</a:t>
            </a:r>
          </a:p>
          <a:p>
            <a:pPr algn="just" eaLnBrk="1" hangingPunct="1">
              <a:buFont typeface="Wingdings" pitchFamily="2" charset="2"/>
              <a:buChar char="§"/>
            </a:pPr>
            <a:r>
              <a:rPr lang="en-US" sz="2400" dirty="0">
                <a:latin typeface="Times New Roman" pitchFamily="18" charset="0"/>
              </a:rPr>
              <a:t> Loud talking, yelling, screaming</a:t>
            </a:r>
          </a:p>
          <a:p>
            <a:pPr algn="just" eaLnBrk="1" hangingPunct="1">
              <a:buFont typeface="Wingdings" pitchFamily="2" charset="2"/>
              <a:buChar char="§"/>
            </a:pPr>
            <a:r>
              <a:rPr lang="en-US" sz="2400" dirty="0">
                <a:latin typeface="Times New Roman" pitchFamily="18" charset="0"/>
              </a:rPr>
              <a:t>Hard glottal attack</a:t>
            </a:r>
          </a:p>
          <a:p>
            <a:pPr algn="just" eaLnBrk="1" hangingPunct="1">
              <a:buFont typeface="Wingdings" pitchFamily="2" charset="2"/>
              <a:buChar char="§"/>
            </a:pPr>
            <a:r>
              <a:rPr lang="en-US" sz="2400" dirty="0">
                <a:latin typeface="Times New Roman" pitchFamily="18" charset="0"/>
              </a:rPr>
              <a:t>Outside acceptable physiologic range</a:t>
            </a:r>
          </a:p>
          <a:p>
            <a:pPr algn="just" eaLnBrk="1" hangingPunct="1">
              <a:buFont typeface="Wingdings" pitchFamily="2" charset="2"/>
              <a:buChar char="§"/>
            </a:pPr>
            <a:r>
              <a:rPr lang="en-US" sz="2400" dirty="0">
                <a:latin typeface="Times New Roman" pitchFamily="18" charset="0"/>
              </a:rPr>
              <a:t>Excessive coughing/throat clearing</a:t>
            </a:r>
          </a:p>
          <a:p>
            <a:pPr algn="just" eaLnBrk="1" hangingPunct="1">
              <a:buFontTx/>
              <a:buChar char="-"/>
            </a:pPr>
            <a:endParaRPr lang="en-US" sz="2400" dirty="0">
              <a:latin typeface="Times New Roman" pitchFamily="18" charset="0"/>
            </a:endParaRPr>
          </a:p>
          <a:p>
            <a:pPr algn="just" eaLnBrk="1" hangingPunct="1">
              <a:buFont typeface="Wingdings" pitchFamily="2" charset="2"/>
              <a:buNone/>
            </a:pPr>
            <a:endParaRPr lang="en-US" sz="2400" dirty="0">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819" y="681037"/>
            <a:ext cx="7458100" cy="949478"/>
          </a:xfrm>
        </p:spPr>
        <p:txBody>
          <a:bodyPr>
            <a:normAutofit fontScale="90000"/>
          </a:bodyPr>
          <a:lstStyle/>
          <a:p>
            <a:pPr algn="ctr"/>
            <a:r>
              <a:rPr lang="en-US" b="1" dirty="0"/>
              <a:t>INTRODUCTION </a:t>
            </a:r>
            <a:br>
              <a:rPr lang="en-IN" b="1" dirty="0"/>
            </a:br>
            <a:endParaRPr lang="en-IN" b="1" dirty="0"/>
          </a:p>
        </p:txBody>
      </p:sp>
      <p:sp>
        <p:nvSpPr>
          <p:cNvPr id="3" name="Content Placeholder 2"/>
          <p:cNvSpPr>
            <a:spLocks noGrp="1"/>
          </p:cNvSpPr>
          <p:nvPr>
            <p:ph idx="1"/>
          </p:nvPr>
        </p:nvSpPr>
        <p:spPr/>
        <p:txBody>
          <a:bodyPr/>
          <a:lstStyle/>
          <a:p>
            <a:pPr>
              <a:buNone/>
            </a:pPr>
            <a:r>
              <a:rPr lang="en-US" sz="2400" b="1" u="sng" dirty="0">
                <a:effectLst>
                  <a:outerShdw blurRad="38100" dist="38100" dir="2700000" algn="tl">
                    <a:srgbClr val="C0C0C0"/>
                  </a:outerShdw>
                </a:effectLst>
                <a:latin typeface="Times New Roman" pitchFamily="18" charset="0"/>
              </a:rPr>
              <a:t>What is</a:t>
            </a:r>
            <a:r>
              <a:rPr lang="en-US" sz="2000" b="1" u="sng" dirty="0">
                <a:effectLst>
                  <a:outerShdw blurRad="38100" dist="38100" dir="2700000" algn="tl">
                    <a:srgbClr val="C0C0C0"/>
                  </a:outerShdw>
                </a:effectLst>
                <a:latin typeface="Times New Roman" pitchFamily="18" charset="0"/>
              </a:rPr>
              <a:t> </a:t>
            </a:r>
            <a:r>
              <a:rPr lang="en-US" b="1" u="sng" dirty="0">
                <a:effectLst>
                  <a:outerShdw blurRad="38100" dist="38100" dir="2700000" algn="tl">
                    <a:srgbClr val="C0C0C0"/>
                  </a:outerShdw>
                </a:effectLst>
                <a:latin typeface="Times New Roman" pitchFamily="18" charset="0"/>
              </a:rPr>
              <a:t>professional voice user</a:t>
            </a:r>
            <a:endParaRPr lang="en-IN" b="1" dirty="0"/>
          </a:p>
          <a:p>
            <a:endParaRPr lang="en-IN" dirty="0"/>
          </a:p>
          <a:p>
            <a:r>
              <a:rPr lang="en-IN" dirty="0"/>
              <a:t>Anyone who needs their voice in order to carry out their job is considered a professional voice user. </a:t>
            </a:r>
          </a:p>
          <a:p>
            <a:r>
              <a:rPr lang="en-IN" dirty="0"/>
              <a:t>Professional voice users are often also considered "athletic" voice users because their voice use is more extensive and strenuous than that of nonprofessional voice users.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idx="1"/>
          </p:nvPr>
        </p:nvSpPr>
        <p:spPr>
          <a:xfrm>
            <a:off x="412955" y="214290"/>
            <a:ext cx="11282516" cy="6429420"/>
          </a:xfrm>
        </p:spPr>
        <p:txBody>
          <a:bodyPr>
            <a:normAutofit/>
          </a:bodyPr>
          <a:lstStyle/>
          <a:p>
            <a:pPr marL="533400" indent="-533400">
              <a:lnSpc>
                <a:spcPct val="80000"/>
              </a:lnSpc>
              <a:buFont typeface="Wingdings" pitchFamily="2" charset="2"/>
              <a:buAutoNum type="alphaUcPeriod" startAt="3"/>
            </a:pPr>
            <a:r>
              <a:rPr lang="en-US" sz="2400" b="1" dirty="0">
                <a:latin typeface="Times New Roman" pitchFamily="18" charset="0"/>
              </a:rPr>
              <a:t>Level- II Teachers: </a:t>
            </a:r>
          </a:p>
          <a:p>
            <a:pPr marL="533400" indent="-533400">
              <a:lnSpc>
                <a:spcPct val="80000"/>
              </a:lnSpc>
              <a:buNone/>
            </a:pPr>
            <a:r>
              <a:rPr lang="en-US" sz="2000" dirty="0">
                <a:latin typeface="Times New Roman" pitchFamily="18" charset="0"/>
              </a:rPr>
              <a:t>        </a:t>
            </a:r>
            <a:r>
              <a:rPr lang="en-US" sz="2400" dirty="0">
                <a:latin typeface="Times New Roman" pitchFamily="18" charset="0"/>
              </a:rPr>
              <a:t>Prevalence rate of voice problems in teachers vary from 4% - 9% depending upon whether a given study was based on an investigation of vocal fold pathology or following symptoms based approach.</a:t>
            </a:r>
          </a:p>
          <a:p>
            <a:pPr marL="533400" indent="-533400">
              <a:lnSpc>
                <a:spcPct val="80000"/>
              </a:lnSpc>
              <a:buNone/>
            </a:pPr>
            <a:r>
              <a:rPr lang="en-US" sz="2400" dirty="0">
                <a:latin typeface="Times New Roman" pitchFamily="18" charset="0"/>
              </a:rPr>
              <a:t>       Symptoms: </a:t>
            </a:r>
          </a:p>
          <a:p>
            <a:pPr marL="533400" indent="-533400">
              <a:lnSpc>
                <a:spcPct val="80000"/>
              </a:lnSpc>
              <a:buFont typeface="Wingdings" pitchFamily="2" charset="2"/>
              <a:buChar char="ü"/>
            </a:pPr>
            <a:r>
              <a:rPr lang="en-US" sz="2400" dirty="0">
                <a:latin typeface="Times New Roman" pitchFamily="18" charset="0"/>
              </a:rPr>
              <a:t>Vocal fatigue</a:t>
            </a:r>
          </a:p>
          <a:p>
            <a:pPr marL="0" indent="0">
              <a:lnSpc>
                <a:spcPct val="80000"/>
              </a:lnSpc>
              <a:buNone/>
            </a:pPr>
            <a:r>
              <a:rPr lang="en-US" sz="2400" dirty="0">
                <a:latin typeface="Times New Roman" pitchFamily="18" charset="0"/>
              </a:rPr>
              <a:t> </a:t>
            </a:r>
          </a:p>
          <a:p>
            <a:pPr marL="533400" indent="-533400">
              <a:lnSpc>
                <a:spcPct val="80000"/>
              </a:lnSpc>
              <a:buFont typeface="Wingdings" pitchFamily="2" charset="2"/>
              <a:buChar char="ü"/>
            </a:pPr>
            <a:r>
              <a:rPr lang="en-US" sz="2400" dirty="0">
                <a:latin typeface="Times New Roman" pitchFamily="18" charset="0"/>
              </a:rPr>
              <a:t>Pain</a:t>
            </a:r>
          </a:p>
          <a:p>
            <a:pPr marL="0" indent="0">
              <a:lnSpc>
                <a:spcPct val="80000"/>
              </a:lnSpc>
              <a:buNone/>
            </a:pPr>
            <a:endParaRPr lang="en-US" sz="2400" dirty="0">
              <a:latin typeface="Times New Roman" pitchFamily="18" charset="0"/>
            </a:endParaRPr>
          </a:p>
          <a:p>
            <a:pPr marL="533400" indent="-533400">
              <a:lnSpc>
                <a:spcPct val="80000"/>
              </a:lnSpc>
              <a:buFont typeface="Wingdings" pitchFamily="2" charset="2"/>
              <a:buChar char="ü"/>
            </a:pPr>
            <a:r>
              <a:rPr lang="en-US" sz="2400" dirty="0">
                <a:latin typeface="Times New Roman" pitchFamily="18" charset="0"/>
              </a:rPr>
              <a:t>Loss of voice</a:t>
            </a:r>
          </a:p>
          <a:p>
            <a:pPr marL="0" indent="0">
              <a:lnSpc>
                <a:spcPct val="80000"/>
              </a:lnSpc>
              <a:buNone/>
            </a:pPr>
            <a:endParaRPr lang="en-US" sz="2400" dirty="0">
              <a:latin typeface="Times New Roman" pitchFamily="18" charset="0"/>
            </a:endParaRPr>
          </a:p>
          <a:p>
            <a:pPr marL="533400" indent="-533400">
              <a:lnSpc>
                <a:spcPct val="80000"/>
              </a:lnSpc>
              <a:buFont typeface="Wingdings" pitchFamily="2" charset="2"/>
              <a:buChar char="ü"/>
            </a:pPr>
            <a:r>
              <a:rPr lang="en-US" sz="2400" dirty="0">
                <a:latin typeface="Times New Roman" pitchFamily="18" charset="0"/>
              </a:rPr>
              <a:t>Hoarseness</a:t>
            </a:r>
          </a:p>
          <a:p>
            <a:pPr marL="0" indent="0">
              <a:lnSpc>
                <a:spcPct val="80000"/>
              </a:lnSpc>
              <a:buNone/>
            </a:pPr>
            <a:endParaRPr lang="en-US" sz="2400" dirty="0">
              <a:latin typeface="Times New Roman" pitchFamily="18" charset="0"/>
            </a:endParaRPr>
          </a:p>
          <a:p>
            <a:pPr marL="533400" indent="-533400">
              <a:lnSpc>
                <a:spcPct val="80000"/>
              </a:lnSpc>
              <a:buFont typeface="Wingdings" pitchFamily="2" charset="2"/>
              <a:buChar char="ü"/>
            </a:pPr>
            <a:r>
              <a:rPr lang="en-US" sz="2400" dirty="0">
                <a:latin typeface="Times New Roman" pitchFamily="18" charset="0"/>
              </a:rPr>
              <a:t>Effortful voice</a:t>
            </a:r>
          </a:p>
          <a:p>
            <a:pPr marL="0" indent="0">
              <a:lnSpc>
                <a:spcPct val="80000"/>
              </a:lnSpc>
              <a:buNone/>
            </a:pPr>
            <a:endParaRPr lang="en-US" sz="2400" dirty="0">
              <a:latin typeface="Times New Roman" pitchFamily="18" charset="0"/>
            </a:endParaRPr>
          </a:p>
          <a:p>
            <a:pPr marL="533400" indent="-533400">
              <a:lnSpc>
                <a:spcPct val="80000"/>
              </a:lnSpc>
              <a:buFont typeface="Wingdings" pitchFamily="2" charset="2"/>
              <a:buChar char="ü"/>
            </a:pPr>
            <a:r>
              <a:rPr lang="en-US" sz="2400" dirty="0">
                <a:latin typeface="Times New Roman" pitchFamily="18" charset="0"/>
              </a:rPr>
              <a:t>Voice spasm</a:t>
            </a:r>
          </a:p>
          <a:p>
            <a:pPr marL="533400" indent="-533400">
              <a:lnSpc>
                <a:spcPct val="80000"/>
              </a:lnSpc>
              <a:buFont typeface="Wingdings" pitchFamily="2" charset="2"/>
              <a:buChar char="ü"/>
            </a:pPr>
            <a:endParaRPr lang="en-US" sz="2400" dirty="0">
              <a:latin typeface="Times New Roman" pitchFamily="18" charset="0"/>
            </a:endParaRPr>
          </a:p>
          <a:p>
            <a:pPr marL="533400" indent="-533400">
              <a:lnSpc>
                <a:spcPct val="80000"/>
              </a:lnSpc>
              <a:buFont typeface="Wingdings" pitchFamily="2" charset="2"/>
              <a:buChar char="ü"/>
            </a:pPr>
            <a:endParaRPr lang="en-US" sz="2400" dirty="0">
              <a:latin typeface="Times New Roman" pitchFamily="18" charset="0"/>
            </a:endParaRPr>
          </a:p>
        </p:txBody>
      </p:sp>
      <p:sp>
        <p:nvSpPr>
          <p:cNvPr id="4" name="TextBox 3">
            <a:extLst>
              <a:ext uri="{FF2B5EF4-FFF2-40B4-BE49-F238E27FC236}">
                <a16:creationId xmlns:a16="http://schemas.microsoft.com/office/drawing/2014/main" id="{CDF24A62-C44A-4F66-A69C-A6EA869310E2}"/>
              </a:ext>
            </a:extLst>
          </p:cNvPr>
          <p:cNvSpPr txBox="1"/>
          <p:nvPr/>
        </p:nvSpPr>
        <p:spPr>
          <a:xfrm>
            <a:off x="4848533" y="2010113"/>
            <a:ext cx="6404486" cy="3268587"/>
          </a:xfrm>
          <a:prstGeom prst="rect">
            <a:avLst/>
          </a:prstGeom>
          <a:noFill/>
        </p:spPr>
        <p:txBody>
          <a:bodyPr wrap="square">
            <a:spAutoFit/>
          </a:bodyPr>
          <a:lstStyle/>
          <a:p>
            <a:pPr marL="533400" indent="-533400">
              <a:lnSpc>
                <a:spcPct val="80000"/>
              </a:lnSpc>
              <a:buFont typeface="Wingdings" pitchFamily="2" charset="2"/>
              <a:buChar char="ü"/>
            </a:pPr>
            <a:r>
              <a:rPr lang="en-US" sz="2400" dirty="0">
                <a:latin typeface="Arial" panose="020B0604020202020204" pitchFamily="34" charset="0"/>
                <a:cs typeface="Arial" panose="020B0604020202020204" pitchFamily="34" charset="0"/>
              </a:rPr>
              <a:t>Breathy voice</a:t>
            </a:r>
          </a:p>
          <a:p>
            <a:pPr marL="533400" indent="-533400">
              <a:lnSpc>
                <a:spcPct val="80000"/>
              </a:lnSpc>
              <a:buFont typeface="Wingdings" pitchFamily="2" charset="2"/>
              <a:buChar char="ü"/>
            </a:pPr>
            <a:endParaRPr lang="en-US" sz="2400" dirty="0">
              <a:latin typeface="Arial" panose="020B0604020202020204" pitchFamily="34" charset="0"/>
              <a:cs typeface="Arial" panose="020B0604020202020204" pitchFamily="34" charset="0"/>
            </a:endParaRPr>
          </a:p>
          <a:p>
            <a:pPr>
              <a:buFont typeface="Wingdings" pitchFamily="2" charset="2"/>
              <a:buChar char="ü"/>
            </a:pPr>
            <a:r>
              <a:rPr lang="en-US" sz="2400" dirty="0">
                <a:latin typeface="Arial" panose="020B0604020202020204" pitchFamily="34" charset="0"/>
                <a:cs typeface="Arial" panose="020B0604020202020204" pitchFamily="34" charset="0"/>
              </a:rPr>
              <a:t>Grunting (lifting, exercising)</a:t>
            </a:r>
          </a:p>
          <a:p>
            <a:pPr>
              <a:buFont typeface="Wingdings" pitchFamily="2" charset="2"/>
              <a:buChar char="ü"/>
            </a:pPr>
            <a:endParaRPr lang="en-US" sz="2400" dirty="0">
              <a:latin typeface="Arial" panose="020B0604020202020204" pitchFamily="34" charset="0"/>
              <a:cs typeface="Arial" panose="020B0604020202020204" pitchFamily="34" charset="0"/>
            </a:endParaRPr>
          </a:p>
          <a:p>
            <a:pPr>
              <a:buFont typeface="Wingdings" pitchFamily="2" charset="2"/>
              <a:buChar char="ü"/>
            </a:pPr>
            <a:r>
              <a:rPr lang="en-US" sz="2400" dirty="0">
                <a:latin typeface="Arial" panose="020B0604020202020204" pitchFamily="34" charset="0"/>
                <a:cs typeface="Arial" panose="020B0604020202020204" pitchFamily="34" charset="0"/>
              </a:rPr>
              <a:t>Excessive talking</a:t>
            </a:r>
          </a:p>
          <a:p>
            <a:pPr>
              <a:buFont typeface="Wingdings" pitchFamily="2" charset="2"/>
              <a:buChar char="ü"/>
            </a:pPr>
            <a:endParaRPr lang="en-US" sz="2400" dirty="0">
              <a:latin typeface="Arial" panose="020B0604020202020204" pitchFamily="34" charset="0"/>
              <a:cs typeface="Arial" panose="020B0604020202020204" pitchFamily="34" charset="0"/>
            </a:endParaRPr>
          </a:p>
          <a:p>
            <a:pPr>
              <a:buFont typeface="Wingdings" pitchFamily="2" charset="2"/>
              <a:buChar char="ü"/>
            </a:pPr>
            <a:r>
              <a:rPr lang="en-US" sz="2400" dirty="0">
                <a:latin typeface="Arial" panose="020B0604020202020204" pitchFamily="34" charset="0"/>
                <a:cs typeface="Arial" panose="020B0604020202020204" pitchFamily="34" charset="0"/>
              </a:rPr>
              <a:t>Loud, hard laughing</a:t>
            </a:r>
          </a:p>
          <a:p>
            <a:pPr>
              <a:buFont typeface="Wingdings" pitchFamily="2" charset="2"/>
              <a:buChar char="ü"/>
            </a:pPr>
            <a:endParaRPr lang="en-US" sz="2400" dirty="0">
              <a:latin typeface="Arial" panose="020B0604020202020204" pitchFamily="34" charset="0"/>
              <a:cs typeface="Arial" panose="020B0604020202020204" pitchFamily="34" charset="0"/>
            </a:endParaRPr>
          </a:p>
          <a:p>
            <a:pPr>
              <a:buFont typeface="Wingdings" pitchFamily="2" charset="2"/>
              <a:buChar char="ü"/>
            </a:pPr>
            <a:r>
              <a:rPr lang="en-US" sz="2400" dirty="0">
                <a:latin typeface="Arial" panose="020B0604020202020204" pitchFamily="34" charset="0"/>
                <a:cs typeface="Arial" panose="020B0604020202020204" pitchFamily="34" charset="0"/>
              </a:rPr>
              <a:t>Voice production when folds are inflamed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840658" y="762000"/>
            <a:ext cx="10589342" cy="5181600"/>
          </a:xfrm>
        </p:spPr>
        <p:txBody>
          <a:bodyPr/>
          <a:lstStyle/>
          <a:p>
            <a:pPr marL="533400" indent="-533400">
              <a:buFont typeface="Wingdings" pitchFamily="2" charset="2"/>
              <a:buAutoNum type="alphaUcPeriod" startAt="4"/>
            </a:pPr>
            <a:r>
              <a:rPr lang="en-US" b="1" dirty="0">
                <a:latin typeface="Times New Roman" pitchFamily="18" charset="0"/>
              </a:rPr>
              <a:t>Level –II Army commanders: </a:t>
            </a:r>
          </a:p>
          <a:p>
            <a:pPr marL="533400" indent="-533400">
              <a:buNone/>
            </a:pPr>
            <a:endParaRPr lang="en-US" b="1" dirty="0">
              <a:latin typeface="Times New Roman" pitchFamily="18" charset="0"/>
            </a:endParaRPr>
          </a:p>
          <a:p>
            <a:pPr marL="533400" indent="-533400">
              <a:buFont typeface="Wingdings" pitchFamily="2" charset="2"/>
              <a:buChar char="Ø"/>
            </a:pPr>
            <a:r>
              <a:rPr lang="en-US" sz="2400" dirty="0">
                <a:latin typeface="Times New Roman" pitchFamily="18" charset="0"/>
              </a:rPr>
              <a:t>They have to give commands  &amp; also for quite a long duration in a day, many days and years and under background noise or in open field.</a:t>
            </a:r>
          </a:p>
          <a:p>
            <a:pPr marL="533400" indent="-533400">
              <a:buFont typeface="Wingdings" pitchFamily="2" charset="2"/>
              <a:buChar char="Ø"/>
            </a:pPr>
            <a:r>
              <a:rPr lang="en-US" sz="2400" dirty="0">
                <a:latin typeface="Times New Roman" pitchFamily="18" charset="0"/>
              </a:rPr>
              <a:t> They also requires to project authority and toughness (</a:t>
            </a:r>
            <a:r>
              <a:rPr lang="en-US" sz="2400" dirty="0" err="1">
                <a:latin typeface="Times New Roman" pitchFamily="18" charset="0"/>
              </a:rPr>
              <a:t>sapiretal</a:t>
            </a:r>
            <a:r>
              <a:rPr lang="en-US" sz="2400" dirty="0">
                <a:latin typeface="Times New Roman" pitchFamily="18" charset="0"/>
              </a:rPr>
              <a:t>, 1990) achieving which will put additional pressure on their vocal mechanism. They have to use  loud voice in sharp powerful bursts which many of them achieve using “glottal attack”. Continuous employment of the glottal attack leads to thickening vocal fold over time or formation of vocal nodules.</a:t>
            </a:r>
          </a:p>
          <a:p>
            <a:pPr marL="533400" indent="-533400">
              <a:buFont typeface="Wingdings" pitchFamily="2" charset="2"/>
              <a:buChar char="Ø"/>
            </a:pPr>
            <a:endParaRPr lang="en-US" sz="2400" dirty="0">
              <a:latin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648929" y="381000"/>
            <a:ext cx="10928555" cy="5715000"/>
          </a:xfrm>
        </p:spPr>
        <p:txBody>
          <a:bodyPr>
            <a:normAutofit/>
          </a:bodyPr>
          <a:lstStyle/>
          <a:p>
            <a:pPr marL="533400" indent="-533400" algn="just">
              <a:lnSpc>
                <a:spcPct val="80000"/>
              </a:lnSpc>
              <a:buNone/>
            </a:pPr>
            <a:r>
              <a:rPr lang="en-US" sz="2400" dirty="0">
                <a:latin typeface="Times New Roman" pitchFamily="18" charset="0"/>
              </a:rPr>
              <a:t>E. </a:t>
            </a:r>
            <a:r>
              <a:rPr lang="en-US" sz="2400" b="1" dirty="0">
                <a:latin typeface="Times New Roman" pitchFamily="18" charset="0"/>
              </a:rPr>
              <a:t>Level -</a:t>
            </a:r>
            <a:r>
              <a:rPr lang="en-US" sz="2400" b="1" dirty="0" err="1">
                <a:latin typeface="Times New Roman" pitchFamily="18" charset="0"/>
              </a:rPr>
              <a:t>lll</a:t>
            </a:r>
            <a:endParaRPr lang="en-US" sz="2400" b="1" dirty="0">
              <a:latin typeface="Times New Roman" pitchFamily="18" charset="0"/>
            </a:endParaRPr>
          </a:p>
          <a:p>
            <a:pPr marL="533400" indent="-533400" algn="just">
              <a:lnSpc>
                <a:spcPct val="80000"/>
              </a:lnSpc>
            </a:pPr>
            <a:r>
              <a:rPr lang="en-US" sz="2400" dirty="0">
                <a:latin typeface="Times New Roman" pitchFamily="18" charset="0"/>
              </a:rPr>
              <a:t>Telemarketers</a:t>
            </a:r>
          </a:p>
          <a:p>
            <a:pPr marL="933450" lvl="1" indent="-476250" algn="just">
              <a:lnSpc>
                <a:spcPct val="80000"/>
              </a:lnSpc>
            </a:pPr>
            <a:r>
              <a:rPr lang="en-US" dirty="0">
                <a:latin typeface="Times New Roman" pitchFamily="18" charset="0"/>
              </a:rPr>
              <a:t>Boredom and fatigue along with psychological problems of constant rejection</a:t>
            </a:r>
          </a:p>
          <a:p>
            <a:pPr marL="933450" lvl="1" indent="-476250" algn="just">
              <a:lnSpc>
                <a:spcPct val="80000"/>
              </a:lnSpc>
            </a:pPr>
            <a:r>
              <a:rPr lang="en-US" dirty="0">
                <a:latin typeface="Times New Roman" pitchFamily="18" charset="0"/>
              </a:rPr>
              <a:t>Poor posture from sitting in inappropriate chairs with no headset</a:t>
            </a:r>
          </a:p>
          <a:p>
            <a:pPr marL="933450" lvl="1" indent="-476250" algn="just">
              <a:lnSpc>
                <a:spcPct val="80000"/>
              </a:lnSpc>
            </a:pPr>
            <a:r>
              <a:rPr lang="en-US" dirty="0">
                <a:latin typeface="Times New Roman" pitchFamily="18" charset="0"/>
              </a:rPr>
              <a:t>No training in breath support</a:t>
            </a:r>
          </a:p>
          <a:p>
            <a:pPr marL="533400" indent="-533400" algn="just">
              <a:lnSpc>
                <a:spcPct val="80000"/>
              </a:lnSpc>
            </a:pPr>
            <a:r>
              <a:rPr lang="en-US" sz="2400" dirty="0">
                <a:latin typeface="Times New Roman" pitchFamily="18" charset="0"/>
              </a:rPr>
              <a:t>Broadcasters</a:t>
            </a:r>
          </a:p>
          <a:p>
            <a:pPr marL="933450" lvl="1" indent="-476250" algn="just">
              <a:lnSpc>
                <a:spcPct val="80000"/>
              </a:lnSpc>
            </a:pPr>
            <a:r>
              <a:rPr lang="en-US" dirty="0">
                <a:latin typeface="Times New Roman" pitchFamily="18" charset="0"/>
              </a:rPr>
              <a:t>Worked in fixed head/body position </a:t>
            </a:r>
          </a:p>
          <a:p>
            <a:pPr marL="933450" lvl="1" indent="-476250" algn="just">
              <a:lnSpc>
                <a:spcPct val="80000"/>
              </a:lnSpc>
            </a:pPr>
            <a:r>
              <a:rPr lang="en-US" dirty="0">
                <a:latin typeface="Times New Roman" pitchFamily="18" charset="0"/>
              </a:rPr>
              <a:t>Lower-pitched voice to sound forceful</a:t>
            </a:r>
          </a:p>
          <a:p>
            <a:pPr marL="933450" lvl="1" indent="-476250" algn="just">
              <a:lnSpc>
                <a:spcPct val="80000"/>
              </a:lnSpc>
            </a:pPr>
            <a:r>
              <a:rPr lang="en-US" dirty="0">
                <a:latin typeface="Times New Roman" pitchFamily="18" charset="0"/>
              </a:rPr>
              <a:t>In dirty and dusty studios for long stressful hours</a:t>
            </a:r>
          </a:p>
          <a:p>
            <a:pPr marL="933450" lvl="1" indent="-476250" algn="just">
              <a:lnSpc>
                <a:spcPct val="80000"/>
              </a:lnSpc>
            </a:pPr>
            <a:r>
              <a:rPr lang="en-US" dirty="0">
                <a:latin typeface="Times New Roman" pitchFamily="18" charset="0"/>
              </a:rPr>
              <a:t>Don’t take many sick days</a:t>
            </a:r>
          </a:p>
          <a:p>
            <a:pPr marL="533400" indent="-533400" algn="just">
              <a:lnSpc>
                <a:spcPct val="80000"/>
              </a:lnSpc>
            </a:pPr>
            <a:r>
              <a:rPr lang="en-US" sz="2400" dirty="0">
                <a:latin typeface="Times New Roman" pitchFamily="18" charset="0"/>
              </a:rPr>
              <a:t>Salesmen</a:t>
            </a:r>
          </a:p>
          <a:p>
            <a:pPr marL="933450" lvl="1" indent="-476250" algn="just">
              <a:lnSpc>
                <a:spcPct val="80000"/>
              </a:lnSpc>
            </a:pPr>
            <a:r>
              <a:rPr lang="en-US" dirty="0">
                <a:latin typeface="Times New Roman" pitchFamily="18" charset="0"/>
              </a:rPr>
              <a:t>Perform under pressure: no sales=no income</a:t>
            </a:r>
          </a:p>
          <a:p>
            <a:pPr marL="933450" lvl="1" indent="-476250" algn="just">
              <a:lnSpc>
                <a:spcPct val="80000"/>
              </a:lnSpc>
            </a:pPr>
            <a:r>
              <a:rPr lang="en-US" dirty="0">
                <a:latin typeface="Times New Roman" pitchFamily="18" charset="0"/>
              </a:rPr>
              <a:t>Carry heavy bags through the airport</a:t>
            </a:r>
          </a:p>
          <a:p>
            <a:pPr marL="933450" lvl="1" indent="-476250" algn="just">
              <a:lnSpc>
                <a:spcPct val="80000"/>
              </a:lnSpc>
            </a:pPr>
            <a:r>
              <a:rPr lang="en-US" dirty="0">
                <a:latin typeface="Times New Roman" pitchFamily="18" charset="0"/>
              </a:rPr>
              <a:t>Spend hours in airplanes with dry air and loud background noise</a:t>
            </a:r>
          </a:p>
          <a:p>
            <a:pPr marL="533400" indent="-533400" algn="just">
              <a:lnSpc>
                <a:spcPct val="80000"/>
              </a:lnSpc>
            </a:pPr>
            <a:endParaRPr lang="en-US" sz="2400" dirty="0">
              <a:latin typeface="Times New Roman" pitchFamily="18" charset="0"/>
            </a:endParaRPr>
          </a:p>
          <a:p>
            <a:pPr marL="533400" indent="-533400" algn="just">
              <a:lnSpc>
                <a:spcPct val="80000"/>
              </a:lnSpc>
            </a:pPr>
            <a:endParaRPr lang="en-US" sz="2400" dirty="0">
              <a:latin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1120877" y="838200"/>
            <a:ext cx="10309123" cy="4800600"/>
          </a:xfrm>
        </p:spPr>
        <p:txBody>
          <a:bodyPr/>
          <a:lstStyle/>
          <a:p>
            <a:pPr marL="533400" indent="-533400" algn="just">
              <a:buNone/>
            </a:pPr>
            <a:r>
              <a:rPr lang="en-US" sz="2400" b="1" dirty="0">
                <a:latin typeface="Times New Roman" pitchFamily="18" charset="0"/>
              </a:rPr>
              <a:t>F. Level </a:t>
            </a:r>
            <a:r>
              <a:rPr lang="en-US" sz="2400" b="1" dirty="0" err="1">
                <a:latin typeface="Times New Roman" pitchFamily="18" charset="0"/>
              </a:rPr>
              <a:t>lV</a:t>
            </a:r>
            <a:r>
              <a:rPr lang="en-US" sz="2400" b="1" dirty="0">
                <a:latin typeface="Times New Roman" pitchFamily="18" charset="0"/>
              </a:rPr>
              <a:t> :Industrial Workers:</a:t>
            </a:r>
          </a:p>
          <a:p>
            <a:pPr marL="533400" indent="-533400" algn="just">
              <a:buFont typeface="Wingdings" pitchFamily="2" charset="2"/>
              <a:buAutoNum type="alphaUcPeriod" startAt="6"/>
            </a:pPr>
            <a:endParaRPr lang="en-US" sz="2400" b="1" dirty="0">
              <a:latin typeface="Times New Roman" pitchFamily="18" charset="0"/>
            </a:endParaRPr>
          </a:p>
          <a:p>
            <a:pPr marL="533400" indent="-533400" algn="just">
              <a:buFont typeface="Wingdings" pitchFamily="2" charset="2"/>
              <a:buChar char="Ø"/>
            </a:pPr>
            <a:r>
              <a:rPr lang="en-US" sz="2400" dirty="0">
                <a:latin typeface="Times New Roman" pitchFamily="18" charset="0"/>
              </a:rPr>
              <a:t>Workers may have to speak loudly because of ambient noise which puts further strain on the vocal muscles resulting in tension and vocal abuse.</a:t>
            </a:r>
          </a:p>
          <a:p>
            <a:pPr marL="533400" indent="-533400" algn="just">
              <a:buFont typeface="Wingdings" pitchFamily="2" charset="2"/>
              <a:buChar char="Ø"/>
            </a:pPr>
            <a:r>
              <a:rPr lang="en-US" sz="2400" dirty="0">
                <a:latin typeface="Times New Roman" pitchFamily="18" charset="0"/>
              </a:rPr>
              <a:t>In addition, dust, fumes, smoke and their mental feelings compounded the effect of high noise level directly on the middle lining of the vocal mechanism and leads to vocal strain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idx="1"/>
          </p:nvPr>
        </p:nvSpPr>
        <p:spPr>
          <a:xfrm>
            <a:off x="2166910" y="457200"/>
            <a:ext cx="8043890" cy="5638800"/>
          </a:xfrm>
        </p:spPr>
        <p:txBody>
          <a:bodyPr/>
          <a:lstStyle/>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r>
              <a:rPr lang="en-US" dirty="0">
                <a:latin typeface="Times New Roman" pitchFamily="18" charset="0"/>
              </a:rPr>
              <a:t>General problem faced by professional voice users</a:t>
            </a:r>
          </a:p>
          <a:p>
            <a:pPr eaLnBrk="1" hangingPunct="1">
              <a:buFont typeface="Wingdings" pitchFamily="2" charset="2"/>
              <a:buNone/>
            </a:pPr>
            <a:endParaRPr lang="en-US" dirty="0">
              <a:latin typeface="Times New Roman" pitchFamily="18" charset="0"/>
            </a:endParaRPr>
          </a:p>
          <a:p>
            <a:pPr eaLnBrk="1" hangingPunct="1">
              <a:buFont typeface="Wingdings" pitchFamily="2" charset="2"/>
              <a:buChar char="Ø"/>
            </a:pPr>
            <a:r>
              <a:rPr lang="en-US" sz="2400" dirty="0"/>
              <a:t>Structural abnormality</a:t>
            </a:r>
          </a:p>
          <a:p>
            <a:pPr eaLnBrk="1" hangingPunct="1">
              <a:buFont typeface="Wingdings" pitchFamily="2" charset="2"/>
              <a:buChar char="Ø"/>
            </a:pPr>
            <a:r>
              <a:rPr lang="en-US" sz="2400" dirty="0"/>
              <a:t>Infection and inflammation</a:t>
            </a:r>
          </a:p>
          <a:p>
            <a:pPr eaLnBrk="1" hangingPunct="1">
              <a:buFont typeface="Wingdings" pitchFamily="2" charset="2"/>
              <a:buChar char="Ø"/>
            </a:pPr>
            <a:r>
              <a:rPr lang="en-US" sz="2400" dirty="0"/>
              <a:t>Systemic condition</a:t>
            </a:r>
          </a:p>
          <a:p>
            <a:pPr eaLnBrk="1" hangingPunct="1">
              <a:buFont typeface="Wingdings" pitchFamily="2" charset="2"/>
              <a:buChar char="Ø"/>
            </a:pPr>
            <a:r>
              <a:rPr lang="en-US" sz="2400" dirty="0"/>
              <a:t>Other condition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1179871" y="685800"/>
            <a:ext cx="10205884" cy="5257800"/>
          </a:xfrm>
        </p:spPr>
        <p:txBody>
          <a:bodyPr/>
          <a:lstStyle/>
          <a:p>
            <a:pPr eaLnBrk="1" hangingPunct="1">
              <a:lnSpc>
                <a:spcPct val="80000"/>
              </a:lnSpc>
              <a:spcBef>
                <a:spcPct val="0"/>
              </a:spcBef>
              <a:buFontTx/>
              <a:buNone/>
            </a:pPr>
            <a:r>
              <a:rPr lang="en-US" sz="2400" dirty="0">
                <a:latin typeface="Times New Roman" pitchFamily="18" charset="0"/>
              </a:rPr>
              <a:t>   Structural abnormalities:</a:t>
            </a:r>
          </a:p>
          <a:p>
            <a:pPr eaLnBrk="1" hangingPunct="1">
              <a:lnSpc>
                <a:spcPct val="80000"/>
              </a:lnSpc>
              <a:spcBef>
                <a:spcPct val="0"/>
              </a:spcBef>
              <a:buFontTx/>
              <a:buNone/>
            </a:pPr>
            <a:r>
              <a:rPr lang="en-US" sz="2400" dirty="0">
                <a:latin typeface="Times New Roman" pitchFamily="18" charset="0"/>
              </a:rPr>
              <a:t> </a:t>
            </a:r>
          </a:p>
          <a:p>
            <a:pPr eaLnBrk="1" hangingPunct="1">
              <a:lnSpc>
                <a:spcPct val="80000"/>
              </a:lnSpc>
              <a:spcBef>
                <a:spcPct val="0"/>
              </a:spcBef>
              <a:buFontTx/>
              <a:buNone/>
            </a:pPr>
            <a:r>
              <a:rPr lang="en-US" sz="2400" dirty="0">
                <a:latin typeface="Times New Roman" pitchFamily="18" charset="0"/>
              </a:rPr>
              <a:t>    Vocal nodules</a:t>
            </a:r>
          </a:p>
          <a:p>
            <a:pPr eaLnBrk="1" hangingPunct="1">
              <a:lnSpc>
                <a:spcPct val="80000"/>
              </a:lnSpc>
              <a:buFont typeface="Wingdings" pitchFamily="2" charset="2"/>
              <a:buChar char="Ø"/>
            </a:pPr>
            <a:r>
              <a:rPr lang="en-US" sz="2400" dirty="0">
                <a:latin typeface="Times New Roman" pitchFamily="18" charset="0"/>
              </a:rPr>
              <a:t>However, in most cases, nodules result in hoarseness, breathiness, loss of range, and vocal fatigue. They may be caused by abusive speaking rather than the singing voice</a:t>
            </a:r>
          </a:p>
          <a:p>
            <a:pPr eaLnBrk="1" hangingPunct="1">
              <a:buFont typeface="Wingdings" pitchFamily="2" charset="2"/>
              <a:buNone/>
            </a:pPr>
            <a:r>
              <a:rPr lang="en-US" sz="2400" dirty="0">
                <a:latin typeface="Times New Roman" pitchFamily="18" charset="0"/>
              </a:rPr>
              <a:t> Submucous cyst</a:t>
            </a:r>
          </a:p>
          <a:p>
            <a:pPr eaLnBrk="1" hangingPunct="1">
              <a:buFont typeface="Wingdings" pitchFamily="2" charset="2"/>
              <a:buChar char="Ø"/>
            </a:pPr>
            <a:r>
              <a:rPr lang="en-US" sz="2400" dirty="0">
                <a:latin typeface="Times New Roman" pitchFamily="18" charset="0"/>
              </a:rPr>
              <a:t>Submucosal cysts of the vocal folds are probably traumatic lesions that, in many cases, result from blockage of a mucous gland duct; however, they may also be congenital or occur from other causes. </a:t>
            </a:r>
          </a:p>
          <a:p>
            <a:pPr eaLnBrk="1" hangingPunct="1">
              <a:buFont typeface="Wingdings" pitchFamily="2" charset="2"/>
              <a:buChar char="Ø"/>
            </a:pPr>
            <a:r>
              <a:rPr lang="en-US" sz="2400" dirty="0">
                <a:latin typeface="Times New Roman" pitchFamily="18" charset="0"/>
              </a:rPr>
              <a:t>They often cause contact swelling on the contralateral side and are usually initially misdiagnosed as nodules. </a:t>
            </a:r>
          </a:p>
          <a:p>
            <a:pPr eaLnBrk="1" hangingPunct="1">
              <a:lnSpc>
                <a:spcPct val="80000"/>
              </a:lnSpc>
            </a:pPr>
            <a:endParaRPr lang="en-US" sz="2400" dirty="0">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589935" y="457200"/>
            <a:ext cx="11356259" cy="5562600"/>
          </a:xfrm>
        </p:spPr>
        <p:txBody>
          <a:bodyPr>
            <a:normAutofit lnSpcReduction="10000"/>
          </a:bodyPr>
          <a:lstStyle/>
          <a:p>
            <a:pPr eaLnBrk="1" hangingPunct="1">
              <a:buFont typeface="Wingdings" pitchFamily="2" charset="2"/>
              <a:buNone/>
            </a:pPr>
            <a:r>
              <a:rPr lang="en-US" sz="2400" dirty="0">
                <a:latin typeface="Times New Roman" pitchFamily="18" charset="0"/>
              </a:rPr>
              <a:t>    Polyps :</a:t>
            </a:r>
          </a:p>
          <a:p>
            <a:pPr eaLnBrk="1" hangingPunct="1">
              <a:buFont typeface="Wingdings" pitchFamily="2" charset="2"/>
              <a:buChar char="Ø"/>
            </a:pPr>
            <a:r>
              <a:rPr lang="en-US" sz="2400" dirty="0">
                <a:latin typeface="Times New Roman" pitchFamily="18" charset="0"/>
              </a:rPr>
              <a:t>Vocal polyps, another type of vocal fold mass, usually occur on only one vocal fold. </a:t>
            </a:r>
          </a:p>
          <a:p>
            <a:pPr eaLnBrk="1" hangingPunct="1">
              <a:buFont typeface="Wingdings" pitchFamily="2" charset="2"/>
              <a:buChar char="Ø"/>
            </a:pPr>
            <a:r>
              <a:rPr lang="en-US" sz="2400" dirty="0">
                <a:latin typeface="Times New Roman" pitchFamily="18" charset="0"/>
              </a:rPr>
              <a:t>In many cases, the pathogenesis of polyps cannot be proven, but the lesions are thought to be traumatic and sometimes start as hemorrhages. </a:t>
            </a:r>
          </a:p>
          <a:p>
            <a:pPr eaLnBrk="1" hangingPunct="1">
              <a:buFont typeface="Wingdings" pitchFamily="2" charset="2"/>
              <a:buChar char="Ø"/>
            </a:pPr>
            <a:r>
              <a:rPr lang="en-US" sz="2400" dirty="0">
                <a:latin typeface="Times New Roman" pitchFamily="18" charset="0"/>
              </a:rPr>
              <a:t>Polyps may be sessile or </a:t>
            </a:r>
            <a:r>
              <a:rPr lang="en-US" sz="2400" dirty="0" err="1">
                <a:latin typeface="Times New Roman" pitchFamily="18" charset="0"/>
              </a:rPr>
              <a:t>pedunculated</a:t>
            </a:r>
            <a:r>
              <a:rPr lang="en-US" sz="2400" dirty="0">
                <a:latin typeface="Times New Roman" pitchFamily="18" charset="0"/>
              </a:rPr>
              <a:t>. They are typically located in the superficial layer of the lamina propria and do not involve the vocal ligament.</a:t>
            </a: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None/>
            </a:pPr>
            <a:r>
              <a:rPr lang="en-US" sz="2400" b="1" dirty="0">
                <a:latin typeface="Times New Roman" pitchFamily="18" charset="0"/>
              </a:rPr>
              <a:t>Granulomas</a:t>
            </a:r>
          </a:p>
          <a:p>
            <a:pPr eaLnBrk="1" hangingPunct="1">
              <a:buFont typeface="Wingdings" pitchFamily="2" charset="2"/>
              <a:buChar char="Ø"/>
            </a:pPr>
            <a:r>
              <a:rPr lang="en-US" sz="2400" dirty="0">
                <a:latin typeface="Times New Roman" pitchFamily="18" charset="0"/>
              </a:rPr>
              <a:t>Granulomas usually develop in the cartilaginous portion of the vocal fold near the vocal process or on the medial surface of the arytenoids. </a:t>
            </a:r>
          </a:p>
          <a:p>
            <a:pPr eaLnBrk="1" hangingPunct="1">
              <a:buFont typeface="Wingdings" pitchFamily="2" charset="2"/>
              <a:buChar char="Ø"/>
            </a:pPr>
            <a:r>
              <a:rPr lang="en-US" sz="2400" dirty="0">
                <a:latin typeface="Times New Roman" pitchFamily="18" charset="0"/>
              </a:rPr>
              <a:t>They are composed of collagenous fibers, fibroblasts, proliferated capillaries, and leukocytes. They are usually covered with epithelium.</a:t>
            </a:r>
          </a:p>
          <a:p>
            <a:pPr eaLnBrk="1" hangingPunct="1">
              <a:buFont typeface="Wingdings" pitchFamily="2" charset="2"/>
              <a:buChar char="Ø"/>
            </a:pPr>
            <a:r>
              <a:rPr lang="en-US" sz="2400" dirty="0">
                <a:latin typeface="Times New Roman" pitchFamily="18" charset="0"/>
              </a:rPr>
              <a:t> Granulomas are associated with gastroesophageal reflux laryngitis and trauma (</a:t>
            </a:r>
            <a:r>
              <a:rPr lang="en-US" sz="2400" dirty="0" err="1">
                <a:latin typeface="Times New Roman" pitchFamily="18" charset="0"/>
              </a:rPr>
              <a:t>eg</a:t>
            </a:r>
            <a:r>
              <a:rPr lang="en-US" sz="2400" dirty="0">
                <a:latin typeface="Times New Roman" pitchFamily="18" charset="0"/>
              </a:rPr>
              <a:t>, voice abuse, intubations). </a:t>
            </a:r>
          </a:p>
          <a:p>
            <a:pPr marL="0" indent="0" eaLnBrk="1" hangingPunct="1">
              <a:buNone/>
            </a:pPr>
            <a:endParaRPr lang="en-US" sz="2400" dirty="0">
              <a:latin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p:cNvSpPr>
            <a:spLocks noGrp="1" noChangeArrowheads="1"/>
          </p:cNvSpPr>
          <p:nvPr>
            <p:ph idx="1"/>
          </p:nvPr>
        </p:nvSpPr>
        <p:spPr>
          <a:xfrm>
            <a:off x="707923" y="685800"/>
            <a:ext cx="10958051" cy="5700252"/>
          </a:xfrm>
        </p:spPr>
        <p:txBody>
          <a:bodyPr>
            <a:normAutofit/>
          </a:bodyPr>
          <a:lstStyle/>
          <a:p>
            <a:pPr algn="just" eaLnBrk="1" hangingPunct="1">
              <a:buFont typeface="Wingdings" pitchFamily="2" charset="2"/>
              <a:buNone/>
            </a:pPr>
            <a:r>
              <a:rPr lang="en-US" sz="2600" b="1" dirty="0">
                <a:latin typeface="Times New Roman" pitchFamily="18" charset="0"/>
              </a:rPr>
              <a:t>	</a:t>
            </a:r>
            <a:r>
              <a:rPr lang="en-US" sz="2600" b="1" dirty="0" err="1">
                <a:latin typeface="Times New Roman" pitchFamily="18" charset="0"/>
              </a:rPr>
              <a:t>Reinke</a:t>
            </a:r>
            <a:r>
              <a:rPr lang="en-US" sz="2600" b="1" dirty="0">
                <a:latin typeface="Times New Roman" pitchFamily="18" charset="0"/>
              </a:rPr>
              <a:t> edema</a:t>
            </a:r>
            <a:endParaRPr lang="en-US" sz="2600" dirty="0">
              <a:latin typeface="Times New Roman" pitchFamily="18" charset="0"/>
            </a:endParaRPr>
          </a:p>
          <a:p>
            <a:pPr algn="just" eaLnBrk="1" hangingPunct="1">
              <a:buFont typeface="Wingdings" pitchFamily="2" charset="2"/>
              <a:buChar char="Ø"/>
            </a:pPr>
            <a:r>
              <a:rPr lang="en-US" sz="2600" dirty="0">
                <a:latin typeface="Times New Roman" pitchFamily="18" charset="0"/>
              </a:rPr>
              <a:t>In Reinke edema, the superficial layer of lamina propria (Reinke space) becomes edematous.</a:t>
            </a:r>
          </a:p>
          <a:p>
            <a:pPr algn="just" eaLnBrk="1" hangingPunct="1">
              <a:buFont typeface="Wingdings" pitchFamily="2" charset="2"/>
              <a:buChar char="Ø"/>
            </a:pPr>
            <a:r>
              <a:rPr lang="en-US" sz="2600" dirty="0">
                <a:latin typeface="Times New Roman" pitchFamily="18" charset="0"/>
              </a:rPr>
              <a:t>The lesion usually does not include hypertrophy, inflammation, or degeneration; however, other terms for the condition include polypoid degeneration, chronic polypoid </a:t>
            </a:r>
            <a:r>
              <a:rPr lang="en-US" sz="2600" dirty="0" err="1">
                <a:latin typeface="Times New Roman" pitchFamily="18" charset="0"/>
              </a:rPr>
              <a:t>chorditis</a:t>
            </a:r>
            <a:r>
              <a:rPr lang="en-US" sz="2600" dirty="0">
                <a:latin typeface="Times New Roman" pitchFamily="18" charset="0"/>
              </a:rPr>
              <a:t>, and chronic edematous hypertrophy</a:t>
            </a:r>
          </a:p>
          <a:p>
            <a:pPr algn="just" eaLnBrk="1" hangingPunct="1">
              <a:buFont typeface="Wingdings" pitchFamily="2" charset="2"/>
              <a:buChar char="Ø"/>
            </a:pPr>
            <a:endParaRPr lang="en-US" sz="2600" dirty="0">
              <a:latin typeface="Times New Roman" pitchFamily="18" charset="0"/>
            </a:endParaRPr>
          </a:p>
          <a:p>
            <a:pPr algn="just" eaLnBrk="1" hangingPunct="1">
              <a:buFont typeface="Wingdings" pitchFamily="2" charset="2"/>
              <a:buNone/>
            </a:pPr>
            <a:r>
              <a:rPr lang="en-US" sz="2600" b="1" dirty="0">
                <a:latin typeface="Times New Roman" pitchFamily="18" charset="0"/>
              </a:rPr>
              <a:t>Scar:</a:t>
            </a:r>
          </a:p>
          <a:p>
            <a:pPr algn="just" eaLnBrk="1" hangingPunct="1">
              <a:buFont typeface="Wingdings" pitchFamily="2" charset="2"/>
              <a:buNone/>
            </a:pPr>
            <a:endParaRPr lang="en-US" sz="2600" dirty="0">
              <a:latin typeface="Times New Roman" pitchFamily="18" charset="0"/>
            </a:endParaRPr>
          </a:p>
          <a:p>
            <a:pPr algn="just" eaLnBrk="1" hangingPunct="1">
              <a:buFont typeface="Wingdings" pitchFamily="2" charset="2"/>
              <a:buChar char="Ø"/>
            </a:pPr>
            <a:r>
              <a:rPr lang="en-US" sz="2600" dirty="0">
                <a:latin typeface="Times New Roman" pitchFamily="18" charset="0"/>
              </a:rPr>
              <a:t>Vocal fold scarring is a sequela of trauma that results in fibrosis and obliteration of the layered structure of the vocal fold. </a:t>
            </a:r>
          </a:p>
          <a:p>
            <a:pPr algn="just" eaLnBrk="1" hangingPunct="1">
              <a:buFont typeface="Wingdings" pitchFamily="2" charset="2"/>
              <a:buChar char="Ø"/>
            </a:pPr>
            <a:r>
              <a:rPr lang="en-US" sz="2600" dirty="0">
                <a:latin typeface="Times New Roman" pitchFamily="18" charset="0"/>
              </a:rPr>
              <a:t>It may markedly impede vibration and, consequently, may cause profound dysphonia. </a:t>
            </a:r>
            <a:endParaRPr lang="en-US" sz="2400" dirty="0">
              <a:latin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idx="1"/>
          </p:nvPr>
        </p:nvSpPr>
        <p:spPr>
          <a:xfrm>
            <a:off x="412955" y="324465"/>
            <a:ext cx="11459497" cy="6223819"/>
          </a:xfrm>
        </p:spPr>
        <p:txBody>
          <a:bodyPr>
            <a:normAutofit/>
          </a:bodyPr>
          <a:lstStyle/>
          <a:p>
            <a:pPr eaLnBrk="1" hangingPunct="1">
              <a:buFont typeface="Wingdings" pitchFamily="2" charset="2"/>
              <a:buNone/>
            </a:pPr>
            <a:r>
              <a:rPr lang="en-US" sz="2400" b="1" dirty="0">
                <a:latin typeface="Times New Roman" pitchFamily="18" charset="0"/>
              </a:rPr>
              <a:t>	Hemorrhage</a:t>
            </a: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Vocal fold hemorrhage is a potential disaster for singers. </a:t>
            </a:r>
          </a:p>
          <a:p>
            <a:pPr eaLnBrk="1" hangingPunct="1">
              <a:buFont typeface="Wingdings" pitchFamily="2" charset="2"/>
              <a:buChar char="Ø"/>
            </a:pPr>
            <a:r>
              <a:rPr lang="en-US" sz="2400" dirty="0">
                <a:latin typeface="Times New Roman" pitchFamily="18" charset="0"/>
              </a:rPr>
              <a:t>Hemorrhages resolve spontaneously in most cases, with restoration of normal voice. </a:t>
            </a:r>
          </a:p>
          <a:p>
            <a:pPr eaLnBrk="1" hangingPunct="1">
              <a:buFont typeface="Wingdings" pitchFamily="2" charset="2"/>
              <a:buChar char="Ø"/>
            </a:pPr>
            <a:r>
              <a:rPr lang="en-US" sz="2400" dirty="0">
                <a:latin typeface="Times New Roman" pitchFamily="18" charset="0"/>
              </a:rPr>
              <a:t>However, in some instances, the hematoma organizes and fibroses, resulting in scarring.</a:t>
            </a:r>
          </a:p>
          <a:p>
            <a:pPr eaLnBrk="1" hangingPunct="1">
              <a:buFont typeface="Wingdings" pitchFamily="2" charset="2"/>
              <a:buChar char="Ø"/>
            </a:pPr>
            <a:r>
              <a:rPr lang="en-US" sz="2400" dirty="0">
                <a:latin typeface="Times New Roman" pitchFamily="18" charset="0"/>
              </a:rPr>
              <a:t>This alters the vibratory pattern of the vocal fold and can result in permanent hoarseness. </a:t>
            </a: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None/>
            </a:pPr>
            <a:r>
              <a:rPr lang="en-US" sz="2400" b="1" dirty="0">
                <a:latin typeface="Times New Roman" pitchFamily="18" charset="0"/>
              </a:rPr>
              <a:t>Papilloma</a:t>
            </a: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Laryngeal </a:t>
            </a:r>
            <a:r>
              <a:rPr lang="en-US" sz="2400" dirty="0" err="1">
                <a:latin typeface="Times New Roman" pitchFamily="18" charset="0"/>
              </a:rPr>
              <a:t>papillomas</a:t>
            </a:r>
            <a:r>
              <a:rPr lang="en-US" sz="2400" dirty="0">
                <a:latin typeface="Times New Roman" pitchFamily="18" charset="0"/>
              </a:rPr>
              <a:t> are epithelial lesions caused by the human papilloma virus. </a:t>
            </a:r>
          </a:p>
          <a:p>
            <a:pPr eaLnBrk="1" hangingPunct="1">
              <a:buFont typeface="Wingdings" pitchFamily="2" charset="2"/>
              <a:buNone/>
            </a:pPr>
            <a:endParaRPr lang="en-US" sz="2400" b="1" dirty="0">
              <a:latin typeface="Times New Roman" pitchFamily="18" charset="0"/>
            </a:endParaRPr>
          </a:p>
          <a:p>
            <a:pPr eaLnBrk="1" hangingPunct="1">
              <a:buFont typeface="Wingdings" pitchFamily="2" charset="2"/>
              <a:buNone/>
            </a:pPr>
            <a:r>
              <a:rPr lang="en-US" sz="2400" b="1" dirty="0">
                <a:latin typeface="Times New Roman" pitchFamily="18" charset="0"/>
              </a:rPr>
              <a:t>Vocal fold hypomobility or immobility:</a:t>
            </a: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Vocal fold hypomobility may be caused by laryngeal nerve paralysis or paresis, arytenoid cartilage dislocation, cricoarytenoid joint dysfunction, and laryngeal fracture</a:t>
            </a: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idx="1"/>
          </p:nvPr>
        </p:nvSpPr>
        <p:spPr>
          <a:xfrm>
            <a:off x="545690" y="457200"/>
            <a:ext cx="11267768" cy="5638800"/>
          </a:xfrm>
        </p:spPr>
        <p:txBody>
          <a:bodyPr>
            <a:normAutofit/>
          </a:bodyPr>
          <a:lstStyle/>
          <a:p>
            <a:pPr algn="just" eaLnBrk="1" hangingPunct="1">
              <a:buFont typeface="Wingdings" pitchFamily="2" charset="2"/>
              <a:buChar char="v"/>
            </a:pPr>
            <a:r>
              <a:rPr lang="en-US" sz="2400" dirty="0">
                <a:latin typeface="Arial" panose="020B0604020202020204" pitchFamily="34" charset="0"/>
                <a:cs typeface="Arial" panose="020B0604020202020204" pitchFamily="34" charset="0"/>
              </a:rPr>
              <a:t>The Speech-Language Pathologist’s Role </a:t>
            </a:r>
          </a:p>
          <a:p>
            <a:pPr lvl="1" algn="just" eaLnBrk="1" hangingPunct="1"/>
            <a:r>
              <a:rPr lang="en-US" dirty="0">
                <a:latin typeface="Arial" panose="020B0604020202020204" pitchFamily="34" charset="0"/>
                <a:cs typeface="Arial" panose="020B0604020202020204" pitchFamily="34" charset="0"/>
              </a:rPr>
              <a:t>Take baseline voice documentation</a:t>
            </a:r>
          </a:p>
          <a:p>
            <a:pPr lvl="1" algn="just" eaLnBrk="1" hangingPunct="1"/>
            <a:r>
              <a:rPr lang="en-US" dirty="0">
                <a:latin typeface="Arial" panose="020B0604020202020204" pitchFamily="34" charset="0"/>
                <a:cs typeface="Arial" panose="020B0604020202020204" pitchFamily="34" charset="0"/>
              </a:rPr>
              <a:t>Do an acoustical voice analysis</a:t>
            </a:r>
          </a:p>
          <a:p>
            <a:pPr lvl="1" algn="just" eaLnBrk="1" hangingPunct="1"/>
            <a:r>
              <a:rPr lang="en-US" dirty="0">
                <a:latin typeface="Arial" panose="020B0604020202020204" pitchFamily="34" charset="0"/>
                <a:cs typeface="Arial" panose="020B0604020202020204" pitchFamily="34" charset="0"/>
              </a:rPr>
              <a:t>Perform therapeutic manipulation: “unloading”</a:t>
            </a:r>
          </a:p>
          <a:p>
            <a:pPr lvl="2" algn="just" eaLnBrk="1" hangingPunct="1"/>
            <a:r>
              <a:rPr lang="en-US" sz="2400" dirty="0">
                <a:latin typeface="Arial" panose="020B0604020202020204" pitchFamily="34" charset="0"/>
                <a:cs typeface="Arial" panose="020B0604020202020204" pitchFamily="34" charset="0"/>
              </a:rPr>
              <a:t>Therapy done to remove any temporarily compensatory vocal behaviors</a:t>
            </a:r>
          </a:p>
          <a:p>
            <a:pPr lvl="3" algn="just" eaLnBrk="1" hangingPunct="1">
              <a:buFontTx/>
              <a:buChar char="•"/>
            </a:pPr>
            <a:r>
              <a:rPr lang="en-US" sz="2400" dirty="0">
                <a:latin typeface="Arial" panose="020B0604020202020204" pitchFamily="34" charset="0"/>
                <a:cs typeface="Arial" panose="020B0604020202020204" pitchFamily="34" charset="0"/>
              </a:rPr>
              <a:t>Obtain optimal breath support</a:t>
            </a:r>
          </a:p>
          <a:p>
            <a:pPr lvl="3" algn="just" eaLnBrk="1" hangingPunct="1">
              <a:buFontTx/>
              <a:buChar char="•"/>
            </a:pPr>
            <a:r>
              <a:rPr lang="en-US" sz="2400" dirty="0">
                <a:latin typeface="Arial" panose="020B0604020202020204" pitchFamily="34" charset="0"/>
                <a:cs typeface="Arial" panose="020B0604020202020204" pitchFamily="34" charset="0"/>
              </a:rPr>
              <a:t>Soften the hardness of glottal attack</a:t>
            </a:r>
          </a:p>
          <a:p>
            <a:pPr lvl="3" algn="just" eaLnBrk="1" hangingPunct="1">
              <a:buFontTx/>
              <a:buChar char="•"/>
            </a:pPr>
            <a:r>
              <a:rPr lang="en-US" sz="2400" dirty="0">
                <a:latin typeface="Arial" panose="020B0604020202020204" pitchFamily="34" charset="0"/>
                <a:cs typeface="Arial" panose="020B0604020202020204" pitchFamily="34" charset="0"/>
              </a:rPr>
              <a:t>Reduce the rate of speaking</a:t>
            </a:r>
          </a:p>
          <a:p>
            <a:pPr lvl="3" algn="just" eaLnBrk="1" hangingPunct="1">
              <a:buFontTx/>
              <a:buChar char="•"/>
            </a:pPr>
            <a:r>
              <a:rPr lang="en-US" sz="2400" dirty="0">
                <a:latin typeface="Arial" panose="020B0604020202020204" pitchFamily="34" charset="0"/>
                <a:cs typeface="Arial" panose="020B0604020202020204" pitchFamily="34" charset="0"/>
              </a:rPr>
              <a:t>Reduce laryngeal and neck muscle tension</a:t>
            </a:r>
          </a:p>
          <a:p>
            <a:pPr lvl="1" algn="just" eaLnBrk="1" hangingPunct="1"/>
            <a:r>
              <a:rPr lang="en-US" dirty="0">
                <a:latin typeface="Arial" panose="020B0604020202020204" pitchFamily="34" charset="0"/>
                <a:cs typeface="Arial" panose="020B0604020202020204" pitchFamily="34" charset="0"/>
              </a:rPr>
              <a:t>Make an independent diagnosis</a:t>
            </a:r>
          </a:p>
          <a:p>
            <a:pPr lvl="1" algn="just" eaLnBrk="1" hangingPunct="1"/>
            <a:r>
              <a:rPr lang="en-US" dirty="0">
                <a:latin typeface="Arial" panose="020B0604020202020204" pitchFamily="34" charset="0"/>
                <a:cs typeface="Arial" panose="020B0604020202020204" pitchFamily="34" charset="0"/>
              </a:rPr>
              <a:t>Make necessary referrals </a:t>
            </a:r>
          </a:p>
          <a:p>
            <a:pPr lvl="1" algn="just" eaLnBrk="1" hangingPunct="1"/>
            <a:r>
              <a:rPr lang="en-US" dirty="0">
                <a:latin typeface="Arial" panose="020B0604020202020204" pitchFamily="34" charset="0"/>
                <a:cs typeface="Arial" panose="020B0604020202020204" pitchFamily="34" charset="0"/>
              </a:rPr>
              <a:t>Perform speech/voice therapy</a:t>
            </a:r>
          </a:p>
          <a:p>
            <a:pPr lvl="1" algn="just" eaLnBrk="1" hangingPunct="1"/>
            <a:r>
              <a:rPr lang="en-US" dirty="0">
                <a:latin typeface="Arial" panose="020B0604020202020204" pitchFamily="34" charset="0"/>
                <a:cs typeface="Arial" panose="020B0604020202020204" pitchFamily="34" charset="0"/>
              </a:rPr>
              <a:t>Determine dismissal criteria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endParaRPr lang="en-IN" dirty="0"/>
          </a:p>
        </p:txBody>
      </p:sp>
      <p:sp>
        <p:nvSpPr>
          <p:cNvPr id="3" name="Content Placeholder 2"/>
          <p:cNvSpPr>
            <a:spLocks noGrp="1"/>
          </p:cNvSpPr>
          <p:nvPr>
            <p:ph idx="1"/>
          </p:nvPr>
        </p:nvSpPr>
        <p:spPr>
          <a:xfrm>
            <a:off x="838200" y="285728"/>
            <a:ext cx="10881360" cy="5663552"/>
          </a:xfrm>
        </p:spPr>
        <p:txBody>
          <a:bodyPr/>
          <a:lstStyle/>
          <a:p>
            <a:r>
              <a:rPr lang="en-US" dirty="0">
                <a:latin typeface="Times New Roman" pitchFamily="18" charset="0"/>
              </a:rPr>
              <a:t>According to </a:t>
            </a:r>
            <a:r>
              <a:rPr lang="en-US" dirty="0" err="1">
                <a:latin typeface="Times New Roman" pitchFamily="18" charset="0"/>
              </a:rPr>
              <a:t>MacFarand</a:t>
            </a:r>
            <a:r>
              <a:rPr lang="en-US" dirty="0">
                <a:latin typeface="Times New Roman" pitchFamily="18" charset="0"/>
              </a:rPr>
              <a:t> &amp; </a:t>
            </a:r>
            <a:r>
              <a:rPr lang="en-US" dirty="0" err="1">
                <a:latin typeface="Times New Roman" pitchFamily="18" charset="0"/>
              </a:rPr>
              <a:t>Lavarto</a:t>
            </a:r>
            <a:r>
              <a:rPr lang="en-US" dirty="0">
                <a:latin typeface="Times New Roman" pitchFamily="18" charset="0"/>
              </a:rPr>
              <a:t> [1985] PVUs include:</a:t>
            </a:r>
            <a:endParaRPr lang="en-US" dirty="0"/>
          </a:p>
          <a:p>
            <a:pPr lvl="0" algn="just"/>
            <a:endParaRPr lang="en-IN" sz="2400" b="1" dirty="0">
              <a:latin typeface="Arial" panose="020B0604020202020204" pitchFamily="34" charset="0"/>
              <a:cs typeface="Arial" panose="020B0604020202020204" pitchFamily="34" charset="0"/>
            </a:endParaRPr>
          </a:p>
          <a:p>
            <a:pPr lvl="0" algn="just"/>
            <a:r>
              <a:rPr lang="en-IN" sz="2400" b="1" dirty="0">
                <a:latin typeface="Arial" panose="020B0604020202020204" pitchFamily="34" charset="0"/>
                <a:cs typeface="Arial" panose="020B0604020202020204" pitchFamily="34" charset="0"/>
              </a:rPr>
              <a:t>Singers </a:t>
            </a:r>
          </a:p>
          <a:p>
            <a:pPr lvl="0" algn="just"/>
            <a:r>
              <a:rPr lang="en-IN" sz="2400" b="1" dirty="0">
                <a:latin typeface="Arial" panose="020B0604020202020204" pitchFamily="34" charset="0"/>
                <a:cs typeface="Arial" panose="020B0604020202020204" pitchFamily="34" charset="0"/>
              </a:rPr>
              <a:t>Actors </a:t>
            </a:r>
          </a:p>
          <a:p>
            <a:pPr lvl="0" algn="just"/>
            <a:r>
              <a:rPr lang="en-IN" sz="2400" b="1" dirty="0">
                <a:latin typeface="Arial" panose="020B0604020202020204" pitchFamily="34" charset="0"/>
                <a:cs typeface="Arial" panose="020B0604020202020204" pitchFamily="34" charset="0"/>
              </a:rPr>
              <a:t>Teachers/lectures </a:t>
            </a:r>
          </a:p>
          <a:p>
            <a:pPr lvl="0" algn="just"/>
            <a:r>
              <a:rPr lang="en-IN" sz="2400" b="1" dirty="0">
                <a:latin typeface="Arial" panose="020B0604020202020204" pitchFamily="34" charset="0"/>
                <a:cs typeface="Arial" panose="020B0604020202020204" pitchFamily="34" charset="0"/>
              </a:rPr>
              <a:t>SLPs</a:t>
            </a:r>
          </a:p>
          <a:p>
            <a:pPr lvl="0" algn="just"/>
            <a:r>
              <a:rPr lang="en-IN" sz="2400" b="1" dirty="0">
                <a:latin typeface="Arial" panose="020B0604020202020204" pitchFamily="34" charset="0"/>
                <a:cs typeface="Arial" panose="020B0604020202020204" pitchFamily="34" charset="0"/>
              </a:rPr>
              <a:t>Clerks</a:t>
            </a:r>
          </a:p>
          <a:p>
            <a:pPr lvl="0" algn="just"/>
            <a:r>
              <a:rPr lang="en-IN" sz="2400" b="1" dirty="0">
                <a:latin typeface="Arial" panose="020B0604020202020204" pitchFamily="34" charset="0"/>
                <a:cs typeface="Arial" panose="020B0604020202020204" pitchFamily="34" charset="0"/>
              </a:rPr>
              <a:t>Salespersons  </a:t>
            </a:r>
          </a:p>
          <a:p>
            <a:pPr lvl="0" algn="just"/>
            <a:r>
              <a:rPr lang="en-IN" sz="2400" b="1" dirty="0">
                <a:latin typeface="Arial" panose="020B0604020202020204" pitchFamily="34" charset="0"/>
                <a:cs typeface="Arial" panose="020B0604020202020204" pitchFamily="34" charset="0"/>
              </a:rPr>
              <a:t>Coaches </a:t>
            </a:r>
          </a:p>
          <a:p>
            <a:pPr lvl="0"/>
            <a:endParaRPr lang="en-IN" sz="1800" dirty="0"/>
          </a:p>
          <a:p>
            <a:endParaRPr lang="en-IN" dirty="0"/>
          </a:p>
        </p:txBody>
      </p:sp>
      <p:sp>
        <p:nvSpPr>
          <p:cNvPr id="6" name="TextBox 5">
            <a:extLst>
              <a:ext uri="{FF2B5EF4-FFF2-40B4-BE49-F238E27FC236}">
                <a16:creationId xmlns:a16="http://schemas.microsoft.com/office/drawing/2014/main" id="{30B57941-584A-4047-96A9-EBA8376835F8}"/>
              </a:ext>
            </a:extLst>
          </p:cNvPr>
          <p:cNvSpPr txBox="1"/>
          <p:nvPr/>
        </p:nvSpPr>
        <p:spPr>
          <a:xfrm>
            <a:off x="5760259" y="1124744"/>
            <a:ext cx="4572000" cy="3785652"/>
          </a:xfrm>
          <a:prstGeom prst="rect">
            <a:avLst/>
          </a:prstGeom>
          <a:noFill/>
        </p:spPr>
        <p:txBody>
          <a:bodyPr wrap="square">
            <a:spAutoFit/>
          </a:bodyPr>
          <a:lstStyle/>
          <a:p>
            <a:pPr marL="285750" indent="-285750" algn="just">
              <a:buFont typeface="Arial" panose="020B0604020202020204" pitchFamily="34" charset="0"/>
              <a:buChar char="•"/>
            </a:pPr>
            <a:r>
              <a:rPr lang="en-IN" sz="2400" b="1" dirty="0">
                <a:latin typeface="Arial" panose="020B0604020202020204" pitchFamily="34" charset="0"/>
                <a:cs typeface="Arial" panose="020B0604020202020204" pitchFamily="34" charset="0"/>
              </a:rPr>
              <a:t>Broadcasters </a:t>
            </a:r>
          </a:p>
          <a:p>
            <a:pPr marL="285750" indent="-285750" algn="just">
              <a:buFont typeface="Arial" panose="020B0604020202020204" pitchFamily="34" charset="0"/>
              <a:buChar char="•"/>
            </a:pPr>
            <a:r>
              <a:rPr lang="en-IN" sz="2400" b="1" dirty="0">
                <a:latin typeface="Arial" panose="020B0604020202020204" pitchFamily="34" charset="0"/>
                <a:cs typeface="Arial" panose="020B0604020202020204" pitchFamily="34" charset="0"/>
              </a:rPr>
              <a:t>Auctioneers </a:t>
            </a:r>
          </a:p>
          <a:p>
            <a:pPr marL="285750" indent="-285750" algn="just">
              <a:buFont typeface="Arial" panose="020B0604020202020204" pitchFamily="34" charset="0"/>
              <a:buChar char="•"/>
            </a:pPr>
            <a:r>
              <a:rPr lang="en-IN" sz="2400" b="1" dirty="0">
                <a:latin typeface="Arial" panose="020B0604020202020204" pitchFamily="34" charset="0"/>
                <a:cs typeface="Arial" panose="020B0604020202020204" pitchFamily="34" charset="0"/>
              </a:rPr>
              <a:t>Cheerleaders  </a:t>
            </a:r>
          </a:p>
          <a:p>
            <a:pPr marL="285750" indent="-285750"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Army commanders , </a:t>
            </a:r>
          </a:p>
          <a:p>
            <a:pPr marL="285750" indent="-285750"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Ministers, </a:t>
            </a:r>
          </a:p>
          <a:p>
            <a:pPr marL="285750" indent="-285750"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Attorneys</a:t>
            </a:r>
          </a:p>
          <a:p>
            <a:pPr marL="285750" indent="-285750" algn="just">
              <a:buFont typeface="Arial" panose="020B0604020202020204" pitchFamily="34" charset="0"/>
              <a:buChar char="•"/>
            </a:pPr>
            <a:r>
              <a:rPr lang="en-US" sz="2400" b="1" dirty="0">
                <a:latin typeface="Arial" panose="020B0604020202020204" pitchFamily="34" charset="0"/>
                <a:cs typeface="Arial" panose="020B0604020202020204" pitchFamily="34" charset="0"/>
              </a:rPr>
              <a:t>Telephone operators  </a:t>
            </a:r>
          </a:p>
          <a:p>
            <a:pPr marL="285750" indent="-285750" algn="just">
              <a:buFont typeface="Arial" panose="020B0604020202020204" pitchFamily="34" charset="0"/>
              <a:buChar char="•"/>
            </a:pPr>
            <a:r>
              <a:rPr lang="en-IN" sz="2400" b="1" dirty="0">
                <a:latin typeface="Arial" panose="020B0604020202020204" pitchFamily="34" charset="0"/>
                <a:cs typeface="Arial" panose="020B0604020202020204" pitchFamily="34" charset="0"/>
              </a:rPr>
              <a:t>Choreographers </a:t>
            </a:r>
          </a:p>
          <a:p>
            <a:pPr marL="285750" indent="-285750" algn="just">
              <a:buFont typeface="Arial" panose="020B0604020202020204" pitchFamily="34" charset="0"/>
              <a:buChar char="•"/>
            </a:pPr>
            <a:r>
              <a:rPr lang="en-IN" sz="2400" b="1" dirty="0">
                <a:latin typeface="Arial" panose="020B0604020202020204" pitchFamily="34" charset="0"/>
                <a:cs typeface="Arial" panose="020B0604020202020204" pitchFamily="34" charset="0"/>
              </a:rPr>
              <a:t>Radio jockeys</a:t>
            </a:r>
          </a:p>
          <a:p>
            <a:pPr marL="285750" indent="-285750" algn="just">
              <a:buFont typeface="Arial" panose="020B0604020202020204" pitchFamily="34" charset="0"/>
              <a:buChar char="•"/>
            </a:pPr>
            <a:r>
              <a:rPr lang="en-IN" sz="2400" b="1" dirty="0">
                <a:latin typeface="Arial" panose="020B0604020202020204" pitchFamily="34" charset="0"/>
                <a:cs typeface="Arial" panose="020B0604020202020204" pitchFamily="34" charset="0"/>
              </a:rPr>
              <a:t>DJ</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idx="1"/>
          </p:nvPr>
        </p:nvSpPr>
        <p:spPr>
          <a:xfrm>
            <a:off x="398206" y="685800"/>
            <a:ext cx="11474246" cy="5803490"/>
          </a:xfrm>
        </p:spPr>
        <p:txBody>
          <a:bodyPr>
            <a:normAutofit lnSpcReduction="10000"/>
          </a:bodyPr>
          <a:lstStyle/>
          <a:p>
            <a:pPr marL="365760" indent="-256032">
              <a:lnSpc>
                <a:spcPct val="80000"/>
              </a:lnSpc>
              <a:buNone/>
              <a:defRPr/>
            </a:pPr>
            <a:endParaRPr lang="en-US" sz="2400" u="sng" dirty="0">
              <a:latin typeface="Times New Roman" pitchFamily="18" charset="0"/>
            </a:endParaRPr>
          </a:p>
          <a:p>
            <a:pPr marL="365760" indent="-256032">
              <a:lnSpc>
                <a:spcPct val="80000"/>
              </a:lnSpc>
              <a:buNone/>
              <a:defRPr/>
            </a:pPr>
            <a:r>
              <a:rPr lang="en-US" sz="2400" u="sng" dirty="0">
                <a:latin typeface="Times New Roman" pitchFamily="18" charset="0"/>
              </a:rPr>
              <a:t>Infection and inflammations :</a:t>
            </a:r>
          </a:p>
          <a:p>
            <a:pPr marL="365760" indent="-256032">
              <a:lnSpc>
                <a:spcPct val="80000"/>
              </a:lnSpc>
              <a:buFont typeface="Wingdings" pitchFamily="2" charset="2"/>
              <a:buChar char="Ø"/>
              <a:defRPr/>
            </a:pPr>
            <a:r>
              <a:rPr lang="en-US" sz="2400" dirty="0">
                <a:latin typeface="Times New Roman" pitchFamily="18" charset="0"/>
              </a:rPr>
              <a:t>Upper respiratory </a:t>
            </a:r>
            <a:r>
              <a:rPr lang="en-US" sz="2400" dirty="0" err="1">
                <a:latin typeface="Times New Roman" pitchFamily="18" charset="0"/>
              </a:rPr>
              <a:t>track</a:t>
            </a:r>
            <a:r>
              <a:rPr lang="en-US" sz="2400" dirty="0">
                <a:latin typeface="Times New Roman" pitchFamily="18" charset="0"/>
              </a:rPr>
              <a:t> infection</a:t>
            </a:r>
          </a:p>
          <a:p>
            <a:pPr marL="365760" indent="-256032">
              <a:lnSpc>
                <a:spcPct val="80000"/>
              </a:lnSpc>
              <a:buFont typeface="Wingdings" pitchFamily="2" charset="2"/>
              <a:buChar char="Ø"/>
              <a:defRPr/>
            </a:pPr>
            <a:r>
              <a:rPr lang="en-US" sz="2400" dirty="0">
                <a:latin typeface="Times New Roman" pitchFamily="18" charset="0"/>
              </a:rPr>
              <a:t>Laryngitis with serious vocal fold injury</a:t>
            </a:r>
          </a:p>
          <a:p>
            <a:pPr marL="365760" indent="-256032">
              <a:lnSpc>
                <a:spcPct val="80000"/>
              </a:lnSpc>
              <a:buFont typeface="Wingdings" pitchFamily="2" charset="2"/>
              <a:buChar char="Ø"/>
              <a:defRPr/>
            </a:pPr>
            <a:r>
              <a:rPr lang="en-US" sz="2400" dirty="0">
                <a:latin typeface="Times New Roman" pitchFamily="18" charset="0"/>
              </a:rPr>
              <a:t>Laryngitis without serious damage </a:t>
            </a:r>
          </a:p>
          <a:p>
            <a:pPr marL="365760" indent="-256032">
              <a:lnSpc>
                <a:spcPct val="80000"/>
              </a:lnSpc>
              <a:buFont typeface="Wingdings" pitchFamily="2" charset="2"/>
              <a:buChar char="Ø"/>
              <a:defRPr/>
            </a:pPr>
            <a:r>
              <a:rPr lang="en-US" sz="2400" dirty="0">
                <a:latin typeface="Times New Roman" pitchFamily="18" charset="0"/>
              </a:rPr>
              <a:t>Sinusitis</a:t>
            </a:r>
          </a:p>
          <a:p>
            <a:pPr marL="365760" indent="-256032">
              <a:lnSpc>
                <a:spcPct val="80000"/>
              </a:lnSpc>
              <a:buFont typeface="Wingdings" pitchFamily="2" charset="2"/>
              <a:buChar char="Ø"/>
              <a:defRPr/>
            </a:pPr>
            <a:endParaRPr lang="en-US" sz="2400" dirty="0">
              <a:latin typeface="Times New Roman" pitchFamily="18" charset="0"/>
            </a:endParaRPr>
          </a:p>
          <a:p>
            <a:pPr marL="365760" indent="-256032">
              <a:lnSpc>
                <a:spcPct val="80000"/>
              </a:lnSpc>
              <a:buNone/>
              <a:defRPr/>
            </a:pPr>
            <a:r>
              <a:rPr lang="en-US" sz="2400" u="sng" dirty="0">
                <a:latin typeface="Times New Roman" pitchFamily="18" charset="0"/>
              </a:rPr>
              <a:t>Systemic conditions</a:t>
            </a:r>
          </a:p>
          <a:p>
            <a:pPr marL="365760" indent="-256032">
              <a:lnSpc>
                <a:spcPct val="80000"/>
              </a:lnSpc>
              <a:buFont typeface="Wingdings" pitchFamily="2" charset="2"/>
              <a:buChar char="Ø"/>
              <a:defRPr/>
            </a:pPr>
            <a:r>
              <a:rPr lang="en-US" sz="2400" dirty="0">
                <a:latin typeface="Times New Roman" pitchFamily="18" charset="0"/>
              </a:rPr>
              <a:t>Aging </a:t>
            </a:r>
          </a:p>
          <a:p>
            <a:pPr marL="365760" indent="-256032">
              <a:lnSpc>
                <a:spcPct val="80000"/>
              </a:lnSpc>
              <a:buFont typeface="Wingdings" pitchFamily="2" charset="2"/>
              <a:buChar char="Ø"/>
              <a:defRPr/>
            </a:pPr>
            <a:r>
              <a:rPr lang="en-US" sz="2400" dirty="0">
                <a:latin typeface="Times New Roman" pitchFamily="18" charset="0"/>
              </a:rPr>
              <a:t>Hearing loss</a:t>
            </a:r>
          </a:p>
          <a:p>
            <a:pPr marL="365760" indent="-256032">
              <a:lnSpc>
                <a:spcPct val="80000"/>
              </a:lnSpc>
              <a:buFont typeface="Wingdings" pitchFamily="2" charset="2"/>
              <a:buChar char="Ø"/>
              <a:defRPr/>
            </a:pPr>
            <a:r>
              <a:rPr lang="en-US" sz="2400" dirty="0">
                <a:latin typeface="Times New Roman" pitchFamily="18" charset="0"/>
              </a:rPr>
              <a:t>Respiratory dysfunction</a:t>
            </a:r>
          </a:p>
          <a:p>
            <a:pPr marL="365760" indent="-256032">
              <a:lnSpc>
                <a:spcPct val="80000"/>
              </a:lnSpc>
              <a:buFont typeface="Wingdings" pitchFamily="2" charset="2"/>
              <a:buChar char="Ø"/>
              <a:defRPr/>
            </a:pPr>
            <a:r>
              <a:rPr lang="en-US" sz="2400" dirty="0">
                <a:latin typeface="Times New Roman" pitchFamily="18" charset="0"/>
              </a:rPr>
              <a:t>Allergy</a:t>
            </a:r>
          </a:p>
          <a:p>
            <a:pPr marL="365760" indent="-256032">
              <a:lnSpc>
                <a:spcPct val="80000"/>
              </a:lnSpc>
              <a:buFont typeface="Wingdings" pitchFamily="2" charset="2"/>
              <a:buChar char="Ø"/>
              <a:defRPr/>
            </a:pPr>
            <a:r>
              <a:rPr lang="en-US" sz="2400" dirty="0" err="1">
                <a:latin typeface="Times New Roman" pitchFamily="18" charset="0"/>
              </a:rPr>
              <a:t>Gestrooesophagul</a:t>
            </a:r>
            <a:r>
              <a:rPr lang="en-US" sz="2400" dirty="0">
                <a:latin typeface="Times New Roman" pitchFamily="18" charset="0"/>
              </a:rPr>
              <a:t> reflex disorder</a:t>
            </a:r>
          </a:p>
          <a:p>
            <a:pPr marL="365760" indent="-256032">
              <a:lnSpc>
                <a:spcPct val="80000"/>
              </a:lnSpc>
              <a:buFont typeface="Wingdings" pitchFamily="2" charset="2"/>
              <a:buChar char="Ø"/>
              <a:defRPr/>
            </a:pPr>
            <a:r>
              <a:rPr lang="en-US" sz="2400" dirty="0">
                <a:latin typeface="Times New Roman" pitchFamily="18" charset="0"/>
              </a:rPr>
              <a:t>Anxiety</a:t>
            </a:r>
          </a:p>
          <a:p>
            <a:pPr marL="365760" indent="-256032">
              <a:lnSpc>
                <a:spcPct val="80000"/>
              </a:lnSpc>
              <a:buNone/>
              <a:defRPr/>
            </a:pPr>
            <a:endParaRPr lang="en-US" sz="2400" dirty="0">
              <a:latin typeface="Times New Roman" pitchFamily="18" charset="0"/>
            </a:endParaRPr>
          </a:p>
          <a:p>
            <a:pPr marL="365760" indent="-256032">
              <a:lnSpc>
                <a:spcPct val="80000"/>
              </a:lnSpc>
              <a:buFont typeface="Wingdings" pitchFamily="2" charset="2"/>
              <a:buChar char="Ø"/>
              <a:defRPr/>
            </a:pPr>
            <a:endParaRPr lang="en-US" sz="2400" dirty="0">
              <a:latin typeface="Times New Roman" pitchFamily="18" charset="0"/>
            </a:endParaRPr>
          </a:p>
          <a:p>
            <a:pPr marL="365760" indent="-256032">
              <a:lnSpc>
                <a:spcPct val="80000"/>
              </a:lnSpc>
              <a:buFont typeface="Wingdings" pitchFamily="2" charset="2"/>
              <a:buChar char="Ø"/>
              <a:defRPr/>
            </a:pPr>
            <a:endParaRPr lang="en-US" sz="2400" u="sng" dirty="0">
              <a:latin typeface="Times New Roman" pitchFamily="18" charset="0"/>
            </a:endParaRPr>
          </a:p>
          <a:p>
            <a:pPr marL="365760" indent="-256032">
              <a:lnSpc>
                <a:spcPct val="80000"/>
              </a:lnSpc>
              <a:buFont typeface="Wingdings" pitchFamily="2" charset="2"/>
              <a:buChar char="Ø"/>
              <a:defRPr/>
            </a:pPr>
            <a:endParaRPr lang="en-US" sz="2400" u="sng" dirty="0">
              <a:latin typeface="Times New Roman" pitchFamily="18" charset="0"/>
            </a:endParaRPr>
          </a:p>
          <a:p>
            <a:pPr marL="365760" indent="-256032">
              <a:lnSpc>
                <a:spcPct val="80000"/>
              </a:lnSpc>
              <a:buFont typeface="Wingdings" pitchFamily="2" charset="2"/>
              <a:buChar char="Ø"/>
              <a:defRPr/>
            </a:pPr>
            <a:endParaRPr lang="en-US" sz="2400" u="sng" dirty="0">
              <a:latin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idx="1"/>
          </p:nvPr>
        </p:nvSpPr>
        <p:spPr>
          <a:xfrm>
            <a:off x="870155" y="533400"/>
            <a:ext cx="10722077" cy="5257800"/>
          </a:xfrm>
        </p:spPr>
        <p:txBody>
          <a:bodyPr/>
          <a:lstStyle/>
          <a:p>
            <a:pPr eaLnBrk="1" hangingPunct="1">
              <a:buFont typeface="Wingdings" pitchFamily="2" charset="2"/>
              <a:buChar char="v"/>
            </a:pPr>
            <a:r>
              <a:rPr lang="en-US" b="1" dirty="0">
                <a:latin typeface="Times New Roman" pitchFamily="18" charset="0"/>
              </a:rPr>
              <a:t>Assessment of professional voice user:</a:t>
            </a: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 Professional voice users present interesting challenges for laryngologists and speech and language pathologists during assessment</a:t>
            </a:r>
          </a:p>
          <a:p>
            <a:pPr eaLnBrk="1" hangingPunct="1">
              <a:buFont typeface="Wingdings" pitchFamily="2" charset="2"/>
              <a:buChar char="Ø"/>
            </a:pPr>
            <a:r>
              <a:rPr lang="en-US" sz="2400" dirty="0">
                <a:latin typeface="Times New Roman" pitchFamily="18" charset="0"/>
              </a:rPr>
              <a:t>Clinical voice evaluation include all those activities carried by SLP in evaluation of </a:t>
            </a:r>
            <a:r>
              <a:rPr lang="en-US" sz="2400" dirty="0" err="1">
                <a:latin typeface="Times New Roman" pitchFamily="18" charset="0"/>
              </a:rPr>
              <a:t>phonatory</a:t>
            </a:r>
            <a:r>
              <a:rPr lang="en-US" sz="2400" dirty="0">
                <a:latin typeface="Times New Roman" pitchFamily="18" charset="0"/>
              </a:rPr>
              <a:t> mechanism </a:t>
            </a:r>
          </a:p>
          <a:p>
            <a:pPr eaLnBrk="1" hangingPunct="1">
              <a:buFont typeface="Wingdings" pitchFamily="2" charset="2"/>
              <a:buChar char="Ø"/>
            </a:pPr>
            <a:r>
              <a:rPr lang="en-US" sz="2400" dirty="0">
                <a:latin typeface="Times New Roman" pitchFamily="18" charset="0"/>
              </a:rPr>
              <a:t> Although there are many approaches for  the professional voice clinics that are largely determined by experienced voice team members that include SLP ,voice teacher, and otolaryngologist.</a:t>
            </a:r>
          </a:p>
          <a:p>
            <a:pPr eaLnBrk="1" hangingPunct="1">
              <a:buFont typeface="Wingdings" pitchFamily="2" charset="2"/>
              <a:buChar char="Ø"/>
            </a:pPr>
            <a:endParaRPr lang="en-US" dirty="0">
              <a:latin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idx="1"/>
          </p:nvPr>
        </p:nvSpPr>
        <p:spPr>
          <a:xfrm>
            <a:off x="1002890" y="533400"/>
            <a:ext cx="10899058" cy="5498690"/>
          </a:xfrm>
        </p:spPr>
        <p:txBody>
          <a:bodyPr/>
          <a:lstStyle/>
          <a:p>
            <a:pPr eaLnBrk="1" hangingPunct="1">
              <a:buFont typeface="Wingdings" pitchFamily="2" charset="2"/>
              <a:buNone/>
            </a:pPr>
            <a:endParaRPr lang="en-US" dirty="0">
              <a:latin typeface="Times New Roman" pitchFamily="18" charset="0"/>
            </a:endParaRPr>
          </a:p>
          <a:p>
            <a:pPr eaLnBrk="1" hangingPunct="1">
              <a:buFont typeface="Wingdings" pitchFamily="2" charset="2"/>
              <a:buNone/>
            </a:pPr>
            <a:r>
              <a:rPr lang="en-US" dirty="0">
                <a:latin typeface="Times New Roman" pitchFamily="18" charset="0"/>
              </a:rPr>
              <a:t>Standard assessment protocol for professional include</a:t>
            </a: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Patient history</a:t>
            </a:r>
          </a:p>
          <a:p>
            <a:pPr eaLnBrk="1" hangingPunct="1">
              <a:buFont typeface="Wingdings" pitchFamily="2" charset="2"/>
              <a:buChar char="Ø"/>
            </a:pPr>
            <a:r>
              <a:rPr lang="en-US" sz="2400" dirty="0">
                <a:latin typeface="Times New Roman" pitchFamily="18" charset="0"/>
              </a:rPr>
              <a:t>Examination of physiological aspect of phonation</a:t>
            </a:r>
          </a:p>
          <a:p>
            <a:pPr eaLnBrk="1" hangingPunct="1">
              <a:buFont typeface="Wingdings" pitchFamily="2" charset="2"/>
              <a:buChar char="Ø"/>
            </a:pPr>
            <a:r>
              <a:rPr lang="en-US" sz="2400" dirty="0">
                <a:latin typeface="Times New Roman" pitchFamily="18" charset="0"/>
              </a:rPr>
              <a:t>Medical/ social history</a:t>
            </a:r>
          </a:p>
          <a:p>
            <a:pPr eaLnBrk="1" hangingPunct="1">
              <a:buFont typeface="Wingdings" pitchFamily="2" charset="2"/>
              <a:buChar char="Ø"/>
            </a:pPr>
            <a:r>
              <a:rPr lang="en-US" sz="2400" dirty="0">
                <a:latin typeface="Times New Roman" pitchFamily="18" charset="0"/>
              </a:rPr>
              <a:t>Voice use history</a:t>
            </a:r>
          </a:p>
          <a:p>
            <a:pPr eaLnBrk="1" hangingPunct="1">
              <a:buFont typeface="Wingdings" pitchFamily="2" charset="2"/>
              <a:buChar char="Ø"/>
            </a:pPr>
            <a:r>
              <a:rPr lang="en-US" sz="2400" dirty="0">
                <a:latin typeface="Times New Roman" pitchFamily="18" charset="0"/>
              </a:rPr>
              <a:t>Examination of perceptual aspect of phonation</a:t>
            </a:r>
          </a:p>
          <a:p>
            <a:pPr eaLnBrk="1" hangingPunct="1">
              <a:buFont typeface="Wingdings" pitchFamily="2" charset="2"/>
              <a:buChar char="Ø"/>
            </a:pPr>
            <a:r>
              <a:rPr lang="en-US" sz="2400" dirty="0" err="1">
                <a:latin typeface="Times New Roman" pitchFamily="18" charset="0"/>
              </a:rPr>
              <a:t>Oromotor</a:t>
            </a:r>
            <a:r>
              <a:rPr lang="en-US" sz="2400" dirty="0">
                <a:latin typeface="Times New Roman" pitchFamily="18" charset="0"/>
              </a:rPr>
              <a:t> examination and hearing screening</a:t>
            </a:r>
          </a:p>
          <a:p>
            <a:pPr eaLnBrk="1" hangingPunct="1">
              <a:buFont typeface="Wingdings" pitchFamily="2" charset="2"/>
              <a:buChar char="Ø"/>
            </a:pPr>
            <a:r>
              <a:rPr lang="en-US" sz="2400" dirty="0">
                <a:latin typeface="Times New Roman" pitchFamily="18" charset="0"/>
              </a:rPr>
              <a:t>Formulation of diagnoses on bases of all the assessment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idx="1"/>
          </p:nvPr>
        </p:nvSpPr>
        <p:spPr>
          <a:xfrm>
            <a:off x="545690" y="685800"/>
            <a:ext cx="9741310" cy="5257800"/>
          </a:xfrm>
        </p:spPr>
        <p:txBody>
          <a:bodyPr>
            <a:normAutofit/>
          </a:bodyPr>
          <a:lstStyle/>
          <a:p>
            <a:pPr marL="711200" indent="-711200" algn="ctr">
              <a:buNone/>
            </a:pPr>
            <a:r>
              <a:rPr lang="en-US" b="1" dirty="0">
                <a:latin typeface="Times New Roman" pitchFamily="18" charset="0"/>
              </a:rPr>
              <a:t>Assessment includes five major aspects</a:t>
            </a:r>
          </a:p>
          <a:p>
            <a:pPr marL="711200" indent="-711200" algn="ctr">
              <a:buNone/>
            </a:pPr>
            <a:endParaRPr lang="en-US" b="1" dirty="0">
              <a:latin typeface="Times New Roman" pitchFamily="18" charset="0"/>
            </a:endParaRPr>
          </a:p>
          <a:p>
            <a:pPr marL="711200" indent="-711200" algn="ctr">
              <a:buNone/>
            </a:pPr>
            <a:r>
              <a:rPr lang="en-US" b="1" dirty="0">
                <a:latin typeface="Times New Roman" pitchFamily="18" charset="0"/>
              </a:rPr>
              <a:t>1. Patient History</a:t>
            </a:r>
          </a:p>
          <a:p>
            <a:pPr marL="711200" indent="-711200" algn="ctr">
              <a:buNone/>
            </a:pPr>
            <a:r>
              <a:rPr lang="en-US" b="1" dirty="0">
                <a:latin typeface="Times New Roman" pitchFamily="18" charset="0"/>
              </a:rPr>
              <a:t>2. Physical examination </a:t>
            </a:r>
          </a:p>
          <a:p>
            <a:pPr marL="711200" indent="-711200" algn="ctr">
              <a:buNone/>
            </a:pPr>
            <a:r>
              <a:rPr lang="en-US" b="1" dirty="0">
                <a:latin typeface="Times New Roman" pitchFamily="18" charset="0"/>
              </a:rPr>
              <a:t>3. Subjective examination </a:t>
            </a:r>
          </a:p>
          <a:p>
            <a:pPr marL="711200" indent="-711200" algn="ctr">
              <a:buNone/>
            </a:pPr>
            <a:r>
              <a:rPr lang="en-US" b="1" dirty="0">
                <a:latin typeface="Times New Roman" pitchFamily="18" charset="0"/>
              </a:rPr>
              <a:t>4. Objective examination</a:t>
            </a:r>
          </a:p>
          <a:p>
            <a:pPr marL="711200" indent="-711200" algn="ctr">
              <a:buNone/>
            </a:pPr>
            <a:r>
              <a:rPr lang="en-US" b="1" dirty="0">
                <a:latin typeface="Times New Roman" pitchFamily="18" charset="0"/>
              </a:rPr>
              <a:t>5. Trial therapy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idx="1"/>
          </p:nvPr>
        </p:nvSpPr>
        <p:spPr>
          <a:xfrm>
            <a:off x="2166910" y="609600"/>
            <a:ext cx="8043890" cy="5486400"/>
          </a:xfrm>
        </p:spPr>
        <p:txBody>
          <a:bodyPr/>
          <a:lstStyle/>
          <a:p>
            <a:pPr marL="711200" indent="-711200">
              <a:buNone/>
            </a:pPr>
            <a:r>
              <a:rPr lang="en-US" sz="2400" dirty="0">
                <a:latin typeface="Times New Roman" pitchFamily="18" charset="0"/>
              </a:rPr>
              <a:t>1. Patient history :</a:t>
            </a:r>
          </a:p>
          <a:p>
            <a:pPr marL="711200" indent="-711200">
              <a:buFont typeface="Wingdings" pitchFamily="2" charset="2"/>
              <a:buAutoNum type="alphaUcPeriod"/>
            </a:pPr>
            <a:r>
              <a:rPr lang="en-US" sz="2400" dirty="0">
                <a:latin typeface="Times New Roman" pitchFamily="18" charset="0"/>
              </a:rPr>
              <a:t>Age:</a:t>
            </a:r>
          </a:p>
          <a:p>
            <a:pPr marL="711200" indent="-711200">
              <a:buNone/>
            </a:pPr>
            <a:r>
              <a:rPr lang="en-US" sz="2400" dirty="0">
                <a:latin typeface="Times New Roman" pitchFamily="18" charset="0"/>
              </a:rPr>
              <a:t>         Serious vocal endeavor may start in childhood and endure through a lifetime as the vocal mechanism undergo normal maturation ,the voice changes </a:t>
            </a:r>
          </a:p>
          <a:p>
            <a:pPr marL="711200" indent="-711200">
              <a:buNone/>
            </a:pPr>
            <a:r>
              <a:rPr lang="en-US" sz="2400" dirty="0">
                <a:latin typeface="Times New Roman" pitchFamily="18" charset="0"/>
              </a:rPr>
              <a:t>         Voice maturation may occur at any age from the early teen age period to forth decade  of life. The dangerous tendency of young singer to attempt to sound older than their vocal years frequently cause vocal dysfunction.</a:t>
            </a:r>
          </a:p>
          <a:p>
            <a:pPr marL="711200" indent="-711200">
              <a:buNone/>
            </a:pPr>
            <a:r>
              <a:rPr lang="en-US" sz="2400" dirty="0">
                <a:latin typeface="Times New Roman" pitchFamily="18" charset="0"/>
              </a:rPr>
              <a:t>         The clinical effects of aging seems more pronounced in female singers, although vocal folds changes may be more prominent in ma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idx="1"/>
          </p:nvPr>
        </p:nvSpPr>
        <p:spPr>
          <a:xfrm>
            <a:off x="2309786" y="533400"/>
            <a:ext cx="7672414" cy="5638800"/>
          </a:xfrm>
        </p:spPr>
        <p:txBody>
          <a:bodyPr/>
          <a:lstStyle/>
          <a:p>
            <a:pPr marL="933450" lvl="1" indent="-476250">
              <a:buFont typeface="Wingdings" pitchFamily="2" charset="2"/>
              <a:buAutoNum type="alphaUcPeriod" startAt="2"/>
            </a:pPr>
            <a:r>
              <a:rPr lang="en-US" dirty="0">
                <a:latin typeface="Times New Roman" pitchFamily="18" charset="0"/>
              </a:rPr>
              <a:t>     Complaint</a:t>
            </a:r>
          </a:p>
          <a:p>
            <a:pPr marL="933450" lvl="1" indent="-476250">
              <a:buNone/>
            </a:pPr>
            <a:r>
              <a:rPr lang="en-US" dirty="0">
                <a:latin typeface="Times New Roman" pitchFamily="18" charset="0"/>
              </a:rPr>
              <a:t>      Careful questioning as to the onset of vocal problems is needed to separate acute from chronic dysfunction. </a:t>
            </a:r>
          </a:p>
          <a:p>
            <a:pPr marL="933450" lvl="1" indent="-476250">
              <a:buNone/>
            </a:pPr>
            <a:r>
              <a:rPr lang="en-US" dirty="0">
                <a:latin typeface="Times New Roman" pitchFamily="18" charset="0"/>
              </a:rPr>
              <a:t>	The client may use term hoarseness to describe a variety of conditions that the physician must separate. The conman complaints of professional voice users are</a:t>
            </a:r>
          </a:p>
          <a:p>
            <a:pPr marL="933450" lvl="1" indent="-476250">
              <a:buNone/>
            </a:pPr>
            <a:r>
              <a:rPr lang="en-US" dirty="0">
                <a:latin typeface="Times New Roman" pitchFamily="18" charset="0"/>
              </a:rPr>
              <a:t>      Hoarseness, breathiness, fatigue, volume disturbance, loss of range, changing timbre, prolonged warm-up time (¡÷ reflux), tickling or choking, pain </a:t>
            </a:r>
            <a:endParaRPr lang="en-US" sz="2100" dirty="0">
              <a:latin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idx="1"/>
          </p:nvPr>
        </p:nvSpPr>
        <p:spPr>
          <a:xfrm>
            <a:off x="2166910" y="838200"/>
            <a:ext cx="8043890" cy="5257800"/>
          </a:xfrm>
        </p:spPr>
        <p:txBody>
          <a:bodyPr/>
          <a:lstStyle/>
          <a:p>
            <a:pPr marL="533400" indent="-533400">
              <a:buFont typeface="Wingdings" pitchFamily="2" charset="2"/>
              <a:buAutoNum type="alphaUcPeriod" startAt="3"/>
            </a:pPr>
            <a:r>
              <a:rPr lang="en-US" dirty="0">
                <a:latin typeface="Times New Roman" pitchFamily="18" charset="0"/>
              </a:rPr>
              <a:t>Date of next performance </a:t>
            </a:r>
            <a:endParaRPr lang="en-US" sz="2400" dirty="0">
              <a:latin typeface="Times New Roman" pitchFamily="18" charset="0"/>
            </a:endParaRPr>
          </a:p>
          <a:p>
            <a:pPr marL="533400" indent="-533400">
              <a:buNone/>
            </a:pPr>
            <a:r>
              <a:rPr lang="en-US" sz="2400" dirty="0">
                <a:latin typeface="Times New Roman" pitchFamily="18" charset="0"/>
              </a:rPr>
              <a:t>	If a singer seeks treatment at the end of his or her busy season and has no pressing engagement ,management of voice problems should be relatively conservative and designed to assure long term protection of the larynx.</a:t>
            </a:r>
          </a:p>
          <a:p>
            <a:pPr marL="533400" indent="-533400">
              <a:buFont typeface="Wingdings" pitchFamily="2" charset="2"/>
              <a:buAutoNum type="alphaUcPeriod" startAt="4"/>
            </a:pPr>
            <a:r>
              <a:rPr lang="en-US" dirty="0">
                <a:latin typeface="Times New Roman" pitchFamily="18" charset="0"/>
              </a:rPr>
              <a:t>Professional singing status and goals</a:t>
            </a:r>
          </a:p>
          <a:p>
            <a:pPr marL="533400" indent="-533400">
              <a:buNone/>
            </a:pPr>
            <a:r>
              <a:rPr lang="en-US" sz="2400" dirty="0">
                <a:latin typeface="Times New Roman" pitchFamily="18" charset="0"/>
              </a:rPr>
              <a:t>	During assessment process SLP must understand the importance of singers voice in his or her long term carrier plans ,and the consequences of canceling the concert. No singer should be allow to perform </a:t>
            </a:r>
            <a:r>
              <a:rPr lang="en-US" sz="2400" dirty="0" err="1">
                <a:latin typeface="Times New Roman" pitchFamily="18" charset="0"/>
              </a:rPr>
              <a:t>perform</a:t>
            </a:r>
            <a:r>
              <a:rPr lang="en-US" sz="2400" dirty="0">
                <a:latin typeface="Times New Roman" pitchFamily="18" charset="0"/>
              </a:rPr>
              <a:t> in a manner that will permit a serious injury to his/her vocal folds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idx="1"/>
          </p:nvPr>
        </p:nvSpPr>
        <p:spPr>
          <a:xfrm>
            <a:off x="2166910" y="838200"/>
            <a:ext cx="8043890" cy="5257800"/>
          </a:xfrm>
        </p:spPr>
        <p:txBody>
          <a:bodyPr/>
          <a:lstStyle/>
          <a:p>
            <a:pPr marL="533400" indent="-533400">
              <a:buFont typeface="Wingdings" pitchFamily="2" charset="2"/>
              <a:buAutoNum type="alphaUcPeriod" startAt="5"/>
            </a:pPr>
            <a:r>
              <a:rPr lang="en-US" dirty="0">
                <a:latin typeface="Times New Roman" pitchFamily="18" charset="0"/>
              </a:rPr>
              <a:t>Amount and nature of vocal training</a:t>
            </a:r>
          </a:p>
          <a:p>
            <a:pPr marL="533400" indent="-533400">
              <a:buNone/>
            </a:pPr>
            <a:r>
              <a:rPr lang="en-US" sz="2400" dirty="0">
                <a:latin typeface="Times New Roman" pitchFamily="18" charset="0"/>
              </a:rPr>
              <a:t>	It is important to establish how long a singer has been singing seriously, especially if his or her active performance career predates the beginning of his/her vocal training. </a:t>
            </a:r>
          </a:p>
          <a:p>
            <a:pPr marL="533400" indent="-533400">
              <a:buNone/>
            </a:pPr>
            <a:r>
              <a:rPr lang="en-US" sz="2400" dirty="0">
                <a:latin typeface="Times New Roman" pitchFamily="18" charset="0"/>
              </a:rPr>
              <a:t>	Active amateur singer frequently develops undesirable technique that are difficult to modify. An extensive voice use without training or premature training with inappropriate repertoire may underline persistent vocal difficulty in later life .the number of years a singer has been trained may be a fair index of vocal proficiency.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idx="1"/>
          </p:nvPr>
        </p:nvSpPr>
        <p:spPr>
          <a:xfrm>
            <a:off x="678426" y="838200"/>
            <a:ext cx="10604090" cy="5257800"/>
          </a:xfrm>
        </p:spPr>
        <p:txBody>
          <a:bodyPr/>
          <a:lstStyle/>
          <a:p>
            <a:pPr marL="533400" indent="-533400">
              <a:buFont typeface="Wingdings" pitchFamily="2" charset="2"/>
              <a:buAutoNum type="alphaUcPeriod" startAt="6"/>
            </a:pPr>
            <a:r>
              <a:rPr lang="en-US" dirty="0">
                <a:latin typeface="Times New Roman" pitchFamily="18" charset="0"/>
              </a:rPr>
              <a:t>Type of singing and Environment</a:t>
            </a:r>
          </a:p>
          <a:p>
            <a:pPr marL="533400" indent="-533400">
              <a:buNone/>
            </a:pPr>
            <a:r>
              <a:rPr lang="en-US" sz="2400" dirty="0">
                <a:latin typeface="Times New Roman" pitchFamily="18" charset="0"/>
              </a:rPr>
              <a:t>   	The Type of singing and Environment of singing are the important factors. The`` Lombard Effect `` is the tendency to increases vocal intensity in response to increased background noise.</a:t>
            </a:r>
          </a:p>
          <a:p>
            <a:pPr marL="533400" indent="-533400">
              <a:buNone/>
            </a:pPr>
            <a:r>
              <a:rPr lang="en-US" sz="2400" dirty="0">
                <a:latin typeface="Times New Roman" pitchFamily="18" charset="0"/>
              </a:rPr>
              <a:t> The classical singers only playing with the piano can control the balance whereas other singer playing in a hall tend to strain there voices .</a:t>
            </a:r>
          </a:p>
          <a:p>
            <a:pPr marL="533400" indent="-533400">
              <a:buNone/>
            </a:pPr>
            <a:r>
              <a:rPr lang="en-US" sz="2400" dirty="0">
                <a:latin typeface="Times New Roman" pitchFamily="18" charset="0"/>
              </a:rPr>
              <a:t>One good way for a singer to monitor his/her loudness is to cup his/her hand to his/her ear. This add 6dB to the singers perception of his/her voice and can be very helpful guide in noisy surrounding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idx="1"/>
          </p:nvPr>
        </p:nvSpPr>
        <p:spPr>
          <a:xfrm>
            <a:off x="501445" y="457200"/>
            <a:ext cx="11430000" cy="5638800"/>
          </a:xfrm>
        </p:spPr>
        <p:txBody>
          <a:bodyPr/>
          <a:lstStyle/>
          <a:p>
            <a:pPr marL="533400" indent="-533400">
              <a:buFont typeface="Wingdings" pitchFamily="2" charset="2"/>
              <a:buAutoNum type="alphaUcPeriod" startAt="7"/>
            </a:pPr>
            <a:r>
              <a:rPr lang="en-US" sz="2400" dirty="0">
                <a:latin typeface="Times New Roman" pitchFamily="18" charset="0"/>
              </a:rPr>
              <a:t>Rehearsal </a:t>
            </a:r>
          </a:p>
          <a:p>
            <a:pPr marL="533400" indent="-533400">
              <a:buNone/>
            </a:pPr>
            <a:r>
              <a:rPr lang="en-US" sz="2400" dirty="0">
                <a:latin typeface="Times New Roman" pitchFamily="18" charset="0"/>
              </a:rPr>
              <a:t> 		vocal exercise is as essential for to the singers as exercises to athlete .the clinician should know whether the singers practice daily, or whether practice at same time and for how long he/she practices. The warm up and cools down time should  be known.</a:t>
            </a:r>
          </a:p>
          <a:p>
            <a:pPr marL="533400" indent="-533400">
              <a:buFont typeface="Wingdings" pitchFamily="2" charset="2"/>
              <a:buAutoNum type="alphaUcPeriod" startAt="8"/>
            </a:pPr>
            <a:r>
              <a:rPr lang="en-US" sz="2400" dirty="0">
                <a:latin typeface="Times New Roman" pitchFamily="18" charset="0"/>
              </a:rPr>
              <a:t>Voice abuse in singing</a:t>
            </a:r>
          </a:p>
          <a:p>
            <a:pPr marL="533400" indent="-533400">
              <a:buNone/>
            </a:pPr>
            <a:r>
              <a:rPr lang="en-US" sz="2400" dirty="0">
                <a:latin typeface="Times New Roman" pitchFamily="18" charset="0"/>
              </a:rPr>
              <a:t>	The detail history of the vocal technique should be taken, the most common technical errors consists of excessive muscle tension in the tongue, neck, and larynx; inadequate abdominal support; excessive volume and inadequate preparation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br>
              <a:rPr lang="en-IN" dirty="0"/>
            </a:br>
            <a:endParaRPr lang="en-IN" dirty="0"/>
          </a:p>
        </p:txBody>
      </p:sp>
      <p:sp>
        <p:nvSpPr>
          <p:cNvPr id="3" name="Content Placeholder 2"/>
          <p:cNvSpPr>
            <a:spLocks noGrp="1"/>
          </p:cNvSpPr>
          <p:nvPr>
            <p:ph idx="1"/>
          </p:nvPr>
        </p:nvSpPr>
        <p:spPr>
          <a:xfrm>
            <a:off x="838200" y="1214423"/>
            <a:ext cx="10515600" cy="4911741"/>
          </a:xfrm>
        </p:spPr>
        <p:txBody>
          <a:bodyPr/>
          <a:lstStyle/>
          <a:p>
            <a:r>
              <a:rPr lang="en-US" dirty="0"/>
              <a:t>1. The definition includes singers or actors (those who earn their living by performing), those seeking to become professional singers or actors, and those for whom skilled amateur performance is a major, personally important activity (Carol N. Wilder,1991).</a:t>
            </a:r>
          </a:p>
          <a:p>
            <a:endParaRPr lang="en-IN" dirty="0"/>
          </a:p>
          <a:p>
            <a:r>
              <a:rPr lang="en-US" dirty="0"/>
              <a:t>2. </a:t>
            </a:r>
            <a:r>
              <a:rPr lang="en-US" dirty="0" err="1"/>
              <a:t>Stemple</a:t>
            </a:r>
            <a:r>
              <a:rPr lang="en-US" dirty="0"/>
              <a:t> (1993) defines professional voice users as those individuals who are directly dependent on vocal communication for their livelihood.</a:t>
            </a:r>
            <a:endParaRPr lang="en-IN" dirty="0"/>
          </a:p>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idx="1"/>
          </p:nvPr>
        </p:nvSpPr>
        <p:spPr>
          <a:xfrm>
            <a:off x="752168" y="609600"/>
            <a:ext cx="9458632" cy="5257800"/>
          </a:xfrm>
        </p:spPr>
        <p:txBody>
          <a:bodyPr>
            <a:normAutofit/>
          </a:bodyPr>
          <a:lstStyle/>
          <a:p>
            <a:pPr marL="533400" indent="-533400">
              <a:buFont typeface="Wingdings" pitchFamily="2" charset="2"/>
              <a:buAutoNum type="alphaUcPeriod" startAt="9"/>
              <a:defRPr/>
            </a:pPr>
            <a:r>
              <a:rPr lang="en-US" sz="2400" dirty="0">
                <a:latin typeface="Times New Roman" pitchFamily="18" charset="0"/>
              </a:rPr>
              <a:t>Voice abuse in speaking</a:t>
            </a:r>
          </a:p>
          <a:p>
            <a:pPr marL="533400" indent="-533400">
              <a:buNone/>
              <a:defRPr/>
            </a:pPr>
            <a:r>
              <a:rPr lang="en-US" sz="2400" dirty="0">
                <a:latin typeface="Times New Roman" pitchFamily="18" charset="0"/>
              </a:rPr>
              <a:t>	Dissociation of one's speaking and singing voices are the most common cause of voice abuse in accomplished singers. </a:t>
            </a:r>
            <a:r>
              <a:rPr lang="en-US" sz="2400" dirty="0" err="1">
                <a:latin typeface="Times New Roman" pitchFamily="18" charset="0"/>
              </a:rPr>
              <a:t>eg</a:t>
            </a:r>
            <a:r>
              <a:rPr lang="en-US" sz="2400" dirty="0">
                <a:latin typeface="Times New Roman" pitchFamily="18" charset="0"/>
              </a:rPr>
              <a:t>. Backstage greetings, parties ,Cheerleader, (amateur) enthusiastic conductor, or being a teacher. </a:t>
            </a:r>
          </a:p>
          <a:p>
            <a:pPr marL="533400" indent="-533400">
              <a:buFont typeface="Wingdings" pitchFamily="2" charset="2"/>
              <a:buAutoNum type="alphaUcPeriod" startAt="10"/>
              <a:defRPr/>
            </a:pPr>
            <a:r>
              <a:rPr lang="en-US" sz="2400" dirty="0">
                <a:latin typeface="Times New Roman" pitchFamily="18" charset="0"/>
              </a:rPr>
              <a:t>General health</a:t>
            </a:r>
          </a:p>
          <a:p>
            <a:pPr marL="533400" indent="-533400">
              <a:buNone/>
              <a:defRPr/>
            </a:pPr>
            <a:r>
              <a:rPr lang="en-US" sz="2400" dirty="0">
                <a:latin typeface="Times New Roman" pitchFamily="18" charset="0"/>
              </a:rPr>
              <a:t>       Singing is a athletic activities and require good conditioning and coordinated interaction of numerous physical functions.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idx="1"/>
          </p:nvPr>
        </p:nvSpPr>
        <p:spPr>
          <a:xfrm>
            <a:off x="2452662" y="838200"/>
            <a:ext cx="7758138" cy="5257800"/>
          </a:xfrm>
        </p:spPr>
        <p:txBody>
          <a:bodyPr/>
          <a:lstStyle/>
          <a:p>
            <a:pPr marL="533400" indent="-533400">
              <a:buFont typeface="Wingdings" pitchFamily="2" charset="2"/>
              <a:buAutoNum type="alphaUcPeriod" startAt="11"/>
            </a:pPr>
            <a:endParaRPr lang="en-US" sz="2000" dirty="0">
              <a:latin typeface="Times New Roman" pitchFamily="18" charset="0"/>
            </a:endParaRPr>
          </a:p>
          <a:p>
            <a:pPr marL="533400" indent="-533400">
              <a:buFont typeface="Wingdings" pitchFamily="2" charset="2"/>
              <a:buAutoNum type="alphaUcPeriod" startAt="11"/>
            </a:pPr>
            <a:endParaRPr lang="en-US" sz="2000" dirty="0">
              <a:latin typeface="Times New Roman" pitchFamily="18" charset="0"/>
            </a:endParaRPr>
          </a:p>
          <a:p>
            <a:pPr marL="533400" indent="-533400">
              <a:buFont typeface="Wingdings" pitchFamily="2" charset="2"/>
              <a:buAutoNum type="alphaUcPeriod" startAt="11"/>
            </a:pPr>
            <a:r>
              <a:rPr lang="en-US" sz="2400" dirty="0">
                <a:latin typeface="Times New Roman" pitchFamily="18" charset="0"/>
              </a:rPr>
              <a:t>Weather any weight loss carefully monitored for long periods</a:t>
            </a:r>
          </a:p>
          <a:p>
            <a:pPr marL="533400" indent="-533400">
              <a:buFont typeface="Wingdings" pitchFamily="2" charset="2"/>
              <a:buAutoNum type="alphaUcPeriod" startAt="12"/>
            </a:pPr>
            <a:endParaRPr lang="en-US" sz="2400" b="1" dirty="0">
              <a:latin typeface="Times New Roman" pitchFamily="18" charset="0"/>
            </a:endParaRPr>
          </a:p>
          <a:p>
            <a:pPr marL="533400" indent="-533400">
              <a:buFont typeface="Wingdings" pitchFamily="2" charset="2"/>
              <a:buAutoNum type="alphaUcPeriod" startAt="12"/>
            </a:pPr>
            <a:r>
              <a:rPr lang="en-US" sz="2400" b="1" dirty="0">
                <a:latin typeface="Times New Roman" pitchFamily="18" charset="0"/>
              </a:rPr>
              <a:t>Dental Disorders</a:t>
            </a:r>
            <a:br>
              <a:rPr lang="en-US" sz="2400" dirty="0">
                <a:latin typeface="Times New Roman" pitchFamily="18" charset="0"/>
              </a:rPr>
            </a:br>
            <a:r>
              <a:rPr lang="en-US" sz="2400" dirty="0">
                <a:latin typeface="Times New Roman" pitchFamily="18" charset="0"/>
              </a:rPr>
              <a:t>TMJ dysfunction introduces  muscle tension (in the head and neck or generalized) which will lead to excess tension  of the tongue muscle and finally  disrupt the balance of laryngeal musculatures .this problem often lead to decreased range ,vocal fatigue and change in voice quality </a:t>
            </a:r>
          </a:p>
          <a:p>
            <a:pPr marL="533400" indent="-533400">
              <a:buNone/>
            </a:pPr>
            <a:r>
              <a:rPr lang="en-US" sz="2000" dirty="0">
                <a:latin typeface="Times New Roman" pitchFamily="18" charset="0"/>
              </a:rPr>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idx="1"/>
          </p:nvPr>
        </p:nvSpPr>
        <p:spPr>
          <a:xfrm>
            <a:off x="766916" y="838200"/>
            <a:ext cx="11061290" cy="5257800"/>
          </a:xfrm>
        </p:spPr>
        <p:txBody>
          <a:bodyPr/>
          <a:lstStyle/>
          <a:p>
            <a:pPr marL="533400" indent="-533400">
              <a:buFont typeface="Wingdings" pitchFamily="2" charset="2"/>
              <a:buAutoNum type="alphaUcPeriod" startAt="13"/>
            </a:pPr>
            <a:r>
              <a:rPr lang="en-US" sz="2400" b="1" dirty="0" err="1"/>
              <a:t>Gastroesophageal</a:t>
            </a:r>
            <a:r>
              <a:rPr lang="en-US" sz="2400" b="1" dirty="0"/>
              <a:t> reflux laryngitis</a:t>
            </a:r>
            <a:r>
              <a:rPr lang="en-US" sz="2400" dirty="0"/>
              <a:t> </a:t>
            </a:r>
            <a:endParaRPr lang="en-US" sz="2400" dirty="0">
              <a:latin typeface="Times New Roman" pitchFamily="18" charset="0"/>
            </a:endParaRPr>
          </a:p>
          <a:p>
            <a:pPr marL="533400" indent="-533400">
              <a:buNone/>
            </a:pPr>
            <a:r>
              <a:rPr lang="en-US" sz="2400" dirty="0">
                <a:latin typeface="Times New Roman" pitchFamily="18" charset="0"/>
              </a:rPr>
              <a:t>       Reflux</a:t>
            </a:r>
            <a:r>
              <a:rPr lang="en-US" dirty="0">
                <a:latin typeface="Times New Roman" pitchFamily="18" charset="0"/>
              </a:rPr>
              <a:t> </a:t>
            </a:r>
            <a:r>
              <a:rPr lang="en-US" sz="2400" dirty="0">
                <a:latin typeface="Times New Roman" pitchFamily="18" charset="0"/>
              </a:rPr>
              <a:t>laryngitis is common among singers because of high intra abdominal pressure associated with proper support and because of  life style requirements .singers generally perform at night without having proper meal .</a:t>
            </a:r>
          </a:p>
          <a:p>
            <a:pPr marL="533400" indent="-533400">
              <a:buNone/>
            </a:pPr>
            <a:r>
              <a:rPr lang="en-US" sz="2400" dirty="0">
                <a:latin typeface="Times New Roman" pitchFamily="18" charset="0"/>
              </a:rPr>
              <a:t>       Chronic </a:t>
            </a:r>
            <a:r>
              <a:rPr lang="en-US" sz="2400" dirty="0" err="1">
                <a:latin typeface="Times New Roman" pitchFamily="18" charset="0"/>
              </a:rPr>
              <a:t>arytenoid</a:t>
            </a:r>
            <a:r>
              <a:rPr lang="en-US" sz="2400" dirty="0">
                <a:latin typeface="Times New Roman" pitchFamily="18" charset="0"/>
              </a:rPr>
              <a:t> and vocal fold irritation by reflux of gastric juice may be associated with dyspepsia but key feature are :</a:t>
            </a:r>
          </a:p>
          <a:p>
            <a:pPr marL="933450" lvl="1" indent="-476250">
              <a:buFont typeface="Wingdings" pitchFamily="2" charset="2"/>
              <a:buChar char="ü"/>
            </a:pPr>
            <a:r>
              <a:rPr lang="en-US" sz="2100" dirty="0">
                <a:latin typeface="Times New Roman" pitchFamily="18" charset="0"/>
              </a:rPr>
              <a:t>       Bitter taste and halitosis in morning</a:t>
            </a:r>
          </a:p>
          <a:p>
            <a:pPr marL="933450" lvl="1" indent="-476250">
              <a:buFont typeface="Wingdings" pitchFamily="2" charset="2"/>
              <a:buChar char="ü"/>
            </a:pPr>
            <a:r>
              <a:rPr lang="en-US" sz="2100" dirty="0">
                <a:latin typeface="Times New Roman" pitchFamily="18" charset="0"/>
              </a:rPr>
              <a:t>       Coated or dry mouth </a:t>
            </a:r>
          </a:p>
          <a:p>
            <a:pPr marL="933450" lvl="1" indent="-476250">
              <a:buFont typeface="Wingdings" pitchFamily="2" charset="2"/>
              <a:buChar char="ü"/>
            </a:pPr>
            <a:r>
              <a:rPr lang="en-US" sz="2100" dirty="0">
                <a:latin typeface="Times New Roman" pitchFamily="18" charset="0"/>
              </a:rPr>
              <a:t>       Scratchy sour throat </a:t>
            </a:r>
          </a:p>
          <a:p>
            <a:pPr marL="933450" lvl="1" indent="-476250">
              <a:buFont typeface="Wingdings" pitchFamily="2" charset="2"/>
              <a:buChar char="ü"/>
            </a:pPr>
            <a:r>
              <a:rPr lang="en-US" sz="2100" dirty="0">
                <a:latin typeface="Times New Roman" pitchFamily="18" charset="0"/>
              </a:rPr>
              <a:t>       Lump in throat</a:t>
            </a:r>
          </a:p>
          <a:p>
            <a:pPr marL="933450" lvl="1" indent="-476250">
              <a:buFont typeface="Wingdings" pitchFamily="2" charset="2"/>
              <a:buChar char="ü"/>
            </a:pPr>
            <a:r>
              <a:rPr lang="en-US" sz="2100" dirty="0">
                <a:latin typeface="Times New Roman" pitchFamily="18" charset="0"/>
              </a:rPr>
              <a:t>       Prolonged warm up time</a:t>
            </a:r>
          </a:p>
          <a:p>
            <a:pPr marL="933450" lvl="1" indent="-476250">
              <a:buFont typeface="Wingdings" pitchFamily="2" charset="2"/>
              <a:buChar char="ü"/>
            </a:pPr>
            <a:endParaRPr lang="en-US" sz="2100" dirty="0">
              <a:latin typeface="Times New Roman" pitchFamily="18" charset="0"/>
            </a:endParaRPr>
          </a:p>
          <a:p>
            <a:pPr marL="933450" lvl="1" indent="-476250">
              <a:buNone/>
            </a:pPr>
            <a:endParaRPr lang="en-US" sz="2100" dirty="0">
              <a:latin typeface="Times New Roman" pitchFamily="18" charset="0"/>
            </a:endParaRPr>
          </a:p>
          <a:p>
            <a:pPr marL="533400" indent="-533400">
              <a:buNone/>
            </a:pPr>
            <a:endParaRPr lang="en-US" dirty="0">
              <a:latin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idx="1"/>
          </p:nvPr>
        </p:nvSpPr>
        <p:spPr>
          <a:xfrm>
            <a:off x="1061884" y="685800"/>
            <a:ext cx="10279626" cy="5410200"/>
          </a:xfrm>
        </p:spPr>
        <p:txBody>
          <a:bodyPr/>
          <a:lstStyle/>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r>
              <a:rPr lang="en-US" sz="2400" dirty="0">
                <a:latin typeface="Times New Roman" pitchFamily="18" charset="0"/>
              </a:rPr>
              <a:t>Clinician must seek out the pertinent history of </a:t>
            </a: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acute respiratory infection</a:t>
            </a:r>
          </a:p>
          <a:p>
            <a:pPr eaLnBrk="1" hangingPunct="1">
              <a:buFont typeface="Wingdings" pitchFamily="2" charset="2"/>
              <a:buChar char="Ø"/>
            </a:pPr>
            <a:r>
              <a:rPr lang="en-US" sz="2400" dirty="0">
                <a:latin typeface="Times New Roman" pitchFamily="18" charset="0"/>
              </a:rPr>
              <a:t>Alter mucosal secretion </a:t>
            </a:r>
          </a:p>
          <a:p>
            <a:pPr eaLnBrk="1" hangingPunct="1">
              <a:buFont typeface="Wingdings" pitchFamily="2" charset="2"/>
              <a:buChar char="Ø"/>
            </a:pPr>
            <a:r>
              <a:rPr lang="en-US" sz="2400" dirty="0">
                <a:latin typeface="Times New Roman" pitchFamily="18" charset="0"/>
              </a:rPr>
              <a:t>Coughing and throat clearing</a:t>
            </a:r>
          </a:p>
          <a:p>
            <a:pPr eaLnBrk="1" hangingPunct="1">
              <a:buFont typeface="Wingdings" pitchFamily="2" charset="2"/>
              <a:buChar char="Ø"/>
            </a:pPr>
            <a:r>
              <a:rPr lang="en-US" sz="2400" dirty="0">
                <a:latin typeface="Times New Roman" pitchFamily="18" charset="0"/>
              </a:rPr>
              <a:t>Sinusitis </a:t>
            </a:r>
          </a:p>
          <a:p>
            <a:pPr eaLnBrk="1" hangingPunct="1">
              <a:buFont typeface="Wingdings" pitchFamily="2" charset="2"/>
              <a:buChar char="Ø"/>
            </a:pPr>
            <a:r>
              <a:rPr lang="en-US" sz="2400" dirty="0">
                <a:latin typeface="Times New Roman" pitchFamily="18" charset="0"/>
              </a:rPr>
              <a:t>Any kind of hearing problem</a:t>
            </a:r>
          </a:p>
          <a:p>
            <a:pPr eaLnBrk="1" hangingPunct="1">
              <a:buFont typeface="Wingdings" pitchFamily="2" charset="2"/>
              <a:buChar char="Ø"/>
            </a:pPr>
            <a:r>
              <a:rPr lang="en-US" sz="2400" dirty="0">
                <a:latin typeface="Times New Roman" pitchFamily="18" charset="0"/>
              </a:rPr>
              <a:t>Psychogenic condition</a:t>
            </a:r>
          </a:p>
          <a:p>
            <a:pPr eaLnBrk="1" hangingPunct="1">
              <a:buFont typeface="Wingdings" pitchFamily="2" charset="2"/>
              <a:buChar char="Ø"/>
            </a:pPr>
            <a:r>
              <a:rPr lang="en-US" sz="2400" dirty="0">
                <a:latin typeface="Times New Roman" pitchFamily="18" charset="0"/>
              </a:rPr>
              <a:t>Endocrine dysfunction</a:t>
            </a:r>
          </a:p>
          <a:p>
            <a:pPr eaLnBrk="1" hangingPunct="1">
              <a:buFont typeface="Wingdings" pitchFamily="2" charset="2"/>
              <a:buChar char="Ø"/>
            </a:pPr>
            <a:r>
              <a:rPr lang="en-US" sz="2400" dirty="0">
                <a:latin typeface="Times New Roman" pitchFamily="18" charset="0"/>
              </a:rPr>
              <a:t>Pre performance anxiety and depression</a:t>
            </a: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None/>
            </a:pPr>
            <a:endParaRPr lang="en-US"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idx="1"/>
          </p:nvPr>
        </p:nvSpPr>
        <p:spPr>
          <a:xfrm>
            <a:off x="737419" y="838200"/>
            <a:ext cx="10928555" cy="5257800"/>
          </a:xfrm>
        </p:spPr>
        <p:txBody>
          <a:bodyPr/>
          <a:lstStyle/>
          <a:p>
            <a:pPr marL="533400" indent="-533400">
              <a:buFont typeface="Wingdings" pitchFamily="2" charset="2"/>
              <a:buAutoNum type="alphaUcPeriod" startAt="14"/>
            </a:pPr>
            <a:r>
              <a:rPr lang="en-US" sz="2400" dirty="0">
                <a:latin typeface="Times New Roman" pitchFamily="18" charset="0"/>
              </a:rPr>
              <a:t>Exposure to Irritant </a:t>
            </a:r>
          </a:p>
          <a:p>
            <a:pPr marL="533400" indent="-533400">
              <a:buNone/>
            </a:pPr>
            <a:r>
              <a:rPr lang="en-US" sz="2400" dirty="0">
                <a:latin typeface="Times New Roman" pitchFamily="18" charset="0"/>
              </a:rPr>
              <a:t>    	Any mucosal irritant can disrupt  the delicate vocal mechanism. Allergy to any dust and mould are aggravated commonly during  rehearsals and performances in concrete hall. So any kind of allergy can scratchy voice and tickling effect.</a:t>
            </a:r>
          </a:p>
          <a:p>
            <a:pPr marL="533400" indent="-533400">
              <a:buFont typeface="Wingdings" pitchFamily="2" charset="2"/>
              <a:buAutoNum type="alphaUcPeriod" startAt="15"/>
            </a:pPr>
            <a:r>
              <a:rPr lang="en-US" sz="2400" dirty="0">
                <a:latin typeface="Times New Roman" pitchFamily="18" charset="0"/>
              </a:rPr>
              <a:t>  Smoke</a:t>
            </a:r>
          </a:p>
          <a:p>
            <a:pPr marL="533400" indent="-533400">
              <a:buNone/>
            </a:pPr>
            <a:r>
              <a:rPr lang="en-US" sz="2400" dirty="0">
                <a:latin typeface="Times New Roman" pitchFamily="18" charset="0"/>
              </a:rPr>
              <a:t>	History of smoking is very important for professional voice user as the deleterious effect tobacco smoke on mucosa are disputable. It causes </a:t>
            </a:r>
            <a:r>
              <a:rPr lang="en-US" sz="2400" dirty="0" err="1">
                <a:latin typeface="Times New Roman" pitchFamily="18" charset="0"/>
              </a:rPr>
              <a:t>erythema</a:t>
            </a:r>
            <a:r>
              <a:rPr lang="en-US" sz="2400" dirty="0">
                <a:latin typeface="Times New Roman" pitchFamily="18" charset="0"/>
              </a:rPr>
              <a:t>, mild edema and generalized inflammation throughout the vocal tract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idx="1"/>
          </p:nvPr>
        </p:nvSpPr>
        <p:spPr>
          <a:xfrm>
            <a:off x="737419" y="838200"/>
            <a:ext cx="10913807" cy="5257800"/>
          </a:xfrm>
        </p:spPr>
        <p:txBody>
          <a:bodyPr>
            <a:normAutofit/>
          </a:bodyPr>
          <a:lstStyle/>
          <a:p>
            <a:pPr marL="533400" indent="-533400">
              <a:buNone/>
            </a:pPr>
            <a:r>
              <a:rPr lang="en-US" sz="2400" dirty="0">
                <a:latin typeface="Times New Roman" pitchFamily="18" charset="0"/>
              </a:rPr>
              <a:t>P.    Drugs </a:t>
            </a:r>
          </a:p>
          <a:p>
            <a:pPr marL="533400" indent="-533400">
              <a:buNone/>
            </a:pPr>
            <a:r>
              <a:rPr lang="en-US" sz="2400" dirty="0">
                <a:latin typeface="Times New Roman" pitchFamily="18" charset="0"/>
              </a:rPr>
              <a:t>	A history of alcohol and drug abuse suggests the probability of poor vocal technique. the effect of small amount of alcohol is controversial  .a great many prescribed medicine has side effect that may </a:t>
            </a:r>
            <a:r>
              <a:rPr lang="en-US" sz="2400" dirty="0" err="1">
                <a:latin typeface="Times New Roman" pitchFamily="18" charset="0"/>
              </a:rPr>
              <a:t>effect</a:t>
            </a:r>
            <a:r>
              <a:rPr lang="en-US" sz="2400" dirty="0">
                <a:latin typeface="Times New Roman" pitchFamily="18" charset="0"/>
              </a:rPr>
              <a:t> voice such as </a:t>
            </a:r>
          </a:p>
          <a:p>
            <a:pPr marL="533400" indent="-533400">
              <a:buNone/>
            </a:pPr>
            <a:endParaRPr lang="en-US" sz="2400" dirty="0">
              <a:latin typeface="Times New Roman" pitchFamily="18" charset="0"/>
            </a:endParaRPr>
          </a:p>
          <a:p>
            <a:pPr marL="933450" lvl="1" indent="-476250">
              <a:buNone/>
            </a:pPr>
            <a:r>
              <a:rPr lang="en-US" dirty="0">
                <a:latin typeface="Times New Roman" pitchFamily="18" charset="0"/>
              </a:rPr>
              <a:t>    Antihistamine,                             aspirin</a:t>
            </a:r>
          </a:p>
          <a:p>
            <a:pPr marL="933450" lvl="1" indent="-476250">
              <a:buNone/>
            </a:pPr>
            <a:r>
              <a:rPr lang="en-US" dirty="0">
                <a:latin typeface="Times New Roman" pitchFamily="18" charset="0"/>
              </a:rPr>
              <a:t>   Antihypertensive,                       anticoagulant</a:t>
            </a:r>
          </a:p>
          <a:p>
            <a:pPr marL="933450" lvl="1" indent="-476250">
              <a:buNone/>
            </a:pPr>
            <a:r>
              <a:rPr lang="en-US" dirty="0">
                <a:latin typeface="Times New Roman" pitchFamily="18" charset="0"/>
              </a:rPr>
              <a:t>   Diuretics,                                   antidepressant</a:t>
            </a:r>
          </a:p>
          <a:p>
            <a:pPr marL="933450" lvl="1" indent="-476250">
              <a:buNone/>
            </a:pPr>
            <a:r>
              <a:rPr lang="en-US" dirty="0">
                <a:latin typeface="Times New Roman" pitchFamily="18" charset="0"/>
              </a:rPr>
              <a:t>    Bronchodilator                       antipsychotic agents</a:t>
            </a:r>
          </a:p>
          <a:p>
            <a:pPr marL="933450" lvl="1" indent="-476250">
              <a:buNone/>
            </a:pPr>
            <a:r>
              <a:rPr lang="en-US" dirty="0">
                <a:latin typeface="Times New Roman" pitchFamily="18" charset="0"/>
              </a:rPr>
              <a:t>   Antiviral agent                              Tranquilizer</a:t>
            </a:r>
          </a:p>
          <a:p>
            <a:pPr marL="933450" lvl="1" indent="-476250">
              <a:buNone/>
            </a:pPr>
            <a:endParaRPr lang="en-US" dirty="0">
              <a:latin typeface="Times New Roman" pitchFamily="18" charset="0"/>
            </a:endParaRPr>
          </a:p>
          <a:p>
            <a:pPr marL="933450" lvl="1" indent="-476250">
              <a:buNone/>
            </a:pPr>
            <a:r>
              <a:rPr lang="en-US" dirty="0">
                <a:latin typeface="Times New Roman" pitchFamily="18" charset="0"/>
              </a:rPr>
              <a:t> </a:t>
            </a:r>
          </a:p>
          <a:p>
            <a:pPr marL="933450" lvl="1" indent="-476250">
              <a:buNone/>
            </a:pPr>
            <a:endParaRPr lang="en-US" dirty="0">
              <a:latin typeface="Times New Roman" pitchFamily="18" charset="0"/>
            </a:endParaRPr>
          </a:p>
          <a:p>
            <a:pPr marL="533400" indent="-533400">
              <a:buNone/>
            </a:pPr>
            <a:endParaRPr lang="en-US" sz="2400" dirty="0">
              <a:latin typeface="Times New Roman" pitchFamily="18" charset="0"/>
            </a:endParaRPr>
          </a:p>
          <a:p>
            <a:pPr marL="533400" indent="-533400">
              <a:buNone/>
            </a:pPr>
            <a:endParaRPr lang="en-US" sz="2400" dirty="0">
              <a:latin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idx="1"/>
          </p:nvPr>
        </p:nvSpPr>
        <p:spPr>
          <a:xfrm>
            <a:off x="2452662" y="838200"/>
            <a:ext cx="7758138" cy="5257800"/>
          </a:xfrm>
        </p:spPr>
        <p:txBody>
          <a:bodyPr/>
          <a:lstStyle/>
          <a:p>
            <a:pPr marL="533400" indent="-533400">
              <a:buFont typeface="Wingdings" pitchFamily="2" charset="2"/>
              <a:buAutoNum type="alphaUcPeriod" startAt="17"/>
            </a:pPr>
            <a:r>
              <a:rPr lang="en-US" dirty="0">
                <a:latin typeface="Times New Roman" pitchFamily="18" charset="0"/>
              </a:rPr>
              <a:t>Surgery </a:t>
            </a:r>
          </a:p>
          <a:p>
            <a:pPr marL="533400" indent="-533400">
              <a:buNone/>
            </a:pPr>
            <a:r>
              <a:rPr lang="en-US" sz="2400" dirty="0">
                <a:latin typeface="Times New Roman" pitchFamily="18" charset="0"/>
              </a:rPr>
              <a:t>	A history of laryngeal surgery predating </a:t>
            </a:r>
            <a:r>
              <a:rPr lang="en-US" sz="2400" dirty="0" err="1">
                <a:latin typeface="Times New Roman" pitchFamily="18" charset="0"/>
              </a:rPr>
              <a:t>dysphonia</a:t>
            </a:r>
            <a:r>
              <a:rPr lang="en-US" sz="2400" dirty="0">
                <a:latin typeface="Times New Roman" pitchFamily="18" charset="0"/>
              </a:rPr>
              <a:t> in professional singer is a matter of great concerns. It is important to establish exactly why the surgery was done, whether intubations was necessary, and whether ancillary voice training was instituted first if the lesion was associated with  the vocal pathology. </a:t>
            </a:r>
          </a:p>
          <a:p>
            <a:pPr marL="533400" indent="-533400">
              <a:buNone/>
            </a:pPr>
            <a:r>
              <a:rPr lang="en-US" sz="2400" dirty="0">
                <a:latin typeface="Times New Roman" pitchFamily="18" charset="0"/>
              </a:rPr>
              <a:t>       A comprehensive history frequently reveals the etiology of professional voice user even before the physical ,subjective ,objective examinations are performed.</a:t>
            </a:r>
          </a:p>
          <a:p>
            <a:pPr marL="533400" indent="-533400">
              <a:buNone/>
            </a:pPr>
            <a:endParaRPr lang="en-US" sz="2400" dirty="0">
              <a:latin typeface="Times New Roman" pitchFamily="18" charset="0"/>
            </a:endParaRPr>
          </a:p>
          <a:p>
            <a:pPr marL="533400" indent="-533400">
              <a:buNone/>
            </a:pPr>
            <a:endParaRPr lang="en-US" sz="2400" dirty="0">
              <a:latin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idx="1"/>
          </p:nvPr>
        </p:nvSpPr>
        <p:spPr>
          <a:xfrm>
            <a:off x="811161" y="838200"/>
            <a:ext cx="11208774" cy="5257800"/>
          </a:xfrm>
        </p:spPr>
        <p:txBody>
          <a:bodyPr/>
          <a:lstStyle/>
          <a:p>
            <a:pPr>
              <a:buNone/>
            </a:pPr>
            <a:r>
              <a:rPr lang="en-US" dirty="0">
                <a:latin typeface="Times New Roman" pitchFamily="18" charset="0"/>
              </a:rPr>
              <a:t>               Physical examination</a:t>
            </a:r>
          </a:p>
          <a:p>
            <a:pPr algn="just">
              <a:buNone/>
            </a:pPr>
            <a:endParaRPr lang="en-US" dirty="0">
              <a:latin typeface="Times New Roman" pitchFamily="18" charset="0"/>
            </a:endParaRPr>
          </a:p>
          <a:p>
            <a:pPr algn="just" eaLnBrk="1" hangingPunct="1">
              <a:buFont typeface="Wingdings" pitchFamily="2" charset="2"/>
              <a:buNone/>
            </a:pPr>
            <a:r>
              <a:rPr lang="en-US" sz="2400" dirty="0">
                <a:latin typeface="Times New Roman" pitchFamily="18" charset="0"/>
              </a:rPr>
              <a:t>	In addition to special maneuver , examination of professional singer must include an assessment of the general physical evaluation and complete ENT evaluation as  </a:t>
            </a:r>
          </a:p>
          <a:p>
            <a:pPr algn="just" eaLnBrk="1" hangingPunct="1">
              <a:buFont typeface="Wingdings" pitchFamily="2" charset="2"/>
              <a:buChar char="Ø"/>
            </a:pPr>
            <a:r>
              <a:rPr lang="en-US" sz="2400" dirty="0">
                <a:latin typeface="Times New Roman" pitchFamily="18" charset="0"/>
              </a:rPr>
              <a:t> Any physical condition that impairs normal function of abdominal musculature is suspect as etiology for </a:t>
            </a:r>
            <a:r>
              <a:rPr lang="en-US" sz="2400" dirty="0" err="1">
                <a:latin typeface="Times New Roman" pitchFamily="18" charset="0"/>
              </a:rPr>
              <a:t>dysphonia</a:t>
            </a:r>
            <a:r>
              <a:rPr lang="en-US" sz="2400" dirty="0">
                <a:latin typeface="Times New Roman" pitchFamily="18" charset="0"/>
              </a:rPr>
              <a:t>.</a:t>
            </a:r>
          </a:p>
          <a:p>
            <a:pPr algn="just" eaLnBrk="1" hangingPunct="1">
              <a:buFont typeface="Wingdings" pitchFamily="2" charset="2"/>
              <a:buChar char="Ø"/>
            </a:pPr>
            <a:r>
              <a:rPr lang="en-US" sz="2400" dirty="0">
                <a:latin typeface="Times New Roman" pitchFamily="18" charset="0"/>
              </a:rPr>
              <a:t>Any neurological disorder that result in tremor, endocrine disturbances such as thyroid dysfunction or menopause, the aging process, and other systemic conditions may alter the voice.</a:t>
            </a: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idx="1"/>
          </p:nvPr>
        </p:nvSpPr>
        <p:spPr>
          <a:xfrm>
            <a:off x="722671" y="838200"/>
            <a:ext cx="10663084" cy="5257800"/>
          </a:xfrm>
        </p:spPr>
        <p:txBody>
          <a:bodyPr/>
          <a:lstStyle/>
          <a:p>
            <a:pPr eaLnBrk="1" hangingPunct="1">
              <a:buFont typeface="Wingdings" pitchFamily="2" charset="2"/>
              <a:buNone/>
            </a:pPr>
            <a:r>
              <a:rPr lang="en-US" dirty="0">
                <a:latin typeface="Times New Roman" pitchFamily="18" charset="0"/>
              </a:rPr>
              <a:t>Complete ENT examination</a:t>
            </a:r>
          </a:p>
          <a:p>
            <a:pPr eaLnBrk="1" hangingPunct="1">
              <a:buFont typeface="Wingdings" pitchFamily="2" charset="2"/>
              <a:buNone/>
            </a:pPr>
            <a:r>
              <a:rPr lang="en-US" sz="2400" u="sng" dirty="0">
                <a:latin typeface="Times New Roman" pitchFamily="18" charset="0"/>
              </a:rPr>
              <a:t>Ear examination </a:t>
            </a:r>
          </a:p>
          <a:p>
            <a:pPr eaLnBrk="1" hangingPunct="1">
              <a:buFont typeface="Wingdings" pitchFamily="2" charset="2"/>
              <a:buNone/>
            </a:pPr>
            <a:r>
              <a:rPr lang="en-US" sz="2400" dirty="0">
                <a:latin typeface="Times New Roman" pitchFamily="18" charset="0"/>
              </a:rPr>
              <a:t>Examination of ears must include the following….</a:t>
            </a:r>
          </a:p>
          <a:p>
            <a:pPr eaLnBrk="1" hangingPunct="1">
              <a:buFont typeface="Wingdings" pitchFamily="2" charset="2"/>
              <a:buChar char="Ø"/>
            </a:pPr>
            <a:r>
              <a:rPr lang="en-US" sz="2400" dirty="0">
                <a:latin typeface="Times New Roman" pitchFamily="18" charset="0"/>
              </a:rPr>
              <a:t>Hearing acuity</a:t>
            </a:r>
          </a:p>
          <a:p>
            <a:pPr eaLnBrk="1" hangingPunct="1">
              <a:buFont typeface="Wingdings" pitchFamily="2" charset="2"/>
              <a:buChar char="Ø"/>
            </a:pPr>
            <a:r>
              <a:rPr lang="en-US" sz="2400" dirty="0">
                <a:latin typeface="Times New Roman" pitchFamily="18" charset="0"/>
              </a:rPr>
              <a:t>Type of hearing loss</a:t>
            </a:r>
          </a:p>
          <a:p>
            <a:pPr eaLnBrk="1" hangingPunct="1">
              <a:buFont typeface="Wingdings" pitchFamily="2" charset="2"/>
              <a:buChar char="Ø"/>
            </a:pPr>
            <a:r>
              <a:rPr lang="en-US" sz="2400" dirty="0" err="1">
                <a:latin typeface="Times New Roman" pitchFamily="18" charset="0"/>
              </a:rPr>
              <a:t>Diplacuses</a:t>
            </a:r>
            <a:endParaRPr lang="en-US" sz="2400" dirty="0">
              <a:latin typeface="Times New Roman" pitchFamily="18" charset="0"/>
            </a:endParaRP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r>
              <a:rPr lang="en-US" sz="2400" dirty="0">
                <a:latin typeface="Times New Roman" pitchFamily="18" charset="0"/>
              </a:rPr>
              <a:t>Nose examination : it include</a:t>
            </a:r>
          </a:p>
          <a:p>
            <a:pPr eaLnBrk="1" hangingPunct="1">
              <a:buFont typeface="Wingdings" pitchFamily="2" charset="2"/>
              <a:buChar char="Ø"/>
            </a:pPr>
            <a:r>
              <a:rPr lang="en-US" sz="2400" dirty="0">
                <a:latin typeface="Times New Roman" pitchFamily="18" charset="0"/>
              </a:rPr>
              <a:t>Assessment of patency of the nasal airway,</a:t>
            </a:r>
          </a:p>
          <a:p>
            <a:pPr eaLnBrk="1" hangingPunct="1">
              <a:buFont typeface="Wingdings" pitchFamily="2" charset="2"/>
              <a:buChar char="Ø"/>
            </a:pPr>
            <a:r>
              <a:rPr lang="en-US" sz="2400" dirty="0">
                <a:latin typeface="Times New Roman" pitchFamily="18" charset="0"/>
              </a:rPr>
              <a:t>Character of nasal mucosa</a:t>
            </a:r>
          </a:p>
          <a:p>
            <a:pPr eaLnBrk="1" hangingPunct="1">
              <a:buFont typeface="Wingdings" pitchFamily="2" charset="2"/>
              <a:buChar char="Ø"/>
            </a:pPr>
            <a:r>
              <a:rPr lang="en-US" sz="2400" dirty="0">
                <a:latin typeface="Times New Roman" pitchFamily="18" charset="0"/>
              </a:rPr>
              <a:t>Nature of secretion</a:t>
            </a: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idx="1"/>
          </p:nvPr>
        </p:nvSpPr>
        <p:spPr>
          <a:xfrm>
            <a:off x="2524100" y="500042"/>
            <a:ext cx="7686700" cy="5595958"/>
          </a:xfrm>
        </p:spPr>
        <p:txBody>
          <a:bodyPr/>
          <a:lstStyle/>
          <a:p>
            <a:pPr eaLnBrk="1" hangingPunct="1">
              <a:buFont typeface="Wingdings" pitchFamily="2" charset="2"/>
              <a:buNone/>
            </a:pPr>
            <a:r>
              <a:rPr lang="en-US" dirty="0">
                <a:latin typeface="Times New Roman" pitchFamily="18" charset="0"/>
              </a:rPr>
              <a:t>Examination of oral cavity</a:t>
            </a:r>
          </a:p>
          <a:p>
            <a:pPr eaLnBrk="1" hangingPunct="1">
              <a:buFont typeface="Wingdings" pitchFamily="2" charset="2"/>
              <a:buNone/>
            </a:pPr>
            <a:r>
              <a:rPr lang="en-US" dirty="0">
                <a:latin typeface="Times New Roman" pitchFamily="18" charset="0"/>
              </a:rPr>
              <a:t>It includes:</a:t>
            </a:r>
          </a:p>
          <a:p>
            <a:pPr eaLnBrk="1" hangingPunct="1">
              <a:buFont typeface="Wingdings" pitchFamily="2" charset="2"/>
              <a:buChar char="Ø"/>
            </a:pPr>
            <a:r>
              <a:rPr lang="en-US" sz="2400" dirty="0">
                <a:latin typeface="Times New Roman" pitchFamily="18" charset="0"/>
              </a:rPr>
              <a:t>Examination of the tonsils , lymphoid tissue and mucosa  in the posterior pharyngeal wall</a:t>
            </a:r>
          </a:p>
          <a:p>
            <a:pPr eaLnBrk="1" hangingPunct="1">
              <a:buFont typeface="Wingdings" pitchFamily="2" charset="2"/>
              <a:buChar char="Ø"/>
            </a:pPr>
            <a:r>
              <a:rPr lang="en-US" sz="2400" dirty="0">
                <a:latin typeface="Times New Roman" pitchFamily="18" charset="0"/>
              </a:rPr>
              <a:t>Diffuse lymphoid hypertrophy associated with complaint of scratchy voice and </a:t>
            </a:r>
            <a:r>
              <a:rPr lang="en-US" sz="2400" dirty="0" err="1">
                <a:latin typeface="Times New Roman" pitchFamily="18" charset="0"/>
              </a:rPr>
              <a:t>irritative</a:t>
            </a:r>
            <a:r>
              <a:rPr lang="en-US" sz="2400" dirty="0">
                <a:latin typeface="Times New Roman" pitchFamily="18" charset="0"/>
              </a:rPr>
              <a:t> cough</a:t>
            </a:r>
          </a:p>
          <a:p>
            <a:pPr eaLnBrk="1" hangingPunct="1">
              <a:buFont typeface="Wingdings" pitchFamily="2" charset="2"/>
              <a:buChar char="Ø"/>
            </a:pPr>
            <a:r>
              <a:rPr lang="en-US" sz="2400" dirty="0">
                <a:latin typeface="Times New Roman" pitchFamily="18" charset="0"/>
              </a:rPr>
              <a:t>Amount of mucosal and salivary secretion</a:t>
            </a:r>
          </a:p>
          <a:p>
            <a:pPr eaLnBrk="1" hangingPunct="1">
              <a:buFont typeface="Wingdings" pitchFamily="2" charset="2"/>
              <a:buChar char="Ø"/>
            </a:pPr>
            <a:r>
              <a:rPr lang="en-US" sz="2400" dirty="0">
                <a:latin typeface="Times New Roman" pitchFamily="18" charset="0"/>
              </a:rPr>
              <a:t>Dental examination</a:t>
            </a:r>
          </a:p>
          <a:p>
            <a:pPr eaLnBrk="1" hangingPunct="1">
              <a:buFont typeface="Wingdings" pitchFamily="2" charset="2"/>
              <a:buChar char="Ø"/>
            </a:pPr>
            <a:r>
              <a:rPr lang="en-US" sz="2400" dirty="0" err="1">
                <a:latin typeface="Times New Roman" pitchFamily="18" charset="0"/>
              </a:rPr>
              <a:t>Temporomandibular</a:t>
            </a:r>
            <a:r>
              <a:rPr lang="en-US" sz="2400" dirty="0">
                <a:latin typeface="Times New Roman" pitchFamily="18" charset="0"/>
              </a:rPr>
              <a:t> joint</a:t>
            </a: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endParaRPr lang="en-IN" dirty="0"/>
          </a:p>
        </p:txBody>
      </p:sp>
      <p:sp>
        <p:nvSpPr>
          <p:cNvPr id="3" name="Content Placeholder 2"/>
          <p:cNvSpPr>
            <a:spLocks noGrp="1"/>
          </p:cNvSpPr>
          <p:nvPr>
            <p:ph idx="1"/>
          </p:nvPr>
        </p:nvSpPr>
        <p:spPr>
          <a:xfrm>
            <a:off x="838200" y="285728"/>
            <a:ext cx="10515600" cy="6357982"/>
          </a:xfrm>
        </p:spPr>
        <p:txBody>
          <a:bodyPr/>
          <a:lstStyle/>
          <a:p>
            <a:pPr>
              <a:buNone/>
            </a:pPr>
            <a:r>
              <a:rPr lang="en-US" dirty="0"/>
              <a:t>3. </a:t>
            </a:r>
            <a:r>
              <a:rPr lang="en-US" dirty="0" err="1"/>
              <a:t>Titze</a:t>
            </a:r>
            <a:r>
              <a:rPr lang="en-US" dirty="0"/>
              <a:t> et al (1997) defines Professional voice users as:</a:t>
            </a:r>
          </a:p>
          <a:p>
            <a:pPr>
              <a:buNone/>
            </a:pPr>
            <a:endParaRPr lang="en-IN" dirty="0"/>
          </a:p>
          <a:p>
            <a:pPr>
              <a:buNone/>
            </a:pPr>
            <a:r>
              <a:rPr lang="en-US" dirty="0"/>
              <a:t> </a:t>
            </a:r>
            <a:r>
              <a:rPr lang="en-US" sz="2400" dirty="0"/>
              <a:t>a) those individuals who are directly dependent or appearing voice quality as primary tool of trade and,</a:t>
            </a:r>
          </a:p>
          <a:p>
            <a:pPr>
              <a:buNone/>
            </a:pPr>
            <a:endParaRPr lang="en-IN" sz="2400" dirty="0"/>
          </a:p>
          <a:p>
            <a:pPr>
              <a:buNone/>
            </a:pPr>
            <a:r>
              <a:rPr lang="en-US" sz="2400" dirty="0"/>
              <a:t>  b) those who if affiliated with </a:t>
            </a:r>
            <a:r>
              <a:rPr lang="en-US" sz="2400" dirty="0" err="1"/>
              <a:t>dysphonia</a:t>
            </a:r>
            <a:r>
              <a:rPr lang="en-US" sz="2400" dirty="0"/>
              <a:t> or </a:t>
            </a:r>
            <a:r>
              <a:rPr lang="en-US" sz="2400" dirty="0" err="1"/>
              <a:t>aphonia</a:t>
            </a:r>
            <a:r>
              <a:rPr lang="en-US" sz="2400" dirty="0"/>
              <a:t> would generally be discouraged in their job and would seek an alternative employment.</a:t>
            </a:r>
            <a:endParaRPr lang="en-IN" sz="2400" dirty="0"/>
          </a:p>
          <a:p>
            <a:endParaRPr lang="en-IN"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idx="1"/>
          </p:nvPr>
        </p:nvSpPr>
        <p:spPr>
          <a:xfrm>
            <a:off x="2309786" y="642918"/>
            <a:ext cx="7901014" cy="5453082"/>
          </a:xfrm>
        </p:spPr>
        <p:txBody>
          <a:bodyPr/>
          <a:lstStyle/>
          <a:p>
            <a:pPr eaLnBrk="1" hangingPunct="1">
              <a:buFont typeface="Wingdings" pitchFamily="2" charset="2"/>
              <a:buNone/>
            </a:pPr>
            <a:r>
              <a:rPr lang="en-US" dirty="0">
                <a:latin typeface="Times New Roman" pitchFamily="18" charset="0"/>
              </a:rPr>
              <a:t>Examination of neck </a:t>
            </a:r>
          </a:p>
          <a:p>
            <a:pPr eaLnBrk="1" hangingPunct="1">
              <a:buFont typeface="Wingdings" pitchFamily="2" charset="2"/>
              <a:buChar char="Ø"/>
            </a:pPr>
            <a:r>
              <a:rPr lang="en-US" sz="2400" dirty="0">
                <a:latin typeface="Times New Roman" pitchFamily="18" charset="0"/>
              </a:rPr>
              <a:t> Neck should be assessed for masses, restriction , movement, excess muscle tension, scar from prior surgery or trauma and laryngeal vertical mobility.</a:t>
            </a:r>
          </a:p>
          <a:p>
            <a:pPr eaLnBrk="1" hangingPunct="1">
              <a:buFont typeface="Wingdings" pitchFamily="2" charset="2"/>
              <a:buChar char="Ø"/>
            </a:pPr>
            <a:r>
              <a:rPr lang="en-US" sz="2400" dirty="0">
                <a:latin typeface="Times New Roman" pitchFamily="18" charset="0"/>
              </a:rPr>
              <a:t>Examination of cranial nerves should be included</a:t>
            </a:r>
          </a:p>
          <a:p>
            <a:pPr eaLnBrk="1" hangingPunct="1">
              <a:buFont typeface="Wingdings" pitchFamily="2" charset="2"/>
              <a:buNone/>
            </a:pPr>
            <a:r>
              <a:rPr lang="en-US" sz="2400" dirty="0">
                <a:latin typeface="Times New Roman" pitchFamily="18" charset="0"/>
              </a:rPr>
              <a:t>     E.g.. Finding diminished 5</a:t>
            </a:r>
            <a:r>
              <a:rPr lang="en-US" sz="2400" baseline="30000" dirty="0">
                <a:latin typeface="Times New Roman" pitchFamily="18" charset="0"/>
              </a:rPr>
              <a:t>th</a:t>
            </a:r>
            <a:r>
              <a:rPr lang="en-US" sz="2400" dirty="0">
                <a:latin typeface="Times New Roman" pitchFamily="18" charset="0"/>
              </a:rPr>
              <a:t> nerve sensation, diminished gag reflex, palatal deviation, or other cranial nerves deficits may indicate mild cranial </a:t>
            </a:r>
            <a:r>
              <a:rPr lang="en-US" sz="2400" dirty="0" err="1">
                <a:latin typeface="Times New Roman" pitchFamily="18" charset="0"/>
              </a:rPr>
              <a:t>polyneuropathy</a:t>
            </a:r>
            <a:r>
              <a:rPr lang="en-US" sz="2400" dirty="0">
                <a:latin typeface="Times New Roman" pitchFamily="18" charset="0"/>
              </a:rPr>
              <a:t>.</a:t>
            </a:r>
          </a:p>
          <a:p>
            <a:pPr eaLnBrk="1" hangingPunct="1">
              <a:buFont typeface="Wingdings" pitchFamily="2" charset="2"/>
              <a:buChar char="Ø"/>
            </a:pPr>
            <a:r>
              <a:rPr lang="en-US" sz="2400" dirty="0">
                <a:latin typeface="Times New Roman" pitchFamily="18" charset="0"/>
              </a:rPr>
              <a:t>SLP should be alert for signs such as asymmetrical palatal motion, tongue tremor at rest or on protrusion, hand tremor movement dysfunction, abnormal gait pathological muscle fatigue etc.</a:t>
            </a:r>
          </a:p>
          <a:p>
            <a:pPr eaLnBrk="1" hangingPunct="1">
              <a:buFont typeface="Wingdings" pitchFamily="2" charset="2"/>
              <a:buChar char="Ø"/>
            </a:pPr>
            <a:endParaRPr lang="en-US" sz="2400" dirty="0">
              <a:latin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idx="1"/>
          </p:nvPr>
        </p:nvSpPr>
        <p:spPr>
          <a:xfrm>
            <a:off x="2381224" y="642918"/>
            <a:ext cx="7829576" cy="5453082"/>
          </a:xfrm>
        </p:spPr>
        <p:txBody>
          <a:bodyPr/>
          <a:lstStyle/>
          <a:p>
            <a:pPr eaLnBrk="1" hangingPunct="1">
              <a:buFont typeface="Wingdings" pitchFamily="2" charset="2"/>
              <a:buNone/>
            </a:pPr>
            <a:r>
              <a:rPr lang="en-US" dirty="0">
                <a:latin typeface="Times New Roman" pitchFamily="18" charset="0"/>
              </a:rPr>
              <a:t>Laryngeal examination</a:t>
            </a:r>
          </a:p>
          <a:p>
            <a:pPr eaLnBrk="1" hangingPunct="1">
              <a:buFont typeface="Wingdings" pitchFamily="2" charset="2"/>
              <a:buChar char="Ø"/>
            </a:pPr>
            <a:r>
              <a:rPr lang="en-US" sz="2400" dirty="0">
                <a:latin typeface="Times New Roman" pitchFamily="18" charset="0"/>
              </a:rPr>
              <a:t>Any patient with a voice complaint should be examined  by indirect </a:t>
            </a:r>
            <a:r>
              <a:rPr lang="en-US" sz="2400" dirty="0" err="1">
                <a:latin typeface="Times New Roman" pitchFamily="18" charset="0"/>
              </a:rPr>
              <a:t>laryngoscopy</a:t>
            </a:r>
            <a:r>
              <a:rPr lang="en-US" sz="2400" dirty="0">
                <a:latin typeface="Times New Roman" pitchFamily="18" charset="0"/>
              </a:rPr>
              <a:t>.  It is not possible to judge voice ranges, quality, or other vocal attributes by inspection of the vocal cords. However ,the presences of different pathologies of vocal cord must be established.</a:t>
            </a:r>
          </a:p>
          <a:p>
            <a:pPr eaLnBrk="1" hangingPunct="1">
              <a:buFont typeface="Wingdings" pitchFamily="2" charset="2"/>
              <a:buChar char="Ø"/>
            </a:pPr>
            <a:r>
              <a:rPr lang="en-US" sz="2400" dirty="0">
                <a:latin typeface="Times New Roman" pitchFamily="18" charset="0"/>
              </a:rPr>
              <a:t>The mirror or a laryngeal telescope often provide a better view of the posterior portion of the vocal fold than is obtained with flexible endoscopy. </a:t>
            </a:r>
          </a:p>
          <a:p>
            <a:pPr eaLnBrk="1" hangingPunct="1">
              <a:buFont typeface="Wingdings" pitchFamily="2" charset="2"/>
              <a:buChar char="Ø"/>
            </a:pPr>
            <a:r>
              <a:rPr lang="en-US" sz="2400" dirty="0">
                <a:latin typeface="Times New Roman" pitchFamily="18" charset="0"/>
              </a:rPr>
              <a:t>Laryngeal telescopes are also extremely useful and allow photography, magnification, </a:t>
            </a:r>
            <a:r>
              <a:rPr lang="en-US" sz="2400" dirty="0" err="1">
                <a:latin typeface="Times New Roman" pitchFamily="18" charset="0"/>
              </a:rPr>
              <a:t>stroboscopy</a:t>
            </a:r>
            <a:r>
              <a:rPr lang="en-US" sz="2400" dirty="0">
                <a:latin typeface="Times New Roman" pitchFamily="18" charset="0"/>
              </a:rPr>
              <a:t>, and excellent visualization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idx="1"/>
          </p:nvPr>
        </p:nvSpPr>
        <p:spPr>
          <a:xfrm>
            <a:off x="2309786" y="838200"/>
            <a:ext cx="7901014" cy="5257800"/>
          </a:xfrm>
        </p:spPr>
        <p:txBody>
          <a:bodyPr/>
          <a:lstStyle/>
          <a:p>
            <a:pPr eaLnBrk="1" hangingPunct="1">
              <a:buFont typeface="Wingdings" pitchFamily="2" charset="2"/>
              <a:buNone/>
            </a:pPr>
            <a:r>
              <a:rPr lang="en-US" dirty="0">
                <a:latin typeface="Times New Roman" pitchFamily="18" charset="0"/>
              </a:rPr>
              <a:t>	</a:t>
            </a:r>
            <a:r>
              <a:rPr lang="en-US" u="sng" dirty="0">
                <a:latin typeface="Times New Roman" pitchFamily="18" charset="0"/>
              </a:rPr>
              <a:t>Flexible </a:t>
            </a:r>
            <a:r>
              <a:rPr lang="en-US" u="sng" dirty="0" err="1">
                <a:latin typeface="Times New Roman" pitchFamily="18" charset="0"/>
              </a:rPr>
              <a:t>fiberoptic</a:t>
            </a:r>
            <a:r>
              <a:rPr lang="en-US" u="sng" dirty="0">
                <a:latin typeface="Times New Roman" pitchFamily="18" charset="0"/>
              </a:rPr>
              <a:t> </a:t>
            </a:r>
            <a:r>
              <a:rPr lang="en-US" u="sng" dirty="0" err="1">
                <a:latin typeface="Times New Roman" pitchFamily="18" charset="0"/>
              </a:rPr>
              <a:t>laryngoscopy</a:t>
            </a:r>
            <a:r>
              <a:rPr lang="en-US" dirty="0">
                <a:latin typeface="Times New Roman" pitchFamily="18" charset="0"/>
              </a:rPr>
              <a:t> </a:t>
            </a:r>
            <a:r>
              <a:rPr lang="en-US" sz="2400" dirty="0">
                <a:latin typeface="Times New Roman" pitchFamily="18" charset="0"/>
              </a:rPr>
              <a:t>can be performed as an OPD procedure and allow inspection of the vocal folds in patients whose vocal folds are difficult to visualize indirectly</a:t>
            </a:r>
          </a:p>
          <a:p>
            <a:pPr eaLnBrk="1" hangingPunct="1">
              <a:buFont typeface="Wingdings" pitchFamily="2" charset="2"/>
              <a:buChar char="Ø"/>
            </a:pPr>
            <a:r>
              <a:rPr lang="en-US" sz="2400" dirty="0" err="1">
                <a:latin typeface="Times New Roman" pitchFamily="18" charset="0"/>
              </a:rPr>
              <a:t>Fiberoptic</a:t>
            </a:r>
            <a:r>
              <a:rPr lang="en-US" sz="2400" dirty="0">
                <a:latin typeface="Times New Roman" pitchFamily="18" charset="0"/>
              </a:rPr>
              <a:t> </a:t>
            </a:r>
            <a:r>
              <a:rPr lang="en-US" sz="2400" dirty="0" err="1">
                <a:latin typeface="Times New Roman" pitchFamily="18" charset="0"/>
              </a:rPr>
              <a:t>laryngoscopy</a:t>
            </a:r>
            <a:r>
              <a:rPr lang="en-US" sz="2400" dirty="0">
                <a:latin typeface="Times New Roman" pitchFamily="18" charset="0"/>
              </a:rPr>
              <a:t> provide a great deal of information about both speaking and singing voices.</a:t>
            </a:r>
          </a:p>
          <a:p>
            <a:pPr eaLnBrk="1" hangingPunct="1">
              <a:buFont typeface="Wingdings" pitchFamily="2" charset="2"/>
              <a:buChar char="Ø"/>
            </a:pPr>
            <a:r>
              <a:rPr lang="en-US" sz="2400" dirty="0" err="1">
                <a:latin typeface="Times New Roman" pitchFamily="18" charset="0"/>
              </a:rPr>
              <a:t>Fiberoptic</a:t>
            </a:r>
            <a:r>
              <a:rPr lang="en-US" sz="2400" dirty="0">
                <a:latin typeface="Times New Roman" pitchFamily="18" charset="0"/>
              </a:rPr>
              <a:t> </a:t>
            </a:r>
            <a:r>
              <a:rPr lang="en-US" sz="2400" dirty="0" err="1">
                <a:latin typeface="Times New Roman" pitchFamily="18" charset="0"/>
              </a:rPr>
              <a:t>strobovideolaryngoscopy</a:t>
            </a:r>
            <a:r>
              <a:rPr lang="en-US" sz="2400" dirty="0">
                <a:latin typeface="Times New Roman" pitchFamily="18" charset="0"/>
              </a:rPr>
              <a:t> is a more sophisticated method, is accomplished  by placing a laryngoscope through each nostril fastening the two together in pharynx, and observing the larynx through the eye piece. This method allow excellent visualizations of laryngeal motion in three dimensions </a:t>
            </a:r>
          </a:p>
          <a:p>
            <a:pPr eaLnBrk="1" hangingPunct="1">
              <a:buFont typeface="Wingdings" pitchFamily="2" charset="2"/>
              <a:buChar char="Ø"/>
            </a:pPr>
            <a:endParaRPr lang="en-US" sz="2400" dirty="0">
              <a:latin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idx="1"/>
          </p:nvPr>
        </p:nvSpPr>
        <p:spPr>
          <a:xfrm>
            <a:off x="2309786" y="428604"/>
            <a:ext cx="8358214" cy="6000792"/>
          </a:xfrm>
        </p:spPr>
        <p:txBody>
          <a:bodyPr/>
          <a:lstStyle/>
          <a:p>
            <a:pPr eaLnBrk="1" hangingPunct="1">
              <a:buFont typeface="Wingdings" pitchFamily="2" charset="2"/>
              <a:buNone/>
            </a:pPr>
            <a:r>
              <a:rPr lang="en-US" dirty="0">
                <a:latin typeface="Times New Roman" pitchFamily="18" charset="0"/>
              </a:rPr>
              <a:t>Rigid Endoscopy </a:t>
            </a:r>
            <a:r>
              <a:rPr lang="en-US" sz="2400" dirty="0">
                <a:latin typeface="Times New Roman" pitchFamily="18" charset="0"/>
              </a:rPr>
              <a:t>with anesthesia may be reserved</a:t>
            </a:r>
          </a:p>
          <a:p>
            <a:pPr eaLnBrk="1" hangingPunct="1">
              <a:buFont typeface="Wingdings" pitchFamily="2" charset="2"/>
              <a:buNone/>
            </a:pPr>
            <a:r>
              <a:rPr lang="en-US" sz="2400" dirty="0">
                <a:latin typeface="Times New Roman" pitchFamily="18" charset="0"/>
              </a:rPr>
              <a:t>for the rare patient whose vocal folds </a:t>
            </a:r>
            <a:r>
              <a:rPr lang="en-US" sz="2400" dirty="0" err="1">
                <a:latin typeface="Times New Roman" pitchFamily="18" charset="0"/>
              </a:rPr>
              <a:t>can not</a:t>
            </a:r>
            <a:r>
              <a:rPr lang="en-US" sz="2400" dirty="0">
                <a:latin typeface="Times New Roman" pitchFamily="18" charset="0"/>
              </a:rPr>
              <a:t> be</a:t>
            </a:r>
          </a:p>
          <a:p>
            <a:pPr eaLnBrk="1" hangingPunct="1">
              <a:buFont typeface="Wingdings" pitchFamily="2" charset="2"/>
              <a:buNone/>
            </a:pPr>
            <a:r>
              <a:rPr lang="en-US" sz="2400" dirty="0">
                <a:latin typeface="Times New Roman" pitchFamily="18" charset="0"/>
              </a:rPr>
              <a:t>assessed by  other means .</a:t>
            </a: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r>
              <a:rPr lang="en-US" sz="2400" dirty="0">
                <a:latin typeface="Times New Roman" pitchFamily="18" charset="0"/>
              </a:rPr>
              <a:t>In many cases this may </a:t>
            </a:r>
          </a:p>
          <a:p>
            <a:pPr eaLnBrk="1" hangingPunct="1">
              <a:buFont typeface="Wingdings" pitchFamily="2" charset="2"/>
              <a:buNone/>
            </a:pPr>
            <a:r>
              <a:rPr lang="en-US" sz="2400" dirty="0">
                <a:latin typeface="Times New Roman" pitchFamily="18" charset="0"/>
              </a:rPr>
              <a:t>be done with local anesthesia, </a:t>
            </a:r>
          </a:p>
          <a:p>
            <a:pPr eaLnBrk="1" hangingPunct="1">
              <a:buFont typeface="Wingdings" pitchFamily="2" charset="2"/>
              <a:buNone/>
            </a:pPr>
            <a:r>
              <a:rPr lang="en-US" sz="2400" dirty="0">
                <a:latin typeface="Times New Roman" pitchFamily="18" charset="0"/>
              </a:rPr>
              <a:t>avoiding the need for the</a:t>
            </a:r>
          </a:p>
          <a:p>
            <a:pPr eaLnBrk="1" hangingPunct="1">
              <a:buFont typeface="Wingdings" pitchFamily="2" charset="2"/>
              <a:buNone/>
            </a:pPr>
            <a:r>
              <a:rPr lang="en-US" sz="2400" dirty="0">
                <a:latin typeface="Times New Roman" pitchFamily="18" charset="0"/>
              </a:rPr>
              <a:t>intubations and the traumatic </a:t>
            </a:r>
          </a:p>
          <a:p>
            <a:pPr eaLnBrk="1" hangingPunct="1">
              <a:buFont typeface="Wingdings" pitchFamily="2" charset="2"/>
              <a:buNone/>
            </a:pPr>
            <a:r>
              <a:rPr lang="en-US" sz="2400" dirty="0">
                <a:latin typeface="Times New Roman" pitchFamily="18" charset="0"/>
              </a:rPr>
              <a:t>coughing and vomiting that may</a:t>
            </a:r>
          </a:p>
          <a:p>
            <a:pPr eaLnBrk="1" hangingPunct="1">
              <a:buFont typeface="Wingdings" pitchFamily="2" charset="2"/>
              <a:buNone/>
            </a:pPr>
            <a:r>
              <a:rPr lang="en-US" sz="2400" dirty="0">
                <a:latin typeface="Times New Roman" pitchFamily="18" charset="0"/>
              </a:rPr>
              <a:t>occur even after </a:t>
            </a:r>
          </a:p>
          <a:p>
            <a:pPr eaLnBrk="1" hangingPunct="1">
              <a:buFont typeface="Wingdings" pitchFamily="2" charset="2"/>
              <a:buNone/>
            </a:pPr>
            <a:r>
              <a:rPr lang="en-US" sz="2400" dirty="0">
                <a:latin typeface="Times New Roman" pitchFamily="18" charset="0"/>
              </a:rPr>
              <a:t>general anesthesia.</a:t>
            </a:r>
          </a:p>
          <a:p>
            <a:pPr eaLnBrk="1" hangingPunct="1">
              <a:buFont typeface="Wingdings" pitchFamily="2" charset="2"/>
              <a:buNone/>
            </a:pPr>
            <a:endParaRPr lang="en-US" sz="2400" dirty="0">
              <a:latin typeface="Times New Roman" pitchFamily="18" charset="0"/>
            </a:endParaRPr>
          </a:p>
        </p:txBody>
      </p:sp>
      <p:pic>
        <p:nvPicPr>
          <p:cNvPr id="90116" name="Picture 3" descr="peru0005"/>
          <p:cNvPicPr>
            <a:picLocks noChangeAspect="1" noChangeArrowheads="1"/>
          </p:cNvPicPr>
          <p:nvPr/>
        </p:nvPicPr>
        <p:blipFill>
          <a:blip r:embed="rId2"/>
          <a:srcRect/>
          <a:stretch>
            <a:fillRect/>
          </a:stretch>
        </p:blipFill>
        <p:spPr bwMode="auto">
          <a:xfrm>
            <a:off x="6381752" y="1543960"/>
            <a:ext cx="4071966" cy="4528247"/>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idx="1"/>
          </p:nvPr>
        </p:nvSpPr>
        <p:spPr>
          <a:xfrm>
            <a:off x="2309786" y="838200"/>
            <a:ext cx="7901014" cy="5257800"/>
          </a:xfrm>
        </p:spPr>
        <p:txBody>
          <a:bodyPr/>
          <a:lstStyle/>
          <a:p>
            <a:pPr eaLnBrk="1" hangingPunct="1">
              <a:buFont typeface="Wingdings" pitchFamily="2" charset="2"/>
              <a:buNone/>
            </a:pPr>
            <a:r>
              <a:rPr lang="en-US" sz="3600">
                <a:latin typeface="Times New Roman" pitchFamily="18" charset="0"/>
              </a:rPr>
              <a:t>Subjective evaluation</a:t>
            </a:r>
            <a:r>
              <a:rPr lang="en-US">
                <a:latin typeface="Times New Roman" pitchFamily="18" charset="0"/>
              </a:rPr>
              <a:t>:</a:t>
            </a:r>
          </a:p>
          <a:p>
            <a:pPr eaLnBrk="1" hangingPunct="1">
              <a:buFont typeface="Wingdings" pitchFamily="2" charset="2"/>
              <a:buNone/>
            </a:pPr>
            <a:r>
              <a:rPr lang="en-US" sz="2400">
                <a:latin typeface="Times New Roman" pitchFamily="18" charset="0"/>
              </a:rPr>
              <a:t>Subjective evaluation of professional voice user  include</a:t>
            </a:r>
          </a:p>
          <a:p>
            <a:pPr eaLnBrk="1" hangingPunct="1">
              <a:buFont typeface="Wingdings" pitchFamily="2" charset="2"/>
              <a:buChar char="Ø"/>
            </a:pPr>
            <a:r>
              <a:rPr lang="en-US" sz="2400">
                <a:latin typeface="Times New Roman" pitchFamily="18" charset="0"/>
              </a:rPr>
              <a:t>Respiration</a:t>
            </a:r>
          </a:p>
          <a:p>
            <a:pPr eaLnBrk="1" hangingPunct="1">
              <a:buFont typeface="Wingdings" pitchFamily="2" charset="2"/>
              <a:buChar char="Ø"/>
            </a:pPr>
            <a:r>
              <a:rPr lang="en-US" sz="2400">
                <a:latin typeface="Times New Roman" pitchFamily="18" charset="0"/>
              </a:rPr>
              <a:t>Phonation</a:t>
            </a:r>
          </a:p>
          <a:p>
            <a:pPr eaLnBrk="1" hangingPunct="1">
              <a:buFont typeface="Wingdings" pitchFamily="2" charset="2"/>
              <a:buChar char="Ø"/>
            </a:pPr>
            <a:r>
              <a:rPr lang="en-US" sz="2400">
                <a:latin typeface="Times New Roman" pitchFamily="18" charset="0"/>
              </a:rPr>
              <a:t>Resonance</a:t>
            </a:r>
          </a:p>
          <a:p>
            <a:pPr eaLnBrk="1" hangingPunct="1">
              <a:buFont typeface="Wingdings" pitchFamily="2" charset="2"/>
              <a:buChar char="Ø"/>
            </a:pPr>
            <a:r>
              <a:rPr lang="en-US" sz="2400">
                <a:latin typeface="Times New Roman" pitchFamily="18" charset="0"/>
              </a:rPr>
              <a:t>Articulation</a:t>
            </a:r>
          </a:p>
          <a:p>
            <a:pPr eaLnBrk="1" hangingPunct="1">
              <a:buFont typeface="Wingdings" pitchFamily="2" charset="2"/>
              <a:buChar char="Ø"/>
            </a:pPr>
            <a:r>
              <a:rPr lang="en-US" sz="2400">
                <a:latin typeface="Times New Roman" pitchFamily="18" charset="0"/>
              </a:rPr>
              <a:t>Site of muscular tension</a:t>
            </a:r>
          </a:p>
          <a:p>
            <a:pPr eaLnBrk="1" hangingPunct="1">
              <a:buFont typeface="Wingdings" pitchFamily="2" charset="2"/>
              <a:buChar char="Ø"/>
            </a:pPr>
            <a:r>
              <a:rPr lang="en-US" sz="2400">
                <a:latin typeface="Times New Roman" pitchFamily="18" charset="0"/>
              </a:rPr>
              <a:t>Oral/facial</a:t>
            </a:r>
          </a:p>
          <a:p>
            <a:pPr eaLnBrk="1" hangingPunct="1">
              <a:buFont typeface="Wingdings" pitchFamily="2" charset="2"/>
              <a:buChar char="Ø"/>
            </a:pPr>
            <a:r>
              <a:rPr lang="en-US" sz="2400">
                <a:latin typeface="Times New Roman" pitchFamily="18" charset="0"/>
              </a:rPr>
              <a:t>Singing/acting</a:t>
            </a:r>
          </a:p>
          <a:p>
            <a:pPr eaLnBrk="1" hangingPunct="1">
              <a:buFont typeface="Wingdings" pitchFamily="2" charset="2"/>
              <a:buNone/>
            </a:pPr>
            <a:endParaRPr lang="en-US" sz="2400">
              <a:latin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8"/>
          <p:cNvSpPr>
            <a:spLocks noGrp="1" noChangeArrowheads="1"/>
          </p:cNvSpPr>
          <p:nvPr>
            <p:ph idx="1"/>
          </p:nvPr>
        </p:nvSpPr>
        <p:spPr>
          <a:xfrm>
            <a:off x="2309786" y="685800"/>
            <a:ext cx="7901014" cy="5410200"/>
          </a:xfrm>
        </p:spPr>
        <p:txBody>
          <a:bodyPr>
            <a:normAutofit lnSpcReduction="10000"/>
          </a:bodyPr>
          <a:lstStyle/>
          <a:p>
            <a:pPr eaLnBrk="1" hangingPunct="1">
              <a:lnSpc>
                <a:spcPct val="80000"/>
              </a:lnSpc>
              <a:buFont typeface="Wingdings" pitchFamily="2" charset="2"/>
              <a:buNone/>
            </a:pPr>
            <a:r>
              <a:rPr lang="en-US" sz="1800" dirty="0">
                <a:latin typeface="Times New Roman" pitchFamily="18" charset="0"/>
              </a:rPr>
              <a:t> </a:t>
            </a:r>
            <a:r>
              <a:rPr lang="en-US" dirty="0">
                <a:latin typeface="Times New Roman" pitchFamily="18" charset="0"/>
              </a:rPr>
              <a:t>Respiration:</a:t>
            </a:r>
          </a:p>
          <a:p>
            <a:pPr eaLnBrk="1" hangingPunct="1">
              <a:lnSpc>
                <a:spcPct val="80000"/>
              </a:lnSpc>
              <a:buFont typeface="Wingdings" pitchFamily="2" charset="2"/>
              <a:buNone/>
            </a:pPr>
            <a:endParaRPr lang="en-US" dirty="0">
              <a:latin typeface="Times New Roman" pitchFamily="18" charset="0"/>
            </a:endParaRPr>
          </a:p>
          <a:p>
            <a:pPr eaLnBrk="1" hangingPunct="1">
              <a:lnSpc>
                <a:spcPct val="80000"/>
              </a:lnSpc>
              <a:buFont typeface="Wingdings" pitchFamily="2" charset="2"/>
              <a:buChar char="Ø"/>
            </a:pPr>
            <a:r>
              <a:rPr lang="en-US" sz="2400" dirty="0">
                <a:latin typeface="Times New Roman" pitchFamily="18" charset="0"/>
              </a:rPr>
              <a:t>Many vocal problems are the result of improper breathing technique. </a:t>
            </a:r>
          </a:p>
          <a:p>
            <a:pPr eaLnBrk="1" hangingPunct="1">
              <a:lnSpc>
                <a:spcPct val="80000"/>
              </a:lnSpc>
              <a:buFont typeface="Wingdings" pitchFamily="2" charset="2"/>
              <a:buChar char="Ø"/>
            </a:pPr>
            <a:endParaRPr lang="en-US" sz="2400" dirty="0">
              <a:latin typeface="Times New Roman" pitchFamily="18" charset="0"/>
            </a:endParaRPr>
          </a:p>
          <a:p>
            <a:pPr eaLnBrk="1" hangingPunct="1">
              <a:lnSpc>
                <a:spcPct val="80000"/>
              </a:lnSpc>
              <a:buFont typeface="Wingdings" pitchFamily="2" charset="2"/>
              <a:buChar char="Ø"/>
            </a:pPr>
            <a:r>
              <a:rPr lang="en-US" sz="2400" dirty="0">
                <a:latin typeface="Times New Roman" pitchFamily="18" charset="0"/>
              </a:rPr>
              <a:t>The important areas in evaluation are</a:t>
            </a:r>
          </a:p>
          <a:p>
            <a:pPr eaLnBrk="1" hangingPunct="1">
              <a:lnSpc>
                <a:spcPct val="80000"/>
              </a:lnSpc>
              <a:buFont typeface="Wingdings" pitchFamily="2" charset="2"/>
              <a:buChar char="Ø"/>
            </a:pPr>
            <a:endParaRPr lang="en-US" sz="2400" dirty="0">
              <a:latin typeface="Times New Roman" pitchFamily="18" charset="0"/>
            </a:endParaRPr>
          </a:p>
          <a:p>
            <a:pPr eaLnBrk="1" hangingPunct="1">
              <a:lnSpc>
                <a:spcPct val="80000"/>
              </a:lnSpc>
              <a:buFont typeface="Wingdings" pitchFamily="2" charset="2"/>
              <a:buChar char="ü"/>
            </a:pPr>
            <a:r>
              <a:rPr lang="en-US" sz="2400" dirty="0">
                <a:latin typeface="Times New Roman" pitchFamily="18" charset="0"/>
              </a:rPr>
              <a:t>Volume of the air </a:t>
            </a:r>
          </a:p>
          <a:p>
            <a:pPr eaLnBrk="1" hangingPunct="1">
              <a:lnSpc>
                <a:spcPct val="80000"/>
              </a:lnSpc>
              <a:buFont typeface="Wingdings" pitchFamily="2" charset="2"/>
              <a:buChar char="ü"/>
            </a:pPr>
            <a:r>
              <a:rPr lang="en-US" sz="2400" dirty="0">
                <a:latin typeface="Times New Roman" pitchFamily="18" charset="0"/>
              </a:rPr>
              <a:t>Manner of air intake [inhalation]</a:t>
            </a:r>
          </a:p>
          <a:p>
            <a:pPr eaLnBrk="1" hangingPunct="1">
              <a:lnSpc>
                <a:spcPct val="80000"/>
              </a:lnSpc>
              <a:buFont typeface="Wingdings" pitchFamily="2" charset="2"/>
              <a:buChar char="ü"/>
            </a:pPr>
            <a:r>
              <a:rPr lang="en-US" sz="2400" dirty="0">
                <a:latin typeface="Times New Roman" pitchFamily="18" charset="0"/>
              </a:rPr>
              <a:t>Manner in which air is used for speech production</a:t>
            </a:r>
          </a:p>
          <a:p>
            <a:pPr eaLnBrk="1" hangingPunct="1">
              <a:lnSpc>
                <a:spcPct val="80000"/>
              </a:lnSpc>
              <a:buFont typeface="Wingdings" pitchFamily="2" charset="2"/>
              <a:buChar char="ü"/>
            </a:pPr>
            <a:r>
              <a:rPr lang="en-US" sz="2400" dirty="0">
                <a:latin typeface="Times New Roman" pitchFamily="18" charset="0"/>
              </a:rPr>
              <a:t>Abdominal/ diaphragmatic breath control and support are desirable and the most efficient manner of providing the power source for the voice., The patient's respiration is observed in conversational speech and in reading.</a:t>
            </a:r>
          </a:p>
          <a:p>
            <a:pPr eaLnBrk="1" hangingPunct="1">
              <a:lnSpc>
                <a:spcPct val="80000"/>
              </a:lnSpc>
              <a:buFont typeface="Wingdings" pitchFamily="2" charset="2"/>
              <a:buNone/>
            </a:pPr>
            <a:r>
              <a:rPr lang="en-US" sz="2400" dirty="0">
                <a:latin typeface="Times New Roman" pitchFamily="18" charset="0"/>
              </a:rPr>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noChangeArrowheads="1"/>
          </p:cNvSpPr>
          <p:nvPr>
            <p:ph idx="1"/>
          </p:nvPr>
        </p:nvSpPr>
        <p:spPr>
          <a:xfrm>
            <a:off x="2238348" y="533400"/>
            <a:ext cx="7972452" cy="5562600"/>
          </a:xfrm>
        </p:spPr>
        <p:txBody>
          <a:bodyPr/>
          <a:lstStyle/>
          <a:p>
            <a:pPr eaLnBrk="1" hangingPunct="1">
              <a:buFont typeface="Wingdings" pitchFamily="2" charset="2"/>
              <a:buNone/>
            </a:pPr>
            <a:r>
              <a:rPr lang="en-US" sz="2400" dirty="0">
                <a:latin typeface="Times New Roman" pitchFamily="18" charset="0"/>
              </a:rPr>
              <a:t>	The following observations are made:</a:t>
            </a:r>
          </a:p>
          <a:p>
            <a:pPr eaLnBrk="1" hangingPunct="1">
              <a:buFont typeface="Wingdings" pitchFamily="2" charset="2"/>
              <a:buNone/>
            </a:pPr>
            <a:r>
              <a:rPr lang="en-US" sz="2400" dirty="0">
                <a:latin typeface="Times New Roman" pitchFamily="18" charset="0"/>
              </a:rPr>
              <a:t>1. The pattern of breath support:	</a:t>
            </a:r>
          </a:p>
          <a:p>
            <a:pPr eaLnBrk="1" hangingPunct="1">
              <a:buFont typeface="Wingdings" pitchFamily="2" charset="2"/>
              <a:buChar char="Ø"/>
            </a:pPr>
            <a:r>
              <a:rPr lang="en-US" sz="2400" dirty="0">
                <a:latin typeface="Times New Roman" pitchFamily="18" charset="0"/>
              </a:rPr>
              <a:t>Abdominal/ diaphragmatic</a:t>
            </a:r>
          </a:p>
          <a:p>
            <a:pPr eaLnBrk="1" hangingPunct="1">
              <a:buFont typeface="Wingdings" pitchFamily="2" charset="2"/>
              <a:buChar char="Ø"/>
            </a:pPr>
            <a:r>
              <a:rPr lang="en-US" sz="2400" dirty="0">
                <a:latin typeface="Times New Roman" pitchFamily="18" charset="0"/>
              </a:rPr>
              <a:t>Upper thoracic</a:t>
            </a:r>
          </a:p>
          <a:p>
            <a:pPr eaLnBrk="1" hangingPunct="1">
              <a:buFont typeface="Wingdings" pitchFamily="2" charset="2"/>
              <a:buChar char="Ø"/>
            </a:pPr>
            <a:r>
              <a:rPr lang="en-US" sz="2400" dirty="0" err="1">
                <a:latin typeface="Times New Roman" pitchFamily="18" charset="0"/>
              </a:rPr>
              <a:t>Clavicular</a:t>
            </a:r>
            <a:r>
              <a:rPr lang="en-US" sz="2400" dirty="0">
                <a:latin typeface="Times New Roman" pitchFamily="18" charset="0"/>
              </a:rPr>
              <a:t> </a:t>
            </a:r>
          </a:p>
          <a:p>
            <a:pPr eaLnBrk="1" hangingPunct="1">
              <a:buFont typeface="Wingdings" pitchFamily="2" charset="2"/>
              <a:buNone/>
            </a:pPr>
            <a:r>
              <a:rPr lang="en-US" sz="2400" dirty="0">
                <a:latin typeface="Times New Roman" pitchFamily="18" charset="0"/>
              </a:rPr>
              <a:t>2. Combined or Mixed (thoracic and abdominal)</a:t>
            </a:r>
          </a:p>
          <a:p>
            <a:pPr eaLnBrk="1" hangingPunct="1">
              <a:buFont typeface="Wingdings" pitchFamily="2" charset="2"/>
              <a:buNone/>
            </a:pPr>
            <a:r>
              <a:rPr lang="en-US" sz="2400" dirty="0">
                <a:latin typeface="Times New Roman" pitchFamily="18" charset="0"/>
              </a:rPr>
              <a:t>	Improper body posture or head/neck alignment that may affect respiration adversely</a:t>
            </a:r>
          </a:p>
          <a:p>
            <a:pPr eaLnBrk="1" hangingPunct="1">
              <a:buFont typeface="Wingdings" pitchFamily="2" charset="2"/>
              <a:buNone/>
            </a:pPr>
            <a:r>
              <a:rPr lang="en-US" sz="2400" dirty="0">
                <a:latin typeface="Times New Roman" pitchFamily="18" charset="0"/>
              </a:rPr>
              <a:t>3. Phrasing—Are the phrases too long or too short? Are pauses taken at appropriate places during on­going speech?</a:t>
            </a:r>
          </a:p>
          <a:p>
            <a:pPr eaLnBrk="1" hangingPunct="1">
              <a:buFont typeface="Wingdings" pitchFamily="2" charset="2"/>
              <a:buNone/>
            </a:pPr>
            <a:r>
              <a:rPr lang="en-US" sz="2400" dirty="0">
                <a:latin typeface="Times New Roman" pitchFamily="18" charset="0"/>
              </a:rPr>
              <a:t>4. Audible inspiration, forced exhalation or, labored breathing</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idx="1"/>
          </p:nvPr>
        </p:nvSpPr>
        <p:spPr>
          <a:xfrm>
            <a:off x="2381224" y="762000"/>
            <a:ext cx="7829576" cy="5257800"/>
          </a:xfrm>
        </p:spPr>
        <p:txBody>
          <a:bodyPr>
            <a:normAutofit lnSpcReduction="10000"/>
          </a:bodyPr>
          <a:lstStyle/>
          <a:p>
            <a:pPr marL="365760" indent="-256032">
              <a:buNone/>
              <a:defRPr/>
            </a:pPr>
            <a:r>
              <a:rPr lang="en-US" sz="2400" dirty="0">
                <a:latin typeface="Times New Roman" pitchFamily="18" charset="0"/>
              </a:rPr>
              <a:t>2. </a:t>
            </a:r>
            <a:r>
              <a:rPr lang="en-US" sz="2400" i="1" dirty="0">
                <a:latin typeface="Times New Roman" pitchFamily="18" charset="0"/>
              </a:rPr>
              <a:t>Phonation:</a:t>
            </a:r>
          </a:p>
          <a:p>
            <a:pPr marL="365760" indent="-256032">
              <a:buNone/>
              <a:defRPr/>
            </a:pPr>
            <a:r>
              <a:rPr lang="en-US" sz="2400" i="1" dirty="0">
                <a:latin typeface="Times New Roman" pitchFamily="18" charset="0"/>
              </a:rPr>
              <a:t>	Phonation </a:t>
            </a:r>
            <a:r>
              <a:rPr lang="en-US" sz="2400" dirty="0">
                <a:latin typeface="Times New Roman" pitchFamily="18" charset="0"/>
              </a:rPr>
              <a:t>refers to the production of sound at the level of the vocal folds. Judgments about the voice quality (hoarseness, breathiness), loudness (appropriate, too loud, too soft), and pitch are made during conversational speech and reading </a:t>
            </a:r>
          </a:p>
          <a:p>
            <a:pPr marL="365760" indent="-256032">
              <a:buNone/>
              <a:defRPr/>
            </a:pPr>
            <a:r>
              <a:rPr lang="en-US" sz="2400" dirty="0">
                <a:latin typeface="Times New Roman" pitchFamily="18" charset="0"/>
              </a:rPr>
              <a:t>	 </a:t>
            </a:r>
          </a:p>
          <a:p>
            <a:pPr marL="365760" indent="-256032">
              <a:buNone/>
              <a:defRPr/>
            </a:pPr>
            <a:r>
              <a:rPr lang="en-US" sz="2400" dirty="0">
                <a:latin typeface="Times New Roman" pitchFamily="18" charset="0"/>
              </a:rPr>
              <a:t>The following characteristics are particularly important:</a:t>
            </a:r>
          </a:p>
          <a:p>
            <a:pPr marL="365760" indent="-256032">
              <a:buFont typeface="Wingdings" pitchFamily="2" charset="2"/>
              <a:buChar char="Ø"/>
              <a:defRPr/>
            </a:pPr>
            <a:r>
              <a:rPr lang="en-US" sz="2000" dirty="0">
                <a:latin typeface="Times New Roman" pitchFamily="18" charset="0"/>
              </a:rPr>
              <a:t>Hoarseness</a:t>
            </a:r>
          </a:p>
          <a:p>
            <a:pPr marL="365760" indent="-256032">
              <a:buFont typeface="Wingdings" pitchFamily="2" charset="2"/>
              <a:buChar char="Ø"/>
              <a:defRPr/>
            </a:pPr>
            <a:r>
              <a:rPr lang="en-US" sz="2000" dirty="0">
                <a:latin typeface="Times New Roman" pitchFamily="18" charset="0"/>
              </a:rPr>
              <a:t> </a:t>
            </a:r>
            <a:r>
              <a:rPr lang="en-US" sz="2000" dirty="0" err="1">
                <a:latin typeface="Times New Roman" pitchFamily="18" charset="0"/>
              </a:rPr>
              <a:t>Diplophonia</a:t>
            </a:r>
            <a:endParaRPr lang="en-US" sz="2000" dirty="0">
              <a:latin typeface="Times New Roman" pitchFamily="18" charset="0"/>
            </a:endParaRPr>
          </a:p>
          <a:p>
            <a:pPr marL="365760" indent="-256032">
              <a:buFont typeface="Wingdings" pitchFamily="2" charset="2"/>
              <a:buChar char="Ø"/>
              <a:defRPr/>
            </a:pPr>
            <a:r>
              <a:rPr lang="en-US" sz="2000" dirty="0">
                <a:latin typeface="Times New Roman" pitchFamily="18" charset="0"/>
              </a:rPr>
              <a:t>Breathiness</a:t>
            </a:r>
          </a:p>
          <a:p>
            <a:pPr marL="365760" indent="-256032">
              <a:buFont typeface="Wingdings" pitchFamily="2" charset="2"/>
              <a:buChar char="Ø"/>
              <a:defRPr/>
            </a:pPr>
            <a:r>
              <a:rPr lang="en-US" sz="2000" dirty="0">
                <a:latin typeface="Times New Roman" pitchFamily="18" charset="0"/>
              </a:rPr>
              <a:t> Phonation breaks</a:t>
            </a:r>
          </a:p>
          <a:p>
            <a:pPr marL="365760" indent="-256032">
              <a:buFont typeface="Wingdings" pitchFamily="2" charset="2"/>
              <a:buChar char="Ø"/>
              <a:defRPr/>
            </a:pPr>
            <a:r>
              <a:rPr lang="en-US" sz="2000" dirty="0">
                <a:latin typeface="Times New Roman" pitchFamily="18" charset="0"/>
              </a:rPr>
              <a:t>Glottal fry	</a:t>
            </a:r>
          </a:p>
          <a:p>
            <a:pPr marL="365760" indent="-256032">
              <a:buFont typeface="Wingdings" pitchFamily="2" charset="2"/>
              <a:buChar char="Ø"/>
              <a:defRPr/>
            </a:pPr>
            <a:r>
              <a:rPr lang="en-US" sz="2000" dirty="0">
                <a:latin typeface="Times New Roman" pitchFamily="18" charset="0"/>
              </a:rPr>
              <a:t>Harsh glottal attacks</a:t>
            </a:r>
          </a:p>
          <a:p>
            <a:pPr marL="365760" indent="-256032">
              <a:buNone/>
              <a:defRPr/>
            </a:pPr>
            <a:endParaRPr lang="en-US" sz="2000" dirty="0">
              <a:latin typeface="Times New Roman" pitchFamily="18" charset="0"/>
            </a:endParaRPr>
          </a:p>
          <a:p>
            <a:pPr marL="365760" indent="-256032">
              <a:buNone/>
              <a:defRPr/>
            </a:pPr>
            <a:endParaRPr lang="en-US" sz="2000" dirty="0">
              <a:latin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idx="1"/>
          </p:nvPr>
        </p:nvSpPr>
        <p:spPr>
          <a:xfrm>
            <a:off x="2309786" y="838200"/>
            <a:ext cx="7901014" cy="5257800"/>
          </a:xfrm>
        </p:spPr>
        <p:txBody>
          <a:bodyPr/>
          <a:lstStyle/>
          <a:p>
            <a:pPr eaLnBrk="1" hangingPunct="1">
              <a:buFont typeface="Wingdings" pitchFamily="2" charset="2"/>
              <a:buChar char="Ø"/>
            </a:pPr>
            <a:r>
              <a:rPr lang="en-US" sz="2400" dirty="0">
                <a:latin typeface="Times New Roman" pitchFamily="18" charset="0"/>
              </a:rPr>
              <a:t>Measures of respiratory and </a:t>
            </a:r>
            <a:r>
              <a:rPr lang="en-US" sz="2400" dirty="0" err="1">
                <a:latin typeface="Times New Roman" pitchFamily="18" charset="0"/>
              </a:rPr>
              <a:t>phonatory</a:t>
            </a:r>
            <a:r>
              <a:rPr lang="en-US" sz="2400" dirty="0">
                <a:latin typeface="Times New Roman" pitchFamily="18" charset="0"/>
              </a:rPr>
              <a:t> efficiency are obtained using measurements of maximum exhalation or phonation for the following sounds: /a/,   /</a:t>
            </a:r>
            <a:r>
              <a:rPr lang="en-US" sz="2400" dirty="0" err="1">
                <a:latin typeface="Times New Roman" pitchFamily="18" charset="0"/>
              </a:rPr>
              <a:t>i</a:t>
            </a:r>
            <a:r>
              <a:rPr lang="en-US" sz="2400" dirty="0">
                <a:latin typeface="Times New Roman" pitchFamily="18" charset="0"/>
              </a:rPr>
              <a:t>/,   /u/,   /s/,  /z/</a:t>
            </a: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s/z ratio: </a:t>
            </a:r>
          </a:p>
          <a:p>
            <a:pPr eaLnBrk="1" hangingPunct="1">
              <a:buFont typeface="Wingdings" pitchFamily="2" charset="2"/>
              <a:buNone/>
            </a:pPr>
            <a:r>
              <a:rPr lang="en-US" sz="2400" dirty="0">
                <a:latin typeface="Times New Roman" pitchFamily="18" charset="0"/>
              </a:rPr>
              <a:t>      An s/z ratios is obtained, which provides a quick comparison of the patient's ability to control airflow for these two speech sounds (voiceless and voiced). </a:t>
            </a:r>
          </a:p>
          <a:p>
            <a:pPr eaLnBrk="1" hangingPunct="1">
              <a:buFont typeface="Wingdings" pitchFamily="2" charset="2"/>
              <a:buNone/>
            </a:pPr>
            <a:r>
              <a:rPr lang="en-US" sz="2400" dirty="0">
                <a:latin typeface="Times New Roman" pitchFamily="18" charset="0"/>
              </a:rPr>
              <a:t>     It provides useful information about the patient's ability to control exhalation in the presence or absence of voicing. That is, it is an indicator of laryngeal efficiency</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idx="1"/>
          </p:nvPr>
        </p:nvSpPr>
        <p:spPr>
          <a:xfrm>
            <a:off x="2524100" y="838200"/>
            <a:ext cx="7686700" cy="5257800"/>
          </a:xfrm>
        </p:spPr>
        <p:txBody>
          <a:bodyPr/>
          <a:lstStyle/>
          <a:p>
            <a:pPr eaLnBrk="1" hangingPunct="1">
              <a:buFont typeface="Wingdings" pitchFamily="2" charset="2"/>
              <a:buNone/>
            </a:pPr>
            <a:endParaRPr lang="en-US" dirty="0">
              <a:latin typeface="Times New Roman" pitchFamily="18" charset="0"/>
            </a:endParaRPr>
          </a:p>
          <a:p>
            <a:pPr eaLnBrk="1" hangingPunct="1">
              <a:buFont typeface="Wingdings" pitchFamily="2" charset="2"/>
              <a:buNone/>
            </a:pPr>
            <a:endParaRPr lang="en-US" dirty="0">
              <a:latin typeface="Times New Roman" pitchFamily="18" charset="0"/>
            </a:endParaRPr>
          </a:p>
          <a:p>
            <a:pPr eaLnBrk="1" hangingPunct="1">
              <a:buFont typeface="Wingdings" pitchFamily="2" charset="2"/>
              <a:buChar char="Ø"/>
            </a:pPr>
            <a:r>
              <a:rPr lang="en-US" dirty="0">
                <a:latin typeface="Times New Roman" pitchFamily="18" charset="0"/>
              </a:rPr>
              <a:t> General observations are made regarding the patient's habitual speaking pitch. It is important to note whether the patient speaks: </a:t>
            </a:r>
          </a:p>
          <a:p>
            <a:pPr eaLnBrk="1" hangingPunct="1">
              <a:buFont typeface="Wingdings" pitchFamily="2" charset="2"/>
              <a:buChar char="Ø"/>
            </a:pPr>
            <a:endParaRPr lang="en-US" dirty="0">
              <a:latin typeface="Times New Roman" pitchFamily="18" charset="0"/>
            </a:endParaRPr>
          </a:p>
          <a:p>
            <a:pPr eaLnBrk="1" hangingPunct="1">
              <a:buFont typeface="Wingdings" pitchFamily="2" charset="2"/>
              <a:buChar char="ü"/>
            </a:pPr>
            <a:r>
              <a:rPr lang="en-US" dirty="0">
                <a:latin typeface="Times New Roman" pitchFamily="18" charset="0"/>
              </a:rPr>
              <a:t>  Too high (falsetto) </a:t>
            </a:r>
          </a:p>
          <a:p>
            <a:pPr eaLnBrk="1" hangingPunct="1">
              <a:buFont typeface="Wingdings" pitchFamily="2" charset="2"/>
              <a:buChar char="ü"/>
            </a:pPr>
            <a:r>
              <a:rPr lang="en-US" dirty="0">
                <a:latin typeface="Times New Roman" pitchFamily="18" charset="0"/>
              </a:rPr>
              <a:t>  Too low (glottal fry). </a:t>
            </a:r>
          </a:p>
          <a:p>
            <a:pPr eaLnBrk="1" hangingPunct="1">
              <a:buFont typeface="Wingdings" pitchFamily="2" charset="2"/>
              <a:buChar char="ü"/>
            </a:pPr>
            <a:r>
              <a:rPr lang="en-US" i="1" dirty="0">
                <a:latin typeface="Times New Roman" pitchFamily="18" charset="0"/>
              </a:rPr>
              <a:t>  Optimal pitch</a:t>
            </a:r>
            <a:r>
              <a:rPr lang="en-US" dirty="0">
                <a:latin typeface="Times New Roman" pitchFamily="18" charset="0"/>
              </a:rPr>
              <a:t>, </a:t>
            </a:r>
          </a:p>
          <a:p>
            <a:pPr eaLnBrk="1" hangingPunct="1">
              <a:buFont typeface="Wingdings" pitchFamily="2" charset="2"/>
              <a:buChar char="ü"/>
            </a:pPr>
            <a:r>
              <a:rPr lang="en-US" dirty="0">
                <a:latin typeface="Times New Roman" pitchFamily="18" charset="0"/>
              </a:rPr>
              <a:t>   Pitch range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idx="1"/>
          </p:nvPr>
        </p:nvSpPr>
        <p:spPr>
          <a:xfrm>
            <a:off x="2309786" y="428604"/>
            <a:ext cx="7901014" cy="5667396"/>
          </a:xfrm>
        </p:spPr>
        <p:txBody>
          <a:bodyPr/>
          <a:lstStyle/>
          <a:p>
            <a:pPr eaLnBrk="1" hangingPunct="1">
              <a:buFont typeface="Wingdings" pitchFamily="2" charset="2"/>
              <a:buNone/>
            </a:pPr>
            <a:r>
              <a:rPr lang="en-US" dirty="0">
                <a:latin typeface="Times New Roman" pitchFamily="18" charset="0"/>
              </a:rPr>
              <a:t>   </a:t>
            </a:r>
            <a:r>
              <a:rPr lang="en-US" b="1" u="sng" dirty="0">
                <a:latin typeface="Times New Roman" pitchFamily="18" charset="0"/>
              </a:rPr>
              <a:t>Team members</a:t>
            </a:r>
            <a:r>
              <a:rPr lang="en-US" b="1" dirty="0">
                <a:latin typeface="Times New Roman" pitchFamily="18" charset="0"/>
              </a:rPr>
              <a:t> involved in management of professional voice user:</a:t>
            </a:r>
          </a:p>
          <a:p>
            <a:pPr eaLnBrk="1" hangingPunct="1">
              <a:buFont typeface="Wingdings" pitchFamily="2" charset="2"/>
              <a:buNone/>
            </a:pPr>
            <a:endParaRPr lang="en-US" b="1" dirty="0">
              <a:latin typeface="Times New Roman" pitchFamily="18" charset="0"/>
            </a:endParaRPr>
          </a:p>
          <a:p>
            <a:pPr eaLnBrk="1" hangingPunct="1">
              <a:buFontTx/>
              <a:buChar char="•"/>
            </a:pPr>
            <a:r>
              <a:rPr lang="en-US" dirty="0">
                <a:latin typeface="Times New Roman" pitchFamily="18" charset="0"/>
              </a:rPr>
              <a:t> Otolaryngologist</a:t>
            </a:r>
          </a:p>
          <a:p>
            <a:pPr eaLnBrk="1" hangingPunct="1">
              <a:buFontTx/>
              <a:buChar char="•"/>
            </a:pPr>
            <a:r>
              <a:rPr lang="en-US" dirty="0">
                <a:latin typeface="Times New Roman" pitchFamily="18" charset="0"/>
              </a:rPr>
              <a:t>Voice therapist</a:t>
            </a:r>
          </a:p>
          <a:p>
            <a:pPr eaLnBrk="1" hangingPunct="1">
              <a:buFontTx/>
              <a:buChar char="•"/>
            </a:pPr>
            <a:r>
              <a:rPr lang="en-US" dirty="0">
                <a:latin typeface="Times New Roman" pitchFamily="18" charset="0"/>
              </a:rPr>
              <a:t>Voice coach</a:t>
            </a:r>
          </a:p>
          <a:p>
            <a:pPr eaLnBrk="1" hangingPunct="1">
              <a:buFontTx/>
              <a:buChar char="•"/>
            </a:pPr>
            <a:r>
              <a:rPr lang="en-US" dirty="0">
                <a:latin typeface="Times New Roman" pitchFamily="18" charset="0"/>
              </a:rPr>
              <a:t>Psychologist</a:t>
            </a:r>
          </a:p>
          <a:p>
            <a:pPr eaLnBrk="1" hangingPunct="1">
              <a:buFontTx/>
              <a:buChar char="•"/>
            </a:pPr>
            <a:r>
              <a:rPr lang="en-US" dirty="0">
                <a:latin typeface="Times New Roman" pitchFamily="18" charset="0"/>
              </a:rPr>
              <a:t>Client </a:t>
            </a:r>
          </a:p>
          <a:p>
            <a:pPr eaLnBrk="1" hangingPunct="1">
              <a:buFontTx/>
              <a:buChar char="•"/>
            </a:pPr>
            <a:r>
              <a:rPr lang="en-US" dirty="0">
                <a:latin typeface="Times New Roman" pitchFamily="18" charset="0"/>
              </a:rPr>
              <a:t>Job supervisor</a:t>
            </a:r>
          </a:p>
          <a:p>
            <a:pPr eaLnBrk="1" hangingPunct="1">
              <a:buFontTx/>
              <a:buChar char="•"/>
            </a:pPr>
            <a:r>
              <a:rPr lang="en-US" dirty="0">
                <a:latin typeface="Times New Roman" pitchFamily="18" charset="0"/>
              </a:rPr>
              <a:t>And significant others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idx="1"/>
          </p:nvPr>
        </p:nvSpPr>
        <p:spPr>
          <a:xfrm>
            <a:off x="1209368" y="838200"/>
            <a:ext cx="10618838" cy="5257800"/>
          </a:xfrm>
        </p:spPr>
        <p:txBody>
          <a:bodyPr>
            <a:normAutofit lnSpcReduction="10000"/>
          </a:bodyPr>
          <a:lstStyle/>
          <a:p>
            <a:pPr eaLnBrk="1" hangingPunct="1">
              <a:lnSpc>
                <a:spcPct val="90000"/>
              </a:lnSpc>
              <a:buFont typeface="Wingdings" pitchFamily="2" charset="2"/>
              <a:buNone/>
            </a:pPr>
            <a:r>
              <a:rPr lang="en-US" b="1" i="1" dirty="0">
                <a:latin typeface="Times New Roman" pitchFamily="18" charset="0"/>
              </a:rPr>
              <a:t>   Resonance:</a:t>
            </a:r>
          </a:p>
          <a:p>
            <a:pPr algn="just" eaLnBrk="1" hangingPunct="1">
              <a:lnSpc>
                <a:spcPct val="90000"/>
              </a:lnSpc>
            </a:pPr>
            <a:endParaRPr lang="en-US" sz="3600" i="1" dirty="0">
              <a:latin typeface="Times New Roman" pitchFamily="18" charset="0"/>
            </a:endParaRPr>
          </a:p>
          <a:p>
            <a:pPr algn="just" eaLnBrk="1" hangingPunct="1">
              <a:lnSpc>
                <a:spcPct val="90000"/>
              </a:lnSpc>
              <a:buFont typeface="Wingdings" pitchFamily="2" charset="2"/>
              <a:buChar char="Ø"/>
            </a:pPr>
            <a:r>
              <a:rPr lang="en-US" sz="2400" i="1" dirty="0">
                <a:latin typeface="Times New Roman" pitchFamily="18" charset="0"/>
              </a:rPr>
              <a:t>Resonance </a:t>
            </a:r>
            <a:r>
              <a:rPr lang="en-US" sz="2400" dirty="0">
                <a:latin typeface="Times New Roman" pitchFamily="18" charset="0"/>
              </a:rPr>
              <a:t>refers to the concentration of specific acoustic frequencies or harmonics within the cavities of the vocal tract (oral cavity, </a:t>
            </a:r>
            <a:r>
              <a:rPr lang="en-US" sz="2400" dirty="0" err="1">
                <a:latin typeface="Times New Roman" pitchFamily="18" charset="0"/>
              </a:rPr>
              <a:t>oropharynx</a:t>
            </a:r>
            <a:r>
              <a:rPr lang="en-US" sz="2400" dirty="0">
                <a:latin typeface="Times New Roman" pitchFamily="18" charset="0"/>
              </a:rPr>
              <a:t>, </a:t>
            </a:r>
            <a:r>
              <a:rPr lang="en-US" sz="2400" dirty="0" err="1">
                <a:latin typeface="Times New Roman" pitchFamily="18" charset="0"/>
              </a:rPr>
              <a:t>nasophar­ynx</a:t>
            </a:r>
            <a:r>
              <a:rPr lang="en-US" sz="2400" dirty="0">
                <a:latin typeface="Times New Roman" pitchFamily="18" charset="0"/>
              </a:rPr>
              <a:t>, </a:t>
            </a:r>
            <a:r>
              <a:rPr lang="en-US" sz="2400" dirty="0" err="1">
                <a:latin typeface="Times New Roman" pitchFamily="18" charset="0"/>
              </a:rPr>
              <a:t>hypopharynx</a:t>
            </a:r>
            <a:r>
              <a:rPr lang="en-US" sz="2400" dirty="0">
                <a:latin typeface="Times New Roman" pitchFamily="18" charset="0"/>
              </a:rPr>
              <a:t>).</a:t>
            </a:r>
          </a:p>
          <a:p>
            <a:pPr algn="just" eaLnBrk="1" hangingPunct="1">
              <a:lnSpc>
                <a:spcPct val="90000"/>
              </a:lnSpc>
              <a:buFont typeface="Wingdings" pitchFamily="2" charset="2"/>
              <a:buChar char="Ø"/>
            </a:pPr>
            <a:r>
              <a:rPr lang="en-US" sz="2400" dirty="0">
                <a:latin typeface="Times New Roman" pitchFamily="18" charset="0"/>
              </a:rPr>
              <a:t> Excessive pharyngeal resonance is a common characteristic and can be associated with physical discomfort in speaking.</a:t>
            </a:r>
          </a:p>
          <a:p>
            <a:pPr algn="just" eaLnBrk="1" hangingPunct="1">
              <a:lnSpc>
                <a:spcPct val="90000"/>
              </a:lnSpc>
              <a:buFont typeface="Wingdings" pitchFamily="2" charset="2"/>
              <a:buChar char="Ø"/>
            </a:pPr>
            <a:endParaRPr lang="en-US" sz="2400" dirty="0">
              <a:latin typeface="Times New Roman" pitchFamily="18" charset="0"/>
            </a:endParaRPr>
          </a:p>
          <a:p>
            <a:pPr algn="just" eaLnBrk="1" hangingPunct="1">
              <a:lnSpc>
                <a:spcPct val="90000"/>
              </a:lnSpc>
              <a:buFont typeface="Wingdings" pitchFamily="2" charset="2"/>
              <a:buChar char="Ø"/>
            </a:pPr>
            <a:r>
              <a:rPr lang="en-US" sz="2400" dirty="0">
                <a:latin typeface="Times New Roman" pitchFamily="18" charset="0"/>
              </a:rPr>
              <a:t>Oral resonance is desirable and is affected by the size and shape of the oral cavity.</a:t>
            </a:r>
          </a:p>
          <a:p>
            <a:pPr algn="just" eaLnBrk="1" hangingPunct="1">
              <a:lnSpc>
                <a:spcPct val="90000"/>
              </a:lnSpc>
              <a:buFont typeface="Wingdings" pitchFamily="2" charset="2"/>
              <a:buChar char="Ø"/>
            </a:pPr>
            <a:r>
              <a:rPr lang="en-US" sz="2400" dirty="0">
                <a:latin typeface="Times New Roman" pitchFamily="18" charset="0"/>
              </a:rPr>
              <a:t>Many patients exhibit </a:t>
            </a:r>
            <a:r>
              <a:rPr lang="en-US" sz="2400" dirty="0" err="1">
                <a:latin typeface="Times New Roman" pitchFamily="18" charset="0"/>
              </a:rPr>
              <a:t>mandibular</a:t>
            </a:r>
            <a:r>
              <a:rPr lang="en-US" sz="2400" dirty="0">
                <a:latin typeface="Times New Roman" pitchFamily="18" charset="0"/>
              </a:rPr>
              <a:t> restriction while speaking, which diminishes the effectiveness of the oral cavity as a resonator. </a:t>
            </a:r>
          </a:p>
          <a:p>
            <a:pPr eaLnBrk="1" hangingPunct="1">
              <a:lnSpc>
                <a:spcPct val="90000"/>
              </a:lnSpc>
              <a:buFont typeface="Wingdings" pitchFamily="2" charset="2"/>
              <a:buNone/>
            </a:pPr>
            <a:endParaRPr lang="en-US" sz="2000" dirty="0">
              <a:latin typeface="Times New Roman" pitchFamily="18" charset="0"/>
            </a:endParaRPr>
          </a:p>
          <a:p>
            <a:pPr eaLnBrk="1" hangingPunct="1">
              <a:lnSpc>
                <a:spcPct val="90000"/>
              </a:lnSpc>
              <a:buFont typeface="Wingdings" pitchFamily="2" charset="2"/>
              <a:buNone/>
            </a:pPr>
            <a:r>
              <a:rPr lang="en-US" sz="2000" dirty="0">
                <a:latin typeface="Times New Roman" pitchFamily="18" charset="0"/>
              </a:rPr>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noChangeArrowheads="1"/>
          </p:cNvSpPr>
          <p:nvPr>
            <p:ph idx="1"/>
          </p:nvPr>
        </p:nvSpPr>
        <p:spPr>
          <a:xfrm>
            <a:off x="2238348" y="762000"/>
            <a:ext cx="7972452" cy="5334000"/>
          </a:xfrm>
        </p:spPr>
        <p:txBody>
          <a:bodyPr/>
          <a:lstStyle/>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The presence of </a:t>
            </a:r>
            <a:r>
              <a:rPr lang="en-US" sz="2400" dirty="0" err="1">
                <a:latin typeface="Times New Roman" pitchFamily="18" charset="0"/>
              </a:rPr>
              <a:t>hypernasal</a:t>
            </a:r>
            <a:r>
              <a:rPr lang="en-US" sz="2400" dirty="0">
                <a:latin typeface="Times New Roman" pitchFamily="18" charset="0"/>
              </a:rPr>
              <a:t> or </a:t>
            </a:r>
            <a:r>
              <a:rPr lang="en-US" sz="2400" dirty="0" err="1">
                <a:latin typeface="Times New Roman" pitchFamily="18" charset="0"/>
              </a:rPr>
              <a:t>hyponasal</a:t>
            </a:r>
            <a:r>
              <a:rPr lang="en-US" sz="2400" dirty="0">
                <a:latin typeface="Times New Roman" pitchFamily="18" charset="0"/>
              </a:rPr>
              <a:t> speech is carefully assessed to rule out </a:t>
            </a:r>
            <a:r>
              <a:rPr lang="en-US" sz="2400" dirty="0" err="1">
                <a:latin typeface="Times New Roman" pitchFamily="18" charset="0"/>
              </a:rPr>
              <a:t>velopharyngeal</a:t>
            </a:r>
            <a:r>
              <a:rPr lang="en-US" sz="2400" dirty="0">
                <a:latin typeface="Times New Roman" pitchFamily="18" charset="0"/>
              </a:rPr>
              <a:t> incompetence. Functional or regional resonance deviations can be assessed using selected reading passages.</a:t>
            </a:r>
          </a:p>
          <a:p>
            <a:pPr eaLnBrk="1" hangingPunct="1">
              <a:buFont typeface="Wingdings" pitchFamily="2" charset="2"/>
              <a:buNone/>
            </a:pPr>
            <a:endParaRPr lang="en-US" dirty="0"/>
          </a:p>
          <a:p>
            <a:pPr eaLnBrk="1" hangingPunct="1">
              <a:buFont typeface="Wingdings" pitchFamily="2" charset="2"/>
              <a:buNone/>
            </a:pPr>
            <a:r>
              <a:rPr lang="en-US" dirty="0"/>
              <a:t>     </a:t>
            </a:r>
            <a:endParaRPr lang="en-US" sz="2400" dirty="0">
              <a:latin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idx="1"/>
          </p:nvPr>
        </p:nvSpPr>
        <p:spPr>
          <a:xfrm>
            <a:off x="2381224" y="838200"/>
            <a:ext cx="7829576" cy="5257800"/>
          </a:xfrm>
        </p:spPr>
        <p:txBody>
          <a:bodyPr/>
          <a:lstStyle/>
          <a:p>
            <a:pPr eaLnBrk="1" hangingPunct="1">
              <a:lnSpc>
                <a:spcPct val="90000"/>
              </a:lnSpc>
              <a:buFont typeface="Wingdings" pitchFamily="2" charset="2"/>
              <a:buNone/>
            </a:pPr>
            <a:r>
              <a:rPr lang="en-US" sz="2400" b="1" dirty="0">
                <a:latin typeface="Times New Roman" pitchFamily="18" charset="0"/>
              </a:rPr>
              <a:t> Articulation:</a:t>
            </a:r>
          </a:p>
          <a:p>
            <a:pPr eaLnBrk="1" hangingPunct="1">
              <a:lnSpc>
                <a:spcPct val="90000"/>
              </a:lnSpc>
              <a:buFont typeface="Wingdings" pitchFamily="2" charset="2"/>
              <a:buNone/>
            </a:pPr>
            <a:endParaRPr lang="en-US" sz="2400" dirty="0">
              <a:latin typeface="Times New Roman" pitchFamily="18" charset="0"/>
            </a:endParaRPr>
          </a:p>
          <a:p>
            <a:pPr eaLnBrk="1" hangingPunct="1">
              <a:lnSpc>
                <a:spcPct val="90000"/>
              </a:lnSpc>
              <a:buFont typeface="Wingdings" pitchFamily="2" charset="2"/>
              <a:buChar char="Ø"/>
            </a:pPr>
            <a:r>
              <a:rPr lang="en-US" sz="2400" dirty="0">
                <a:latin typeface="Times New Roman" pitchFamily="18" charset="0"/>
              </a:rPr>
              <a:t>A judgment is made regarding the patient's general ability to precisely produce the sounds of the  language. </a:t>
            </a:r>
          </a:p>
          <a:p>
            <a:pPr eaLnBrk="1" hangingPunct="1">
              <a:lnSpc>
                <a:spcPct val="90000"/>
              </a:lnSpc>
              <a:buFont typeface="Wingdings" pitchFamily="2" charset="2"/>
              <a:buChar char="Ø"/>
            </a:pPr>
            <a:endParaRPr lang="en-US" sz="2400" dirty="0">
              <a:latin typeface="Times New Roman" pitchFamily="18" charset="0"/>
            </a:endParaRPr>
          </a:p>
          <a:p>
            <a:pPr eaLnBrk="1" hangingPunct="1">
              <a:lnSpc>
                <a:spcPct val="90000"/>
              </a:lnSpc>
              <a:buFont typeface="Wingdings" pitchFamily="2" charset="2"/>
              <a:buChar char="Ø"/>
            </a:pPr>
            <a:r>
              <a:rPr lang="en-US" sz="2400" dirty="0">
                <a:latin typeface="Times New Roman" pitchFamily="18" charset="0"/>
              </a:rPr>
              <a:t>The ability of the articulators (tongue, lips, teeth, jaw, and velum) to function in, a smooth and connected manner is determined.' </a:t>
            </a:r>
          </a:p>
          <a:p>
            <a:pPr eaLnBrk="1" hangingPunct="1">
              <a:lnSpc>
                <a:spcPct val="90000"/>
              </a:lnSpc>
              <a:buFont typeface="Wingdings" pitchFamily="2" charset="2"/>
              <a:buChar char="Ø"/>
            </a:pPr>
            <a:endParaRPr lang="en-US" sz="2400" dirty="0">
              <a:latin typeface="Times New Roman" pitchFamily="18" charset="0"/>
            </a:endParaRPr>
          </a:p>
          <a:p>
            <a:pPr eaLnBrk="1" hangingPunct="1">
              <a:lnSpc>
                <a:spcPct val="90000"/>
              </a:lnSpc>
              <a:buFont typeface="Wingdings" pitchFamily="2" charset="2"/>
              <a:buChar char="Ø"/>
            </a:pPr>
            <a:r>
              <a:rPr lang="en-US" sz="2400" dirty="0">
                <a:latin typeface="Times New Roman" pitchFamily="18" charset="0"/>
              </a:rPr>
              <a:t>Particular attention is paid to any "</a:t>
            </a:r>
            <a:r>
              <a:rPr lang="en-US" sz="2400" dirty="0" err="1">
                <a:latin typeface="Times New Roman" pitchFamily="18" charset="0"/>
              </a:rPr>
              <a:t>hyperfunctional</a:t>
            </a:r>
            <a:r>
              <a:rPr lang="en-US" sz="2400" dirty="0">
                <a:latin typeface="Times New Roman" pitchFamily="18" charset="0"/>
              </a:rPr>
              <a:t>" articulation or tension sites in the articulators themselves.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idx="1"/>
          </p:nvPr>
        </p:nvSpPr>
        <p:spPr>
          <a:xfrm>
            <a:off x="2309786" y="838200"/>
            <a:ext cx="7901014" cy="5257800"/>
          </a:xfrm>
        </p:spPr>
        <p:txBody>
          <a:bodyPr>
            <a:normAutofit/>
          </a:bodyPr>
          <a:lstStyle/>
          <a:p>
            <a:pPr marL="365760" indent="-256032">
              <a:buNone/>
              <a:defRPr/>
            </a:pPr>
            <a:r>
              <a:rPr lang="en-US" sz="2400" b="1" i="1" dirty="0"/>
              <a:t>Prosody</a:t>
            </a:r>
            <a:endParaRPr lang="en-US" sz="2400" b="1" dirty="0"/>
          </a:p>
          <a:p>
            <a:pPr marL="365760" indent="-256032">
              <a:buFont typeface="Wingdings" pitchFamily="2" charset="2"/>
              <a:buChar char="Ø"/>
              <a:defRPr/>
            </a:pPr>
            <a:r>
              <a:rPr lang="en-US" sz="2400" dirty="0"/>
              <a:t> The prosodic features of speech (rhythm, fluency, timing, rate, pauses, and intonation or inflection patterns) are assessed very generally. These features often subtly affect the voice.</a:t>
            </a:r>
          </a:p>
          <a:p>
            <a:pPr marL="365760" indent="-256032">
              <a:buFont typeface="Wingdings" pitchFamily="2" charset="2"/>
              <a:buChar char="Ø"/>
              <a:defRPr/>
            </a:pPr>
            <a:r>
              <a:rPr lang="en-US" sz="2400" dirty="0"/>
              <a:t> The patient who demonstrates excessive laryngeal and strap muscle tension will often demonstrate faulty flow and blending of words in connected speech. </a:t>
            </a:r>
          </a:p>
          <a:p>
            <a:pPr marL="365760" indent="-256032">
              <a:buFont typeface="Wingdings" pitchFamily="2" charset="2"/>
              <a:buChar char="Ø"/>
              <a:defRPr/>
            </a:pPr>
            <a:r>
              <a:rPr lang="en-US" sz="2400" dirty="0"/>
              <a:t>A voice/speech pattern that lacks the normal prosodic features may be perceived as monotonous. a voice that lacks vocal variety may indicate that a patient is not gaining maximum flexibility from the voice, either physically or artistically.</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idx="1"/>
          </p:nvPr>
        </p:nvSpPr>
        <p:spPr>
          <a:xfrm>
            <a:off x="2238348" y="838200"/>
            <a:ext cx="7972452" cy="5257800"/>
          </a:xfrm>
        </p:spPr>
        <p:txBody>
          <a:bodyPr>
            <a:normAutofit lnSpcReduction="10000"/>
          </a:bodyPr>
          <a:lstStyle/>
          <a:p>
            <a:pPr eaLnBrk="1" hangingPunct="1">
              <a:lnSpc>
                <a:spcPct val="90000"/>
              </a:lnSpc>
              <a:buFont typeface="Wingdings" pitchFamily="2" charset="2"/>
              <a:buNone/>
            </a:pPr>
            <a:r>
              <a:rPr lang="en-US" sz="2400" b="1" i="1" dirty="0">
                <a:latin typeface="Times New Roman" pitchFamily="18" charset="0"/>
              </a:rPr>
              <a:t>Sites </a:t>
            </a:r>
            <a:r>
              <a:rPr lang="en-US" sz="2400" i="1" dirty="0">
                <a:latin typeface="Times New Roman" pitchFamily="18" charset="0"/>
              </a:rPr>
              <a:t>of </a:t>
            </a:r>
            <a:r>
              <a:rPr lang="en-US" sz="2400" b="1" i="1" dirty="0">
                <a:latin typeface="Times New Roman" pitchFamily="18" charset="0"/>
              </a:rPr>
              <a:t>Muscular Tension:</a:t>
            </a:r>
            <a:endParaRPr lang="en-US" sz="2400" dirty="0">
              <a:latin typeface="Times New Roman" pitchFamily="18" charset="0"/>
            </a:endParaRPr>
          </a:p>
          <a:p>
            <a:pPr eaLnBrk="1" hangingPunct="1">
              <a:lnSpc>
                <a:spcPct val="90000"/>
              </a:lnSpc>
              <a:buFont typeface="Wingdings" pitchFamily="2" charset="2"/>
              <a:buNone/>
            </a:pPr>
            <a:r>
              <a:rPr lang="en-US" sz="2400" dirty="0">
                <a:latin typeface="Times New Roman" pitchFamily="18" charset="0"/>
              </a:rPr>
              <a:t>	Poor respiratory control and support can lead to muscle tension in specific muscle groups. While this tension is observed in association with poor breath control, it can be created for a variety of reasons. We observe these tension sites as we examine the levels of speech production, and have found a checklist helpful.</a:t>
            </a:r>
          </a:p>
          <a:p>
            <a:pPr eaLnBrk="1" hangingPunct="1">
              <a:lnSpc>
                <a:spcPct val="90000"/>
              </a:lnSpc>
              <a:buFont typeface="Wingdings" pitchFamily="2" charset="2"/>
              <a:buChar char="Ø"/>
            </a:pPr>
            <a:r>
              <a:rPr lang="en-US" sz="2400" dirty="0">
                <a:latin typeface="Times New Roman" pitchFamily="18" charset="0"/>
              </a:rPr>
              <a:t>Tongue</a:t>
            </a:r>
          </a:p>
          <a:p>
            <a:pPr eaLnBrk="1" hangingPunct="1">
              <a:lnSpc>
                <a:spcPct val="90000"/>
              </a:lnSpc>
              <a:buFont typeface="Wingdings" pitchFamily="2" charset="2"/>
              <a:buChar char="Ø"/>
            </a:pPr>
            <a:r>
              <a:rPr lang="en-US" sz="2400" dirty="0">
                <a:latin typeface="Times New Roman" pitchFamily="18" charset="0"/>
              </a:rPr>
              <a:t> Anterior or posterior neck</a:t>
            </a:r>
          </a:p>
          <a:p>
            <a:pPr eaLnBrk="1" hangingPunct="1">
              <a:lnSpc>
                <a:spcPct val="90000"/>
              </a:lnSpc>
              <a:buFont typeface="Wingdings" pitchFamily="2" charset="2"/>
              <a:buChar char="Ø"/>
            </a:pPr>
            <a:r>
              <a:rPr lang="en-US" sz="2400" dirty="0">
                <a:latin typeface="Times New Roman" pitchFamily="18" charset="0"/>
              </a:rPr>
              <a:t> Laryngeal rise	</a:t>
            </a:r>
          </a:p>
          <a:p>
            <a:pPr eaLnBrk="1" hangingPunct="1">
              <a:lnSpc>
                <a:spcPct val="90000"/>
              </a:lnSpc>
              <a:buFont typeface="Wingdings" pitchFamily="2" charset="2"/>
              <a:buChar char="Ø"/>
            </a:pPr>
            <a:r>
              <a:rPr lang="en-US" sz="2400" dirty="0">
                <a:latin typeface="Times New Roman" pitchFamily="18" charset="0"/>
              </a:rPr>
              <a:t>Shoulders or fall</a:t>
            </a:r>
          </a:p>
          <a:p>
            <a:pPr eaLnBrk="1" hangingPunct="1">
              <a:lnSpc>
                <a:spcPct val="90000"/>
              </a:lnSpc>
              <a:buFont typeface="Wingdings" pitchFamily="2" charset="2"/>
              <a:buChar char="Ø"/>
            </a:pPr>
            <a:r>
              <a:rPr lang="en-US" sz="2400" dirty="0">
                <a:latin typeface="Times New Roman" pitchFamily="18" charset="0"/>
              </a:rPr>
              <a:t>Jaw or </a:t>
            </a:r>
            <a:r>
              <a:rPr lang="en-US" sz="2400" dirty="0" err="1">
                <a:latin typeface="Times New Roman" pitchFamily="18" charset="0"/>
              </a:rPr>
              <a:t>masseter</a:t>
            </a:r>
            <a:r>
              <a:rPr lang="en-US" sz="2400" dirty="0">
                <a:latin typeface="Times New Roman" pitchFamily="18" charset="0"/>
              </a:rPr>
              <a:t> </a:t>
            </a:r>
          </a:p>
          <a:p>
            <a:pPr eaLnBrk="1" hangingPunct="1">
              <a:lnSpc>
                <a:spcPct val="90000"/>
              </a:lnSpc>
              <a:buFont typeface="Wingdings" pitchFamily="2" charset="2"/>
              <a:buChar char="Ø"/>
            </a:pPr>
            <a:r>
              <a:rPr lang="en-US" sz="2400" dirty="0">
                <a:latin typeface="Times New Roman" pitchFamily="18" charset="0"/>
              </a:rPr>
              <a:t> Upper chest wall muscle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idx="1"/>
          </p:nvPr>
        </p:nvSpPr>
        <p:spPr>
          <a:xfrm>
            <a:off x="2309786" y="838200"/>
            <a:ext cx="7901014" cy="5257800"/>
          </a:xfrm>
        </p:spPr>
        <p:txBody>
          <a:bodyPr/>
          <a:lstStyle/>
          <a:p>
            <a:pPr eaLnBrk="1" hangingPunct="1">
              <a:buFont typeface="Wingdings" pitchFamily="2" charset="2"/>
              <a:buNone/>
            </a:pPr>
            <a:r>
              <a:rPr lang="en-US" sz="2400" i="1" dirty="0">
                <a:latin typeface="Times New Roman" pitchFamily="18" charset="0"/>
              </a:rPr>
              <a:t>   </a:t>
            </a:r>
          </a:p>
          <a:p>
            <a:pPr eaLnBrk="1" hangingPunct="1">
              <a:buFont typeface="Wingdings" pitchFamily="2" charset="2"/>
              <a:buNone/>
            </a:pPr>
            <a:r>
              <a:rPr lang="en-US" sz="2400" i="1" dirty="0">
                <a:latin typeface="Times New Roman" pitchFamily="18" charset="0"/>
              </a:rPr>
              <a:t>     Oral/Facial examination : </a:t>
            </a:r>
          </a:p>
          <a:p>
            <a:pPr eaLnBrk="1" hangingPunct="1">
              <a:buFont typeface="Wingdings" pitchFamily="2" charset="2"/>
              <a:buNone/>
            </a:pPr>
            <a:r>
              <a:rPr lang="en-US" sz="2400" i="1" dirty="0">
                <a:latin typeface="Times New Roman" pitchFamily="18" charset="0"/>
              </a:rPr>
              <a:t> </a:t>
            </a:r>
          </a:p>
          <a:p>
            <a:pPr eaLnBrk="1" hangingPunct="1">
              <a:buFont typeface="Wingdings" pitchFamily="2" charset="2"/>
              <a:buNone/>
            </a:pPr>
            <a:r>
              <a:rPr lang="en-US" sz="2400" dirty="0">
                <a:latin typeface="Times New Roman" pitchFamily="18" charset="0"/>
              </a:rPr>
              <a:t>     A screening of the oral/facial mechanism should be included to rule out any abnormalities in the structure, symmetry, strength, range of motion, or coordination that might impact on normal vocal function. This in­cludes neurological problems.</a:t>
            </a:r>
            <a:endParaRPr lang="en-US" sz="2400" i="1" dirty="0">
              <a:latin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idx="1"/>
          </p:nvPr>
        </p:nvSpPr>
        <p:spPr>
          <a:xfrm>
            <a:off x="575187" y="235974"/>
            <a:ext cx="11385755" cy="6622026"/>
          </a:xfrm>
        </p:spPr>
        <p:txBody>
          <a:bodyPr>
            <a:noAutofit/>
          </a:bodyPr>
          <a:lstStyle/>
          <a:p>
            <a:pPr eaLnBrk="1" hangingPunct="1">
              <a:lnSpc>
                <a:spcPct val="90000"/>
              </a:lnSpc>
              <a:buFont typeface="Wingdings" pitchFamily="2" charset="2"/>
              <a:buNone/>
            </a:pPr>
            <a:r>
              <a:rPr lang="en-US" sz="2600" i="1" dirty="0">
                <a:latin typeface="Times New Roman" pitchFamily="18" charset="0"/>
              </a:rPr>
              <a:t>Singing</a:t>
            </a:r>
          </a:p>
          <a:p>
            <a:pPr eaLnBrk="1" hangingPunct="1">
              <a:lnSpc>
                <a:spcPct val="90000"/>
              </a:lnSpc>
            </a:pPr>
            <a:r>
              <a:rPr lang="en-US" sz="2600" dirty="0">
                <a:latin typeface="Times New Roman" pitchFamily="18" charset="0"/>
              </a:rPr>
              <a:t>The speech-language pathologist (unless specifically trained) is not qualified to evaluate the singer's tech­nique in detail. However, observations are made that are extremely useful in determining the constancy of technique from one modality (singing) to another (speech). A checklist for observing the singer's techni­cal misuses includes:</a:t>
            </a:r>
          </a:p>
          <a:p>
            <a:pPr eaLnBrk="1" hangingPunct="1">
              <a:lnSpc>
                <a:spcPct val="90000"/>
              </a:lnSpc>
              <a:buFont typeface="Wingdings" pitchFamily="2" charset="2"/>
              <a:buChar char="Ø"/>
            </a:pPr>
            <a:r>
              <a:rPr lang="en-US" sz="2600" i="1" dirty="0">
                <a:latin typeface="Times New Roman" pitchFamily="18" charset="0"/>
              </a:rPr>
              <a:t>Sites of tension:( face neck, tongue, jaw, shoulders, forehead)</a:t>
            </a:r>
          </a:p>
          <a:p>
            <a:pPr eaLnBrk="1" hangingPunct="1">
              <a:lnSpc>
                <a:spcPct val="90000"/>
              </a:lnSpc>
              <a:buFont typeface="Wingdings" pitchFamily="2" charset="2"/>
              <a:buChar char="Ø"/>
            </a:pPr>
            <a:r>
              <a:rPr lang="en-US" sz="2600" i="1" dirty="0">
                <a:latin typeface="Times New Roman" pitchFamily="18" charset="0"/>
              </a:rPr>
              <a:t> Poor breath support </a:t>
            </a:r>
          </a:p>
          <a:p>
            <a:pPr eaLnBrk="1" hangingPunct="1">
              <a:lnSpc>
                <a:spcPct val="90000"/>
              </a:lnSpc>
              <a:buFont typeface="Wingdings" pitchFamily="2" charset="2"/>
              <a:buChar char="Ø"/>
            </a:pPr>
            <a:r>
              <a:rPr lang="en-US" sz="2600" i="1" dirty="0">
                <a:latin typeface="Times New Roman" pitchFamily="18" charset="0"/>
              </a:rPr>
              <a:t>Tongue retraction</a:t>
            </a:r>
          </a:p>
          <a:p>
            <a:pPr eaLnBrk="1" hangingPunct="1">
              <a:lnSpc>
                <a:spcPct val="90000"/>
              </a:lnSpc>
              <a:buFont typeface="Wingdings" pitchFamily="2" charset="2"/>
              <a:buChar char="Ø"/>
            </a:pPr>
            <a:r>
              <a:rPr lang="en-US" sz="2600" i="1" dirty="0">
                <a:latin typeface="Times New Roman" pitchFamily="18" charset="0"/>
              </a:rPr>
              <a:t> Hoarseness following singing</a:t>
            </a:r>
          </a:p>
          <a:p>
            <a:pPr eaLnBrk="1" hangingPunct="1">
              <a:lnSpc>
                <a:spcPct val="90000"/>
              </a:lnSpc>
              <a:buFont typeface="Wingdings" pitchFamily="2" charset="2"/>
              <a:buChar char="Ø"/>
            </a:pPr>
            <a:r>
              <a:rPr lang="en-US" sz="2600" i="1" dirty="0">
                <a:latin typeface="Times New Roman" pitchFamily="18" charset="0"/>
              </a:rPr>
              <a:t>Tone focus	</a:t>
            </a:r>
          </a:p>
          <a:p>
            <a:pPr eaLnBrk="1" hangingPunct="1">
              <a:lnSpc>
                <a:spcPct val="90000"/>
              </a:lnSpc>
              <a:buFont typeface="Wingdings" pitchFamily="2" charset="2"/>
              <a:buChar char="Ø"/>
            </a:pPr>
            <a:r>
              <a:rPr lang="en-US" sz="2600" i="1" dirty="0">
                <a:latin typeface="Times New Roman" pitchFamily="18" charset="0"/>
              </a:rPr>
              <a:t>Loss of upper and lower range</a:t>
            </a:r>
          </a:p>
          <a:p>
            <a:pPr eaLnBrk="1" hangingPunct="1">
              <a:lnSpc>
                <a:spcPct val="90000"/>
              </a:lnSpc>
              <a:buFont typeface="Wingdings" pitchFamily="2" charset="2"/>
              <a:buChar char="Ø"/>
            </a:pPr>
            <a:r>
              <a:rPr lang="en-US" sz="2600" i="1" dirty="0">
                <a:latin typeface="Times New Roman" pitchFamily="18" charset="0"/>
              </a:rPr>
              <a:t>Vocal placement</a:t>
            </a:r>
          </a:p>
          <a:p>
            <a:pPr eaLnBrk="1" hangingPunct="1">
              <a:lnSpc>
                <a:spcPct val="90000"/>
              </a:lnSpc>
              <a:buFont typeface="Wingdings" pitchFamily="2" charset="2"/>
              <a:buNone/>
            </a:pPr>
            <a:endParaRPr lang="en-US" sz="2600" dirty="0">
              <a:latin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idx="1"/>
          </p:nvPr>
        </p:nvSpPr>
        <p:spPr>
          <a:xfrm>
            <a:off x="3200400" y="838200"/>
            <a:ext cx="7010400" cy="5257800"/>
          </a:xfrm>
        </p:spPr>
        <p:txBody>
          <a:bodyPr/>
          <a:lstStyle/>
          <a:p>
            <a:pPr algn="ctr" eaLnBrk="1" hangingPunct="1">
              <a:buFont typeface="Wingdings" pitchFamily="2" charset="2"/>
              <a:buNone/>
            </a:pPr>
            <a:endParaRPr lang="en-US" sz="3600" b="1" i="1" u="sng">
              <a:latin typeface="Times New Roman" pitchFamily="18" charset="0"/>
            </a:endParaRPr>
          </a:p>
          <a:p>
            <a:pPr algn="ctr" eaLnBrk="1" hangingPunct="1">
              <a:buFont typeface="Wingdings" pitchFamily="2" charset="2"/>
              <a:buNone/>
            </a:pPr>
            <a:endParaRPr lang="en-US" sz="3600" b="1" i="1" u="sng">
              <a:latin typeface="Times New Roman" pitchFamily="18" charset="0"/>
            </a:endParaRPr>
          </a:p>
          <a:p>
            <a:pPr algn="ctr" eaLnBrk="1" hangingPunct="1">
              <a:buFont typeface="Wingdings" pitchFamily="2" charset="2"/>
              <a:buNone/>
            </a:pPr>
            <a:endParaRPr lang="en-US" sz="3600" b="1" i="1" u="sng">
              <a:latin typeface="Times New Roman" pitchFamily="18" charset="0"/>
            </a:endParaRPr>
          </a:p>
          <a:p>
            <a:pPr algn="ctr" eaLnBrk="1" hangingPunct="1">
              <a:buFont typeface="Wingdings" pitchFamily="2" charset="2"/>
              <a:buNone/>
            </a:pPr>
            <a:r>
              <a:rPr lang="en-US" sz="3600" b="1" i="1" u="sng">
                <a:latin typeface="Times New Roman" pitchFamily="18" charset="0"/>
              </a:rPr>
              <a:t>Objective voice evaluation</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idx="1"/>
          </p:nvPr>
        </p:nvSpPr>
        <p:spPr>
          <a:xfrm>
            <a:off x="439993" y="481002"/>
            <a:ext cx="11312013" cy="5895996"/>
          </a:xfrm>
        </p:spPr>
        <p:txBody>
          <a:bodyPr>
            <a:noAutofit/>
          </a:bodyPr>
          <a:lstStyle/>
          <a:p>
            <a:pPr algn="just" eaLnBrk="1" hangingPunct="1">
              <a:lnSpc>
                <a:spcPct val="80000"/>
              </a:lnSpc>
              <a:buFont typeface="Wingdings" pitchFamily="2" charset="2"/>
              <a:buNone/>
            </a:pPr>
            <a:r>
              <a:rPr lang="en-US" sz="2400" dirty="0">
                <a:latin typeface="Times New Roman" pitchFamily="18" charset="0"/>
              </a:rPr>
              <a:t>	</a:t>
            </a:r>
            <a:r>
              <a:rPr lang="en-US" sz="2400" u="sng" dirty="0">
                <a:latin typeface="Times New Roman" pitchFamily="18" charset="0"/>
              </a:rPr>
              <a:t>Measures of vocal function may be divided into six categories:</a:t>
            </a:r>
          </a:p>
          <a:p>
            <a:pPr algn="just" eaLnBrk="1" hangingPunct="1">
              <a:lnSpc>
                <a:spcPct val="80000"/>
              </a:lnSpc>
              <a:buFont typeface="Wingdings" pitchFamily="2" charset="2"/>
              <a:buNone/>
            </a:pPr>
            <a:endParaRPr lang="en-US" sz="2400" u="sng" dirty="0">
              <a:latin typeface="Times New Roman" pitchFamily="18" charset="0"/>
            </a:endParaRPr>
          </a:p>
          <a:p>
            <a:pPr algn="just" eaLnBrk="1" hangingPunct="1">
              <a:lnSpc>
                <a:spcPct val="80000"/>
              </a:lnSpc>
              <a:buFont typeface="Wingdings" pitchFamily="2" charset="2"/>
              <a:buNone/>
            </a:pPr>
            <a:r>
              <a:rPr lang="en-US" sz="2400" dirty="0">
                <a:latin typeface="Times New Roman" pitchFamily="18" charset="0"/>
              </a:rPr>
              <a:t> (a) </a:t>
            </a:r>
            <a:r>
              <a:rPr lang="en-US" sz="2400" u="sng" dirty="0">
                <a:latin typeface="Times New Roman" pitchFamily="18" charset="0"/>
              </a:rPr>
              <a:t>Assessment of vibratory function</a:t>
            </a:r>
            <a:r>
              <a:rPr lang="en-US" sz="2400" dirty="0">
                <a:latin typeface="Times New Roman" pitchFamily="18" charset="0"/>
              </a:rPr>
              <a:t> :  Gives us information about the leading edge of the vocal fold. </a:t>
            </a:r>
          </a:p>
          <a:p>
            <a:pPr algn="just" eaLnBrk="1" hangingPunct="1">
              <a:lnSpc>
                <a:spcPct val="80000"/>
              </a:lnSpc>
              <a:buFont typeface="Wingdings" pitchFamily="2" charset="2"/>
              <a:buNone/>
            </a:pPr>
            <a:r>
              <a:rPr lang="en-US" sz="2400" dirty="0">
                <a:latin typeface="Times New Roman" pitchFamily="18" charset="0"/>
              </a:rPr>
              <a:t>(b) </a:t>
            </a:r>
            <a:r>
              <a:rPr lang="en-US" sz="2400" u="sng" dirty="0">
                <a:latin typeface="Times New Roman" pitchFamily="18" charset="0"/>
              </a:rPr>
              <a:t>Aerodynamic measures</a:t>
            </a:r>
            <a:r>
              <a:rPr lang="en-US" sz="2400" dirty="0">
                <a:latin typeface="Times New Roman" pitchFamily="18" charset="0"/>
              </a:rPr>
              <a:t>: Reveal the ability of the lungs and abdomen to provide power to the voice, and the ability of the glottis to release air efficiently.</a:t>
            </a:r>
          </a:p>
          <a:p>
            <a:pPr algn="just" eaLnBrk="1" hangingPunct="1">
              <a:lnSpc>
                <a:spcPct val="80000"/>
              </a:lnSpc>
              <a:buFont typeface="Wingdings" pitchFamily="2" charset="2"/>
              <a:buNone/>
            </a:pPr>
            <a:r>
              <a:rPr lang="en-US" sz="2400" dirty="0">
                <a:latin typeface="Times New Roman" pitchFamily="18" charset="0"/>
              </a:rPr>
              <a:t> (c) </a:t>
            </a:r>
            <a:r>
              <a:rPr lang="en-US" sz="2400" u="sng" dirty="0">
                <a:latin typeface="Times New Roman" pitchFamily="18" charset="0"/>
              </a:rPr>
              <a:t>Measures of </a:t>
            </a:r>
            <a:r>
              <a:rPr lang="en-US" sz="2400" u="sng" dirty="0" err="1">
                <a:latin typeface="Times New Roman" pitchFamily="18" charset="0"/>
              </a:rPr>
              <a:t>phonatory</a:t>
            </a:r>
            <a:r>
              <a:rPr lang="en-US" sz="2400" u="sng" dirty="0">
                <a:latin typeface="Times New Roman" pitchFamily="18" charset="0"/>
              </a:rPr>
              <a:t> function</a:t>
            </a:r>
            <a:r>
              <a:rPr lang="en-US" sz="2400" dirty="0">
                <a:latin typeface="Times New Roman" pitchFamily="18" charset="0"/>
              </a:rPr>
              <a:t>  :Quantify the limits of vocal frequency, intensity, and duration. </a:t>
            </a:r>
          </a:p>
          <a:p>
            <a:pPr algn="just" eaLnBrk="1" hangingPunct="1">
              <a:lnSpc>
                <a:spcPct val="80000"/>
              </a:lnSpc>
              <a:buFont typeface="Wingdings" pitchFamily="2" charset="2"/>
              <a:buNone/>
            </a:pPr>
            <a:r>
              <a:rPr lang="en-US" sz="2400" dirty="0">
                <a:latin typeface="Times New Roman" pitchFamily="18" charset="0"/>
              </a:rPr>
              <a:t>(d) </a:t>
            </a:r>
            <a:r>
              <a:rPr lang="en-US" sz="2400" u="sng" dirty="0">
                <a:latin typeface="Times New Roman" pitchFamily="18" charset="0"/>
              </a:rPr>
              <a:t>Acoustic analysis</a:t>
            </a:r>
            <a:r>
              <a:rPr lang="en-US" sz="2400" dirty="0">
                <a:latin typeface="Times New Roman" pitchFamily="18" charset="0"/>
              </a:rPr>
              <a:t>  : Detects and documents numerous subtleties in the vocal signal.</a:t>
            </a:r>
          </a:p>
          <a:p>
            <a:pPr algn="just" eaLnBrk="1" hangingPunct="1">
              <a:lnSpc>
                <a:spcPct val="80000"/>
              </a:lnSpc>
              <a:buFont typeface="Wingdings" pitchFamily="2" charset="2"/>
              <a:buNone/>
            </a:pPr>
            <a:r>
              <a:rPr lang="en-US" sz="2400" dirty="0">
                <a:latin typeface="Times New Roman" pitchFamily="18" charset="0"/>
              </a:rPr>
              <a:t> (e) </a:t>
            </a:r>
            <a:r>
              <a:rPr lang="en-US" sz="2400" u="sng" dirty="0">
                <a:latin typeface="Times New Roman" pitchFamily="18" charset="0"/>
              </a:rPr>
              <a:t>Laryngeal electromyography</a:t>
            </a:r>
            <a:r>
              <a:rPr lang="en-US" sz="2400" dirty="0">
                <a:latin typeface="Times New Roman" pitchFamily="18" charset="0"/>
              </a:rPr>
              <a:t> :  May confirm the presence or absence of appropriate neuromuscular function.</a:t>
            </a:r>
          </a:p>
          <a:p>
            <a:pPr algn="just" eaLnBrk="1" hangingPunct="1">
              <a:lnSpc>
                <a:spcPct val="80000"/>
              </a:lnSpc>
              <a:buFont typeface="Wingdings" pitchFamily="2" charset="2"/>
              <a:buNone/>
            </a:pPr>
            <a:r>
              <a:rPr lang="en-US" sz="2400" dirty="0">
                <a:latin typeface="Times New Roman" pitchFamily="18" charset="0"/>
              </a:rPr>
              <a:t> (f) </a:t>
            </a:r>
            <a:r>
              <a:rPr lang="en-US" sz="2400" u="sng" dirty="0">
                <a:latin typeface="Times New Roman" pitchFamily="18" charset="0"/>
              </a:rPr>
              <a:t>Psychoacoustic evaluation</a:t>
            </a:r>
            <a:r>
              <a:rPr lang="en-US" sz="2400" dirty="0">
                <a:latin typeface="Times New Roman" pitchFamily="18" charset="0"/>
              </a:rPr>
              <a:t> : It is difficult to quantify. However, the human ear and brain are still the best equipment we have available; and we have attempted to increase the validity of our team's psychoacoustic assessments.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idx="1"/>
          </p:nvPr>
        </p:nvSpPr>
        <p:spPr>
          <a:xfrm>
            <a:off x="722671" y="936522"/>
            <a:ext cx="10943303" cy="5257800"/>
          </a:xfrm>
        </p:spPr>
        <p:txBody>
          <a:bodyPr/>
          <a:lstStyle/>
          <a:p>
            <a:pPr eaLnBrk="1" hangingPunct="1">
              <a:buFont typeface="Wingdings" pitchFamily="2" charset="2"/>
              <a:buNone/>
            </a:pPr>
            <a:r>
              <a:rPr lang="en-US" sz="2400" b="1" i="1" dirty="0">
                <a:latin typeface="Times New Roman" pitchFamily="18" charset="0"/>
              </a:rPr>
              <a:t>A. Assessment </a:t>
            </a:r>
            <a:r>
              <a:rPr lang="en-US" sz="2400" i="1" dirty="0">
                <a:latin typeface="Times New Roman" pitchFamily="18" charset="0"/>
              </a:rPr>
              <a:t>of Vibration</a:t>
            </a:r>
            <a:r>
              <a:rPr lang="en-US" sz="2400" dirty="0">
                <a:latin typeface="Times New Roman" pitchFamily="18" charset="0"/>
              </a:rPr>
              <a:t> </a:t>
            </a:r>
          </a:p>
          <a:p>
            <a:pPr eaLnBrk="1" hangingPunct="1">
              <a:buFont typeface="Wingdings" pitchFamily="2" charset="2"/>
              <a:buNone/>
            </a:pPr>
            <a:r>
              <a:rPr lang="en-US" sz="2400" dirty="0">
                <a:latin typeface="Times New Roman" pitchFamily="18" charset="0"/>
              </a:rPr>
              <a:t>    Integrity of the vibratory margin of the vocal fold is essential for the complex motion require to produce good voice quality. Under continuous light vocal folds vibrate approximately 250 times per second while phonating naturally, the human eye </a:t>
            </a:r>
            <a:r>
              <a:rPr lang="en-US" sz="2400" dirty="0" err="1">
                <a:latin typeface="Times New Roman" pitchFamily="18" charset="0"/>
              </a:rPr>
              <a:t>can not</a:t>
            </a:r>
            <a:r>
              <a:rPr lang="en-US" sz="2400" dirty="0">
                <a:latin typeface="Times New Roman" pitchFamily="18" charset="0"/>
              </a:rPr>
              <a:t> discern necessary details during such rapid motion. Assessment of vibratory margin may be performed through: </a:t>
            </a:r>
          </a:p>
          <a:p>
            <a:pPr eaLnBrk="1" hangingPunct="1">
              <a:buFont typeface="Wingdings" pitchFamily="2" charset="2"/>
              <a:buChar char="Ø"/>
            </a:pPr>
            <a:r>
              <a:rPr lang="en-US" sz="2400" dirty="0">
                <a:latin typeface="Times New Roman" pitchFamily="18" charset="0"/>
              </a:rPr>
              <a:t>High speed photography</a:t>
            </a:r>
          </a:p>
          <a:p>
            <a:pPr eaLnBrk="1" hangingPunct="1">
              <a:buFont typeface="Wingdings" pitchFamily="2" charset="2"/>
              <a:buChar char="Ø"/>
            </a:pPr>
            <a:r>
              <a:rPr lang="en-US" sz="2400" dirty="0" err="1">
                <a:latin typeface="Times New Roman" pitchFamily="18" charset="0"/>
              </a:rPr>
              <a:t>Strobovideolaryngoscopy</a:t>
            </a:r>
            <a:r>
              <a:rPr lang="en-US" sz="2400" dirty="0">
                <a:latin typeface="Times New Roman" pitchFamily="18" charset="0"/>
              </a:rPr>
              <a:t>:</a:t>
            </a:r>
          </a:p>
          <a:p>
            <a:pPr eaLnBrk="1" hangingPunct="1">
              <a:buFont typeface="Wingdings" pitchFamily="2" charset="2"/>
              <a:buChar char="Ø"/>
            </a:pPr>
            <a:r>
              <a:rPr lang="en-US" sz="2400" dirty="0" err="1">
                <a:latin typeface="Times New Roman" pitchFamily="18" charset="0"/>
              </a:rPr>
              <a:t>Electroglotography</a:t>
            </a:r>
            <a:r>
              <a:rPr lang="en-US" sz="2400" dirty="0">
                <a:latin typeface="Times New Roman" pitchFamily="18" charset="0"/>
              </a:rPr>
              <a:t> /</a:t>
            </a:r>
            <a:r>
              <a:rPr lang="en-US" sz="2400" dirty="0" err="1">
                <a:latin typeface="Times New Roman" pitchFamily="18" charset="0"/>
              </a:rPr>
              <a:t>photoglottography</a:t>
            </a: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Inverse filtering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1"/>
          </p:nvPr>
        </p:nvSpPr>
        <p:spPr>
          <a:xfrm>
            <a:off x="1194619" y="357166"/>
            <a:ext cx="10250129" cy="5738834"/>
          </a:xfrm>
        </p:spPr>
        <p:txBody>
          <a:bodyPr/>
          <a:lstStyle/>
          <a:p>
            <a:pPr eaLnBrk="1" hangingPunct="1">
              <a:buFont typeface="Wingdings" pitchFamily="2" charset="2"/>
              <a:buNone/>
            </a:pPr>
            <a:r>
              <a:rPr lang="en-US" dirty="0">
                <a:latin typeface="Times New Roman" pitchFamily="18" charset="0"/>
              </a:rPr>
              <a:t>  </a:t>
            </a:r>
            <a:r>
              <a:rPr lang="en-US" b="1" dirty="0">
                <a:latin typeface="Times New Roman" pitchFamily="18" charset="0"/>
              </a:rPr>
              <a:t>Management of PVU involves </a:t>
            </a:r>
          </a:p>
          <a:p>
            <a:pPr eaLnBrk="1" hangingPunct="1">
              <a:buFont typeface="Wingdings" pitchFamily="2" charset="2"/>
              <a:buNone/>
            </a:pPr>
            <a:endParaRPr lang="en-US" b="1" dirty="0">
              <a:latin typeface="Times New Roman" pitchFamily="18" charset="0"/>
            </a:endParaRPr>
          </a:p>
          <a:p>
            <a:pPr eaLnBrk="1" hangingPunct="1">
              <a:buFontTx/>
              <a:buChar char="•"/>
            </a:pPr>
            <a:r>
              <a:rPr lang="en-US" dirty="0">
                <a:latin typeface="Times New Roman" pitchFamily="18" charset="0"/>
              </a:rPr>
              <a:t>A detailed history </a:t>
            </a:r>
          </a:p>
          <a:p>
            <a:pPr eaLnBrk="1" hangingPunct="1">
              <a:buFontTx/>
              <a:buChar char="•"/>
            </a:pPr>
            <a:r>
              <a:rPr lang="en-US" dirty="0">
                <a:latin typeface="Times New Roman" pitchFamily="18" charset="0"/>
              </a:rPr>
              <a:t>ENT examination </a:t>
            </a:r>
          </a:p>
          <a:p>
            <a:pPr eaLnBrk="1" hangingPunct="1">
              <a:buFontTx/>
              <a:buChar char="•"/>
            </a:pPr>
            <a:r>
              <a:rPr lang="en-US" dirty="0">
                <a:latin typeface="Times New Roman" pitchFamily="18" charset="0"/>
              </a:rPr>
              <a:t>Voice evaluation</a:t>
            </a:r>
          </a:p>
          <a:p>
            <a:pPr eaLnBrk="1" hangingPunct="1">
              <a:buFontTx/>
              <a:buChar char="•"/>
            </a:pPr>
            <a:r>
              <a:rPr lang="en-US" dirty="0">
                <a:latin typeface="Times New Roman" pitchFamily="18" charset="0"/>
              </a:rPr>
              <a:t>Voice related performance details</a:t>
            </a:r>
          </a:p>
          <a:p>
            <a:pPr eaLnBrk="1" hangingPunct="1">
              <a:buFontTx/>
              <a:buChar char="•"/>
            </a:pPr>
            <a:r>
              <a:rPr lang="en-US" dirty="0">
                <a:latin typeface="Times New Roman" pitchFamily="18" charset="0"/>
              </a:rPr>
              <a:t>Therapy</a:t>
            </a:r>
          </a:p>
          <a:p>
            <a:pPr eaLnBrk="1" hangingPunct="1">
              <a:buFontTx/>
              <a:buChar char="•"/>
            </a:pPr>
            <a:r>
              <a:rPr lang="en-US" dirty="0">
                <a:latin typeface="Times New Roman" pitchFamily="18" charset="0"/>
              </a:rPr>
              <a:t>Counseling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3"/>
          <p:cNvSpPr>
            <a:spLocks noGrp="1" noChangeArrowheads="1"/>
          </p:cNvSpPr>
          <p:nvPr>
            <p:ph idx="1"/>
          </p:nvPr>
        </p:nvSpPr>
        <p:spPr>
          <a:xfrm>
            <a:off x="501445" y="533400"/>
            <a:ext cx="11149781" cy="5943600"/>
          </a:xfrm>
        </p:spPr>
        <p:txBody>
          <a:bodyPr/>
          <a:lstStyle/>
          <a:p>
            <a:pPr eaLnBrk="1" hangingPunct="1">
              <a:lnSpc>
                <a:spcPct val="80000"/>
              </a:lnSpc>
              <a:buFont typeface="Wingdings" pitchFamily="2" charset="2"/>
              <a:buNone/>
            </a:pPr>
            <a:r>
              <a:rPr lang="en-US" dirty="0"/>
              <a:t>   1.  </a:t>
            </a:r>
            <a:r>
              <a:rPr lang="en-US" sz="2400" b="1" dirty="0" err="1">
                <a:latin typeface="Times New Roman" pitchFamily="18" charset="0"/>
              </a:rPr>
              <a:t>Strobovideolaryngoscopy</a:t>
            </a:r>
            <a:r>
              <a:rPr lang="en-US" sz="2400" b="1" dirty="0">
                <a:latin typeface="Times New Roman" pitchFamily="18" charset="0"/>
              </a:rPr>
              <a:t>:</a:t>
            </a:r>
          </a:p>
          <a:p>
            <a:pPr eaLnBrk="1" hangingPunct="1">
              <a:lnSpc>
                <a:spcPct val="80000"/>
              </a:lnSpc>
              <a:buFont typeface="Wingdings" pitchFamily="2" charset="2"/>
              <a:buNone/>
            </a:pPr>
            <a:r>
              <a:rPr lang="en-US" sz="2400" dirty="0">
                <a:latin typeface="Times New Roman" pitchFamily="18" charset="0"/>
              </a:rPr>
              <a:t>    </a:t>
            </a:r>
            <a:r>
              <a:rPr lang="en-US" sz="2400" u="sng" dirty="0">
                <a:latin typeface="Times New Roman" pitchFamily="18" charset="0"/>
              </a:rPr>
              <a:t>Why the need</a:t>
            </a:r>
            <a:r>
              <a:rPr lang="en-US" sz="2400" dirty="0">
                <a:latin typeface="Times New Roman" pitchFamily="18" charset="0"/>
              </a:rPr>
              <a:t>: </a:t>
            </a:r>
          </a:p>
          <a:p>
            <a:pPr eaLnBrk="1" hangingPunct="1">
              <a:lnSpc>
                <a:spcPct val="80000"/>
              </a:lnSpc>
              <a:buFont typeface="Wingdings" pitchFamily="2" charset="2"/>
              <a:buNone/>
            </a:pPr>
            <a:r>
              <a:rPr lang="en-US" sz="2400" dirty="0">
                <a:latin typeface="Times New Roman" pitchFamily="18" charset="0"/>
              </a:rPr>
              <a:t>    Vocal folds vibrate too rapidly. Human eye is unable to discriminate separate images appearing faster than five times per second. Due to this, during </a:t>
            </a:r>
            <a:r>
              <a:rPr lang="en-US" sz="2400" dirty="0" err="1">
                <a:latin typeface="Times New Roman" pitchFamily="18" charset="0"/>
              </a:rPr>
              <a:t>laryngoscopy</a:t>
            </a:r>
            <a:r>
              <a:rPr lang="en-US" sz="2400" dirty="0">
                <a:latin typeface="Times New Roman" pitchFamily="18" charset="0"/>
              </a:rPr>
              <a:t>        (continuous light) one can’t see the vibrations of the vocal folds, and only gross laryngeal movements are visible( vocal cord palsy, lesion on the cord). </a:t>
            </a:r>
          </a:p>
          <a:p>
            <a:pPr eaLnBrk="1" hangingPunct="1">
              <a:lnSpc>
                <a:spcPct val="80000"/>
              </a:lnSpc>
              <a:buFont typeface="Wingdings" pitchFamily="2" charset="2"/>
              <a:buNone/>
            </a:pPr>
            <a:r>
              <a:rPr lang="en-US" sz="2400" dirty="0">
                <a:latin typeface="Times New Roman" pitchFamily="18" charset="0"/>
              </a:rPr>
              <a:t>         </a:t>
            </a:r>
            <a:r>
              <a:rPr lang="en-US" sz="2400" dirty="0" err="1">
                <a:latin typeface="Times New Roman" pitchFamily="18" charset="0"/>
              </a:rPr>
              <a:t>Stroboscopy</a:t>
            </a:r>
            <a:r>
              <a:rPr lang="en-US" sz="2400" dirty="0">
                <a:latin typeface="Times New Roman" pitchFamily="18" charset="0"/>
              </a:rPr>
              <a:t> allows us to see the rapidly moving cords in slow motion. During </a:t>
            </a:r>
            <a:r>
              <a:rPr lang="en-US" sz="2400" dirty="0" err="1">
                <a:latin typeface="Times New Roman" pitchFamily="18" charset="0"/>
              </a:rPr>
              <a:t>stroboscopy</a:t>
            </a:r>
            <a:r>
              <a:rPr lang="en-US" sz="2400" dirty="0">
                <a:latin typeface="Times New Roman" pitchFamily="18" charset="0"/>
              </a:rPr>
              <a:t>, vocal cords are illuminated with short pulses of light. These flashes are regulated according to the frequency of the cords and this produces an image of vocal folds vibrating slowly. This allows us detailed exam of vocal fold movement, and vocal fold edge. The image viewed during stroboscopic exam is not a continuous glottal cycle but it is a fusion of portions of successive cycle.</a:t>
            </a:r>
          </a:p>
          <a:p>
            <a:pPr eaLnBrk="1" hangingPunct="1">
              <a:lnSpc>
                <a:spcPct val="80000"/>
              </a:lnSpc>
            </a:pPr>
            <a:endParaRPr lang="en-US" sz="2400" dirty="0">
              <a:latin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Picture 3" descr="stroboscopy cycles"/>
          <p:cNvPicPr>
            <a:picLocks noGrp="1" noChangeAspect="1" noChangeArrowheads="1"/>
          </p:cNvPicPr>
          <p:nvPr>
            <p:ph idx="1"/>
          </p:nvPr>
        </p:nvPicPr>
        <p:blipFill>
          <a:blip r:embed="rId2"/>
          <a:srcRect/>
          <a:stretch>
            <a:fillRect/>
          </a:stretch>
        </p:blipFill>
        <p:spPr>
          <a:xfrm>
            <a:off x="6248400" y="838200"/>
            <a:ext cx="3708400" cy="4800600"/>
          </a:xfrm>
          <a:noFill/>
        </p:spPr>
      </p:pic>
      <p:pic>
        <p:nvPicPr>
          <p:cNvPr id="108548" name="Picture 4" descr="stroboscopy vf"/>
          <p:cNvPicPr>
            <a:picLocks noChangeAspect="1" noChangeArrowheads="1"/>
          </p:cNvPicPr>
          <p:nvPr/>
        </p:nvPicPr>
        <p:blipFill>
          <a:blip r:embed="rId3"/>
          <a:srcRect/>
          <a:stretch>
            <a:fillRect/>
          </a:stretch>
        </p:blipFill>
        <p:spPr bwMode="auto">
          <a:xfrm>
            <a:off x="2286000" y="1981200"/>
            <a:ext cx="3429000" cy="3962400"/>
          </a:xfrm>
          <a:prstGeom prst="rect">
            <a:avLst/>
          </a:prstGeom>
          <a:noFill/>
          <a:ln w="9525">
            <a:noFill/>
            <a:miter lim="800000"/>
            <a:headEnd/>
            <a:tailEnd/>
          </a:ln>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idx="1"/>
          </p:nvPr>
        </p:nvSpPr>
        <p:spPr>
          <a:xfrm>
            <a:off x="2381224" y="838200"/>
            <a:ext cx="7829576" cy="5257800"/>
          </a:xfrm>
        </p:spPr>
        <p:txBody>
          <a:bodyPr/>
          <a:lstStyle/>
          <a:p>
            <a:pPr eaLnBrk="1" hangingPunct="1">
              <a:buFont typeface="Wingdings" pitchFamily="2" charset="2"/>
              <a:buNone/>
            </a:pPr>
            <a:r>
              <a:rPr lang="en-US" dirty="0">
                <a:latin typeface="Times New Roman" pitchFamily="18" charset="0"/>
              </a:rPr>
              <a:t>Evaluate in </a:t>
            </a:r>
            <a:r>
              <a:rPr lang="en-US" dirty="0" err="1">
                <a:latin typeface="Times New Roman" pitchFamily="18" charset="0"/>
              </a:rPr>
              <a:t>strobovideolaryngoscopy</a:t>
            </a:r>
            <a:r>
              <a:rPr lang="en-US" dirty="0">
                <a:latin typeface="Times New Roman" pitchFamily="18" charset="0"/>
              </a:rPr>
              <a:t>:</a:t>
            </a:r>
          </a:p>
          <a:p>
            <a:pPr eaLnBrk="1" hangingPunct="1">
              <a:buFont typeface="Wingdings" pitchFamily="2" charset="2"/>
              <a:buNone/>
            </a:pPr>
            <a:endParaRPr lang="en-US" dirty="0">
              <a:latin typeface="Times New Roman" pitchFamily="18" charset="0"/>
            </a:endParaRPr>
          </a:p>
          <a:p>
            <a:pPr eaLnBrk="1" hangingPunct="1">
              <a:buFont typeface="Wingdings" pitchFamily="2" charset="2"/>
              <a:buChar char="Ø"/>
            </a:pPr>
            <a:r>
              <a:rPr lang="en-US" dirty="0">
                <a:latin typeface="Times New Roman" pitchFamily="18" charset="0"/>
              </a:rPr>
              <a:t>Fundamental frequency</a:t>
            </a:r>
          </a:p>
          <a:p>
            <a:pPr eaLnBrk="1" hangingPunct="1">
              <a:buFont typeface="Wingdings" pitchFamily="2" charset="2"/>
              <a:buChar char="Ø"/>
            </a:pPr>
            <a:r>
              <a:rPr lang="en-US" dirty="0">
                <a:latin typeface="Times New Roman" pitchFamily="18" charset="0"/>
              </a:rPr>
              <a:t>Symmetry of movement </a:t>
            </a:r>
          </a:p>
          <a:p>
            <a:pPr eaLnBrk="1" hangingPunct="1">
              <a:buFont typeface="Wingdings" pitchFamily="2" charset="2"/>
              <a:buChar char="Ø"/>
            </a:pPr>
            <a:r>
              <a:rPr lang="en-US" dirty="0">
                <a:latin typeface="Times New Roman" pitchFamily="18" charset="0"/>
              </a:rPr>
              <a:t>Periodicity</a:t>
            </a:r>
          </a:p>
          <a:p>
            <a:pPr eaLnBrk="1" hangingPunct="1">
              <a:buFont typeface="Wingdings" pitchFamily="2" charset="2"/>
              <a:buChar char="Ø"/>
            </a:pPr>
            <a:r>
              <a:rPr lang="en-US" dirty="0" err="1">
                <a:latin typeface="Times New Roman" pitchFamily="18" charset="0"/>
              </a:rPr>
              <a:t>Glottic</a:t>
            </a:r>
            <a:r>
              <a:rPr lang="en-US" dirty="0">
                <a:latin typeface="Times New Roman" pitchFamily="18" charset="0"/>
              </a:rPr>
              <a:t> closure</a:t>
            </a:r>
          </a:p>
          <a:p>
            <a:pPr eaLnBrk="1" hangingPunct="1">
              <a:buFont typeface="Wingdings" pitchFamily="2" charset="2"/>
              <a:buChar char="Ø"/>
            </a:pPr>
            <a:r>
              <a:rPr lang="en-US" dirty="0">
                <a:latin typeface="Times New Roman" pitchFamily="18" charset="0"/>
              </a:rPr>
              <a:t>Amplitude of vibration and Mucosal wave</a:t>
            </a:r>
          </a:p>
          <a:p>
            <a:pPr eaLnBrk="1" hangingPunct="1">
              <a:buFont typeface="Wingdings" pitchFamily="2" charset="2"/>
              <a:buChar char="Ø"/>
            </a:pPr>
            <a:r>
              <a:rPr lang="en-US" dirty="0">
                <a:latin typeface="Times New Roman" pitchFamily="18" charset="0"/>
              </a:rPr>
              <a:t>Presence of non vibrating portions of vocal fold</a:t>
            </a:r>
          </a:p>
          <a:p>
            <a:pPr eaLnBrk="1" hangingPunct="1">
              <a:buFont typeface="Wingdings" pitchFamily="2" charset="2"/>
              <a:buChar char="Ø"/>
            </a:pPr>
            <a:r>
              <a:rPr lang="en-US" dirty="0">
                <a:latin typeface="Times New Roman" pitchFamily="18" charset="0"/>
              </a:rPr>
              <a:t>Then look for any pathology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idx="1"/>
          </p:nvPr>
        </p:nvSpPr>
        <p:spPr>
          <a:xfrm>
            <a:off x="2238348" y="838200"/>
            <a:ext cx="7972452" cy="5257800"/>
          </a:xfrm>
        </p:spPr>
        <p:txBody>
          <a:bodyPr/>
          <a:lstStyle/>
          <a:p>
            <a:pPr marL="533400" indent="-533400">
              <a:buNone/>
            </a:pPr>
            <a:r>
              <a:rPr lang="en-US" sz="2400" u="sng" dirty="0">
                <a:latin typeface="Times New Roman" pitchFamily="18" charset="0"/>
              </a:rPr>
              <a:t>2 .Ultra- high- speed photography</a:t>
            </a:r>
            <a:r>
              <a:rPr lang="en-US" sz="2400" dirty="0">
                <a:latin typeface="Times New Roman" pitchFamily="18" charset="0"/>
              </a:rPr>
              <a:t>:</a:t>
            </a:r>
          </a:p>
          <a:p>
            <a:pPr marL="533400" indent="-533400">
              <a:buNone/>
            </a:pPr>
            <a:r>
              <a:rPr lang="en-US" sz="2400" dirty="0">
                <a:latin typeface="Times New Roman" pitchFamily="18" charset="0"/>
              </a:rPr>
              <a:t>   	 It provides images similar to those provided by </a:t>
            </a:r>
            <a:r>
              <a:rPr lang="en-US" sz="2400" dirty="0" err="1">
                <a:latin typeface="Times New Roman" pitchFamily="18" charset="0"/>
              </a:rPr>
              <a:t>strobovideolarngoscopy</a:t>
            </a:r>
            <a:r>
              <a:rPr lang="en-US" sz="2400" dirty="0">
                <a:latin typeface="Times New Roman" pitchFamily="18" charset="0"/>
              </a:rPr>
              <a:t> but requires  expensive, cumbersome equipment and delayed data processing.</a:t>
            </a:r>
          </a:p>
          <a:p>
            <a:pPr marL="533400" indent="-533400">
              <a:buNone/>
            </a:pPr>
            <a:r>
              <a:rPr lang="en-US" sz="2400" u="sng" dirty="0">
                <a:latin typeface="Times New Roman" pitchFamily="18" charset="0"/>
              </a:rPr>
              <a:t>3. Inverse filtering</a:t>
            </a:r>
          </a:p>
          <a:p>
            <a:pPr marL="533400" indent="-533400">
              <a:buNone/>
            </a:pPr>
            <a:r>
              <a:rPr lang="en-US" sz="2400" dirty="0">
                <a:latin typeface="Times New Roman" pitchFamily="18" charset="0"/>
              </a:rPr>
              <a:t>	It provides an estimate of glottal air flow produced during an acoustic speech signal, or from air flow related to breathing. The signal from a sustained sound is passed through filters designed to cancel out the main resonance of vocal tract. Eliminating the resonance characteristics provide a representation of the voice source as a glottal volume velocity  wave form known as flow  </a:t>
            </a:r>
            <a:r>
              <a:rPr lang="en-US" sz="2400" dirty="0" err="1">
                <a:latin typeface="Times New Roman" pitchFamily="18" charset="0"/>
              </a:rPr>
              <a:t>glottogram</a:t>
            </a:r>
            <a:r>
              <a:rPr lang="en-US" sz="2400" dirty="0">
                <a:latin typeface="Times New Roman" pitchFamily="18" charset="0"/>
              </a:rPr>
              <a:t>.     </a:t>
            </a:r>
          </a:p>
          <a:p>
            <a:pPr marL="533400" indent="-533400"/>
            <a:endParaRPr lang="en-US" sz="2400" dirty="0">
              <a:latin typeface="Times New Roman" pitchFamily="18" charset="0"/>
            </a:endParaRPr>
          </a:p>
          <a:p>
            <a:pPr marL="533400" indent="-533400"/>
            <a:endParaRPr lang="en-US" sz="2400" dirty="0">
              <a:latin typeface="Times New Roman"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4"/>
          <p:cNvSpPr>
            <a:spLocks noGrp="1" noChangeArrowheads="1"/>
          </p:cNvSpPr>
          <p:nvPr>
            <p:ph idx="1"/>
          </p:nvPr>
        </p:nvSpPr>
        <p:spPr>
          <a:xfrm>
            <a:off x="560439" y="381000"/>
            <a:ext cx="11371006" cy="5715000"/>
          </a:xfrm>
        </p:spPr>
        <p:txBody>
          <a:bodyPr/>
          <a:lstStyle/>
          <a:p>
            <a:pPr marL="533400" indent="-533400">
              <a:buNone/>
            </a:pPr>
            <a:endParaRPr lang="en-US" sz="2000" u="sng" dirty="0">
              <a:latin typeface="Bookman Old Style" pitchFamily="18" charset="0"/>
            </a:endParaRPr>
          </a:p>
          <a:p>
            <a:pPr marL="533400" indent="-533400">
              <a:buNone/>
            </a:pPr>
            <a:r>
              <a:rPr lang="en-US" sz="2000" u="sng" dirty="0">
                <a:latin typeface="Bookman Old Style" pitchFamily="18" charset="0"/>
              </a:rPr>
              <a:t>4. </a:t>
            </a:r>
            <a:r>
              <a:rPr lang="en-US" sz="2700" b="1" u="sng" dirty="0">
                <a:latin typeface="Arial" panose="020B0604020202020204" pitchFamily="34" charset="0"/>
                <a:cs typeface="Arial" panose="020B0604020202020204" pitchFamily="34" charset="0"/>
              </a:rPr>
              <a:t>ELECTROGLOTTOGRAPHY</a:t>
            </a:r>
            <a:r>
              <a:rPr lang="en-US" sz="2700" b="1" dirty="0">
                <a:latin typeface="Arial" panose="020B0604020202020204" pitchFamily="34" charset="0"/>
                <a:cs typeface="Arial" panose="020B0604020202020204" pitchFamily="34" charset="0"/>
              </a:rPr>
              <a:t>:</a:t>
            </a:r>
          </a:p>
          <a:p>
            <a:pPr marL="533400" indent="-533400">
              <a:buNone/>
            </a:pPr>
            <a:endParaRPr lang="en-US" sz="2000" dirty="0">
              <a:latin typeface="Bookman Old Style" pitchFamily="18" charset="0"/>
            </a:endParaRPr>
          </a:p>
          <a:p>
            <a:pPr marL="533400" indent="-533400" algn="just">
              <a:buFont typeface="Wingdings" pitchFamily="2" charset="2"/>
              <a:buChar char="Ø"/>
            </a:pPr>
            <a:r>
              <a:rPr lang="en-US" sz="2600" dirty="0">
                <a:latin typeface="Arial" panose="020B0604020202020204" pitchFamily="34" charset="0"/>
                <a:cs typeface="Arial" panose="020B0604020202020204" pitchFamily="34" charset="0"/>
              </a:rPr>
              <a:t>Uses two electrodes on the skin of the neck above the thyroid </a:t>
            </a:r>
            <a:r>
              <a:rPr lang="en-US" sz="2600" dirty="0" err="1">
                <a:latin typeface="Arial" panose="020B0604020202020204" pitchFamily="34" charset="0"/>
                <a:cs typeface="Arial" panose="020B0604020202020204" pitchFamily="34" charset="0"/>
              </a:rPr>
              <a:t>laminae</a:t>
            </a:r>
            <a:r>
              <a:rPr lang="en-US" sz="2600" dirty="0">
                <a:latin typeface="Arial" panose="020B0604020202020204" pitchFamily="34" charset="0"/>
                <a:cs typeface="Arial" panose="020B0604020202020204" pitchFamily="34" charset="0"/>
              </a:rPr>
              <a:t>. A weak, high-frequency voltage is passed through the larynx from one electrode to the other. Opening and closing  of the vocal folds varies the transverse electrical impedance, producing variation. The resultant tracing is called an </a:t>
            </a:r>
            <a:r>
              <a:rPr lang="en-US" sz="2600" dirty="0" err="1">
                <a:latin typeface="Arial" panose="020B0604020202020204" pitchFamily="34" charset="0"/>
                <a:cs typeface="Arial" panose="020B0604020202020204" pitchFamily="34" charset="0"/>
              </a:rPr>
              <a:t>electroglottogram</a:t>
            </a:r>
            <a:r>
              <a:rPr lang="en-US" sz="2600" dirty="0">
                <a:latin typeface="Arial" panose="020B0604020202020204" pitchFamily="34" charset="0"/>
                <a:cs typeface="Arial" panose="020B0604020202020204" pitchFamily="34" charset="0"/>
              </a:rPr>
              <a:t>. It traces the opening and closing of the glottis. </a:t>
            </a:r>
          </a:p>
          <a:p>
            <a:pPr marL="533400" indent="-533400" algn="just">
              <a:buNone/>
            </a:pPr>
            <a:endParaRPr lang="en-US" sz="2600" dirty="0">
              <a:latin typeface="Arial" panose="020B0604020202020204" pitchFamily="34" charset="0"/>
              <a:cs typeface="Arial" panose="020B0604020202020204" pitchFamily="34" charset="0"/>
            </a:endParaRPr>
          </a:p>
          <a:p>
            <a:pPr marL="533400" indent="-533400" algn="just">
              <a:buFont typeface="Wingdings" pitchFamily="2" charset="2"/>
              <a:buChar char="Ø"/>
            </a:pPr>
            <a:r>
              <a:rPr lang="en-US" sz="2600" dirty="0">
                <a:latin typeface="Arial" panose="020B0604020202020204" pitchFamily="34" charset="0"/>
                <a:cs typeface="Arial" panose="020B0604020202020204" pitchFamily="34" charset="0"/>
              </a:rPr>
              <a:t>It allows  objective determination of the presence or absence of glottal vibrations and easy determination of the fundamental period of vibration and is reproducible.</a:t>
            </a:r>
          </a:p>
          <a:p>
            <a:pPr marL="533400" indent="-533400" algn="just">
              <a:buFont typeface="Wingdings" pitchFamily="2" charset="2"/>
              <a:buChar char="Ø"/>
            </a:pPr>
            <a:r>
              <a:rPr lang="en-US" sz="2600" dirty="0">
                <a:latin typeface="Arial" panose="020B0604020202020204" pitchFamily="34" charset="0"/>
                <a:cs typeface="Arial" panose="020B0604020202020204" pitchFamily="34" charset="0"/>
              </a:rPr>
              <a:t> It more accurately reflects the glottal condition during its closed phase.</a:t>
            </a:r>
          </a:p>
          <a:p>
            <a:pPr marL="533400" indent="-533400">
              <a:buFont typeface="Wingdings" pitchFamily="2" charset="2"/>
              <a:buChar char="Ø"/>
            </a:pPr>
            <a:endParaRPr lang="en-US" sz="2000" dirty="0">
              <a:latin typeface="Bookman Old Style" pitchFamily="18" charset="0"/>
            </a:endParaRPr>
          </a:p>
          <a:p>
            <a:pPr marL="533400" indent="-533400">
              <a:buFont typeface="Wingdings" pitchFamily="2" charset="2"/>
              <a:buChar char="Ø"/>
            </a:pPr>
            <a:endParaRPr lang="en-US" sz="20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idx="1"/>
          </p:nvPr>
        </p:nvSpPr>
        <p:spPr>
          <a:xfrm>
            <a:off x="2166910" y="457200"/>
            <a:ext cx="8043890" cy="5638800"/>
          </a:xfrm>
        </p:spPr>
        <p:txBody>
          <a:bodyPr/>
          <a:lstStyle/>
          <a:p>
            <a:pPr marL="533400" indent="-533400">
              <a:lnSpc>
                <a:spcPct val="80000"/>
              </a:lnSpc>
              <a:buNone/>
            </a:pPr>
            <a:r>
              <a:rPr lang="en-US" dirty="0">
                <a:latin typeface="Times New Roman" pitchFamily="18" charset="0"/>
              </a:rPr>
              <a:t>B.  Aerodynamic measures</a:t>
            </a:r>
            <a:r>
              <a:rPr lang="en-US" sz="2000" dirty="0">
                <a:latin typeface="Times New Roman" pitchFamily="18" charset="0"/>
              </a:rPr>
              <a:t>:</a:t>
            </a:r>
          </a:p>
          <a:p>
            <a:pPr marL="533400" indent="-533400">
              <a:lnSpc>
                <a:spcPct val="80000"/>
              </a:lnSpc>
              <a:buNone/>
            </a:pPr>
            <a:r>
              <a:rPr lang="en-US" sz="2400" dirty="0">
                <a:latin typeface="Times New Roman" pitchFamily="18" charset="0"/>
              </a:rPr>
              <a:t>Traditional pulmonary function testing provide the most readily accessible measure of respiratory function. </a:t>
            </a:r>
          </a:p>
          <a:p>
            <a:pPr marL="533400" indent="-533400">
              <a:lnSpc>
                <a:spcPct val="80000"/>
              </a:lnSpc>
              <a:buNone/>
            </a:pPr>
            <a:r>
              <a:rPr lang="en-US" sz="2400" dirty="0">
                <a:latin typeface="Times New Roman" pitchFamily="18" charset="0"/>
              </a:rPr>
              <a:t>The most common parameters include </a:t>
            </a:r>
          </a:p>
          <a:p>
            <a:pPr marL="533400" indent="-533400">
              <a:lnSpc>
                <a:spcPct val="80000"/>
              </a:lnSpc>
              <a:buNone/>
            </a:pPr>
            <a:endParaRPr lang="en-US" sz="2400" dirty="0">
              <a:latin typeface="Times New Roman" pitchFamily="18" charset="0"/>
            </a:endParaRPr>
          </a:p>
          <a:p>
            <a:pPr marL="533400" indent="-533400">
              <a:lnSpc>
                <a:spcPct val="80000"/>
              </a:lnSpc>
              <a:buNone/>
            </a:pPr>
            <a:r>
              <a:rPr lang="en-US" sz="2400" u="sng" dirty="0">
                <a:latin typeface="Times New Roman" pitchFamily="18" charset="0"/>
              </a:rPr>
              <a:t>Tidal volume</a:t>
            </a:r>
            <a:r>
              <a:rPr lang="en-US" sz="2400" dirty="0">
                <a:latin typeface="Times New Roman" pitchFamily="18" charset="0"/>
              </a:rPr>
              <a:t>:</a:t>
            </a:r>
          </a:p>
          <a:p>
            <a:pPr marL="533400" indent="-533400">
              <a:lnSpc>
                <a:spcPct val="80000"/>
              </a:lnSpc>
              <a:buFontTx/>
              <a:buChar char="•"/>
            </a:pPr>
            <a:r>
              <a:rPr lang="en-US" sz="2400" dirty="0">
                <a:latin typeface="Times New Roman" pitchFamily="18" charset="0"/>
              </a:rPr>
              <a:t>The volume of air that enters the lungs during inspiration and leaves during expiration in normal breathing.</a:t>
            </a:r>
          </a:p>
          <a:p>
            <a:pPr marL="533400" indent="-533400">
              <a:lnSpc>
                <a:spcPct val="80000"/>
              </a:lnSpc>
              <a:buNone/>
            </a:pPr>
            <a:r>
              <a:rPr lang="en-US" sz="2400" u="sng" dirty="0">
                <a:latin typeface="Times New Roman" pitchFamily="18" charset="0"/>
              </a:rPr>
              <a:t>functional residual capacity</a:t>
            </a:r>
            <a:r>
              <a:rPr lang="en-US" sz="2400" dirty="0">
                <a:latin typeface="Times New Roman" pitchFamily="18" charset="0"/>
              </a:rPr>
              <a:t>:</a:t>
            </a:r>
          </a:p>
          <a:p>
            <a:pPr marL="533400" indent="-533400">
              <a:lnSpc>
                <a:spcPct val="80000"/>
              </a:lnSpc>
              <a:buFontTx/>
              <a:buChar char="•"/>
            </a:pPr>
            <a:r>
              <a:rPr lang="en-US" sz="2400" dirty="0">
                <a:latin typeface="Times New Roman" pitchFamily="18" charset="0"/>
              </a:rPr>
              <a:t>The volume of air remaining in the lungs at the end of inspiration during normal breathing. It may be divided into  expiratory reserve volume (maximal additional volume that can be exhaled) and residual volume (the volume of air  remaining in the lung at the end of maximal exhalation</a:t>
            </a:r>
            <a:r>
              <a:rPr lang="en-US" sz="2000" dirty="0">
                <a:latin typeface="Times New Roman" pitchFamily="18" charset="0"/>
              </a:rPr>
              <a:t>)</a:t>
            </a:r>
          </a:p>
          <a:p>
            <a:pPr marL="533400" indent="-533400">
              <a:lnSpc>
                <a:spcPct val="80000"/>
              </a:lnSpc>
              <a:buNone/>
            </a:pPr>
            <a:endParaRPr lang="en-US" sz="2000" dirty="0">
              <a:latin typeface="Times New Roman"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idx="1"/>
          </p:nvPr>
        </p:nvSpPr>
        <p:spPr>
          <a:xfrm>
            <a:off x="501445" y="838200"/>
            <a:ext cx="11385755" cy="5257800"/>
          </a:xfrm>
        </p:spPr>
        <p:txBody>
          <a:bodyPr>
            <a:normAutofit lnSpcReduction="10000"/>
          </a:bodyPr>
          <a:lstStyle/>
          <a:p>
            <a:pPr marL="533400" indent="-533400" algn="just">
              <a:buFontTx/>
              <a:buAutoNum type="alphaLcParenR" startAt="3"/>
            </a:pPr>
            <a:r>
              <a:rPr lang="en-US" sz="2600" u="sng" dirty="0" err="1">
                <a:latin typeface="Times New Roman" pitchFamily="18" charset="0"/>
              </a:rPr>
              <a:t>Inspiratory</a:t>
            </a:r>
            <a:r>
              <a:rPr lang="en-US" sz="2600" u="sng" dirty="0">
                <a:latin typeface="Times New Roman" pitchFamily="18" charset="0"/>
              </a:rPr>
              <a:t> capacity</a:t>
            </a:r>
            <a:r>
              <a:rPr lang="en-US" sz="2600" dirty="0">
                <a:latin typeface="Times New Roman" pitchFamily="18" charset="0"/>
              </a:rPr>
              <a:t>:</a:t>
            </a:r>
          </a:p>
          <a:p>
            <a:pPr marL="533400" indent="-533400" algn="just">
              <a:buNone/>
            </a:pPr>
            <a:r>
              <a:rPr lang="en-US" sz="2600" dirty="0">
                <a:latin typeface="Times New Roman" pitchFamily="18" charset="0"/>
              </a:rPr>
              <a:t>    The maximal volume of air that can be inhaled starting at the functional residual capacity</a:t>
            </a:r>
          </a:p>
          <a:p>
            <a:pPr marL="533400" indent="-533400" algn="just">
              <a:buFontTx/>
              <a:buAutoNum type="alphaLcParenR" startAt="4"/>
            </a:pPr>
            <a:r>
              <a:rPr lang="en-US" sz="2600" u="sng" dirty="0">
                <a:latin typeface="Times New Roman" pitchFamily="18" charset="0"/>
              </a:rPr>
              <a:t>Total lung capacity</a:t>
            </a:r>
            <a:r>
              <a:rPr lang="en-US" sz="2600" dirty="0">
                <a:latin typeface="Times New Roman" pitchFamily="18" charset="0"/>
              </a:rPr>
              <a:t>:</a:t>
            </a:r>
          </a:p>
          <a:p>
            <a:pPr marL="533400" indent="-533400" algn="just">
              <a:buFontTx/>
              <a:buChar char="•"/>
            </a:pPr>
            <a:r>
              <a:rPr lang="en-US" sz="2600" dirty="0">
                <a:latin typeface="Times New Roman" pitchFamily="18" charset="0"/>
              </a:rPr>
              <a:t>The vol. of air in the lungs following maximal inspiration</a:t>
            </a:r>
          </a:p>
          <a:p>
            <a:pPr marL="533400" indent="-533400" algn="just">
              <a:buFontTx/>
              <a:buAutoNum type="alphaLcParenR" startAt="5"/>
            </a:pPr>
            <a:r>
              <a:rPr lang="en-US" sz="2600" u="sng" dirty="0">
                <a:latin typeface="Times New Roman" pitchFamily="18" charset="0"/>
              </a:rPr>
              <a:t>Vital capacity</a:t>
            </a:r>
            <a:r>
              <a:rPr lang="en-US" sz="2600" dirty="0">
                <a:latin typeface="Times New Roman" pitchFamily="18" charset="0"/>
              </a:rPr>
              <a:t>:</a:t>
            </a:r>
          </a:p>
          <a:p>
            <a:pPr marL="533400" indent="-533400" algn="just">
              <a:buFontTx/>
              <a:buChar char="•"/>
            </a:pPr>
            <a:r>
              <a:rPr lang="en-US" sz="2600" dirty="0">
                <a:latin typeface="Times New Roman" pitchFamily="18" charset="0"/>
              </a:rPr>
              <a:t> the maximal </a:t>
            </a:r>
            <a:r>
              <a:rPr lang="en-US" sz="2600" dirty="0" err="1">
                <a:latin typeface="Times New Roman" pitchFamily="18" charset="0"/>
              </a:rPr>
              <a:t>vol</a:t>
            </a:r>
            <a:r>
              <a:rPr lang="en-US" sz="2600" dirty="0">
                <a:latin typeface="Times New Roman" pitchFamily="18" charset="0"/>
              </a:rPr>
              <a:t> of air that can be exhaled from the lungs following maximal inspiration.</a:t>
            </a:r>
          </a:p>
          <a:p>
            <a:pPr marL="533400" indent="-533400" algn="just">
              <a:buFontTx/>
              <a:buAutoNum type="alphaLcParenR" startAt="6"/>
            </a:pPr>
            <a:r>
              <a:rPr lang="en-US" sz="2600" u="sng" dirty="0">
                <a:latin typeface="Times New Roman" pitchFamily="18" charset="0"/>
              </a:rPr>
              <a:t>Forced vital capacity</a:t>
            </a:r>
            <a:r>
              <a:rPr lang="en-US" sz="2600" dirty="0">
                <a:latin typeface="Times New Roman" pitchFamily="18" charset="0"/>
              </a:rPr>
              <a:t>: the rate of air flow with rapid, forceful expiration from lung capacity to residual volume.</a:t>
            </a:r>
          </a:p>
          <a:p>
            <a:pPr marL="533400" indent="-533400" algn="just">
              <a:buFontTx/>
              <a:buChar char="•"/>
            </a:pPr>
            <a:r>
              <a:rPr lang="en-US" sz="2600" dirty="0">
                <a:latin typeface="Times New Roman" pitchFamily="18" charset="0"/>
              </a:rPr>
              <a:t>For singers and professional speakers with an abnormality  caused by  voice abuse, abnormal pulmonary function tests may confirm deficiencies in aerobic conditioning or reveal previously  unrecognized asthma.</a:t>
            </a:r>
          </a:p>
          <a:p>
            <a:pPr marL="533400" indent="-533400">
              <a:buNone/>
            </a:pPr>
            <a:endParaRPr lang="en-US" sz="2000" dirty="0">
              <a:latin typeface="Times New Roman"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idx="1"/>
          </p:nvPr>
        </p:nvSpPr>
        <p:spPr>
          <a:xfrm>
            <a:off x="663677" y="838200"/>
            <a:ext cx="10840065" cy="5257800"/>
          </a:xfrm>
        </p:spPr>
        <p:txBody>
          <a:bodyPr/>
          <a:lstStyle/>
          <a:p>
            <a:pPr eaLnBrk="1" hangingPunct="1">
              <a:buFont typeface="Wingdings" pitchFamily="2" charset="2"/>
              <a:buNone/>
            </a:pPr>
            <a:r>
              <a:rPr lang="en-US" sz="2400" u="sng" dirty="0" err="1">
                <a:latin typeface="Times New Roman" pitchFamily="18" charset="0"/>
              </a:rPr>
              <a:t>Spirometer</a:t>
            </a:r>
            <a:r>
              <a:rPr lang="en-US" sz="2400" u="sng" dirty="0">
                <a:latin typeface="Times New Roman" pitchFamily="18" charset="0"/>
              </a:rPr>
              <a:t>:</a:t>
            </a:r>
          </a:p>
          <a:p>
            <a:pPr eaLnBrk="1" hangingPunct="1">
              <a:buFont typeface="Wingdings" pitchFamily="2" charset="2"/>
              <a:buNone/>
            </a:pPr>
            <a:endParaRPr lang="en-US" sz="2400" u="sng" dirty="0">
              <a:latin typeface="Times New Roman" pitchFamily="18" charset="0"/>
            </a:endParaRPr>
          </a:p>
          <a:p>
            <a:pPr eaLnBrk="1" hangingPunct="1">
              <a:buFont typeface="Wingdings" pitchFamily="2" charset="2"/>
              <a:buChar char="Ø"/>
            </a:pPr>
            <a:r>
              <a:rPr lang="en-US" sz="2400" dirty="0">
                <a:latin typeface="Times New Roman" pitchFamily="18" charset="0"/>
              </a:rPr>
              <a:t>Can be used for measuring airflow during phonation for pulmonary function</a:t>
            </a:r>
          </a:p>
          <a:p>
            <a:pPr eaLnBrk="1" hangingPunct="1">
              <a:buFont typeface="Wingdings" pitchFamily="2" charset="2"/>
              <a:buChar char="Ø"/>
            </a:pPr>
            <a:r>
              <a:rPr lang="en-US" sz="2400" dirty="0">
                <a:latin typeface="Times New Roman" pitchFamily="18" charset="0"/>
              </a:rPr>
              <a:t>Other measured parameters include </a:t>
            </a:r>
          </a:p>
          <a:p>
            <a:pPr eaLnBrk="1" hangingPunct="1">
              <a:buFont typeface="Wingdings" pitchFamily="2" charset="2"/>
              <a:buChar char="Ø"/>
            </a:pPr>
            <a:r>
              <a:rPr lang="en-US" sz="2400" dirty="0" err="1">
                <a:latin typeface="Times New Roman" pitchFamily="18" charset="0"/>
              </a:rPr>
              <a:t>Subglottal</a:t>
            </a:r>
            <a:r>
              <a:rPr lang="en-US" sz="2400" dirty="0">
                <a:latin typeface="Times New Roman" pitchFamily="18" charset="0"/>
              </a:rPr>
              <a:t> pressure</a:t>
            </a:r>
          </a:p>
          <a:p>
            <a:pPr eaLnBrk="1" hangingPunct="1">
              <a:buFont typeface="Wingdings" pitchFamily="2" charset="2"/>
              <a:buChar char="Ø"/>
            </a:pPr>
            <a:r>
              <a:rPr lang="en-US" sz="2400" dirty="0" err="1">
                <a:latin typeface="Times New Roman" pitchFamily="18" charset="0"/>
              </a:rPr>
              <a:t>Supraglottal</a:t>
            </a:r>
            <a:r>
              <a:rPr lang="en-US" sz="2400" dirty="0">
                <a:latin typeface="Times New Roman" pitchFamily="18" charset="0"/>
              </a:rPr>
              <a:t> pressure</a:t>
            </a:r>
          </a:p>
          <a:p>
            <a:pPr eaLnBrk="1" hangingPunct="1">
              <a:buFont typeface="Wingdings" pitchFamily="2" charset="2"/>
              <a:buChar char="Ø"/>
            </a:pPr>
            <a:r>
              <a:rPr lang="en-US" sz="2400" dirty="0">
                <a:latin typeface="Times New Roman" pitchFamily="18" charset="0"/>
              </a:rPr>
              <a:t>Glottal impedance</a:t>
            </a:r>
          </a:p>
          <a:p>
            <a:pPr eaLnBrk="1" hangingPunct="1">
              <a:buFont typeface="Wingdings" pitchFamily="2" charset="2"/>
              <a:buChar char="Ø"/>
            </a:pPr>
            <a:r>
              <a:rPr lang="en-US" sz="2400" dirty="0">
                <a:latin typeface="Times New Roman" pitchFamily="18" charset="0"/>
              </a:rPr>
              <a:t>Volume velocity of air flow at </a:t>
            </a:r>
            <a:r>
              <a:rPr lang="en-US" sz="2400" dirty="0" err="1">
                <a:latin typeface="Times New Roman" pitchFamily="18" charset="0"/>
              </a:rPr>
              <a:t>glottic</a:t>
            </a: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Mean flow rate</a:t>
            </a:r>
          </a:p>
          <a:p>
            <a:pPr eaLnBrk="1" hangingPunct="1">
              <a:buFont typeface="Wingdings" pitchFamily="2" charset="2"/>
              <a:buChar char="Ø"/>
            </a:pPr>
            <a:r>
              <a:rPr lang="en-US" sz="2400" dirty="0">
                <a:latin typeface="Times New Roman" pitchFamily="18" charset="0"/>
              </a:rPr>
              <a:t>Phonation quotient</a:t>
            </a:r>
          </a:p>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endParaRPr lang="en-US" sz="2400" dirty="0">
              <a:latin typeface="Times New Roman"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3"/>
          <p:cNvSpPr>
            <a:spLocks noGrp="1" noChangeArrowheads="1"/>
          </p:cNvSpPr>
          <p:nvPr>
            <p:ph idx="1"/>
          </p:nvPr>
        </p:nvSpPr>
        <p:spPr>
          <a:xfrm>
            <a:off x="604683" y="533400"/>
            <a:ext cx="11031793" cy="5562600"/>
          </a:xfrm>
        </p:spPr>
        <p:txBody>
          <a:bodyPr>
            <a:normAutofit/>
          </a:bodyPr>
          <a:lstStyle/>
          <a:p>
            <a:pPr eaLnBrk="1" hangingPunct="1">
              <a:lnSpc>
                <a:spcPct val="80000"/>
              </a:lnSpc>
              <a:buFont typeface="Wingdings" pitchFamily="2" charset="2"/>
              <a:buNone/>
            </a:pPr>
            <a:r>
              <a:rPr lang="en-US" sz="2400" u="sng" dirty="0">
                <a:latin typeface="Times New Roman" pitchFamily="18" charset="0"/>
              </a:rPr>
              <a:t>D.  Acoustic analysis :</a:t>
            </a:r>
          </a:p>
          <a:p>
            <a:pPr eaLnBrk="1" hangingPunct="1">
              <a:lnSpc>
                <a:spcPct val="80000"/>
              </a:lnSpc>
              <a:buFont typeface="Wingdings" pitchFamily="2" charset="2"/>
              <a:buChar char="Ø"/>
            </a:pPr>
            <a:endParaRPr lang="en-US" sz="2400" dirty="0">
              <a:latin typeface="Times New Roman" pitchFamily="18" charset="0"/>
            </a:endParaRPr>
          </a:p>
          <a:p>
            <a:pPr eaLnBrk="1" hangingPunct="1">
              <a:lnSpc>
                <a:spcPct val="80000"/>
              </a:lnSpc>
              <a:buFont typeface="Wingdings" pitchFamily="2" charset="2"/>
              <a:buChar char="Ø"/>
            </a:pPr>
            <a:r>
              <a:rPr lang="en-US" sz="2400" dirty="0">
                <a:latin typeface="Times New Roman" pitchFamily="18" charset="0"/>
              </a:rPr>
              <a:t>Enables one to objectify elements heard in the voice: pitch, loudness, hoarseness etc…</a:t>
            </a:r>
          </a:p>
          <a:p>
            <a:pPr eaLnBrk="1" hangingPunct="1">
              <a:lnSpc>
                <a:spcPct val="80000"/>
              </a:lnSpc>
              <a:buFont typeface="Wingdings" pitchFamily="2" charset="2"/>
              <a:buChar char="Ø"/>
            </a:pPr>
            <a:r>
              <a:rPr lang="en-US" sz="2400" dirty="0">
                <a:latin typeface="Times New Roman" pitchFamily="18" charset="0"/>
              </a:rPr>
              <a:t>Acoustic analysis detects and documents numerous subtle acoustic in the vocal signal:</a:t>
            </a:r>
          </a:p>
          <a:p>
            <a:pPr eaLnBrk="1" hangingPunct="1">
              <a:lnSpc>
                <a:spcPct val="80000"/>
              </a:lnSpc>
              <a:buFont typeface="Wingdings" pitchFamily="2" charset="2"/>
              <a:buChar char="ü"/>
            </a:pPr>
            <a:r>
              <a:rPr lang="en-US" sz="2400" dirty="0">
                <a:latin typeface="Times New Roman" pitchFamily="18" charset="0"/>
              </a:rPr>
              <a:t>Fundamental frequency</a:t>
            </a:r>
          </a:p>
          <a:p>
            <a:pPr eaLnBrk="1" hangingPunct="1">
              <a:lnSpc>
                <a:spcPct val="80000"/>
              </a:lnSpc>
              <a:buFont typeface="Wingdings" pitchFamily="2" charset="2"/>
              <a:buChar char="ü"/>
            </a:pPr>
            <a:r>
              <a:rPr lang="en-US" sz="2400" dirty="0">
                <a:latin typeface="Times New Roman" pitchFamily="18" charset="0"/>
              </a:rPr>
              <a:t>Frequency range (maximum phonational range)</a:t>
            </a:r>
          </a:p>
          <a:p>
            <a:pPr eaLnBrk="1" hangingPunct="1">
              <a:lnSpc>
                <a:spcPct val="80000"/>
              </a:lnSpc>
              <a:buFont typeface="Wingdings" pitchFamily="2" charset="2"/>
              <a:buChar char="ü"/>
            </a:pPr>
            <a:r>
              <a:rPr lang="en-US" sz="2400" dirty="0">
                <a:latin typeface="Times New Roman" pitchFamily="18" charset="0"/>
              </a:rPr>
              <a:t>Perturbation </a:t>
            </a:r>
          </a:p>
          <a:p>
            <a:pPr eaLnBrk="1" hangingPunct="1">
              <a:lnSpc>
                <a:spcPct val="80000"/>
              </a:lnSpc>
              <a:buFont typeface="Wingdings" pitchFamily="2" charset="2"/>
              <a:buChar char="ü"/>
            </a:pPr>
            <a:r>
              <a:rPr lang="en-US" sz="2400" dirty="0">
                <a:latin typeface="Times New Roman" pitchFamily="18" charset="0"/>
              </a:rPr>
              <a:t>Jitter</a:t>
            </a:r>
          </a:p>
          <a:p>
            <a:pPr eaLnBrk="1" hangingPunct="1">
              <a:lnSpc>
                <a:spcPct val="80000"/>
              </a:lnSpc>
              <a:buFont typeface="Wingdings" pitchFamily="2" charset="2"/>
              <a:buChar char="ü"/>
            </a:pPr>
            <a:r>
              <a:rPr lang="en-US" sz="2400" dirty="0">
                <a:latin typeface="Times New Roman" pitchFamily="18" charset="0"/>
              </a:rPr>
              <a:t>Frequency </a:t>
            </a:r>
          </a:p>
          <a:p>
            <a:pPr eaLnBrk="1" hangingPunct="1">
              <a:lnSpc>
                <a:spcPct val="80000"/>
              </a:lnSpc>
              <a:buFont typeface="Wingdings" pitchFamily="2" charset="2"/>
              <a:buChar char="ü"/>
            </a:pPr>
            <a:r>
              <a:rPr lang="en-US" sz="2400" dirty="0">
                <a:latin typeface="Times New Roman" pitchFamily="18" charset="0"/>
              </a:rPr>
              <a:t>Intensity</a:t>
            </a:r>
          </a:p>
          <a:p>
            <a:pPr eaLnBrk="1" hangingPunct="1">
              <a:lnSpc>
                <a:spcPct val="80000"/>
              </a:lnSpc>
              <a:buFont typeface="Wingdings" pitchFamily="2" charset="2"/>
              <a:buChar char="ü"/>
            </a:pPr>
            <a:r>
              <a:rPr lang="en-US" sz="2400" dirty="0">
                <a:latin typeface="Times New Roman" pitchFamily="18" charset="0"/>
              </a:rPr>
              <a:t>Shimmer </a:t>
            </a:r>
          </a:p>
          <a:p>
            <a:pPr eaLnBrk="1" hangingPunct="1">
              <a:lnSpc>
                <a:spcPct val="80000"/>
              </a:lnSpc>
              <a:buFont typeface="Wingdings" pitchFamily="2" charset="2"/>
              <a:buChar char="ü"/>
            </a:pPr>
            <a:r>
              <a:rPr lang="en-US" sz="2400" dirty="0">
                <a:latin typeface="Times New Roman" pitchFamily="18" charset="0"/>
              </a:rPr>
              <a:t>Dynamic range</a:t>
            </a:r>
          </a:p>
          <a:p>
            <a:pPr eaLnBrk="1" hangingPunct="1">
              <a:lnSpc>
                <a:spcPct val="80000"/>
              </a:lnSpc>
              <a:buFont typeface="Wingdings" pitchFamily="2" charset="2"/>
              <a:buChar char="ü"/>
            </a:pPr>
            <a:r>
              <a:rPr lang="en-US" sz="2400" dirty="0">
                <a:latin typeface="Times New Roman" pitchFamily="18" charset="0"/>
              </a:rPr>
              <a:t>Signal to noise ratio/harmonic to noise ratio</a:t>
            </a:r>
          </a:p>
          <a:p>
            <a:pPr eaLnBrk="1" hangingPunct="1">
              <a:lnSpc>
                <a:spcPct val="80000"/>
              </a:lnSpc>
              <a:buFont typeface="Wingdings" pitchFamily="2" charset="2"/>
              <a:buChar char="ü"/>
            </a:pPr>
            <a:endParaRPr lang="en-US" sz="2400" dirty="0">
              <a:latin typeface="Times New Roman" pitchFamily="18" charset="0"/>
            </a:endParaRPr>
          </a:p>
          <a:p>
            <a:pPr eaLnBrk="1" hangingPunct="1">
              <a:lnSpc>
                <a:spcPct val="80000"/>
              </a:lnSpc>
              <a:buFont typeface="Wingdings" pitchFamily="2" charset="2"/>
              <a:buChar char="ü"/>
            </a:pPr>
            <a:endParaRPr lang="en-US" sz="2400" dirty="0">
              <a:latin typeface="Times New Roman"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3"/>
          <p:cNvSpPr>
            <a:spLocks noGrp="1" noChangeArrowheads="1"/>
          </p:cNvSpPr>
          <p:nvPr>
            <p:ph idx="1"/>
          </p:nvPr>
        </p:nvSpPr>
        <p:spPr>
          <a:xfrm>
            <a:off x="3048000" y="533400"/>
            <a:ext cx="7391400" cy="5562600"/>
          </a:xfrm>
        </p:spPr>
        <p:txBody>
          <a:bodyPr/>
          <a:lstStyle/>
          <a:p>
            <a:pPr eaLnBrk="1" hangingPunct="1">
              <a:buFont typeface="Wingdings" pitchFamily="2" charset="2"/>
              <a:buNone/>
            </a:pPr>
            <a:endParaRPr lang="en-US"/>
          </a:p>
          <a:p>
            <a:pPr eaLnBrk="1" hangingPunct="1">
              <a:buFont typeface="Wingdings" pitchFamily="2" charset="2"/>
              <a:buNone/>
            </a:pPr>
            <a:endParaRPr lang="en-US"/>
          </a:p>
          <a:p>
            <a:pPr eaLnBrk="1" hangingPunct="1">
              <a:buFont typeface="Wingdings" pitchFamily="2" charset="2"/>
              <a:buNone/>
            </a:pPr>
            <a:endParaRPr lang="en-US"/>
          </a:p>
          <a:p>
            <a:pPr eaLnBrk="1" hangingPunct="1">
              <a:buFont typeface="Wingdings" pitchFamily="2" charset="2"/>
              <a:buNone/>
            </a:pPr>
            <a:endParaRPr lang="en-US"/>
          </a:p>
          <a:p>
            <a:pPr eaLnBrk="1" hangingPunct="1">
              <a:buFont typeface="Wingdings" pitchFamily="2" charset="2"/>
              <a:buNone/>
            </a:pPr>
            <a:r>
              <a:rPr lang="en-US" u="sng"/>
              <a:t>TREATMENT OF PROFESSIONAL VOICE USER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title"/>
          </p:nvPr>
        </p:nvSpPr>
        <p:spPr>
          <a:xfrm>
            <a:off x="1719264" y="228600"/>
            <a:ext cx="8015287" cy="914400"/>
          </a:xfrm>
        </p:spPr>
        <p:txBody>
          <a:bodyPr>
            <a:normAutofit fontScale="90000"/>
          </a:bodyPr>
          <a:lstStyle/>
          <a:p>
            <a:pPr>
              <a:defRPr/>
            </a:pPr>
            <a:br>
              <a:rPr lang="en-US" dirty="0"/>
            </a:br>
            <a:r>
              <a:rPr lang="en-US" dirty="0"/>
              <a:t>      </a:t>
            </a:r>
            <a:r>
              <a:rPr lang="en-US" sz="2800" dirty="0">
                <a:latin typeface="Times New Roman" pitchFamily="18" charset="0"/>
              </a:rPr>
              <a:t>   </a:t>
            </a:r>
          </a:p>
        </p:txBody>
      </p:sp>
      <p:sp>
        <p:nvSpPr>
          <p:cNvPr id="25602" name="Rectangle 6"/>
          <p:cNvSpPr>
            <a:spLocks noGrp="1" noChangeArrowheads="1"/>
          </p:cNvSpPr>
          <p:nvPr>
            <p:ph idx="1"/>
          </p:nvPr>
        </p:nvSpPr>
        <p:spPr>
          <a:xfrm>
            <a:off x="2166910" y="285728"/>
            <a:ext cx="7924800" cy="2133600"/>
          </a:xfrm>
        </p:spPr>
        <p:txBody>
          <a:bodyPr/>
          <a:lstStyle/>
          <a:p>
            <a:pPr eaLnBrk="1" hangingPunct="1">
              <a:buFont typeface="Wingdings" pitchFamily="2" charset="2"/>
              <a:buNone/>
            </a:pPr>
            <a:r>
              <a:rPr lang="en-US" sz="2400" dirty="0">
                <a:latin typeface="Times New Roman" pitchFamily="18" charset="0"/>
              </a:rPr>
              <a:t>Professional speaking voice falls into two categories:</a:t>
            </a:r>
          </a:p>
          <a:p>
            <a:pPr eaLnBrk="1" hangingPunct="1">
              <a:buFont typeface="Wingdings" pitchFamily="2" charset="2"/>
              <a:buNone/>
            </a:pPr>
            <a:endParaRPr lang="en-US" sz="2400" dirty="0">
              <a:latin typeface="Times New Roman" pitchFamily="18" charset="0"/>
            </a:endParaRPr>
          </a:p>
          <a:p>
            <a:pPr eaLnBrk="1" hangingPunct="1">
              <a:buFont typeface="Wingdings" pitchFamily="2" charset="2"/>
              <a:buNone/>
            </a:pPr>
            <a:endParaRPr lang="en-US" sz="2400" dirty="0">
              <a:latin typeface="Times New Roman" pitchFamily="18" charset="0"/>
            </a:endParaRPr>
          </a:p>
        </p:txBody>
      </p:sp>
      <p:graphicFrame>
        <p:nvGraphicFramePr>
          <p:cNvPr id="158741" name="Group 21"/>
          <p:cNvGraphicFramePr>
            <a:graphicFrameLocks noGrp="1"/>
          </p:cNvGraphicFramePr>
          <p:nvPr>
            <p:extLst>
              <p:ext uri="{D42A27DB-BD31-4B8C-83A1-F6EECF244321}">
                <p14:modId xmlns:p14="http://schemas.microsoft.com/office/powerpoint/2010/main" val="4086178739"/>
              </p:ext>
            </p:extLst>
          </p:nvPr>
        </p:nvGraphicFramePr>
        <p:xfrm>
          <a:off x="855406" y="1500173"/>
          <a:ext cx="10736826" cy="4767891"/>
        </p:xfrm>
        <a:graphic>
          <a:graphicData uri="http://schemas.openxmlformats.org/drawingml/2006/table">
            <a:tbl>
              <a:tblPr/>
              <a:tblGrid>
                <a:gridCol w="5368413">
                  <a:extLst>
                    <a:ext uri="{9D8B030D-6E8A-4147-A177-3AD203B41FA5}">
                      <a16:colId xmlns:a16="http://schemas.microsoft.com/office/drawing/2014/main" val="20000"/>
                    </a:ext>
                  </a:extLst>
                </a:gridCol>
                <a:gridCol w="5368413">
                  <a:extLst>
                    <a:ext uri="{9D8B030D-6E8A-4147-A177-3AD203B41FA5}">
                      <a16:colId xmlns:a16="http://schemas.microsoft.com/office/drawing/2014/main" val="20001"/>
                    </a:ext>
                  </a:extLst>
                </a:gridCol>
              </a:tblGrid>
              <a:tr h="74345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2400" b="1" i="0" u="none" strike="noStrike" cap="none" normalizeH="0" baseline="0" dirty="0">
                          <a:ln>
                            <a:noFill/>
                          </a:ln>
                          <a:solidFill>
                            <a:schemeClr val="tx1"/>
                          </a:solidFill>
                          <a:effectLst/>
                          <a:latin typeface="Arial" charset="0"/>
                        </a:rPr>
                        <a:t>Normative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2400" b="1" i="0" u="none" strike="noStrike" cap="none" normalizeH="0" baseline="0">
                          <a:ln>
                            <a:noFill/>
                          </a:ln>
                          <a:solidFill>
                            <a:schemeClr val="tx1"/>
                          </a:solidFill>
                          <a:effectLst/>
                          <a:latin typeface="Arial" charset="0"/>
                        </a:rPr>
                        <a:t>Emotive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869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2400" b="0" i="0" u="none" strike="noStrike" cap="none" normalizeH="0" baseline="0" dirty="0">
                          <a:ln>
                            <a:noFill/>
                          </a:ln>
                          <a:solidFill>
                            <a:schemeClr val="tx1"/>
                          </a:solidFill>
                          <a:effectLst/>
                          <a:latin typeface="Arial" charset="0"/>
                        </a:rPr>
                        <a:t>More likely to have problems related to abuse from overuse</a:t>
                      </a:r>
                    </a:p>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endParaRPr kumimoji="0" lang="en-US" sz="24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2400" b="0" i="0" u="none" strike="noStrike" cap="none" normalizeH="0" baseline="0">
                          <a:ln>
                            <a:noFill/>
                          </a:ln>
                          <a:solidFill>
                            <a:schemeClr val="tx1"/>
                          </a:solidFill>
                          <a:effectLst/>
                          <a:latin typeface="Arial" charset="0"/>
                        </a:rPr>
                        <a:t>Often use their voices to motivate or encourage others to engage in some kind of activity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3754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2400" b="0" i="0" u="none" strike="noStrike" cap="none" normalizeH="0" baseline="0" dirty="0">
                          <a:ln>
                            <a:noFill/>
                          </a:ln>
                          <a:solidFill>
                            <a:schemeClr val="tx1"/>
                          </a:solidFill>
                          <a:effectLst/>
                          <a:latin typeface="Arial" charset="0"/>
                        </a:rPr>
                        <a:t>Includes: Telephone operators, telemarketers, TV and radio broadcasters, executives, and teachers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2400" b="0" i="0" u="none" strike="noStrike" cap="none" normalizeH="0" baseline="0" dirty="0">
                          <a:ln>
                            <a:noFill/>
                          </a:ln>
                          <a:solidFill>
                            <a:schemeClr val="tx1"/>
                          </a:solidFill>
                          <a:effectLst/>
                          <a:latin typeface="Arial" charset="0"/>
                        </a:rPr>
                        <a:t>Includes: Conductors, actors, ministers, politicians, </a:t>
                      </a:r>
                      <a:r>
                        <a:rPr kumimoji="0" lang="en-US" sz="2400" b="0" i="0" u="none" strike="noStrike" cap="none" normalizeH="0" baseline="0" dirty="0" err="1">
                          <a:ln>
                            <a:noFill/>
                          </a:ln>
                          <a:solidFill>
                            <a:schemeClr val="tx1"/>
                          </a:solidFill>
                          <a:effectLst/>
                          <a:latin typeface="Arial" charset="0"/>
                        </a:rPr>
                        <a:t>aerobic</a:t>
                      </a:r>
                      <a:r>
                        <a:rPr kumimoji="0" lang="en-US" sz="2400" b="0" i="0" u="none" strike="noStrike" cap="none" normalizeH="0" baseline="0" dirty="0">
                          <a:ln>
                            <a:noFill/>
                          </a:ln>
                          <a:solidFill>
                            <a:schemeClr val="tx1"/>
                          </a:solidFill>
                          <a:effectLst/>
                          <a:latin typeface="Arial" charset="0"/>
                        </a:rPr>
                        <a:t> instructors, drill instructors, and athletic coaches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3"/>
          <p:cNvSpPr>
            <a:spLocks noGrp="1" noChangeArrowheads="1"/>
          </p:cNvSpPr>
          <p:nvPr>
            <p:ph idx="1"/>
          </p:nvPr>
        </p:nvSpPr>
        <p:spPr>
          <a:xfrm>
            <a:off x="471947" y="489155"/>
            <a:ext cx="11459497" cy="5562600"/>
          </a:xfrm>
        </p:spPr>
        <p:txBody>
          <a:bodyPr>
            <a:normAutofit/>
          </a:bodyPr>
          <a:lstStyle/>
          <a:p>
            <a:pPr marL="365760" indent="-256032" algn="just">
              <a:buFont typeface="Wingdings 3"/>
              <a:buChar char=""/>
              <a:defRPr/>
            </a:pPr>
            <a:r>
              <a:rPr lang="en-US" sz="2400" dirty="0"/>
              <a:t>Professional voice user who need voice therapy require special diagnostic and intervention strategies. Each of these individuals has a vested interest in preserving and protecting the voice. They differ from the general voice population because of the unusual demands placed on their voice ,especial singers, teacher and actors. These demands are greater in both quality and quantity. </a:t>
            </a:r>
          </a:p>
          <a:p>
            <a:pPr marL="365760" indent="-256032" algn="just">
              <a:buFont typeface="Wingdings 3"/>
              <a:buChar char=""/>
              <a:defRPr/>
            </a:pPr>
            <a:r>
              <a:rPr lang="en-US" sz="2400" dirty="0"/>
              <a:t>In addition they differ in many instances by requesting therapy for voices that might generally be regarded as a “normal” however since they may be required to perform in super normal range of voice production ,speech language pathologist must learn to recognize and help restore optimal not merely normal voice.</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a:spLocks noGrp="1" noChangeArrowheads="1"/>
          </p:cNvSpPr>
          <p:nvPr>
            <p:ph idx="1"/>
          </p:nvPr>
        </p:nvSpPr>
        <p:spPr>
          <a:xfrm>
            <a:off x="530941" y="685800"/>
            <a:ext cx="11076039" cy="5410200"/>
          </a:xfrm>
        </p:spPr>
        <p:txBody>
          <a:bodyPr>
            <a:normAutofit/>
          </a:bodyPr>
          <a:lstStyle/>
          <a:p>
            <a:pPr marL="533400" indent="-533400" algn="just">
              <a:buNone/>
              <a:defRPr/>
            </a:pPr>
            <a:r>
              <a:rPr lang="en-US" dirty="0"/>
              <a:t>Pre-requisites for</a:t>
            </a:r>
            <a:r>
              <a:rPr lang="en-US" sz="2400" dirty="0"/>
              <a:t> </a:t>
            </a:r>
            <a:r>
              <a:rPr lang="en-US" dirty="0"/>
              <a:t>SLPs when dealing with voice disordered professional speakers </a:t>
            </a:r>
          </a:p>
          <a:p>
            <a:pPr marL="533400" indent="-533400" algn="just">
              <a:buFont typeface="Wingdings" pitchFamily="2" charset="2"/>
              <a:buAutoNum type="arabicPeriod"/>
              <a:defRPr/>
            </a:pPr>
            <a:r>
              <a:rPr lang="en-US" sz="2400" dirty="0"/>
              <a:t>The clinician needs to be supersensitive to super speaking</a:t>
            </a:r>
          </a:p>
          <a:p>
            <a:pPr marL="533400" indent="-533400" algn="just">
              <a:buFont typeface="Wingdings" pitchFamily="2" charset="2"/>
              <a:buAutoNum type="arabicPeriod"/>
              <a:defRPr/>
            </a:pPr>
            <a:r>
              <a:rPr lang="en-US" sz="2400" dirty="0"/>
              <a:t>The clinician needs to be skilled in counseling and in critiquing ,in a positive manner, professional speakers who may perceive their current abilities as excellent </a:t>
            </a:r>
          </a:p>
          <a:p>
            <a:pPr marL="533400" indent="-533400" algn="just">
              <a:buFont typeface="Wingdings" pitchFamily="2" charset="2"/>
              <a:buAutoNum type="arabicPeriod"/>
              <a:defRPr/>
            </a:pPr>
            <a:r>
              <a:rPr lang="en-US" sz="2400" dirty="0"/>
              <a:t>The clinician needs to concentrate on enhancing the professional speakers vocal repertoire rather than teach new skills</a:t>
            </a:r>
          </a:p>
          <a:p>
            <a:pPr marL="533400" indent="-533400" algn="just">
              <a:buFont typeface="Wingdings" pitchFamily="2" charset="2"/>
              <a:buAutoNum type="arabicPeriod"/>
              <a:defRPr/>
            </a:pPr>
            <a:r>
              <a:rPr lang="en-US" sz="2400" dirty="0"/>
              <a:t>The clinician need to focus on rebalancing the three part system (respiration/phonation/ resonance) rather than isolated skill drills.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3"/>
          <p:cNvSpPr>
            <a:spLocks noGrp="1" noChangeArrowheads="1"/>
          </p:cNvSpPr>
          <p:nvPr>
            <p:ph idx="1"/>
          </p:nvPr>
        </p:nvSpPr>
        <p:spPr>
          <a:xfrm>
            <a:off x="693173" y="533400"/>
            <a:ext cx="10854813" cy="5562600"/>
          </a:xfrm>
        </p:spPr>
        <p:txBody>
          <a:bodyPr/>
          <a:lstStyle/>
          <a:p>
            <a:pPr marL="533400" indent="-533400">
              <a:buFont typeface="Wingdings" pitchFamily="2" charset="2"/>
              <a:buAutoNum type="arabicPeriod" startAt="5"/>
            </a:pPr>
            <a:r>
              <a:rPr lang="en-US" sz="2400" dirty="0"/>
              <a:t>The clinician need to explicitly describe the need ,purpose and the function of each therapeutics activity</a:t>
            </a:r>
          </a:p>
          <a:p>
            <a:pPr marL="533400" indent="-533400">
              <a:buFont typeface="Wingdings" pitchFamily="2" charset="2"/>
              <a:buAutoNum type="arabicPeriod" startAt="5"/>
            </a:pPr>
            <a:r>
              <a:rPr lang="en-US" sz="2400" dirty="0"/>
              <a:t>The clinician need to emphasize carryover into everyday speech and professional activities rather than to assign practice period only </a:t>
            </a:r>
          </a:p>
          <a:p>
            <a:pPr marL="533400" indent="-533400">
              <a:buFont typeface="Wingdings" pitchFamily="2" charset="2"/>
              <a:buAutoNum type="arabicPeriod" startAt="5"/>
            </a:pPr>
            <a:r>
              <a:rPr lang="en-US" sz="2400" dirty="0"/>
              <a:t>The clinician need to prepared for rapid changes and have appropriate materials ready and available </a:t>
            </a:r>
          </a:p>
          <a:p>
            <a:pPr marL="533400" indent="-533400">
              <a:buFont typeface="Wingdings" pitchFamily="2" charset="2"/>
              <a:buAutoNum type="arabicPeriod" startAt="5"/>
            </a:pPr>
            <a:r>
              <a:rPr lang="en-US" sz="2400" dirty="0"/>
              <a:t>The clinician may need to help the patient established a good voice in spite of, or in the presence of, vocal pathology if diagnosed.</a:t>
            </a:r>
          </a:p>
          <a:p>
            <a:pPr marL="533400" indent="-533400">
              <a:buNone/>
            </a:pPr>
            <a:endParaRPr lang="en-US" sz="24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3"/>
          <p:cNvSpPr>
            <a:spLocks noGrp="1" noChangeArrowheads="1"/>
          </p:cNvSpPr>
          <p:nvPr>
            <p:ph idx="1"/>
          </p:nvPr>
        </p:nvSpPr>
        <p:spPr>
          <a:xfrm>
            <a:off x="648929" y="304800"/>
            <a:ext cx="10722077" cy="5638800"/>
          </a:xfrm>
        </p:spPr>
        <p:txBody>
          <a:bodyPr/>
          <a:lstStyle/>
          <a:p>
            <a:pPr marL="711200" indent="-711200">
              <a:buNone/>
            </a:pPr>
            <a:endParaRPr lang="en-US" dirty="0"/>
          </a:p>
          <a:p>
            <a:pPr marL="711200" indent="-711200">
              <a:buNone/>
            </a:pPr>
            <a:r>
              <a:rPr lang="en-US" dirty="0">
                <a:latin typeface="Times New Roman" pitchFamily="18" charset="0"/>
              </a:rPr>
              <a:t>  Therapy for professional voice users</a:t>
            </a:r>
          </a:p>
          <a:p>
            <a:pPr marL="711200" indent="-711200">
              <a:buNone/>
            </a:pPr>
            <a:r>
              <a:rPr lang="en-US" sz="2400" dirty="0">
                <a:latin typeface="Times New Roman" pitchFamily="18" charset="0"/>
              </a:rPr>
              <a:t>         Therapy for professional voice problems can be organized into several levels although this classification is not intended to imply that they must be stratified or done sequentially.</a:t>
            </a:r>
          </a:p>
          <a:p>
            <a:pPr marL="711200" indent="-711200">
              <a:buNone/>
            </a:pPr>
            <a:r>
              <a:rPr lang="en-US" sz="2400" dirty="0">
                <a:latin typeface="Times New Roman" pitchFamily="18" charset="0"/>
              </a:rPr>
              <a:t>        Therapy is divided in four main levels</a:t>
            </a:r>
          </a:p>
          <a:p>
            <a:pPr marL="711200" indent="-711200">
              <a:buFont typeface="Wingdings" pitchFamily="2" charset="2"/>
              <a:buAutoNum type="romanUcPeriod"/>
            </a:pPr>
            <a:r>
              <a:rPr lang="en-US" sz="2400" dirty="0">
                <a:latin typeface="Times New Roman" pitchFamily="18" charset="0"/>
              </a:rPr>
              <a:t> Level- 1</a:t>
            </a:r>
          </a:p>
          <a:p>
            <a:pPr marL="711200" indent="-711200">
              <a:buFont typeface="Wingdings" pitchFamily="2" charset="2"/>
              <a:buAutoNum type="romanUcPeriod"/>
            </a:pPr>
            <a:r>
              <a:rPr lang="en-US" sz="2400" dirty="0">
                <a:latin typeface="Times New Roman" pitchFamily="18" charset="0"/>
              </a:rPr>
              <a:t> Level -2</a:t>
            </a:r>
          </a:p>
          <a:p>
            <a:pPr marL="711200" indent="-711200">
              <a:buFont typeface="Wingdings" pitchFamily="2" charset="2"/>
              <a:buAutoNum type="romanUcPeriod"/>
            </a:pPr>
            <a:r>
              <a:rPr lang="en-US" sz="2400" dirty="0">
                <a:latin typeface="Times New Roman" pitchFamily="18" charset="0"/>
              </a:rPr>
              <a:t> Level -3</a:t>
            </a:r>
          </a:p>
          <a:p>
            <a:pPr marL="711200" indent="-711200">
              <a:buFont typeface="Wingdings" pitchFamily="2" charset="2"/>
              <a:buAutoNum type="romanUcPeriod"/>
            </a:pPr>
            <a:r>
              <a:rPr lang="en-US" sz="2400" dirty="0">
                <a:latin typeface="Times New Roman" pitchFamily="18" charset="0"/>
              </a:rPr>
              <a:t> Level-4</a:t>
            </a:r>
          </a:p>
          <a:p>
            <a:pPr marL="711200" indent="-711200">
              <a:buFont typeface="Wingdings" pitchFamily="2" charset="2"/>
              <a:buAutoNum type="romanUcPeriod"/>
            </a:pPr>
            <a:endParaRPr lang="en-US" sz="2400" dirty="0">
              <a:latin typeface="Times New Roman" pitchFamily="18"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3"/>
          <p:cNvSpPr>
            <a:spLocks noGrp="1" noChangeArrowheads="1"/>
          </p:cNvSpPr>
          <p:nvPr>
            <p:ph idx="1"/>
          </p:nvPr>
        </p:nvSpPr>
        <p:spPr>
          <a:xfrm>
            <a:off x="722671" y="609600"/>
            <a:ext cx="10913806" cy="5486400"/>
          </a:xfrm>
        </p:spPr>
        <p:txBody>
          <a:bodyPr/>
          <a:lstStyle/>
          <a:p>
            <a:pPr eaLnBrk="1" hangingPunct="1">
              <a:lnSpc>
                <a:spcPct val="90000"/>
              </a:lnSpc>
              <a:buFont typeface="Wingdings" pitchFamily="2" charset="2"/>
              <a:buNone/>
            </a:pPr>
            <a:r>
              <a:rPr lang="en-US" b="1" dirty="0">
                <a:latin typeface="Times New Roman" pitchFamily="18" charset="0"/>
              </a:rPr>
              <a:t>Level-One Therapy</a:t>
            </a:r>
          </a:p>
          <a:p>
            <a:pPr eaLnBrk="1" hangingPunct="1">
              <a:lnSpc>
                <a:spcPct val="90000"/>
              </a:lnSpc>
              <a:buFont typeface="Wingdings" pitchFamily="2" charset="2"/>
              <a:buNone/>
            </a:pPr>
            <a:r>
              <a:rPr lang="en-US" sz="2400" i="1" dirty="0">
                <a:latin typeface="Times New Roman" pitchFamily="18" charset="0"/>
              </a:rPr>
              <a:t>Level-One Therapy </a:t>
            </a:r>
            <a:r>
              <a:rPr lang="en-US" sz="2400" dirty="0">
                <a:latin typeface="Times New Roman" pitchFamily="18" charset="0"/>
              </a:rPr>
              <a:t>refers to an educational level, utilizing instruction, discussion, and modeling as its primary therapeutic tools.</a:t>
            </a:r>
          </a:p>
          <a:p>
            <a:pPr eaLnBrk="1" hangingPunct="1">
              <a:lnSpc>
                <a:spcPct val="90000"/>
              </a:lnSpc>
              <a:buFont typeface="Wingdings" pitchFamily="2" charset="2"/>
              <a:buNone/>
            </a:pPr>
            <a:r>
              <a:rPr lang="en-US" sz="2400" dirty="0">
                <a:latin typeface="Times New Roman" pitchFamily="18" charset="0"/>
              </a:rPr>
              <a:t> The patient and therapist talk about various vocal misuse or abuse patterns, make decisions about which can be deleted from the patients usual life-style and which must be retained to allow the patient to feel like him/ herself. </a:t>
            </a:r>
          </a:p>
          <a:p>
            <a:pPr eaLnBrk="1" hangingPunct="1">
              <a:lnSpc>
                <a:spcPct val="90000"/>
              </a:lnSpc>
              <a:buFont typeface="Wingdings" pitchFamily="2" charset="2"/>
              <a:buNone/>
            </a:pPr>
            <a:r>
              <a:rPr lang="en-US" sz="2400" dirty="0">
                <a:latin typeface="Times New Roman" pitchFamily="18" charset="0"/>
              </a:rPr>
              <a:t>Often singers, especially older ones, may object to modifying their breathing, voicing, or resonance patterns because such patterns have been effective in a long and successful career. </a:t>
            </a:r>
          </a:p>
          <a:p>
            <a:pPr eaLnBrk="1" hangingPunct="1">
              <a:lnSpc>
                <a:spcPct val="90000"/>
              </a:lnSpc>
              <a:buFont typeface="Wingdings" pitchFamily="2" charset="2"/>
              <a:buNone/>
            </a:pPr>
            <a:r>
              <a:rPr lang="en-US" sz="2400" dirty="0">
                <a:latin typeface="Times New Roman" pitchFamily="18" charset="0"/>
              </a:rPr>
              <a:t>Attempts to begin learning and practicing a new method are met with resistance, whereas discussion of what can or cannot be changed may be a gentler way to convince the more resistant patient.</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3"/>
          <p:cNvSpPr>
            <a:spLocks noGrp="1" noChangeArrowheads="1"/>
          </p:cNvSpPr>
          <p:nvPr>
            <p:ph idx="1"/>
          </p:nvPr>
        </p:nvSpPr>
        <p:spPr>
          <a:xfrm>
            <a:off x="368709" y="533400"/>
            <a:ext cx="11326761" cy="5562600"/>
          </a:xfrm>
        </p:spPr>
        <p:txBody>
          <a:bodyPr/>
          <a:lstStyle/>
          <a:p>
            <a:pPr algn="just" eaLnBrk="1" hangingPunct="1">
              <a:lnSpc>
                <a:spcPct val="90000"/>
              </a:lnSpc>
              <a:buFont typeface="Wingdings" pitchFamily="2" charset="2"/>
              <a:buNone/>
            </a:pPr>
            <a:r>
              <a:rPr lang="en-US" sz="2400" dirty="0">
                <a:latin typeface="Times New Roman" pitchFamily="18" charset="0"/>
              </a:rPr>
              <a:t>                The clinician continues to model easy, relaxed voicing. Frequently the patient begins to use the same type of voice within the context of the session and begins to carry over this behavior outside the session. </a:t>
            </a:r>
          </a:p>
          <a:p>
            <a:pPr algn="just" eaLnBrk="1" hangingPunct="1">
              <a:lnSpc>
                <a:spcPct val="90000"/>
              </a:lnSpc>
              <a:buFont typeface="Wingdings" pitchFamily="2" charset="2"/>
              <a:buNone/>
            </a:pPr>
            <a:r>
              <a:rPr lang="en-US" sz="2400" dirty="0">
                <a:latin typeface="Times New Roman" pitchFamily="18" charset="0"/>
              </a:rPr>
              <a:t>This level of intervention is frequently effective and may be all that is needed for professional singers who are attuned to their bodies and in touch with the need to modify their lifestyle in order to maintain vocal health.</a:t>
            </a:r>
          </a:p>
          <a:p>
            <a:pPr algn="just" eaLnBrk="1" hangingPunct="1">
              <a:lnSpc>
                <a:spcPct val="90000"/>
              </a:lnSpc>
              <a:buFont typeface="Wingdings" pitchFamily="2" charset="2"/>
              <a:buNone/>
            </a:pPr>
            <a:r>
              <a:rPr lang="en-US" sz="2400" dirty="0">
                <a:latin typeface="Times New Roman" pitchFamily="18" charset="0"/>
              </a:rPr>
              <a:t>              Voice professionals, singers and non-singers, come to SLPs with varying degrees of knowledge about the factors that are responsible for their current problems. </a:t>
            </a:r>
          </a:p>
          <a:p>
            <a:pPr algn="just" eaLnBrk="1" hangingPunct="1">
              <a:lnSpc>
                <a:spcPct val="90000"/>
              </a:lnSpc>
              <a:buFont typeface="Wingdings" pitchFamily="2" charset="2"/>
              <a:buNone/>
            </a:pPr>
            <a:r>
              <a:rPr lang="en-US" sz="2400" dirty="0">
                <a:latin typeface="Times New Roman" pitchFamily="18" charset="0"/>
              </a:rPr>
              <a:t>Positive alternatives to their vocally abusive behaviors are developed through a vocal hygiene program. A discussion of vocal hygiene is important at </a:t>
            </a:r>
            <a:r>
              <a:rPr lang="en-US" sz="2400" u="sng" dirty="0">
                <a:latin typeface="Times New Roman" pitchFamily="18" charset="0"/>
              </a:rPr>
              <a:t>Level-One Therapy</a:t>
            </a:r>
            <a:r>
              <a:rPr lang="en-US" sz="2400" dirty="0">
                <a:latin typeface="Times New Roman" pitchFamily="18" charset="0"/>
              </a:rPr>
              <a:t>.</a:t>
            </a:r>
          </a:p>
          <a:p>
            <a:pPr algn="just" eaLnBrk="1" hangingPunct="1">
              <a:lnSpc>
                <a:spcPct val="90000"/>
              </a:lnSpc>
            </a:pPr>
            <a:endParaRPr lang="en-US" sz="2400" dirty="0">
              <a:latin typeface="Times New Roman" pitchFamily="18" charset="0"/>
            </a:endParaRPr>
          </a:p>
          <a:p>
            <a:pPr eaLnBrk="1" hangingPunct="1">
              <a:lnSpc>
                <a:spcPct val="90000"/>
              </a:lnSpc>
            </a:pPr>
            <a:endParaRPr lang="en-US" sz="2400" dirty="0">
              <a:latin typeface="Times New Roman" pitchFamily="18"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3"/>
          <p:cNvSpPr>
            <a:spLocks noGrp="1" noChangeArrowheads="1"/>
          </p:cNvSpPr>
          <p:nvPr>
            <p:ph idx="1"/>
          </p:nvPr>
        </p:nvSpPr>
        <p:spPr>
          <a:xfrm>
            <a:off x="663677" y="457200"/>
            <a:ext cx="10972800" cy="5638800"/>
          </a:xfrm>
        </p:spPr>
        <p:txBody>
          <a:bodyPr/>
          <a:lstStyle/>
          <a:p>
            <a:pPr marL="533400" indent="-533400">
              <a:lnSpc>
                <a:spcPct val="80000"/>
              </a:lnSpc>
              <a:buNone/>
            </a:pPr>
            <a:r>
              <a:rPr lang="en-US" sz="2400" dirty="0"/>
              <a:t>1. </a:t>
            </a:r>
            <a:r>
              <a:rPr lang="en-US" dirty="0">
                <a:latin typeface="Times New Roman" pitchFamily="18" charset="0"/>
              </a:rPr>
              <a:t>Throat Clearing</a:t>
            </a:r>
          </a:p>
          <a:p>
            <a:pPr marL="533400" indent="-533400">
              <a:lnSpc>
                <a:spcPct val="80000"/>
              </a:lnSpc>
              <a:buNone/>
            </a:pPr>
            <a:r>
              <a:rPr lang="en-US" sz="2400" dirty="0">
                <a:latin typeface="Times New Roman" pitchFamily="18" charset="0"/>
              </a:rPr>
              <a:t>      In some cases, excessive mucus is a problem (associated with gastric reflux, post-nasal drip, and allergies). More often, patients clear their throats out of habit, rather than need. This behavior, because it is traumatic to the vocal folds, should be eliminated. The following alternatives are useful:</a:t>
            </a:r>
          </a:p>
          <a:p>
            <a:pPr marL="533400" indent="-533400">
              <a:lnSpc>
                <a:spcPct val="80000"/>
              </a:lnSpc>
              <a:buFont typeface="Wingdings" pitchFamily="2" charset="2"/>
              <a:buChar char="Ø"/>
            </a:pPr>
            <a:r>
              <a:rPr lang="en-US" sz="2400" dirty="0">
                <a:latin typeface="Times New Roman" pitchFamily="18" charset="0"/>
              </a:rPr>
              <a:t>Dry swallow: Swallowing closes the vocal folds and can help rid them of mucous. The action of swallowing (in the post-abduction phase) can also relax the larynx, helping to alleviate the perceived need to clear the throat.</a:t>
            </a:r>
          </a:p>
          <a:p>
            <a:pPr marL="533400" indent="-533400">
              <a:lnSpc>
                <a:spcPct val="80000"/>
              </a:lnSpc>
              <a:buFont typeface="Wingdings" pitchFamily="2" charset="2"/>
              <a:buChar char="Ø"/>
            </a:pPr>
            <a:r>
              <a:rPr lang="en-US" sz="2400" dirty="0">
                <a:latin typeface="Times New Roman" pitchFamily="18" charset="0"/>
              </a:rPr>
              <a:t>Take small sips of water.</a:t>
            </a:r>
          </a:p>
          <a:p>
            <a:pPr marL="533400" indent="-533400">
              <a:lnSpc>
                <a:spcPct val="80000"/>
              </a:lnSpc>
              <a:buFont typeface="Wingdings" pitchFamily="2" charset="2"/>
              <a:buChar char="Ø"/>
            </a:pPr>
            <a:r>
              <a:rPr lang="en-US" sz="2400" dirty="0">
                <a:latin typeface="Times New Roman" pitchFamily="18" charset="0"/>
              </a:rPr>
              <a:t>Use a "silent cough." This is achieved by using abdominal support to push air through the folds (as if producing an /h/ sound). The strong air­flow blows mucous off the vocal folds.</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3"/>
          <p:cNvSpPr>
            <a:spLocks noGrp="1" noChangeArrowheads="1"/>
          </p:cNvSpPr>
          <p:nvPr>
            <p:ph idx="1"/>
          </p:nvPr>
        </p:nvSpPr>
        <p:spPr>
          <a:xfrm>
            <a:off x="2166910" y="533400"/>
            <a:ext cx="8043890" cy="5562600"/>
          </a:xfrm>
        </p:spPr>
        <p:txBody>
          <a:bodyPr/>
          <a:lstStyle/>
          <a:p>
            <a:pPr eaLnBrk="1" hangingPunct="1">
              <a:buFont typeface="Wingdings" pitchFamily="2" charset="2"/>
              <a:buChar char="Ø"/>
            </a:pPr>
            <a:endParaRPr lang="en-US" sz="2400" dirty="0">
              <a:latin typeface="Times New Roman" pitchFamily="18" charset="0"/>
            </a:endParaRPr>
          </a:p>
          <a:p>
            <a:pPr eaLnBrk="1" hangingPunct="1">
              <a:buFont typeface="Wingdings" pitchFamily="2" charset="2"/>
              <a:buChar char="Ø"/>
            </a:pPr>
            <a:r>
              <a:rPr lang="en-US" sz="2400" dirty="0">
                <a:latin typeface="Times New Roman" pitchFamily="18" charset="0"/>
              </a:rPr>
              <a:t>Pant lightly, then swallow.</a:t>
            </a:r>
          </a:p>
          <a:p>
            <a:pPr eaLnBrk="1" hangingPunct="1">
              <a:buFont typeface="Wingdings" pitchFamily="2" charset="2"/>
              <a:buChar char="Ø"/>
            </a:pPr>
            <a:r>
              <a:rPr lang="en-US" sz="2400" dirty="0">
                <a:latin typeface="Times New Roman" pitchFamily="18" charset="0"/>
              </a:rPr>
              <a:t>Hum lightly.</a:t>
            </a:r>
          </a:p>
          <a:p>
            <a:pPr eaLnBrk="1" hangingPunct="1">
              <a:buFont typeface="Wingdings" pitchFamily="2" charset="2"/>
              <a:buChar char="Ø"/>
            </a:pPr>
            <a:r>
              <a:rPr lang="en-US" sz="2400" dirty="0">
                <a:latin typeface="Times New Roman" pitchFamily="18" charset="0"/>
              </a:rPr>
              <a:t>Laugh gently or giggle lightly, then swallow.</a:t>
            </a:r>
          </a:p>
          <a:p>
            <a:pPr eaLnBrk="1" hangingPunct="1">
              <a:buFont typeface="Wingdings" pitchFamily="2" charset="2"/>
              <a:buChar char="Ø"/>
            </a:pPr>
            <a:r>
              <a:rPr lang="en-US" sz="2400" dirty="0">
                <a:latin typeface="Times New Roman" pitchFamily="18" charset="0"/>
              </a:rPr>
              <a:t>Talk through the mucous. The natural vibration of the vocal folds may rid the vocal folds of secretions.</a:t>
            </a:r>
          </a:p>
          <a:p>
            <a:pPr eaLnBrk="1" hangingPunct="1">
              <a:buFont typeface="Wingdings" pitchFamily="2" charset="2"/>
              <a:buChar char="Ø"/>
            </a:pPr>
            <a:r>
              <a:rPr lang="en-US" sz="2400" dirty="0">
                <a:latin typeface="Times New Roman" pitchFamily="18" charset="0"/>
              </a:rPr>
              <a:t>For singers, vocalize lightly on five note scales in a comfortable range on /a/, or slide up an octave softly on /a/.</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3"/>
          <p:cNvSpPr>
            <a:spLocks noGrp="1" noChangeArrowheads="1"/>
          </p:cNvSpPr>
          <p:nvPr>
            <p:ph idx="1"/>
          </p:nvPr>
        </p:nvSpPr>
        <p:spPr>
          <a:xfrm>
            <a:off x="693174" y="304800"/>
            <a:ext cx="10972800" cy="5791200"/>
          </a:xfrm>
        </p:spPr>
        <p:txBody>
          <a:bodyPr/>
          <a:lstStyle/>
          <a:p>
            <a:pPr eaLnBrk="1" hangingPunct="1">
              <a:lnSpc>
                <a:spcPct val="90000"/>
              </a:lnSpc>
              <a:buFont typeface="Wingdings" pitchFamily="2" charset="2"/>
              <a:buNone/>
            </a:pPr>
            <a:r>
              <a:rPr lang="en-US" sz="2400" dirty="0"/>
              <a:t>2. </a:t>
            </a:r>
            <a:r>
              <a:rPr lang="en-US" dirty="0">
                <a:latin typeface="Times New Roman" pitchFamily="18" charset="0"/>
              </a:rPr>
              <a:t>Whispering</a:t>
            </a:r>
          </a:p>
          <a:p>
            <a:pPr eaLnBrk="1" hangingPunct="1">
              <a:lnSpc>
                <a:spcPct val="90000"/>
              </a:lnSpc>
              <a:buFont typeface="Wingdings" pitchFamily="2" charset="2"/>
              <a:buNone/>
            </a:pPr>
            <a:r>
              <a:rPr lang="en-US" sz="2400" dirty="0">
                <a:latin typeface="Times New Roman" pitchFamily="18" charset="0"/>
              </a:rPr>
              <a:t>            Many patients, especially singers, are aware that whispering should be avoided. During whispering in many instances, the anterior two thirds of the vocal folds approximate. </a:t>
            </a:r>
          </a:p>
          <a:p>
            <a:pPr eaLnBrk="1" hangingPunct="1">
              <a:lnSpc>
                <a:spcPct val="90000"/>
              </a:lnSpc>
              <a:buFont typeface="Wingdings" pitchFamily="2" charset="2"/>
              <a:buNone/>
            </a:pPr>
            <a:r>
              <a:rPr lang="en-US" sz="2400" dirty="0">
                <a:latin typeface="Times New Roman" pitchFamily="18" charset="0"/>
              </a:rPr>
              <a:t>Forced or loud whispering appears most harmful. The adverse effects of whispering have not been fully documented, but ample clinical experience supports the proscription.                                               </a:t>
            </a:r>
          </a:p>
          <a:p>
            <a:pPr eaLnBrk="1" hangingPunct="1">
              <a:lnSpc>
                <a:spcPct val="90000"/>
              </a:lnSpc>
              <a:buFont typeface="Wingdings" pitchFamily="2" charset="2"/>
              <a:buNone/>
            </a:pPr>
            <a:r>
              <a:rPr lang="en-US" sz="2400" dirty="0">
                <a:latin typeface="Times New Roman" pitchFamily="18" charset="0"/>
              </a:rPr>
              <a:t>   Although extremely soft whispering without vocal contact may be safe, few patients maintain this technique, and most resort to using forced whispering to be heard without even realizing it. </a:t>
            </a:r>
          </a:p>
          <a:p>
            <a:pPr eaLnBrk="1" hangingPunct="1">
              <a:lnSpc>
                <a:spcPct val="90000"/>
              </a:lnSpc>
              <a:buFont typeface="Wingdings" pitchFamily="2" charset="2"/>
              <a:buNone/>
            </a:pPr>
            <a:r>
              <a:rPr lang="en-US" sz="2400" dirty="0">
                <a:latin typeface="Times New Roman" pitchFamily="18" charset="0"/>
              </a:rPr>
              <a:t>Therefore, patients are cautioned that all whispering should be avoided. However, actors may need to make use of this type of vocal production in their work. In this case, specialized training is indicated.</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3"/>
          <p:cNvSpPr>
            <a:spLocks noGrp="1" noChangeArrowheads="1"/>
          </p:cNvSpPr>
          <p:nvPr>
            <p:ph idx="1"/>
          </p:nvPr>
        </p:nvSpPr>
        <p:spPr>
          <a:xfrm>
            <a:off x="707923" y="533400"/>
            <a:ext cx="10943303" cy="5562600"/>
          </a:xfrm>
        </p:spPr>
        <p:txBody>
          <a:bodyPr/>
          <a:lstStyle/>
          <a:p>
            <a:pPr eaLnBrk="1" hangingPunct="1">
              <a:buFont typeface="Wingdings" pitchFamily="2" charset="2"/>
              <a:buNone/>
            </a:pPr>
            <a:endParaRPr lang="en-US" dirty="0"/>
          </a:p>
          <a:p>
            <a:pPr eaLnBrk="1" hangingPunct="1">
              <a:buFont typeface="Wingdings" pitchFamily="2" charset="2"/>
              <a:buNone/>
            </a:pPr>
            <a:r>
              <a:rPr lang="en-US" dirty="0"/>
              <a:t>3. </a:t>
            </a:r>
            <a:r>
              <a:rPr lang="en-US" dirty="0">
                <a:latin typeface="Times New Roman" pitchFamily="18" charset="0"/>
              </a:rPr>
              <a:t>Grunting/Noisy Vocalization</a:t>
            </a:r>
          </a:p>
          <a:p>
            <a:pPr eaLnBrk="1" hangingPunct="1">
              <a:buFont typeface="Wingdings" pitchFamily="2" charset="2"/>
              <a:buNone/>
            </a:pPr>
            <a:r>
              <a:rPr lang="en-US" dirty="0">
                <a:latin typeface="Times New Roman" pitchFamily="18" charset="0"/>
              </a:rPr>
              <a:t>   </a:t>
            </a:r>
            <a:r>
              <a:rPr lang="en-US" sz="2400" dirty="0">
                <a:latin typeface="Times New Roman" pitchFamily="18" charset="0"/>
              </a:rPr>
              <a:t>Grunting when lifting or exercising creates forceful, traumatic adduction of the folds. Instead:</a:t>
            </a:r>
          </a:p>
          <a:p>
            <a:pPr eaLnBrk="1" hangingPunct="1">
              <a:buFont typeface="Wingdings" pitchFamily="2" charset="2"/>
              <a:buChar char="Ø"/>
            </a:pPr>
            <a:r>
              <a:rPr lang="en-US" sz="2400" dirty="0">
                <a:latin typeface="Times New Roman" pitchFamily="18" charset="0"/>
              </a:rPr>
              <a:t>Exhale slowly on the exertion phase of any exercise (preferred method), or</a:t>
            </a:r>
          </a:p>
          <a:p>
            <a:pPr eaLnBrk="1" hangingPunct="1">
              <a:buFont typeface="Wingdings" pitchFamily="2" charset="2"/>
              <a:buChar char="Ø"/>
            </a:pPr>
            <a:r>
              <a:rPr lang="en-US" sz="2400" dirty="0">
                <a:latin typeface="Times New Roman" pitchFamily="18" charset="0"/>
              </a:rPr>
              <a:t>Adduct the vocal folds gently, prior to initiating each exercise event (such as a sit-up or weight lift) and release (abduct) after each event.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idx="1"/>
          </p:nvPr>
        </p:nvSpPr>
        <p:spPr>
          <a:xfrm>
            <a:off x="693174" y="357166"/>
            <a:ext cx="10884310" cy="5738834"/>
          </a:xfrm>
        </p:spPr>
        <p:txBody>
          <a:bodyPr/>
          <a:lstStyle/>
          <a:p>
            <a:pPr eaLnBrk="1" hangingPunct="1">
              <a:lnSpc>
                <a:spcPct val="90000"/>
              </a:lnSpc>
              <a:buFont typeface="Wingdings" pitchFamily="2" charset="2"/>
              <a:buChar char="§"/>
            </a:pPr>
            <a:endParaRPr lang="en-US" sz="2400" dirty="0">
              <a:latin typeface="Times New Roman" pitchFamily="18" charset="0"/>
            </a:endParaRPr>
          </a:p>
          <a:p>
            <a:pPr>
              <a:lnSpc>
                <a:spcPct val="90000"/>
              </a:lnSpc>
              <a:buFont typeface="Wingdings" pitchFamily="2" charset="2"/>
              <a:buChar char="§"/>
            </a:pPr>
            <a:r>
              <a:rPr lang="en-US" sz="2400" b="1" dirty="0">
                <a:latin typeface="Times New Roman" pitchFamily="18" charset="0"/>
              </a:rPr>
              <a:t>There are various classifications of PVUs on different basis:</a:t>
            </a:r>
          </a:p>
          <a:p>
            <a:pPr eaLnBrk="1" hangingPunct="1">
              <a:lnSpc>
                <a:spcPct val="90000"/>
              </a:lnSpc>
              <a:buNone/>
            </a:pPr>
            <a:endParaRPr lang="en-US" sz="2400" dirty="0">
              <a:latin typeface="Times New Roman" pitchFamily="18" charset="0"/>
            </a:endParaRPr>
          </a:p>
          <a:p>
            <a:pPr eaLnBrk="1" hangingPunct="1">
              <a:lnSpc>
                <a:spcPct val="90000"/>
              </a:lnSpc>
              <a:buNone/>
            </a:pPr>
            <a:r>
              <a:rPr lang="en-US" sz="2400" dirty="0">
                <a:latin typeface="Times New Roman" pitchFamily="18" charset="0"/>
              </a:rPr>
              <a:t>     </a:t>
            </a:r>
            <a:r>
              <a:rPr lang="en-US" sz="2400" dirty="0" err="1">
                <a:latin typeface="Times New Roman" pitchFamily="18" charset="0"/>
              </a:rPr>
              <a:t>Koutman</a:t>
            </a:r>
            <a:r>
              <a:rPr lang="en-US" sz="2400" dirty="0">
                <a:latin typeface="Times New Roman" pitchFamily="18" charset="0"/>
              </a:rPr>
              <a:t> and </a:t>
            </a:r>
            <a:r>
              <a:rPr lang="en-US" sz="2400" dirty="0" err="1">
                <a:latin typeface="Times New Roman" pitchFamily="18" charset="0"/>
              </a:rPr>
              <a:t>Issason</a:t>
            </a:r>
            <a:r>
              <a:rPr lang="en-US" sz="2400" dirty="0">
                <a:latin typeface="Times New Roman" pitchFamily="18" charset="0"/>
              </a:rPr>
              <a:t> (1991) suggested a voice usage classification of four levels namely:-</a:t>
            </a:r>
          </a:p>
          <a:p>
            <a:pPr eaLnBrk="1" hangingPunct="1">
              <a:lnSpc>
                <a:spcPct val="90000"/>
              </a:lnSpc>
              <a:buNone/>
            </a:pPr>
            <a:r>
              <a:rPr lang="en-US" dirty="0">
                <a:latin typeface="Times New Roman" pitchFamily="18" charset="0"/>
              </a:rPr>
              <a:t>Level –I:</a:t>
            </a:r>
            <a:r>
              <a:rPr lang="en-US" sz="2400" dirty="0">
                <a:latin typeface="Times New Roman" pitchFamily="18" charset="0"/>
              </a:rPr>
              <a:t> </a:t>
            </a:r>
            <a:r>
              <a:rPr lang="en-US" dirty="0">
                <a:latin typeface="Times New Roman" pitchFamily="18" charset="0"/>
              </a:rPr>
              <a:t>Elite vocal performer-</a:t>
            </a:r>
            <a:r>
              <a:rPr lang="en-US" sz="2400" dirty="0">
                <a:latin typeface="Times New Roman" pitchFamily="18" charset="0"/>
              </a:rPr>
              <a:t>professional singers and actors for whom even slight vocal difficulty may cause serious problems.</a:t>
            </a:r>
          </a:p>
          <a:p>
            <a:pPr eaLnBrk="1" hangingPunct="1">
              <a:lnSpc>
                <a:spcPct val="90000"/>
              </a:lnSpc>
              <a:buClr>
                <a:schemeClr val="tx1"/>
              </a:buClr>
              <a:buFont typeface="Wingdings" pitchFamily="2" charset="2"/>
              <a:buChar char="v"/>
            </a:pPr>
            <a:endParaRPr lang="en-US" sz="2400" dirty="0">
              <a:latin typeface="Times New Roman" pitchFamily="18" charset="0"/>
            </a:endParaRPr>
          </a:p>
          <a:p>
            <a:pPr eaLnBrk="1" hangingPunct="1">
              <a:lnSpc>
                <a:spcPct val="90000"/>
              </a:lnSpc>
              <a:buClr>
                <a:schemeClr val="tx1"/>
              </a:buClr>
              <a:buNone/>
            </a:pPr>
            <a:r>
              <a:rPr lang="en-US" dirty="0">
                <a:latin typeface="Times New Roman" pitchFamily="18" charset="0"/>
              </a:rPr>
              <a:t>Level-II</a:t>
            </a:r>
            <a:r>
              <a:rPr lang="en-US" sz="2400" dirty="0">
                <a:latin typeface="Times New Roman" pitchFamily="18" charset="0"/>
              </a:rPr>
              <a:t>: </a:t>
            </a:r>
            <a:r>
              <a:rPr lang="en-US" dirty="0">
                <a:latin typeface="Times New Roman" pitchFamily="18" charset="0"/>
              </a:rPr>
              <a:t>Professional voice users-</a:t>
            </a:r>
            <a:r>
              <a:rPr lang="en-US" sz="2400" dirty="0">
                <a:latin typeface="Times New Roman" pitchFamily="18" charset="0"/>
              </a:rPr>
              <a:t>for whom vocal difficulty would present inadequate job performance. E.g. Public speakers, lectures, teachers, telephone operators, airline reservationists etc…</a:t>
            </a:r>
          </a:p>
          <a:p>
            <a:pPr eaLnBrk="1" hangingPunct="1">
              <a:lnSpc>
                <a:spcPct val="90000"/>
              </a:lnSpc>
              <a:buClr>
                <a:schemeClr val="tx1"/>
              </a:buClr>
              <a:buFont typeface="Wingdings" pitchFamily="2" charset="2"/>
              <a:buChar char="v"/>
            </a:pPr>
            <a:endParaRPr lang="en-US" sz="2400" dirty="0">
              <a:latin typeface="Times New Roman" pitchFamily="18" charset="0"/>
            </a:endParaRPr>
          </a:p>
          <a:p>
            <a:pPr eaLnBrk="1" hangingPunct="1">
              <a:lnSpc>
                <a:spcPct val="90000"/>
              </a:lnSpc>
              <a:buFont typeface="Wingdings" pitchFamily="2" charset="2"/>
              <a:buNone/>
            </a:pPr>
            <a:endParaRPr lang="en-US" sz="2400" b="1" dirty="0">
              <a:latin typeface="Times New Roman" pitchFamily="18"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3"/>
          <p:cNvSpPr>
            <a:spLocks noGrp="1" noChangeArrowheads="1"/>
          </p:cNvSpPr>
          <p:nvPr>
            <p:ph idx="1"/>
          </p:nvPr>
        </p:nvSpPr>
        <p:spPr>
          <a:xfrm>
            <a:off x="398205" y="457200"/>
            <a:ext cx="11459497" cy="5638800"/>
          </a:xfrm>
        </p:spPr>
        <p:txBody>
          <a:bodyPr>
            <a:normAutofit/>
          </a:bodyPr>
          <a:lstStyle/>
          <a:p>
            <a:pPr marL="365760" indent="-256032" algn="just">
              <a:lnSpc>
                <a:spcPct val="80000"/>
              </a:lnSpc>
              <a:buNone/>
              <a:defRPr/>
            </a:pPr>
            <a:r>
              <a:rPr lang="en-US" dirty="0"/>
              <a:t>4. </a:t>
            </a:r>
            <a:r>
              <a:rPr lang="en-US" dirty="0">
                <a:latin typeface="Times New Roman" pitchFamily="18" charset="0"/>
              </a:rPr>
              <a:t>Yelling/ Screaming or Loud Talking</a:t>
            </a:r>
          </a:p>
          <a:p>
            <a:pPr marL="365760" indent="-256032" algn="just">
              <a:lnSpc>
                <a:spcPct val="80000"/>
              </a:lnSpc>
              <a:buFont typeface="Wingdings" pitchFamily="2" charset="2"/>
              <a:buChar char="Ø"/>
              <a:defRPr/>
            </a:pPr>
            <a:r>
              <a:rPr lang="en-US" sz="2400" dirty="0">
                <a:latin typeface="Times New Roman" pitchFamily="18" charset="0"/>
              </a:rPr>
              <a:t>Many performers and singers have gregarious, outgoing personalities. They commonly yell or scream as an expression of anger, frustration, elation, or joy. We advise them to save their voice for the performance and instead:</a:t>
            </a:r>
          </a:p>
          <a:p>
            <a:pPr marL="365760" indent="-256032" algn="just">
              <a:lnSpc>
                <a:spcPct val="80000"/>
              </a:lnSpc>
              <a:buFont typeface="Wingdings" pitchFamily="2" charset="2"/>
              <a:buChar char="Ø"/>
              <a:defRPr/>
            </a:pPr>
            <a:r>
              <a:rPr lang="en-US" sz="2400" dirty="0">
                <a:latin typeface="Times New Roman" pitchFamily="18" charset="0"/>
              </a:rPr>
              <a:t>Use a whistle or bell.</a:t>
            </a:r>
          </a:p>
          <a:p>
            <a:pPr marL="365760" indent="-256032" algn="just">
              <a:lnSpc>
                <a:spcPct val="80000"/>
              </a:lnSpc>
              <a:buFont typeface="Wingdings" pitchFamily="2" charset="2"/>
              <a:buChar char="Ø"/>
              <a:defRPr/>
            </a:pPr>
            <a:r>
              <a:rPr lang="en-US" sz="2400" dirty="0">
                <a:latin typeface="Times New Roman" pitchFamily="18" charset="0"/>
              </a:rPr>
              <a:t>Educate friends and family members about the harmful effects of yelling or screaming.</a:t>
            </a:r>
          </a:p>
          <a:p>
            <a:pPr marL="365760" indent="-256032" algn="just">
              <a:lnSpc>
                <a:spcPct val="80000"/>
              </a:lnSpc>
              <a:buFont typeface="Wingdings" pitchFamily="2" charset="2"/>
              <a:buChar char="Ø"/>
              <a:defRPr/>
            </a:pPr>
            <a:r>
              <a:rPr lang="en-US" sz="2400" dirty="0">
                <a:latin typeface="Times New Roman" pitchFamily="18" charset="0"/>
              </a:rPr>
              <a:t>Engage the help of others for monitoring.</a:t>
            </a:r>
          </a:p>
          <a:p>
            <a:pPr marL="365760" indent="-256032" algn="just">
              <a:lnSpc>
                <a:spcPct val="80000"/>
              </a:lnSpc>
              <a:buFont typeface="Wingdings" pitchFamily="2" charset="2"/>
              <a:buChar char="Ø"/>
              <a:defRPr/>
            </a:pPr>
            <a:r>
              <a:rPr lang="en-US" sz="2400" dirty="0">
                <a:latin typeface="Times New Roman" pitchFamily="18" charset="0"/>
              </a:rPr>
              <a:t>Use facial and other physical gestures to express emotions.</a:t>
            </a:r>
          </a:p>
          <a:p>
            <a:pPr marL="365760" indent="-256032" algn="just">
              <a:lnSpc>
                <a:spcPct val="80000"/>
              </a:lnSpc>
              <a:buFont typeface="Wingdings" pitchFamily="2" charset="2"/>
              <a:buChar char="Ø"/>
              <a:defRPr/>
            </a:pPr>
            <a:r>
              <a:rPr lang="en-US" sz="2400" dirty="0">
                <a:latin typeface="Times New Roman" pitchFamily="18" charset="0"/>
              </a:rPr>
              <a:t>Use hissing as another non-voiced outlet to express anger or frustration.</a:t>
            </a:r>
          </a:p>
          <a:p>
            <a:pPr marL="365760" indent="-256032" algn="just">
              <a:lnSpc>
                <a:spcPct val="80000"/>
              </a:lnSpc>
              <a:buFont typeface="Wingdings" pitchFamily="2" charset="2"/>
              <a:buChar char="Ø"/>
              <a:defRPr/>
            </a:pPr>
            <a:r>
              <a:rPr lang="en-US" sz="2400" dirty="0">
                <a:latin typeface="Times New Roman" pitchFamily="18" charset="0"/>
              </a:rPr>
              <a:t>Know the limits of your vocal abilities. Be aware of how much loud talking can be tolerated before fatigue is experienced.</a:t>
            </a:r>
          </a:p>
          <a:p>
            <a:pPr marL="365760" indent="-256032" algn="just">
              <a:lnSpc>
                <a:spcPct val="80000"/>
              </a:lnSpc>
              <a:buFont typeface="Wingdings" pitchFamily="2" charset="2"/>
              <a:buChar char="Ø"/>
              <a:defRPr/>
            </a:pPr>
            <a:r>
              <a:rPr lang="en-US" sz="2400" dirty="0">
                <a:latin typeface="Times New Roman" pitchFamily="18" charset="0"/>
              </a:rPr>
              <a:t> Cultivate the dramatic power of soft, articulated speech, which is often more effective than yelling.</a:t>
            </a:r>
          </a:p>
          <a:p>
            <a:pPr marL="365760" indent="-256032" algn="just">
              <a:lnSpc>
                <a:spcPct val="80000"/>
              </a:lnSpc>
              <a:buFont typeface="Wingdings" pitchFamily="2" charset="2"/>
              <a:buChar char="Ø"/>
              <a:defRPr/>
            </a:pPr>
            <a:endParaRPr lang="en-US" sz="2400" dirty="0">
              <a:latin typeface="Times New Roman" pitchFamily="18"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3"/>
          <p:cNvSpPr>
            <a:spLocks noGrp="1" noChangeArrowheads="1"/>
          </p:cNvSpPr>
          <p:nvPr>
            <p:ph idx="1"/>
          </p:nvPr>
        </p:nvSpPr>
        <p:spPr>
          <a:xfrm>
            <a:off x="383458" y="609600"/>
            <a:ext cx="11238271" cy="5638800"/>
          </a:xfrm>
        </p:spPr>
        <p:txBody>
          <a:bodyPr/>
          <a:lstStyle/>
          <a:p>
            <a:pPr eaLnBrk="1" hangingPunct="1">
              <a:buFont typeface="Wingdings" pitchFamily="2" charset="2"/>
              <a:buNone/>
            </a:pPr>
            <a:r>
              <a:rPr lang="en-US" dirty="0"/>
              <a:t>5. </a:t>
            </a:r>
            <a:r>
              <a:rPr lang="en-US" dirty="0">
                <a:latin typeface="Times New Roman" pitchFamily="18" charset="0"/>
              </a:rPr>
              <a:t>Noisy Environments</a:t>
            </a:r>
          </a:p>
          <a:p>
            <a:pPr eaLnBrk="1" hangingPunct="1">
              <a:buFont typeface="Wingdings" pitchFamily="2" charset="2"/>
              <a:buNone/>
            </a:pPr>
            <a:r>
              <a:rPr lang="en-US" sz="2400" dirty="0">
                <a:latin typeface="Times New Roman" pitchFamily="18" charset="0"/>
              </a:rPr>
              <a:t>    Certain environments are inherently noisy (cars, airplanes, restaurants, social gatherings, night clubs). Special care should be taken not to speak over the noise level for long periods of time. Alternatives include:</a:t>
            </a:r>
          </a:p>
          <a:p>
            <a:pPr eaLnBrk="1" hangingPunct="1">
              <a:buFont typeface="Wingdings" pitchFamily="2" charset="2"/>
              <a:buChar char="Ø"/>
            </a:pPr>
            <a:r>
              <a:rPr lang="en-US" sz="2400" dirty="0">
                <a:latin typeface="Times New Roman" pitchFamily="18" charset="0"/>
              </a:rPr>
              <a:t>Face the listener.</a:t>
            </a:r>
          </a:p>
          <a:p>
            <a:pPr eaLnBrk="1" hangingPunct="1">
              <a:buFont typeface="Wingdings" pitchFamily="2" charset="2"/>
              <a:buChar char="Ø"/>
            </a:pPr>
            <a:r>
              <a:rPr lang="en-US" sz="2400" dirty="0">
                <a:latin typeface="Times New Roman" pitchFamily="18" charset="0"/>
              </a:rPr>
              <a:t>Gently over articulate rather than increase loudness.</a:t>
            </a:r>
          </a:p>
          <a:p>
            <a:pPr eaLnBrk="1" hangingPunct="1">
              <a:buFont typeface="Wingdings" pitchFamily="2" charset="2"/>
              <a:buChar char="Ø"/>
            </a:pPr>
            <a:r>
              <a:rPr lang="en-US" sz="2400" dirty="0">
                <a:latin typeface="Times New Roman" pitchFamily="18" charset="0"/>
              </a:rPr>
              <a:t>Speak at a slow rate to avoid the need for repetition.</a:t>
            </a:r>
          </a:p>
          <a:p>
            <a:pPr eaLnBrk="1" hangingPunct="1">
              <a:buFont typeface="Wingdings" pitchFamily="2" charset="2"/>
              <a:buChar char="Ø"/>
            </a:pPr>
            <a:r>
              <a:rPr lang="en-US" sz="2400" dirty="0">
                <a:latin typeface="Times New Roman" pitchFamily="18" charset="0"/>
              </a:rPr>
              <a:t>Speak at normal pitch. There is a tendency to raise pitch and loudness in background noise. The normal, lower pitch often cuts through the ambient noise, decreasing the need to speak more loudly.</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3"/>
          <p:cNvSpPr>
            <a:spLocks noGrp="1" noChangeArrowheads="1"/>
          </p:cNvSpPr>
          <p:nvPr>
            <p:ph idx="1"/>
          </p:nvPr>
        </p:nvSpPr>
        <p:spPr>
          <a:xfrm>
            <a:off x="678426" y="304800"/>
            <a:ext cx="11046542" cy="5791200"/>
          </a:xfrm>
        </p:spPr>
        <p:txBody>
          <a:bodyPr/>
          <a:lstStyle/>
          <a:p>
            <a:pPr eaLnBrk="1" hangingPunct="1">
              <a:lnSpc>
                <a:spcPct val="80000"/>
              </a:lnSpc>
              <a:buFont typeface="Wingdings" pitchFamily="2" charset="2"/>
              <a:buNone/>
            </a:pPr>
            <a:r>
              <a:rPr lang="en-US" dirty="0"/>
              <a:t>6. </a:t>
            </a:r>
            <a:r>
              <a:rPr lang="en-US" dirty="0">
                <a:latin typeface="Times New Roman" pitchFamily="18" charset="0"/>
              </a:rPr>
              <a:t>Excessive Talking</a:t>
            </a:r>
          </a:p>
          <a:p>
            <a:pPr eaLnBrk="1" hangingPunct="1">
              <a:lnSpc>
                <a:spcPct val="80000"/>
              </a:lnSpc>
              <a:buFont typeface="Wingdings" pitchFamily="2" charset="2"/>
              <a:buNone/>
            </a:pPr>
            <a:r>
              <a:rPr lang="en-US" sz="2000" dirty="0">
                <a:latin typeface="Times New Roman" pitchFamily="18" charset="0"/>
              </a:rPr>
              <a:t>    </a:t>
            </a:r>
            <a:r>
              <a:rPr lang="en-US" sz="2400" dirty="0">
                <a:latin typeface="Times New Roman" pitchFamily="18" charset="0"/>
              </a:rPr>
              <a:t>Gregarious patients find this a difficult habit to break. Modification can be facilitated using the following:</a:t>
            </a:r>
          </a:p>
          <a:p>
            <a:pPr eaLnBrk="1" hangingPunct="1">
              <a:lnSpc>
                <a:spcPct val="80000"/>
              </a:lnSpc>
              <a:buFont typeface="Wingdings" pitchFamily="2" charset="2"/>
              <a:buChar char="Ø"/>
            </a:pPr>
            <a:r>
              <a:rPr lang="en-US" sz="2400" dirty="0">
                <a:latin typeface="Times New Roman" pitchFamily="18" charset="0"/>
              </a:rPr>
              <a:t>Schedule vocal naps. Observe 20 minutes of silence, 2-3 times a day. Wear an alarm watch as a reminder. In addition, inexpensive digital watches are available with time-elapsed functions that beep every 10 minutes or every hour. This signal can be used early in retraining as a reminder to check vocal behavior.</a:t>
            </a:r>
          </a:p>
          <a:p>
            <a:pPr eaLnBrk="1" hangingPunct="1">
              <a:lnSpc>
                <a:spcPct val="80000"/>
              </a:lnSpc>
              <a:buFont typeface="Wingdings" pitchFamily="2" charset="2"/>
              <a:buChar char="Ø"/>
            </a:pPr>
            <a:r>
              <a:rPr lang="en-US" sz="2400" dirty="0">
                <a:latin typeface="Times New Roman" pitchFamily="18" charset="0"/>
              </a:rPr>
              <a:t>Limit the amount of time on the telephone.</a:t>
            </a:r>
          </a:p>
          <a:p>
            <a:pPr eaLnBrk="1" hangingPunct="1">
              <a:lnSpc>
                <a:spcPct val="80000"/>
              </a:lnSpc>
              <a:buFont typeface="Wingdings" pitchFamily="2" charset="2"/>
              <a:buChar char="Ø"/>
            </a:pPr>
            <a:r>
              <a:rPr lang="en-US" sz="2400" dirty="0">
                <a:latin typeface="Times New Roman" pitchFamily="18" charset="0"/>
              </a:rPr>
              <a:t>Limit interrupting others in conversation. Be a good listener.</a:t>
            </a:r>
          </a:p>
          <a:p>
            <a:pPr eaLnBrk="1" hangingPunct="1">
              <a:lnSpc>
                <a:spcPct val="80000"/>
              </a:lnSpc>
              <a:buFont typeface="Wingdings" pitchFamily="2" charset="2"/>
              <a:buNone/>
            </a:pPr>
            <a:r>
              <a:rPr lang="en-US" dirty="0">
                <a:latin typeface="Times New Roman" pitchFamily="18" charset="0"/>
              </a:rPr>
              <a:t>7. Caffeine Consumption</a:t>
            </a:r>
          </a:p>
          <a:p>
            <a:pPr eaLnBrk="1" hangingPunct="1">
              <a:lnSpc>
                <a:spcPct val="80000"/>
              </a:lnSpc>
              <a:buFont typeface="Wingdings" pitchFamily="2" charset="2"/>
              <a:buNone/>
            </a:pPr>
            <a:r>
              <a:rPr lang="en-US" sz="2000" dirty="0">
                <a:latin typeface="Times New Roman" pitchFamily="18" charset="0"/>
              </a:rPr>
              <a:t>      </a:t>
            </a:r>
            <a:r>
              <a:rPr lang="en-US" sz="2400" dirty="0">
                <a:latin typeface="Times New Roman" pitchFamily="18" charset="0"/>
              </a:rPr>
              <a:t>Excessive caffeine intake has a diuretic effect and depletes the vocal fold tissues of needed hydration. The patient should:</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3"/>
          <p:cNvSpPr>
            <a:spLocks noGrp="1" noChangeArrowheads="1"/>
          </p:cNvSpPr>
          <p:nvPr>
            <p:ph idx="1"/>
          </p:nvPr>
        </p:nvSpPr>
        <p:spPr>
          <a:xfrm>
            <a:off x="648929" y="381000"/>
            <a:ext cx="10869561" cy="5715000"/>
          </a:xfrm>
        </p:spPr>
        <p:txBody>
          <a:bodyPr/>
          <a:lstStyle/>
          <a:p>
            <a:pPr marL="533400" indent="-533400">
              <a:lnSpc>
                <a:spcPct val="80000"/>
              </a:lnSpc>
              <a:buFont typeface="Wingdings" pitchFamily="2" charset="2"/>
              <a:buChar char="Ø"/>
            </a:pPr>
            <a:r>
              <a:rPr lang="en-US" sz="2400" dirty="0">
                <a:latin typeface="Times New Roman" pitchFamily="18" charset="0"/>
              </a:rPr>
              <a:t>Avoid caffeinated beverages (coffee, soda, tea) especially before heavy voice use.</a:t>
            </a:r>
          </a:p>
          <a:p>
            <a:pPr marL="533400" indent="-533400">
              <a:lnSpc>
                <a:spcPct val="80000"/>
              </a:lnSpc>
              <a:buFont typeface="Wingdings" pitchFamily="2" charset="2"/>
              <a:buChar char="Ø"/>
            </a:pPr>
            <a:r>
              <a:rPr lang="en-US" sz="2400" dirty="0">
                <a:latin typeface="Times New Roman" pitchFamily="18" charset="0"/>
              </a:rPr>
              <a:t>Switch to decaffeinated beverages (water is the best substitute).</a:t>
            </a:r>
          </a:p>
          <a:p>
            <a:pPr marL="533400" indent="-533400">
              <a:lnSpc>
                <a:spcPct val="80000"/>
              </a:lnSpc>
              <a:buFont typeface="Wingdings" pitchFamily="2" charset="2"/>
              <a:buChar char="Ø"/>
            </a:pPr>
            <a:r>
              <a:rPr lang="en-US" sz="2400" dirty="0">
                <a:latin typeface="Times New Roman" pitchFamily="18" charset="0"/>
              </a:rPr>
              <a:t>Drink a glass of water for every cup of coffee or soda, and follow the recommendations below for systemic dryness.</a:t>
            </a:r>
          </a:p>
          <a:p>
            <a:pPr marL="533400" indent="-533400">
              <a:lnSpc>
                <a:spcPct val="80000"/>
              </a:lnSpc>
              <a:buNone/>
            </a:pPr>
            <a:r>
              <a:rPr lang="en-US" sz="2400" dirty="0">
                <a:latin typeface="Times New Roman" pitchFamily="18" charset="0"/>
              </a:rPr>
              <a:t>8. </a:t>
            </a:r>
            <a:r>
              <a:rPr lang="en-US" dirty="0">
                <a:latin typeface="Times New Roman" pitchFamily="18" charset="0"/>
              </a:rPr>
              <a:t>Systemic Dryness</a:t>
            </a:r>
          </a:p>
          <a:p>
            <a:pPr marL="533400" indent="-533400">
              <a:lnSpc>
                <a:spcPct val="80000"/>
              </a:lnSpc>
              <a:buNone/>
            </a:pPr>
            <a:r>
              <a:rPr lang="en-US" sz="1800" dirty="0">
                <a:latin typeface="Times New Roman" pitchFamily="18" charset="0"/>
              </a:rPr>
              <a:t>      </a:t>
            </a:r>
            <a:r>
              <a:rPr lang="en-US" sz="2400" dirty="0">
                <a:latin typeface="Times New Roman" pitchFamily="18" charset="0"/>
              </a:rPr>
              <a:t>Good systemic hydration is necessary for all patients. They are instructed to:</a:t>
            </a:r>
          </a:p>
          <a:p>
            <a:pPr marL="533400" indent="-533400">
              <a:lnSpc>
                <a:spcPct val="80000"/>
              </a:lnSpc>
              <a:buFont typeface="Wingdings" pitchFamily="2" charset="2"/>
              <a:buChar char="Ø"/>
            </a:pPr>
            <a:r>
              <a:rPr lang="en-US" sz="2400" dirty="0">
                <a:latin typeface="Times New Roman" pitchFamily="18" charset="0"/>
              </a:rPr>
              <a:t>Drink water every time they eat.</a:t>
            </a:r>
          </a:p>
          <a:p>
            <a:pPr marL="533400" indent="-533400">
              <a:lnSpc>
                <a:spcPct val="80000"/>
              </a:lnSpc>
              <a:buFont typeface="Wingdings" pitchFamily="2" charset="2"/>
              <a:buChar char="Ø"/>
            </a:pPr>
            <a:r>
              <a:rPr lang="en-US" sz="2400" dirty="0">
                <a:latin typeface="Times New Roman" pitchFamily="18" charset="0"/>
              </a:rPr>
              <a:t>Keep water at hand at all times.</a:t>
            </a:r>
          </a:p>
          <a:p>
            <a:pPr marL="533400" indent="-533400">
              <a:lnSpc>
                <a:spcPct val="80000"/>
              </a:lnSpc>
              <a:buFont typeface="Wingdings" pitchFamily="2" charset="2"/>
              <a:buChar char="Ø"/>
            </a:pPr>
            <a:r>
              <a:rPr lang="en-US" sz="2400" dirty="0">
                <a:latin typeface="Times New Roman" pitchFamily="18" charset="0"/>
              </a:rPr>
              <a:t>If a patient absolutely cannot tolerate water, try bottled spring water or tap water with a mild citrus twist.</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3"/>
          <p:cNvSpPr>
            <a:spLocks noGrp="1" noChangeArrowheads="1"/>
          </p:cNvSpPr>
          <p:nvPr>
            <p:ph idx="1"/>
          </p:nvPr>
        </p:nvSpPr>
        <p:spPr>
          <a:xfrm>
            <a:off x="471947" y="533400"/>
            <a:ext cx="10987549" cy="5562600"/>
          </a:xfrm>
        </p:spPr>
        <p:txBody>
          <a:bodyPr/>
          <a:lstStyle/>
          <a:p>
            <a:pPr algn="just" eaLnBrk="1" hangingPunct="1">
              <a:lnSpc>
                <a:spcPct val="90000"/>
              </a:lnSpc>
              <a:buFont typeface="Wingdings" pitchFamily="2" charset="2"/>
              <a:buNone/>
            </a:pPr>
            <a:r>
              <a:rPr lang="en-US" dirty="0"/>
              <a:t>9. </a:t>
            </a:r>
            <a:r>
              <a:rPr lang="en-US" dirty="0">
                <a:latin typeface="Times New Roman" pitchFamily="18" charset="0"/>
              </a:rPr>
              <a:t>Environmental Dryness</a:t>
            </a:r>
          </a:p>
          <a:p>
            <a:pPr algn="just" eaLnBrk="1" hangingPunct="1">
              <a:lnSpc>
                <a:spcPct val="90000"/>
              </a:lnSpc>
              <a:buFont typeface="Wingdings" pitchFamily="2" charset="2"/>
              <a:buNone/>
            </a:pPr>
            <a:r>
              <a:rPr lang="en-US" sz="2400" dirty="0">
                <a:latin typeface="Times New Roman" pitchFamily="18" charset="0"/>
              </a:rPr>
              <a:t>    Environmental factors can create a drying effect on the vocal mechanism. If the patient is singing or performing in geographical regions where relative humidity is low, special attention to improving environmental hydration is </a:t>
            </a:r>
            <a:r>
              <a:rPr lang="en-US" sz="2400" dirty="0" err="1">
                <a:latin typeface="Times New Roman" pitchFamily="18" charset="0"/>
              </a:rPr>
              <a:t>needed.The</a:t>
            </a:r>
            <a:r>
              <a:rPr lang="en-US" sz="2400" dirty="0">
                <a:latin typeface="Times New Roman" pitchFamily="18" charset="0"/>
              </a:rPr>
              <a:t> hot or cold steam, or ultrasonic mist is used to humidify the room.  Patient History, and special precautions must be taken.</a:t>
            </a:r>
          </a:p>
          <a:p>
            <a:pPr algn="just" eaLnBrk="1" hangingPunct="1">
              <a:lnSpc>
                <a:spcPct val="90000"/>
              </a:lnSpc>
              <a:buFont typeface="Wingdings" pitchFamily="2" charset="2"/>
              <a:buChar char="Ø"/>
            </a:pPr>
            <a:r>
              <a:rPr lang="en-US" sz="2400" dirty="0">
                <a:latin typeface="Times New Roman" pitchFamily="18" charset="0"/>
              </a:rPr>
              <a:t>Super-hydrate prior to and during air travel.</a:t>
            </a:r>
          </a:p>
          <a:p>
            <a:pPr algn="just" eaLnBrk="1" hangingPunct="1">
              <a:lnSpc>
                <a:spcPct val="90000"/>
              </a:lnSpc>
              <a:buFont typeface="Wingdings" pitchFamily="2" charset="2"/>
              <a:buChar char="Ø"/>
            </a:pPr>
            <a:r>
              <a:rPr lang="en-US" sz="2400" dirty="0">
                <a:latin typeface="Times New Roman" pitchFamily="18" charset="0"/>
              </a:rPr>
              <a:t>Use a humidifier and travel with it if possible.</a:t>
            </a:r>
          </a:p>
          <a:p>
            <a:pPr algn="just" eaLnBrk="1" hangingPunct="1">
              <a:lnSpc>
                <a:spcPct val="90000"/>
              </a:lnSpc>
              <a:buFont typeface="Wingdings" pitchFamily="2" charset="2"/>
              <a:buChar char="Ø"/>
            </a:pPr>
            <a:r>
              <a:rPr lang="en-US" sz="2400" dirty="0">
                <a:latin typeface="Times New Roman" pitchFamily="18" charset="0"/>
              </a:rPr>
              <a:t>Minimize talking on the airplane.</a:t>
            </a:r>
          </a:p>
          <a:p>
            <a:pPr algn="just" eaLnBrk="1" hangingPunct="1">
              <a:lnSpc>
                <a:spcPct val="90000"/>
              </a:lnSpc>
              <a:buFont typeface="Wingdings" pitchFamily="2" charset="2"/>
              <a:buChar char="Ø"/>
            </a:pPr>
            <a:r>
              <a:rPr lang="en-US" sz="2400" dirty="0">
                <a:latin typeface="Times New Roman" pitchFamily="18" charset="0"/>
              </a:rPr>
              <a:t>Provide a moist environment in hotel rooms by running the hot water in the shower.</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idx="1"/>
          </p:nvPr>
        </p:nvSpPr>
        <p:spPr>
          <a:xfrm>
            <a:off x="929147" y="457200"/>
            <a:ext cx="10604091" cy="5638800"/>
          </a:xfrm>
        </p:spPr>
        <p:txBody>
          <a:bodyPr/>
          <a:lstStyle/>
          <a:p>
            <a:pPr eaLnBrk="1" hangingPunct="1">
              <a:buFont typeface="Wingdings" pitchFamily="2" charset="2"/>
              <a:buNone/>
            </a:pPr>
            <a:endParaRPr lang="en-US" dirty="0">
              <a:latin typeface="Times New Roman" pitchFamily="18" charset="0"/>
            </a:endParaRPr>
          </a:p>
          <a:p>
            <a:pPr eaLnBrk="1" hangingPunct="1">
              <a:buFont typeface="Wingdings" pitchFamily="2" charset="2"/>
              <a:buNone/>
            </a:pPr>
            <a:r>
              <a:rPr lang="en-US" dirty="0">
                <a:latin typeface="Times New Roman" pitchFamily="18" charset="0"/>
              </a:rPr>
              <a:t>10. Inadequate Rest and Sleep Patterns</a:t>
            </a:r>
          </a:p>
          <a:p>
            <a:pPr eaLnBrk="1" hangingPunct="1">
              <a:buFont typeface="Wingdings" pitchFamily="2" charset="2"/>
              <a:buNone/>
            </a:pPr>
            <a:r>
              <a:rPr lang="en-US" sz="2400" dirty="0">
                <a:latin typeface="Times New Roman" pitchFamily="18" charset="0"/>
              </a:rPr>
              <a:t>    General body fatigue is reflected in the voice. Optimal vocal efficiency may not be achieved when the performer or speaker is tired.</a:t>
            </a:r>
          </a:p>
          <a:p>
            <a:pPr eaLnBrk="1" hangingPunct="1">
              <a:buFont typeface="Wingdings" pitchFamily="2" charset="2"/>
              <a:buChar char="Ø"/>
            </a:pPr>
            <a:r>
              <a:rPr lang="en-US" sz="2400" dirty="0">
                <a:latin typeface="Times New Roman" pitchFamily="18" charset="0"/>
              </a:rPr>
              <a:t>Get more rest and sleep prior to heavy voice use.</a:t>
            </a:r>
          </a:p>
          <a:p>
            <a:pPr eaLnBrk="1" hangingPunct="1">
              <a:buFont typeface="Wingdings" pitchFamily="2" charset="2"/>
              <a:buChar char="Ø"/>
            </a:pPr>
            <a:r>
              <a:rPr lang="en-US" sz="2400" dirty="0">
                <a:latin typeface="Times New Roman" pitchFamily="18" charset="0"/>
              </a:rPr>
              <a:t>Be particularly careful when traveling (jet lag).</a:t>
            </a:r>
          </a:p>
          <a:p>
            <a:pPr eaLnBrk="1" hangingPunct="1">
              <a:buFont typeface="Wingdings" pitchFamily="2" charset="2"/>
              <a:buChar char="Ø"/>
            </a:pPr>
            <a:r>
              <a:rPr lang="en-US" sz="2400" dirty="0">
                <a:latin typeface="Times New Roman" pitchFamily="18" charset="0"/>
              </a:rPr>
              <a:t>Allow time for a short nap before important speaking commitments whenever possible.</a:t>
            </a:r>
          </a:p>
          <a:p>
            <a:pPr eaLnBrk="1" hangingPunct="1">
              <a:buFont typeface="Wingdings" pitchFamily="2" charset="2"/>
              <a:buNone/>
            </a:pPr>
            <a:r>
              <a:rPr lang="en-US" sz="2400" dirty="0">
                <a:latin typeface="Times New Roman" pitchFamily="18" charset="0"/>
              </a:rPr>
              <a:t>               </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3"/>
          <p:cNvSpPr>
            <a:spLocks noGrp="1" noChangeArrowheads="1"/>
          </p:cNvSpPr>
          <p:nvPr>
            <p:ph idx="1"/>
          </p:nvPr>
        </p:nvSpPr>
        <p:spPr>
          <a:xfrm>
            <a:off x="471948" y="533400"/>
            <a:ext cx="11179278" cy="5638800"/>
          </a:xfrm>
        </p:spPr>
        <p:txBody>
          <a:bodyPr/>
          <a:lstStyle/>
          <a:p>
            <a:pPr eaLnBrk="1" hangingPunct="1">
              <a:buFont typeface="Wingdings" pitchFamily="2" charset="2"/>
              <a:buNone/>
            </a:pPr>
            <a:r>
              <a:rPr lang="en-US" b="1" u="sng" dirty="0">
                <a:latin typeface="Times New Roman" pitchFamily="18" charset="0"/>
              </a:rPr>
              <a:t>Level-Two Therapy</a:t>
            </a:r>
          </a:p>
          <a:p>
            <a:pPr eaLnBrk="1" hangingPunct="1">
              <a:buFont typeface="Wingdings" pitchFamily="2" charset="2"/>
              <a:buNone/>
            </a:pPr>
            <a:r>
              <a:rPr lang="en-US" sz="2400" dirty="0">
                <a:latin typeface="Times New Roman" pitchFamily="18" charset="0"/>
              </a:rPr>
              <a:t>                 Level-Two Therapy involves the careful </a:t>
            </a:r>
            <a:r>
              <a:rPr lang="en-US" sz="2400" i="1" dirty="0">
                <a:latin typeface="Times New Roman" pitchFamily="18" charset="0"/>
              </a:rPr>
              <a:t>modification of inappropriate breathing, voicing, or resonance behaviors</a:t>
            </a:r>
            <a:r>
              <a:rPr lang="en-US" sz="2400" dirty="0">
                <a:latin typeface="Times New Roman" pitchFamily="18" charset="0"/>
              </a:rPr>
              <a:t> that do not resolve through Level-One therapy. </a:t>
            </a:r>
          </a:p>
          <a:p>
            <a:pPr eaLnBrk="1" hangingPunct="1">
              <a:buFont typeface="Wingdings" pitchFamily="2" charset="2"/>
              <a:buNone/>
            </a:pPr>
            <a:r>
              <a:rPr lang="en-US" sz="2400" dirty="0">
                <a:latin typeface="Times New Roman" pitchFamily="18" charset="0"/>
              </a:rPr>
              <a:t>The primary therapeutic tools are those of </a:t>
            </a:r>
            <a:r>
              <a:rPr lang="en-US" sz="2400" i="1" dirty="0">
                <a:latin typeface="Times New Roman" pitchFamily="18" charset="0"/>
              </a:rPr>
              <a:t>behavior modification, including drills, practice material, and small step changes in current behavior </a:t>
            </a:r>
            <a:r>
              <a:rPr lang="en-US" sz="2400" dirty="0">
                <a:latin typeface="Times New Roman" pitchFamily="18" charset="0"/>
              </a:rPr>
              <a:t>to extinguish inappropriate behavior and reinforce more natural and correct behaviors. </a:t>
            </a:r>
          </a:p>
          <a:p>
            <a:pPr eaLnBrk="1" hangingPunct="1">
              <a:buFont typeface="Wingdings" pitchFamily="2" charset="2"/>
              <a:buNone/>
            </a:pPr>
            <a:r>
              <a:rPr lang="en-US" sz="2400" dirty="0">
                <a:latin typeface="Times New Roman" pitchFamily="18" charset="0"/>
              </a:rPr>
              <a:t>During the evaluation and trial therapy, the clinician has had the opportunity to determine if a client needs to begin at </a:t>
            </a:r>
            <a:r>
              <a:rPr lang="en-US" sz="2400" u="sng" dirty="0">
                <a:latin typeface="Times New Roman" pitchFamily="18" charset="0"/>
              </a:rPr>
              <a:t>Level One or Level Two</a:t>
            </a:r>
            <a:r>
              <a:rPr lang="en-US" sz="2400" dirty="0">
                <a:latin typeface="Times New Roman" pitchFamily="18" charset="0"/>
              </a:rPr>
              <a:t>.</a:t>
            </a:r>
          </a:p>
          <a:p>
            <a:pPr eaLnBrk="1" hangingPunct="1">
              <a:buFont typeface="Wingdings" pitchFamily="2" charset="2"/>
              <a:buNone/>
            </a:pPr>
            <a:r>
              <a:rPr lang="en-US" sz="2400" dirty="0">
                <a:latin typeface="Times New Roman" pitchFamily="18" charset="0"/>
              </a:rPr>
              <a:t> It is our experience that school teachers, lawyers, and other professional speakers who have not had singing training, often need to begin at Level Two </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3"/>
          <p:cNvSpPr>
            <a:spLocks noGrp="1" noChangeArrowheads="1"/>
          </p:cNvSpPr>
          <p:nvPr>
            <p:ph idx="1"/>
          </p:nvPr>
        </p:nvSpPr>
        <p:spPr>
          <a:xfrm>
            <a:off x="545690" y="457200"/>
            <a:ext cx="11646310" cy="5638800"/>
          </a:xfrm>
        </p:spPr>
        <p:txBody>
          <a:bodyPr/>
          <a:lstStyle/>
          <a:p>
            <a:pPr marL="381000" indent="-381000">
              <a:buFont typeface="Wingdings" pitchFamily="2" charset="2"/>
              <a:buAutoNum type="arabicPeriod"/>
            </a:pPr>
            <a:r>
              <a:rPr lang="en-US" dirty="0">
                <a:latin typeface="Times New Roman" pitchFamily="18" charset="0"/>
              </a:rPr>
              <a:t>Breath Control and Support</a:t>
            </a:r>
          </a:p>
          <a:p>
            <a:pPr marL="381000" indent="-381000">
              <a:buNone/>
            </a:pPr>
            <a:r>
              <a:rPr lang="en-US" sz="2400" dirty="0">
                <a:latin typeface="Times New Roman" pitchFamily="18" charset="0"/>
              </a:rPr>
              <a:t>     We are born with an innate ability to breathe healthfully and appropriately for the production of normal speech.</a:t>
            </a:r>
          </a:p>
          <a:p>
            <a:pPr marL="381000" indent="-381000">
              <a:buNone/>
            </a:pPr>
            <a:r>
              <a:rPr lang="en-US" sz="2400" dirty="0">
                <a:latin typeface="Times New Roman" pitchFamily="18" charset="0"/>
              </a:rPr>
              <a:t>The abdomen expands during inhalation. During vocalizations such as screaming or crying (exhalation), the abdominal muscles contract. Most adults have lost this natural habit of effortless breathing.</a:t>
            </a:r>
          </a:p>
          <a:p>
            <a:pPr marL="381000" indent="-381000">
              <a:buNone/>
            </a:pPr>
            <a:r>
              <a:rPr lang="en-US" sz="2400" dirty="0">
                <a:latin typeface="Times New Roman" pitchFamily="18" charset="0"/>
              </a:rPr>
              <a:t>              In the initial stages of therapy, observe what happens when a patient is asked to take a nice deep breath. The abdomen is sucked in, the chest and shoulders rise, and the breath is held with the vocal folds tightly adducted. This is not the desired behavior.</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3"/>
          <p:cNvSpPr>
            <a:spLocks noGrp="1" noChangeArrowheads="1"/>
          </p:cNvSpPr>
          <p:nvPr>
            <p:ph idx="1"/>
          </p:nvPr>
        </p:nvSpPr>
        <p:spPr>
          <a:xfrm>
            <a:off x="353961" y="381000"/>
            <a:ext cx="11267768" cy="5715000"/>
          </a:xfrm>
        </p:spPr>
        <p:txBody>
          <a:bodyPr/>
          <a:lstStyle/>
          <a:p>
            <a:pPr eaLnBrk="1" hangingPunct="1">
              <a:buFont typeface="Wingdings" pitchFamily="2" charset="2"/>
              <a:buNone/>
            </a:pPr>
            <a:r>
              <a:rPr lang="en-US" sz="2400" dirty="0">
                <a:latin typeface="Times New Roman" pitchFamily="18" charset="0"/>
              </a:rPr>
              <a:t>          When explaining abdominal/diaphragmatic breathing, a description of the process is as follows.</a:t>
            </a:r>
          </a:p>
          <a:p>
            <a:pPr eaLnBrk="1" hangingPunct="1">
              <a:buFont typeface="Wingdings" pitchFamily="2" charset="2"/>
              <a:buChar char="Ø"/>
            </a:pPr>
            <a:r>
              <a:rPr lang="en-US" sz="2400" dirty="0">
                <a:latin typeface="Times New Roman" pitchFamily="18" charset="0"/>
              </a:rPr>
              <a:t>    In deep inspiration, the diaphragm contracts and moves downward, displacing the underlying stomach and liver downwards. In order for the diaphragm to drop, room must be made for the stomach and liver in the abdominal cavity. </a:t>
            </a:r>
          </a:p>
          <a:p>
            <a:pPr eaLnBrk="1" hangingPunct="1">
              <a:buFont typeface="Wingdings" pitchFamily="2" charset="2"/>
              <a:buChar char="Ø"/>
            </a:pPr>
            <a:r>
              <a:rPr lang="en-US" sz="2400" dirty="0">
                <a:latin typeface="Times New Roman" pitchFamily="18" charset="0"/>
              </a:rPr>
              <a:t>This is accomplished by a relaxation of the front of the abdomen. This flattening of the diaphragm thus causes a protrusion of the belly with the relaxation of the abdominal muscles. </a:t>
            </a:r>
          </a:p>
          <a:p>
            <a:pPr eaLnBrk="1" hangingPunct="1">
              <a:buFont typeface="Wingdings" pitchFamily="2" charset="2"/>
              <a:buChar char="Ø"/>
            </a:pPr>
            <a:r>
              <a:rPr lang="en-US" sz="2400" dirty="0">
                <a:latin typeface="Times New Roman" pitchFamily="18" charset="0"/>
              </a:rPr>
              <a:t>During expiration, the diaphragm relaxes and the abdomen contracts, exerting upward pressure on the abdominal organs, thus squeezing air out of the lungs.</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3"/>
          <p:cNvSpPr>
            <a:spLocks noGrp="1" noChangeArrowheads="1"/>
          </p:cNvSpPr>
          <p:nvPr>
            <p:ph idx="1"/>
          </p:nvPr>
        </p:nvSpPr>
        <p:spPr>
          <a:xfrm>
            <a:off x="280219" y="500042"/>
            <a:ext cx="11208775" cy="5638800"/>
          </a:xfrm>
        </p:spPr>
        <p:txBody>
          <a:bodyPr/>
          <a:lstStyle/>
          <a:p>
            <a:pPr algn="just" eaLnBrk="1" hangingPunct="1">
              <a:lnSpc>
                <a:spcPct val="80000"/>
              </a:lnSpc>
              <a:buFont typeface="Wingdings" pitchFamily="2" charset="2"/>
              <a:buNone/>
            </a:pPr>
            <a:r>
              <a:rPr lang="en-US" sz="2400" dirty="0">
                <a:latin typeface="Times New Roman" pitchFamily="18" charset="0"/>
              </a:rPr>
              <a:t>          A discussion of the differences between support for speaking and support for singing is provided. </a:t>
            </a:r>
          </a:p>
          <a:p>
            <a:pPr algn="just" eaLnBrk="1" hangingPunct="1">
              <a:lnSpc>
                <a:spcPct val="80000"/>
              </a:lnSpc>
              <a:buFont typeface="Wingdings" pitchFamily="2" charset="2"/>
              <a:buNone/>
            </a:pPr>
            <a:r>
              <a:rPr lang="en-US" sz="2400" dirty="0">
                <a:latin typeface="Times New Roman" pitchFamily="18" charset="0"/>
              </a:rPr>
              <a:t>Classically trained singers especially need the experience of adjusting the inspiratory phase of breathing. The respiratory needs for conversational speaking are considerably less than for singing. </a:t>
            </a:r>
          </a:p>
          <a:p>
            <a:pPr algn="just" eaLnBrk="1" hangingPunct="1">
              <a:lnSpc>
                <a:spcPct val="80000"/>
              </a:lnSpc>
              <a:buFont typeface="Wingdings" pitchFamily="2" charset="2"/>
              <a:buNone/>
            </a:pPr>
            <a:r>
              <a:rPr lang="en-US" sz="2400" dirty="0">
                <a:latin typeface="Times New Roman" pitchFamily="18" charset="0"/>
              </a:rPr>
              <a:t>             </a:t>
            </a:r>
          </a:p>
          <a:p>
            <a:pPr algn="just" eaLnBrk="1" hangingPunct="1">
              <a:lnSpc>
                <a:spcPct val="80000"/>
              </a:lnSpc>
              <a:buFont typeface="Wingdings" pitchFamily="2" charset="2"/>
              <a:buNone/>
            </a:pPr>
            <a:r>
              <a:rPr lang="en-US" sz="2400" dirty="0">
                <a:latin typeface="Times New Roman" pitchFamily="18" charset="0"/>
              </a:rPr>
              <a:t> Although the basic principles are the same in both voice modes, by taking the focus off </a:t>
            </a:r>
            <a:r>
              <a:rPr lang="en-US" sz="2400" i="1" dirty="0">
                <a:latin typeface="Times New Roman" pitchFamily="18" charset="0"/>
              </a:rPr>
              <a:t>breathing </a:t>
            </a:r>
            <a:r>
              <a:rPr lang="en-US" sz="2400" dirty="0">
                <a:latin typeface="Times New Roman" pitchFamily="18" charset="0"/>
              </a:rPr>
              <a:t>and providing experience in the abdominal </a:t>
            </a:r>
            <a:r>
              <a:rPr lang="en-US" sz="2400" i="1" dirty="0">
                <a:latin typeface="Times New Roman" pitchFamily="18" charset="0"/>
              </a:rPr>
              <a:t>pump </a:t>
            </a:r>
            <a:r>
              <a:rPr lang="en-US" sz="2400" dirty="0">
                <a:latin typeface="Times New Roman" pitchFamily="18" charset="0"/>
              </a:rPr>
              <a:t>using the 3/4 rhythm, the singer learns how to feel appropriate speaking support and avoids exerting so much muscular tension that his or her support efforts become counterproductive.</a:t>
            </a:r>
          </a:p>
          <a:p>
            <a:pPr algn="just" eaLnBrk="1" hangingPunct="1">
              <a:lnSpc>
                <a:spcPct val="80000"/>
              </a:lnSpc>
              <a:buFont typeface="Wingdings" pitchFamily="2" charset="2"/>
              <a:buNone/>
            </a:pPr>
            <a:r>
              <a:rPr lang="en-US" sz="2400" dirty="0">
                <a:latin typeface="Times New Roman" pitchFamily="18" charset="0"/>
              </a:rPr>
              <a:t>               </a:t>
            </a:r>
          </a:p>
          <a:p>
            <a:pPr algn="just" eaLnBrk="1" hangingPunct="1">
              <a:lnSpc>
                <a:spcPct val="80000"/>
              </a:lnSpc>
              <a:buFont typeface="Wingdings" pitchFamily="2" charset="2"/>
              <a:buNone/>
            </a:pPr>
            <a:r>
              <a:rPr lang="en-US" sz="2400" dirty="0">
                <a:latin typeface="Times New Roman" pitchFamily="18" charset="0"/>
              </a:rPr>
              <a:t>The beginning steps in establishing breath control are incorporated into the warm-up and cool-down. For convenience, a step-by-step approach is presented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10619</Words>
  <Application>Microsoft Office PowerPoint</Application>
  <PresentationFormat>Widescreen</PresentationFormat>
  <Paragraphs>918</Paragraphs>
  <Slides>130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130</vt:i4>
      </vt:variant>
    </vt:vector>
  </HeadingPairs>
  <TitlesOfParts>
    <vt:vector size="139" baseType="lpstr">
      <vt:lpstr>Algerian</vt:lpstr>
      <vt:lpstr>Arial</vt:lpstr>
      <vt:lpstr>Bookman Old Style</vt:lpstr>
      <vt:lpstr>Calibri</vt:lpstr>
      <vt:lpstr>Calibri Light</vt:lpstr>
      <vt:lpstr>Times New Roman</vt:lpstr>
      <vt:lpstr>Wingdings</vt:lpstr>
      <vt:lpstr>Wingdings 3</vt:lpstr>
      <vt:lpstr>Office Theme</vt:lpstr>
      <vt:lpstr>ASSESSMENT AND MANAGEMENT IN  PROFESSIONAL VOICE USERS  </vt:lpstr>
      <vt:lpstr>INTRODUCTION  </vt:lpstr>
      <vt:lpstr>   </vt:lpstr>
      <vt:lpstr>Definitions:- </vt:lpstr>
      <vt:lpstr>   </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Aniruddha Pathak</dc:creator>
  <cp:lastModifiedBy>Aniruddha Pathak</cp:lastModifiedBy>
  <cp:revision>17</cp:revision>
  <dcterms:created xsi:type="dcterms:W3CDTF">2021-05-12T08:02:23Z</dcterms:created>
  <dcterms:modified xsi:type="dcterms:W3CDTF">2021-05-13T05:14:00Z</dcterms:modified>
</cp:coreProperties>
</file>