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2" r:id="rId5"/>
    <p:sldId id="275" r:id="rId6"/>
    <p:sldId id="276" r:id="rId7"/>
    <p:sldId id="274" r:id="rId8"/>
    <p:sldId id="271" r:id="rId9"/>
    <p:sldId id="273" r:id="rId10"/>
    <p:sldId id="277" r:id="rId11"/>
    <p:sldId id="258" r:id="rId12"/>
    <p:sldId id="259" r:id="rId13"/>
    <p:sldId id="260" r:id="rId14"/>
    <p:sldId id="278" r:id="rId15"/>
    <p:sldId id="261" r:id="rId16"/>
    <p:sldId id="262" r:id="rId17"/>
    <p:sldId id="279" r:id="rId18"/>
    <p:sldId id="263" r:id="rId19"/>
    <p:sldId id="264" r:id="rId20"/>
    <p:sldId id="265" r:id="rId21"/>
    <p:sldId id="280" r:id="rId22"/>
    <p:sldId id="266" r:id="rId23"/>
    <p:sldId id="268"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44F5E4-41CB-4BA7-85FD-43B844441F27}" type="doc">
      <dgm:prSet loTypeId="urn:microsoft.com/office/officeart/2005/8/layout/pyramid2" loCatId="pyramid" qsTypeId="urn:microsoft.com/office/officeart/2005/8/quickstyle/simple1" qsCatId="simple" csTypeId="urn:microsoft.com/office/officeart/2005/8/colors/accent1_2" csCatId="accent1" phldr="1"/>
      <dgm:spPr/>
    </dgm:pt>
    <dgm:pt modelId="{ED8DF722-4619-448A-B06B-75A2C28CDB2E}">
      <dgm:prSet phldrT="[Text]"/>
      <dgm:spPr/>
      <dgm:t>
        <a:bodyPr/>
        <a:lstStyle/>
        <a:p>
          <a:r>
            <a:rPr lang="en-US" dirty="0"/>
            <a:t>acoustic</a:t>
          </a:r>
          <a:endParaRPr lang="en-IN" dirty="0"/>
        </a:p>
      </dgm:t>
    </dgm:pt>
    <dgm:pt modelId="{F1A6305E-88E4-450A-860F-2BF5A975E2BC}" type="parTrans" cxnId="{C53473D5-E0A7-4758-97BE-83839690FAEF}">
      <dgm:prSet/>
      <dgm:spPr/>
      <dgm:t>
        <a:bodyPr/>
        <a:lstStyle/>
        <a:p>
          <a:endParaRPr lang="en-IN"/>
        </a:p>
      </dgm:t>
    </dgm:pt>
    <dgm:pt modelId="{BDA3204A-A32A-49D2-8533-1F6D3744DFDA}" type="sibTrans" cxnId="{C53473D5-E0A7-4758-97BE-83839690FAEF}">
      <dgm:prSet/>
      <dgm:spPr/>
      <dgm:t>
        <a:bodyPr/>
        <a:lstStyle/>
        <a:p>
          <a:endParaRPr lang="en-IN"/>
        </a:p>
      </dgm:t>
    </dgm:pt>
    <dgm:pt modelId="{49B3C5A3-AA65-46D7-80D5-DAF18B74342C}">
      <dgm:prSet phldrT="[Text]"/>
      <dgm:spPr/>
      <dgm:t>
        <a:bodyPr/>
        <a:lstStyle/>
        <a:p>
          <a:r>
            <a:rPr lang="en-US" dirty="0"/>
            <a:t>aerodynamic</a:t>
          </a:r>
          <a:endParaRPr lang="en-IN" dirty="0"/>
        </a:p>
      </dgm:t>
    </dgm:pt>
    <dgm:pt modelId="{492ACFA7-5DE5-4531-B4A2-E28CEAA2C885}" type="parTrans" cxnId="{713C17AA-3907-43ED-A1AB-0AFA50F186A2}">
      <dgm:prSet/>
      <dgm:spPr/>
      <dgm:t>
        <a:bodyPr/>
        <a:lstStyle/>
        <a:p>
          <a:endParaRPr lang="en-IN"/>
        </a:p>
      </dgm:t>
    </dgm:pt>
    <dgm:pt modelId="{8CF64AB5-5215-4606-AE47-237556051442}" type="sibTrans" cxnId="{713C17AA-3907-43ED-A1AB-0AFA50F186A2}">
      <dgm:prSet/>
      <dgm:spPr/>
      <dgm:t>
        <a:bodyPr/>
        <a:lstStyle/>
        <a:p>
          <a:endParaRPr lang="en-IN"/>
        </a:p>
      </dgm:t>
    </dgm:pt>
    <dgm:pt modelId="{552F44A4-F49E-422F-8351-4116F274CE3E}">
      <dgm:prSet phldrT="[Text]"/>
      <dgm:spPr/>
      <dgm:t>
        <a:bodyPr/>
        <a:lstStyle/>
        <a:p>
          <a:r>
            <a:rPr lang="en-US" dirty="0"/>
            <a:t>physiologic</a:t>
          </a:r>
          <a:endParaRPr lang="en-IN" dirty="0"/>
        </a:p>
      </dgm:t>
    </dgm:pt>
    <dgm:pt modelId="{26519E5F-1CEF-4E3B-901A-ADF6FF6F261C}" type="parTrans" cxnId="{F3F58502-8548-40C9-A626-97EB06B92EA1}">
      <dgm:prSet/>
      <dgm:spPr/>
      <dgm:t>
        <a:bodyPr/>
        <a:lstStyle/>
        <a:p>
          <a:endParaRPr lang="en-IN"/>
        </a:p>
      </dgm:t>
    </dgm:pt>
    <dgm:pt modelId="{BC4520B9-56B1-4D70-8D09-51C844037C72}" type="sibTrans" cxnId="{F3F58502-8548-40C9-A626-97EB06B92EA1}">
      <dgm:prSet/>
      <dgm:spPr/>
      <dgm:t>
        <a:bodyPr/>
        <a:lstStyle/>
        <a:p>
          <a:endParaRPr lang="en-IN"/>
        </a:p>
      </dgm:t>
    </dgm:pt>
    <dgm:pt modelId="{3A1CFFAB-6564-400C-942C-5DB723FFD40A}" type="pres">
      <dgm:prSet presAssocID="{5D44F5E4-41CB-4BA7-85FD-43B844441F27}" presName="compositeShape" presStyleCnt="0">
        <dgm:presLayoutVars>
          <dgm:dir/>
          <dgm:resizeHandles/>
        </dgm:presLayoutVars>
      </dgm:prSet>
      <dgm:spPr/>
    </dgm:pt>
    <dgm:pt modelId="{34A3D258-4A5D-4C5E-AEDB-106F0D859893}" type="pres">
      <dgm:prSet presAssocID="{5D44F5E4-41CB-4BA7-85FD-43B844441F27}" presName="pyramid" presStyleLbl="node1" presStyleIdx="0" presStyleCnt="1"/>
      <dgm:spPr/>
    </dgm:pt>
    <dgm:pt modelId="{56C62420-29B4-486A-8531-F8F2D1ADF5CE}" type="pres">
      <dgm:prSet presAssocID="{5D44F5E4-41CB-4BA7-85FD-43B844441F27}" presName="theList" presStyleCnt="0"/>
      <dgm:spPr/>
    </dgm:pt>
    <dgm:pt modelId="{887D7F53-CAA8-4A1E-8A8C-6A35D8F61686}" type="pres">
      <dgm:prSet presAssocID="{ED8DF722-4619-448A-B06B-75A2C28CDB2E}" presName="aNode" presStyleLbl="fgAcc1" presStyleIdx="0" presStyleCnt="3">
        <dgm:presLayoutVars>
          <dgm:bulletEnabled val="1"/>
        </dgm:presLayoutVars>
      </dgm:prSet>
      <dgm:spPr/>
    </dgm:pt>
    <dgm:pt modelId="{26F1B559-7A50-489A-958B-5EE3A264EAE3}" type="pres">
      <dgm:prSet presAssocID="{ED8DF722-4619-448A-B06B-75A2C28CDB2E}" presName="aSpace" presStyleCnt="0"/>
      <dgm:spPr/>
    </dgm:pt>
    <dgm:pt modelId="{8B1B224F-05FA-45EA-97F3-122F83F11075}" type="pres">
      <dgm:prSet presAssocID="{49B3C5A3-AA65-46D7-80D5-DAF18B74342C}" presName="aNode" presStyleLbl="fgAcc1" presStyleIdx="1" presStyleCnt="3">
        <dgm:presLayoutVars>
          <dgm:bulletEnabled val="1"/>
        </dgm:presLayoutVars>
      </dgm:prSet>
      <dgm:spPr/>
    </dgm:pt>
    <dgm:pt modelId="{212FBD45-6067-410E-8D11-5B9BED80F25C}" type="pres">
      <dgm:prSet presAssocID="{49B3C5A3-AA65-46D7-80D5-DAF18B74342C}" presName="aSpace" presStyleCnt="0"/>
      <dgm:spPr/>
    </dgm:pt>
    <dgm:pt modelId="{EDACFCFE-5EC8-4619-8A71-3C1AD8818724}" type="pres">
      <dgm:prSet presAssocID="{552F44A4-F49E-422F-8351-4116F274CE3E}" presName="aNode" presStyleLbl="fgAcc1" presStyleIdx="2" presStyleCnt="3">
        <dgm:presLayoutVars>
          <dgm:bulletEnabled val="1"/>
        </dgm:presLayoutVars>
      </dgm:prSet>
      <dgm:spPr/>
    </dgm:pt>
    <dgm:pt modelId="{AEEA4E3D-3EF8-4A05-B8D6-88D3AF5C8B4E}" type="pres">
      <dgm:prSet presAssocID="{552F44A4-F49E-422F-8351-4116F274CE3E}" presName="aSpace" presStyleCnt="0"/>
      <dgm:spPr/>
    </dgm:pt>
  </dgm:ptLst>
  <dgm:cxnLst>
    <dgm:cxn modelId="{F3F58502-8548-40C9-A626-97EB06B92EA1}" srcId="{5D44F5E4-41CB-4BA7-85FD-43B844441F27}" destId="{552F44A4-F49E-422F-8351-4116F274CE3E}" srcOrd="2" destOrd="0" parTransId="{26519E5F-1CEF-4E3B-901A-ADF6FF6F261C}" sibTransId="{BC4520B9-56B1-4D70-8D09-51C844037C72}"/>
    <dgm:cxn modelId="{61517E87-AEC5-42C7-9695-803803CA66AB}" type="presOf" srcId="{552F44A4-F49E-422F-8351-4116F274CE3E}" destId="{EDACFCFE-5EC8-4619-8A71-3C1AD8818724}" srcOrd="0" destOrd="0" presId="urn:microsoft.com/office/officeart/2005/8/layout/pyramid2"/>
    <dgm:cxn modelId="{7572A088-9E8A-4928-997F-743ABB19042A}" type="presOf" srcId="{ED8DF722-4619-448A-B06B-75A2C28CDB2E}" destId="{887D7F53-CAA8-4A1E-8A8C-6A35D8F61686}" srcOrd="0" destOrd="0" presId="urn:microsoft.com/office/officeart/2005/8/layout/pyramid2"/>
    <dgm:cxn modelId="{665B6B93-E4AE-453E-9381-1590F811038A}" type="presOf" srcId="{5D44F5E4-41CB-4BA7-85FD-43B844441F27}" destId="{3A1CFFAB-6564-400C-942C-5DB723FFD40A}" srcOrd="0" destOrd="0" presId="urn:microsoft.com/office/officeart/2005/8/layout/pyramid2"/>
    <dgm:cxn modelId="{713C17AA-3907-43ED-A1AB-0AFA50F186A2}" srcId="{5D44F5E4-41CB-4BA7-85FD-43B844441F27}" destId="{49B3C5A3-AA65-46D7-80D5-DAF18B74342C}" srcOrd="1" destOrd="0" parTransId="{492ACFA7-5DE5-4531-B4A2-E28CEAA2C885}" sibTransId="{8CF64AB5-5215-4606-AE47-237556051442}"/>
    <dgm:cxn modelId="{0FBAF8C4-6C35-43CA-8CD9-6CD05CF71C8E}" type="presOf" srcId="{49B3C5A3-AA65-46D7-80D5-DAF18B74342C}" destId="{8B1B224F-05FA-45EA-97F3-122F83F11075}" srcOrd="0" destOrd="0" presId="urn:microsoft.com/office/officeart/2005/8/layout/pyramid2"/>
    <dgm:cxn modelId="{C53473D5-E0A7-4758-97BE-83839690FAEF}" srcId="{5D44F5E4-41CB-4BA7-85FD-43B844441F27}" destId="{ED8DF722-4619-448A-B06B-75A2C28CDB2E}" srcOrd="0" destOrd="0" parTransId="{F1A6305E-88E4-450A-860F-2BF5A975E2BC}" sibTransId="{BDA3204A-A32A-49D2-8533-1F6D3744DFDA}"/>
    <dgm:cxn modelId="{7ED6A721-A2B8-4137-A863-84FCC11DAD0B}" type="presParOf" srcId="{3A1CFFAB-6564-400C-942C-5DB723FFD40A}" destId="{34A3D258-4A5D-4C5E-AEDB-106F0D859893}" srcOrd="0" destOrd="0" presId="urn:microsoft.com/office/officeart/2005/8/layout/pyramid2"/>
    <dgm:cxn modelId="{84FDE3DF-95A7-43F3-B87D-4C5A3D86A6B7}" type="presParOf" srcId="{3A1CFFAB-6564-400C-942C-5DB723FFD40A}" destId="{56C62420-29B4-486A-8531-F8F2D1ADF5CE}" srcOrd="1" destOrd="0" presId="urn:microsoft.com/office/officeart/2005/8/layout/pyramid2"/>
    <dgm:cxn modelId="{207D45F4-D757-429E-BEEA-371FD8B64C5C}" type="presParOf" srcId="{56C62420-29B4-486A-8531-F8F2D1ADF5CE}" destId="{887D7F53-CAA8-4A1E-8A8C-6A35D8F61686}" srcOrd="0" destOrd="0" presId="urn:microsoft.com/office/officeart/2005/8/layout/pyramid2"/>
    <dgm:cxn modelId="{8E4C7ABF-DB73-4BB9-8C30-135713DE4F4E}" type="presParOf" srcId="{56C62420-29B4-486A-8531-F8F2D1ADF5CE}" destId="{26F1B559-7A50-489A-958B-5EE3A264EAE3}" srcOrd="1" destOrd="0" presId="urn:microsoft.com/office/officeart/2005/8/layout/pyramid2"/>
    <dgm:cxn modelId="{11FE75CE-A4A0-4DE7-A0EB-CA69190C74E6}" type="presParOf" srcId="{56C62420-29B4-486A-8531-F8F2D1ADF5CE}" destId="{8B1B224F-05FA-45EA-97F3-122F83F11075}" srcOrd="2" destOrd="0" presId="urn:microsoft.com/office/officeart/2005/8/layout/pyramid2"/>
    <dgm:cxn modelId="{1E9863A6-065A-4FE9-A322-3567D7C03CF7}" type="presParOf" srcId="{56C62420-29B4-486A-8531-F8F2D1ADF5CE}" destId="{212FBD45-6067-410E-8D11-5B9BED80F25C}" srcOrd="3" destOrd="0" presId="urn:microsoft.com/office/officeart/2005/8/layout/pyramid2"/>
    <dgm:cxn modelId="{D53D60FA-154C-415E-A951-921955867C06}" type="presParOf" srcId="{56C62420-29B4-486A-8531-F8F2D1ADF5CE}" destId="{EDACFCFE-5EC8-4619-8A71-3C1AD8818724}" srcOrd="4" destOrd="0" presId="urn:microsoft.com/office/officeart/2005/8/layout/pyramid2"/>
    <dgm:cxn modelId="{A2FA8E10-FB7A-4856-9292-95F93C9A31C8}" type="presParOf" srcId="{56C62420-29B4-486A-8531-F8F2D1ADF5CE}" destId="{AEEA4E3D-3EF8-4A05-B8D6-88D3AF5C8B4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3D258-4A5D-4C5E-AEDB-106F0D859893}">
      <dsp:nvSpPr>
        <dsp:cNvPr id="0" name=""/>
        <dsp:cNvSpPr/>
      </dsp:nvSpPr>
      <dsp:spPr>
        <a:xfrm>
          <a:off x="2755780" y="0"/>
          <a:ext cx="435133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D7F53-CAA8-4A1E-8A8C-6A35D8F61686}">
      <dsp:nvSpPr>
        <dsp:cNvPr id="0" name=""/>
        <dsp:cNvSpPr/>
      </dsp:nvSpPr>
      <dsp:spPr>
        <a:xfrm>
          <a:off x="4931449" y="437470"/>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acoustic</a:t>
          </a:r>
          <a:endParaRPr lang="en-IN" sz="3400" kern="1200" dirty="0"/>
        </a:p>
      </dsp:txBody>
      <dsp:txXfrm>
        <a:off x="4981732" y="487753"/>
        <a:ext cx="2727803" cy="929477"/>
      </dsp:txXfrm>
    </dsp:sp>
    <dsp:sp modelId="{8B1B224F-05FA-45EA-97F3-122F83F11075}">
      <dsp:nvSpPr>
        <dsp:cNvPr id="0" name=""/>
        <dsp:cNvSpPr/>
      </dsp:nvSpPr>
      <dsp:spPr>
        <a:xfrm>
          <a:off x="4931449" y="1596269"/>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aerodynamic</a:t>
          </a:r>
          <a:endParaRPr lang="en-IN" sz="3400" kern="1200" dirty="0"/>
        </a:p>
      </dsp:txBody>
      <dsp:txXfrm>
        <a:off x="4981732" y="1646552"/>
        <a:ext cx="2727803" cy="929477"/>
      </dsp:txXfrm>
    </dsp:sp>
    <dsp:sp modelId="{EDACFCFE-5EC8-4619-8A71-3C1AD8818724}">
      <dsp:nvSpPr>
        <dsp:cNvPr id="0" name=""/>
        <dsp:cNvSpPr/>
      </dsp:nvSpPr>
      <dsp:spPr>
        <a:xfrm>
          <a:off x="4931449" y="2755068"/>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physiologic</a:t>
          </a:r>
          <a:endParaRPr lang="en-IN" sz="3400" kern="1200" dirty="0"/>
        </a:p>
      </dsp:txBody>
      <dsp:txXfrm>
        <a:off x="4981732" y="2805351"/>
        <a:ext cx="2727803" cy="9294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44EA-CECD-4DFC-842C-D49F322AE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1AA9B30-F961-4AD6-8DE9-A58B12C034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468DA13-6A6D-48D4-A8DE-5D49DAAC644A}"/>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5" name="Footer Placeholder 4">
            <a:extLst>
              <a:ext uri="{FF2B5EF4-FFF2-40B4-BE49-F238E27FC236}">
                <a16:creationId xmlns:a16="http://schemas.microsoft.com/office/drawing/2014/main" id="{20DE49A1-E121-48BE-8DC5-F67E2E9B8D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05E247-795B-4654-9229-9DE16068AF8B}"/>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381079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D050-D276-42E8-A1A2-144034249F0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7A82D9-CCED-4CFB-BBAF-D945CB5C3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A53B0D-C18B-47C3-9E2B-211CD994983F}"/>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5" name="Footer Placeholder 4">
            <a:extLst>
              <a:ext uri="{FF2B5EF4-FFF2-40B4-BE49-F238E27FC236}">
                <a16:creationId xmlns:a16="http://schemas.microsoft.com/office/drawing/2014/main" id="{06101175-7DEA-444E-BC28-E6DC474F8B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2A000F-FC87-4B81-ABC0-59E14652A1FD}"/>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416681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070A8-E272-43D7-92F8-356F05364E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EA20F3-9E7F-4FF7-99A3-F3698729F2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471F68-8726-4175-AD0D-D66C2324248F}"/>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5" name="Footer Placeholder 4">
            <a:extLst>
              <a:ext uri="{FF2B5EF4-FFF2-40B4-BE49-F238E27FC236}">
                <a16:creationId xmlns:a16="http://schemas.microsoft.com/office/drawing/2014/main" id="{B98CBC81-146B-46D4-A8D2-9A2A82D386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69EF2D-AB66-4CD2-A338-B8F65D619B20}"/>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56516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2C85-937C-4A15-B102-51F258E3AC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542E16E-CEC0-4D89-A6D4-737A3D2D8E7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04BD7DD6-B3E1-4C19-BFC1-80AF1DD0FDF3}"/>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5" name="Footer Placeholder 4">
            <a:extLst>
              <a:ext uri="{FF2B5EF4-FFF2-40B4-BE49-F238E27FC236}">
                <a16:creationId xmlns:a16="http://schemas.microsoft.com/office/drawing/2014/main" id="{CE45141D-62E7-47B3-8011-EEB123FF39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1C3632-F2FB-4A17-ACA3-340DE7D55FF1}"/>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278678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EDAB-A3D0-4CF1-9296-2BBC40AB5D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26BF7A1-E23F-4B4F-B6FF-BE18D1B784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2D9E1-19A7-4340-9F14-C601A4DC389A}"/>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5" name="Footer Placeholder 4">
            <a:extLst>
              <a:ext uri="{FF2B5EF4-FFF2-40B4-BE49-F238E27FC236}">
                <a16:creationId xmlns:a16="http://schemas.microsoft.com/office/drawing/2014/main" id="{A731307D-3C35-460C-A603-8F84D92910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D95E05-3506-4DC6-A9E1-FAE997AF1ACD}"/>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81233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C0FA-7825-4F71-AD73-595DA3E3193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E526FC4-3C71-45A6-AE3C-BE0E221EAE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2CB0C25-97AF-44B4-ADB8-C23671B1F0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FCCDA6-EB7E-4014-83C1-22E52779FC9B}"/>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6" name="Footer Placeholder 5">
            <a:extLst>
              <a:ext uri="{FF2B5EF4-FFF2-40B4-BE49-F238E27FC236}">
                <a16:creationId xmlns:a16="http://schemas.microsoft.com/office/drawing/2014/main" id="{6E46AB22-B6DF-47A7-B859-7B7CA3548BC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BDB1DB-CD00-4833-B8A0-D6F5D3B97CB6}"/>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353677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463D-67CC-43C0-9E06-30F258C2D68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F312236-94D2-4256-A65F-05729872A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EC1DA-924D-495D-BADC-0170130326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85ADA96-C44B-4044-B326-61134362F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650522-E099-4C94-ADA2-B5A00F5021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7F553EC-1765-48F6-B0D2-9B41D74051A3}"/>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8" name="Footer Placeholder 7">
            <a:extLst>
              <a:ext uri="{FF2B5EF4-FFF2-40B4-BE49-F238E27FC236}">
                <a16:creationId xmlns:a16="http://schemas.microsoft.com/office/drawing/2014/main" id="{57931F64-0049-4A2B-B47C-259178D02EC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BF76305-4BDF-40A4-BAB6-E382DE1A9F69}"/>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7461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6A05-B1A3-4FE5-9D75-39BA3282EF6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FCD7410-9D1C-468E-858A-833CDA3FB65D}"/>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4" name="Footer Placeholder 3">
            <a:extLst>
              <a:ext uri="{FF2B5EF4-FFF2-40B4-BE49-F238E27FC236}">
                <a16:creationId xmlns:a16="http://schemas.microsoft.com/office/drawing/2014/main" id="{B2384575-890C-4A28-B66A-16C8F3C2C28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070116C-A5B1-4ED3-AAAF-591BB460DDD7}"/>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386771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11A889-704C-4888-A782-3D770029D69F}"/>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3" name="Footer Placeholder 2">
            <a:extLst>
              <a:ext uri="{FF2B5EF4-FFF2-40B4-BE49-F238E27FC236}">
                <a16:creationId xmlns:a16="http://schemas.microsoft.com/office/drawing/2014/main" id="{25A30A70-D083-4C93-9CD7-A1DBEDEC0AD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C23E9E5-B9E8-4B44-A27D-AA1BDE948CC9}"/>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145561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F501-25FA-4752-B9FB-A0A3CB86C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05689DA-BF90-4577-B031-D7D11C6D1E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AAA21A1-142D-4832-9563-E953CDBF3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5441F-AA22-413D-8419-7BF471C39F29}"/>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6" name="Footer Placeholder 5">
            <a:extLst>
              <a:ext uri="{FF2B5EF4-FFF2-40B4-BE49-F238E27FC236}">
                <a16:creationId xmlns:a16="http://schemas.microsoft.com/office/drawing/2014/main" id="{F4D0BD80-0FB1-4570-BCC0-0ED8F00AC9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0358704-D49D-4F14-B094-A5EB5D900969}"/>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40052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9654-D473-4AEF-A4AA-EE485BF8E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11F8BD9-778B-43AF-AFA1-DB1F442E0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0C31174-399A-4BBA-B535-439BC38DB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6B99E-3734-4F3A-879C-69FD5A770544}"/>
              </a:ext>
            </a:extLst>
          </p:cNvPr>
          <p:cNvSpPr>
            <a:spLocks noGrp="1"/>
          </p:cNvSpPr>
          <p:nvPr>
            <p:ph type="dt" sz="half" idx="10"/>
          </p:nvPr>
        </p:nvSpPr>
        <p:spPr/>
        <p:txBody>
          <a:bodyPr/>
          <a:lstStyle/>
          <a:p>
            <a:fld id="{C5B17C91-A75A-4B8E-B13E-6EEB3225E21D}" type="datetimeFigureOut">
              <a:rPr lang="en-IN" smtClean="0"/>
              <a:t>23-01-2021</a:t>
            </a:fld>
            <a:endParaRPr lang="en-IN"/>
          </a:p>
        </p:txBody>
      </p:sp>
      <p:sp>
        <p:nvSpPr>
          <p:cNvPr id="6" name="Footer Placeholder 5">
            <a:extLst>
              <a:ext uri="{FF2B5EF4-FFF2-40B4-BE49-F238E27FC236}">
                <a16:creationId xmlns:a16="http://schemas.microsoft.com/office/drawing/2014/main" id="{35E94B75-D604-48AD-A01C-C538F5C4EEA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55AC4C2-F607-442E-B1E7-6FAE8382CA95}"/>
              </a:ext>
            </a:extLst>
          </p:cNvPr>
          <p:cNvSpPr>
            <a:spLocks noGrp="1"/>
          </p:cNvSpPr>
          <p:nvPr>
            <p:ph type="sldNum" sz="quarter" idx="12"/>
          </p:nvPr>
        </p:nvSpPr>
        <p:spPr/>
        <p:txBody>
          <a:bodyPr/>
          <a:lstStyle/>
          <a:p>
            <a:fld id="{8566E57E-DA4A-4B61-8A6F-BF38EF4EE97A}" type="slidenum">
              <a:rPr lang="en-IN" smtClean="0"/>
              <a:t>‹#›</a:t>
            </a:fld>
            <a:endParaRPr lang="en-IN"/>
          </a:p>
        </p:txBody>
      </p:sp>
    </p:spTree>
    <p:extLst>
      <p:ext uri="{BB962C8B-B14F-4D97-AF65-F5344CB8AC3E}">
        <p14:creationId xmlns:p14="http://schemas.microsoft.com/office/powerpoint/2010/main" val="11412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l="10000" t="4000" r="12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E7AA5A-99EE-4733-8FD2-B81581105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E585413-FA14-46F7-87D0-D0A9BE692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56220B-9D5B-42FB-9217-2E52BDF08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17C91-A75A-4B8E-B13E-6EEB3225E21D}" type="datetimeFigureOut">
              <a:rPr lang="en-IN" smtClean="0"/>
              <a:t>23-01-2021</a:t>
            </a:fld>
            <a:endParaRPr lang="en-IN"/>
          </a:p>
        </p:txBody>
      </p:sp>
      <p:sp>
        <p:nvSpPr>
          <p:cNvPr id="5" name="Footer Placeholder 4">
            <a:extLst>
              <a:ext uri="{FF2B5EF4-FFF2-40B4-BE49-F238E27FC236}">
                <a16:creationId xmlns:a16="http://schemas.microsoft.com/office/drawing/2014/main" id="{745536C9-4C75-4757-A966-A02330225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15A3514-FDE7-44CF-94A5-DECDC5262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6E57E-DA4A-4B61-8A6F-BF38EF4EE97A}" type="slidenum">
              <a:rPr lang="en-IN" smtClean="0"/>
              <a:t>‹#›</a:t>
            </a:fld>
            <a:endParaRPr lang="en-IN"/>
          </a:p>
        </p:txBody>
      </p:sp>
    </p:spTree>
    <p:extLst>
      <p:ext uri="{BB962C8B-B14F-4D97-AF65-F5344CB8AC3E}">
        <p14:creationId xmlns:p14="http://schemas.microsoft.com/office/powerpoint/2010/main" val="26834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7165-C95C-4CDC-BB56-847081A6666E}"/>
              </a:ext>
            </a:extLst>
          </p:cNvPr>
          <p:cNvSpPr>
            <a:spLocks noGrp="1"/>
          </p:cNvSpPr>
          <p:nvPr>
            <p:ph type="ctrTitle"/>
          </p:nvPr>
        </p:nvSpPr>
        <p:spPr>
          <a:xfrm>
            <a:off x="1524000" y="2516905"/>
            <a:ext cx="9144000" cy="266052"/>
          </a:xfrm>
        </p:spPr>
        <p:txBody>
          <a:bodyPr>
            <a:normAutofit fontScale="90000"/>
          </a:bodyPr>
          <a:lstStyle/>
          <a:p>
            <a:endParaRPr lang="en-IN" dirty="0"/>
          </a:p>
        </p:txBody>
      </p:sp>
      <p:sp>
        <p:nvSpPr>
          <p:cNvPr id="3" name="Subtitle 2">
            <a:extLst>
              <a:ext uri="{FF2B5EF4-FFF2-40B4-BE49-F238E27FC236}">
                <a16:creationId xmlns:a16="http://schemas.microsoft.com/office/drawing/2014/main" id="{D46B834F-6F6B-43BB-B4E1-2EE6C760562E}"/>
              </a:ext>
            </a:extLst>
          </p:cNvPr>
          <p:cNvSpPr>
            <a:spLocks noGrp="1"/>
          </p:cNvSpPr>
          <p:nvPr>
            <p:ph type="subTitle" idx="1"/>
          </p:nvPr>
        </p:nvSpPr>
        <p:spPr>
          <a:xfrm>
            <a:off x="1524000" y="4092640"/>
            <a:ext cx="9144000" cy="2013961"/>
          </a:xfrm>
        </p:spPr>
        <p:txBody>
          <a:bodyPr/>
          <a:lstStyle/>
          <a:p>
            <a:endParaRPr lang="en-IN" dirty="0"/>
          </a:p>
        </p:txBody>
      </p:sp>
      <p:sp>
        <p:nvSpPr>
          <p:cNvPr id="4" name="Title 1">
            <a:extLst>
              <a:ext uri="{FF2B5EF4-FFF2-40B4-BE49-F238E27FC236}">
                <a16:creationId xmlns:a16="http://schemas.microsoft.com/office/drawing/2014/main" id="{7A2B7FB2-7A7C-4302-8DC5-B8C89B9B6527}"/>
              </a:ext>
            </a:extLst>
          </p:cNvPr>
          <p:cNvSpPr txBox="1">
            <a:spLocks/>
          </p:cNvSpPr>
          <p:nvPr/>
        </p:nvSpPr>
        <p:spPr>
          <a:xfrm>
            <a:off x="1770489" y="2602381"/>
            <a:ext cx="9144000" cy="9337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dirty="0"/>
          </a:p>
        </p:txBody>
      </p:sp>
      <p:sp>
        <p:nvSpPr>
          <p:cNvPr id="5" name="Subtitle 2">
            <a:extLst>
              <a:ext uri="{FF2B5EF4-FFF2-40B4-BE49-F238E27FC236}">
                <a16:creationId xmlns:a16="http://schemas.microsoft.com/office/drawing/2014/main" id="{A8CFFC6E-5516-4D4C-A73F-9B7AB52B08E0}"/>
              </a:ext>
            </a:extLst>
          </p:cNvPr>
          <p:cNvSpPr txBox="1">
            <a:spLocks/>
          </p:cNvSpPr>
          <p:nvPr/>
        </p:nvSpPr>
        <p:spPr>
          <a:xfrm>
            <a:off x="1468341" y="4436828"/>
            <a:ext cx="9144000" cy="15842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Submitted to – Vikash Sir, assist. Professor</a:t>
            </a:r>
            <a:endParaRPr lang="en-IN" dirty="0"/>
          </a:p>
          <a:p>
            <a:r>
              <a:rPr lang="en-IN" dirty="0"/>
              <a:t>Prepared by – Shubham Tiwari  </a:t>
            </a:r>
          </a:p>
          <a:p>
            <a:r>
              <a:rPr lang="en-IN" dirty="0"/>
              <a:t>B.ASLP, 3</a:t>
            </a:r>
            <a:r>
              <a:rPr lang="en-IN" baseline="30000" dirty="0"/>
              <a:t>rd</a:t>
            </a:r>
            <a:r>
              <a:rPr lang="en-IN" dirty="0"/>
              <a:t> semester</a:t>
            </a:r>
          </a:p>
          <a:p>
            <a:endParaRPr lang="en-IN" dirty="0"/>
          </a:p>
        </p:txBody>
      </p:sp>
      <p:pic>
        <p:nvPicPr>
          <p:cNvPr id="6" name="Picture 5">
            <a:extLst>
              <a:ext uri="{FF2B5EF4-FFF2-40B4-BE49-F238E27FC236}">
                <a16:creationId xmlns:a16="http://schemas.microsoft.com/office/drawing/2014/main" id="{AD352315-0A33-4B24-AD82-544C768B9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893" y="539685"/>
            <a:ext cx="7565193" cy="1233456"/>
          </a:xfrm>
          <a:prstGeom prst="rect">
            <a:avLst/>
          </a:prstGeom>
        </p:spPr>
      </p:pic>
      <p:sp>
        <p:nvSpPr>
          <p:cNvPr id="7" name="Ribbon: Curved and Tilted Up 6">
            <a:extLst>
              <a:ext uri="{FF2B5EF4-FFF2-40B4-BE49-F238E27FC236}">
                <a16:creationId xmlns:a16="http://schemas.microsoft.com/office/drawing/2014/main" id="{E936B4A9-F9A3-4001-BDDE-29CF3969E878}"/>
              </a:ext>
            </a:extLst>
          </p:cNvPr>
          <p:cNvSpPr/>
          <p:nvPr/>
        </p:nvSpPr>
        <p:spPr>
          <a:xfrm>
            <a:off x="1170039" y="2022890"/>
            <a:ext cx="9851922" cy="1415845"/>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000"/>
              </a:spcBef>
            </a:pPr>
            <a:endParaRPr lang="en-IN"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Slide Number Placeholder 8">
            <a:extLst>
              <a:ext uri="{FF2B5EF4-FFF2-40B4-BE49-F238E27FC236}">
                <a16:creationId xmlns:a16="http://schemas.microsoft.com/office/drawing/2014/main" id="{61D1CE10-2B9D-420B-B62C-698808123BD3}"/>
              </a:ext>
            </a:extLst>
          </p:cNvPr>
          <p:cNvSpPr>
            <a:spLocks noGrp="1"/>
          </p:cNvSpPr>
          <p:nvPr>
            <p:ph type="sldNum" sz="quarter" idx="12"/>
          </p:nvPr>
        </p:nvSpPr>
        <p:spPr>
          <a:xfrm>
            <a:off x="8610600" y="6356350"/>
            <a:ext cx="2743200" cy="365125"/>
          </a:xfrm>
        </p:spPr>
        <p:txBody>
          <a:bodyPr/>
          <a:lstStyle/>
          <a:p>
            <a:fld id="{D6B08BFB-B039-406F-B531-A7C8C856B27D}" type="slidenum">
              <a:rPr lang="en-IN" smtClean="0"/>
              <a:t>1</a:t>
            </a:fld>
            <a:endParaRPr lang="en-IN"/>
          </a:p>
        </p:txBody>
      </p:sp>
      <p:sp>
        <p:nvSpPr>
          <p:cNvPr id="9" name="TextBox 8">
            <a:extLst>
              <a:ext uri="{FF2B5EF4-FFF2-40B4-BE49-F238E27FC236}">
                <a16:creationId xmlns:a16="http://schemas.microsoft.com/office/drawing/2014/main" id="{9109A668-B970-4115-8D38-629F36E8CE8D}"/>
              </a:ext>
            </a:extLst>
          </p:cNvPr>
          <p:cNvSpPr txBox="1"/>
          <p:nvPr/>
        </p:nvSpPr>
        <p:spPr>
          <a:xfrm>
            <a:off x="4166483" y="2341002"/>
            <a:ext cx="4723075" cy="610424"/>
          </a:xfrm>
          <a:prstGeom prst="rect">
            <a:avLst/>
          </a:prstGeom>
          <a:noFill/>
        </p:spPr>
        <p:txBody>
          <a:bodyPr wrap="square" rtlCol="0">
            <a:spAutoFit/>
          </a:bodyPr>
          <a:lstStyle/>
          <a:p>
            <a:pPr>
              <a:lnSpc>
                <a:spcPct val="115000"/>
              </a:lnSpc>
              <a:spcBef>
                <a:spcPts val="1000"/>
              </a:spcBef>
            </a:pPr>
            <a:r>
              <a:rPr lang="en-US" sz="3200" b="1" i="1" dirty="0">
                <a:effectLst/>
                <a:latin typeface="Cambria" panose="02040503050406030204" pitchFamily="18" charset="0"/>
                <a:ea typeface="Times New Roman" panose="02020603050405020304" pitchFamily="18" charset="0"/>
                <a:cs typeface="Times New Roman" panose="02020603050405020304" pitchFamily="18" charset="0"/>
              </a:rPr>
              <a:t>Physiologic correlates </a:t>
            </a:r>
            <a:endParaRPr lang="en-IN" sz="3200" b="1" i="1"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6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ED4A-AD8A-4981-AA27-2707F89BFED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A02ACE1-7453-40D6-ADE9-4F5A830ECEA7}"/>
              </a:ext>
            </a:extLst>
          </p:cNvPr>
          <p:cNvSpPr>
            <a:spLocks noGrp="1"/>
          </p:cNvSpPr>
          <p:nvPr>
            <p:ph idx="1"/>
          </p:nvPr>
        </p:nvSpPr>
        <p:spPr/>
        <p:txBody>
          <a:bodyPr/>
          <a:lstStyle/>
          <a:p>
            <a:r>
              <a:rPr lang="en-US" sz="2800" dirty="0">
                <a:solidFill>
                  <a:srgbClr val="0070C0"/>
                </a:solidFill>
              </a:rPr>
              <a:t>Glottal attacks </a:t>
            </a:r>
            <a:r>
              <a:rPr lang="en-US" sz="2800" dirty="0"/>
              <a:t>and </a:t>
            </a:r>
            <a:r>
              <a:rPr lang="en-US" sz="2800" dirty="0">
                <a:solidFill>
                  <a:srgbClr val="0070C0"/>
                </a:solidFill>
              </a:rPr>
              <a:t>Glottal stops </a:t>
            </a:r>
            <a:r>
              <a:rPr lang="en-US" sz="2800" dirty="0"/>
              <a:t>occur with great frequency in some languages other than English. In parts of Germany, for example, glottal attacks and stops are used with great regularity, but they do not enjoy phonemic siganificance. In Turkey, on the other hand, glottal attacks are used phonemically. In the English language, glottal arrests and releases are used far more often than one might suppose.</a:t>
            </a:r>
            <a:endParaRPr lang="en-IN" sz="2800" dirty="0"/>
          </a:p>
          <a:p>
            <a:endParaRPr lang="en-IN" dirty="0"/>
          </a:p>
        </p:txBody>
      </p:sp>
    </p:spTree>
    <p:extLst>
      <p:ext uri="{BB962C8B-B14F-4D97-AF65-F5344CB8AC3E}">
        <p14:creationId xmlns:p14="http://schemas.microsoft.com/office/powerpoint/2010/main" val="248309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40B2-9B83-4964-A3F3-94110420C428}"/>
              </a:ext>
            </a:extLst>
          </p:cNvPr>
          <p:cNvSpPr>
            <a:spLocks noGrp="1"/>
          </p:cNvSpPr>
          <p:nvPr>
            <p:ph type="title"/>
          </p:nvPr>
        </p:nvSpPr>
        <p:spPr/>
        <p:txBody>
          <a:bodyPr/>
          <a:lstStyle/>
          <a:p>
            <a:r>
              <a:rPr lang="en-US" sz="4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Physiologic correlates </a:t>
            </a:r>
            <a:br>
              <a:rPr lang="en-IN" sz="4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8291923D-1247-4E25-8DBD-319368722BC1}"/>
              </a:ext>
            </a:extLst>
          </p:cNvPr>
          <p:cNvSpPr>
            <a:spLocks noGrp="1"/>
          </p:cNvSpPr>
          <p:nvPr>
            <p:ph idx="1"/>
          </p:nvPr>
        </p:nvSpPr>
        <p:spPr/>
        <p:txBody>
          <a:bodyPr>
            <a:normAutofit fontScale="92500" lnSpcReduction="10000"/>
          </a:bodyPr>
          <a:lstStyle/>
          <a:p>
            <a:pPr>
              <a:lnSpc>
                <a:spcPct val="115000"/>
              </a:lnSpc>
              <a:spcBef>
                <a:spcPts val="1000"/>
              </a:spcBef>
            </a:pPr>
            <a:r>
              <a:rPr lang="en-US" sz="24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Electroglottography</a:t>
            </a:r>
            <a:endParaRPr lang="en-IN" sz="24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Electroglottography (EGG) is a technique for the measurement of vocal fold-contact a based on the principle that tissue conducts current.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 high-frequency, low-current signal passed between the vocal folds via electrodes located on the external neck over the thyroid lamina.</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When the vocal folds touch, greater current flows than when they are open.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There is a proportional Variation of current when the vocal folds are less than maximally open or closed.</a:t>
            </a: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Electroglottographic recordings can be used to determine when the vocal folds are closed and how fast they are closing.</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3600" dirty="0"/>
          </a:p>
        </p:txBody>
      </p:sp>
    </p:spTree>
    <p:extLst>
      <p:ext uri="{BB962C8B-B14F-4D97-AF65-F5344CB8AC3E}">
        <p14:creationId xmlns:p14="http://schemas.microsoft.com/office/powerpoint/2010/main" val="200958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D531-3109-4FAD-A880-6408A149099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838B4D7-83DC-43DA-A140-CFEB3232C618}"/>
              </a:ext>
            </a:extLst>
          </p:cNvPr>
          <p:cNvSpPr>
            <a:spLocks noGrp="1"/>
          </p:cNvSpPr>
          <p:nvPr>
            <p:ph idx="1"/>
          </p:nvPr>
        </p:nvSpPr>
        <p:spPr/>
        <p:txBody>
          <a:bodyPr>
            <a:noAutofit/>
          </a:bodyPr>
          <a:lstStyle/>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If carefully interpreted, it is possible to determine characteristics of the opening of the vocal folds from an electroglottographic recording.</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Devices to record the electroglottographic signal are readily available. Currently there include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Voiscope</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Laryngograph (Laryngograph, Ltd.), the single channel Sc 1 or the EG2-Standard or EG2-PCX (Glottal Enterprises), and the unit from FJ Electronics.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electrical output of the electroglottograph can easily be converted to hard copy using an oscillograph or similar graphic recording device, or from a computer-generated display.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400" dirty="0"/>
          </a:p>
        </p:txBody>
      </p:sp>
    </p:spTree>
    <p:extLst>
      <p:ext uri="{BB962C8B-B14F-4D97-AF65-F5344CB8AC3E}">
        <p14:creationId xmlns:p14="http://schemas.microsoft.com/office/powerpoint/2010/main" val="102429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8844-FC8F-49EB-965F-F6DF3F9975E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1058041-2AEE-47D6-8ED9-293299B9DF8B}"/>
              </a:ext>
            </a:extLst>
          </p:cNvPr>
          <p:cNvSpPr>
            <a:spLocks noGrp="1"/>
          </p:cNvSpPr>
          <p:nvPr>
            <p:ph idx="1"/>
          </p:nvPr>
        </p:nvSpPr>
        <p:spPr/>
        <p:txBody>
          <a:bodyPr>
            <a:normAutofit lnSpcReduction="10000"/>
          </a:bodyPr>
          <a:lstStyle/>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literature on EGG is primarily qualitative in nature, based on interpretation waveform.</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EGG reflects the state of the vocal folds in a way that can be easily demonstrated and interpreted to patients.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However, a limitation of the technique is that it cannot be used with all patients. Because the technique depends on vocal fold contact, the signal is considerably diminished or even absent in patients with lack of good contact, such as those with unilateral paralysis, or aphonia.</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3600" dirty="0"/>
          </a:p>
        </p:txBody>
      </p:sp>
    </p:spTree>
    <p:extLst>
      <p:ext uri="{BB962C8B-B14F-4D97-AF65-F5344CB8AC3E}">
        <p14:creationId xmlns:p14="http://schemas.microsoft.com/office/powerpoint/2010/main" val="3765223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91EA-DC7C-4534-BABA-EBA19F8CFF3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993E553-5416-4D11-903B-58C6B46831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869" y="365125"/>
            <a:ext cx="11346025" cy="6315593"/>
          </a:xfrm>
        </p:spPr>
      </p:pic>
    </p:spTree>
    <p:extLst>
      <p:ext uri="{BB962C8B-B14F-4D97-AF65-F5344CB8AC3E}">
        <p14:creationId xmlns:p14="http://schemas.microsoft.com/office/powerpoint/2010/main" val="212566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E7EB-46A2-42F0-8307-E2BE01F5A115}"/>
              </a:ext>
            </a:extLst>
          </p:cNvPr>
          <p:cNvSpPr>
            <a:spLocks noGrp="1"/>
          </p:cNvSpPr>
          <p:nvPr>
            <p:ph type="title"/>
          </p:nvPr>
        </p:nvSpPr>
        <p:spPr/>
        <p:txBody>
          <a:bodyPr/>
          <a:lstStyle/>
          <a:p>
            <a:r>
              <a:rPr lang="en-US" sz="44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Photoglottography</a:t>
            </a:r>
            <a:br>
              <a:rPr lang="en-IN" sz="44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8F28439B-2469-49D0-940B-EB79BF54E8C7}"/>
              </a:ext>
            </a:extLst>
          </p:cNvPr>
          <p:cNvSpPr>
            <a:spLocks noGrp="1"/>
          </p:cNvSpPr>
          <p:nvPr>
            <p:ph idx="1"/>
          </p:nvPr>
        </p:nvSpPr>
        <p:spPr/>
        <p:txBody>
          <a:bodyPr>
            <a:normAutofit fontScale="92500" lnSpcReduction="20000"/>
          </a:bodyPr>
          <a:lstStyle/>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Photoglottography is a technique designed to obtain estimates of variations of glottal area during phonation.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Light is directed from above, usually from a fiberoptic light source passed through the nose. The light passes through the glottis and is detected by a light-sensitive device usually positioned over the skin of the trachea immediately beneath the vocal folds.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As the vocal folds vibrate, their area of opening will vary and so will the amount of light passing through the glottis.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It is a simple, relatively noninvasive device that yields a good, but not exact, approximation of glottal area.</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photolithography technique is complementary to the EGG signal (Baer et al., 1983a. 1983b).</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3600" dirty="0"/>
          </a:p>
        </p:txBody>
      </p:sp>
    </p:spTree>
    <p:extLst>
      <p:ext uri="{BB962C8B-B14F-4D97-AF65-F5344CB8AC3E}">
        <p14:creationId xmlns:p14="http://schemas.microsoft.com/office/powerpoint/2010/main" val="132333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87DB-DAC5-4CBB-A0C0-D48F725C9DE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9F4FE13-3FC9-4CC6-9C39-2E0B68E68672}"/>
              </a:ext>
            </a:extLst>
          </p:cNvPr>
          <p:cNvSpPr>
            <a:spLocks noGrp="1"/>
          </p:cNvSpPr>
          <p:nvPr>
            <p:ph idx="1"/>
          </p:nvPr>
        </p:nvSpPr>
        <p:spPr/>
        <p:txBody>
          <a:bodyPr>
            <a:normAutofit lnSpcReduction="10000"/>
          </a:bodyPr>
          <a:lstStyle/>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There are several measurements that can be made from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photoglottographic</a:t>
            </a:r>
            <a:r>
              <a:rPr lang="en-US" sz="2400" dirty="0">
                <a:effectLst/>
                <a:latin typeface="Calibri" panose="020F0502020204030204" pitchFamily="34" charset="0"/>
                <a:ea typeface="Calibri" panose="020F0502020204030204" pitchFamily="34" charset="0"/>
                <a:cs typeface="Times New Roman" panose="02020603050405020304" pitchFamily="18" charset="0"/>
              </a:rPr>
              <a:t> recordings.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first, speed quotient (SQ), is the speed of the opening phase of the vocal folds divided by the speed of their closing phase.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second, open quotient (OC)is the time of the open phase of the vocal folds divided by the total period of vibration.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open quotient and speed quotient reflects efficient vocalizations, although it is unclear which values are produced with maximally efficient phonations.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Titze</a:t>
            </a:r>
            <a:r>
              <a:rPr lang="en-US" sz="2400" dirty="0">
                <a:effectLst/>
                <a:latin typeface="Calibri" panose="020F0502020204030204" pitchFamily="34" charset="0"/>
                <a:ea typeface="Calibri" panose="020F0502020204030204" pitchFamily="34" charset="0"/>
                <a:cs typeface="Times New Roman" panose="02020603050405020304" pitchFamily="18" charset="0"/>
              </a:rPr>
              <a:t> concluded that an OQ around 50 resulted in efficient vocalization (1994).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3600" dirty="0"/>
          </a:p>
        </p:txBody>
      </p:sp>
    </p:spTree>
    <p:extLst>
      <p:ext uri="{BB962C8B-B14F-4D97-AF65-F5344CB8AC3E}">
        <p14:creationId xmlns:p14="http://schemas.microsoft.com/office/powerpoint/2010/main" val="240073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8CFB-8DDD-499F-81BB-E7D1F93AACC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020E84A-84DD-4910-8F57-8A7116DCB2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7" t="-1706" r="52210" b="-1938"/>
          <a:stretch/>
        </p:blipFill>
        <p:spPr>
          <a:xfrm>
            <a:off x="1659294" y="489857"/>
            <a:ext cx="8873412" cy="5878285"/>
          </a:xfrm>
        </p:spPr>
      </p:pic>
    </p:spTree>
    <p:extLst>
      <p:ext uri="{BB962C8B-B14F-4D97-AF65-F5344CB8AC3E}">
        <p14:creationId xmlns:p14="http://schemas.microsoft.com/office/powerpoint/2010/main" val="410029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B53A-8622-4EED-92FE-2C60BC120B7F}"/>
              </a:ext>
            </a:extLst>
          </p:cNvPr>
          <p:cNvSpPr>
            <a:spLocks noGrp="1"/>
          </p:cNvSpPr>
          <p:nvPr>
            <p:ph type="title"/>
          </p:nvPr>
        </p:nvSpPr>
        <p:spPr>
          <a:xfrm>
            <a:off x="763555" y="271819"/>
            <a:ext cx="10515600" cy="1325563"/>
          </a:xfrm>
        </p:spPr>
        <p:txBody>
          <a:bodyPr/>
          <a:lstStyle/>
          <a:p>
            <a:r>
              <a:rPr lang="en-US" sz="44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Electromyography</a:t>
            </a:r>
            <a:br>
              <a:rPr lang="en-IN" sz="44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9297E3BC-8966-4E8E-9192-0EC885D0BBAF}"/>
              </a:ext>
            </a:extLst>
          </p:cNvPr>
          <p:cNvSpPr>
            <a:spLocks noGrp="1"/>
          </p:cNvSpPr>
          <p:nvPr>
            <p:ph idx="1"/>
          </p:nvPr>
        </p:nvSpPr>
        <p:spPr/>
        <p:txBody>
          <a:bodyPr>
            <a:normAutofit lnSpcReduction="10000"/>
          </a:bodyPr>
          <a:lstStyle/>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Electromyography (EMG), a technique in which electrodes are inserted into specific muscles to measure their electrical activity, is used routinely by neurologists for the study of peripheral muscle function in various neuromuscular and neurological diseases.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EMG is invasive and requires expertise, precautions must be taken to safeguard the patient's well-being.</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For these reasons, EMG has enjoyed limited use in the diagnosis and management of voice disorder EMG of the vocal muscles requires detailed knowledge of head and neck anatomy, alone with considerable experience in manipulating needles or needle carriers within the pharynx and larynx.</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3600" dirty="0"/>
          </a:p>
        </p:txBody>
      </p:sp>
    </p:spTree>
    <p:extLst>
      <p:ext uri="{BB962C8B-B14F-4D97-AF65-F5344CB8AC3E}">
        <p14:creationId xmlns:p14="http://schemas.microsoft.com/office/powerpoint/2010/main" val="1074100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FED3-8BDB-493F-92A8-889A3C1CB34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366672F-55C8-41AA-943E-998943C7C467}"/>
              </a:ext>
            </a:extLst>
          </p:cNvPr>
          <p:cNvSpPr>
            <a:spLocks noGrp="1"/>
          </p:cNvSpPr>
          <p:nvPr>
            <p:ph idx="1"/>
          </p:nvPr>
        </p:nvSpPr>
        <p:spPr/>
        <p:txBody>
          <a:bodyPr>
            <a:normAutofit/>
          </a:bodyPr>
          <a:lstStyle/>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Electromyographic recording equipment is available from a variety of manufacturers and has been engineered to be medically safe.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output of the equipment, an electromyogram, is a detailed tracing of muscle activity.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Interpretation of electromyographic recordings requires experience and practice. Onset or offset of muscle activity, the pattern of muscle activity, and the overall amplitude of muscle activity are the parameters that provide the most valuable information.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6848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3EB9-7F33-433A-ADCB-D6F739451B4D}"/>
              </a:ext>
            </a:extLst>
          </p:cNvPr>
          <p:cNvSpPr>
            <a:spLocks noGrp="1"/>
          </p:cNvSpPr>
          <p:nvPr>
            <p:ph type="title"/>
          </p:nvPr>
        </p:nvSpPr>
        <p:spPr/>
        <p:txBody>
          <a:bodyPr/>
          <a:lstStyle/>
          <a:p>
            <a:r>
              <a:rPr lang="en-US" dirty="0"/>
              <a:t>Correlates..</a:t>
            </a:r>
            <a:endParaRPr lang="en-IN" dirty="0"/>
          </a:p>
        </p:txBody>
      </p:sp>
      <p:graphicFrame>
        <p:nvGraphicFramePr>
          <p:cNvPr id="4" name="Content Placeholder 3">
            <a:extLst>
              <a:ext uri="{FF2B5EF4-FFF2-40B4-BE49-F238E27FC236}">
                <a16:creationId xmlns:a16="http://schemas.microsoft.com/office/drawing/2014/main" id="{4968AD74-3A99-4E6A-9383-8E230D36E43B}"/>
              </a:ext>
            </a:extLst>
          </p:cNvPr>
          <p:cNvGraphicFramePr>
            <a:graphicFrameLocks noGrp="1"/>
          </p:cNvGraphicFramePr>
          <p:nvPr>
            <p:ph idx="1"/>
            <p:extLst>
              <p:ext uri="{D42A27DB-BD31-4B8C-83A1-F6EECF244321}">
                <p14:modId xmlns:p14="http://schemas.microsoft.com/office/powerpoint/2010/main" val="8457304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07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3299-73E3-417B-B544-09E23717F41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721F3F8-DD1E-4F42-9E2E-F2968BAAF1AC}"/>
              </a:ext>
            </a:extLst>
          </p:cNvPr>
          <p:cNvSpPr>
            <a:spLocks noGrp="1"/>
          </p:cNvSpPr>
          <p:nvPr>
            <p:ph idx="1"/>
          </p:nvPr>
        </p:nvSpPr>
        <p:spPr/>
        <p:txBody>
          <a:bodyPr>
            <a:normAutofit/>
          </a:bodyPr>
          <a:lstStyle/>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Electromyographic patterns of neurologically disordered patients will show greater- or lesser-than-normal amplitudes muscle activity, extraneous bursts of muscle activity, and slower or faster-than-normal muscle activation.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Laryngeal electromyogram may be helpful in those patients with voice problems of suspected neurological or neuromuscular etiology</a:t>
            </a:r>
            <a:endParaRPr lang="en-IN" sz="2400" dirty="0"/>
          </a:p>
        </p:txBody>
      </p:sp>
    </p:spTree>
    <p:extLst>
      <p:ext uri="{BB962C8B-B14F-4D97-AF65-F5344CB8AC3E}">
        <p14:creationId xmlns:p14="http://schemas.microsoft.com/office/powerpoint/2010/main" val="2542581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A37D-83C9-46B3-8040-FC64B16DAB2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B6C6815-D82D-442A-B2B7-9893BB06F8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367"/>
          <a:stretch/>
        </p:blipFill>
        <p:spPr>
          <a:xfrm>
            <a:off x="1222310" y="755779"/>
            <a:ext cx="9349273" cy="5346441"/>
          </a:xfrm>
        </p:spPr>
      </p:pic>
    </p:spTree>
    <p:extLst>
      <p:ext uri="{BB962C8B-B14F-4D97-AF65-F5344CB8AC3E}">
        <p14:creationId xmlns:p14="http://schemas.microsoft.com/office/powerpoint/2010/main" val="4070749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9F2A-515F-4FD6-A1F2-97E470A8DD65}"/>
              </a:ext>
            </a:extLst>
          </p:cNvPr>
          <p:cNvSpPr>
            <a:spLocks noGrp="1"/>
          </p:cNvSpPr>
          <p:nvPr>
            <p:ph type="title"/>
          </p:nvPr>
        </p:nvSpPr>
        <p:spPr/>
        <p:txBody>
          <a:bodyPr/>
          <a:lstStyle/>
          <a:p>
            <a:r>
              <a:rPr lang="en-US" sz="4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References</a:t>
            </a:r>
            <a:br>
              <a:rPr lang="en-IN" sz="4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8A14FF07-8A58-49EF-99C9-3EE58E30122E}"/>
              </a:ext>
            </a:extLst>
          </p:cNvPr>
          <p:cNvSpPr>
            <a:spLocks noGrp="1"/>
          </p:cNvSpPr>
          <p:nvPr>
            <p:ph idx="1"/>
          </p:nvPr>
        </p:nvSpPr>
        <p:spPr/>
        <p:txBody>
          <a:bodyPr>
            <a:normAutofit/>
          </a:bodyPr>
          <a:lstStyle/>
          <a:p>
            <a:pPr marL="342900" lvl="0" indent="-342900">
              <a:lnSpc>
                <a:spcPct val="115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Understanding voice problems (a physiological perspective for diagnosis and treatment) – RAYMOND H. COLTON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Clinical voice pathology (theory and management) – Sixth edition- JOSEPH C. STEMPLE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3600" dirty="0"/>
          </a:p>
        </p:txBody>
      </p:sp>
    </p:spTree>
    <p:extLst>
      <p:ext uri="{BB962C8B-B14F-4D97-AF65-F5344CB8AC3E}">
        <p14:creationId xmlns:p14="http://schemas.microsoft.com/office/powerpoint/2010/main" val="1208381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A9C7-CD6E-4BA8-9B72-6BAEDF976AD3}"/>
              </a:ext>
            </a:extLst>
          </p:cNvPr>
          <p:cNvSpPr>
            <a:spLocks noGrp="1"/>
          </p:cNvSpPr>
          <p:nvPr>
            <p:ph type="title"/>
          </p:nvPr>
        </p:nvSpPr>
        <p:spPr/>
        <p:txBody>
          <a:bodyPr/>
          <a:lstStyle/>
          <a:p>
            <a:r>
              <a:rPr lang="en-US" b="1" dirty="0">
                <a:solidFill>
                  <a:srgbClr val="0070C0"/>
                </a:solidFill>
              </a:rPr>
              <a:t>Any question……..</a:t>
            </a:r>
            <a:endParaRPr lang="en-IN" b="1" dirty="0">
              <a:solidFill>
                <a:srgbClr val="0070C0"/>
              </a:solidFill>
            </a:endParaRPr>
          </a:p>
        </p:txBody>
      </p:sp>
      <p:pic>
        <p:nvPicPr>
          <p:cNvPr id="5" name="Content Placeholder 4">
            <a:extLst>
              <a:ext uri="{FF2B5EF4-FFF2-40B4-BE49-F238E27FC236}">
                <a16:creationId xmlns:a16="http://schemas.microsoft.com/office/drawing/2014/main" id="{CA3B2E6B-B584-454B-97C7-921E299A5E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2814" y="2096294"/>
            <a:ext cx="4868186" cy="3810000"/>
          </a:xfrm>
        </p:spPr>
      </p:pic>
    </p:spTree>
    <p:extLst>
      <p:ext uri="{BB962C8B-B14F-4D97-AF65-F5344CB8AC3E}">
        <p14:creationId xmlns:p14="http://schemas.microsoft.com/office/powerpoint/2010/main" val="1752067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D8553-4AC8-4285-B38C-AAA3B502521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95E5717-574C-45C5-8602-DD02D0AEB2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652" r="14786" b="2714"/>
          <a:stretch/>
        </p:blipFill>
        <p:spPr>
          <a:xfrm>
            <a:off x="71562" y="0"/>
            <a:ext cx="12120438" cy="6857999"/>
          </a:xfrm>
        </p:spPr>
      </p:pic>
    </p:spTree>
    <p:extLst>
      <p:ext uri="{BB962C8B-B14F-4D97-AF65-F5344CB8AC3E}">
        <p14:creationId xmlns:p14="http://schemas.microsoft.com/office/powerpoint/2010/main" val="67540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2F53-2D9A-4854-BEA3-914FF2668C8E}"/>
              </a:ext>
            </a:extLst>
          </p:cNvPr>
          <p:cNvSpPr>
            <a:spLocks noGrp="1"/>
          </p:cNvSpPr>
          <p:nvPr>
            <p:ph type="title"/>
          </p:nvPr>
        </p:nvSpPr>
        <p:spPr/>
        <p:txBody>
          <a:bodyPr/>
          <a:lstStyle/>
          <a:p>
            <a:r>
              <a:rPr lang="en-US" b="1" dirty="0">
                <a:solidFill>
                  <a:srgbClr val="0070C0"/>
                </a:solidFill>
              </a:rPr>
              <a:t>The mechanics of sound generator</a:t>
            </a:r>
            <a:endParaRPr lang="en-IN" b="1" dirty="0">
              <a:solidFill>
                <a:srgbClr val="0070C0"/>
              </a:solidFill>
            </a:endParaRPr>
          </a:p>
        </p:txBody>
      </p:sp>
      <p:sp>
        <p:nvSpPr>
          <p:cNvPr id="3" name="Content Placeholder 2">
            <a:extLst>
              <a:ext uri="{FF2B5EF4-FFF2-40B4-BE49-F238E27FC236}">
                <a16:creationId xmlns:a16="http://schemas.microsoft.com/office/drawing/2014/main" id="{D7E4DCF0-0E02-4A28-85A2-0843BEB75440}"/>
              </a:ext>
            </a:extLst>
          </p:cNvPr>
          <p:cNvSpPr>
            <a:spLocks noGrp="1"/>
          </p:cNvSpPr>
          <p:nvPr>
            <p:ph idx="1"/>
          </p:nvPr>
        </p:nvSpPr>
        <p:spPr>
          <a:xfrm>
            <a:off x="838200" y="1562470"/>
            <a:ext cx="10515600" cy="4614493"/>
          </a:xfrm>
        </p:spPr>
        <p:txBody>
          <a:bodyPr>
            <a:normAutofit/>
          </a:bodyPr>
          <a:lstStyle/>
          <a:p>
            <a:r>
              <a:rPr lang="en-US" sz="2400" dirty="0"/>
              <a:t>During normal breathing, the vocal folds are spaced rather widely apart, and contrary to what is often stated, their spacing is not somewhat less during exhalation than it is during inhalation. At any rate, the air stream is unim peded as it flows in and out of the lungs. </a:t>
            </a:r>
          </a:p>
          <a:p>
            <a:r>
              <a:rPr lang="en-US" sz="2400" dirty="0" err="1"/>
              <a:t>Later,when</a:t>
            </a:r>
            <a:r>
              <a:rPr lang="en-US" sz="2400" dirty="0"/>
              <a:t> the structural and behavioral characteristics of the larynx have been discussed, we will be in a position to examine closely how the unimpeded air stream may be set into vibration to produce the glottal tone. Very briefly, the larynx produces glottal tones by generating a rapid series of short-duration air pulses, which excite the supralaryngeal air column so as to produce a complex tone. </a:t>
            </a:r>
          </a:p>
          <a:p>
            <a:pPr marL="0" indent="0">
              <a:buNone/>
            </a:pPr>
            <a:endParaRPr lang="en-IN" sz="2400" dirty="0"/>
          </a:p>
        </p:txBody>
      </p:sp>
    </p:spTree>
    <p:extLst>
      <p:ext uri="{BB962C8B-B14F-4D97-AF65-F5344CB8AC3E}">
        <p14:creationId xmlns:p14="http://schemas.microsoft.com/office/powerpoint/2010/main" val="22549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E5A8-9129-4C61-BFBC-102F331A73C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39C378A-57C1-4DEF-BB72-43DC558D5C26}"/>
              </a:ext>
            </a:extLst>
          </p:cNvPr>
          <p:cNvSpPr>
            <a:spLocks noGrp="1"/>
          </p:cNvSpPr>
          <p:nvPr>
            <p:ph idx="1"/>
          </p:nvPr>
        </p:nvSpPr>
        <p:spPr/>
        <p:txBody>
          <a:bodyPr/>
          <a:lstStyle/>
          <a:p>
            <a:r>
              <a:rPr lang="en-US" sz="2800" dirty="0"/>
              <a:t>During normal vowel production such vibration occurs at a rate of about 125 complete vibrations per second for men, about 210 vibrations per second for women, and even higher for children.</a:t>
            </a:r>
          </a:p>
          <a:p>
            <a:pPr marL="0" indent="0">
              <a:buNone/>
            </a:pPr>
            <a:endParaRPr lang="en-IN" dirty="0"/>
          </a:p>
        </p:txBody>
      </p:sp>
    </p:spTree>
    <p:extLst>
      <p:ext uri="{BB962C8B-B14F-4D97-AF65-F5344CB8AC3E}">
        <p14:creationId xmlns:p14="http://schemas.microsoft.com/office/powerpoint/2010/main" val="415997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93E3-43ED-4F4F-8F9D-58AB2E6C2CE3}"/>
              </a:ext>
            </a:extLst>
          </p:cNvPr>
          <p:cNvSpPr>
            <a:spLocks noGrp="1"/>
          </p:cNvSpPr>
          <p:nvPr>
            <p:ph type="title"/>
          </p:nvPr>
        </p:nvSpPr>
        <p:spPr/>
        <p:txBody>
          <a:bodyPr/>
          <a:lstStyle/>
          <a:p>
            <a:r>
              <a:rPr lang="en-IN" dirty="0">
                <a:ln w="0"/>
                <a:solidFill>
                  <a:schemeClr val="accent1"/>
                </a:solidFill>
                <a:effectLst>
                  <a:outerShdw blurRad="38100" dist="25400" dir="5400000" algn="ctr" rotWithShape="0">
                    <a:srgbClr val="6E747A">
                      <a:alpha val="43000"/>
                    </a:srgbClr>
                  </a:outerShdw>
                </a:effectLst>
              </a:rPr>
              <a:t>The Prephonation Phase</a:t>
            </a:r>
          </a:p>
        </p:txBody>
      </p:sp>
      <p:sp>
        <p:nvSpPr>
          <p:cNvPr id="3" name="Content Placeholder 2">
            <a:extLst>
              <a:ext uri="{FF2B5EF4-FFF2-40B4-BE49-F238E27FC236}">
                <a16:creationId xmlns:a16="http://schemas.microsoft.com/office/drawing/2014/main" id="{1181D2AA-F573-46EE-9B87-AF0F78B6D5FA}"/>
              </a:ext>
            </a:extLst>
          </p:cNvPr>
          <p:cNvSpPr>
            <a:spLocks noGrp="1"/>
          </p:cNvSpPr>
          <p:nvPr>
            <p:ph idx="1"/>
          </p:nvPr>
        </p:nvSpPr>
        <p:spPr/>
        <p:txBody>
          <a:bodyPr>
            <a:normAutofit lnSpcReduction="10000"/>
          </a:bodyPr>
          <a:lstStyle/>
          <a:p>
            <a:r>
              <a:rPr lang="en-US" dirty="0"/>
              <a:t>The prephonation phase is the period during which the vocal folds move from an abducted to either an adducted or a partially adducted position. </a:t>
            </a:r>
          </a:p>
          <a:p>
            <a:r>
              <a:rPr lang="en-US" dirty="0"/>
              <a:t>when the vocal folds are viewed prior to the onset of phonation, they are usually seen to be in an abducted position; that is, the subject is breathing During quiet breathing.</a:t>
            </a:r>
          </a:p>
          <a:p>
            <a:r>
              <a:rPr lang="en-US" dirty="0"/>
              <a:t>the adult male glottis is about 13 mm wide at its broadest point, and according to Negus (1929), this value may almost double during forced exhalation.</a:t>
            </a:r>
          </a:p>
          <a:p>
            <a:r>
              <a:rPr lang="en-US" dirty="0"/>
              <a:t>Most persons maintain a rather constant glottal aperture during quiet breathing.</a:t>
            </a:r>
            <a:endParaRPr lang="en-IN" dirty="0"/>
          </a:p>
        </p:txBody>
      </p:sp>
    </p:spTree>
    <p:extLst>
      <p:ext uri="{BB962C8B-B14F-4D97-AF65-F5344CB8AC3E}">
        <p14:creationId xmlns:p14="http://schemas.microsoft.com/office/powerpoint/2010/main" val="107004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B301-349E-41A8-AC40-DE642D88AD92}"/>
              </a:ext>
            </a:extLst>
          </p:cNvPr>
          <p:cNvSpPr>
            <a:spLocks noGrp="1"/>
          </p:cNvSpPr>
          <p:nvPr>
            <p:ph type="title"/>
          </p:nvPr>
        </p:nvSpPr>
        <p:spPr/>
        <p:txBody>
          <a:bodyPr/>
          <a:lstStyle/>
          <a:p>
            <a:r>
              <a:rPr lang="en-IN" sz="4400" b="0" cap="none" spc="0" dirty="0">
                <a:ln w="0"/>
                <a:solidFill>
                  <a:schemeClr val="accent1"/>
                </a:solidFill>
                <a:effectLst>
                  <a:outerShdw blurRad="38100" dist="25400" dir="5400000" algn="ctr" rotWithShape="0">
                    <a:srgbClr val="6E747A">
                      <a:alpha val="43000"/>
                    </a:srgbClr>
                  </a:outerShdw>
                </a:effectLst>
              </a:rPr>
              <a:t>Vocal Fold Approximation</a:t>
            </a:r>
            <a:br>
              <a:rPr lang="en-IN" sz="4400" b="0" cap="none" spc="0" dirty="0">
                <a:ln w="0"/>
                <a:solidFill>
                  <a:schemeClr val="accent1"/>
                </a:solidFill>
                <a:effectLst>
                  <a:outerShdw blurRad="38100" dist="25400" dir="5400000" algn="ctr" rotWithShape="0">
                    <a:srgbClr val="6E747A">
                      <a:alpha val="43000"/>
                    </a:srgbClr>
                  </a:outerShdw>
                </a:effectLst>
              </a:rPr>
            </a:br>
            <a:endParaRPr lang="en-IN" b="1" dirty="0"/>
          </a:p>
        </p:txBody>
      </p:sp>
      <p:sp>
        <p:nvSpPr>
          <p:cNvPr id="3" name="Content Placeholder 2">
            <a:extLst>
              <a:ext uri="{FF2B5EF4-FFF2-40B4-BE49-F238E27FC236}">
                <a16:creationId xmlns:a16="http://schemas.microsoft.com/office/drawing/2014/main" id="{6AFF4890-DA1E-4B53-8D11-1C903E733DB5}"/>
              </a:ext>
            </a:extLst>
          </p:cNvPr>
          <p:cNvSpPr>
            <a:spLocks noGrp="1"/>
          </p:cNvSpPr>
          <p:nvPr>
            <p:ph idx="1"/>
          </p:nvPr>
        </p:nvSpPr>
        <p:spPr/>
        <p:txBody>
          <a:bodyPr>
            <a:normAutofit fontScale="92500" lnSpcReduction="10000"/>
          </a:bodyPr>
          <a:lstStyle/>
          <a:p>
            <a:r>
              <a:rPr lang="en-US" dirty="0"/>
              <a:t>The duration of the pre- phonation phase and the extent to which the vocal folds approximate are highly variable, depending largely upon the utterance to be emitted.</a:t>
            </a:r>
          </a:p>
          <a:p>
            <a:r>
              <a:rPr lang="en-US" dirty="0"/>
              <a:t>,If the forces of exhalation are released and the vocal folds approximate or nearly approximate, they begin to obstruct the outward flow of air from the lower respiratory tract, and subglottal pressure, the pressure beneath the folds, begins to build up.</a:t>
            </a:r>
          </a:p>
          <a:p>
            <a:r>
              <a:rPr lang="en-US" dirty="0"/>
              <a:t>In addition, the velocity of the air as it flows through the glottal constriction is raised sharply, which is an important point to remember.</a:t>
            </a:r>
          </a:p>
          <a:p>
            <a:r>
              <a:rPr lang="en-US" dirty="0"/>
              <a:t>The extent to which the vocal folds are approximated is referred to as </a:t>
            </a:r>
            <a:r>
              <a:rPr lang="en-US" b="1" dirty="0"/>
              <a:t>medial compression</a:t>
            </a:r>
            <a:r>
              <a:rPr lang="en-US" dirty="0"/>
              <a:t>, which is </a:t>
            </a:r>
            <a:r>
              <a:rPr lang="en-US" dirty="0" err="1"/>
              <a:t>brougbt</a:t>
            </a:r>
            <a:r>
              <a:rPr lang="en-US" dirty="0"/>
              <a:t> about by the action of the adductor muscles. </a:t>
            </a:r>
            <a:endParaRPr lang="en-IN" dirty="0"/>
          </a:p>
        </p:txBody>
      </p:sp>
    </p:spTree>
    <p:extLst>
      <p:ext uri="{BB962C8B-B14F-4D97-AF65-F5344CB8AC3E}">
        <p14:creationId xmlns:p14="http://schemas.microsoft.com/office/powerpoint/2010/main" val="156322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8B25-45FD-4FE5-9C16-62E59963366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66DF27B9-732F-41DF-9601-6C30D41370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462" b="69537"/>
          <a:stretch/>
        </p:blipFill>
        <p:spPr>
          <a:xfrm>
            <a:off x="0" y="1795632"/>
            <a:ext cx="3687194" cy="2657598"/>
          </a:xfrm>
        </p:spPr>
      </p:pic>
      <p:pic>
        <p:nvPicPr>
          <p:cNvPr id="7" name="Picture 6">
            <a:extLst>
              <a:ext uri="{FF2B5EF4-FFF2-40B4-BE49-F238E27FC236}">
                <a16:creationId xmlns:a16="http://schemas.microsoft.com/office/drawing/2014/main" id="{09FD5AF9-E6A9-42CC-9D89-4F06E7CEC82E}"/>
              </a:ext>
            </a:extLst>
          </p:cNvPr>
          <p:cNvPicPr>
            <a:picLocks noChangeAspect="1"/>
          </p:cNvPicPr>
          <p:nvPr/>
        </p:nvPicPr>
        <p:blipFill rotWithShape="1">
          <a:blip r:embed="rId2">
            <a:extLst>
              <a:ext uri="{28A0092B-C50C-407E-A947-70E740481C1C}">
                <a14:useLocalDpi xmlns:a14="http://schemas.microsoft.com/office/drawing/2010/main" val="0"/>
              </a:ext>
            </a:extLst>
          </a:blip>
          <a:srcRect l="20395" t="30660" r="4389" b="38292"/>
          <a:stretch/>
        </p:blipFill>
        <p:spPr>
          <a:xfrm>
            <a:off x="8421208" y="1795632"/>
            <a:ext cx="3687194" cy="2867487"/>
          </a:xfrm>
          <a:prstGeom prst="rect">
            <a:avLst/>
          </a:prstGeom>
        </p:spPr>
      </p:pic>
      <p:pic>
        <p:nvPicPr>
          <p:cNvPr id="9" name="Picture 8">
            <a:extLst>
              <a:ext uri="{FF2B5EF4-FFF2-40B4-BE49-F238E27FC236}">
                <a16:creationId xmlns:a16="http://schemas.microsoft.com/office/drawing/2014/main" id="{8F23A92D-CA75-4434-AC2B-C77999CE7A6A}"/>
              </a:ext>
            </a:extLst>
          </p:cNvPr>
          <p:cNvPicPr>
            <a:picLocks noChangeAspect="1"/>
          </p:cNvPicPr>
          <p:nvPr/>
        </p:nvPicPr>
        <p:blipFill rotWithShape="1">
          <a:blip r:embed="rId2">
            <a:extLst>
              <a:ext uri="{28A0092B-C50C-407E-A947-70E740481C1C}">
                <a14:useLocalDpi xmlns:a14="http://schemas.microsoft.com/office/drawing/2010/main" val="0"/>
              </a:ext>
            </a:extLst>
          </a:blip>
          <a:srcRect l="17342" t="62265" r="9941" b="1877"/>
          <a:stretch/>
        </p:blipFill>
        <p:spPr>
          <a:xfrm>
            <a:off x="3915052" y="4033760"/>
            <a:ext cx="4136995" cy="2657598"/>
          </a:xfrm>
          <a:prstGeom prst="rect">
            <a:avLst/>
          </a:prstGeom>
        </p:spPr>
      </p:pic>
    </p:spTree>
    <p:extLst>
      <p:ext uri="{BB962C8B-B14F-4D97-AF65-F5344CB8AC3E}">
        <p14:creationId xmlns:p14="http://schemas.microsoft.com/office/powerpoint/2010/main" val="81250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816C-1DDE-46DA-A3E2-CC401C956F90}"/>
              </a:ext>
            </a:extLst>
          </p:cNvPr>
          <p:cNvSpPr>
            <a:spLocks noGrp="1"/>
          </p:cNvSpPr>
          <p:nvPr>
            <p:ph type="title"/>
          </p:nvPr>
        </p:nvSpPr>
        <p:spPr/>
        <p:txBody>
          <a:bodyPr>
            <a:normAutofit/>
          </a:bodyPr>
          <a:lstStyle/>
          <a:p>
            <a:r>
              <a:rPr lang="en-US" sz="4800" b="1" dirty="0">
                <a:solidFill>
                  <a:srgbClr val="0070C0"/>
                </a:solidFill>
              </a:rPr>
              <a:t>The attack phase</a:t>
            </a:r>
            <a:endParaRPr lang="en-IN" sz="4800" b="1" dirty="0">
              <a:solidFill>
                <a:srgbClr val="0070C0"/>
              </a:solidFill>
            </a:endParaRPr>
          </a:p>
        </p:txBody>
      </p:sp>
      <p:sp>
        <p:nvSpPr>
          <p:cNvPr id="3" name="Content Placeholder 2">
            <a:extLst>
              <a:ext uri="{FF2B5EF4-FFF2-40B4-BE49-F238E27FC236}">
                <a16:creationId xmlns:a16="http://schemas.microsoft.com/office/drawing/2014/main" id="{47AC5137-9988-47AD-94FC-B3FB67F8C4EC}"/>
              </a:ext>
            </a:extLst>
          </p:cNvPr>
          <p:cNvSpPr>
            <a:spLocks noGrp="1"/>
          </p:cNvSpPr>
          <p:nvPr>
            <p:ph idx="1"/>
          </p:nvPr>
        </p:nvSpPr>
        <p:spPr/>
        <p:txBody>
          <a:bodyPr>
            <a:normAutofit/>
          </a:bodyPr>
          <a:lstStyle/>
          <a:p>
            <a:pPr>
              <a:buFont typeface="Wingdings" panose="05000000000000000000" pitchFamily="2" charset="2"/>
              <a:buChar char="§"/>
            </a:pPr>
            <a:r>
              <a:rPr lang="en-US" sz="2400" dirty="0"/>
              <a:t>The attack phase begins with the vocal folds adducted or nearly so, and extends through the initial vibratory cycles This phase is also highly variable in is depending primarily upon the extent to which vocal folds are adducted during the prephonation phase del the manner in which the air stream is released Often the vocal folds are not completely adducted  during the prephonation phase, complete obstruction of the air airpassagway not necessary to initiate phonation.</a:t>
            </a:r>
          </a:p>
          <a:p>
            <a:r>
              <a:rPr lang="en-US" sz="2400" dirty="0"/>
              <a:t>If the glottal chink is narrowed to about 3 mm, amin amount of air flow will set the vocal fold into be vibration Air-pressure requirements under these condition also be minimal According to von Leden (1 witl a subglottic pressate equal to 20 to 40 mm of wine sufficient.)</a:t>
            </a:r>
          </a:p>
          <a:p>
            <a:pPr marL="0" indent="0">
              <a:buNone/>
            </a:pPr>
            <a:endParaRPr lang="en-IN" sz="2400" dirty="0"/>
          </a:p>
        </p:txBody>
      </p:sp>
    </p:spTree>
    <p:extLst>
      <p:ext uri="{BB962C8B-B14F-4D97-AF65-F5344CB8AC3E}">
        <p14:creationId xmlns:p14="http://schemas.microsoft.com/office/powerpoint/2010/main" val="62916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0DB0-86AA-4B7C-BC0A-05F3CB9797B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6AACF50-BF15-4CF1-B583-AA444C3E9680}"/>
              </a:ext>
            </a:extLst>
          </p:cNvPr>
          <p:cNvSpPr>
            <a:spLocks noGrp="1"/>
          </p:cNvSpPr>
          <p:nvPr>
            <p:ph idx="1"/>
          </p:nvPr>
        </p:nvSpPr>
        <p:spPr/>
        <p:txBody>
          <a:bodyPr>
            <a:normAutofit/>
          </a:bodyPr>
          <a:lstStyle/>
          <a:p>
            <a:r>
              <a:rPr lang="en-US" sz="2400" dirty="0"/>
              <a:t>High-speed laryngeal photography show the like initial movement in completely adducted vocal  fold in medialward. This point will be emphasized later in discussion of theories of vocal fold vibration. Medical movement can be adequately accounted for by the Bernoulli effect.</a:t>
            </a:r>
            <a:endParaRPr lang="en-IN" sz="2400" dirty="0"/>
          </a:p>
        </p:txBody>
      </p:sp>
    </p:spTree>
    <p:extLst>
      <p:ext uri="{BB962C8B-B14F-4D97-AF65-F5344CB8AC3E}">
        <p14:creationId xmlns:p14="http://schemas.microsoft.com/office/powerpoint/2010/main" val="1578560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1461</Words>
  <Application>Microsoft Office PowerPoint</Application>
  <PresentationFormat>Widescreen</PresentationFormat>
  <Paragraphs>66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vt:lpstr>
      <vt:lpstr>Symbol</vt:lpstr>
      <vt:lpstr>Wingdings</vt:lpstr>
      <vt:lpstr>Office Theme</vt:lpstr>
      <vt:lpstr>PowerPoint Presentation</vt:lpstr>
      <vt:lpstr>Correlates..</vt:lpstr>
      <vt:lpstr>The mechanics of sound generator</vt:lpstr>
      <vt:lpstr>PowerPoint Presentation</vt:lpstr>
      <vt:lpstr>The Prephonation Phase</vt:lpstr>
      <vt:lpstr>Vocal Fold Approximation </vt:lpstr>
      <vt:lpstr>PowerPoint Presentation</vt:lpstr>
      <vt:lpstr>The attack phase</vt:lpstr>
      <vt:lpstr>PowerPoint Presentation</vt:lpstr>
      <vt:lpstr>PowerPoint Presentation</vt:lpstr>
      <vt:lpstr>Physiologic correlates  </vt:lpstr>
      <vt:lpstr>PowerPoint Presentation</vt:lpstr>
      <vt:lpstr>PowerPoint Presentation</vt:lpstr>
      <vt:lpstr>PowerPoint Presentation</vt:lpstr>
      <vt:lpstr>Photoglottography </vt:lpstr>
      <vt:lpstr>PowerPoint Presentation</vt:lpstr>
      <vt:lpstr>PowerPoint Presentation</vt:lpstr>
      <vt:lpstr>Electromyography </vt:lpstr>
      <vt:lpstr>PowerPoint Presentation</vt:lpstr>
      <vt:lpstr>PowerPoint Presentation</vt:lpstr>
      <vt:lpstr>PowerPoint Presentation</vt:lpstr>
      <vt:lpstr>References </vt:lpstr>
      <vt:lpstr>Any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sourav</dc:creator>
  <cp:lastModifiedBy>sourav</cp:lastModifiedBy>
  <cp:revision>18</cp:revision>
  <dcterms:created xsi:type="dcterms:W3CDTF">2021-01-13T04:13:48Z</dcterms:created>
  <dcterms:modified xsi:type="dcterms:W3CDTF">2021-01-23T05:22:11Z</dcterms:modified>
</cp:coreProperties>
</file>