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076BF-1C87-4C94-8323-EC3D815916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A8137BA-116C-4BAA-8900-5144201E75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3569B87-7E06-4060-B4E9-3D80A1EC473A}"/>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5" name="Footer Placeholder 4">
            <a:extLst>
              <a:ext uri="{FF2B5EF4-FFF2-40B4-BE49-F238E27FC236}">
                <a16:creationId xmlns:a16="http://schemas.microsoft.com/office/drawing/2014/main" id="{3210E988-75E8-48AC-AF25-EBA07ACC118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568C9C1-3761-449A-A6A8-77A32802242E}"/>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2597043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29053-534A-4301-8257-3381CBADB96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F886908-50AD-49BB-B8DB-B43F9368FA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91A2E-5C5D-4272-B57F-82643E004327}"/>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5" name="Footer Placeholder 4">
            <a:extLst>
              <a:ext uri="{FF2B5EF4-FFF2-40B4-BE49-F238E27FC236}">
                <a16:creationId xmlns:a16="http://schemas.microsoft.com/office/drawing/2014/main" id="{C78A2B31-DEC8-4E38-88A6-9FA3797F5E7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396C85-50E7-41CB-A0BE-35BA63775F5F}"/>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166031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1E29EC-DEE8-4D61-AADB-7EA821DFE62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E3285AC-591F-451D-B07C-0A08B2D809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78346AD-465F-410A-B829-97A5CF87501E}"/>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5" name="Footer Placeholder 4">
            <a:extLst>
              <a:ext uri="{FF2B5EF4-FFF2-40B4-BE49-F238E27FC236}">
                <a16:creationId xmlns:a16="http://schemas.microsoft.com/office/drawing/2014/main" id="{741AD01F-6C22-427D-903B-F9AD3725D20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73CE4A1-C483-4D8B-8200-E4B365F69763}"/>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18018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2DD0F-781F-4F7A-884C-8E9B2739503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B05888E-0D9E-4174-99DF-4AE7ACCDF0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4DEB61E-8E97-4602-87D1-77E996981151}"/>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5" name="Footer Placeholder 4">
            <a:extLst>
              <a:ext uri="{FF2B5EF4-FFF2-40B4-BE49-F238E27FC236}">
                <a16:creationId xmlns:a16="http://schemas.microsoft.com/office/drawing/2014/main" id="{B35ED1E6-E801-4388-BDCB-32719FF9AF8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7765D13-175B-4A68-83C0-9520393F8B29}"/>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96562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F33F1-9DA1-4F0C-8A49-9D0A5EB439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A77E90A-6119-4023-937F-70A724B470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EAD0F5-A59F-4ACB-8896-D108000DE117}"/>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5" name="Footer Placeholder 4">
            <a:extLst>
              <a:ext uri="{FF2B5EF4-FFF2-40B4-BE49-F238E27FC236}">
                <a16:creationId xmlns:a16="http://schemas.microsoft.com/office/drawing/2014/main" id="{C253CEEC-D21B-41B7-A424-C82FC35C59E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36EA34F-9A94-49A2-978F-6281D519CD41}"/>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3087479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87300-889A-4269-BD3D-3F0FB855FA2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CCDADCD-C44F-43AD-8943-22DABBCB14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7F83805-013D-43D9-891A-699C39BEEA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A6029A9-4DBF-4567-A130-F2457012DA91}"/>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6" name="Footer Placeholder 5">
            <a:extLst>
              <a:ext uri="{FF2B5EF4-FFF2-40B4-BE49-F238E27FC236}">
                <a16:creationId xmlns:a16="http://schemas.microsoft.com/office/drawing/2014/main" id="{6DD2F985-2888-4B72-A31A-E62444F8E6A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948AFA8-0222-41FF-80B9-973DF2F3F632}"/>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2228516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80D2F-868A-490E-A7CA-A2B59615E9C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689C388-97F0-452A-9ECC-B41658490D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448D34-DF87-4F6C-ACEC-3B3E69E380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28631C1-1711-484E-8686-961C18181F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FD4623-8C6E-4278-A6EA-760B84E73A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9F1B7B2-FA60-414A-9F36-4A177460E57C}"/>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8" name="Footer Placeholder 7">
            <a:extLst>
              <a:ext uri="{FF2B5EF4-FFF2-40B4-BE49-F238E27FC236}">
                <a16:creationId xmlns:a16="http://schemas.microsoft.com/office/drawing/2014/main" id="{CD1CA88C-72E2-4B72-A511-DD0C6F33077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FFA3C06-FBA3-4DDB-9F2C-5B87A382514E}"/>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218841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497D6-3D47-4B56-85E5-2EF5C611ED6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2CE265F-A918-4071-829F-601A9027388E}"/>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4" name="Footer Placeholder 3">
            <a:extLst>
              <a:ext uri="{FF2B5EF4-FFF2-40B4-BE49-F238E27FC236}">
                <a16:creationId xmlns:a16="http://schemas.microsoft.com/office/drawing/2014/main" id="{91763F36-1222-4ACE-B75C-303A5967CA1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625745F-5548-4D83-9215-B5AAEB1EA855}"/>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315897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85581B-618B-4D49-8F57-4C7B8332C613}"/>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3" name="Footer Placeholder 2">
            <a:extLst>
              <a:ext uri="{FF2B5EF4-FFF2-40B4-BE49-F238E27FC236}">
                <a16:creationId xmlns:a16="http://schemas.microsoft.com/office/drawing/2014/main" id="{9207A1D0-DEC3-4BDC-95DC-C5C894AF19C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FBCA593-B6EC-4FB0-B885-53B1682BA381}"/>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991118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9A217-0509-4B0C-BFDA-3AFFD7C7AF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0AF6037-25D1-42F1-AC8E-2E32020D69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46BF1E0-544C-4E52-A79F-5B5573011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17A5B-04F9-4393-AC90-57B043DCC913}"/>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6" name="Footer Placeholder 5">
            <a:extLst>
              <a:ext uri="{FF2B5EF4-FFF2-40B4-BE49-F238E27FC236}">
                <a16:creationId xmlns:a16="http://schemas.microsoft.com/office/drawing/2014/main" id="{58D0A865-99C2-47CF-9CF2-115DC578D0E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9E5355B-9FCC-408B-8C20-1048D71F9818}"/>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596056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649DB-960D-4943-B22C-8B9D96BA9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3C70AC-FE21-47DF-9650-A8006976EA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F12555F-53FE-491B-B5EA-78D49E2A3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7FEBAA-2D82-489A-A68E-444CDD6743FA}"/>
              </a:ext>
            </a:extLst>
          </p:cNvPr>
          <p:cNvSpPr>
            <a:spLocks noGrp="1"/>
          </p:cNvSpPr>
          <p:nvPr>
            <p:ph type="dt" sz="half" idx="10"/>
          </p:nvPr>
        </p:nvSpPr>
        <p:spPr/>
        <p:txBody>
          <a:bodyPr/>
          <a:lstStyle/>
          <a:p>
            <a:fld id="{80B3A265-F099-4096-88ED-FEB91F09568E}" type="datetimeFigureOut">
              <a:rPr lang="en-IN" smtClean="0"/>
              <a:t>13-03-2021</a:t>
            </a:fld>
            <a:endParaRPr lang="en-IN"/>
          </a:p>
        </p:txBody>
      </p:sp>
      <p:sp>
        <p:nvSpPr>
          <p:cNvPr id="6" name="Footer Placeholder 5">
            <a:extLst>
              <a:ext uri="{FF2B5EF4-FFF2-40B4-BE49-F238E27FC236}">
                <a16:creationId xmlns:a16="http://schemas.microsoft.com/office/drawing/2014/main" id="{7D0669D4-A2D5-4F49-A32D-7C4687011E4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E1C9673-7131-418E-85FE-BEC3C722D0C8}"/>
              </a:ext>
            </a:extLst>
          </p:cNvPr>
          <p:cNvSpPr>
            <a:spLocks noGrp="1"/>
          </p:cNvSpPr>
          <p:nvPr>
            <p:ph type="sldNum" sz="quarter" idx="12"/>
          </p:nvPr>
        </p:nvSpPr>
        <p:spPr/>
        <p:txBody>
          <a:bodyPr/>
          <a:lstStyle/>
          <a:p>
            <a:fld id="{CCA7303F-6FDE-4FB9-9D4E-FE8F77D5C50B}" type="slidenum">
              <a:rPr lang="en-IN" smtClean="0"/>
              <a:t>‹#›</a:t>
            </a:fld>
            <a:endParaRPr lang="en-IN"/>
          </a:p>
        </p:txBody>
      </p:sp>
    </p:spTree>
    <p:extLst>
      <p:ext uri="{BB962C8B-B14F-4D97-AF65-F5344CB8AC3E}">
        <p14:creationId xmlns:p14="http://schemas.microsoft.com/office/powerpoint/2010/main" val="1835149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0E5F10-6735-4BC6-82BB-913982980F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740C937-A488-4385-8834-68F301968C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0C46AE6-4418-4C75-A2A2-224885772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B3A265-F099-4096-88ED-FEB91F09568E}" type="datetimeFigureOut">
              <a:rPr lang="en-IN" smtClean="0"/>
              <a:t>13-03-2021</a:t>
            </a:fld>
            <a:endParaRPr lang="en-IN"/>
          </a:p>
        </p:txBody>
      </p:sp>
      <p:sp>
        <p:nvSpPr>
          <p:cNvPr id="5" name="Footer Placeholder 4">
            <a:extLst>
              <a:ext uri="{FF2B5EF4-FFF2-40B4-BE49-F238E27FC236}">
                <a16:creationId xmlns:a16="http://schemas.microsoft.com/office/drawing/2014/main" id="{E50E9AF7-F414-4BFA-859A-3FDE37059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E681E59-4A07-4D83-AB05-D9BB4B3911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7303F-6FDE-4FB9-9D4E-FE8F77D5C50B}" type="slidenum">
              <a:rPr lang="en-IN" smtClean="0"/>
              <a:t>‹#›</a:t>
            </a:fld>
            <a:endParaRPr lang="en-IN"/>
          </a:p>
        </p:txBody>
      </p:sp>
    </p:spTree>
    <p:extLst>
      <p:ext uri="{BB962C8B-B14F-4D97-AF65-F5344CB8AC3E}">
        <p14:creationId xmlns:p14="http://schemas.microsoft.com/office/powerpoint/2010/main" val="3717701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0056B-2561-4A2F-A9C4-1700E9B60D4C}"/>
              </a:ext>
            </a:extLst>
          </p:cNvPr>
          <p:cNvSpPr>
            <a:spLocks noGrp="1"/>
          </p:cNvSpPr>
          <p:nvPr>
            <p:ph type="ctrTitle"/>
          </p:nvPr>
        </p:nvSpPr>
        <p:spPr/>
        <p:txBody>
          <a:bodyPr/>
          <a:lstStyle/>
          <a:p>
            <a:endParaRPr lang="en-IN"/>
          </a:p>
        </p:txBody>
      </p:sp>
      <p:sp>
        <p:nvSpPr>
          <p:cNvPr id="3" name="Subtitle 2">
            <a:extLst>
              <a:ext uri="{FF2B5EF4-FFF2-40B4-BE49-F238E27FC236}">
                <a16:creationId xmlns:a16="http://schemas.microsoft.com/office/drawing/2014/main" id="{5AFAF132-6BFC-4122-BCCE-C363AC3E6296}"/>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85974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CB44-ED18-4D7B-AE17-5AE9E5874760}"/>
              </a:ext>
            </a:extLst>
          </p:cNvPr>
          <p:cNvSpPr>
            <a:spLocks noGrp="1"/>
          </p:cNvSpPr>
          <p:nvPr>
            <p:ph type="title"/>
          </p:nvPr>
        </p:nvSpPr>
        <p:spPr/>
        <p:txBody>
          <a:bodyPr>
            <a:normAutofit/>
          </a:bodyPr>
          <a:lstStyle/>
          <a:p>
            <a:pPr algn="ctr"/>
            <a:r>
              <a:rPr lang="en-IN" sz="3200" b="1" i="0" u="none" strike="noStrike" baseline="0" dirty="0">
                <a:latin typeface="LegacySansStd-Bold"/>
              </a:rPr>
              <a:t>Endocr</a:t>
            </a:r>
            <a:r>
              <a:rPr lang="en-IN" sz="3200" b="1" dirty="0">
                <a:latin typeface="LegacySansStd-Bold"/>
              </a:rPr>
              <a:t>i</a:t>
            </a:r>
            <a:r>
              <a:rPr lang="en-IN" sz="3200" b="1" i="0" u="none" strike="noStrike" baseline="0" dirty="0">
                <a:latin typeface="LegacySansStd-Bold"/>
              </a:rPr>
              <a:t>ne Changes</a:t>
            </a:r>
            <a:endParaRPr lang="en-IN" sz="6600" dirty="0"/>
          </a:p>
        </p:txBody>
      </p:sp>
      <p:sp>
        <p:nvSpPr>
          <p:cNvPr id="3" name="Content Placeholder 2">
            <a:extLst>
              <a:ext uri="{FF2B5EF4-FFF2-40B4-BE49-F238E27FC236}">
                <a16:creationId xmlns:a16="http://schemas.microsoft.com/office/drawing/2014/main" id="{4D95A474-0EF1-4FBD-9778-2B9789EB3DB7}"/>
              </a:ext>
            </a:extLst>
          </p:cNvPr>
          <p:cNvSpPr>
            <a:spLocks noGrp="1"/>
          </p:cNvSpPr>
          <p:nvPr>
            <p:ph idx="1"/>
          </p:nvPr>
        </p:nvSpPr>
        <p:spPr/>
        <p:txBody>
          <a:bodyPr/>
          <a:lstStyle/>
          <a:p>
            <a:pPr algn="l"/>
            <a:r>
              <a:rPr lang="en-US" sz="1800" b="0" i="0" u="none" strike="noStrike" baseline="0" dirty="0">
                <a:latin typeface="SabonLTStd-Roman"/>
              </a:rPr>
              <a:t>Occasionally patients’ voice problems are related to some kind of endocrine dysfunction.</a:t>
            </a:r>
          </a:p>
          <a:p>
            <a:pPr algn="l"/>
            <a:r>
              <a:rPr lang="en-US" sz="1800" b="0" i="0" u="none" strike="noStrike" baseline="0" dirty="0">
                <a:latin typeface="SabonLTStd-Roman"/>
              </a:rPr>
              <a:t>Endocrine disorders often have a major impact on developing larynges and cause excesses in fundamental frequency, so that an individual’s voice is either too low or too high in pitch.</a:t>
            </a:r>
          </a:p>
          <a:p>
            <a:pPr algn="l"/>
            <a:r>
              <a:rPr lang="en-US" sz="1800" dirty="0">
                <a:latin typeface="SabonLTStd-Roman"/>
              </a:rPr>
              <a:t>I</a:t>
            </a:r>
            <a:r>
              <a:rPr lang="en-US" sz="1800" b="0" i="0" u="none" strike="noStrike" baseline="0" dirty="0">
                <a:latin typeface="SabonLTStd-Roman"/>
              </a:rPr>
              <a:t>n hypofunction of the pituitary gland, laryngeal growth is retarded. A pubescent child with such a problem experiences a continued high voice pitch. Such a pituitary problem can prevent normal development of progesterone by the ovaries (in girls) and testosterone by the testes (in adolescent males). The resulting lack of secondary sexual characteristics (including a change invoice) is treated by endocrine therapy designed to stimulate normal pituitary function.</a:t>
            </a:r>
          </a:p>
          <a:p>
            <a:pPr algn="l"/>
            <a:r>
              <a:rPr lang="en-IN" sz="1800" b="0" i="0" u="none" strike="noStrike" baseline="0" dirty="0">
                <a:latin typeface="SabonLTStd-Roman"/>
              </a:rPr>
              <a:t>Hypo functioning</a:t>
            </a:r>
            <a:r>
              <a:rPr lang="en-IN" sz="1800" dirty="0">
                <a:latin typeface="SabonLTStd-Roman"/>
              </a:rPr>
              <a:t> </a:t>
            </a:r>
            <a:r>
              <a:rPr lang="en-US" sz="1800" b="0" i="0" u="none" strike="noStrike" baseline="0" dirty="0">
                <a:latin typeface="SabonLTStd-Roman"/>
              </a:rPr>
              <a:t>of the adrenal glands (Addison’s disease) can also contribute to lack of secondary sex characteristics, including a prepubescent voice in males. Sometimes tumors in the adrenal system cause adrenal hormone excesses, causing </a:t>
            </a:r>
            <a:r>
              <a:rPr lang="en-IN" sz="1800" b="0" i="0" u="none" strike="noStrike" baseline="0" dirty="0">
                <a:latin typeface="SabonLTStd-Roman"/>
              </a:rPr>
              <a:t>deepening of the voice.</a:t>
            </a:r>
          </a:p>
          <a:p>
            <a:pPr algn="l"/>
            <a:r>
              <a:rPr lang="en-US" sz="1800" b="0" i="0" u="none" strike="noStrike" baseline="0" dirty="0">
                <a:latin typeface="SabonLTStd-Roman"/>
              </a:rPr>
              <a:t>Hypothyroidism (insufficient secretion of thyroxin by the thyroid gland) can produce many physical changes over time, including increased mass of the vocal folds, which in turn lowers pitch.</a:t>
            </a:r>
          </a:p>
          <a:p>
            <a:pPr marL="0" indent="0" algn="l">
              <a:buNone/>
            </a:pPr>
            <a:endParaRPr lang="en-IN" dirty="0"/>
          </a:p>
        </p:txBody>
      </p:sp>
    </p:spTree>
    <p:extLst>
      <p:ext uri="{BB962C8B-B14F-4D97-AF65-F5344CB8AC3E}">
        <p14:creationId xmlns:p14="http://schemas.microsoft.com/office/powerpoint/2010/main" val="392385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A3504-D42E-411F-8C1D-6EFA29FE472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D30E2AE-76FC-48F1-8BAC-DEA8A899AF05}"/>
              </a:ext>
            </a:extLst>
          </p:cNvPr>
          <p:cNvSpPr>
            <a:spLocks noGrp="1"/>
          </p:cNvSpPr>
          <p:nvPr>
            <p:ph idx="1"/>
          </p:nvPr>
        </p:nvSpPr>
        <p:spPr/>
        <p:txBody>
          <a:bodyPr/>
          <a:lstStyle/>
          <a:p>
            <a:pPr algn="l"/>
            <a:r>
              <a:rPr lang="en-US" sz="1800" b="0" i="0" u="none" strike="noStrike" baseline="0" dirty="0">
                <a:latin typeface="SabonLTStd-Roman"/>
              </a:rPr>
              <a:t>Premenstrual vocal syndrome, as described by Greene (1980) and Abitbol and colleagues (1999), is characterized by vocal fatigue, reduced pitch range, hypophonia, and loss of certain harmonics. The syndrome usually begins four to five days before menstruation in 33% of women. Video stroboscopic examination reveals congestion, </a:t>
            </a:r>
            <a:r>
              <a:rPr lang="en-US" sz="1800" b="0" i="0" u="none" strike="noStrike" baseline="0" dirty="0" err="1">
                <a:latin typeface="SabonLTStd-Roman"/>
              </a:rPr>
              <a:t>microvarices</a:t>
            </a:r>
            <a:r>
              <a:rPr lang="en-US" sz="1800" b="0" i="0" u="none" strike="noStrike" baseline="0" dirty="0">
                <a:latin typeface="SabonLTStd-Roman"/>
              </a:rPr>
              <a:t>, vocal fold thickening, and reduced vibratory amplitude. Some female opera singers avoid heavy singing obligations several days before and </a:t>
            </a:r>
            <a:r>
              <a:rPr lang="en-IN" sz="1800" b="0" i="0" u="none" strike="noStrike" baseline="0" dirty="0">
                <a:latin typeface="SabonLTStd-Roman"/>
              </a:rPr>
              <a:t>after menstruation.</a:t>
            </a:r>
          </a:p>
          <a:p>
            <a:pPr algn="l"/>
            <a:r>
              <a:rPr lang="en-US" sz="1800" b="0" i="0" u="none" strike="noStrike" baseline="0" dirty="0">
                <a:latin typeface="SabonLTStd-Roman"/>
              </a:rPr>
              <a:t>Two studies suggest that oral contraceptive pills may reduce the irregularity of vocal fold </a:t>
            </a:r>
            <a:r>
              <a:rPr lang="en-IN" sz="1800" b="0" i="0" u="none" strike="noStrike" baseline="0" dirty="0">
                <a:latin typeface="SabonLTStd-Roman"/>
              </a:rPr>
              <a:t>vibration in professional and nonprofessional singers during menstruation.</a:t>
            </a:r>
          </a:p>
          <a:p>
            <a:pPr algn="l"/>
            <a:r>
              <a:rPr lang="en-IN" sz="1800" b="0" i="0" u="none" strike="noStrike" baseline="0" dirty="0">
                <a:latin typeface="SabonLTStd-Roman"/>
              </a:rPr>
              <a:t>Another </a:t>
            </a:r>
            <a:r>
              <a:rPr lang="en-US" sz="1800" b="0" i="0" u="none" strike="noStrike" baseline="0" dirty="0">
                <a:latin typeface="SabonLTStd-Roman"/>
              </a:rPr>
              <a:t>study by Hamdan and colleagues (2011) suggests that women undergoing in vitro fertilization (IVF) demonstrate increased throat clearing. Pregnancy has also been reported to be associated with vocal changes as a response to sex steroid hormonal </a:t>
            </a:r>
            <a:r>
              <a:rPr lang="en-IN" sz="1800" b="0" i="0" u="none" strike="noStrike" baseline="0" dirty="0">
                <a:latin typeface="SabonLTStd-Roman"/>
              </a:rPr>
              <a:t>variations.</a:t>
            </a:r>
          </a:p>
          <a:p>
            <a:pPr algn="l"/>
            <a:r>
              <a:rPr lang="en-US" sz="1800" b="0" i="0" u="none" strike="noStrike" baseline="0" dirty="0">
                <a:latin typeface="SabonLTStd-Roman"/>
              </a:rPr>
              <a:t>The climacteric (menopause) is a time when some women may experience vocal changes, particularly a lowering of fundamental frequency. Because of the secretion of excessive androgenic hormones after menopause, the glottal membrane becomes thicker, increasing the size‐mass of the folds, which in turn produces a lowering of voice pitch (Raj and colleagues, 2010) and sometimes vocal roughness.</a:t>
            </a:r>
            <a:endParaRPr lang="en-IN" dirty="0"/>
          </a:p>
        </p:txBody>
      </p:sp>
    </p:spTree>
    <p:extLst>
      <p:ext uri="{BB962C8B-B14F-4D97-AF65-F5344CB8AC3E}">
        <p14:creationId xmlns:p14="http://schemas.microsoft.com/office/powerpoint/2010/main" val="2352499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516E2-A432-4885-A6FC-B7949FF37DC2}"/>
              </a:ext>
            </a:extLst>
          </p:cNvPr>
          <p:cNvSpPr>
            <a:spLocks noGrp="1"/>
          </p:cNvSpPr>
          <p:nvPr>
            <p:ph type="title"/>
          </p:nvPr>
        </p:nvSpPr>
        <p:spPr/>
        <p:txBody>
          <a:bodyPr/>
          <a:lstStyle/>
          <a:p>
            <a:r>
              <a:rPr lang="en-US" dirty="0"/>
              <a:t>Heart disease</a:t>
            </a:r>
            <a:endParaRPr lang="en-IN" dirty="0"/>
          </a:p>
        </p:txBody>
      </p:sp>
      <p:sp>
        <p:nvSpPr>
          <p:cNvPr id="3" name="Content Placeholder 2">
            <a:extLst>
              <a:ext uri="{FF2B5EF4-FFF2-40B4-BE49-F238E27FC236}">
                <a16:creationId xmlns:a16="http://schemas.microsoft.com/office/drawing/2014/main" id="{D1BDA231-647D-415D-85E2-6D4817A8E7CC}"/>
              </a:ext>
            </a:extLst>
          </p:cNvPr>
          <p:cNvSpPr>
            <a:spLocks noGrp="1"/>
          </p:cNvSpPr>
          <p:nvPr>
            <p:ph idx="1"/>
          </p:nvPr>
        </p:nvSpPr>
        <p:spPr/>
        <p:txBody>
          <a:bodyPr>
            <a:normAutofit fontScale="92500" lnSpcReduction="10000"/>
          </a:bodyPr>
          <a:lstStyle/>
          <a:p>
            <a:r>
              <a:rPr lang="en-US" b="0" i="0" dirty="0">
                <a:solidFill>
                  <a:srgbClr val="000000"/>
                </a:solidFill>
                <a:effectLst/>
                <a:latin typeface="Times New Roman" panose="02020603050405020304" pitchFamily="18" charset="0"/>
              </a:rPr>
              <a:t>Hoarseness of voice caused by the damage of the recurrent laryngeal nerve as a result of cardiac causes is known as Ortner's or cardio-vocal syndrome.</a:t>
            </a:r>
          </a:p>
          <a:p>
            <a:r>
              <a:rPr lang="en-US" b="0" i="0" dirty="0">
                <a:solidFill>
                  <a:srgbClr val="000000"/>
                </a:solidFill>
                <a:effectLst/>
                <a:latin typeface="Times New Roman" panose="02020603050405020304" pitchFamily="18" charset="0"/>
              </a:rPr>
              <a:t>The accepted mechanism of this syndrome is the compression of the recurrent laryngeal nerve from the enlargement of the pulmonary artery in the window area between the aorta and ligamentum arteriosum. </a:t>
            </a:r>
          </a:p>
          <a:p>
            <a:r>
              <a:rPr lang="en-IN" b="0" i="0" dirty="0">
                <a:solidFill>
                  <a:srgbClr val="000000"/>
                </a:solidFill>
                <a:effectLst/>
                <a:latin typeface="Times New Roman" panose="02020603050405020304" pitchFamily="18" charset="0"/>
              </a:rPr>
              <a:t>Causes are patent Ductus arteriosus(small hole in between aorta and pulmonary vein connection), aneurysm of the aortic arch, aneurysm of the pulmonary artery, </a:t>
            </a:r>
            <a:r>
              <a:rPr lang="en-IN" b="0" i="0" dirty="0" err="1">
                <a:solidFill>
                  <a:srgbClr val="000000"/>
                </a:solidFill>
                <a:effectLst/>
                <a:latin typeface="Times New Roman" panose="02020603050405020304" pitchFamily="18" charset="0"/>
              </a:rPr>
              <a:t>Eisenmengers</a:t>
            </a:r>
            <a:r>
              <a:rPr lang="en-IN" b="0" i="0" dirty="0">
                <a:solidFill>
                  <a:srgbClr val="000000"/>
                </a:solidFill>
                <a:effectLst/>
                <a:latin typeface="Times New Roman" panose="02020603050405020304" pitchFamily="18" charset="0"/>
              </a:rPr>
              <a:t> syndrome, pulmonary hypertension, atrial and ventricular septal defect.</a:t>
            </a:r>
          </a:p>
          <a:p>
            <a:r>
              <a:rPr lang="en-US" b="0" i="0" dirty="0">
                <a:solidFill>
                  <a:srgbClr val="000000"/>
                </a:solidFill>
                <a:effectLst/>
                <a:latin typeface="Times New Roman" panose="02020603050405020304" pitchFamily="18" charset="0"/>
              </a:rPr>
              <a:t> Recurrent laryngeal nerve originates from the left vague nerve, and as it runs between the aorta and the pulmonary artery, it becomes very liable to injuries as the pulmonary artery dilates.</a:t>
            </a:r>
            <a:endParaRPr lang="en-IN" dirty="0"/>
          </a:p>
        </p:txBody>
      </p:sp>
    </p:spTree>
    <p:extLst>
      <p:ext uri="{BB962C8B-B14F-4D97-AF65-F5344CB8AC3E}">
        <p14:creationId xmlns:p14="http://schemas.microsoft.com/office/powerpoint/2010/main" val="4155028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60E92-A75E-416F-962B-545B0A12040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6313115-D69D-4574-A4BB-0F9B40714CB0}"/>
              </a:ext>
            </a:extLst>
          </p:cNvPr>
          <p:cNvSpPr>
            <a:spLocks noGrp="1"/>
          </p:cNvSpPr>
          <p:nvPr>
            <p:ph idx="1"/>
          </p:nvPr>
        </p:nvSpPr>
        <p:spPr/>
        <p:txBody>
          <a:bodyPr/>
          <a:lstStyle/>
          <a:p>
            <a:r>
              <a:rPr lang="en-IN" dirty="0"/>
              <a:t>https://www.ncbi.nlm.nih.gov/pmc/articles/PMC3066782/</a:t>
            </a:r>
          </a:p>
        </p:txBody>
      </p:sp>
    </p:spTree>
    <p:extLst>
      <p:ext uri="{BB962C8B-B14F-4D97-AF65-F5344CB8AC3E}">
        <p14:creationId xmlns:p14="http://schemas.microsoft.com/office/powerpoint/2010/main" val="1431042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577</Words>
  <Application>Microsoft Office PowerPoint</Application>
  <PresentationFormat>Widescreen</PresentationFormat>
  <Paragraphs>16</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LegacySansStd-Bold</vt:lpstr>
      <vt:lpstr>SabonLTStd-Roman</vt:lpstr>
      <vt:lpstr>Times New Roman</vt:lpstr>
      <vt:lpstr>Office Theme</vt:lpstr>
      <vt:lpstr>PowerPoint Presentation</vt:lpstr>
      <vt:lpstr>Endocrine Changes</vt:lpstr>
      <vt:lpstr>PowerPoint Presentation</vt:lpstr>
      <vt:lpstr>Heart disease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sourav</dc:creator>
  <cp:lastModifiedBy>sourav</cp:lastModifiedBy>
  <cp:revision>7</cp:revision>
  <dcterms:created xsi:type="dcterms:W3CDTF">2021-03-13T05:40:08Z</dcterms:created>
  <dcterms:modified xsi:type="dcterms:W3CDTF">2021-03-13T07:03:37Z</dcterms:modified>
</cp:coreProperties>
</file>