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98" r:id="rId3"/>
    <p:sldId id="257" r:id="rId4"/>
    <p:sldId id="258" r:id="rId5"/>
    <p:sldId id="293" r:id="rId6"/>
    <p:sldId id="259" r:id="rId7"/>
    <p:sldId id="262" r:id="rId8"/>
    <p:sldId id="294" r:id="rId9"/>
    <p:sldId id="263" r:id="rId10"/>
    <p:sldId id="264" r:id="rId11"/>
    <p:sldId id="265" r:id="rId12"/>
    <p:sldId id="268" r:id="rId13"/>
    <p:sldId id="295" r:id="rId14"/>
    <p:sldId id="269" r:id="rId15"/>
    <p:sldId id="270" r:id="rId16"/>
    <p:sldId id="271" r:id="rId17"/>
    <p:sldId id="274" r:id="rId18"/>
    <p:sldId id="275" r:id="rId19"/>
    <p:sldId id="296" r:id="rId20"/>
    <p:sldId id="276" r:id="rId21"/>
    <p:sldId id="278" r:id="rId22"/>
    <p:sldId id="297" r:id="rId23"/>
    <p:sldId id="279" r:id="rId24"/>
    <p:sldId id="280" r:id="rId25"/>
    <p:sldId id="281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9" r:id="rId35"/>
    <p:sldId id="301" r:id="rId36"/>
    <p:sldId id="30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44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FE76C-7326-4605-AE0D-B4936663540C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43D85-3747-498F-9C81-F8F4F7DD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3D85-3747-498F-9C81-F8F4F7DD3D0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11000" t="19000" r="1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54BD-A361-4211-B8ED-CBFD5E2564E8}" type="datetimeFigureOut">
              <a:rPr lang="en-IN" smtClean="0"/>
              <a:pPr/>
              <a:t>05-04-2021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394D3-D023-44AF-95EF-40343CCD2F7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69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3">
                    <a:lumMod val="75000"/>
                  </a:schemeClr>
                </a:solidFill>
              </a:rPr>
              <a:t>Congenital voice disorders</a:t>
            </a:r>
            <a:endParaRPr lang="en-IN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711660" y="4509120"/>
            <a:ext cx="5720680" cy="10576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Prepared by:- Shubham Tiwari</a:t>
            </a:r>
          </a:p>
          <a:p>
            <a:r>
              <a:rPr lang="en-US" dirty="0"/>
              <a:t>Submitted to :- Vikash kumar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4CBC6D-F022-4D6F-9923-1700C53D4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640" y="404664"/>
            <a:ext cx="6080720" cy="9914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etiology. </a:t>
            </a:r>
          </a:p>
          <a:p>
            <a:pPr lvl="1"/>
            <a:r>
              <a:rPr lang="en-US" dirty="0"/>
              <a:t>Caused by a DNA virus of the </a:t>
            </a:r>
            <a:r>
              <a:rPr lang="en-US" dirty="0" err="1"/>
              <a:t>papova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Virus specific to laryngeal region 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pPr>
              <a:buNone/>
            </a:pPr>
            <a:r>
              <a:rPr lang="en-US" dirty="0"/>
              <a:t>	A. voice quality – hoarse if </a:t>
            </a:r>
            <a:r>
              <a:rPr lang="en-US" dirty="0" err="1"/>
              <a:t>papilloma</a:t>
            </a:r>
            <a:r>
              <a:rPr lang="en-US" dirty="0"/>
              <a:t> involves the vocal folds</a:t>
            </a:r>
          </a:p>
          <a:p>
            <a:pPr>
              <a:buNone/>
            </a:pPr>
            <a:r>
              <a:rPr lang="en-US" dirty="0"/>
              <a:t>	B. </a:t>
            </a:r>
            <a:r>
              <a:rPr lang="en-US" dirty="0" err="1"/>
              <a:t>aphonia</a:t>
            </a:r>
            <a:r>
              <a:rPr lang="en-US" dirty="0"/>
              <a:t> may result if vocal fold involvement is severe</a:t>
            </a:r>
          </a:p>
          <a:p>
            <a:pPr>
              <a:buNone/>
            </a:pPr>
            <a:r>
              <a:rPr lang="en-US" dirty="0"/>
              <a:t>	C. respiratory </a:t>
            </a:r>
            <a:r>
              <a:rPr lang="en-US" dirty="0" err="1"/>
              <a:t>stridor</a:t>
            </a:r>
            <a:r>
              <a:rPr lang="en-US" dirty="0"/>
              <a:t>- common</a:t>
            </a:r>
          </a:p>
          <a:p>
            <a:pPr>
              <a:buNone/>
            </a:pPr>
            <a:r>
              <a:rPr lang="en-US" dirty="0"/>
              <a:t>	D. dyspnea may occur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</a:t>
            </a:r>
          </a:p>
          <a:p>
            <a:pPr lvl="1"/>
            <a:r>
              <a:rPr lang="en-US" dirty="0"/>
              <a:t>Arise from anterior part of larynx and may spread to involve </a:t>
            </a:r>
            <a:r>
              <a:rPr lang="en-US" dirty="0" err="1"/>
              <a:t>supraglottic</a:t>
            </a:r>
            <a:r>
              <a:rPr lang="en-US" dirty="0"/>
              <a:t> and/or </a:t>
            </a:r>
            <a:r>
              <a:rPr lang="en-US" dirty="0" err="1"/>
              <a:t>subglottic</a:t>
            </a:r>
            <a:r>
              <a:rPr lang="en-US" dirty="0"/>
              <a:t> regions. </a:t>
            </a:r>
          </a:p>
          <a:p>
            <a:pPr lvl="1"/>
            <a:r>
              <a:rPr lang="en-US" dirty="0"/>
              <a:t>Lesions rarely arise from posterior part of larynx</a:t>
            </a:r>
          </a:p>
          <a:p>
            <a:pPr lvl="1"/>
            <a:r>
              <a:rPr lang="en-US" dirty="0"/>
              <a:t>Lesions are sessile or </a:t>
            </a:r>
            <a:r>
              <a:rPr lang="en-US" dirty="0" err="1"/>
              <a:t>pedunculated</a:t>
            </a:r>
            <a:r>
              <a:rPr lang="en-US" dirty="0"/>
              <a:t> and exhibit numerous wart-like papillae</a:t>
            </a:r>
          </a:p>
          <a:p>
            <a:pPr lvl="1"/>
            <a:r>
              <a:rPr lang="en-US" dirty="0"/>
              <a:t>Pale pink or red in </a:t>
            </a:r>
            <a:r>
              <a:rPr lang="en-US" dirty="0" err="1"/>
              <a:t>colour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II. Congenital structural anomalies of larynx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A. </a:t>
            </a:r>
            <a:r>
              <a:rPr lang="en-US" b="1" dirty="0" err="1">
                <a:solidFill>
                  <a:srgbClr val="0070C0"/>
                </a:solidFill>
              </a:rPr>
              <a:t>laryngomalacia</a:t>
            </a:r>
            <a:r>
              <a:rPr lang="en-US" b="1" dirty="0">
                <a:solidFill>
                  <a:srgbClr val="0070C0"/>
                </a:solidFill>
              </a:rPr>
              <a:t> (congenital </a:t>
            </a:r>
            <a:r>
              <a:rPr lang="en-US" b="1" dirty="0" err="1">
                <a:solidFill>
                  <a:srgbClr val="0070C0"/>
                </a:solidFill>
              </a:rPr>
              <a:t>chondromalacia</a:t>
            </a:r>
            <a:r>
              <a:rPr lang="en-US" b="1" dirty="0">
                <a:solidFill>
                  <a:srgbClr val="0070C0"/>
                </a:solidFill>
              </a:rPr>
              <a:t> and </a:t>
            </a:r>
            <a:r>
              <a:rPr lang="en-US" b="1" dirty="0" err="1">
                <a:solidFill>
                  <a:srgbClr val="0070C0"/>
                </a:solidFill>
              </a:rPr>
              <a:t>inspiratory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stridor</a:t>
            </a:r>
            <a:r>
              <a:rPr lang="en-US" b="1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/>
              <a:t>Most common congenital laryngeal anomaly</a:t>
            </a:r>
          </a:p>
          <a:p>
            <a:pPr lvl="1"/>
            <a:r>
              <a:rPr lang="en-US" dirty="0"/>
              <a:t>Symptoms appear in infancy </a:t>
            </a:r>
          </a:p>
          <a:p>
            <a:pPr lvl="1"/>
            <a:r>
              <a:rPr lang="en-US" dirty="0"/>
              <a:t>Cause of 75% of cases with congenital </a:t>
            </a:r>
            <a:r>
              <a:rPr lang="en-US" dirty="0" err="1"/>
              <a:t>stridor</a:t>
            </a:r>
            <a:endParaRPr lang="en-US" dirty="0"/>
          </a:p>
          <a:p>
            <a:pPr lvl="1"/>
            <a:r>
              <a:rPr lang="en-US" dirty="0"/>
              <a:t>Excessive flaccidity of </a:t>
            </a:r>
            <a:r>
              <a:rPr lang="en-US" dirty="0" err="1"/>
              <a:t>supraglottic</a:t>
            </a:r>
            <a:r>
              <a:rPr lang="en-US" dirty="0"/>
              <a:t> larynx with </a:t>
            </a:r>
            <a:r>
              <a:rPr lang="en-US" dirty="0" err="1"/>
              <a:t>inspiratory</a:t>
            </a:r>
            <a:r>
              <a:rPr lang="en-US" dirty="0"/>
              <a:t> </a:t>
            </a:r>
            <a:r>
              <a:rPr lang="en-US" dirty="0" err="1"/>
              <a:t>stridor</a:t>
            </a:r>
            <a:endParaRPr lang="en-US" dirty="0"/>
          </a:p>
          <a:p>
            <a:pPr lvl="1"/>
            <a:r>
              <a:rPr lang="en-US" dirty="0"/>
              <a:t>Prognosis for spontaneous recovery in 12 to 18 months- good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6564" name="Picture 4" descr="Image result for laryngomalac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4637"/>
            <a:ext cx="8229600" cy="5851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</a:p>
          <a:p>
            <a:pPr lvl="1"/>
            <a:r>
              <a:rPr lang="en-US" dirty="0"/>
              <a:t>Caused by insufficient or delayed calcium deposition in infants- results in excessive flaccidity of the cartilaginous structure of larynx</a:t>
            </a:r>
          </a:p>
          <a:p>
            <a:endParaRPr lang="en-US" dirty="0"/>
          </a:p>
          <a:p>
            <a:pPr lvl="1"/>
            <a:r>
              <a:rPr lang="en-US" dirty="0"/>
              <a:t>Lack of calcium- inadequate support for cartilaginous epiglottis – consequently collapses over the glottis during inspiration</a:t>
            </a:r>
          </a:p>
          <a:p>
            <a:endParaRPr lang="en-US" dirty="0"/>
          </a:p>
          <a:p>
            <a:pPr lvl="1"/>
            <a:r>
              <a:rPr lang="en-US" dirty="0"/>
              <a:t>Reduction of calcium may also be present in tracheal cartilages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pPr lvl="1"/>
            <a:r>
              <a:rPr lang="en-US" dirty="0"/>
              <a:t>Present at birth</a:t>
            </a:r>
          </a:p>
          <a:p>
            <a:pPr marL="400050" lvl="1" indent="0">
              <a:buNone/>
            </a:pPr>
            <a:r>
              <a:rPr lang="en-US" dirty="0"/>
              <a:t>	primary symptom- noisy inspiratory stridor that sounds like “crowing”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 lvl="1"/>
            <a:r>
              <a:rPr lang="en-US" dirty="0" err="1"/>
              <a:t>Stridor</a:t>
            </a:r>
            <a:r>
              <a:rPr lang="en-US" dirty="0"/>
              <a:t> may be accompanied by </a:t>
            </a:r>
            <a:r>
              <a:rPr lang="en-US" dirty="0" err="1"/>
              <a:t>suprasternal</a:t>
            </a:r>
            <a:r>
              <a:rPr lang="en-US" dirty="0"/>
              <a:t> and </a:t>
            </a:r>
            <a:r>
              <a:rPr lang="en-US" dirty="0" err="1"/>
              <a:t>intercostal</a:t>
            </a:r>
            <a:r>
              <a:rPr lang="en-US" dirty="0"/>
              <a:t> retraction during inspiration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 Because supine or feeding positions frequently allow the flaccid epiglottis to block the airway, infants in these positions may exhibit dyspnea or cyanosis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C. cry- normal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</a:t>
            </a:r>
          </a:p>
          <a:p>
            <a:pPr lvl="1"/>
            <a:r>
              <a:rPr lang="en-US" dirty="0"/>
              <a:t>Since the </a:t>
            </a:r>
            <a:r>
              <a:rPr lang="en-US" dirty="0" err="1"/>
              <a:t>inspiratory</a:t>
            </a:r>
            <a:r>
              <a:rPr lang="en-US" dirty="0"/>
              <a:t> </a:t>
            </a:r>
            <a:r>
              <a:rPr lang="en-US" dirty="0" err="1"/>
              <a:t>stridor</a:t>
            </a:r>
            <a:r>
              <a:rPr lang="en-US" dirty="0"/>
              <a:t> involved makes the diagnosis clear, direct </a:t>
            </a:r>
            <a:r>
              <a:rPr lang="en-US" dirty="0" err="1"/>
              <a:t>laryngoscopy</a:t>
            </a:r>
            <a:r>
              <a:rPr lang="en-US" dirty="0"/>
              <a:t> usually omitted</a:t>
            </a:r>
          </a:p>
          <a:p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laryngoscopy</a:t>
            </a:r>
            <a:r>
              <a:rPr lang="en-US" dirty="0"/>
              <a:t> is performed- reveals an omega-shaped epiglottis that is collapsed over glottis during inspiration</a:t>
            </a:r>
          </a:p>
          <a:p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aryepiglottic</a:t>
            </a:r>
            <a:r>
              <a:rPr lang="en-US" dirty="0"/>
              <a:t> folds are in close approximation to each other and usually sucked into the glottis during inspiration and blown away from the glottis on expiration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71480"/>
            <a:ext cx="8401080" cy="5554683"/>
          </a:xfrm>
        </p:spPr>
        <p:txBody>
          <a:bodyPr/>
          <a:lstStyle/>
          <a:p>
            <a:pPr>
              <a:buNone/>
            </a:pPr>
            <a:r>
              <a:rPr lang="en-US" dirty="0"/>
              <a:t>B. </a:t>
            </a:r>
            <a:r>
              <a:rPr lang="en-US" b="1" dirty="0">
                <a:solidFill>
                  <a:srgbClr val="0070C0"/>
                </a:solidFill>
              </a:rPr>
              <a:t>cri-du- chat syndrome</a:t>
            </a:r>
          </a:p>
          <a:p>
            <a:pPr lvl="1"/>
            <a:r>
              <a:rPr lang="en-US" dirty="0"/>
              <a:t>Characteristic weak, wailing cry like that of a kitten</a:t>
            </a:r>
          </a:p>
          <a:p>
            <a:endParaRPr lang="en-US" dirty="0"/>
          </a:p>
          <a:p>
            <a:pPr lvl="1"/>
            <a:r>
              <a:rPr lang="en-US" dirty="0"/>
              <a:t>Larynx –identical appearance as </a:t>
            </a:r>
            <a:r>
              <a:rPr lang="en-US" dirty="0" err="1"/>
              <a:t>laryngomalacia</a:t>
            </a: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</a:p>
          <a:p>
            <a:pPr lvl="1"/>
            <a:r>
              <a:rPr lang="en-US" dirty="0"/>
              <a:t>Caused by partial deletion of a number 5, group B chromosome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8580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r>
              <a:rPr lang="en-US" dirty="0"/>
              <a:t>In addition to distinctive high pitched kitten like cry found in infants, and the weak, high-pitched voice accompanied by vocal fold aperiodicity in older children, the syndrome is </a:t>
            </a:r>
            <a:r>
              <a:rPr lang="en-US" dirty="0" err="1"/>
              <a:t>characterised</a:t>
            </a:r>
            <a:r>
              <a:rPr lang="en-US" dirty="0"/>
              <a:t> by following features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A. severe mental retardation</a:t>
            </a:r>
          </a:p>
          <a:p>
            <a:pPr>
              <a:buNone/>
            </a:pPr>
            <a:r>
              <a:rPr lang="en-US" dirty="0"/>
              <a:t>	B. beak-like profile</a:t>
            </a:r>
          </a:p>
          <a:p>
            <a:pPr>
              <a:buNone/>
            </a:pPr>
            <a:r>
              <a:rPr lang="en-US" dirty="0"/>
              <a:t>	C. </a:t>
            </a:r>
            <a:r>
              <a:rPr lang="en-US" dirty="0" err="1"/>
              <a:t>microcephaly</a:t>
            </a:r>
            <a:endParaRPr lang="en-US" dirty="0"/>
          </a:p>
          <a:p>
            <a:pPr>
              <a:buNone/>
            </a:pPr>
            <a:r>
              <a:rPr lang="en-US" dirty="0"/>
              <a:t>	D. </a:t>
            </a:r>
            <a:r>
              <a:rPr lang="en-US" dirty="0" err="1"/>
              <a:t>hypotonia</a:t>
            </a:r>
            <a:endParaRPr lang="en-US" dirty="0"/>
          </a:p>
          <a:p>
            <a:pPr>
              <a:buNone/>
            </a:pPr>
            <a:r>
              <a:rPr lang="en-US" dirty="0"/>
              <a:t>	E. </a:t>
            </a:r>
            <a:r>
              <a:rPr lang="en-US" dirty="0" err="1"/>
              <a:t>hypertelorism</a:t>
            </a:r>
            <a:r>
              <a:rPr lang="en-US" dirty="0"/>
              <a:t> (widely spaced eyes)</a:t>
            </a:r>
          </a:p>
          <a:p>
            <a:pPr>
              <a:buNone/>
            </a:pPr>
            <a:r>
              <a:rPr lang="en-US" dirty="0"/>
              <a:t>	F. downward slanting eyes</a:t>
            </a:r>
          </a:p>
          <a:p>
            <a:pPr>
              <a:buNone/>
            </a:pPr>
            <a:r>
              <a:rPr lang="en-US" dirty="0"/>
              <a:t>	G. </a:t>
            </a:r>
            <a:r>
              <a:rPr lang="en-US" dirty="0" err="1"/>
              <a:t>epicanthal</a:t>
            </a:r>
            <a:r>
              <a:rPr lang="en-US" dirty="0"/>
              <a:t> folds (a vertical fold of skin on either side of nose)</a:t>
            </a:r>
          </a:p>
          <a:p>
            <a:pPr>
              <a:buNone/>
            </a:pPr>
            <a:r>
              <a:rPr lang="en-US" dirty="0"/>
              <a:t>	H. strabismus (asymmetrical eye movement)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dirty="0"/>
              <a:t>. medial oral clefts</a:t>
            </a:r>
          </a:p>
          <a:p>
            <a:pPr>
              <a:buNone/>
            </a:pPr>
            <a:r>
              <a:rPr lang="en-US" dirty="0"/>
              <a:t>	J . visceral anomalies</a:t>
            </a:r>
          </a:p>
          <a:p>
            <a:pPr>
              <a:buNone/>
            </a:pPr>
            <a:r>
              <a:rPr lang="en-US" dirty="0"/>
              <a:t>	K .Severe to moderate articulation delay</a:t>
            </a:r>
          </a:p>
          <a:p>
            <a:pPr>
              <a:buNone/>
            </a:pPr>
            <a:r>
              <a:rPr lang="en-US" dirty="0"/>
              <a:t>	L. language delay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7586" name="Picture 2" descr="Image result for cri du chat syndr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199"/>
            <a:ext cx="822960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CC333-EA79-4D88-8EA4-8162B7740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717F9-E3B4-46EA-87CC-5470E708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Types of congenital anomalies</a:t>
            </a:r>
          </a:p>
          <a:p>
            <a:r>
              <a:rPr lang="en-US" dirty="0">
                <a:solidFill>
                  <a:srgbClr val="FF0000"/>
                </a:solidFill>
              </a:rPr>
              <a:t>congenital mass-size lesions of larynx</a:t>
            </a:r>
          </a:p>
          <a:p>
            <a:pPr lvl="1"/>
            <a:r>
              <a:rPr lang="en-IN" dirty="0"/>
              <a:t>congenital subglottic </a:t>
            </a:r>
            <a:r>
              <a:rPr lang="en-IN" dirty="0" err="1"/>
              <a:t>hemangiomas</a:t>
            </a:r>
            <a:r>
              <a:rPr lang="en-IN" dirty="0"/>
              <a:t>/granulomas(firm granulated)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Congenital laryngeal papilloma</a:t>
            </a:r>
          </a:p>
          <a:p>
            <a:pPr marL="457200" lvl="1" indent="0">
              <a:buNone/>
            </a:pPr>
            <a:r>
              <a:rPr lang="en-US" dirty="0"/>
              <a:t>Congenital structural anomalies of larynx</a:t>
            </a:r>
          </a:p>
          <a:p>
            <a:pPr lvl="1"/>
            <a:r>
              <a:rPr lang="en-US" dirty="0"/>
              <a:t>	laryngomalacia (congenital chondromalacia and inspiratory stridor)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cri-du- chat syndrome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congenital laryngeal webs and laryngeal atresia</a:t>
            </a:r>
          </a:p>
          <a:p>
            <a:pPr lvl="1"/>
            <a:r>
              <a:rPr lang="en-US" dirty="0"/>
              <a:t>congenital subglottic stenosis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Laryngocele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congenital laryngeal cyst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laryngeal cleft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IN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0424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</a:t>
            </a:r>
          </a:p>
          <a:p>
            <a:pPr lvl="1"/>
            <a:r>
              <a:rPr lang="en-US" dirty="0"/>
              <a:t>Epiglottis-omega shaped and collapsed over the glottis</a:t>
            </a:r>
          </a:p>
          <a:p>
            <a:endParaRPr lang="en-US" dirty="0"/>
          </a:p>
          <a:p>
            <a:pPr lvl="1"/>
            <a:r>
              <a:rPr lang="en-US" dirty="0" err="1"/>
              <a:t>Aryepiglottic</a:t>
            </a:r>
            <a:r>
              <a:rPr lang="en-US" dirty="0"/>
              <a:t> folds in close approximation to each other and sucked into the glottis during inspiration and blown away during expiration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4. </a:t>
            </a:r>
            <a:r>
              <a:rPr lang="en-US" b="1" dirty="0" err="1">
                <a:solidFill>
                  <a:srgbClr val="0070C0"/>
                </a:solidFill>
              </a:rPr>
              <a:t>medicosurgical</a:t>
            </a:r>
            <a:r>
              <a:rPr lang="en-US" b="1" dirty="0">
                <a:solidFill>
                  <a:srgbClr val="0070C0"/>
                </a:solidFill>
              </a:rPr>
              <a:t> management</a:t>
            </a:r>
          </a:p>
          <a:p>
            <a:pPr lvl="1"/>
            <a:r>
              <a:rPr lang="en-US" dirty="0"/>
              <a:t>Nothing specific required for management of patient’s voice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C. </a:t>
            </a:r>
            <a:r>
              <a:rPr lang="en-US" b="1" dirty="0">
                <a:solidFill>
                  <a:srgbClr val="0070C0"/>
                </a:solidFill>
              </a:rPr>
              <a:t>congenital laryngeal webs and laryngeal </a:t>
            </a:r>
            <a:r>
              <a:rPr lang="en-US" b="1" dirty="0" err="1">
                <a:solidFill>
                  <a:srgbClr val="0070C0"/>
                </a:solidFill>
              </a:rPr>
              <a:t>atresia</a:t>
            </a:r>
            <a:endParaRPr lang="en-US" b="1" dirty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Laryngeal occlusion that are caused by webs of connective tissue in </a:t>
            </a:r>
            <a:r>
              <a:rPr lang="en-US" dirty="0" err="1"/>
              <a:t>subglottic</a:t>
            </a:r>
            <a:r>
              <a:rPr lang="en-US" dirty="0"/>
              <a:t>, </a:t>
            </a:r>
            <a:r>
              <a:rPr lang="en-US" dirty="0" err="1"/>
              <a:t>glottic</a:t>
            </a:r>
            <a:r>
              <a:rPr lang="en-US" dirty="0"/>
              <a:t> and </a:t>
            </a:r>
            <a:r>
              <a:rPr lang="en-US" dirty="0" err="1"/>
              <a:t>suraglottic</a:t>
            </a:r>
            <a:r>
              <a:rPr lang="en-US" dirty="0"/>
              <a:t> regions</a:t>
            </a:r>
          </a:p>
          <a:p>
            <a:endParaRPr lang="en-US" dirty="0"/>
          </a:p>
          <a:p>
            <a:pPr lvl="1"/>
            <a:r>
              <a:rPr lang="en-US" dirty="0"/>
              <a:t>If webbed tissue completely occludes the larynx at birth (congenital laryngeal </a:t>
            </a:r>
            <a:r>
              <a:rPr lang="en-US" dirty="0" err="1"/>
              <a:t>atresia</a:t>
            </a:r>
            <a:r>
              <a:rPr lang="en-US" dirty="0"/>
              <a:t>), immediate action should be taken to provide airway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congenital laryngeal webs and laryngeal atresia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8610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72816"/>
            <a:ext cx="8229600" cy="47236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</a:p>
          <a:p>
            <a:pPr lvl="1"/>
            <a:r>
              <a:rPr lang="en-US" dirty="0"/>
              <a:t>Results from failure of vocal fold </a:t>
            </a:r>
            <a:r>
              <a:rPr lang="en-US" dirty="0" err="1"/>
              <a:t>primordia</a:t>
            </a:r>
            <a:r>
              <a:rPr lang="en-US" dirty="0"/>
              <a:t> (embryologic tissue) to partially or completely separate during the first trimester of embryologic development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pPr lvl="1"/>
            <a:r>
              <a:rPr lang="en-US" dirty="0"/>
              <a:t>Vary depending on the location and extent of opening in the web</a:t>
            </a:r>
          </a:p>
          <a:p>
            <a:pPr lvl="1"/>
            <a:r>
              <a:rPr lang="en-US" dirty="0"/>
              <a:t>Webs at the level of glottis (75% of all laryngeal webs are </a:t>
            </a:r>
            <a:r>
              <a:rPr lang="en-US" dirty="0" err="1"/>
              <a:t>interglottic</a:t>
            </a:r>
            <a:r>
              <a:rPr lang="en-US" dirty="0"/>
              <a:t>) affect vocal fold vibration- affect phonation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64371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Laryngeal webs at any level in the larynx (</a:t>
            </a:r>
            <a:r>
              <a:rPr lang="en-US" dirty="0" err="1"/>
              <a:t>subglottic</a:t>
            </a:r>
            <a:r>
              <a:rPr lang="en-US" dirty="0"/>
              <a:t>, </a:t>
            </a:r>
            <a:r>
              <a:rPr lang="en-US" dirty="0" err="1"/>
              <a:t>glottic</a:t>
            </a:r>
            <a:r>
              <a:rPr lang="en-US" dirty="0"/>
              <a:t> or </a:t>
            </a:r>
            <a:r>
              <a:rPr lang="en-US" dirty="0" err="1"/>
              <a:t>supraglottic</a:t>
            </a:r>
            <a:r>
              <a:rPr lang="en-US" dirty="0"/>
              <a:t>) – have effect on respiration depending on extent of opening in the web</a:t>
            </a:r>
          </a:p>
          <a:p>
            <a:endParaRPr lang="en-US" dirty="0"/>
          </a:p>
          <a:p>
            <a:pPr marL="514350" indent="-514350">
              <a:buAutoNum type="alphaUcPeriod"/>
            </a:pPr>
            <a:r>
              <a:rPr lang="en-US" dirty="0" err="1">
                <a:solidFill>
                  <a:srgbClr val="0070C0"/>
                </a:solidFill>
              </a:rPr>
              <a:t>Phonatory</a:t>
            </a:r>
            <a:r>
              <a:rPr lang="en-US" dirty="0">
                <a:solidFill>
                  <a:srgbClr val="0070C0"/>
                </a:solidFill>
              </a:rPr>
              <a:t> and respiratory symptoms associated with laryngeal webs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b="1" dirty="0" err="1">
                <a:solidFill>
                  <a:srgbClr val="0070C0"/>
                </a:solidFill>
              </a:rPr>
              <a:t>Phonatory</a:t>
            </a:r>
            <a:r>
              <a:rPr lang="en-US" b="1" dirty="0">
                <a:solidFill>
                  <a:srgbClr val="0070C0"/>
                </a:solidFill>
              </a:rPr>
              <a:t> symptoms</a:t>
            </a:r>
          </a:p>
          <a:p>
            <a:pPr>
              <a:buNone/>
            </a:pPr>
            <a:r>
              <a:rPr lang="en-US" dirty="0"/>
              <a:t>	1. voice – asymptomatic if web is not located at level of glottis</a:t>
            </a:r>
          </a:p>
          <a:p>
            <a:pPr>
              <a:buNone/>
            </a:pPr>
            <a:r>
              <a:rPr lang="en-US" dirty="0"/>
              <a:t>	2. effect of </a:t>
            </a:r>
            <a:r>
              <a:rPr lang="en-US" dirty="0" err="1"/>
              <a:t>interglottic</a:t>
            </a:r>
            <a:r>
              <a:rPr lang="en-US" dirty="0"/>
              <a:t> laryngeal web on vocal pitch varies with extent of web</a:t>
            </a:r>
          </a:p>
          <a:p>
            <a:pPr lvl="1"/>
            <a:r>
              <a:rPr lang="en-US" dirty="0"/>
              <a:t>Small webs located at anterior </a:t>
            </a:r>
            <a:r>
              <a:rPr lang="en-US" dirty="0" err="1"/>
              <a:t>commisure</a:t>
            </a:r>
            <a:r>
              <a:rPr lang="en-US" dirty="0"/>
              <a:t> – little effect on vocal pitch</a:t>
            </a:r>
          </a:p>
          <a:p>
            <a:pPr lvl="1"/>
            <a:r>
              <a:rPr lang="en-US" dirty="0"/>
              <a:t>Larger webs which involve greater degrees of vocal folds – can cause vocal pitch elevation- since effective vibrating portion of the vocal folds is shortened due to presence of the web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/>
          <a:lstStyle/>
          <a:p>
            <a:pPr>
              <a:buNone/>
            </a:pPr>
            <a:r>
              <a:rPr lang="en-US" dirty="0"/>
              <a:t>3.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</a:t>
            </a:r>
          </a:p>
          <a:p>
            <a:pPr lvl="1"/>
            <a:r>
              <a:rPr lang="en-US" dirty="0"/>
              <a:t>Web of connective tissue that partially occludes the larynx</a:t>
            </a:r>
          </a:p>
          <a:p>
            <a:endParaRPr lang="en-US" dirty="0"/>
          </a:p>
          <a:p>
            <a:pPr lvl="1"/>
            <a:r>
              <a:rPr lang="en-US" dirty="0"/>
              <a:t>Laryngeal webs at the level of glottis are located at anterior </a:t>
            </a:r>
            <a:r>
              <a:rPr lang="en-US" dirty="0" err="1"/>
              <a:t>commissure</a:t>
            </a:r>
            <a:r>
              <a:rPr lang="en-US" dirty="0"/>
              <a:t> and grow </a:t>
            </a:r>
            <a:r>
              <a:rPr lang="en-US" dirty="0" err="1"/>
              <a:t>posteriorly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Thickness of web varies from thin and transparent to thick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D. </a:t>
            </a:r>
            <a:r>
              <a:rPr lang="en-US" b="1" dirty="0">
                <a:solidFill>
                  <a:srgbClr val="0070C0"/>
                </a:solidFill>
              </a:rPr>
              <a:t>congenital subglottic stenosis 		</a:t>
            </a:r>
          </a:p>
          <a:p>
            <a:pPr lvl="1"/>
            <a:r>
              <a:rPr lang="en-US" dirty="0"/>
              <a:t>Narrowing of airway between the glottis and the first tracheal ring</a:t>
            </a:r>
          </a:p>
          <a:p>
            <a:endParaRPr lang="en-US" dirty="0"/>
          </a:p>
          <a:p>
            <a:pPr lvl="1"/>
            <a:r>
              <a:rPr lang="en-US" dirty="0"/>
              <a:t>Occurs twice as often in females as males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</a:p>
          <a:p>
            <a:pPr>
              <a:buNone/>
            </a:pPr>
            <a:r>
              <a:rPr lang="en-US" dirty="0"/>
              <a:t>	a. thickening of </a:t>
            </a:r>
            <a:r>
              <a:rPr lang="en-US" dirty="0" err="1"/>
              <a:t>subglottic</a:t>
            </a:r>
            <a:r>
              <a:rPr lang="en-US" dirty="0"/>
              <a:t> tissue and occasionally the vocal folds</a:t>
            </a:r>
          </a:p>
          <a:p>
            <a:pPr>
              <a:buNone/>
            </a:pPr>
            <a:r>
              <a:rPr lang="en-US" dirty="0"/>
              <a:t>	B. </a:t>
            </a:r>
            <a:r>
              <a:rPr lang="en-US" dirty="0" err="1"/>
              <a:t>cartilagenous</a:t>
            </a:r>
            <a:r>
              <a:rPr lang="en-US" dirty="0"/>
              <a:t> narrowing of the </a:t>
            </a:r>
            <a:r>
              <a:rPr lang="en-US" dirty="0" err="1"/>
              <a:t>cricoid</a:t>
            </a:r>
            <a:r>
              <a:rPr lang="en-US" dirty="0"/>
              <a:t> cartilage in an anterior posterior direction, leaving a small posterior opening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pPr>
              <a:buNone/>
            </a:pPr>
            <a:r>
              <a:rPr lang="en-US" dirty="0"/>
              <a:t>	A. </a:t>
            </a:r>
            <a:r>
              <a:rPr lang="en-US" dirty="0" err="1"/>
              <a:t>inhalatory</a:t>
            </a:r>
            <a:r>
              <a:rPr lang="en-US" dirty="0"/>
              <a:t> and </a:t>
            </a:r>
            <a:r>
              <a:rPr lang="en-US" dirty="0" err="1"/>
              <a:t>exhalatory</a:t>
            </a:r>
            <a:r>
              <a:rPr lang="en-US" dirty="0"/>
              <a:t> </a:t>
            </a:r>
            <a:r>
              <a:rPr lang="en-US" dirty="0" err="1"/>
              <a:t>stridor</a:t>
            </a:r>
            <a:endParaRPr lang="en-US" dirty="0"/>
          </a:p>
          <a:p>
            <a:pPr>
              <a:buNone/>
            </a:pPr>
            <a:r>
              <a:rPr lang="en-US" dirty="0"/>
              <a:t>	B. phonation generally normal although it may be reduced in intensity if </a:t>
            </a:r>
            <a:r>
              <a:rPr lang="en-US" dirty="0" err="1"/>
              <a:t>stenosis</a:t>
            </a:r>
            <a:r>
              <a:rPr lang="en-US" dirty="0"/>
              <a:t> severely limits airflow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	A. soft tissue </a:t>
            </a:r>
            <a:r>
              <a:rPr lang="en-US" dirty="0" err="1"/>
              <a:t>stenosis</a:t>
            </a:r>
            <a:r>
              <a:rPr lang="en-US" dirty="0"/>
              <a:t>- concentric narrowing or bilateral </a:t>
            </a:r>
            <a:r>
              <a:rPr lang="en-US" dirty="0" err="1"/>
              <a:t>subglottic</a:t>
            </a:r>
            <a:r>
              <a:rPr lang="en-US" dirty="0"/>
              <a:t> swelling</a:t>
            </a:r>
          </a:p>
          <a:p>
            <a:pPr>
              <a:buNone/>
            </a:pPr>
            <a:r>
              <a:rPr lang="en-US" dirty="0"/>
              <a:t>	B. </a:t>
            </a:r>
            <a:r>
              <a:rPr lang="en-US" dirty="0" err="1"/>
              <a:t>cartilagenous</a:t>
            </a:r>
            <a:r>
              <a:rPr lang="en-US" dirty="0"/>
              <a:t> </a:t>
            </a:r>
            <a:r>
              <a:rPr lang="en-US" dirty="0" err="1"/>
              <a:t>stenosis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66"/>
            <a:ext cx="8929718" cy="66437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E. </a:t>
            </a:r>
            <a:r>
              <a:rPr lang="en-US" b="1" dirty="0">
                <a:solidFill>
                  <a:srgbClr val="0070C0"/>
                </a:solidFill>
              </a:rPr>
              <a:t>laryngocele </a:t>
            </a:r>
          </a:p>
          <a:p>
            <a:pPr lvl="1"/>
            <a:r>
              <a:rPr lang="en-US" dirty="0"/>
              <a:t>Air-filled or fluid-filled dilation of anterior appendix of laryngeal ventricle, space between the false and true vocal folds</a:t>
            </a:r>
          </a:p>
          <a:p>
            <a:endParaRPr lang="en-US" dirty="0"/>
          </a:p>
          <a:p>
            <a:pPr lvl="1"/>
            <a:r>
              <a:rPr lang="en-US" dirty="0"/>
              <a:t>3 types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Internal-</a:t>
            </a:r>
            <a:r>
              <a:rPr lang="en-US" dirty="0"/>
              <a:t> inflated sac remains entirely within the thyroid cartilage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External</a:t>
            </a:r>
            <a:r>
              <a:rPr lang="en-US" dirty="0"/>
              <a:t>- sac protrudes above the thyroid cartilage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Combination type- </a:t>
            </a:r>
            <a:r>
              <a:rPr lang="en-US" dirty="0"/>
              <a:t>has features of both internal and external types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</a:p>
          <a:p>
            <a:pPr lvl="1"/>
            <a:r>
              <a:rPr lang="en-US" dirty="0"/>
              <a:t>Result from congenitally enlarged laryngeal ventricle that is </a:t>
            </a:r>
            <a:r>
              <a:rPr lang="en-US" dirty="0" err="1"/>
              <a:t>firther</a:t>
            </a:r>
            <a:r>
              <a:rPr lang="en-US" dirty="0"/>
              <a:t> enlarged by activities that increase intralaryngeal air pressure like</a:t>
            </a:r>
          </a:p>
          <a:p>
            <a:pPr>
              <a:buNone/>
            </a:pPr>
            <a:r>
              <a:rPr lang="en-US" dirty="0"/>
              <a:t>		A. straining</a:t>
            </a:r>
          </a:p>
          <a:p>
            <a:pPr>
              <a:buNone/>
            </a:pPr>
            <a:r>
              <a:rPr lang="en-US" dirty="0"/>
              <a:t>		B. coughing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C.Vocal</a:t>
            </a:r>
            <a:r>
              <a:rPr lang="en-US" dirty="0"/>
              <a:t> abuse</a:t>
            </a:r>
          </a:p>
          <a:p>
            <a:pPr>
              <a:buNone/>
            </a:pPr>
            <a:r>
              <a:rPr lang="en-US" dirty="0"/>
              <a:t>		D. playing wind instruments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5008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2</a:t>
            </a:r>
            <a:r>
              <a:rPr lang="en-US" b="1" dirty="0">
                <a:solidFill>
                  <a:srgbClr val="0070C0"/>
                </a:solidFill>
              </a:rPr>
              <a:t>. symptoms</a:t>
            </a:r>
          </a:p>
          <a:p>
            <a:pPr lvl="1"/>
            <a:r>
              <a:rPr lang="en-US" dirty="0" err="1"/>
              <a:t>Laryngoceles</a:t>
            </a:r>
            <a:r>
              <a:rPr lang="en-US" dirty="0"/>
              <a:t> usually asymptomatic in infancy</a:t>
            </a:r>
          </a:p>
          <a:p>
            <a:pPr lvl="1"/>
            <a:r>
              <a:rPr lang="en-US" dirty="0"/>
              <a:t>Symptoms appear in adulthood, exclusively in males, usually in their 50s</a:t>
            </a:r>
          </a:p>
          <a:p>
            <a:r>
              <a:rPr lang="en-US" b="1" dirty="0">
                <a:solidFill>
                  <a:srgbClr val="0070C0"/>
                </a:solidFill>
              </a:rPr>
              <a:t>common symptoms</a:t>
            </a:r>
          </a:p>
          <a:p>
            <a:pPr marL="914400" lvl="1" indent="-514350">
              <a:buAutoNum type="alphaUcPeriod"/>
            </a:pPr>
            <a:r>
              <a:rPr lang="en-US" dirty="0"/>
              <a:t>hoarse voice if internal type of </a:t>
            </a:r>
            <a:r>
              <a:rPr lang="en-US" dirty="0" err="1"/>
              <a:t>laryngocele</a:t>
            </a:r>
            <a:r>
              <a:rPr lang="en-US" dirty="0"/>
              <a:t> is present and is affecting vibration of true vocal folds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>
              <a:buNone/>
            </a:pPr>
            <a:r>
              <a:rPr lang="en-US" dirty="0"/>
              <a:t>	B. </a:t>
            </a:r>
            <a:r>
              <a:rPr lang="en-US" dirty="0" err="1"/>
              <a:t>inspiratory</a:t>
            </a:r>
            <a:r>
              <a:rPr lang="en-US" dirty="0"/>
              <a:t> </a:t>
            </a:r>
            <a:r>
              <a:rPr lang="en-US" dirty="0" err="1"/>
              <a:t>stridor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C. external bulge in the may be present with external and combination types</a:t>
            </a:r>
          </a:p>
          <a:p>
            <a:pPr lvl="1"/>
            <a:r>
              <a:rPr lang="en-US" dirty="0"/>
              <a:t>Direct pressure on the neck frequently decreases the size of the mass</a:t>
            </a:r>
          </a:p>
          <a:p>
            <a:pPr lvl="1"/>
            <a:r>
              <a:rPr lang="en-US" dirty="0"/>
              <a:t>As the mass is pressed on, a small rush of air or gurgling sound may be heard in </a:t>
            </a:r>
            <a:r>
              <a:rPr lang="en-US" dirty="0" err="1"/>
              <a:t>hypopharynx</a:t>
            </a:r>
            <a:r>
              <a:rPr lang="en-US" dirty="0"/>
              <a:t> as sac deflates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D. </a:t>
            </a:r>
            <a:r>
              <a:rPr lang="en-US" dirty="0" err="1"/>
              <a:t>dysphagia</a:t>
            </a:r>
            <a:r>
              <a:rPr lang="en-US" dirty="0"/>
              <a:t> – may occur if </a:t>
            </a:r>
            <a:r>
              <a:rPr lang="en-US" dirty="0" err="1"/>
              <a:t>laryngocele</a:t>
            </a:r>
            <a:r>
              <a:rPr lang="en-US" dirty="0"/>
              <a:t> is sufficiently large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0E694-ACBE-4C3F-8AC2-0DCE2909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Congenital anomalies of larynx – 3 groups of symptoms</a:t>
            </a:r>
          </a:p>
          <a:p>
            <a:pPr>
              <a:buNone/>
            </a:pPr>
            <a:r>
              <a:rPr lang="en-US" dirty="0"/>
              <a:t>	1) respiratory difficulties due to airway obstruction</a:t>
            </a:r>
          </a:p>
          <a:p>
            <a:pPr>
              <a:buNone/>
            </a:pPr>
            <a:r>
              <a:rPr lang="en-US" dirty="0"/>
              <a:t>	2) hoarseness or weak aphonic cry</a:t>
            </a:r>
          </a:p>
          <a:p>
            <a:pPr>
              <a:buNone/>
            </a:pPr>
            <a:r>
              <a:rPr lang="en-US" dirty="0"/>
              <a:t>	3) Dysphagia</a:t>
            </a:r>
          </a:p>
          <a:p>
            <a:r>
              <a:rPr lang="en-US" dirty="0"/>
              <a:t>Congenital laryngeal anomalies:</a:t>
            </a:r>
          </a:p>
          <a:p>
            <a:pPr>
              <a:buNone/>
            </a:pPr>
            <a:r>
              <a:rPr lang="en-US" dirty="0"/>
              <a:t>	1) mass-size lesions</a:t>
            </a:r>
          </a:p>
          <a:p>
            <a:pPr>
              <a:buNone/>
            </a:pPr>
            <a:r>
              <a:rPr lang="en-US" dirty="0"/>
              <a:t>	2) structural anomalies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58404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F. </a:t>
            </a:r>
            <a:r>
              <a:rPr lang="en-US" b="1" dirty="0">
                <a:solidFill>
                  <a:srgbClr val="0070C0"/>
                </a:solidFill>
              </a:rPr>
              <a:t>congenital laryngeal cyst</a:t>
            </a:r>
          </a:p>
          <a:p>
            <a:pPr lvl="1"/>
            <a:r>
              <a:rPr lang="en-US" dirty="0"/>
              <a:t>Small fluid- filled sacs that are found in the larynx, primarily in the ventricle</a:t>
            </a:r>
          </a:p>
          <a:p>
            <a:pPr lvl="1"/>
            <a:r>
              <a:rPr lang="en-US" dirty="0"/>
              <a:t>Difference between cyst and </a:t>
            </a:r>
            <a:r>
              <a:rPr lang="en-US" dirty="0" err="1"/>
              <a:t>laryngocele</a:t>
            </a:r>
            <a:r>
              <a:rPr lang="en-US" dirty="0"/>
              <a:t>- cyst does not have an opening directly into the interior of larynx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</a:p>
          <a:p>
            <a:pPr lvl="1"/>
            <a:r>
              <a:rPr lang="en-US" dirty="0"/>
              <a:t>Results from accumulation of secretions from glands in the </a:t>
            </a:r>
            <a:r>
              <a:rPr lang="en-US" dirty="0" err="1"/>
              <a:t>submucosa</a:t>
            </a:r>
            <a:r>
              <a:rPr lang="en-US" dirty="0"/>
              <a:t> of </a:t>
            </a:r>
            <a:r>
              <a:rPr lang="en-US" dirty="0" err="1"/>
              <a:t>saccule</a:t>
            </a:r>
            <a:endParaRPr lang="en-US" dirty="0"/>
          </a:p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0070C0"/>
                </a:solidFill>
              </a:rPr>
              <a:t>symptoms.</a:t>
            </a:r>
          </a:p>
          <a:p>
            <a:pPr lvl="1"/>
            <a:r>
              <a:rPr lang="en-US" dirty="0"/>
              <a:t>May be asymptomatic</a:t>
            </a:r>
          </a:p>
          <a:p>
            <a:pPr>
              <a:buNone/>
            </a:pPr>
            <a:r>
              <a:rPr lang="en-US" dirty="0"/>
              <a:t>		A. hoarseness results if true vocal folds are displaced</a:t>
            </a:r>
          </a:p>
          <a:p>
            <a:pPr>
              <a:buNone/>
            </a:pPr>
            <a:r>
              <a:rPr lang="en-US" dirty="0"/>
              <a:t>		B. </a:t>
            </a:r>
            <a:r>
              <a:rPr lang="en-US" dirty="0" err="1"/>
              <a:t>inspiratory</a:t>
            </a:r>
            <a:r>
              <a:rPr lang="en-US" dirty="0"/>
              <a:t> </a:t>
            </a:r>
            <a:r>
              <a:rPr lang="en-US" dirty="0" err="1"/>
              <a:t>stridor</a:t>
            </a:r>
            <a:r>
              <a:rPr lang="en-US" dirty="0"/>
              <a:t> if sufficient airway obstruction occurs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</a:t>
            </a:r>
          </a:p>
          <a:p>
            <a:pPr lvl="1"/>
            <a:r>
              <a:rPr lang="en-US" dirty="0"/>
              <a:t>Located primarily in the ventricle</a:t>
            </a:r>
          </a:p>
          <a:p>
            <a:pPr lvl="1"/>
            <a:r>
              <a:rPr lang="en-US" dirty="0"/>
              <a:t>Appear as marked swellings of false vocal folds, </a:t>
            </a:r>
            <a:r>
              <a:rPr lang="en-US" dirty="0" err="1"/>
              <a:t>aryepiglottic</a:t>
            </a:r>
            <a:r>
              <a:rPr lang="en-US" dirty="0"/>
              <a:t> folds or arytenoids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G</a:t>
            </a:r>
            <a:r>
              <a:rPr lang="en-US" b="1" dirty="0">
                <a:solidFill>
                  <a:srgbClr val="0070C0"/>
                </a:solidFill>
              </a:rPr>
              <a:t>. laryngeal cleft</a:t>
            </a:r>
          </a:p>
          <a:p>
            <a:pPr lvl="1"/>
            <a:r>
              <a:rPr lang="en-US" dirty="0"/>
              <a:t>Vertical opening between the larynx (</a:t>
            </a:r>
            <a:r>
              <a:rPr lang="en-US" dirty="0" err="1"/>
              <a:t>cricoid</a:t>
            </a:r>
            <a:r>
              <a:rPr lang="en-US" dirty="0"/>
              <a:t> cartilage) and the esophagus</a:t>
            </a:r>
          </a:p>
          <a:p>
            <a:pPr lvl="1"/>
            <a:r>
              <a:rPr lang="en-US" dirty="0"/>
              <a:t>Cleft may also be a complete </a:t>
            </a:r>
            <a:r>
              <a:rPr lang="en-US" dirty="0" err="1"/>
              <a:t>laryngotracheoesophageal</a:t>
            </a:r>
            <a:r>
              <a:rPr lang="en-US" dirty="0"/>
              <a:t> cleft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b="1" dirty="0">
                <a:solidFill>
                  <a:srgbClr val="0070C0"/>
                </a:solidFill>
              </a:rPr>
              <a:t>etiology</a:t>
            </a:r>
            <a:r>
              <a:rPr lang="en-US" dirty="0"/>
              <a:t>- results from failure of fusion of cricoid lamina (signet portion)</a:t>
            </a:r>
          </a:p>
          <a:p>
            <a:pPr>
              <a:buNone/>
            </a:pPr>
            <a:r>
              <a:rPr lang="en-US" dirty="0"/>
              <a:t>	2. </a:t>
            </a:r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pPr>
              <a:buNone/>
            </a:pPr>
            <a:r>
              <a:rPr lang="en-US" dirty="0"/>
              <a:t>		A. respiration obstruction</a:t>
            </a:r>
          </a:p>
          <a:p>
            <a:pPr>
              <a:buNone/>
            </a:pPr>
            <a:r>
              <a:rPr lang="en-US" dirty="0"/>
              <a:t>		B weak cry or aphonia</a:t>
            </a:r>
          </a:p>
          <a:p>
            <a:pPr>
              <a:buNone/>
            </a:pPr>
            <a:r>
              <a:rPr lang="en-US" dirty="0"/>
              <a:t>		C. repeated </a:t>
            </a:r>
            <a:r>
              <a:rPr lang="en-US" dirty="0" err="1"/>
              <a:t>pnewmonia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laryngoscopic</a:t>
            </a:r>
            <a:r>
              <a:rPr lang="en-US" b="1" dirty="0">
                <a:solidFill>
                  <a:srgbClr val="0070C0"/>
                </a:solidFill>
              </a:rPr>
              <a:t> findings- </a:t>
            </a:r>
            <a:r>
              <a:rPr lang="en-US" dirty="0"/>
              <a:t>cleft located between the arytenoids extending to the lamina of cricoid cartilage</a:t>
            </a:r>
          </a:p>
          <a:p>
            <a:pPr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DA192-154D-43F2-BC75-00FC86842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916832"/>
            <a:ext cx="5194920" cy="23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8000" dirty="0"/>
              <a:t>Any doubt?</a:t>
            </a:r>
          </a:p>
        </p:txBody>
      </p:sp>
    </p:spTree>
    <p:extLst>
      <p:ext uri="{BB962C8B-B14F-4D97-AF65-F5344CB8AC3E}">
        <p14:creationId xmlns:p14="http://schemas.microsoft.com/office/powerpoint/2010/main" val="1769690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88D88-4124-40F6-B494-7ADF8035C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AB41A-BC08-4A90-AD8F-9C1208CB5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Understanding voice problems (a physiological perspective for diagnosis and treatment) – RAYMOND H. COLTON.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Clinical voice pathology (theory and management) – Sixth edition- JOSEPH C. STEMPLE.</a:t>
            </a:r>
            <a:endParaRPr lang="en-IN" sz="3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05458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DB08A-5608-4116-BD2E-C9E9CC57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8576" y="2060848"/>
            <a:ext cx="4546848" cy="2188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err="1"/>
              <a:t>Jee</a:t>
            </a:r>
            <a:r>
              <a:rPr lang="en-IN" dirty="0"/>
              <a:t> </a:t>
            </a:r>
            <a:r>
              <a:rPr lang="en-IN" sz="7200" dirty="0"/>
              <a:t>thank</a:t>
            </a:r>
            <a:r>
              <a:rPr lang="en-IN" dirty="0"/>
              <a:t> you</a:t>
            </a:r>
          </a:p>
        </p:txBody>
      </p:sp>
    </p:spTree>
    <p:extLst>
      <p:ext uri="{BB962C8B-B14F-4D97-AF65-F5344CB8AC3E}">
        <p14:creationId xmlns:p14="http://schemas.microsoft.com/office/powerpoint/2010/main" val="426122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I. </a:t>
            </a:r>
            <a:r>
              <a:rPr lang="en-US" dirty="0">
                <a:solidFill>
                  <a:srgbClr val="FF0000"/>
                </a:solidFill>
              </a:rPr>
              <a:t>congenital mass-size lesions of larynx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/>
          <a:lstStyle/>
          <a:p>
            <a:pPr>
              <a:buNone/>
            </a:pPr>
            <a:r>
              <a:rPr lang="en-US" dirty="0"/>
              <a:t>A. </a:t>
            </a:r>
            <a:r>
              <a:rPr lang="en-US" b="1" dirty="0">
                <a:solidFill>
                  <a:srgbClr val="0070C0"/>
                </a:solidFill>
              </a:rPr>
              <a:t>congenital </a:t>
            </a:r>
            <a:r>
              <a:rPr lang="en-US" b="1" dirty="0" err="1">
                <a:solidFill>
                  <a:srgbClr val="0070C0"/>
                </a:solidFill>
              </a:rPr>
              <a:t>subglottic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hemangiomas</a:t>
            </a:r>
            <a:r>
              <a:rPr lang="en-US" b="1" dirty="0">
                <a:solidFill>
                  <a:srgbClr val="0070C0"/>
                </a:solidFill>
              </a:rPr>
              <a:t>/</a:t>
            </a:r>
            <a:r>
              <a:rPr lang="en-US" b="1" dirty="0" err="1">
                <a:solidFill>
                  <a:srgbClr val="0070C0"/>
                </a:solidFill>
              </a:rPr>
              <a:t>granulomas</a:t>
            </a:r>
            <a:r>
              <a:rPr lang="en-US" b="1" dirty="0">
                <a:solidFill>
                  <a:srgbClr val="0070C0"/>
                </a:solidFill>
              </a:rPr>
              <a:t>(firm granulated)</a:t>
            </a:r>
          </a:p>
          <a:p>
            <a:pPr lvl="1"/>
            <a:r>
              <a:rPr lang="en-US" dirty="0"/>
              <a:t>Appear in children as purplish-red, sessile/</a:t>
            </a:r>
            <a:r>
              <a:rPr lang="en-US" dirty="0" err="1"/>
              <a:t>plaible</a:t>
            </a:r>
            <a:r>
              <a:rPr lang="en-US" dirty="0"/>
              <a:t> tumors that tend to be </a:t>
            </a:r>
            <a:r>
              <a:rPr lang="en-US" dirty="0" err="1"/>
              <a:t>subglottic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Rare but curable may cause episodes of airway obstruction in infants</a:t>
            </a:r>
          </a:p>
          <a:p>
            <a:pPr lvl="1"/>
            <a:r>
              <a:rPr lang="en-US" dirty="0"/>
              <a:t>Intubation, abuse-misuse, LPR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congenital subglottic hemangioma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560" y="1628800"/>
            <a:ext cx="7992888" cy="4525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584043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Symptoms</a:t>
            </a:r>
          </a:p>
          <a:p>
            <a:pPr lvl="1"/>
            <a:r>
              <a:rPr lang="en-US" dirty="0"/>
              <a:t>Some infants with </a:t>
            </a:r>
            <a:r>
              <a:rPr lang="en-US" dirty="0" err="1"/>
              <a:t>subglottic</a:t>
            </a:r>
            <a:r>
              <a:rPr lang="en-US" dirty="0"/>
              <a:t> </a:t>
            </a:r>
            <a:r>
              <a:rPr lang="en-US" dirty="0" err="1"/>
              <a:t>hemangiomas</a:t>
            </a:r>
            <a:r>
              <a:rPr lang="en-US" dirty="0"/>
              <a:t> – asymptomatic- lesion does not affect vocal fold vibration- does not obstruct airway</a:t>
            </a:r>
          </a:p>
          <a:p>
            <a:pPr lvl="1"/>
            <a:r>
              <a:rPr lang="en-US" dirty="0"/>
              <a:t>In others , symptoms seen only in reclining position</a:t>
            </a:r>
          </a:p>
          <a:p>
            <a:pPr>
              <a:buNone/>
            </a:pPr>
            <a:r>
              <a:rPr lang="en-US" dirty="0"/>
              <a:t>A. </a:t>
            </a:r>
            <a:r>
              <a:rPr lang="en-US" dirty="0" err="1"/>
              <a:t>inspiratory</a:t>
            </a:r>
            <a:r>
              <a:rPr lang="en-US" dirty="0"/>
              <a:t> </a:t>
            </a:r>
            <a:r>
              <a:rPr lang="en-US" dirty="0" err="1"/>
              <a:t>stridor</a:t>
            </a:r>
            <a:endParaRPr lang="en-US" dirty="0"/>
          </a:p>
          <a:p>
            <a:pPr>
              <a:buNone/>
            </a:pPr>
            <a:r>
              <a:rPr lang="en-US" dirty="0"/>
              <a:t>B. dyspnea and cyanosis- due to airway obstruction</a:t>
            </a:r>
          </a:p>
          <a:p>
            <a:pPr>
              <a:buNone/>
            </a:pPr>
            <a:r>
              <a:rPr lang="en-US" dirty="0"/>
              <a:t>C. hoarseness- seen </a:t>
            </a:r>
            <a:r>
              <a:rPr lang="en-US" dirty="0" err="1"/>
              <a:t>ocassionally</a:t>
            </a:r>
            <a:endParaRPr lang="en-US" dirty="0"/>
          </a:p>
          <a:p>
            <a:pPr>
              <a:buNone/>
            </a:pPr>
            <a:r>
              <a:rPr lang="en-US" dirty="0"/>
              <a:t>D. excessive coughing</a:t>
            </a:r>
          </a:p>
          <a:p>
            <a:pPr>
              <a:buNone/>
            </a:pPr>
            <a:r>
              <a:rPr lang="en-US" dirty="0"/>
              <a:t>E. </a:t>
            </a:r>
            <a:r>
              <a:rPr lang="en-US" dirty="0" err="1"/>
              <a:t>dyaphagia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b. </a:t>
            </a:r>
            <a:r>
              <a:rPr lang="en-US" b="1" dirty="0">
                <a:solidFill>
                  <a:srgbClr val="0070C0"/>
                </a:solidFill>
              </a:rPr>
              <a:t>Congenital laryngeal papilloma</a:t>
            </a:r>
          </a:p>
          <a:p>
            <a:pPr lvl="1"/>
            <a:r>
              <a:rPr lang="en-US" dirty="0"/>
              <a:t>Most common laryngeal growth in children</a:t>
            </a:r>
          </a:p>
          <a:p>
            <a:pPr lvl="1"/>
            <a:r>
              <a:rPr lang="en-US" dirty="0"/>
              <a:t>Common age of children who present with tumor – 6 months to 6 years</a:t>
            </a:r>
          </a:p>
          <a:p>
            <a:pPr lvl="1"/>
            <a:r>
              <a:rPr lang="en-US" dirty="0"/>
              <a:t>Laryngeal </a:t>
            </a:r>
            <a:r>
              <a:rPr lang="en-US" dirty="0" err="1"/>
              <a:t>pappillomas</a:t>
            </a:r>
            <a:r>
              <a:rPr lang="en-US" dirty="0"/>
              <a:t>- hormonally dependent</a:t>
            </a:r>
          </a:p>
          <a:p>
            <a:pPr lvl="2"/>
            <a:r>
              <a:rPr lang="en-US" dirty="0"/>
              <a:t>1) juvenile form of disease usually resolves as patient approaches puberty</a:t>
            </a:r>
          </a:p>
          <a:p>
            <a:pPr lvl="2"/>
            <a:r>
              <a:rPr lang="en-US" dirty="0"/>
              <a:t>2) when it appears in adult females- tumor regresses during pregnancy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5538" name="Picture 2" descr="C:\Users\DXELL\Desktop\B9780702044199000039_f003-020-97807020441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016" y="1844824"/>
            <a:ext cx="4066631" cy="3746640"/>
          </a:xfrm>
          <a:prstGeom prst="rect">
            <a:avLst/>
          </a:prstGeom>
          <a:noFill/>
        </p:spPr>
      </p:pic>
      <p:pic>
        <p:nvPicPr>
          <p:cNvPr id="65539" name="Picture 3" descr="C:\Users\DXELL\Desktop\Papilloma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192" y="1844824"/>
            <a:ext cx="4145580" cy="3746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>
            <a:normAutofit/>
          </a:bodyPr>
          <a:lstStyle/>
          <a:p>
            <a:r>
              <a:rPr lang="en-US" dirty="0"/>
              <a:t>The juvenile form of laryngeal </a:t>
            </a:r>
            <a:r>
              <a:rPr lang="en-US" dirty="0" err="1"/>
              <a:t>papilloma</a:t>
            </a:r>
            <a:r>
              <a:rPr lang="en-US" dirty="0"/>
              <a:t> usually begins as a benign epithelial tumor that appears at the anterior portion of the vocal folds and then spreads across the </a:t>
            </a:r>
            <a:r>
              <a:rPr lang="en-US" b="1" dirty="0"/>
              <a:t>laryngeal epithelium </a:t>
            </a:r>
            <a:r>
              <a:rPr lang="en-US" dirty="0"/>
              <a:t>to include, either singly or in combination, the </a:t>
            </a:r>
            <a:r>
              <a:rPr lang="en-US" b="1" dirty="0" err="1"/>
              <a:t>aryepiglottic</a:t>
            </a:r>
            <a:r>
              <a:rPr lang="en-US" b="1" dirty="0"/>
              <a:t> folds, the ventricular folds and various </a:t>
            </a:r>
            <a:r>
              <a:rPr lang="en-US" b="1" dirty="0" err="1"/>
              <a:t>subglottic</a:t>
            </a:r>
            <a:r>
              <a:rPr lang="en-US" b="1" dirty="0"/>
              <a:t> regions</a:t>
            </a:r>
          </a:p>
          <a:p>
            <a:endParaRPr lang="en-US" dirty="0"/>
          </a:p>
          <a:p>
            <a:r>
              <a:rPr lang="en-US" dirty="0"/>
              <a:t>Can be removed with </a:t>
            </a:r>
            <a:r>
              <a:rPr lang="en-US" dirty="0" err="1"/>
              <a:t>medicosurgical</a:t>
            </a:r>
            <a:r>
              <a:rPr lang="en-US" dirty="0"/>
              <a:t> methods, frequently recur after being removed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1667</Words>
  <Application>Microsoft Office PowerPoint</Application>
  <PresentationFormat>On-screen Show (4:3)</PresentationFormat>
  <Paragraphs>221</Paragraphs>
  <Slides>36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Congenital voice disorders</vt:lpstr>
      <vt:lpstr>content</vt:lpstr>
      <vt:lpstr>classification</vt:lpstr>
      <vt:lpstr>I. congenital mass-size lesions of larynx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Congenital structural anomalies of larynx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congenital laryngeal webs and laryngeal atresia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voice disorders</dc:title>
  <dc:creator>Anjana</dc:creator>
  <cp:lastModifiedBy>sourav</cp:lastModifiedBy>
  <cp:revision>52</cp:revision>
  <dcterms:created xsi:type="dcterms:W3CDTF">2015-04-13T02:47:53Z</dcterms:created>
  <dcterms:modified xsi:type="dcterms:W3CDTF">2021-04-05T13:07:22Z</dcterms:modified>
</cp:coreProperties>
</file>