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6" r:id="rId5"/>
    <p:sldId id="259" r:id="rId6"/>
    <p:sldId id="260" r:id="rId7"/>
    <p:sldId id="278" r:id="rId8"/>
    <p:sldId id="261" r:id="rId9"/>
    <p:sldId id="279" r:id="rId10"/>
    <p:sldId id="262" r:id="rId11"/>
    <p:sldId id="284" r:id="rId12"/>
    <p:sldId id="263" r:id="rId13"/>
    <p:sldId id="264" r:id="rId14"/>
    <p:sldId id="265" r:id="rId15"/>
    <p:sldId id="285" r:id="rId16"/>
    <p:sldId id="266" r:id="rId17"/>
    <p:sldId id="267" r:id="rId18"/>
    <p:sldId id="268" r:id="rId19"/>
    <p:sldId id="280" r:id="rId20"/>
    <p:sldId id="269" r:id="rId21"/>
    <p:sldId id="270" r:id="rId22"/>
    <p:sldId id="281" r:id="rId23"/>
    <p:sldId id="271" r:id="rId24"/>
    <p:sldId id="272" r:id="rId25"/>
    <p:sldId id="282" r:id="rId26"/>
    <p:sldId id="273" r:id="rId27"/>
    <p:sldId id="283" r:id="rId28"/>
    <p:sldId id="275" r:id="rId29"/>
    <p:sldId id="276" r:id="rId30"/>
    <p:sldId id="27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0" autoAdjust="0"/>
    <p:restoredTop sz="94660"/>
  </p:normalViewPr>
  <p:slideViewPr>
    <p:cSldViewPr snapToGrid="0">
      <p:cViewPr varScale="1">
        <p:scale>
          <a:sx n="62" d="100"/>
          <a:sy n="62" d="100"/>
        </p:scale>
        <p:origin x="-84" y="-32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425280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405090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2307271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2570902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1157341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232261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3208733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872523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181422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58211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421221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123381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1810307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896944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335148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4186905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DE576F-D8EE-455B-AA70-F55B5DD947A8}" type="datetimeFigureOut">
              <a:rPr lang="en-IN" smtClean="0"/>
              <a:pPr/>
              <a:t>01-01-2008</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3804307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0DE576F-D8EE-455B-AA70-F55B5DD947A8}" type="datetimeFigureOut">
              <a:rPr lang="en-IN" smtClean="0"/>
              <a:pPr/>
              <a:t>01-01-2008</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BEF0E08-170A-453F-BFF2-8852294C6081}" type="slidenum">
              <a:rPr lang="en-IN" smtClean="0"/>
              <a:pPr/>
              <a:t>‹#›</a:t>
            </a:fld>
            <a:endParaRPr lang="en-IN"/>
          </a:p>
        </p:txBody>
      </p:sp>
    </p:spTree>
    <p:extLst>
      <p:ext uri="{BB962C8B-B14F-4D97-AF65-F5344CB8AC3E}">
        <p14:creationId xmlns:p14="http://schemas.microsoft.com/office/powerpoint/2010/main" xmlns="" val="1435262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D2CA7-1E9C-40E7-998A-2142B4FE616E}"/>
              </a:ext>
            </a:extLst>
          </p:cNvPr>
          <p:cNvSpPr>
            <a:spLocks noGrp="1"/>
          </p:cNvSpPr>
          <p:nvPr>
            <p:ph type="ctrTitle"/>
          </p:nvPr>
        </p:nvSpPr>
        <p:spPr/>
        <p:txBody>
          <a:bodyPr/>
          <a:lstStyle/>
          <a:p>
            <a:r>
              <a:rPr lang="en-US" dirty="0"/>
              <a:t>Non organic voice disorders </a:t>
            </a:r>
            <a:endParaRPr lang="en-IN" dirty="0"/>
          </a:p>
        </p:txBody>
      </p:sp>
    </p:spTree>
    <p:extLst>
      <p:ext uri="{BB962C8B-B14F-4D97-AF65-F5344CB8AC3E}">
        <p14:creationId xmlns:p14="http://schemas.microsoft.com/office/powerpoint/2010/main" xmlns="" val="2693945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F70C2B8F-6B1B-46D5-86E6-40F36C695F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1" name="Freeform 5">
            <a:extLst>
              <a:ext uri="{FF2B5EF4-FFF2-40B4-BE49-F238E27FC236}">
                <a16:creationId xmlns:a16="http://schemas.microsoft.com/office/drawing/2014/main" xmlns="" id="{DB521824-592C-476A-AB0A-CA0C6D1F34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3" name="Freeform: Shape 12">
            <a:extLst>
              <a:ext uri="{FF2B5EF4-FFF2-40B4-BE49-F238E27FC236}">
                <a16:creationId xmlns:a16="http://schemas.microsoft.com/office/drawing/2014/main" xmlns="" id="{A2749EFA-8EE4-4EB8-9424-8E593B9320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6200000">
            <a:off x="5950898" y="638067"/>
            <a:ext cx="6053670" cy="5581866"/>
          </a:xfrm>
          <a:custGeom>
            <a:avLst/>
            <a:gdLst>
              <a:gd name="connsiteX0" fmla="*/ 6053670 w 6053670"/>
              <a:gd name="connsiteY0" fmla="*/ 1098 h 5581866"/>
              <a:gd name="connsiteX1" fmla="*/ 6053670 w 6053670"/>
              <a:gd name="connsiteY1" fmla="*/ 514028 h 5581866"/>
              <a:gd name="connsiteX2" fmla="*/ 6053670 w 6053670"/>
              <a:gd name="connsiteY2" fmla="*/ 1254558 h 5581866"/>
              <a:gd name="connsiteX3" fmla="*/ 6053670 w 6053670"/>
              <a:gd name="connsiteY3" fmla="*/ 5581866 h 5581866"/>
              <a:gd name="connsiteX4" fmla="*/ 0 w 6053670"/>
              <a:gd name="connsiteY4" fmla="*/ 5581866 h 5581866"/>
              <a:gd name="connsiteX5" fmla="*/ 0 w 6053670"/>
              <a:gd name="connsiteY5" fmla="*/ 1249853 h 5581866"/>
              <a:gd name="connsiteX6" fmla="*/ 0 w 6053670"/>
              <a:gd name="connsiteY6" fmla="*/ 514028 h 5581866"/>
              <a:gd name="connsiteX7" fmla="*/ 0 w 6053670"/>
              <a:gd name="connsiteY7" fmla="*/ 0 h 5581866"/>
              <a:gd name="connsiteX8" fmla="*/ 35717 w 6053670"/>
              <a:gd name="connsiteY8" fmla="*/ 5488 h 5581866"/>
              <a:gd name="connsiteX9" fmla="*/ 140445 w 6053670"/>
              <a:gd name="connsiteY9" fmla="*/ 21641 h 5581866"/>
              <a:gd name="connsiteX10" fmla="*/ 216722 w 6053670"/>
              <a:gd name="connsiteY10" fmla="*/ 32932 h 5581866"/>
              <a:gd name="connsiteX11" fmla="*/ 307527 w 6053670"/>
              <a:gd name="connsiteY11" fmla="*/ 44850 h 5581866"/>
              <a:gd name="connsiteX12" fmla="*/ 415282 w 6053670"/>
              <a:gd name="connsiteY12" fmla="*/ 59121 h 5581866"/>
              <a:gd name="connsiteX13" fmla="*/ 534539 w 6053670"/>
              <a:gd name="connsiteY13" fmla="*/ 74175 h 5581866"/>
              <a:gd name="connsiteX14" fmla="*/ 668931 w 6053670"/>
              <a:gd name="connsiteY14" fmla="*/ 90014 h 5581866"/>
              <a:gd name="connsiteX15" fmla="*/ 815430 w 6053670"/>
              <a:gd name="connsiteY15" fmla="*/ 106794 h 5581866"/>
              <a:gd name="connsiteX16" fmla="*/ 974641 w 6053670"/>
              <a:gd name="connsiteY16" fmla="*/ 123574 h 5581866"/>
              <a:gd name="connsiteX17" fmla="*/ 1144144 w 6053670"/>
              <a:gd name="connsiteY17" fmla="*/ 140667 h 5581866"/>
              <a:gd name="connsiteX18" fmla="*/ 1326965 w 6053670"/>
              <a:gd name="connsiteY18" fmla="*/ 156506 h 5581866"/>
              <a:gd name="connsiteX19" fmla="*/ 1518261 w 6053670"/>
              <a:gd name="connsiteY19" fmla="*/ 171717 h 5581866"/>
              <a:gd name="connsiteX20" fmla="*/ 1720453 w 6053670"/>
              <a:gd name="connsiteY20" fmla="*/ 185518 h 5581866"/>
              <a:gd name="connsiteX21" fmla="*/ 1931121 w 6053670"/>
              <a:gd name="connsiteY21" fmla="*/ 198690 h 5581866"/>
              <a:gd name="connsiteX22" fmla="*/ 2150869 w 6053670"/>
              <a:gd name="connsiteY22" fmla="*/ 211079 h 5581866"/>
              <a:gd name="connsiteX23" fmla="*/ 2263467 w 6053670"/>
              <a:gd name="connsiteY23" fmla="*/ 215470 h 5581866"/>
              <a:gd name="connsiteX24" fmla="*/ 2378487 w 6053670"/>
              <a:gd name="connsiteY24" fmla="*/ 220332 h 5581866"/>
              <a:gd name="connsiteX25" fmla="*/ 2495323 w 6053670"/>
              <a:gd name="connsiteY25" fmla="*/ 224879 h 5581866"/>
              <a:gd name="connsiteX26" fmla="*/ 2612764 w 6053670"/>
              <a:gd name="connsiteY26" fmla="*/ 227859 h 5581866"/>
              <a:gd name="connsiteX27" fmla="*/ 2732627 w 6053670"/>
              <a:gd name="connsiteY27" fmla="*/ 230525 h 5581866"/>
              <a:gd name="connsiteX28" fmla="*/ 2853700 w 6053670"/>
              <a:gd name="connsiteY28" fmla="*/ 233348 h 5581866"/>
              <a:gd name="connsiteX29" fmla="*/ 2977195 w 6053670"/>
              <a:gd name="connsiteY29" fmla="*/ 235229 h 5581866"/>
              <a:gd name="connsiteX30" fmla="*/ 3101900 w 6053670"/>
              <a:gd name="connsiteY30" fmla="*/ 235229 h 5581866"/>
              <a:gd name="connsiteX31" fmla="*/ 3227817 w 6053670"/>
              <a:gd name="connsiteY31" fmla="*/ 236170 h 5581866"/>
              <a:gd name="connsiteX32" fmla="*/ 3354944 w 6053670"/>
              <a:gd name="connsiteY32" fmla="*/ 235229 h 5581866"/>
              <a:gd name="connsiteX33" fmla="*/ 3483887 w 6053670"/>
              <a:gd name="connsiteY33" fmla="*/ 233348 h 5581866"/>
              <a:gd name="connsiteX34" fmla="*/ 3612830 w 6053670"/>
              <a:gd name="connsiteY34" fmla="*/ 231623 h 5581866"/>
              <a:gd name="connsiteX35" fmla="*/ 3743589 w 6053670"/>
              <a:gd name="connsiteY35" fmla="*/ 227859 h 5581866"/>
              <a:gd name="connsiteX36" fmla="*/ 3875559 w 6053670"/>
              <a:gd name="connsiteY36" fmla="*/ 223938 h 5581866"/>
              <a:gd name="connsiteX37" fmla="*/ 4007529 w 6053670"/>
              <a:gd name="connsiteY37" fmla="*/ 219391 h 5581866"/>
              <a:gd name="connsiteX38" fmla="*/ 4140710 w 6053670"/>
              <a:gd name="connsiteY38" fmla="*/ 212961 h 5581866"/>
              <a:gd name="connsiteX39" fmla="*/ 4275102 w 6053670"/>
              <a:gd name="connsiteY39" fmla="*/ 205277 h 5581866"/>
              <a:gd name="connsiteX40" fmla="*/ 4410098 w 6053670"/>
              <a:gd name="connsiteY40" fmla="*/ 197907 h 5581866"/>
              <a:gd name="connsiteX41" fmla="*/ 4545096 w 6053670"/>
              <a:gd name="connsiteY41" fmla="*/ 188498 h 5581866"/>
              <a:gd name="connsiteX42" fmla="*/ 4681909 w 6053670"/>
              <a:gd name="connsiteY42" fmla="*/ 177207 h 5581866"/>
              <a:gd name="connsiteX43" fmla="*/ 4816905 w 6053670"/>
              <a:gd name="connsiteY43" fmla="*/ 165916 h 5581866"/>
              <a:gd name="connsiteX44" fmla="*/ 4954323 w 6053670"/>
              <a:gd name="connsiteY44" fmla="*/ 152899 h 5581866"/>
              <a:gd name="connsiteX45" fmla="*/ 5092347 w 6053670"/>
              <a:gd name="connsiteY45" fmla="*/ 138629 h 5581866"/>
              <a:gd name="connsiteX46" fmla="*/ 5228555 w 6053670"/>
              <a:gd name="connsiteY46" fmla="*/ 123574 h 5581866"/>
              <a:gd name="connsiteX47" fmla="*/ 5366578 w 6053670"/>
              <a:gd name="connsiteY47" fmla="*/ 106010 h 5581866"/>
              <a:gd name="connsiteX48" fmla="*/ 5503997 w 6053670"/>
              <a:gd name="connsiteY48" fmla="*/ 87192 h 5581866"/>
              <a:gd name="connsiteX49" fmla="*/ 5642020 w 6053670"/>
              <a:gd name="connsiteY49" fmla="*/ 68530 h 5581866"/>
              <a:gd name="connsiteX50" fmla="*/ 5779438 w 6053670"/>
              <a:gd name="connsiteY50" fmla="*/ 46733 h 5581866"/>
              <a:gd name="connsiteX51" fmla="*/ 5916251 w 6053670"/>
              <a:gd name="connsiteY51" fmla="*/ 24464 h 55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5581866">
                <a:moveTo>
                  <a:pt x="6053670" y="1098"/>
                </a:moveTo>
                <a:lnTo>
                  <a:pt x="6053670" y="514028"/>
                </a:lnTo>
                <a:lnTo>
                  <a:pt x="6053670" y="1254558"/>
                </a:lnTo>
                <a:lnTo>
                  <a:pt x="6053670" y="5581866"/>
                </a:lnTo>
                <a:lnTo>
                  <a:pt x="0" y="5581866"/>
                </a:lnTo>
                <a:lnTo>
                  <a:pt x="0" y="1249853"/>
                </a:lnTo>
                <a:lnTo>
                  <a:pt x="0" y="514028"/>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5" name="Freeform 5">
            <a:extLst>
              <a:ext uri="{FF2B5EF4-FFF2-40B4-BE49-F238E27FC236}">
                <a16:creationId xmlns:a16="http://schemas.microsoft.com/office/drawing/2014/main" xmlns="" id="{B5C860C9-D4F9-4350-80DA-0D1CD36C77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xmlns="" id="{A0EE0660-8681-495B-9684-82281BCCD4C5}"/>
              </a:ext>
            </a:extLst>
          </p:cNvPr>
          <p:cNvSpPr>
            <a:spLocks noGrp="1"/>
          </p:cNvSpPr>
          <p:nvPr>
            <p:ph type="title"/>
          </p:nvPr>
        </p:nvSpPr>
        <p:spPr>
          <a:xfrm>
            <a:off x="639098" y="629265"/>
            <a:ext cx="5132438" cy="1622322"/>
          </a:xfrm>
        </p:spPr>
        <p:txBody>
          <a:bodyPr>
            <a:normAutofit/>
          </a:bodyPr>
          <a:lstStyle/>
          <a:p>
            <a:r>
              <a:rPr lang="en-IN">
                <a:solidFill>
                  <a:srgbClr val="EBEBEB"/>
                </a:solidFill>
              </a:rPr>
              <a:t>VOCAL FOLD NODULES</a:t>
            </a:r>
          </a:p>
        </p:txBody>
      </p:sp>
      <p:pic>
        <p:nvPicPr>
          <p:cNvPr id="4" name="Content Placeholder 3" descr="G:\images\Vocal_Nodules 1.jpg">
            <a:extLst>
              <a:ext uri="{FF2B5EF4-FFF2-40B4-BE49-F238E27FC236}">
                <a16:creationId xmlns:a16="http://schemas.microsoft.com/office/drawing/2014/main" xmlns="" id="{E6FA3B5C-6709-4BAD-8321-67019BF63023}"/>
              </a:ext>
            </a:extLst>
          </p:cNvPr>
          <p:cNvPicPr>
            <a:picLocks/>
          </p:cNvPicPr>
          <p:nvPr/>
        </p:nvPicPr>
        <p:blipFill>
          <a:blip r:embed="rId2" cstate="print">
            <a:extLst>
              <a:ext uri="{28A0092B-C50C-407E-A947-70E740481C1C}">
                <a14:useLocalDpi xmlns:a14="http://schemas.microsoft.com/office/drawing/2010/main" xmlns="" val="0"/>
              </a:ext>
            </a:extLst>
          </a:blip>
          <a:stretch>
            <a:fillRect/>
          </a:stretch>
        </p:blipFill>
        <p:spPr bwMode="auto">
          <a:xfrm>
            <a:off x="6724195" y="1594091"/>
            <a:ext cx="4828707" cy="4496993"/>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Rectangle 16">
            <a:extLst>
              <a:ext uri="{FF2B5EF4-FFF2-40B4-BE49-F238E27FC236}">
                <a16:creationId xmlns:a16="http://schemas.microsoft.com/office/drawing/2014/main" xmlns="" id="{538A90C8-AE0E-4EBA-9AF8-EEDB206020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17718CA8-517C-41F3-8390-559D14428479}"/>
              </a:ext>
            </a:extLst>
          </p:cNvPr>
          <p:cNvSpPr>
            <a:spLocks noGrp="1"/>
          </p:cNvSpPr>
          <p:nvPr>
            <p:ph idx="1"/>
          </p:nvPr>
        </p:nvSpPr>
        <p:spPr>
          <a:xfrm>
            <a:off x="639098" y="2418735"/>
            <a:ext cx="5322579" cy="3811742"/>
          </a:xfrm>
        </p:spPr>
        <p:txBody>
          <a:bodyPr anchor="ctr">
            <a:normAutofit/>
          </a:bodyPr>
          <a:lstStyle/>
          <a:p>
            <a:pPr lvl="0"/>
            <a:r>
              <a:rPr lang="en-US" b="1" dirty="0">
                <a:solidFill>
                  <a:srgbClr val="FFFFFF"/>
                </a:solidFill>
              </a:rPr>
              <a:t>Vocal fold nodules are the most common benign lesions of the vocal folds in both children and adults.</a:t>
            </a:r>
            <a:endParaRPr lang="en-IN" b="1" dirty="0">
              <a:solidFill>
                <a:srgbClr val="FFFFFF"/>
              </a:solidFill>
            </a:endParaRPr>
          </a:p>
          <a:p>
            <a:pPr lvl="0"/>
            <a:r>
              <a:rPr lang="en-US" b="1" dirty="0">
                <a:solidFill>
                  <a:srgbClr val="FFFFFF"/>
                </a:solidFill>
              </a:rPr>
              <a:t>They are caused by continuous abuse of the larynx and misuse of the voice.</a:t>
            </a:r>
            <a:endParaRPr lang="en-IN" b="1" dirty="0">
              <a:solidFill>
                <a:srgbClr val="FFFFFF"/>
              </a:solidFill>
            </a:endParaRPr>
          </a:p>
          <a:p>
            <a:pPr lvl="0"/>
            <a:r>
              <a:rPr lang="en-US" b="1" dirty="0">
                <a:solidFill>
                  <a:srgbClr val="FFFFFF"/>
                </a:solidFill>
              </a:rPr>
              <a:t>Nodules are generally bilateral, whitish protuberances on the glottal margin of each vocal fold.</a:t>
            </a:r>
            <a:endParaRPr lang="en-IN" b="1" dirty="0">
              <a:solidFill>
                <a:srgbClr val="FFFFFF"/>
              </a:solidFill>
            </a:endParaRPr>
          </a:p>
          <a:p>
            <a:r>
              <a:rPr lang="en-US" b="1" dirty="0">
                <a:solidFill>
                  <a:srgbClr val="FFFFFF"/>
                </a:solidFill>
              </a:rPr>
              <a:t>In the early of stages of development, the nodule is soft and pliable.</a:t>
            </a:r>
            <a:endParaRPr lang="en-IN" b="1" dirty="0">
              <a:solidFill>
                <a:srgbClr val="FFFFFF"/>
              </a:solidFill>
            </a:endParaRPr>
          </a:p>
          <a:p>
            <a:endParaRPr lang="en-IN" b="1" dirty="0">
              <a:solidFill>
                <a:srgbClr val="FFFFFF"/>
              </a:solidFill>
            </a:endParaRPr>
          </a:p>
        </p:txBody>
      </p:sp>
    </p:spTree>
    <p:extLst>
      <p:ext uri="{BB962C8B-B14F-4D97-AF65-F5344CB8AC3E}">
        <p14:creationId xmlns:p14="http://schemas.microsoft.com/office/powerpoint/2010/main" xmlns="" val="340550054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8ABDB68-E3D5-448E-97D3-06FFEF6801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1" name="Freeform 5">
            <a:extLst>
              <a:ext uri="{FF2B5EF4-FFF2-40B4-BE49-F238E27FC236}">
                <a16:creationId xmlns:a16="http://schemas.microsoft.com/office/drawing/2014/main" xmlns="" id="{B8DD7FEB-D9F3-4F5B-982C-36B0664D02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3" name="Freeform 5">
            <a:extLst>
              <a:ext uri="{FF2B5EF4-FFF2-40B4-BE49-F238E27FC236}">
                <a16:creationId xmlns:a16="http://schemas.microsoft.com/office/drawing/2014/main" xmlns="" id="{96BA11E4-0636-4FA9-A836-2A4FB17644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xmlns="" id="{11835007-D24B-462A-95F3-BF3D2EB99565}"/>
              </a:ext>
            </a:extLst>
          </p:cNvPr>
          <p:cNvSpPr>
            <a:spLocks noGrp="1"/>
          </p:cNvSpPr>
          <p:nvPr>
            <p:ph type="title"/>
          </p:nvPr>
        </p:nvSpPr>
        <p:spPr>
          <a:xfrm>
            <a:off x="639098" y="629265"/>
            <a:ext cx="6072776" cy="1622322"/>
          </a:xfrm>
        </p:spPr>
        <p:txBody>
          <a:bodyPr>
            <a:normAutofit/>
          </a:bodyPr>
          <a:lstStyle/>
          <a:p>
            <a:r>
              <a:rPr lang="en-IN">
                <a:solidFill>
                  <a:srgbClr val="EBEBEB"/>
                </a:solidFill>
              </a:rPr>
              <a:t>Etiology</a:t>
            </a:r>
          </a:p>
        </p:txBody>
      </p:sp>
      <p:sp>
        <p:nvSpPr>
          <p:cNvPr id="15" name="Freeform: Shape 14">
            <a:extLst>
              <a:ext uri="{FF2B5EF4-FFF2-40B4-BE49-F238E27FC236}">
                <a16:creationId xmlns:a16="http://schemas.microsoft.com/office/drawing/2014/main" xmlns="" id="{5681882E-BDD0-4311-AF62-E801962852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4" name="Content Placeholder 3">
            <a:extLst>
              <a:ext uri="{FF2B5EF4-FFF2-40B4-BE49-F238E27FC236}">
                <a16:creationId xmlns:a16="http://schemas.microsoft.com/office/drawing/2014/main" xmlns="" id="{88011DC6-A3F3-420A-B23E-C635E9A0904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t="40606" r="50718" b="40202"/>
          <a:stretch/>
        </p:blipFill>
        <p:spPr>
          <a:xfrm>
            <a:off x="7239000" y="1160735"/>
            <a:ext cx="4304543" cy="4630466"/>
          </a:xfrm>
          <a:prstGeom prst="rect">
            <a:avLst/>
          </a:prstGeom>
        </p:spPr>
      </p:pic>
      <p:sp>
        <p:nvSpPr>
          <p:cNvPr id="17" name="Rectangle 16">
            <a:extLst>
              <a:ext uri="{FF2B5EF4-FFF2-40B4-BE49-F238E27FC236}">
                <a16:creationId xmlns:a16="http://schemas.microsoft.com/office/drawing/2014/main" xmlns="" id="{EADD3260-4BDA-459B-A162-5E1B897E38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xmlns="" id="{283DA7DD-CA37-4ED7-8710-48E56B063B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a:extLst>
              <a:ext uri="{FF2B5EF4-FFF2-40B4-BE49-F238E27FC236}">
                <a16:creationId xmlns:a16="http://schemas.microsoft.com/office/drawing/2014/main" xmlns="" id="{B92F2E3C-66CD-4DEB-BA14-2A5912B65A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DA6C9A40-CE8A-4201-AAFC-2CD7D677A55F}"/>
              </a:ext>
            </a:extLst>
          </p:cNvPr>
          <p:cNvSpPr>
            <a:spLocks noGrp="1"/>
          </p:cNvSpPr>
          <p:nvPr>
            <p:ph idx="1"/>
          </p:nvPr>
        </p:nvSpPr>
        <p:spPr>
          <a:xfrm>
            <a:off x="639098" y="2418735"/>
            <a:ext cx="6072776" cy="3811740"/>
          </a:xfrm>
        </p:spPr>
        <p:txBody>
          <a:bodyPr anchor="ctr">
            <a:normAutofit/>
          </a:bodyPr>
          <a:lstStyle/>
          <a:p>
            <a:pPr algn="just"/>
            <a:r>
              <a:rPr lang="en-US" sz="2500" b="0" i="0" dirty="0">
                <a:solidFill>
                  <a:srgbClr val="FFFFFF"/>
                </a:solidFill>
                <a:effectLst/>
                <a:latin typeface="Arial" panose="020B0604020202020204" pitchFamily="34" charset="0"/>
                <a:cs typeface="Arial" panose="020B0604020202020204" pitchFamily="34" charset="0"/>
              </a:rPr>
              <a:t>Vocal cord nodules usually develop due to chronic abuse of the voice over time, such as straining, yelling and frequent singing. Ongoing friction between the vocal cords creates callous-like growths.</a:t>
            </a:r>
            <a:endParaRPr lang="en-IN" sz="25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6288778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75234E-FBAF-4DE7-918C-11537D39EF8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F1C1091E-239D-40E6-A1E7-9129E25CE4D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4139580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96AB4-2D37-4D34-BCDC-DD09738ED460}"/>
              </a:ext>
            </a:extLst>
          </p:cNvPr>
          <p:cNvSpPr>
            <a:spLocks noGrp="1"/>
          </p:cNvSpPr>
          <p:nvPr>
            <p:ph type="title"/>
          </p:nvPr>
        </p:nvSpPr>
        <p:spPr/>
        <p:txBody>
          <a:bodyPr/>
          <a:lstStyle/>
          <a:p>
            <a:endParaRPr lang="en-IN"/>
          </a:p>
        </p:txBody>
      </p:sp>
      <p:sp>
        <p:nvSpPr>
          <p:cNvPr id="5" name="Content Placeholder 4">
            <a:extLst>
              <a:ext uri="{FF2B5EF4-FFF2-40B4-BE49-F238E27FC236}">
                <a16:creationId xmlns:a16="http://schemas.microsoft.com/office/drawing/2014/main" xmlns="" id="{459CD7C2-10D6-4901-B281-158B83A2F76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208498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88B246-9824-4B71-BAB1-6108D0AC748E}"/>
              </a:ext>
            </a:extLst>
          </p:cNvPr>
          <p:cNvSpPr>
            <a:spLocks noGrp="1"/>
          </p:cNvSpPr>
          <p:nvPr>
            <p:ph type="title"/>
          </p:nvPr>
        </p:nvSpPr>
        <p:spPr>
          <a:xfrm>
            <a:off x="1154954" y="973668"/>
            <a:ext cx="8761413" cy="706964"/>
          </a:xfrm>
        </p:spPr>
        <p:txBody>
          <a:bodyPr>
            <a:normAutofit/>
          </a:bodyPr>
          <a:lstStyle/>
          <a:p>
            <a:r>
              <a:rPr lang="en-IN"/>
              <a:t>VOCAL FOLD POLYPS</a:t>
            </a:r>
            <a:endParaRPr lang="en-IN" dirty="0"/>
          </a:p>
        </p:txBody>
      </p:sp>
      <p:sp>
        <p:nvSpPr>
          <p:cNvPr id="3" name="Content Placeholder 2">
            <a:extLst>
              <a:ext uri="{FF2B5EF4-FFF2-40B4-BE49-F238E27FC236}">
                <a16:creationId xmlns:a16="http://schemas.microsoft.com/office/drawing/2014/main" xmlns="" id="{DBFC1CA1-43E9-4D71-8E73-4A358DE879E9}"/>
              </a:ext>
            </a:extLst>
          </p:cNvPr>
          <p:cNvSpPr>
            <a:spLocks noGrp="1"/>
          </p:cNvSpPr>
          <p:nvPr>
            <p:ph idx="1"/>
          </p:nvPr>
        </p:nvSpPr>
        <p:spPr>
          <a:xfrm>
            <a:off x="499634" y="2054860"/>
            <a:ext cx="6397313" cy="4315460"/>
          </a:xfrm>
        </p:spPr>
        <p:txBody>
          <a:bodyPr anchor="ctr">
            <a:noAutofit/>
          </a:bodyPr>
          <a:lstStyle/>
          <a:p>
            <a:pPr marL="0" indent="0">
              <a:buNone/>
            </a:pPr>
            <a:r>
              <a:rPr lang="en-IN" sz="2500" dirty="0">
                <a:latin typeface="Arial" panose="020B0604020202020204" pitchFamily="34" charset="0"/>
                <a:cs typeface="Arial" panose="020B0604020202020204" pitchFamily="34" charset="0"/>
              </a:rPr>
              <a:t>Definition :</a:t>
            </a:r>
          </a:p>
          <a:p>
            <a:endParaRPr lang="en-IN" sz="2500" dirty="0">
              <a:latin typeface="Arial" panose="020B0604020202020204" pitchFamily="34" charset="0"/>
              <a:cs typeface="Arial" panose="020B0604020202020204" pitchFamily="34" charset="0"/>
            </a:endParaRPr>
          </a:p>
          <a:p>
            <a:pPr lvl="0"/>
            <a:r>
              <a:rPr lang="en-US" sz="2500" dirty="0">
                <a:latin typeface="Arial" panose="020B0604020202020204" pitchFamily="34" charset="0"/>
                <a:cs typeface="Arial" panose="020B0604020202020204" pitchFamily="34" charset="0"/>
              </a:rPr>
              <a:t>A vocal fold polyp is a vocal abnormality of the superficial lamina propria, usually at the same site where vocal fold nodules occur.</a:t>
            </a:r>
            <a:endParaRPr lang="en-IN" sz="2500" dirty="0">
              <a:latin typeface="Arial" panose="020B0604020202020204" pitchFamily="34" charset="0"/>
              <a:cs typeface="Arial" panose="020B0604020202020204" pitchFamily="34" charset="0"/>
            </a:endParaRPr>
          </a:p>
          <a:p>
            <a:pPr lvl="0"/>
            <a:r>
              <a:rPr lang="en-US" sz="2500" dirty="0">
                <a:latin typeface="Arial" panose="020B0604020202020204" pitchFamily="34" charset="0"/>
                <a:cs typeface="Arial" panose="020B0604020202020204" pitchFamily="34" charset="0"/>
              </a:rPr>
              <a:t>Vocal fold polyp are usually unilateral, but a reactive lesion is often found on the vocal fold immediately across from the polyp. </a:t>
            </a:r>
            <a:endParaRPr lang="en-IN"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pic>
        <p:nvPicPr>
          <p:cNvPr id="17" name="Picture 16" descr="G:\images\vocal polyp 3.jpg">
            <a:extLst>
              <a:ext uri="{FF2B5EF4-FFF2-40B4-BE49-F238E27FC236}">
                <a16:creationId xmlns:a16="http://schemas.microsoft.com/office/drawing/2014/main" xmlns="" id="{26787BBC-A365-4FE1-A03F-C1F0ECF2A010}"/>
              </a:ext>
            </a:extLst>
          </p:cNvPr>
          <p:cNvPicPr/>
          <p:nvPr/>
        </p:nvPicPr>
        <p:blipFill rotWithShape="1">
          <a:blip r:embed="rId2" cstate="print">
            <a:extLst>
              <a:ext uri="{28A0092B-C50C-407E-A947-70E740481C1C}">
                <a14:useLocalDpi xmlns:a14="http://schemas.microsoft.com/office/drawing/2010/main" xmlns="" val="0"/>
              </a:ext>
            </a:extLst>
          </a:blip>
          <a:srcRect l="4887" r="1388" b="3424"/>
          <a:stretch/>
        </p:blipFill>
        <p:spPr bwMode="auto">
          <a:xfrm>
            <a:off x="7212945" y="1828801"/>
            <a:ext cx="4206240" cy="4541519"/>
          </a:xfrm>
          <a:prstGeom prst="roundRect">
            <a:avLst>
              <a:gd name="adj" fmla="val 1858"/>
            </a:avLst>
          </a:prstGeom>
          <a:noFill/>
          <a:ln>
            <a:solidFill>
              <a:schemeClr val="accent1">
                <a:lumMod val="75000"/>
              </a:schemeClr>
            </a:solidFill>
          </a:ln>
          <a:effectLst>
            <a:outerShdw blurRad="50800" dist="50800" dir="54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97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712E451E-151A-4910-BF41-6A040B6598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xmlns="" id="{C296EFE4-A70C-4388-9A15-3F657B6615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6250" y="473745"/>
            <a:ext cx="11227090" cy="5902829"/>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5D240FA6-991F-4BA3-AF83-2D9EF934F674}"/>
              </a:ext>
            </a:extLst>
          </p:cNvPr>
          <p:cNvSpPr>
            <a:spLocks noGrp="1"/>
          </p:cNvSpPr>
          <p:nvPr>
            <p:ph type="title"/>
          </p:nvPr>
        </p:nvSpPr>
        <p:spPr>
          <a:xfrm>
            <a:off x="1154954" y="855482"/>
            <a:ext cx="8761413" cy="898674"/>
          </a:xfrm>
        </p:spPr>
        <p:txBody>
          <a:bodyPr anchor="b">
            <a:normAutofit/>
          </a:bodyPr>
          <a:lstStyle/>
          <a:p>
            <a:r>
              <a:rPr lang="en-IN">
                <a:solidFill>
                  <a:schemeClr val="tx2"/>
                </a:solidFill>
              </a:rPr>
              <a:t>Etiology</a:t>
            </a:r>
          </a:p>
        </p:txBody>
      </p:sp>
      <p:sp>
        <p:nvSpPr>
          <p:cNvPr id="25" name="Rectangle 24">
            <a:extLst>
              <a:ext uri="{FF2B5EF4-FFF2-40B4-BE49-F238E27FC236}">
                <a16:creationId xmlns:a16="http://schemas.microsoft.com/office/drawing/2014/main" xmlns="" id="{425EBAFC-9388-432A-BCFD-EEA2F410D8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A42DBD6F-2605-42C0-987C-4B5070C59C53}"/>
              </a:ext>
            </a:extLst>
          </p:cNvPr>
          <p:cNvSpPr>
            <a:spLocks noGrp="1"/>
          </p:cNvSpPr>
          <p:nvPr>
            <p:ph idx="1"/>
          </p:nvPr>
        </p:nvSpPr>
        <p:spPr>
          <a:xfrm>
            <a:off x="1154954" y="1912824"/>
            <a:ext cx="9968658" cy="4305082"/>
          </a:xfrm>
        </p:spPr>
        <p:txBody>
          <a:bodyPr anchor="ctr">
            <a:noAutofit/>
          </a:bodyPr>
          <a:lstStyle/>
          <a:p>
            <a:pPr>
              <a:lnSpc>
                <a:spcPct val="90000"/>
              </a:lnSpc>
            </a:pPr>
            <a:r>
              <a:rPr lang="en-US" sz="2500" b="1" i="0" dirty="0">
                <a:solidFill>
                  <a:schemeClr val="tx1"/>
                </a:solidFill>
                <a:effectLst/>
                <a:latin typeface="Arial" panose="020B0604020202020204" pitchFamily="34" charset="0"/>
                <a:cs typeface="Arial" panose="020B0604020202020204" pitchFamily="34" charset="0"/>
              </a:rPr>
              <a:t>Most of the time, vocal abuse or misuse causes nodules. Long-term vocal abuse can cause polyps, too. But polyps may happen after just one instance of vocal abuse, like yelling at a concert. Smoking cigarettes for a long time, thyroid problems, and reflux may also cause polyps.</a:t>
            </a:r>
          </a:p>
          <a:p>
            <a:pPr>
              <a:lnSpc>
                <a:spcPct val="90000"/>
              </a:lnSpc>
            </a:pPr>
            <a:r>
              <a:rPr lang="en-US" sz="2500" b="1" i="0" dirty="0">
                <a:solidFill>
                  <a:schemeClr val="tx1"/>
                </a:solidFill>
                <a:effectLst/>
                <a:latin typeface="Arial" panose="020B0604020202020204" pitchFamily="34" charset="0"/>
                <a:cs typeface="Arial" panose="020B0604020202020204" pitchFamily="34" charset="0"/>
              </a:rPr>
              <a:t>Vocal abuse can happen in many ways, including from:</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allergies</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smoking</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tense muscles</a:t>
            </a:r>
          </a:p>
          <a:p>
            <a:pPr>
              <a:lnSpc>
                <a:spcPct val="90000"/>
              </a:lnSpc>
            </a:pPr>
            <a:endParaRPr lang="en-IN" sz="25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609690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C02320-EF43-4673-8C2E-C251EB51E9CD}"/>
              </a:ext>
            </a:extLst>
          </p:cNvPr>
          <p:cNvSpPr>
            <a:spLocks noGrp="1"/>
          </p:cNvSpPr>
          <p:nvPr>
            <p:ph idx="1"/>
          </p:nvPr>
        </p:nvSpPr>
        <p:spPr>
          <a:xfrm>
            <a:off x="1154954" y="2433484"/>
            <a:ext cx="8825659" cy="3586316"/>
          </a:xfrm>
        </p:spPr>
        <p:txBody>
          <a:bodyPr>
            <a:normAutofit/>
          </a:bodyPr>
          <a:lstStyle/>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singing</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coaching</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cheerleading</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talking loudly</a:t>
            </a:r>
          </a:p>
          <a:p>
            <a:pPr>
              <a:lnSpc>
                <a:spcPct val="90000"/>
              </a:lnSpc>
              <a:buFont typeface="Arial" panose="020B0604020202020204" pitchFamily="34" charset="0"/>
              <a:buChar char="•"/>
            </a:pPr>
            <a:r>
              <a:rPr lang="en-US" sz="2500" b="1" i="0" dirty="0">
                <a:solidFill>
                  <a:schemeClr val="tx1"/>
                </a:solidFill>
                <a:effectLst/>
                <a:latin typeface="Arial" panose="020B0604020202020204" pitchFamily="34" charset="0"/>
                <a:cs typeface="Arial" panose="020B0604020202020204" pitchFamily="34" charset="0"/>
              </a:rPr>
              <a:t>drinking caffeine and alcohol, which dries out the throat and vocal folds</a:t>
            </a:r>
          </a:p>
          <a:p>
            <a:endParaRPr lang="en-IN" sz="2500" dirty="0"/>
          </a:p>
        </p:txBody>
      </p:sp>
    </p:spTree>
    <p:extLst>
      <p:ext uri="{BB962C8B-B14F-4D97-AF65-F5344CB8AC3E}">
        <p14:creationId xmlns:p14="http://schemas.microsoft.com/office/powerpoint/2010/main" xmlns="" val="3189820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images\vocal polyp 1.jpg">
            <a:extLst>
              <a:ext uri="{FF2B5EF4-FFF2-40B4-BE49-F238E27FC236}">
                <a16:creationId xmlns:a16="http://schemas.microsoft.com/office/drawing/2014/main" xmlns="" id="{A18F1C29-2C50-41E3-8AA7-A76CE16F2929}"/>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51819" y="299981"/>
            <a:ext cx="7574088" cy="6258037"/>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2628837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BACA9-0A74-4147-A0AC-5AF285C55580}"/>
              </a:ext>
            </a:extLst>
          </p:cNvPr>
          <p:cNvSpPr>
            <a:spLocks noGrp="1"/>
          </p:cNvSpPr>
          <p:nvPr>
            <p:ph type="title"/>
          </p:nvPr>
        </p:nvSpPr>
        <p:spPr/>
        <p:txBody>
          <a:bodyPr/>
          <a:lstStyle/>
          <a:p>
            <a:r>
              <a:rPr lang="en-IN" dirty="0"/>
              <a:t>TRAUMATIC LARYNGITIS</a:t>
            </a:r>
          </a:p>
        </p:txBody>
      </p:sp>
      <p:sp>
        <p:nvSpPr>
          <p:cNvPr id="3" name="Content Placeholder 2">
            <a:extLst>
              <a:ext uri="{FF2B5EF4-FFF2-40B4-BE49-F238E27FC236}">
                <a16:creationId xmlns:a16="http://schemas.microsoft.com/office/drawing/2014/main" xmlns="" id="{8AE79FA6-7DF2-4DCD-B9E4-51ACE1E3C18B}"/>
              </a:ext>
            </a:extLst>
          </p:cNvPr>
          <p:cNvSpPr>
            <a:spLocks noGrp="1"/>
          </p:cNvSpPr>
          <p:nvPr>
            <p:ph idx="1"/>
          </p:nvPr>
        </p:nvSpPr>
        <p:spPr/>
        <p:txBody>
          <a:bodyPr/>
          <a:lstStyle/>
          <a:p>
            <a:pPr marL="0" indent="0">
              <a:buNone/>
            </a:pPr>
            <a:r>
              <a:rPr lang="en-IN" sz="2800" dirty="0"/>
              <a:t>Definition :</a:t>
            </a:r>
          </a:p>
          <a:p>
            <a:endParaRPr lang="en-IN" sz="2800" dirty="0"/>
          </a:p>
          <a:p>
            <a:pPr lvl="0"/>
            <a:r>
              <a:rPr lang="en-US" sz="2800" dirty="0"/>
              <a:t>Traumatic laryngitis is swelling of the vocal folds as a result of excessive and strained vocalization.</a:t>
            </a:r>
            <a:endParaRPr lang="en-IN" sz="2800" dirty="0"/>
          </a:p>
          <a:p>
            <a:endParaRPr lang="en-IN" dirty="0"/>
          </a:p>
        </p:txBody>
      </p:sp>
    </p:spTree>
    <p:extLst>
      <p:ext uri="{BB962C8B-B14F-4D97-AF65-F5344CB8AC3E}">
        <p14:creationId xmlns:p14="http://schemas.microsoft.com/office/powerpoint/2010/main" xmlns="" val="3681682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1C204-48B1-4175-9401-DADD0DC037D2}"/>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061CD813-A1B3-4EF4-90D2-C69A22CD2953}"/>
              </a:ext>
            </a:extLst>
          </p:cNvPr>
          <p:cNvSpPr>
            <a:spLocks noGrp="1"/>
          </p:cNvSpPr>
          <p:nvPr>
            <p:ph idx="1"/>
          </p:nvPr>
        </p:nvSpPr>
        <p:spPr/>
        <p:txBody>
          <a:bodyPr/>
          <a:lstStyle/>
          <a:p>
            <a:r>
              <a:rPr lang="en-US" sz="2800" dirty="0" err="1"/>
              <a:t>Phonotrauma</a:t>
            </a:r>
            <a:r>
              <a:rPr lang="en-US" sz="2800" dirty="0"/>
              <a:t> such as yelling, screaming, abrupt and strained voice usage, chronic coughing, habitual throat clearing and forceful singing are common causes of traumatic laryngitis</a:t>
            </a:r>
            <a:r>
              <a:rPr lang="en-US" dirty="0"/>
              <a:t>. </a:t>
            </a:r>
            <a:endParaRPr lang="en-IN" dirty="0"/>
          </a:p>
          <a:p>
            <a:endParaRPr lang="en-IN" dirty="0"/>
          </a:p>
        </p:txBody>
      </p:sp>
    </p:spTree>
    <p:extLst>
      <p:ext uri="{BB962C8B-B14F-4D97-AF65-F5344CB8AC3E}">
        <p14:creationId xmlns:p14="http://schemas.microsoft.com/office/powerpoint/2010/main" xmlns="" val="3252349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218B27-58F9-4F39-8CB2-54A3D993E7D4}"/>
              </a:ext>
            </a:extLst>
          </p:cNvPr>
          <p:cNvSpPr>
            <a:spLocks noGrp="1"/>
          </p:cNvSpPr>
          <p:nvPr>
            <p:ph type="title"/>
          </p:nvPr>
        </p:nvSpPr>
        <p:spPr/>
        <p:txBody>
          <a:bodyPr/>
          <a:lstStyle/>
          <a:p>
            <a:r>
              <a:rPr lang="en-US" sz="4400" dirty="0"/>
              <a:t>Functional Voice Disorder</a:t>
            </a:r>
            <a:endParaRPr lang="en-IN" dirty="0"/>
          </a:p>
        </p:txBody>
      </p:sp>
      <p:sp>
        <p:nvSpPr>
          <p:cNvPr id="3" name="Content Placeholder 2">
            <a:extLst>
              <a:ext uri="{FF2B5EF4-FFF2-40B4-BE49-F238E27FC236}">
                <a16:creationId xmlns:a16="http://schemas.microsoft.com/office/drawing/2014/main" xmlns="" id="{0755CA10-6DC7-46E3-B357-106372C5056E}"/>
              </a:ext>
            </a:extLst>
          </p:cNvPr>
          <p:cNvSpPr>
            <a:spLocks noGrp="1"/>
          </p:cNvSpPr>
          <p:nvPr>
            <p:ph idx="1"/>
          </p:nvPr>
        </p:nvSpPr>
        <p:spPr/>
        <p:txBody>
          <a:bodyPr/>
          <a:lstStyle/>
          <a:p>
            <a:r>
              <a:rPr lang="en-IN" sz="2800" dirty="0"/>
              <a:t>No organic or physical cause of the voice disorder is identified , the resulting physiological imbalance may produce a voicing problem classified as a functional voice disorder.</a:t>
            </a:r>
          </a:p>
          <a:p>
            <a:endParaRPr lang="en-IN" dirty="0"/>
          </a:p>
        </p:txBody>
      </p:sp>
    </p:spTree>
    <p:extLst>
      <p:ext uri="{BB962C8B-B14F-4D97-AF65-F5344CB8AC3E}">
        <p14:creationId xmlns:p14="http://schemas.microsoft.com/office/powerpoint/2010/main" xmlns="" val="4141932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xmlns="" id="{CB2CB642-51AE-4361-A790-209B1FF11F7C}"/>
              </a:ext>
            </a:extLst>
          </p:cNvPr>
          <p:cNvPicPr>
            <a:picLocks noGrp="1"/>
          </p:cNvPicPr>
          <p:nvPr>
            <p:ph idx="1"/>
          </p:nvPr>
        </p:nvPicPr>
        <p:blipFill>
          <a:blip r:embed="rId2" cstate="print">
            <a:extLst>
              <a:ext uri="{28A0092B-C50C-407E-A947-70E740481C1C}">
                <a14:useLocalDpi xmlns:a14="http://schemas.microsoft.com/office/drawing/2010/main" xmlns="" val="0"/>
              </a:ext>
            </a:extLst>
          </a:blip>
          <a:srcRect l="13636" r="13636"/>
          <a:stretch>
            <a:fillRect/>
          </a:stretch>
        </p:blipFill>
        <p:spPr bwMode="auto">
          <a:xfrm>
            <a:off x="1979875" y="3228230"/>
            <a:ext cx="7975158" cy="3522428"/>
          </a:xfrm>
          <a:prstGeom prst="rect">
            <a:avLst/>
          </a:prstGeom>
          <a:noFill/>
          <a:ln w="9525">
            <a:noFill/>
            <a:miter lim="800000"/>
            <a:headEnd/>
            <a:tailEnd/>
          </a:ln>
        </p:spPr>
      </p:pic>
      <p:pic>
        <p:nvPicPr>
          <p:cNvPr id="5" name="Picture 4">
            <a:extLst>
              <a:ext uri="{FF2B5EF4-FFF2-40B4-BE49-F238E27FC236}">
                <a16:creationId xmlns:a16="http://schemas.microsoft.com/office/drawing/2014/main" xmlns="" id="{EC5B66D8-7AC5-4949-BF34-F9A79F76F729}"/>
              </a:ext>
            </a:extLst>
          </p:cNvPr>
          <p:cNvPicPr/>
          <p:nvPr/>
        </p:nvPicPr>
        <p:blipFill>
          <a:blip r:embed="rId3" cstate="print">
            <a:extLst>
              <a:ext uri="{28A0092B-C50C-407E-A947-70E740481C1C}">
                <a14:useLocalDpi xmlns:a14="http://schemas.microsoft.com/office/drawing/2010/main" xmlns="" val="0"/>
              </a:ext>
            </a:extLst>
          </a:blip>
          <a:srcRect l="6522" r="6522"/>
          <a:stretch>
            <a:fillRect/>
          </a:stretch>
        </p:blipFill>
        <p:spPr bwMode="auto">
          <a:xfrm>
            <a:off x="2178656" y="0"/>
            <a:ext cx="6965343" cy="2655736"/>
          </a:xfrm>
          <a:prstGeom prst="rect">
            <a:avLst/>
          </a:prstGeom>
          <a:noFill/>
          <a:ln w="9525">
            <a:noFill/>
            <a:miter lim="800000"/>
            <a:headEnd/>
            <a:tailEnd/>
          </a:ln>
        </p:spPr>
      </p:pic>
    </p:spTree>
    <p:extLst>
      <p:ext uri="{BB962C8B-B14F-4D97-AF65-F5344CB8AC3E}">
        <p14:creationId xmlns:p14="http://schemas.microsoft.com/office/powerpoint/2010/main" xmlns="" val="2944992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23">
            <a:extLst>
              <a:ext uri="{FF2B5EF4-FFF2-40B4-BE49-F238E27FC236}">
                <a16:creationId xmlns:a16="http://schemas.microsoft.com/office/drawing/2014/main" xmlns="" id="{510C9632-BB6F-48EE-AB65-501878BA5D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87"/>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38" name="Freeform: Shape 25">
            <a:extLst>
              <a:ext uri="{FF2B5EF4-FFF2-40B4-BE49-F238E27FC236}">
                <a16:creationId xmlns:a16="http://schemas.microsoft.com/office/drawing/2014/main" xmlns="" id="{4EC8AAB6-953B-4D29-9967-3C44D06BB4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39" name="Freeform 5">
            <a:extLst>
              <a:ext uri="{FF2B5EF4-FFF2-40B4-BE49-F238E27FC236}">
                <a16:creationId xmlns:a16="http://schemas.microsoft.com/office/drawing/2014/main" xmlns="" id="{C89ED458-2326-40DC-9C7B-1A717B6551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xmlns="" id="{043087CA-B3B4-493C-B2F2-0C22C825909E}"/>
              </a:ext>
            </a:extLst>
          </p:cNvPr>
          <p:cNvSpPr>
            <a:spLocks noGrp="1"/>
          </p:cNvSpPr>
          <p:nvPr>
            <p:ph type="title"/>
          </p:nvPr>
        </p:nvSpPr>
        <p:spPr>
          <a:xfrm>
            <a:off x="1154955" y="973668"/>
            <a:ext cx="2942210" cy="1020232"/>
          </a:xfrm>
        </p:spPr>
        <p:txBody>
          <a:bodyPr>
            <a:normAutofit/>
          </a:bodyPr>
          <a:lstStyle/>
          <a:p>
            <a:pPr>
              <a:lnSpc>
                <a:spcPct val="90000"/>
              </a:lnSpc>
            </a:pPr>
            <a:r>
              <a:rPr lang="en-IN" sz="3300">
                <a:solidFill>
                  <a:schemeClr val="tx1"/>
                </a:solidFill>
              </a:rPr>
              <a:t>VENTRICULAR DYSPHONIA</a:t>
            </a:r>
          </a:p>
        </p:txBody>
      </p:sp>
      <p:pic>
        <p:nvPicPr>
          <p:cNvPr id="4" name="Content Placeholder 3" descr="G:\images\vd.jpg">
            <a:extLst>
              <a:ext uri="{FF2B5EF4-FFF2-40B4-BE49-F238E27FC236}">
                <a16:creationId xmlns:a16="http://schemas.microsoft.com/office/drawing/2014/main" xmlns="" id="{832CA924-1B53-4976-A45A-34B3EA50A870}"/>
              </a:ext>
            </a:extLst>
          </p:cNvPr>
          <p:cNvPicPr>
            <a:picLocks/>
          </p:cNvPicPr>
          <p:nvPr/>
        </p:nvPicPr>
        <p:blipFill rotWithShape="1">
          <a:blip r:embed="rId2" cstate="print">
            <a:extLst>
              <a:ext uri="{28A0092B-C50C-407E-A947-70E740481C1C}">
                <a14:useLocalDpi xmlns:a14="http://schemas.microsoft.com/office/drawing/2010/main" xmlns="" val="0"/>
              </a:ext>
            </a:extLst>
          </a:blip>
          <a:srcRect t="544" r="-1" b="543"/>
          <a:stretch/>
        </p:blipFill>
        <p:spPr bwMode="auto">
          <a:xfrm>
            <a:off x="5194607" y="803751"/>
            <a:ext cx="6391533" cy="5250498"/>
          </a:xfrm>
          <a:prstGeom prst="rect">
            <a:avLst/>
          </a:prstGeom>
          <a:noFill/>
          <a:extLst>
            <a:ext uri="{909E8E84-426E-40DD-AFC4-6F175D3DCCD1}">
              <a14:hiddenFill xmlns:a14="http://schemas.microsoft.com/office/drawing/2010/main" xmlns="">
                <a:solidFill>
                  <a:srgbClr val="FFFFFF"/>
                </a:solidFill>
              </a14:hiddenFill>
            </a:ext>
          </a:extLst>
        </p:spPr>
      </p:pic>
      <p:sp>
        <p:nvSpPr>
          <p:cNvPr id="40" name="Rectangle 29">
            <a:extLst>
              <a:ext uri="{FF2B5EF4-FFF2-40B4-BE49-F238E27FC236}">
                <a16:creationId xmlns:a16="http://schemas.microsoft.com/office/drawing/2014/main" xmlns="" id="{6F9D1DE6-E368-4F07-85F9-D5B767477D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1" name="Oval 31">
            <a:extLst>
              <a:ext uri="{FF2B5EF4-FFF2-40B4-BE49-F238E27FC236}">
                <a16:creationId xmlns:a16="http://schemas.microsoft.com/office/drawing/2014/main" xmlns="" id="{F63B1F66-4ACE-4A01-8ADF-F175A9C358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2" name="Oval 33">
            <a:extLst>
              <a:ext uri="{FF2B5EF4-FFF2-40B4-BE49-F238E27FC236}">
                <a16:creationId xmlns:a16="http://schemas.microsoft.com/office/drawing/2014/main" xmlns="" id="{CF8448ED-9332-4A9B-8CAB-B1985E596E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D9A6ACE3-5848-4C0A-B6F4-62ADDC522D5C}"/>
              </a:ext>
            </a:extLst>
          </p:cNvPr>
          <p:cNvSpPr>
            <a:spLocks noGrp="1"/>
          </p:cNvSpPr>
          <p:nvPr>
            <p:ph idx="1"/>
          </p:nvPr>
        </p:nvSpPr>
        <p:spPr>
          <a:xfrm>
            <a:off x="821082" y="2120900"/>
            <a:ext cx="4191000" cy="3898900"/>
          </a:xfrm>
        </p:spPr>
        <p:txBody>
          <a:bodyPr>
            <a:noAutofit/>
          </a:bodyPr>
          <a:lstStyle/>
          <a:p>
            <a:pPr marL="0" indent="0">
              <a:buNone/>
            </a:pPr>
            <a:r>
              <a:rPr lang="en-IN" sz="2500" dirty="0">
                <a:solidFill>
                  <a:schemeClr val="tx1"/>
                </a:solidFill>
                <a:latin typeface="Arial" panose="020B0604020202020204" pitchFamily="34" charset="0"/>
                <a:cs typeface="Arial" panose="020B0604020202020204" pitchFamily="34" charset="0"/>
              </a:rPr>
              <a:t>Definition :</a:t>
            </a:r>
          </a:p>
          <a:p>
            <a:endParaRPr lang="en-IN" sz="2500" dirty="0">
              <a:solidFill>
                <a:schemeClr val="tx1"/>
              </a:solidFill>
              <a:latin typeface="Arial" panose="020B0604020202020204" pitchFamily="34" charset="0"/>
              <a:cs typeface="Arial" panose="020B0604020202020204" pitchFamily="34" charset="0"/>
            </a:endParaRPr>
          </a:p>
          <a:p>
            <a:pPr lvl="0"/>
            <a:r>
              <a:rPr lang="en-US" sz="2500" dirty="0">
                <a:solidFill>
                  <a:schemeClr val="tx1"/>
                </a:solidFill>
                <a:latin typeface="Arial" panose="020B0604020202020204" pitchFamily="34" charset="0"/>
                <a:cs typeface="Arial" panose="020B0604020202020204" pitchFamily="34" charset="0"/>
              </a:rPr>
              <a:t>The ventricular voice is usually low-pitched because of the large mass of vibrating tissue of the ventricular bands or from the combined mass of the true and false vocal fold.</a:t>
            </a:r>
            <a:endParaRPr lang="en-IN" sz="2500" dirty="0">
              <a:solidFill>
                <a:schemeClr val="tx1"/>
              </a:solidFill>
              <a:latin typeface="Arial" panose="020B0604020202020204" pitchFamily="34" charset="0"/>
              <a:cs typeface="Arial" panose="020B0604020202020204" pitchFamily="34" charset="0"/>
            </a:endParaRPr>
          </a:p>
          <a:p>
            <a:endParaRPr lang="en-IN" sz="2500" dirty="0">
              <a:solidFill>
                <a:schemeClr val="tx1"/>
              </a:solidFill>
              <a:latin typeface="Arial" panose="020B0604020202020204" pitchFamily="34" charset="0"/>
              <a:cs typeface="Arial" panose="020B0604020202020204" pitchFamily="34" charset="0"/>
            </a:endParaRPr>
          </a:p>
        </p:txBody>
      </p:sp>
      <p:sp>
        <p:nvSpPr>
          <p:cNvPr id="36" name="Freeform 5">
            <a:extLst>
              <a:ext uri="{FF2B5EF4-FFF2-40B4-BE49-F238E27FC236}">
                <a16:creationId xmlns:a16="http://schemas.microsoft.com/office/drawing/2014/main" xmlns="" id="{ED3A2261-1C75-40FF-8CD6-18C5900C1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Tree>
    <p:extLst>
      <p:ext uri="{BB962C8B-B14F-4D97-AF65-F5344CB8AC3E}">
        <p14:creationId xmlns:p14="http://schemas.microsoft.com/office/powerpoint/2010/main" xmlns="" val="3402533647"/>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2199C2-5505-4461-9F5C-7E2C40CDE03F}"/>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0BF27CD6-BD3F-46CD-8E94-5788E6D8857A}"/>
              </a:ext>
            </a:extLst>
          </p:cNvPr>
          <p:cNvSpPr>
            <a:spLocks noGrp="1"/>
          </p:cNvSpPr>
          <p:nvPr>
            <p:ph idx="1"/>
          </p:nvPr>
        </p:nvSpPr>
        <p:spPr/>
        <p:txBody>
          <a:bodyPr/>
          <a:lstStyle/>
          <a:p>
            <a:pPr marL="0" indent="0">
              <a:buNone/>
            </a:pPr>
            <a:r>
              <a:rPr lang="en-US" sz="2800" dirty="0"/>
              <a:t>While ventricular dysphonia may be produced by the vibration of the approximating ventricular folds, it more often is produced by the true vocal folds vibrating in an abnormal fusion due to the false folds riding the true folds.</a:t>
            </a:r>
            <a:endParaRPr lang="en-IN" sz="2800" dirty="0"/>
          </a:p>
          <a:p>
            <a:pPr marL="0" indent="0">
              <a:buNone/>
            </a:pPr>
            <a:endParaRPr lang="en-IN" dirty="0"/>
          </a:p>
        </p:txBody>
      </p:sp>
    </p:spTree>
    <p:extLst>
      <p:ext uri="{BB962C8B-B14F-4D97-AF65-F5344CB8AC3E}">
        <p14:creationId xmlns:p14="http://schemas.microsoft.com/office/powerpoint/2010/main" xmlns="" val="303475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FCC3A7-6300-4FF8-A87B-02873559B3E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8B99B5FC-230C-4FA4-9A4C-764190D963A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1693002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FD898-CF56-4C64-A30E-F3CD567A8138}"/>
              </a:ext>
            </a:extLst>
          </p:cNvPr>
          <p:cNvSpPr>
            <a:spLocks noGrp="1"/>
          </p:cNvSpPr>
          <p:nvPr>
            <p:ph type="title"/>
          </p:nvPr>
        </p:nvSpPr>
        <p:spPr/>
        <p:txBody>
          <a:bodyPr/>
          <a:lstStyle/>
          <a:p>
            <a:r>
              <a:rPr lang="en-IN" dirty="0"/>
              <a:t>DIPLOPHONIA</a:t>
            </a:r>
          </a:p>
        </p:txBody>
      </p:sp>
      <p:sp>
        <p:nvSpPr>
          <p:cNvPr id="3" name="Content Placeholder 2">
            <a:extLst>
              <a:ext uri="{FF2B5EF4-FFF2-40B4-BE49-F238E27FC236}">
                <a16:creationId xmlns:a16="http://schemas.microsoft.com/office/drawing/2014/main" xmlns="" id="{DB77D279-1776-4762-94FB-EBC7FC62EA01}"/>
              </a:ext>
            </a:extLst>
          </p:cNvPr>
          <p:cNvSpPr>
            <a:spLocks noGrp="1"/>
          </p:cNvSpPr>
          <p:nvPr>
            <p:ph idx="1"/>
          </p:nvPr>
        </p:nvSpPr>
        <p:spPr/>
        <p:txBody>
          <a:bodyPr/>
          <a:lstStyle/>
          <a:p>
            <a:pPr marL="0" indent="0">
              <a:buNone/>
            </a:pPr>
            <a:r>
              <a:rPr lang="en-IN" sz="2800" dirty="0"/>
              <a:t>Definition :</a:t>
            </a:r>
          </a:p>
          <a:p>
            <a:endParaRPr lang="en-IN" sz="2800" dirty="0"/>
          </a:p>
          <a:p>
            <a:pPr lvl="0"/>
            <a:r>
              <a:rPr lang="en-US" sz="2800" dirty="0"/>
              <a:t>The term </a:t>
            </a:r>
            <a:r>
              <a:rPr lang="en-US" sz="2800" dirty="0" err="1"/>
              <a:t>diplophonia</a:t>
            </a:r>
            <a:r>
              <a:rPr lang="en-US" sz="2800" dirty="0"/>
              <a:t> means “double voice”.</a:t>
            </a:r>
            <a:endParaRPr lang="en-IN" sz="2800" dirty="0"/>
          </a:p>
          <a:p>
            <a:pPr lvl="0"/>
            <a:r>
              <a:rPr lang="en-US" sz="2800" dirty="0" err="1"/>
              <a:t>Diplophonia</a:t>
            </a:r>
            <a:r>
              <a:rPr lang="en-US" sz="2800" dirty="0"/>
              <a:t> is the consequence of irregular vocal fold vibration. </a:t>
            </a:r>
            <a:endParaRPr lang="en-IN" sz="2800" dirty="0"/>
          </a:p>
          <a:p>
            <a:endParaRPr lang="en-IN" dirty="0"/>
          </a:p>
        </p:txBody>
      </p:sp>
    </p:spTree>
    <p:extLst>
      <p:ext uri="{BB962C8B-B14F-4D97-AF65-F5344CB8AC3E}">
        <p14:creationId xmlns:p14="http://schemas.microsoft.com/office/powerpoint/2010/main" xmlns="" val="2468566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DBED8B-52FE-475C-969E-F2B2294B0BAE}"/>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C81D96C0-8291-4705-B74D-D33C788C8D5E}"/>
              </a:ext>
            </a:extLst>
          </p:cNvPr>
          <p:cNvSpPr>
            <a:spLocks noGrp="1"/>
          </p:cNvSpPr>
          <p:nvPr>
            <p:ph idx="1"/>
          </p:nvPr>
        </p:nvSpPr>
        <p:spPr/>
        <p:txBody>
          <a:bodyPr/>
          <a:lstStyle/>
          <a:p>
            <a:r>
              <a:rPr lang="en-US" sz="2800" dirty="0"/>
              <a:t>It may be produced by some normal speakers voluntarily, but it is heard in patients with mass lesions, vocal fold paralysis, vocal fold scarring, laryngitis and other inflammatory conditions, muscle tension dysphonia or paradoxical vocal fold movement.</a:t>
            </a:r>
            <a:endParaRPr lang="en-IN" sz="2800" dirty="0"/>
          </a:p>
          <a:p>
            <a:endParaRPr lang="en-IN" dirty="0"/>
          </a:p>
        </p:txBody>
      </p:sp>
    </p:spTree>
    <p:extLst>
      <p:ext uri="{BB962C8B-B14F-4D97-AF65-F5344CB8AC3E}">
        <p14:creationId xmlns:p14="http://schemas.microsoft.com/office/powerpoint/2010/main" xmlns="" val="1888411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C86ED4-8E51-45BD-976A-842ACBC71279}"/>
              </a:ext>
            </a:extLst>
          </p:cNvPr>
          <p:cNvSpPr>
            <a:spLocks noGrp="1"/>
          </p:cNvSpPr>
          <p:nvPr>
            <p:ph type="title"/>
          </p:nvPr>
        </p:nvSpPr>
        <p:spPr/>
        <p:txBody>
          <a:bodyPr/>
          <a:lstStyle/>
          <a:p>
            <a:r>
              <a:rPr lang="en-IN" dirty="0"/>
              <a:t>PHONATION BREAKS</a:t>
            </a:r>
          </a:p>
        </p:txBody>
      </p:sp>
      <p:sp>
        <p:nvSpPr>
          <p:cNvPr id="3" name="Content Placeholder 2">
            <a:extLst>
              <a:ext uri="{FF2B5EF4-FFF2-40B4-BE49-F238E27FC236}">
                <a16:creationId xmlns:a16="http://schemas.microsoft.com/office/drawing/2014/main" xmlns="" id="{745D2DF8-CEE9-4996-9A84-83E844A07AB7}"/>
              </a:ext>
            </a:extLst>
          </p:cNvPr>
          <p:cNvSpPr>
            <a:spLocks noGrp="1"/>
          </p:cNvSpPr>
          <p:nvPr>
            <p:ph idx="1"/>
          </p:nvPr>
        </p:nvSpPr>
        <p:spPr/>
        <p:txBody>
          <a:bodyPr/>
          <a:lstStyle/>
          <a:p>
            <a:r>
              <a:rPr lang="en-IN" sz="2800" dirty="0"/>
              <a:t>Definition :</a:t>
            </a:r>
          </a:p>
          <a:p>
            <a:endParaRPr lang="en-IN" sz="2800" dirty="0"/>
          </a:p>
          <a:p>
            <a:r>
              <a:rPr lang="en-US" sz="2800" dirty="0"/>
              <a:t>A phonation break is a temporary loss of voice that may occur for only part of a word, a whole word, a phrase, or a sentence .</a:t>
            </a:r>
            <a:endParaRPr lang="en-IN" sz="2800" dirty="0"/>
          </a:p>
          <a:p>
            <a:endParaRPr lang="en-IN" dirty="0"/>
          </a:p>
        </p:txBody>
      </p:sp>
    </p:spTree>
    <p:extLst>
      <p:ext uri="{BB962C8B-B14F-4D97-AF65-F5344CB8AC3E}">
        <p14:creationId xmlns:p14="http://schemas.microsoft.com/office/powerpoint/2010/main" xmlns="" val="549445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A4556E-D776-4CD9-89DD-FAA6D2DC3828}"/>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193D49DB-61DB-46FB-8FDE-8844E1631B27}"/>
              </a:ext>
            </a:extLst>
          </p:cNvPr>
          <p:cNvSpPr>
            <a:spLocks noGrp="1"/>
          </p:cNvSpPr>
          <p:nvPr>
            <p:ph idx="1"/>
          </p:nvPr>
        </p:nvSpPr>
        <p:spPr/>
        <p:txBody>
          <a:bodyPr/>
          <a:lstStyle/>
          <a:p>
            <a:r>
              <a:rPr lang="en-US" sz="2800" dirty="0"/>
              <a:t>Such patients usually struggle to find their voice by coughing, clearing their throat, or taking a drink of water.</a:t>
            </a:r>
          </a:p>
          <a:p>
            <a:r>
              <a:rPr lang="en-US" dirty="0"/>
              <a:t>Fortunately, the treatment of phonation breaks is relatively simple: </a:t>
            </a:r>
          </a:p>
          <a:p>
            <a:pPr>
              <a:buFont typeface="Wingdings" pitchFamily="2" charset="2"/>
              <a:buChar char="Ø"/>
            </a:pPr>
            <a:r>
              <a:rPr lang="en-US" dirty="0"/>
              <a:t>Taking the work out of phonation and eliminating inappropriate vocal behaviors such as excessive coughing and violent throat clearing.</a:t>
            </a:r>
          </a:p>
          <a:p>
            <a:endParaRPr lang="en-IN" dirty="0"/>
          </a:p>
        </p:txBody>
      </p:sp>
    </p:spTree>
    <p:extLst>
      <p:ext uri="{BB962C8B-B14F-4D97-AF65-F5344CB8AC3E}">
        <p14:creationId xmlns:p14="http://schemas.microsoft.com/office/powerpoint/2010/main" xmlns="" val="215840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C1C5CC-FB57-4ECE-8E70-7F9098844299}"/>
              </a:ext>
            </a:extLst>
          </p:cNvPr>
          <p:cNvSpPr>
            <a:spLocks noGrp="1"/>
          </p:cNvSpPr>
          <p:nvPr>
            <p:ph idx="1"/>
          </p:nvPr>
        </p:nvSpPr>
        <p:spPr>
          <a:xfrm>
            <a:off x="3350812" y="2807211"/>
            <a:ext cx="5793188" cy="1243578"/>
          </a:xfrm>
        </p:spPr>
        <p:txBody>
          <a:bodyPr>
            <a:normAutofit fontScale="85000" lnSpcReduction="10000"/>
          </a:bodyPr>
          <a:lstStyle/>
          <a:p>
            <a:pPr marL="0" indent="0">
              <a:buNone/>
            </a:pPr>
            <a:r>
              <a:rPr lang="en-US" sz="8000" dirty="0"/>
              <a:t>Any question</a:t>
            </a:r>
            <a:endParaRPr lang="en-IN" sz="8000" dirty="0"/>
          </a:p>
        </p:txBody>
      </p:sp>
    </p:spTree>
    <p:extLst>
      <p:ext uri="{BB962C8B-B14F-4D97-AF65-F5344CB8AC3E}">
        <p14:creationId xmlns:p14="http://schemas.microsoft.com/office/powerpoint/2010/main" xmlns="" val="2144448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B54ED8-3125-4B59-881A-7D51E740D8ED}"/>
              </a:ext>
            </a:extLst>
          </p:cNvPr>
          <p:cNvSpPr>
            <a:spLocks noGrp="1"/>
          </p:cNvSpPr>
          <p:nvPr>
            <p:ph idx="1"/>
          </p:nvPr>
        </p:nvSpPr>
        <p:spPr>
          <a:xfrm>
            <a:off x="838200" y="1825625"/>
            <a:ext cx="5809090" cy="1315140"/>
          </a:xfrm>
        </p:spPr>
        <p:txBody>
          <a:bodyPr>
            <a:normAutofit fontScale="77500" lnSpcReduction="20000"/>
          </a:bodyPr>
          <a:lstStyle/>
          <a:p>
            <a:pPr marL="0" indent="0">
              <a:buNone/>
            </a:pPr>
            <a:r>
              <a:rPr lang="en-US" sz="8800" dirty="0" err="1"/>
              <a:t>Dhanywaad</a:t>
            </a:r>
            <a:endParaRPr lang="en-IN" sz="8800" dirty="0"/>
          </a:p>
        </p:txBody>
      </p:sp>
    </p:spTree>
    <p:extLst>
      <p:ext uri="{BB962C8B-B14F-4D97-AF65-F5344CB8AC3E}">
        <p14:creationId xmlns:p14="http://schemas.microsoft.com/office/powerpoint/2010/main" xmlns="" val="100790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05729B-9237-4CB4-B50A-32F13868EA91}"/>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xmlns="" id="{E86CDB36-8E23-4464-A4A5-040950A43BF0}"/>
              </a:ext>
            </a:extLst>
          </p:cNvPr>
          <p:cNvSpPr>
            <a:spLocks noGrp="1"/>
          </p:cNvSpPr>
          <p:nvPr>
            <p:ph idx="1"/>
          </p:nvPr>
        </p:nvSpPr>
        <p:spPr/>
        <p:txBody>
          <a:bodyPr>
            <a:normAutofit lnSpcReduction="10000"/>
          </a:bodyPr>
          <a:lstStyle/>
          <a:p>
            <a:r>
              <a:rPr lang="en-US" sz="2800" dirty="0"/>
              <a:t>Functional voice disorder can be divided into 2 parts on the basis of :</a:t>
            </a:r>
          </a:p>
          <a:p>
            <a:endParaRPr lang="en-US" sz="2800" dirty="0"/>
          </a:p>
          <a:p>
            <a:pPr marL="525780" indent="-457200">
              <a:buFont typeface="+mj-lt"/>
              <a:buAutoNum type="arabicPeriod"/>
            </a:pPr>
            <a:r>
              <a:rPr lang="en-US" sz="2800" dirty="0"/>
              <a:t>Excessive muscle tension disorder</a:t>
            </a:r>
            <a:r>
              <a:rPr lang="en-IN" sz="2800" dirty="0"/>
              <a:t>(hyperfunctional) (EMTD)</a:t>
            </a:r>
          </a:p>
          <a:p>
            <a:pPr marL="525780" indent="-457200">
              <a:buFont typeface="+mj-lt"/>
              <a:buAutoNum type="arabicPeriod"/>
            </a:pPr>
            <a:endParaRPr lang="en-IN" sz="2800" dirty="0"/>
          </a:p>
          <a:p>
            <a:pPr marL="525780" indent="-457200">
              <a:buFont typeface="+mj-lt"/>
              <a:buAutoNum type="arabicPeriod"/>
            </a:pPr>
            <a:r>
              <a:rPr lang="en-US" sz="2800" dirty="0"/>
              <a:t>Psychogenic voice disorder(PVD)</a:t>
            </a:r>
          </a:p>
          <a:p>
            <a:endParaRPr lang="en-IN" dirty="0"/>
          </a:p>
        </p:txBody>
      </p:sp>
    </p:spTree>
    <p:extLst>
      <p:ext uri="{BB962C8B-B14F-4D97-AF65-F5344CB8AC3E}">
        <p14:creationId xmlns:p14="http://schemas.microsoft.com/office/powerpoint/2010/main" xmlns="" val="10987894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BF56B4-1CDF-417E-A62E-C8B283B1F3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E67DFF1B-4115-4339-84F2-F6B8A897D99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xmlns="" val="119853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615287-81BB-42D6-8F97-58C646BD5911}"/>
              </a:ext>
            </a:extLst>
          </p:cNvPr>
          <p:cNvSpPr>
            <a:spLocks noGrp="1"/>
          </p:cNvSpPr>
          <p:nvPr>
            <p:ph idx="1"/>
          </p:nvPr>
        </p:nvSpPr>
        <p:spPr>
          <a:xfrm>
            <a:off x="0" y="1977267"/>
            <a:ext cx="11614461" cy="6521352"/>
          </a:xfrm>
        </p:spPr>
        <p:txBody>
          <a:bodyPr>
            <a:noAutofit/>
          </a:bodyPr>
          <a:lstStyle/>
          <a:p>
            <a:pPr marL="0" indent="0" algn="just">
              <a:buNone/>
            </a:pPr>
            <a:r>
              <a:rPr lang="en-US" sz="2500" b="1" i="0" u="none" strike="noStrike" baseline="0" dirty="0">
                <a:solidFill>
                  <a:schemeClr val="tx1"/>
                </a:solidFill>
                <a:latin typeface="Times New Roman" panose="02020603050405020304" pitchFamily="18" charset="0"/>
                <a:cs typeface="Times New Roman" panose="02020603050405020304" pitchFamily="18" charset="0"/>
              </a:rPr>
              <a:t>                                        Functional Voice Disorders</a:t>
            </a:r>
          </a:p>
          <a:p>
            <a:pPr algn="just"/>
            <a:r>
              <a:rPr lang="en-US" sz="2500" b="0" i="0" u="none" strike="noStrike" baseline="0" dirty="0">
                <a:solidFill>
                  <a:schemeClr val="tx1"/>
                </a:solidFill>
                <a:latin typeface="Times New Roman" panose="02020603050405020304" pitchFamily="18" charset="0"/>
                <a:cs typeface="Times New Roman" panose="02020603050405020304" pitchFamily="18" charset="0"/>
              </a:rPr>
              <a:t>After talking awhile, the individual may begin to experience some pain and discomfort in the throat area along with fatigue and effort that increases with voice use. As well as more hoarseness after prolonged voice use.</a:t>
            </a:r>
          </a:p>
          <a:p>
            <a:pPr algn="just"/>
            <a:r>
              <a:rPr lang="en-US" sz="2500" b="0" i="0" u="none" strike="noStrike" baseline="0" dirty="0">
                <a:solidFill>
                  <a:schemeClr val="tx1"/>
                </a:solidFill>
                <a:latin typeface="Times New Roman" panose="02020603050405020304" pitchFamily="18" charset="0"/>
                <a:cs typeface="Times New Roman" panose="02020603050405020304" pitchFamily="18" charset="0"/>
              </a:rPr>
              <a:t>Children’s loud voices and yelling over time seems to produce some hoarseness of voice</a:t>
            </a:r>
          </a:p>
          <a:p>
            <a:pPr algn="just"/>
            <a:r>
              <a:rPr lang="en-US" sz="2500" b="0" i="0" u="none" strike="noStrike" baseline="0" dirty="0">
                <a:solidFill>
                  <a:schemeClr val="tx1"/>
                </a:solidFill>
                <a:latin typeface="Times New Roman" panose="02020603050405020304" pitchFamily="18" charset="0"/>
                <a:cs typeface="Times New Roman" panose="02020603050405020304" pitchFamily="18" charset="0"/>
              </a:rPr>
              <a:t>Physical examination of the larynx shows no organic pathologies, and the voice problem is considered functional in origin.</a:t>
            </a:r>
          </a:p>
          <a:p>
            <a:pPr algn="l"/>
            <a:r>
              <a:rPr lang="en-US" sz="2500" b="0" i="0" u="none" strike="noStrike" baseline="0" dirty="0">
                <a:solidFill>
                  <a:schemeClr val="tx1"/>
                </a:solidFill>
                <a:latin typeface="Times New Roman" panose="02020603050405020304" pitchFamily="18" charset="0"/>
                <a:cs typeface="Times New Roman" panose="02020603050405020304" pitchFamily="18" charset="0"/>
              </a:rPr>
              <a:t>With continued misuse of the voice over time, however, children and adults may develop secondary tissue changes related to this vocal hyperfunction, such as vocal fold changes (swelling, thickening, nodules, polyps, etc.).</a:t>
            </a:r>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68702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C0FC6B-ABFF-4AC8-9252-CD074EBF5676}"/>
              </a:ext>
            </a:extLst>
          </p:cNvPr>
          <p:cNvSpPr>
            <a:spLocks noGrp="1"/>
          </p:cNvSpPr>
          <p:nvPr>
            <p:ph type="title"/>
          </p:nvPr>
        </p:nvSpPr>
        <p:spPr/>
        <p:txBody>
          <a:bodyPr/>
          <a:lstStyle/>
          <a:p>
            <a:r>
              <a:rPr lang="en-IN" sz="4400" smtClean="0"/>
              <a:t>Vocal cord pathology :</a:t>
            </a:r>
            <a:endParaRPr lang="en-IN" dirty="0"/>
          </a:p>
        </p:txBody>
      </p:sp>
      <p:sp>
        <p:nvSpPr>
          <p:cNvPr id="3" name="Content Placeholder 2">
            <a:extLst>
              <a:ext uri="{FF2B5EF4-FFF2-40B4-BE49-F238E27FC236}">
                <a16:creationId xmlns:a16="http://schemas.microsoft.com/office/drawing/2014/main" xmlns="" id="{439329EA-0C99-435A-8506-8B6672CDFF54}"/>
              </a:ext>
            </a:extLst>
          </p:cNvPr>
          <p:cNvSpPr>
            <a:spLocks noGrp="1"/>
          </p:cNvSpPr>
          <p:nvPr>
            <p:ph idx="1"/>
          </p:nvPr>
        </p:nvSpPr>
        <p:spPr/>
        <p:txBody>
          <a:bodyPr>
            <a:normAutofit/>
          </a:bodyPr>
          <a:lstStyle/>
          <a:p>
            <a:r>
              <a:rPr lang="en-IN" dirty="0"/>
              <a:t>Muscle tension dysphonia</a:t>
            </a:r>
          </a:p>
          <a:p>
            <a:r>
              <a:rPr lang="en-IN" dirty="0"/>
              <a:t>Reinke’s </a:t>
            </a:r>
            <a:r>
              <a:rPr lang="en-IN" dirty="0" err="1"/>
              <a:t>edema</a:t>
            </a:r>
            <a:endParaRPr lang="en-IN" dirty="0"/>
          </a:p>
          <a:p>
            <a:r>
              <a:rPr lang="en-IN" dirty="0"/>
              <a:t>Vocal fold nodules</a:t>
            </a:r>
          </a:p>
          <a:p>
            <a:r>
              <a:rPr lang="en-IN" dirty="0"/>
              <a:t>Vocal fold polyps</a:t>
            </a:r>
          </a:p>
          <a:p>
            <a:r>
              <a:rPr lang="en-IN" dirty="0"/>
              <a:t>Traumatic laryngitis</a:t>
            </a:r>
          </a:p>
          <a:p>
            <a:r>
              <a:rPr lang="en-IN" dirty="0"/>
              <a:t>Ventricular dysphonia</a:t>
            </a:r>
          </a:p>
          <a:p>
            <a:r>
              <a:rPr lang="en-IN" dirty="0" err="1"/>
              <a:t>Diplophonia</a:t>
            </a:r>
            <a:endParaRPr lang="en-IN" dirty="0"/>
          </a:p>
          <a:p>
            <a:r>
              <a:rPr lang="en-IN" dirty="0"/>
              <a:t>Phonation breaks</a:t>
            </a:r>
          </a:p>
          <a:p>
            <a:pPr marL="0" indent="0">
              <a:buNone/>
            </a:pPr>
            <a:endParaRPr lang="en-IN" dirty="0"/>
          </a:p>
          <a:p>
            <a:endParaRPr lang="en-IN" dirty="0"/>
          </a:p>
        </p:txBody>
      </p:sp>
    </p:spTree>
    <p:extLst>
      <p:ext uri="{BB962C8B-B14F-4D97-AF65-F5344CB8AC3E}">
        <p14:creationId xmlns:p14="http://schemas.microsoft.com/office/powerpoint/2010/main" xmlns="" val="3837385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D73B1-5795-44E4-B588-338A8C553D09}"/>
              </a:ext>
            </a:extLst>
          </p:cNvPr>
          <p:cNvSpPr>
            <a:spLocks noGrp="1"/>
          </p:cNvSpPr>
          <p:nvPr>
            <p:ph type="title"/>
          </p:nvPr>
        </p:nvSpPr>
        <p:spPr/>
        <p:txBody>
          <a:bodyPr/>
          <a:lstStyle/>
          <a:p>
            <a:r>
              <a:rPr lang="en-IN" dirty="0"/>
              <a:t>MUSCLE TENSION DYSPHONIA</a:t>
            </a:r>
          </a:p>
        </p:txBody>
      </p:sp>
      <p:sp>
        <p:nvSpPr>
          <p:cNvPr id="3" name="Content Placeholder 2">
            <a:extLst>
              <a:ext uri="{FF2B5EF4-FFF2-40B4-BE49-F238E27FC236}">
                <a16:creationId xmlns:a16="http://schemas.microsoft.com/office/drawing/2014/main" xmlns="" id="{6FA1F40E-07D8-4B4A-BC8C-198FBFC919E7}"/>
              </a:ext>
            </a:extLst>
          </p:cNvPr>
          <p:cNvSpPr>
            <a:spLocks noGrp="1"/>
          </p:cNvSpPr>
          <p:nvPr>
            <p:ph idx="1"/>
          </p:nvPr>
        </p:nvSpPr>
        <p:spPr>
          <a:xfrm>
            <a:off x="427703" y="2182761"/>
            <a:ext cx="11090787" cy="3837039"/>
          </a:xfrm>
        </p:spPr>
        <p:txBody>
          <a:bodyPr>
            <a:normAutofit lnSpcReduction="10000"/>
          </a:bodyPr>
          <a:lstStyle/>
          <a:p>
            <a:r>
              <a:rPr lang="en-IN" sz="2800" dirty="0"/>
              <a:t>Definition:</a:t>
            </a:r>
          </a:p>
          <a:p>
            <a:endParaRPr lang="en-IN" sz="2800" dirty="0"/>
          </a:p>
          <a:p>
            <a:pPr marL="0" lvl="0" indent="0" algn="just">
              <a:buNone/>
            </a:pPr>
            <a:r>
              <a:rPr lang="en-US" sz="2500" dirty="0">
                <a:latin typeface="Arial" panose="020B0604020202020204" pitchFamily="34" charset="0"/>
                <a:cs typeface="Arial" panose="020B0604020202020204" pitchFamily="34" charset="0"/>
              </a:rPr>
              <a:t>Muscle tension dysphonia is caused by hyperfunctional of true and/or false vocal fold of vibration due to excessive laryngeal musculoskeletal tension.</a:t>
            </a:r>
          </a:p>
          <a:p>
            <a:pPr marL="0" indent="0" algn="just">
              <a:buNone/>
            </a:pPr>
            <a:r>
              <a:rPr lang="en-US" sz="2500" b="1" i="1" u="none" strike="noStrike" baseline="0" dirty="0">
                <a:solidFill>
                  <a:schemeClr val="tx1"/>
                </a:solidFill>
                <a:latin typeface="Arial" panose="020B0604020202020204" pitchFamily="34" charset="0"/>
                <a:cs typeface="Arial" panose="020B0604020202020204" pitchFamily="34" charset="0"/>
              </a:rPr>
              <a:t>Muscle Tension Dysphonia. </a:t>
            </a:r>
            <a:r>
              <a:rPr lang="en-US" sz="2500" b="0" i="0" u="none" strike="noStrike" baseline="0" dirty="0">
                <a:solidFill>
                  <a:schemeClr val="tx1"/>
                </a:solidFill>
                <a:latin typeface="Arial" panose="020B0604020202020204" pitchFamily="34" charset="0"/>
                <a:cs typeface="Arial" panose="020B0604020202020204" pitchFamily="34" charset="0"/>
              </a:rPr>
              <a:t>Muscle tension dysphonia (MTD) is the most common voice disorder seen in both children and adults and the most common manifestation of vocal hypertension—using too much muscular effort to phonate. This overuse of the respiratory, laryngeal, and </a:t>
            </a:r>
            <a:r>
              <a:rPr lang="en-US" sz="2500" b="0" i="0" u="none" strike="noStrike" baseline="0" dirty="0" err="1">
                <a:solidFill>
                  <a:schemeClr val="tx1"/>
                </a:solidFill>
                <a:latin typeface="Arial" panose="020B0604020202020204" pitchFamily="34" charset="0"/>
                <a:cs typeface="Arial" panose="020B0604020202020204" pitchFamily="34" charset="0"/>
              </a:rPr>
              <a:t>supralaryngeal</a:t>
            </a:r>
            <a:r>
              <a:rPr lang="en-US" sz="2500" b="0" i="0" u="none" strike="noStrike" baseline="0" dirty="0">
                <a:solidFill>
                  <a:schemeClr val="tx1"/>
                </a:solidFill>
                <a:latin typeface="Arial" panose="020B0604020202020204" pitchFamily="34" charset="0"/>
                <a:cs typeface="Arial" panose="020B0604020202020204" pitchFamily="34" charset="0"/>
              </a:rPr>
              <a:t> systems when voicing usually begins gradually.</a:t>
            </a:r>
          </a:p>
          <a:p>
            <a:pPr marL="0" lvl="0" indent="0" algn="just">
              <a:buNone/>
            </a:pPr>
            <a:endParaRPr lang="en-IN" sz="2500"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xmlns="" val="1270610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B612DA-EF97-4307-98D8-41638A0C1295}"/>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C21656B8-2AFD-40F9-95BD-3DE4A36670CD}"/>
              </a:ext>
            </a:extLst>
          </p:cNvPr>
          <p:cNvSpPr>
            <a:spLocks noGrp="1"/>
          </p:cNvSpPr>
          <p:nvPr>
            <p:ph idx="1"/>
          </p:nvPr>
        </p:nvSpPr>
        <p:spPr>
          <a:xfrm>
            <a:off x="535858" y="2138516"/>
            <a:ext cx="11120284" cy="4468761"/>
          </a:xfrm>
        </p:spPr>
        <p:txBody>
          <a:bodyPr>
            <a:noAutofit/>
          </a:bodyPr>
          <a:lstStyle/>
          <a:p>
            <a:pPr marL="0" lvl="0" indent="0">
              <a:buNone/>
            </a:pPr>
            <a:r>
              <a:rPr lang="en-US" sz="2500" dirty="0"/>
              <a:t>Factors for the development of muscle tension dysphonia includes following:</a:t>
            </a:r>
            <a:endParaRPr lang="en-IN" sz="2500" dirty="0"/>
          </a:p>
          <a:p>
            <a:pPr lvl="0"/>
            <a:r>
              <a:rPr lang="en-US" sz="2500" dirty="0"/>
              <a:t>Deviant body posture and misuse of neck and shoulder muscles.</a:t>
            </a:r>
            <a:endParaRPr lang="en-IN" sz="2500" dirty="0"/>
          </a:p>
          <a:p>
            <a:pPr lvl="0"/>
            <a:r>
              <a:rPr lang="en-US" sz="2500" dirty="0"/>
              <a:t>High stress levels.</a:t>
            </a:r>
            <a:endParaRPr lang="en-IN" sz="2500" dirty="0"/>
          </a:p>
          <a:p>
            <a:pPr lvl="0"/>
            <a:r>
              <a:rPr lang="en-US" sz="2500" dirty="0"/>
              <a:t>Excessive voice use.</a:t>
            </a:r>
            <a:endParaRPr lang="en-IN" sz="2500" dirty="0"/>
          </a:p>
          <a:p>
            <a:pPr lvl="0"/>
            <a:r>
              <a:rPr lang="en-US" sz="2500" dirty="0"/>
              <a:t>continue loud voice use.</a:t>
            </a:r>
            <a:endParaRPr lang="en-IN" sz="2500" dirty="0"/>
          </a:p>
          <a:p>
            <a:pPr lvl="0"/>
            <a:r>
              <a:rPr lang="en-US" sz="2500" dirty="0"/>
              <a:t>Laryngopharyngeal reflux disease.</a:t>
            </a:r>
            <a:endParaRPr lang="en-IN" sz="2500" dirty="0"/>
          </a:p>
          <a:p>
            <a:pPr lvl="0"/>
            <a:r>
              <a:rPr lang="en-US" sz="2500" dirty="0"/>
              <a:t>Emotional stress and depression </a:t>
            </a:r>
            <a:endParaRPr lang="en-IN" sz="2500" dirty="0"/>
          </a:p>
          <a:p>
            <a:endParaRPr lang="en-IN" sz="2500" dirty="0"/>
          </a:p>
        </p:txBody>
      </p:sp>
    </p:spTree>
    <p:extLst>
      <p:ext uri="{BB962C8B-B14F-4D97-AF65-F5344CB8AC3E}">
        <p14:creationId xmlns:p14="http://schemas.microsoft.com/office/powerpoint/2010/main" xmlns="" val="3404719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98E2FD-1823-4CBD-9943-5E4B5045D83D}"/>
              </a:ext>
            </a:extLst>
          </p:cNvPr>
          <p:cNvSpPr>
            <a:spLocks noGrp="1"/>
          </p:cNvSpPr>
          <p:nvPr>
            <p:ph type="title"/>
          </p:nvPr>
        </p:nvSpPr>
        <p:spPr/>
        <p:txBody>
          <a:bodyPr/>
          <a:lstStyle/>
          <a:p>
            <a:r>
              <a:rPr lang="en-IN" sz="4400" dirty="0"/>
              <a:t>REINKE’S EDEMA</a:t>
            </a:r>
            <a:endParaRPr lang="en-IN" dirty="0"/>
          </a:p>
        </p:txBody>
      </p:sp>
      <p:sp>
        <p:nvSpPr>
          <p:cNvPr id="3" name="Content Placeholder 2">
            <a:extLst>
              <a:ext uri="{FF2B5EF4-FFF2-40B4-BE49-F238E27FC236}">
                <a16:creationId xmlns:a16="http://schemas.microsoft.com/office/drawing/2014/main" xmlns="" id="{7DC64C41-82C1-4F04-89C6-98294236C954}"/>
              </a:ext>
            </a:extLst>
          </p:cNvPr>
          <p:cNvSpPr>
            <a:spLocks noGrp="1"/>
          </p:cNvSpPr>
          <p:nvPr>
            <p:ph idx="1"/>
          </p:nvPr>
        </p:nvSpPr>
        <p:spPr>
          <a:xfrm>
            <a:off x="545690" y="2603500"/>
            <a:ext cx="10943304" cy="3416300"/>
          </a:xfrm>
        </p:spPr>
        <p:txBody>
          <a:bodyPr/>
          <a:lstStyle/>
          <a:p>
            <a:pPr lvl="0"/>
            <a:r>
              <a:rPr lang="en-US" sz="2800" dirty="0"/>
              <a:t> Acute or Chronic diffuse swelling of the superficial lamina propria of the vocal fold is known as Reinke’s Edema.</a:t>
            </a:r>
            <a:endParaRPr lang="en-IN" sz="2800" dirty="0"/>
          </a:p>
          <a:p>
            <a:pPr lvl="0"/>
            <a:r>
              <a:rPr lang="en-US" sz="2800" dirty="0"/>
              <a:t>In Reinke’s Edema, a gelatinous material develops in Reinke’s space, usually seen bilaterally.</a:t>
            </a:r>
            <a:endParaRPr lang="en-IN" sz="2800" dirty="0"/>
          </a:p>
          <a:p>
            <a:endParaRPr lang="en-IN" dirty="0"/>
          </a:p>
        </p:txBody>
      </p:sp>
    </p:spTree>
    <p:extLst>
      <p:ext uri="{BB962C8B-B14F-4D97-AF65-F5344CB8AC3E}">
        <p14:creationId xmlns:p14="http://schemas.microsoft.com/office/powerpoint/2010/main" xmlns="" val="2272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8A8594-AE80-472E-B747-7DEA5DD7CFC6}"/>
              </a:ext>
            </a:extLst>
          </p:cNvPr>
          <p:cNvSpPr>
            <a:spLocks noGrp="1"/>
          </p:cNvSpPr>
          <p:nvPr>
            <p:ph type="title"/>
          </p:nvPr>
        </p:nvSpPr>
        <p:spPr/>
        <p:txBody>
          <a:bodyPr/>
          <a:lstStyle/>
          <a:p>
            <a:r>
              <a:rPr lang="en-IN" sz="4400" dirty="0"/>
              <a:t>Etiology :</a:t>
            </a:r>
            <a:endParaRPr lang="en-IN" dirty="0"/>
          </a:p>
        </p:txBody>
      </p:sp>
      <p:sp>
        <p:nvSpPr>
          <p:cNvPr id="3" name="Content Placeholder 2">
            <a:extLst>
              <a:ext uri="{FF2B5EF4-FFF2-40B4-BE49-F238E27FC236}">
                <a16:creationId xmlns:a16="http://schemas.microsoft.com/office/drawing/2014/main" xmlns="" id="{7850675A-66FA-4D4A-BE0A-2C635CC2B90F}"/>
              </a:ext>
            </a:extLst>
          </p:cNvPr>
          <p:cNvSpPr>
            <a:spLocks noGrp="1"/>
          </p:cNvSpPr>
          <p:nvPr>
            <p:ph idx="1"/>
          </p:nvPr>
        </p:nvSpPr>
        <p:spPr/>
        <p:txBody>
          <a:bodyPr/>
          <a:lstStyle/>
          <a:p>
            <a:r>
              <a:rPr lang="en-US" sz="2800" dirty="0"/>
              <a:t>It is associated strongly with smoking, frequently with chronic vocal hyperfunction and occasionally with Laryngopharyngeal reflex.</a:t>
            </a:r>
            <a:endParaRPr lang="en-IN" sz="2800" dirty="0"/>
          </a:p>
          <a:p>
            <a:endParaRPr lang="en-IN" dirty="0"/>
          </a:p>
        </p:txBody>
      </p:sp>
    </p:spTree>
    <p:extLst>
      <p:ext uri="{BB962C8B-B14F-4D97-AF65-F5344CB8AC3E}">
        <p14:creationId xmlns:p14="http://schemas.microsoft.com/office/powerpoint/2010/main" xmlns="" val="23729193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103</TotalTime>
  <Words>921</Words>
  <Application>Microsoft Office PowerPoint</Application>
  <PresentationFormat>Custom</PresentationFormat>
  <Paragraphs>92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Ion Boardroom</vt:lpstr>
      <vt:lpstr>Non organic voice disorders </vt:lpstr>
      <vt:lpstr>Functional Voice Disorder</vt:lpstr>
      <vt:lpstr>Slide 3</vt:lpstr>
      <vt:lpstr>Slide 4</vt:lpstr>
      <vt:lpstr>Vocal cord pathology :</vt:lpstr>
      <vt:lpstr>MUSCLE TENSION DYSPHONIA</vt:lpstr>
      <vt:lpstr>Etiology :</vt:lpstr>
      <vt:lpstr>REINKE’S EDEMA</vt:lpstr>
      <vt:lpstr>Etiology :</vt:lpstr>
      <vt:lpstr>VOCAL FOLD NODULES</vt:lpstr>
      <vt:lpstr>Etiology</vt:lpstr>
      <vt:lpstr>Slide 12</vt:lpstr>
      <vt:lpstr>Slide 13</vt:lpstr>
      <vt:lpstr>VOCAL FOLD POLYPS</vt:lpstr>
      <vt:lpstr>Etiology</vt:lpstr>
      <vt:lpstr>Slide 16</vt:lpstr>
      <vt:lpstr>Slide 17</vt:lpstr>
      <vt:lpstr>TRAUMATIC LARYNGITIS</vt:lpstr>
      <vt:lpstr>Etiology :</vt:lpstr>
      <vt:lpstr>Slide 20</vt:lpstr>
      <vt:lpstr>VENTRICULAR DYSPHONIA</vt:lpstr>
      <vt:lpstr>Etiology :</vt:lpstr>
      <vt:lpstr>Slide 23</vt:lpstr>
      <vt:lpstr>DIPLOPHONIA</vt:lpstr>
      <vt:lpstr>Etiology :</vt:lpstr>
      <vt:lpstr>PHONATION BREAKS</vt:lpstr>
      <vt:lpstr>Etiology :</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sourav</dc:creator>
  <cp:lastModifiedBy>user</cp:lastModifiedBy>
  <cp:revision>14</cp:revision>
  <dcterms:created xsi:type="dcterms:W3CDTF">2021-03-18T14:36:20Z</dcterms:created>
  <dcterms:modified xsi:type="dcterms:W3CDTF">2007-12-31T20:00:12Z</dcterms:modified>
</cp:coreProperties>
</file>