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png" ContentType="image/png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60" r:id="rId1"/>
  </p:sldMasterIdLst>
  <p:notesMasterIdLst>
    <p:notesMasterId r:id="rId2"/>
  </p:notesMasterIdLst>
  <p:sldIdLst>
    <p:sldId id="290" r:id="rId3"/>
    <p:sldId id="291" r:id="rId4"/>
    <p:sldId id="292" r:id="rId5"/>
    <p:sldId id="293" r:id="rId6"/>
    <p:sldId id="294" r:id="rId7"/>
    <p:sldId id="295" r:id="rId8"/>
    <p:sldId id="320" r:id="rId9"/>
    <p:sldId id="296" r:id="rId10"/>
    <p:sldId id="297" r:id="rId11"/>
    <p:sldId id="298" r:id="rId12"/>
    <p:sldId id="299" r:id="rId13"/>
    <p:sldId id="300" r:id="rId14"/>
    <p:sldId id="301" r:id="rId15"/>
    <p:sldId id="302" r:id="rId16"/>
    <p:sldId id="303" r:id="rId17"/>
    <p:sldId id="304" r:id="rId18"/>
    <p:sldId id="305" r:id="rId19"/>
    <p:sldId id="306" r:id="rId20"/>
    <p:sldId id="307" r:id="rId21"/>
    <p:sldId id="308" r:id="rId22"/>
    <p:sldId id="309" r:id="rId23"/>
    <p:sldId id="310" r:id="rId24"/>
    <p:sldId id="311" r:id="rId25"/>
    <p:sldId id="312" r:id="rId26"/>
    <p:sldId id="313" r:id="rId27"/>
    <p:sldId id="314" r:id="rId28"/>
    <p:sldId id="315" r:id="rId29"/>
    <p:sldId id="316" r:id="rId30"/>
    <p:sldId id="317" r:id="rId31"/>
  </p:sldIdLst>
  <p:sldSz type="screen4x3" cy="6858000" cx="9144000"/>
  <p:notesSz cx="6858000" cy="9144000"/>
  <p:defaultTextStyle>
    <a:defPPr>
      <a:defRPr lang="en-US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slide" Target="slides/slide24.xml"/><Relationship Id="rId27" Type="http://schemas.openxmlformats.org/officeDocument/2006/relationships/slide" Target="slides/slide25.xml"/><Relationship Id="rId28" Type="http://schemas.openxmlformats.org/officeDocument/2006/relationships/slide" Target="slides/slide26.xml"/><Relationship Id="rId29" Type="http://schemas.openxmlformats.org/officeDocument/2006/relationships/slide" Target="slides/slide27.xml"/><Relationship Id="rId30" Type="http://schemas.openxmlformats.org/officeDocument/2006/relationships/slide" Target="slides/slide28.xml"/><Relationship Id="rId31" Type="http://schemas.openxmlformats.org/officeDocument/2006/relationships/slide" Target="slides/slide29.xml"/><Relationship Id="rId32" Type="http://schemas.openxmlformats.org/officeDocument/2006/relationships/tableStyles" Target="tableStyles.xml"/><Relationship Id="rId33" Type="http://schemas.openxmlformats.org/officeDocument/2006/relationships/presProps" Target="presProps.xml"/><Relationship Id="rId34" Type="http://schemas.openxmlformats.org/officeDocument/2006/relationships/viewProps" Target="viewProps.xml"/><Relationship Id="rId35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8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5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/>
        </p:spPr>
        <p:txBody>
          <a:bodyPr bIns="45720" lIns="91440" rIns="91440" rtlCol="0" tIns="45720" vert="horz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1048686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/>
        </p:spPr>
        <p:txBody>
          <a:bodyPr bIns="45720" lIns="91440" rIns="91440" rtlCol="0" tIns="45720" vert="horz"/>
          <a:lstStyle>
            <a:lvl1pPr algn="r">
              <a:defRPr sz="1200"/>
            </a:lvl1pPr>
          </a:lstStyle>
          <a:p>
            <a:fld id="{54DB8E9E-022F-4242-8A2A-4A8AD4DA9561}" type="datetimeFigureOut">
              <a:rPr lang="en-IN" smtClean="0"/>
              <a:t>11-12-2020</a:t>
            </a:fld>
            <a:endParaRPr lang="en-IN"/>
          </a:p>
        </p:txBody>
      </p:sp>
      <p:sp>
        <p:nvSpPr>
          <p:cNvPr id="1048687" name="Slide Image Placeholder 3"/>
          <p:cNvSpPr>
            <a:spLocks noChangeAspect="1" noRot="1" noGrp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/>
          <a:noFill/>
          <a:ln w="12700">
            <a:solidFill>
              <a:prstClr val="black"/>
            </a:solidFill>
          </a:ln>
        </p:spPr>
        <p:txBody>
          <a:bodyPr anchor="ctr" bIns="45720" lIns="91440" rIns="91440" rtlCol="0" tIns="45720" vert="horz"/>
          <a:p>
            <a:endParaRPr lang="en-IN"/>
          </a:p>
        </p:txBody>
      </p:sp>
      <p:sp>
        <p:nvSpPr>
          <p:cNvPr id="1048688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1048689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/>
        </p:spPr>
        <p:txBody>
          <a:bodyPr anchor="b" bIns="45720" lIns="91440" rIns="91440" rtlCol="0" tIns="45720" vert="horz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1048690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/>
        </p:spPr>
        <p:txBody>
          <a:bodyPr anchor="b" bIns="45720" lIns="91440" rIns="91440" rtlCol="0" tIns="45720" vert="horz"/>
          <a:lstStyle>
            <a:lvl1pPr algn="r">
              <a:defRPr sz="1200"/>
            </a:lvl1pPr>
          </a:lstStyle>
          <a:p>
            <a:fld id="{978D6E5D-1330-47DA-97FF-88DA04E2E87A}" type="slidenum">
              <a:rPr lang="en-IN" smtClean="0"/>
              <a:t>‹#›</a:t>
            </a:fld>
            <a:endParaRPr lang="en-I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defTabSz="914400" eaLnBrk="1" hangingPunct="1" latinLnBrk="0" marL="0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<Relationships xmlns="http://schemas.openxmlformats.org/package/2006/relationships"><Relationship Id="rId1" Type="http://schemas.openxmlformats.org/officeDocument/2006/relationships/slide" Target="../slides/slide9.xml"/><Relationship Id="rId2" Type="http://schemas.openxmlformats.org/officeDocument/2006/relationships/notesMaster" Target="../notesMasters/notesMaster1.xml"/></Relationships>
</file>

<file path=ppt/notesSlides/_rels/notesSlide2.xml.rels><?xml version="1.0" encoding="UTF-8" standalone="yes"?>
<Relationships xmlns="http://schemas.openxmlformats.org/package/2006/relationships"><Relationship Id="rId1" Type="http://schemas.openxmlformats.org/officeDocument/2006/relationships/slide" Target="../slides/slide12.xml"/><Relationship Id="rId2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7" name="Slide Image Placeholder 1"/>
          <p:cNvSpPr>
            <a:spLocks noChangeAspect="1" noRot="1" noGrp="1"/>
          </p:cNvSpPr>
          <p:nvPr>
            <p:ph type="sldImg"/>
          </p:nvPr>
        </p:nvSpPr>
        <p:spPr/>
      </p:sp>
      <p:sp>
        <p:nvSpPr>
          <p:cNvPr id="1048608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p>
            <a:endParaRPr dirty="0" lang="en-IN"/>
          </a:p>
        </p:txBody>
      </p:sp>
      <p:sp>
        <p:nvSpPr>
          <p:cNvPr id="1048609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fld id="{978D6E5D-1330-47DA-97FF-88DA04E2E87A}" type="slidenum">
              <a:rPr lang="en-IN" smtClean="0"/>
              <a:t>8</a:t>
            </a:fld>
            <a:endParaRPr lang="en-I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5" name="Slide Image Placeholder 1"/>
          <p:cNvSpPr>
            <a:spLocks noChangeAspect="1" noRot="1" noGrp="1"/>
          </p:cNvSpPr>
          <p:nvPr>
            <p:ph type="sldImg"/>
          </p:nvPr>
        </p:nvSpPr>
        <p:spPr/>
      </p:sp>
      <p:sp>
        <p:nvSpPr>
          <p:cNvPr id="1048616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p>
            <a:endParaRPr dirty="0" lang="en-IN"/>
          </a:p>
        </p:txBody>
      </p:sp>
      <p:sp>
        <p:nvSpPr>
          <p:cNvPr id="1048617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fld id="{978D6E5D-1330-47DA-97FF-88DA04E2E87A}" type="slidenum">
              <a:rPr lang="en-IN" smtClean="0"/>
              <a:t>11</a:t>
            </a:fld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4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1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1048592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algn="ctr" indent="0" mar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algn="ctr" indent="0" marL="457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algn="ctr" indent="0" marL="914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algn="ctr" indent="0" marL="1371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algn="ctr" indent="0" marL="1828800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algn="ctr" indent="0" marL="2286000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algn="ctr" indent="0" marL="2743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algn="ctr" indent="0" marL="3200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algn="ctr" indent="0" marL="3657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104859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C87E1D34-663B-46AE-A285-F49EC798F299}" type="datetimeFigureOut">
              <a:rPr lang="en-IN" smtClean="0"/>
              <a:t>11-12-2020</a:t>
            </a:fld>
            <a:endParaRPr lang="en-IN"/>
          </a:p>
        </p:txBody>
      </p:sp>
      <p:sp>
        <p:nvSpPr>
          <p:cNvPr id="104859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59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F6F63133-909F-40DF-96D8-72512AFE466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8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5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1048656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104865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C87E1D34-663B-46AE-A285-F49EC798F299}" type="datetimeFigureOut">
              <a:rPr lang="en-IN" smtClean="0"/>
              <a:t>11-12-2020</a:t>
            </a:fld>
            <a:endParaRPr lang="en-IN"/>
          </a:p>
        </p:txBody>
      </p:sp>
      <p:sp>
        <p:nvSpPr>
          <p:cNvPr id="104865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5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F6F63133-909F-40DF-96D8-72512AFE466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7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9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1048640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104864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C87E1D34-663B-46AE-A285-F49EC798F299}" type="datetimeFigureOut">
              <a:rPr lang="en-IN" smtClean="0"/>
              <a:t>11-12-2020</a:t>
            </a:fld>
            <a:endParaRPr lang="en-IN"/>
          </a:p>
        </p:txBody>
      </p:sp>
      <p:sp>
        <p:nvSpPr>
          <p:cNvPr id="104864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4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F6F63133-909F-40DF-96D8-72512AFE466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7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4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1048645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104864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C87E1D34-663B-46AE-A285-F49EC798F299}" type="datetimeFigureOut">
              <a:rPr lang="en-IN" smtClean="0"/>
              <a:t>11-12-2020</a:t>
            </a:fld>
            <a:endParaRPr lang="en-IN"/>
          </a:p>
        </p:txBody>
      </p:sp>
      <p:sp>
        <p:nvSpPr>
          <p:cNvPr id="104864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4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F6F63133-909F-40DF-96D8-72512AFE466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8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0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b="1" cap="all" sz="4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1048661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indent="0" marL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indent="0" marL="4572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6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C87E1D34-663B-46AE-A285-F49EC798F299}" type="datetimeFigureOut">
              <a:rPr lang="en-IN" smtClean="0"/>
              <a:t>11-12-2020</a:t>
            </a:fld>
            <a:endParaRPr lang="en-IN"/>
          </a:p>
        </p:txBody>
      </p:sp>
      <p:sp>
        <p:nvSpPr>
          <p:cNvPr id="104866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6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F6F63133-909F-40DF-96D8-72512AFE466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8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5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1048666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1048667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104866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C87E1D34-663B-46AE-A285-F49EC798F299}" type="datetimeFigureOut">
              <a:rPr lang="en-IN" smtClean="0"/>
              <a:t>11-12-2020</a:t>
            </a:fld>
            <a:endParaRPr lang="en-IN"/>
          </a:p>
        </p:txBody>
      </p:sp>
      <p:sp>
        <p:nvSpPr>
          <p:cNvPr id="104866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7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F6F63133-909F-40DF-96D8-72512AFE466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8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1048672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rmAutofit fontScale="95833" lnSpcReduction="20000"/>
          </a:bodyPr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73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1048674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rmAutofit fontScale="95833" lnSpcReduction="20000"/>
          </a:bodyPr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75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1048676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C87E1D34-663B-46AE-A285-F49EC798F299}" type="datetimeFigureOut">
              <a:rPr lang="en-IN" smtClean="0"/>
              <a:t>11-12-2020</a:t>
            </a:fld>
            <a:endParaRPr lang="en-IN"/>
          </a:p>
        </p:txBody>
      </p:sp>
      <p:sp>
        <p:nvSpPr>
          <p:cNvPr id="1048677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78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F6F63133-909F-40DF-96D8-72512AFE466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7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104863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C87E1D34-663B-46AE-A285-F49EC798F299}" type="datetimeFigureOut">
              <a:rPr lang="en-IN" smtClean="0"/>
              <a:t>11-12-2020</a:t>
            </a:fld>
            <a:endParaRPr lang="en-IN"/>
          </a:p>
        </p:txBody>
      </p:sp>
      <p:sp>
        <p:nvSpPr>
          <p:cNvPr id="104863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3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F6F63133-909F-40DF-96D8-72512AFE466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4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C87E1D34-663B-46AE-A285-F49EC798F299}" type="datetimeFigureOut">
              <a:rPr lang="en-IN" smtClean="0"/>
              <a:t>11-12-2020</a:t>
            </a:fld>
            <a:endParaRPr lang="en-IN"/>
          </a:p>
        </p:txBody>
      </p:sp>
      <p:sp>
        <p:nvSpPr>
          <p:cNvPr id="1048582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58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F6F63133-909F-40DF-96D8-72512AFE466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8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9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b="1" sz="2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1048680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1048681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8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C87E1D34-663B-46AE-A285-F49EC798F299}" type="datetimeFigureOut">
              <a:rPr lang="en-IN" smtClean="0"/>
              <a:t>11-12-2020</a:t>
            </a:fld>
            <a:endParaRPr lang="en-IN"/>
          </a:p>
        </p:txBody>
      </p:sp>
      <p:sp>
        <p:nvSpPr>
          <p:cNvPr id="104868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8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F6F63133-909F-40DF-96D8-72512AFE466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7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9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b="1" sz="2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1048650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endParaRPr lang="en-IN"/>
          </a:p>
        </p:txBody>
      </p:sp>
      <p:sp>
        <p:nvSpPr>
          <p:cNvPr id="1048651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5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C87E1D34-663B-46AE-A285-F49EC798F299}" type="datetimeFigureOut">
              <a:rPr lang="en-IN" smtClean="0"/>
              <a:t>11-12-2020</a:t>
            </a:fld>
            <a:endParaRPr lang="en-IN"/>
          </a:p>
        </p:txBody>
      </p:sp>
      <p:sp>
        <p:nvSpPr>
          <p:cNvPr id="104865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5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F6F63133-909F-40DF-96D8-72512AFE466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E1D34-663B-46AE-A285-F49EC798F299}" type="datetimeFigureOut">
              <a:rPr lang="en-IN" smtClean="0"/>
              <a:t>11-12-2020</a:t>
            </a:fld>
            <a:endParaRPr lang="en-I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F63133-909F-40DF-96D8-72512AFE466B}" type="slidenum">
              <a:rPr lang="en-IN" smtClean="0"/>
              <a:t>‹#›</a:t>
            </a:fld>
            <a:endParaRPr lang="en-I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eaLnBrk="1" hangingPunct="1" latinLnBrk="0" rtl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342900" latinLnBrk="0" marL="342900" rtl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85750" latinLnBrk="0" marL="742950" rtl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7.xml"/></Relationships>
</file>

<file path=ppt/slides/_rels/slide1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7.xml"/></Relationships>
</file>

<file path=ppt/slides/_rels/slide1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hyperlink" Target="https://en.wikipedia.org/wiki/Hearing_aid" TargetMode="External"/><Relationship Id="rId2" Type="http://schemas.openxmlformats.org/officeDocument/2006/relationships/hyperlink" Target="https://en.wikipedia.org/wiki/Unilateral_hearing_loss" TargetMode="External"/><Relationship Id="rId3" Type="http://schemas.openxmlformats.org/officeDocument/2006/relationships/slideLayout" Target="../slideLayouts/slideLayout7.xml"/></Relationships>
</file>

<file path=ppt/slides/_rels/slide2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7.xml"/></Relationships>
</file>

<file path=ppt/slides/_rels/slide2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7.xml"/></Relationships>
</file>

<file path=ppt/slides/_rels/slide2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7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7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7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6" name="Title 1"/>
          <p:cNvSpPr>
            <a:spLocks noGrp="1"/>
          </p:cNvSpPr>
          <p:nvPr>
            <p:ph type="ctrTitle"/>
          </p:nvPr>
        </p:nvSpPr>
        <p:spPr>
          <a:solidFill>
            <a:srgbClr val="808080"/>
          </a:solidFill>
        </p:spPr>
        <p:txBody>
          <a:bodyPr/>
          <a:p>
            <a:pPr algn="ctr"/>
            <a:r>
              <a:rPr b="1" dirty="0" lang="en-US">
                <a:solidFill>
                  <a:srgbClr val="0000FF"/>
                </a:solidFill>
              </a:rPr>
              <a:t>C</a:t>
            </a:r>
            <a:r>
              <a:rPr b="1" dirty="0" lang="en-US">
                <a:solidFill>
                  <a:srgbClr val="0000FF"/>
                </a:solidFill>
              </a:rPr>
              <a:t>R</a:t>
            </a:r>
            <a:r>
              <a:rPr b="1" dirty="0" lang="en-US">
                <a:solidFill>
                  <a:srgbClr val="0000FF"/>
                </a:solidFill>
              </a:rPr>
              <a:t>O</a:t>
            </a:r>
            <a:r>
              <a:rPr b="1" dirty="0" lang="en-US">
                <a:solidFill>
                  <a:srgbClr val="0000FF"/>
                </a:solidFill>
              </a:rPr>
              <a:t>S</a:t>
            </a:r>
            <a:r>
              <a:rPr b="1" dirty="0" lang="en-US">
                <a:solidFill>
                  <a:srgbClr val="0000FF"/>
                </a:solidFill>
              </a:rPr>
              <a:t> </a:t>
            </a:r>
            <a:r>
              <a:rPr b="1" dirty="0" lang="en-US">
                <a:solidFill>
                  <a:srgbClr val="0000FF"/>
                </a:solidFill>
              </a:rPr>
              <a:t>H</a:t>
            </a:r>
            <a:r>
              <a:rPr b="1" dirty="0" lang="en-US">
                <a:solidFill>
                  <a:srgbClr val="0000FF"/>
                </a:solidFill>
              </a:rPr>
              <a:t>E</a:t>
            </a:r>
            <a:r>
              <a:rPr b="1" dirty="0" lang="en-US">
                <a:solidFill>
                  <a:srgbClr val="0000FF"/>
                </a:solidFill>
              </a:rPr>
              <a:t>A</a:t>
            </a:r>
            <a:r>
              <a:rPr b="1" dirty="0" lang="en-US">
                <a:solidFill>
                  <a:srgbClr val="0000FF"/>
                </a:solidFill>
              </a:rPr>
              <a:t>R</a:t>
            </a:r>
            <a:r>
              <a:rPr b="1" dirty="0" lang="en-US">
                <a:solidFill>
                  <a:srgbClr val="0000FF"/>
                </a:solidFill>
              </a:rPr>
              <a:t>I</a:t>
            </a:r>
            <a:r>
              <a:rPr b="1" dirty="0" lang="en-US">
                <a:solidFill>
                  <a:srgbClr val="0000FF"/>
                </a:solidFill>
              </a:rPr>
              <a:t>NG</a:t>
            </a:r>
            <a:r>
              <a:rPr b="1" dirty="0" lang="en-US">
                <a:solidFill>
                  <a:srgbClr val="0000FF"/>
                </a:solidFill>
              </a:rPr>
              <a:t> </a:t>
            </a:r>
            <a:r>
              <a:rPr b="1" dirty="0" lang="en-US">
                <a:solidFill>
                  <a:srgbClr val="0000FF"/>
                </a:solidFill>
              </a:rPr>
              <a:t>A</a:t>
            </a:r>
            <a:r>
              <a:rPr b="1" dirty="0" lang="en-US">
                <a:solidFill>
                  <a:srgbClr val="0000FF"/>
                </a:solidFill>
              </a:rPr>
              <a:t>I</a:t>
            </a:r>
            <a:r>
              <a:rPr b="1" dirty="0" lang="en-US">
                <a:solidFill>
                  <a:srgbClr val="0000FF"/>
                </a:solidFill>
              </a:rPr>
              <a:t>D</a:t>
            </a:r>
            <a:endParaRPr b="1" dirty="0" lang="en-IN">
              <a:solidFill>
                <a:srgbClr val="0000FF"/>
              </a:solidFill>
            </a:endParaRPr>
          </a:p>
        </p:txBody>
      </p:sp>
      <p:sp>
        <p:nvSpPr>
          <p:cNvPr id="1048597" name="Subtitle 2"/>
          <p:cNvSpPr>
            <a:spLocks noGrp="1"/>
          </p:cNvSpPr>
          <p:nvPr>
            <p:ph type="subTitle" idx="1"/>
          </p:nvPr>
        </p:nvSpPr>
        <p:spPr>
          <a:xfrm>
            <a:off x="2057399" y="4566547"/>
            <a:ext cx="6400800" cy="1752600"/>
          </a:xfrm>
        </p:spPr>
        <p:txBody>
          <a:bodyPr/>
          <a:p>
            <a:r>
              <a:rPr lang="en-US"/>
              <a:t>P</a:t>
            </a:r>
            <a:r>
              <a:rPr lang="en-US"/>
              <a:t>r</a:t>
            </a:r>
            <a:r>
              <a:rPr lang="en-US"/>
              <a:t>e</a:t>
            </a:r>
            <a:r>
              <a:rPr lang="en-US"/>
              <a:t>s</a:t>
            </a:r>
            <a:r>
              <a:rPr lang="en-US"/>
              <a:t>e</a:t>
            </a:r>
            <a:r>
              <a:rPr lang="en-US"/>
              <a:t>n</a:t>
            </a:r>
            <a:r>
              <a:rPr lang="en-US"/>
              <a:t>t</a:t>
            </a:r>
            <a:r>
              <a:rPr lang="en-US"/>
              <a:t>e</a:t>
            </a:r>
            <a:r>
              <a:rPr lang="en-US"/>
              <a:t>d</a:t>
            </a:r>
            <a:r>
              <a:rPr lang="en-US"/>
              <a:t> </a:t>
            </a:r>
            <a:r>
              <a:rPr lang="en-US"/>
              <a:t>b</a:t>
            </a:r>
            <a:r>
              <a:rPr lang="en-US"/>
              <a:t>y</a:t>
            </a:r>
            <a:r>
              <a:rPr lang="en-US"/>
              <a:t> </a:t>
            </a:r>
            <a:r>
              <a:rPr lang="en-US"/>
              <a:t>:</a:t>
            </a:r>
            <a:r>
              <a:rPr lang="en-US"/>
              <a:t>-A</a:t>
            </a:r>
            <a:r>
              <a:rPr lang="en-US"/>
              <a:t>r</a:t>
            </a:r>
            <a:r>
              <a:rPr lang="en-US"/>
              <a:t>j</a:t>
            </a:r>
            <a:r>
              <a:rPr lang="en-US"/>
              <a:t>u</a:t>
            </a:r>
            <a:r>
              <a:rPr lang="en-US"/>
              <a:t>n</a:t>
            </a:r>
            <a:r>
              <a:rPr lang="en-US"/>
              <a:t> </a:t>
            </a:r>
            <a:r>
              <a:rPr lang="en-US"/>
              <a:t>v</a:t>
            </a:r>
            <a:r>
              <a:rPr lang="en-US"/>
              <a:t>i</a:t>
            </a:r>
            <a:r>
              <a:rPr lang="en-US"/>
              <a:t>s</a:t>
            </a:r>
            <a:r>
              <a:rPr lang="en-US"/>
              <a:t>h</a:t>
            </a:r>
            <a:r>
              <a:rPr lang="en-US"/>
              <a:t>w</a:t>
            </a:r>
            <a:r>
              <a:rPr lang="en-US"/>
              <a:t>a</a:t>
            </a:r>
            <a:r>
              <a:rPr lang="en-US"/>
              <a:t>k</a:t>
            </a:r>
            <a:r>
              <a:rPr lang="en-US"/>
              <a:t>a</a:t>
            </a:r>
            <a:r>
              <a:rPr lang="en-US"/>
              <a:t>rma</a:t>
            </a:r>
            <a:endParaRPr lang="en-IN"/>
          </a:p>
          <a:p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B</a:t>
            </a:r>
            <a:r>
              <a:rPr lang="en-US"/>
              <a:t>.</a:t>
            </a:r>
            <a:r>
              <a:rPr lang="en-US"/>
              <a:t>A</a:t>
            </a:r>
            <a:r>
              <a:rPr lang="en-US"/>
              <a:t>S</a:t>
            </a:r>
            <a:r>
              <a:rPr lang="en-US"/>
              <a:t>L</a:t>
            </a:r>
            <a:r>
              <a:rPr lang="en-US"/>
              <a:t>P</a:t>
            </a:r>
            <a:r>
              <a:rPr lang="en-US"/>
              <a:t> </a:t>
            </a:r>
            <a:r>
              <a:rPr lang="en-US"/>
              <a:t>3</a:t>
            </a:r>
            <a:r>
              <a:rPr lang="en-US"/>
              <a:t>t</a:t>
            </a:r>
            <a:r>
              <a:rPr lang="en-US"/>
              <a:t>h</a:t>
            </a:r>
            <a:r>
              <a:rPr lang="en-US"/>
              <a:t> </a:t>
            </a:r>
            <a:r>
              <a:rPr lang="en-US"/>
              <a:t>s</a:t>
            </a:r>
            <a:r>
              <a:rPr lang="en-US"/>
              <a:t>e</a:t>
            </a:r>
            <a:r>
              <a:rPr lang="en-US"/>
              <a:t>m</a:t>
            </a:r>
            <a:r>
              <a:rPr lang="en-US"/>
              <a:t>e</a:t>
            </a:r>
            <a:r>
              <a:rPr lang="en-US"/>
              <a:t>s</a:t>
            </a:r>
            <a:r>
              <a:rPr lang="en-US"/>
              <a:t>t</a:t>
            </a:r>
            <a:r>
              <a:rPr lang="en-US"/>
              <a:t>er</a:t>
            </a:r>
            <a:endParaRPr lang="en-IN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0" name="Rectangle 1"/>
          <p:cNvSpPr/>
          <p:nvPr/>
        </p:nvSpPr>
        <p:spPr>
          <a:xfrm>
            <a:off x="611560" y="692696"/>
            <a:ext cx="7704856" cy="1348740"/>
          </a:xfrm>
          <a:prstGeom prst="rect"/>
        </p:spPr>
        <p:txBody>
          <a:bodyPr wrap="square">
            <a:spAutoFit/>
          </a:bodyPr>
          <a:p>
            <a:pPr>
              <a:buFont typeface="Wingdings" pitchFamily="2" charset="2"/>
              <a:buChar char="Ø"/>
            </a:pPr>
            <a:r>
              <a:rPr dirty="0" sz="2800" lang="en-IN"/>
              <a:t>patients require </a:t>
            </a:r>
            <a:r>
              <a:rPr dirty="0" sz="2800" lang="en-IN" smtClean="0"/>
              <a:t>open </a:t>
            </a:r>
            <a:r>
              <a:rPr dirty="0" sz="2800" lang="en-IN" err="1" smtClean="0"/>
              <a:t>earmolds</a:t>
            </a:r>
            <a:r>
              <a:rPr dirty="0" sz="2800" lang="en-IN" smtClean="0"/>
              <a:t> </a:t>
            </a:r>
            <a:r>
              <a:rPr dirty="0" sz="2800" lang="en-IN"/>
              <a:t>to avoid occlusion </a:t>
            </a:r>
            <a:r>
              <a:rPr dirty="0" sz="2800" lang="en-IN" smtClean="0"/>
              <a:t> </a:t>
            </a:r>
            <a:r>
              <a:rPr dirty="0" sz="2800" lang="en-IN"/>
              <a:t>but </a:t>
            </a:r>
            <a:r>
              <a:rPr dirty="0" sz="2800" lang="en-IN" smtClean="0"/>
              <a:t>also require </a:t>
            </a:r>
            <a:r>
              <a:rPr dirty="0" sz="2800" lang="en-IN"/>
              <a:t>substantial high-frequency gain. </a:t>
            </a:r>
            <a:r>
              <a:rPr dirty="0" sz="2800" lang="en-IN" smtClean="0"/>
              <a:t>Feedback cancellation</a:t>
            </a:r>
            <a:endParaRPr dirty="0" sz="2800" lang="en-IN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1" name="Rectangle 1"/>
          <p:cNvSpPr/>
          <p:nvPr/>
        </p:nvSpPr>
        <p:spPr>
          <a:xfrm>
            <a:off x="1403648" y="395953"/>
            <a:ext cx="5986780" cy="574040"/>
          </a:xfrm>
          <a:prstGeom prst="rect"/>
        </p:spPr>
        <p:txBody>
          <a:bodyPr wrap="none">
            <a:spAutoFit/>
          </a:bodyPr>
          <a:p>
            <a:r>
              <a:rPr b="1" cap="all" dirty="0" sz="3200" i="1" lang="en-IN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algn="bl" blurRad="12700" dir="5400000" dist="1000" endPos="45000" rotWithShape="0" stA="28000" sy="-100000"/>
                </a:effectLst>
              </a:rPr>
              <a:t>Fitting procedure for CROS aids</a:t>
            </a:r>
            <a:endParaRPr b="1" cap="all" dirty="0" sz="3200" lang="en-IN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algn="bl" blurRad="12700" dir="5400000" dist="1000" endPos="45000" rotWithShape="0" stA="28000" sy="-100000"/>
              </a:effectLst>
            </a:endParaRPr>
          </a:p>
        </p:txBody>
      </p:sp>
      <p:sp>
        <p:nvSpPr>
          <p:cNvPr id="1048612" name="Rectangle 2"/>
          <p:cNvSpPr/>
          <p:nvPr/>
        </p:nvSpPr>
        <p:spPr>
          <a:xfrm>
            <a:off x="539552" y="1484784"/>
            <a:ext cx="8274179" cy="5120640"/>
          </a:xfrm>
          <a:prstGeom prst="rect"/>
        </p:spPr>
        <p:txBody>
          <a:bodyPr wrap="square">
            <a:spAutoFit/>
          </a:bodyPr>
          <a:p>
            <a:pPr>
              <a:buFont typeface="Wingdings" pitchFamily="2" charset="2"/>
              <a:buChar char="Ø"/>
            </a:pPr>
            <a:r>
              <a:rPr dirty="0" sz="2800" lang="en-IN"/>
              <a:t>The better ear receives the sounds that arrive </a:t>
            </a:r>
            <a:r>
              <a:rPr dirty="0" sz="2800" lang="en-IN" smtClean="0"/>
              <a:t>directly at </a:t>
            </a:r>
            <a:r>
              <a:rPr dirty="0" sz="2800" lang="en-IN"/>
              <a:t>that ear mixed with an amplified version of </a:t>
            </a:r>
            <a:r>
              <a:rPr dirty="0" sz="2800" lang="en-IN" smtClean="0"/>
              <a:t>the sounds </a:t>
            </a:r>
            <a:r>
              <a:rPr dirty="0" sz="2800" lang="en-IN"/>
              <a:t>that arrive at the poorer ear</a:t>
            </a:r>
            <a:r>
              <a:rPr dirty="0" sz="2800" lang="en-IN" smtClean="0"/>
              <a:t>. </a:t>
            </a:r>
          </a:p>
          <a:p>
            <a:pPr>
              <a:buFont typeface="Wingdings" pitchFamily="2" charset="2"/>
              <a:buChar char="Ø"/>
            </a:pPr>
            <a:endParaRPr dirty="0" sz="2800" lang="en-IN"/>
          </a:p>
          <a:p>
            <a:pPr>
              <a:buFont typeface="Wingdings" pitchFamily="2" charset="2"/>
              <a:buChar char="Ø"/>
            </a:pPr>
            <a:r>
              <a:rPr dirty="0" sz="2800" lang="en-IN" smtClean="0"/>
              <a:t>When the </a:t>
            </a:r>
            <a:r>
              <a:rPr dirty="0" sz="2800" lang="en-IN" smtClean="0"/>
              <a:t>sound source </a:t>
            </a:r>
            <a:r>
              <a:rPr dirty="0" sz="2800" lang="en-IN"/>
              <a:t>is on the better ear side, it is advantageous </a:t>
            </a:r>
            <a:r>
              <a:rPr dirty="0" sz="2800" lang="en-IN" smtClean="0"/>
              <a:t>for sounds </a:t>
            </a:r>
            <a:r>
              <a:rPr dirty="0" sz="2800" lang="en-IN"/>
              <a:t>that enter the better ear directly to </a:t>
            </a:r>
            <a:r>
              <a:rPr dirty="0" sz="2800" lang="en-IN" smtClean="0"/>
              <a:t>dominate this </a:t>
            </a:r>
            <a:r>
              <a:rPr dirty="0" sz="2800" lang="en-IN"/>
              <a:t>mixture. </a:t>
            </a:r>
            <a:endParaRPr dirty="0" sz="2800" lang="en-IN" smtClean="0"/>
          </a:p>
          <a:p>
            <a:pPr>
              <a:buFont typeface="Wingdings" pitchFamily="2" charset="2"/>
              <a:buChar char="Ø"/>
            </a:pPr>
            <a:endParaRPr dirty="0" sz="2800" lang="en-IN" smtClean="0"/>
          </a:p>
          <a:p>
            <a:pPr>
              <a:buFont typeface="Wingdings" pitchFamily="2" charset="2"/>
              <a:buChar char="Ø"/>
            </a:pPr>
            <a:r>
              <a:rPr dirty="0" sz="2800" lang="en-IN" smtClean="0"/>
              <a:t>Conversely</a:t>
            </a:r>
            <a:r>
              <a:rPr dirty="0" sz="2800" lang="en-IN"/>
              <a:t>, when the sound source </a:t>
            </a:r>
            <a:r>
              <a:rPr dirty="0" sz="2800" lang="en-IN" smtClean="0"/>
              <a:t>is on </a:t>
            </a:r>
            <a:r>
              <a:rPr dirty="0" sz="2800" lang="en-IN"/>
              <a:t>the poor ear side, it is advantageous for </a:t>
            </a:r>
            <a:r>
              <a:rPr dirty="0" sz="2800" lang="en-IN" smtClean="0"/>
              <a:t>sounds picked </a:t>
            </a:r>
            <a:r>
              <a:rPr dirty="0" sz="2800" lang="en-IN"/>
              <a:t>up by the satellite microphone to dominate </a:t>
            </a:r>
            <a:r>
              <a:rPr dirty="0" sz="2800" lang="en-IN" smtClean="0"/>
              <a:t>the mixture</a:t>
            </a:r>
            <a:r>
              <a:rPr dirty="0" sz="2800" lang="en-US" smtClean="0"/>
              <a:t>.</a:t>
            </a:r>
            <a:r>
              <a:rPr dirty="0" sz="2800" lang="en-US" smtClean="0"/>
              <a:t> </a:t>
            </a:r>
            <a:endParaRPr dirty="0" sz="2800" lang="en-IN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Rectangle 1"/>
          <p:cNvSpPr/>
          <p:nvPr/>
        </p:nvSpPr>
        <p:spPr>
          <a:xfrm>
            <a:off x="2000232" y="375268"/>
            <a:ext cx="6088381" cy="624840"/>
          </a:xfrm>
          <a:prstGeom prst="rect"/>
        </p:spPr>
        <p:txBody>
          <a:bodyPr wrap="none">
            <a:spAutoFit/>
          </a:bodyPr>
          <a:p>
            <a:r>
              <a:rPr b="1" dirty="0" sz="3600" lang="en-IN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</a:rPr>
              <a:t>Bilateral CROS (BICROS) aids</a:t>
            </a:r>
          </a:p>
        </p:txBody>
      </p:sp>
      <p:sp>
        <p:nvSpPr>
          <p:cNvPr id="1048614" name="Rectangle 2"/>
          <p:cNvSpPr/>
          <p:nvPr/>
        </p:nvSpPr>
        <p:spPr>
          <a:xfrm>
            <a:off x="611560" y="1836107"/>
            <a:ext cx="7848872" cy="4701540"/>
          </a:xfrm>
          <a:prstGeom prst="rect"/>
        </p:spPr>
        <p:txBody>
          <a:bodyPr wrap="square">
            <a:spAutoFit/>
          </a:bodyPr>
          <a:p>
            <a:pPr>
              <a:buFont typeface="Wingdings" pitchFamily="2" charset="2"/>
              <a:buChar char="Ø"/>
            </a:pPr>
            <a:r>
              <a:rPr dirty="0" sz="2800" lang="en-IN"/>
              <a:t>If the better ear has a hearing loss, the patient is </a:t>
            </a:r>
            <a:r>
              <a:rPr dirty="0" sz="2800" lang="en-IN" smtClean="0"/>
              <a:t>likely to </a:t>
            </a:r>
            <a:r>
              <a:rPr dirty="0" sz="2800" lang="en-IN"/>
              <a:t>benefit from amplification no matter which side </a:t>
            </a:r>
            <a:r>
              <a:rPr dirty="0" sz="2800" lang="en-IN" smtClean="0"/>
              <a:t>of the </a:t>
            </a:r>
            <a:r>
              <a:rPr dirty="0" sz="2800" lang="en-IN"/>
              <a:t>head the wanted sound comes from. </a:t>
            </a:r>
            <a:endParaRPr dirty="0" sz="2800" lang="en-IN" smtClean="0"/>
          </a:p>
          <a:p>
            <a:pPr>
              <a:buFont typeface="Wingdings" pitchFamily="2" charset="2"/>
              <a:buChar char="Ø"/>
            </a:pPr>
            <a:endParaRPr dirty="0" sz="2800" lang="en-IN" smtClean="0"/>
          </a:p>
          <a:p>
            <a:pPr>
              <a:buFont typeface="Wingdings" pitchFamily="2" charset="2"/>
              <a:buChar char="Ø"/>
            </a:pPr>
            <a:r>
              <a:rPr dirty="0" sz="2800" lang="en-IN" smtClean="0"/>
              <a:t>The </a:t>
            </a:r>
            <a:r>
              <a:rPr dirty="0" sz="2800" lang="en-IN"/>
              <a:t>only </a:t>
            </a:r>
            <a:r>
              <a:rPr dirty="0" sz="2800" lang="en-IN" smtClean="0"/>
              <a:t>way to </a:t>
            </a:r>
            <a:r>
              <a:rPr dirty="0" sz="2800" lang="en-IN"/>
              <a:t>always pick up the clearer signal is to have a </a:t>
            </a:r>
            <a:r>
              <a:rPr dirty="0" sz="2800" lang="en-IN" smtClean="0"/>
              <a:t>microphone mounted </a:t>
            </a:r>
            <a:r>
              <a:rPr dirty="0" sz="2800" lang="en-IN"/>
              <a:t>on each side of the head. </a:t>
            </a:r>
            <a:endParaRPr dirty="0" sz="2800" lang="en-IN" smtClean="0"/>
          </a:p>
          <a:p>
            <a:pPr>
              <a:buFont typeface="Wingdings" pitchFamily="2" charset="2"/>
              <a:buChar char="Ø"/>
            </a:pPr>
            <a:endParaRPr dirty="0" sz="2800" lang="en-IN" smtClean="0"/>
          </a:p>
          <a:p>
            <a:pPr>
              <a:buFont typeface="Wingdings" pitchFamily="2" charset="2"/>
              <a:buChar char="Ø"/>
            </a:pPr>
            <a:r>
              <a:rPr dirty="0" sz="2800" lang="en-IN" smtClean="0"/>
              <a:t>If </a:t>
            </a:r>
            <a:r>
              <a:rPr dirty="0" sz="2800" lang="en-IN"/>
              <a:t>each </a:t>
            </a:r>
            <a:r>
              <a:rPr dirty="0" sz="2800" lang="en-IN" smtClean="0"/>
              <a:t>of these </a:t>
            </a:r>
            <a:r>
              <a:rPr dirty="0" sz="2800" lang="en-IN"/>
              <a:t>microphones is connected to the same </a:t>
            </a:r>
            <a:r>
              <a:rPr dirty="0" sz="2800" lang="en-IN" smtClean="0"/>
              <a:t>amplifier and </a:t>
            </a:r>
            <a:r>
              <a:rPr dirty="0" sz="2800" lang="en-IN"/>
              <a:t>receiver,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Rectangle 1"/>
          <p:cNvSpPr/>
          <p:nvPr/>
        </p:nvSpPr>
        <p:spPr>
          <a:xfrm>
            <a:off x="827584" y="1116027"/>
            <a:ext cx="7907300" cy="3710941"/>
          </a:xfrm>
          <a:prstGeom prst="rect"/>
        </p:spPr>
        <p:txBody>
          <a:bodyPr wrap="square">
            <a:spAutoFit/>
          </a:bodyPr>
          <a:p>
            <a:pPr>
              <a:buFont typeface="Wingdings" pitchFamily="2" charset="2"/>
              <a:buChar char="Ø"/>
            </a:pPr>
            <a:r>
              <a:rPr dirty="0" sz="2800" lang="en-IN" smtClean="0"/>
              <a:t>The BICROS system also works effectively for signals coming from directly in front of the listener.</a:t>
            </a:r>
          </a:p>
          <a:p>
            <a:pPr>
              <a:buFont typeface="Wingdings" pitchFamily="2" charset="2"/>
              <a:buChar char="Ø"/>
            </a:pPr>
            <a:endParaRPr altLang="en-US" lang="zh-CN"/>
          </a:p>
          <a:p>
            <a:pPr>
              <a:buFont typeface="Wingdings" pitchFamily="2" charset="2"/>
              <a:buChar char="Ø"/>
            </a:pPr>
            <a:r>
              <a:rPr dirty="0" sz="2800" lang="en-IN" smtClean="0"/>
              <a:t>In </a:t>
            </a:r>
            <a:r>
              <a:rPr dirty="0" sz="2800" lang="en-IN" smtClean="0"/>
              <a:t>this case, the wanted signal reaches the </a:t>
            </a:r>
            <a:r>
              <a:rPr dirty="0" sz="2800" lang="en-IN" smtClean="0"/>
              <a:t>two microphones </a:t>
            </a:r>
            <a:r>
              <a:rPr dirty="0" sz="2800" lang="en-IN" smtClean="0"/>
              <a:t>simultaneously and so the outputs of the </a:t>
            </a:r>
            <a:r>
              <a:rPr dirty="0" sz="2800" lang="en-IN" smtClean="0"/>
              <a:t>two microphones </a:t>
            </a:r>
            <a:r>
              <a:rPr dirty="0" sz="2800" lang="en-IN" smtClean="0"/>
              <a:t>are added together</a:t>
            </a:r>
            <a:r>
              <a:rPr dirty="0" sz="2800" lang="en-US" smtClean="0"/>
              <a:t>.</a:t>
            </a:r>
            <a:r>
              <a:rPr dirty="0" sz="2800" lang="en-IN" smtClean="0"/>
              <a:t> </a:t>
            </a:r>
            <a:endParaRPr dirty="0" sz="2800" lang="en-IN"/>
          </a:p>
          <a:p>
            <a:pPr>
              <a:buFont typeface="Wingdings" pitchFamily="2" charset="2"/>
              <a:buChar char="Ø"/>
            </a:pPr>
            <a:endParaRPr dirty="0" sz="2800" lang="en-IN"/>
          </a:p>
          <a:p>
            <a:pPr>
              <a:buFont typeface="Wingdings" pitchFamily="2" charset="2"/>
              <a:buChar char="Ø"/>
            </a:pPr>
            <a:endParaRPr dirty="0" sz="2800" lang="en-IN"/>
          </a:p>
        </p:txBody>
      </p:sp>
      <p:sp>
        <p:nvSpPr>
          <p:cNvPr id="1048619" name="Rectangle 2"/>
          <p:cNvSpPr/>
          <p:nvPr/>
        </p:nvSpPr>
        <p:spPr>
          <a:xfrm>
            <a:off x="827584" y="5220286"/>
            <a:ext cx="7780725" cy="1348740"/>
          </a:xfrm>
          <a:prstGeom prst="rect"/>
        </p:spPr>
        <p:txBody>
          <a:bodyPr wrap="square">
            <a:spAutoFit/>
          </a:bodyPr>
          <a:p>
            <a:pPr>
              <a:buFont typeface="Wingdings" pitchFamily="2" charset="2"/>
              <a:buChar char="Ø"/>
            </a:pPr>
            <a:r>
              <a:rPr dirty="0" sz="2800" lang="en-IN" smtClean="0"/>
              <a:t>Sounds </a:t>
            </a:r>
            <a:r>
              <a:rPr dirty="0" sz="2800" lang="en-IN" smtClean="0"/>
              <a:t>coming from other directions</a:t>
            </a:r>
            <a:r>
              <a:rPr dirty="0" sz="2800" lang="en-US" smtClean="0"/>
              <a:t> </a:t>
            </a:r>
            <a:r>
              <a:rPr dirty="0" sz="2800" lang="en-IN" smtClean="0"/>
              <a:t>reach the two microphones out of phase by </a:t>
            </a:r>
            <a:r>
              <a:rPr dirty="0" sz="2800" lang="en-IN" smtClean="0"/>
              <a:t>different degrees</a:t>
            </a:r>
            <a:r>
              <a:rPr dirty="0" sz="2800" lang="en-IN" smtClean="0"/>
              <a:t>.</a:t>
            </a:r>
            <a:endParaRPr dirty="0" sz="2800" lang="en-IN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0" name="Rectangle 1"/>
          <p:cNvSpPr/>
          <p:nvPr/>
        </p:nvSpPr>
        <p:spPr>
          <a:xfrm>
            <a:off x="1016818" y="541548"/>
            <a:ext cx="6912768" cy="1767841"/>
          </a:xfrm>
          <a:prstGeom prst="rect"/>
        </p:spPr>
        <p:txBody>
          <a:bodyPr wrap="square">
            <a:spAutoFit/>
          </a:bodyPr>
          <a:p>
            <a:r>
              <a:rPr dirty="0" sz="2800" lang="en-IN" smtClean="0"/>
              <a:t>The BICROS system confers only a minor </a:t>
            </a:r>
            <a:r>
              <a:rPr dirty="0" sz="2800" lang="en-IN" smtClean="0"/>
              <a:t>advantage in </a:t>
            </a:r>
            <a:r>
              <a:rPr dirty="0" sz="2800" lang="en-IN" smtClean="0"/>
              <a:t>defeating feedback, because one of the two </a:t>
            </a:r>
            <a:r>
              <a:rPr dirty="0" sz="2800" lang="en-IN" smtClean="0"/>
              <a:t>microphones is </a:t>
            </a:r>
            <a:r>
              <a:rPr dirty="0" sz="2800" lang="en-IN" smtClean="0"/>
              <a:t>near the ear canal receiving the </a:t>
            </a:r>
            <a:r>
              <a:rPr dirty="0" sz="2800" lang="en-IN" smtClean="0"/>
              <a:t>amplified sound</a:t>
            </a:r>
            <a:r>
              <a:rPr dirty="0" sz="2800" lang="en-IN" smtClean="0"/>
              <a:t>,</a:t>
            </a:r>
            <a:endParaRPr dirty="0" sz="2800" lang="en-IN"/>
          </a:p>
        </p:txBody>
      </p:sp>
      <p:sp>
        <p:nvSpPr>
          <p:cNvPr id="1048621" name="Rectangle 2"/>
          <p:cNvSpPr/>
          <p:nvPr/>
        </p:nvSpPr>
        <p:spPr>
          <a:xfrm>
            <a:off x="971600" y="3356992"/>
            <a:ext cx="7416824" cy="2606040"/>
          </a:xfrm>
          <a:prstGeom prst="rect"/>
        </p:spPr>
        <p:txBody>
          <a:bodyPr wrap="square">
            <a:spAutoFit/>
          </a:bodyPr>
          <a:p>
            <a:r>
              <a:rPr b="1" dirty="0" sz="2800" i="1" lang="en-IN" smtClean="0">
                <a:solidFill>
                  <a:srgbClr val="002060"/>
                </a:solidFill>
              </a:rPr>
              <a:t>Candidacy for BICROS </a:t>
            </a:r>
            <a:r>
              <a:rPr b="1" dirty="0" sz="2800" i="1" lang="en-IN" smtClean="0">
                <a:solidFill>
                  <a:srgbClr val="002060"/>
                </a:solidFill>
              </a:rPr>
              <a:t>aids:-</a:t>
            </a:r>
            <a:endParaRPr b="1" dirty="0" sz="2800" i="1" lang="en-IN" smtClean="0">
              <a:solidFill>
                <a:srgbClr val="002060"/>
              </a:solidFill>
            </a:endParaRPr>
          </a:p>
          <a:p>
            <a:r>
              <a:rPr dirty="0" sz="2800" lang="en-IN" smtClean="0"/>
              <a:t>Patients can benefit from a BICROS hearing aid if</a:t>
            </a:r>
            <a:r>
              <a:rPr dirty="0" sz="2800" lang="en-US" smtClean="0"/>
              <a:t> </a:t>
            </a:r>
            <a:r>
              <a:rPr dirty="0" sz="2800" lang="en-IN" smtClean="0"/>
              <a:t>they have an asymmetric bilateral hearing loss </a:t>
            </a:r>
            <a:r>
              <a:rPr dirty="0" sz="2800" lang="en-IN" smtClean="0"/>
              <a:t>such that </a:t>
            </a:r>
            <a:r>
              <a:rPr dirty="0" sz="2800" lang="en-IN" smtClean="0"/>
              <a:t>the poorer ear has too great a hearing loss </a:t>
            </a:r>
            <a:r>
              <a:rPr dirty="0" sz="2800" lang="en-IN" smtClean="0"/>
              <a:t>to benefit </a:t>
            </a:r>
            <a:r>
              <a:rPr dirty="0" sz="2800" lang="en-IN" smtClean="0"/>
              <a:t>from a hearing aid</a:t>
            </a:r>
            <a:endParaRPr altLang="en-US" lang="zh-CN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5" name="Picture 2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1" cstate="print"/>
          <a:srcRect/>
          <a:stretch>
            <a:fillRect/>
          </a:stretch>
        </p:blipFill>
        <p:spPr bwMode="auto">
          <a:xfrm>
            <a:off x="1785918" y="548680"/>
            <a:ext cx="5643601" cy="6033031"/>
          </a:xfrm>
          <a:prstGeom prst="rect"/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2" name="TextBox 1048670"/>
          <p:cNvSpPr txBox="1"/>
          <p:nvPr/>
        </p:nvSpPr>
        <p:spPr>
          <a:xfrm>
            <a:off x="3000364" y="428604"/>
            <a:ext cx="4272762" cy="523220"/>
          </a:xfrm>
          <a:prstGeom prst="rect"/>
        </p:spPr>
        <p:txBody>
          <a:bodyPr rtlCol="0" wrap="square">
            <a:spAutoFit/>
          </a:bodyPr>
          <a:p>
            <a:r>
              <a:rPr dirty="0" sz="2800" lang="en-US" smtClean="0">
                <a:solidFill>
                  <a:srgbClr val="000000"/>
                </a:solidFill>
              </a:rPr>
              <a:t>IROS hearing aid </a:t>
            </a:r>
            <a:endParaRPr dirty="0" sz="2800" lang="en-US">
              <a:solidFill>
                <a:srgbClr val="000000"/>
              </a:solidFill>
            </a:endParaRPr>
          </a:p>
        </p:txBody>
      </p:sp>
      <p:sp>
        <p:nvSpPr>
          <p:cNvPr id="1048623" name="TextBox 1048671"/>
          <p:cNvSpPr txBox="1"/>
          <p:nvPr/>
        </p:nvSpPr>
        <p:spPr>
          <a:xfrm>
            <a:off x="284022" y="1865688"/>
            <a:ext cx="8343792" cy="2606040"/>
          </a:xfrm>
          <a:prstGeom prst="rect"/>
        </p:spPr>
        <p:txBody>
          <a:bodyPr rtlCol="0" wrap="square">
            <a:spAutoFit/>
          </a:bodyPr>
          <a:p>
            <a:r>
              <a:rPr sz="2800" lang="en-US">
                <a:solidFill>
                  <a:srgbClr val="000000"/>
                </a:solidFill>
              </a:rPr>
              <a:t>Ipsilateral routing of signal is merely a conventional monoaural or binaural fitting</a:t>
            </a:r>
          </a:p>
          <a:p>
            <a:endParaRPr sz="2800" lang="en-US">
              <a:solidFill>
                <a:srgbClr val="000000"/>
              </a:solidFill>
            </a:endParaRPr>
          </a:p>
          <a:p>
            <a:r>
              <a:rPr sz="2800" lang="en-US">
                <a:solidFill>
                  <a:srgbClr val="000000"/>
                </a:solidFill>
              </a:rPr>
              <a:t>The microphone mounted on the ear with decrease hearing feeds it's output to the amplifier on the same ear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extBox 2"/>
          <p:cNvSpPr txBox="1"/>
          <p:nvPr/>
        </p:nvSpPr>
        <p:spPr>
          <a:xfrm>
            <a:off x="130970" y="1320589"/>
            <a:ext cx="8870179" cy="3025140"/>
          </a:xfrm>
          <a:prstGeom prst="rect"/>
          <a:noFill/>
        </p:spPr>
        <p:txBody>
          <a:bodyPr rtlCol="0" wrap="square">
            <a:spAutoFit/>
          </a:bodyPr>
          <a:p>
            <a:pPr indent="-457200" marL="457200">
              <a:buFont typeface="Arial"/>
              <a:buChar char="•"/>
            </a:pPr>
            <a:r>
              <a:rPr dirty="0" sz="2800" lang="en-IN" smtClean="0"/>
              <a:t>When the use without the crossover mechanics , the fitting is referred to as an </a:t>
            </a:r>
            <a:r>
              <a:rPr b="1" dirty="0" sz="2800" lang="en-IN" smtClean="0"/>
              <a:t>IROS</a:t>
            </a:r>
            <a:r>
              <a:rPr dirty="0" sz="2800" lang="en-IN" smtClean="0"/>
              <a:t> (</a:t>
            </a:r>
            <a:r>
              <a:rPr dirty="0" sz="2800" lang="en-IN" err="1" smtClean="0"/>
              <a:t>ipsilateral</a:t>
            </a:r>
            <a:r>
              <a:rPr dirty="0" sz="2800" lang="en-IN" smtClean="0"/>
              <a:t>  routing of single) fitting and is a standard hearing aid with a </a:t>
            </a:r>
            <a:r>
              <a:rPr dirty="0" sz="2800" lang="en-IN" err="1" smtClean="0"/>
              <a:t>nonoccluding</a:t>
            </a:r>
            <a:r>
              <a:rPr dirty="0" sz="2800" lang="en-IN" smtClean="0"/>
              <a:t> or ‘’free field ‘’ </a:t>
            </a:r>
            <a:r>
              <a:rPr dirty="0" sz="2800" lang="en-IN" err="1" smtClean="0"/>
              <a:t>earmold</a:t>
            </a:r>
            <a:r>
              <a:rPr dirty="0" sz="2800" lang="en-IN" smtClean="0"/>
              <a:t> on the same side  not truly a CROS variation , IROS  can be beneficial for mild - to – moderate , sensory neural hearing loss</a:t>
            </a:r>
            <a:endParaRPr b="1" dirty="0" sz="2800"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6" name="Picture 2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1"/>
          <a:srcRect/>
          <a:stretch>
            <a:fillRect/>
          </a:stretch>
        </p:blipFill>
        <p:spPr bwMode="auto">
          <a:xfrm>
            <a:off x="1714480" y="357166"/>
            <a:ext cx="5500726" cy="609950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5" name="Title 1"/>
          <p:cNvSpPr txBox="1"/>
          <p:nvPr/>
        </p:nvSpPr>
        <p:spPr>
          <a:xfrm>
            <a:off x="685800" y="2130425"/>
            <a:ext cx="7772400" cy="1470025"/>
          </a:xfrm>
          <a:prstGeom prst="rect"/>
        </p:spPr>
        <p:txBody>
          <a:bodyPr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baseline="0" b="0" cap="none" sz="4400" i="0" kern="1200" kumimoji="0" lang="en-IN" noProof="0" normalizeH="0" spc="0" strike="noStrike" u="none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Head Shadow Effect ,Baffle effect , Head Diffraction</a:t>
            </a:r>
            <a:endParaRPr baseline="0" b="0" cap="none" dirty="0" sz="4400" i="0" kern="1200" kumimoji="0" lang="en-US" noProof="0" normalizeH="0" spc="0" strike="noStrike" u="none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8" name="Rectangle 1"/>
          <p:cNvSpPr/>
          <p:nvPr/>
        </p:nvSpPr>
        <p:spPr>
          <a:xfrm>
            <a:off x="2985817" y="241484"/>
            <a:ext cx="3192779" cy="510540"/>
          </a:xfrm>
          <a:prstGeom prst="rect"/>
        </p:spPr>
        <p:txBody>
          <a:bodyPr wrap="none">
            <a:spAutoFit/>
          </a:bodyPr>
          <a:p>
            <a:r>
              <a:rPr b="1" dirty="0" sz="2800" lang="en-IN"/>
              <a:t>CROS Hearing Aids</a:t>
            </a:r>
            <a:endParaRPr dirty="0" sz="2800" lang="en-IN"/>
          </a:p>
        </p:txBody>
      </p:sp>
      <p:sp>
        <p:nvSpPr>
          <p:cNvPr id="1048599" name="Rectangle 2"/>
          <p:cNvSpPr/>
          <p:nvPr/>
        </p:nvSpPr>
        <p:spPr>
          <a:xfrm>
            <a:off x="611560" y="1477228"/>
            <a:ext cx="7848872" cy="4701541"/>
          </a:xfrm>
          <a:prstGeom prst="rect"/>
        </p:spPr>
        <p:txBody>
          <a:bodyPr wrap="square">
            <a:spAutoFit/>
          </a:bodyPr>
          <a:p>
            <a:pPr>
              <a:buFont typeface="Wingdings" pitchFamily="2" charset="2"/>
              <a:buChar char="Ø"/>
            </a:pPr>
            <a:r>
              <a:rPr dirty="0" sz="2800" lang="en-IN"/>
              <a:t>A </a:t>
            </a:r>
            <a:r>
              <a:rPr b="1" dirty="0" sz="2800" lang="en-IN" err="1"/>
              <a:t>Contralateral</a:t>
            </a:r>
            <a:r>
              <a:rPr b="1" dirty="0" sz="2800" lang="en-IN"/>
              <a:t> Routing Of Signals (CROS</a:t>
            </a:r>
            <a:r>
              <a:rPr b="1" dirty="0" sz="2800" lang="en-IN" smtClean="0"/>
              <a:t>)</a:t>
            </a:r>
            <a:r>
              <a:rPr dirty="0" sz="2800" lang="en-IN"/>
              <a:t> hearing aid is a type of </a:t>
            </a:r>
            <a:r>
              <a:rPr dirty="0" sz="2800" lang="en-IN">
                <a:hlinkClick r:id="rId1" tooltip="Hearing aid"/>
              </a:rPr>
              <a:t>hearing aid</a:t>
            </a:r>
            <a:r>
              <a:rPr dirty="0" sz="2800" lang="en-IN"/>
              <a:t> that is used to treat a condition in which the patient has no usable hearing in one ear and minimal hearing loss or normal hearing in the other ear. </a:t>
            </a:r>
            <a:endParaRPr dirty="0" sz="2800" lang="en-IN" smtClean="0"/>
          </a:p>
          <a:p>
            <a:pPr>
              <a:buFont typeface="Wingdings" pitchFamily="2" charset="2"/>
              <a:buChar char="Ø"/>
            </a:pPr>
            <a:endParaRPr dirty="0" sz="2800" lang="en-IN"/>
          </a:p>
          <a:p>
            <a:pPr>
              <a:buFont typeface="Wingdings" pitchFamily="2" charset="2"/>
              <a:buChar char="Ø"/>
            </a:pPr>
            <a:r>
              <a:rPr dirty="0" sz="2800" lang="en-IN" smtClean="0"/>
              <a:t>This </a:t>
            </a:r>
            <a:r>
              <a:rPr dirty="0" sz="2800" lang="en-IN"/>
              <a:t>is referred to as </a:t>
            </a:r>
            <a:r>
              <a:rPr dirty="0" sz="2800" lang="en-IN">
                <a:hlinkClick r:id="rId2" tooltip="Unilateral hearing loss"/>
              </a:rPr>
              <a:t>Single Sided </a:t>
            </a:r>
            <a:r>
              <a:rPr dirty="0" sz="2800" lang="en-IN" smtClean="0">
                <a:hlinkClick r:id="rId2" tooltip="Unilateral hearing loss"/>
              </a:rPr>
              <a:t>Deafness</a:t>
            </a:r>
            <a:r>
              <a:rPr dirty="0" sz="2800" lang="en-IN" smtClean="0"/>
              <a:t>.</a:t>
            </a:r>
          </a:p>
          <a:p>
            <a:pPr>
              <a:buFont typeface="Wingdings" pitchFamily="2" charset="2"/>
              <a:buChar char="Ø"/>
            </a:pPr>
            <a:endParaRPr dirty="0" sz="2800" lang="en-IN"/>
          </a:p>
          <a:p>
            <a:pPr>
              <a:buFont typeface="Wingdings" pitchFamily="2" charset="2"/>
              <a:buChar char="Ø"/>
            </a:pPr>
            <a:r>
              <a:rPr dirty="0" sz="2800" lang="en-IN" smtClean="0"/>
              <a:t> </a:t>
            </a:r>
            <a:r>
              <a:rPr dirty="0" sz="2800" lang="en-IN"/>
              <a:t>The CROS hearing Aid takes sound from the ear with poorer hearing and transmits to the ear with better hearing.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6" name="Rectangle 1"/>
          <p:cNvSpPr/>
          <p:nvPr/>
        </p:nvSpPr>
        <p:spPr>
          <a:xfrm>
            <a:off x="110374" y="1928802"/>
            <a:ext cx="8952379" cy="2606040"/>
          </a:xfrm>
          <a:prstGeom prst="rect"/>
        </p:spPr>
        <p:txBody>
          <a:bodyPr wrap="square">
            <a:spAutoFit/>
          </a:bodyPr>
          <a:p>
            <a:pPr indent="-457200" marL="457200">
              <a:buFont typeface="Arial"/>
              <a:buChar char="•"/>
            </a:pPr>
            <a:r>
              <a:rPr dirty="0" sz="2800" lang="en-US" smtClean="0"/>
              <a:t>A head shadow or acoustic shadow is a region of reduced amplitude of a sound because it is obstructed by the head (diffracted).</a:t>
            </a:r>
          </a:p>
          <a:p>
            <a:endParaRPr dirty="0" sz="2800" lang="en-US" smtClean="0"/>
          </a:p>
          <a:p>
            <a:pPr indent="-457200" marL="457200">
              <a:buFont typeface="Arial"/>
              <a:buChar char="•"/>
            </a:pPr>
            <a:r>
              <a:rPr dirty="0" sz="2800" lang="en-US" smtClean="0"/>
              <a:t>Sound may have to travel through and around the head in order to reach an ear.</a:t>
            </a:r>
            <a:endParaRPr dirty="0" sz="2800" lang="en-US"/>
          </a:p>
        </p:txBody>
      </p:sp>
      <p:sp>
        <p:nvSpPr>
          <p:cNvPr id="1048627" name="TextBox 2"/>
          <p:cNvSpPr txBox="1"/>
          <p:nvPr/>
        </p:nvSpPr>
        <p:spPr>
          <a:xfrm>
            <a:off x="3214678" y="642918"/>
            <a:ext cx="2938780" cy="688340"/>
          </a:xfrm>
          <a:prstGeom prst="rect"/>
          <a:noFill/>
        </p:spPr>
        <p:txBody>
          <a:bodyPr rtlCol="0" wrap="none">
            <a:spAutoFit/>
          </a:bodyPr>
          <a:p>
            <a:r>
              <a:rPr b="1" dirty="0" sz="4000" lang="en-US" smtClean="0">
                <a:latin typeface="Times New Roman" pitchFamily="18" charset="0"/>
                <a:cs typeface="Times New Roman" pitchFamily="18" charset="0"/>
              </a:rPr>
              <a:t>Introduction </a:t>
            </a:r>
            <a:endParaRPr b="1" dirty="0" sz="4000" lang="en-US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8" name="Rectangle 1"/>
          <p:cNvSpPr/>
          <p:nvPr/>
        </p:nvSpPr>
        <p:spPr>
          <a:xfrm>
            <a:off x="715015" y="1285860"/>
            <a:ext cx="7643199" cy="1767840"/>
          </a:xfrm>
          <a:prstGeom prst="rect"/>
        </p:spPr>
        <p:txBody>
          <a:bodyPr wrap="square">
            <a:spAutoFit/>
          </a:bodyPr>
          <a:p>
            <a:pPr indent="-457200" marL="457200">
              <a:buFont typeface="Arial"/>
              <a:buChar char="•"/>
            </a:pPr>
            <a:r>
              <a:rPr dirty="0" sz="2800" lang="en-US" smtClean="0"/>
              <a:t>To appreciate how directional differences are represented acoustically at the ears, let us suppose that a loudspeaker is located at an azimuth of 45° to the right,</a:t>
            </a:r>
            <a:endParaRPr dirty="0" sz="2800" lang="en-US"/>
          </a:p>
        </p:txBody>
      </p:sp>
      <p:sp>
        <p:nvSpPr>
          <p:cNvPr id="1048629" name="Rectangle 2"/>
          <p:cNvSpPr/>
          <p:nvPr/>
        </p:nvSpPr>
        <p:spPr>
          <a:xfrm>
            <a:off x="713012" y="3329889"/>
            <a:ext cx="7788078" cy="1348740"/>
          </a:xfrm>
          <a:prstGeom prst="rect"/>
        </p:spPr>
        <p:txBody>
          <a:bodyPr wrap="square">
            <a:spAutoFit/>
          </a:bodyPr>
          <a:p>
            <a:pPr indent="-457200" marL="457200">
              <a:buFont typeface="Arial"/>
              <a:buChar char="•"/>
            </a:pPr>
            <a:r>
              <a:rPr dirty="0" sz="2800" lang="en-US" smtClean="0"/>
              <a:t>even though the original sound is the same, it reaches the left (“far”) ear differently than it does the right (“near”) ear</a:t>
            </a:r>
            <a:r>
              <a:rPr dirty="0" sz="2800" lang="en-US" smtClean="0"/>
              <a:t>.</a:t>
            </a:r>
            <a:r>
              <a:rPr dirty="0" sz="2800" lang="en-US" smtClean="0"/>
              <a:t> </a:t>
            </a:r>
            <a:endParaRPr dirty="0" sz="2800" lang="en-US"/>
          </a:p>
        </p:txBody>
      </p:sp>
      <p:sp>
        <p:nvSpPr>
          <p:cNvPr id="1048630" name="Rectangle 3"/>
          <p:cNvSpPr/>
          <p:nvPr/>
        </p:nvSpPr>
        <p:spPr>
          <a:xfrm>
            <a:off x="785786" y="5220314"/>
            <a:ext cx="7715304" cy="510540"/>
          </a:xfrm>
          <a:prstGeom prst="rect"/>
        </p:spPr>
        <p:txBody>
          <a:bodyPr wrap="square">
            <a:spAutoFit/>
          </a:bodyPr>
          <a:p>
            <a:pPr indent="-457200" marL="457200">
              <a:buFont typeface="Arial"/>
              <a:buChar char="•"/>
            </a:pPr>
            <a:endParaRPr dirty="0" sz="2800" lang="en-US"/>
          </a:p>
        </p:txBody>
      </p:sp>
      <p:sp>
        <p:nvSpPr>
          <p:cNvPr id="1048631" name="TextBox 4"/>
          <p:cNvSpPr txBox="1"/>
          <p:nvPr/>
        </p:nvSpPr>
        <p:spPr>
          <a:xfrm>
            <a:off x="3272807" y="357166"/>
            <a:ext cx="2125979" cy="688340"/>
          </a:xfrm>
          <a:prstGeom prst="rect"/>
          <a:noFill/>
        </p:spPr>
        <p:txBody>
          <a:bodyPr rtlCol="0" wrap="none">
            <a:spAutoFit/>
          </a:bodyPr>
          <a:p>
            <a:r>
              <a:rPr dirty="0" sz="4000" lang="en-US" smtClean="0">
                <a:latin typeface="Times New Roman" pitchFamily="18" charset="0"/>
                <a:cs typeface="Times New Roman" pitchFamily="18" charset="0"/>
              </a:rPr>
              <a:t>Example</a:t>
            </a:r>
            <a:endParaRPr dirty="0" sz="4000" lang="en-US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7" name="Picture 2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1"/>
          <a:srcRect/>
          <a:stretch>
            <a:fillRect/>
          </a:stretch>
        </p:blipFill>
        <p:spPr bwMode="auto">
          <a:xfrm>
            <a:off x="1428728" y="318958"/>
            <a:ext cx="5857916" cy="6396190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Rectangle 1"/>
          <p:cNvSpPr/>
          <p:nvPr/>
        </p:nvSpPr>
        <p:spPr>
          <a:xfrm>
            <a:off x="785786" y="642918"/>
            <a:ext cx="7643866" cy="1767841"/>
          </a:xfrm>
          <a:prstGeom prst="rect"/>
        </p:spPr>
        <p:txBody>
          <a:bodyPr wrap="square">
            <a:spAutoFit/>
          </a:bodyPr>
          <a:p>
            <a:pPr indent="-457200" marL="457200">
              <a:buFont typeface="Arial"/>
              <a:buChar char="•"/>
            </a:pPr>
            <a:r>
              <a:rPr dirty="0" sz="2800" lang="en-US" smtClean="0"/>
              <a:t>As a result, the sound reaches the far ear at a softer level than it reaches the near ear. This level disadvantage at the far ear is called the head shadow effect. </a:t>
            </a:r>
            <a:endParaRPr dirty="0" sz="2800" lang="en-US"/>
          </a:p>
        </p:txBody>
      </p:sp>
      <p:sp>
        <p:nvSpPr>
          <p:cNvPr id="1048633" name="Rectangle 2"/>
          <p:cNvSpPr/>
          <p:nvPr/>
        </p:nvSpPr>
        <p:spPr>
          <a:xfrm>
            <a:off x="785786" y="2757398"/>
            <a:ext cx="7643866" cy="1767840"/>
          </a:xfrm>
          <a:prstGeom prst="rect"/>
        </p:spPr>
        <p:txBody>
          <a:bodyPr wrap="square">
            <a:spAutoFit/>
          </a:bodyPr>
          <a:p>
            <a:pPr indent="-457200" marL="457200">
              <a:buFont typeface="Arial"/>
              <a:buChar char="•"/>
            </a:pPr>
            <a:r>
              <a:rPr dirty="0" sz="2800" lang="en-US" smtClean="0"/>
              <a:t>The head shadow occurs for frequencies that can be obstructed by the head. This occurs for sounds with wavelengths that are short compared with the size of the head</a:t>
            </a:r>
            <a:endParaRPr dirty="0" sz="2800" lang="en-US"/>
          </a:p>
        </p:txBody>
      </p:sp>
      <p:sp>
        <p:nvSpPr>
          <p:cNvPr id="1048634" name="Rectangle 3"/>
          <p:cNvSpPr/>
          <p:nvPr/>
        </p:nvSpPr>
        <p:spPr>
          <a:xfrm>
            <a:off x="785786" y="4714884"/>
            <a:ext cx="8065996" cy="1767841"/>
          </a:xfrm>
          <a:prstGeom prst="rect"/>
        </p:spPr>
        <p:txBody>
          <a:bodyPr wrap="square">
            <a:spAutoFit/>
          </a:bodyPr>
          <a:p>
            <a:pPr indent="-457200" marL="457200">
              <a:buFont typeface="Arial"/>
              <a:buChar char="•"/>
            </a:pPr>
            <a:r>
              <a:rPr dirty="0" sz="2800" lang="en-US" smtClean="0"/>
              <a:t>Recall that wavelength gets shorter as frequency increases. Hence, the head shadow affects relatively higher frequencies, especially those over ~ 1500 Hz. </a:t>
            </a:r>
            <a:endParaRPr dirty="0" sz="2800"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0" name="Rectangle 1"/>
          <p:cNvSpPr/>
          <p:nvPr/>
        </p:nvSpPr>
        <p:spPr>
          <a:xfrm>
            <a:off x="714348" y="760381"/>
            <a:ext cx="7429552" cy="1348740"/>
          </a:xfrm>
          <a:prstGeom prst="rect"/>
        </p:spPr>
        <p:txBody>
          <a:bodyPr wrap="square">
            <a:spAutoFit/>
          </a:bodyPr>
          <a:p>
            <a:pPr indent="-457200" marL="457200">
              <a:buFont typeface="Arial"/>
              <a:buChar char="•"/>
            </a:pPr>
            <a:r>
              <a:rPr dirty="0" sz="2800" lang="en-US" smtClean="0"/>
              <a:t>This level difference between the ears is called an inter-ear (</a:t>
            </a:r>
            <a:r>
              <a:rPr dirty="0" sz="2800" lang="en-US" err="1" smtClean="0"/>
              <a:t>interaural</a:t>
            </a:r>
            <a:r>
              <a:rPr dirty="0" sz="2800" lang="en-US" smtClean="0"/>
              <a:t>) intensity difference</a:t>
            </a:r>
            <a:endParaRPr dirty="0" sz="2800"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extBox 1"/>
          <p:cNvSpPr txBox="1"/>
          <p:nvPr/>
        </p:nvSpPr>
        <p:spPr>
          <a:xfrm>
            <a:off x="2500298" y="353210"/>
            <a:ext cx="4214842" cy="646331"/>
          </a:xfrm>
          <a:prstGeom prst="rect"/>
          <a:noFill/>
        </p:spPr>
        <p:txBody>
          <a:bodyPr rtlCol="0" wrap="square">
            <a:spAutoFit/>
          </a:bodyPr>
          <a:p>
            <a:r>
              <a:rPr b="1" dirty="0" sz="3600" lang="en-IN" smtClean="0"/>
              <a:t>Diffraction effects </a:t>
            </a:r>
            <a:endParaRPr b="1" dirty="0" sz="3600" lang="en-US"/>
          </a:p>
        </p:txBody>
      </p:sp>
      <p:sp>
        <p:nvSpPr>
          <p:cNvPr id="1048589" name="TextBox 2"/>
          <p:cNvSpPr txBox="1"/>
          <p:nvPr/>
        </p:nvSpPr>
        <p:spPr>
          <a:xfrm>
            <a:off x="857224" y="1567656"/>
            <a:ext cx="7572428" cy="4841240"/>
          </a:xfrm>
          <a:prstGeom prst="rect"/>
          <a:noFill/>
        </p:spPr>
        <p:txBody>
          <a:bodyPr rtlCol="0" wrap="square">
            <a:spAutoFit/>
          </a:bodyPr>
          <a:p>
            <a:r>
              <a:rPr b="1" dirty="0" sz="3200" lang="en-IN" smtClean="0"/>
              <a:t>Introduction:-</a:t>
            </a:r>
          </a:p>
          <a:p>
            <a:r>
              <a:rPr dirty="0" sz="2400" lang="en-IN" smtClean="0"/>
              <a:t>Diffraction is the bending of sound waves in the presence of obstacles.</a:t>
            </a:r>
          </a:p>
          <a:p>
            <a:endParaRPr dirty="0" sz="2400" lang="en-IN" smtClean="0"/>
          </a:p>
          <a:p>
            <a:pPr indent="-342900" marL="342900">
              <a:buFont typeface="Arial"/>
              <a:buChar char="•"/>
            </a:pPr>
            <a:r>
              <a:rPr dirty="0" sz="2400" lang="en-IN" smtClean="0"/>
              <a:t>Dependent on the wavelength  of sound and the size of the obstacles </a:t>
            </a:r>
          </a:p>
          <a:p>
            <a:endParaRPr dirty="0" sz="2400" lang="en-IN" smtClean="0"/>
          </a:p>
          <a:p>
            <a:pPr indent="-342900" marL="342900">
              <a:buFont typeface="Arial"/>
              <a:buChar char="•"/>
            </a:pPr>
            <a:r>
              <a:rPr dirty="0" sz="2400" lang="en-IN" smtClean="0"/>
              <a:t>A small obstacles dose not produce any hindrance in the path of sound waves or does not leave any shadow </a:t>
            </a:r>
          </a:p>
          <a:p>
            <a:endParaRPr dirty="0" sz="2400" lang="en-IN" smtClean="0"/>
          </a:p>
          <a:p>
            <a:pPr indent="-342900" marL="342900">
              <a:buFont typeface="Arial"/>
              <a:buChar char="•"/>
            </a:pPr>
            <a:r>
              <a:rPr dirty="0" sz="2400" lang="en-IN" smtClean="0"/>
              <a:t>When an obstacles which is much larger than the wavelength  of   sound wave , diffraction occurs .</a:t>
            </a:r>
            <a:endParaRPr dirty="0" sz="2400"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Picture 2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1"/>
          <a:srcRect/>
          <a:stretch>
            <a:fillRect/>
          </a:stretch>
        </p:blipFill>
        <p:spPr bwMode="auto">
          <a:xfrm>
            <a:off x="928662" y="285728"/>
            <a:ext cx="7143800" cy="6324409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4" name="TextBox 1"/>
          <p:cNvSpPr txBox="1"/>
          <p:nvPr/>
        </p:nvSpPr>
        <p:spPr>
          <a:xfrm>
            <a:off x="162330" y="2232412"/>
            <a:ext cx="8630999" cy="2606041"/>
          </a:xfrm>
          <a:prstGeom prst="rect"/>
          <a:noFill/>
        </p:spPr>
        <p:txBody>
          <a:bodyPr rtlCol="0" wrap="square">
            <a:spAutoFit/>
          </a:bodyPr>
          <a:p>
            <a:pPr indent="-457200" marL="457200">
              <a:buFont typeface="Arial"/>
              <a:buChar char="•"/>
            </a:pPr>
            <a:r>
              <a:rPr dirty="0" sz="2800" lang="en-US" smtClean="0"/>
              <a:t>Refers to the fact that sound waves impinging on the surface head will be reflected </a:t>
            </a:r>
          </a:p>
          <a:p>
            <a:endParaRPr dirty="0" sz="2800" lang="en-US" smtClean="0"/>
          </a:p>
          <a:p>
            <a:pPr indent="-457200" marL="457200">
              <a:buFont typeface="Arial"/>
              <a:buChar char="•"/>
            </a:pPr>
            <a:r>
              <a:rPr dirty="0" sz="2800" lang="en-US" smtClean="0"/>
              <a:t>The incident and reflected waves may then combine near the side of the head to create greater sound pressure than that without the head </a:t>
            </a:r>
            <a:endParaRPr dirty="0" sz="2800" lang="en-US"/>
          </a:p>
        </p:txBody>
      </p:sp>
      <p:sp>
        <p:nvSpPr>
          <p:cNvPr id="1048585" name="TextBox 2"/>
          <p:cNvSpPr txBox="1"/>
          <p:nvPr/>
        </p:nvSpPr>
        <p:spPr>
          <a:xfrm>
            <a:off x="2786050" y="639529"/>
            <a:ext cx="4286280" cy="646331"/>
          </a:xfrm>
          <a:prstGeom prst="rect"/>
          <a:noFill/>
        </p:spPr>
        <p:txBody>
          <a:bodyPr rtlCol="0" wrap="square">
            <a:spAutoFit/>
          </a:bodyPr>
          <a:p>
            <a:r>
              <a:rPr b="1" dirty="0" sz="3600" lang="en-US" smtClean="0"/>
              <a:t>Head Baffle </a:t>
            </a:r>
            <a:endParaRPr b="1" dirty="0" sz="3600"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extBox 3"/>
          <p:cNvSpPr txBox="1"/>
          <p:nvPr/>
        </p:nvSpPr>
        <p:spPr>
          <a:xfrm>
            <a:off x="3143240" y="2143116"/>
            <a:ext cx="3143272" cy="815340"/>
          </a:xfrm>
          <a:prstGeom prst="rect"/>
          <a:noFill/>
        </p:spPr>
        <p:txBody>
          <a:bodyPr rtlCol="0" wrap="square">
            <a:spAutoFit/>
          </a:bodyPr>
          <a:p>
            <a:r>
              <a:rPr dirty="0" sz="4800" lang="en-IN" smtClean="0">
                <a:latin typeface="Albertus Extra Bold" pitchFamily="34" charset="0"/>
              </a:rPr>
              <a:t>Any Query</a:t>
            </a:r>
            <a:endParaRPr dirty="0" sz="4800" lang="en-US">
              <a:latin typeface="Albertus Extra Bold" pitchFamily="34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7" name="TextBox 1"/>
          <p:cNvSpPr txBox="1"/>
          <p:nvPr/>
        </p:nvSpPr>
        <p:spPr>
          <a:xfrm>
            <a:off x="2643174" y="2571744"/>
            <a:ext cx="3929090" cy="830997"/>
          </a:xfrm>
          <a:prstGeom prst="rect"/>
          <a:noFill/>
        </p:spPr>
        <p:txBody>
          <a:bodyPr rtlCol="0" wrap="square">
            <a:spAutoFit/>
          </a:bodyPr>
          <a:p>
            <a:r>
              <a:rPr dirty="0" sz="4800" lang="en-IN" smtClean="0">
                <a:latin typeface="Albertus Extra Bold" pitchFamily="34" charset="0"/>
              </a:rPr>
              <a:t>Thank you</a:t>
            </a:r>
            <a:endParaRPr dirty="0" sz="4800" lang="en-US">
              <a:latin typeface="Albertus Extra Bold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0" name="Rectangle 1"/>
          <p:cNvSpPr/>
          <p:nvPr/>
        </p:nvSpPr>
        <p:spPr>
          <a:xfrm>
            <a:off x="185169" y="426548"/>
            <a:ext cx="8958830" cy="5539740"/>
          </a:xfrm>
          <a:prstGeom prst="rect"/>
        </p:spPr>
        <p:txBody>
          <a:bodyPr wrap="square">
            <a:spAutoFit/>
          </a:bodyPr>
          <a:p>
            <a:pPr>
              <a:buFont typeface="Wingdings" pitchFamily="2" charset="2"/>
              <a:buChar char="Ø"/>
            </a:pPr>
            <a:r>
              <a:rPr dirty="0" sz="2800" lang="en-IN"/>
              <a:t>The major disadvantage of all types of CROS aids</a:t>
            </a:r>
          </a:p>
          <a:p>
            <a:r>
              <a:rPr dirty="0" sz="2800" lang="en-IN"/>
              <a:t>is that a connection must be made between the two</a:t>
            </a:r>
          </a:p>
          <a:p>
            <a:r>
              <a:rPr dirty="0" sz="2800" lang="en-IN"/>
              <a:t>sides of the head. </a:t>
            </a:r>
            <a:endParaRPr dirty="0" sz="2800" lang="en-IN" smtClean="0"/>
          </a:p>
          <a:p>
            <a:endParaRPr dirty="0" sz="2800" lang="en-IN"/>
          </a:p>
          <a:p>
            <a:pPr>
              <a:buFont typeface="Wingdings" pitchFamily="2" charset="2"/>
              <a:buChar char="Ø"/>
            </a:pPr>
            <a:r>
              <a:rPr dirty="0" sz="2800" lang="en-IN" smtClean="0"/>
              <a:t>The </a:t>
            </a:r>
            <a:r>
              <a:rPr dirty="0" sz="2800" lang="en-IN"/>
              <a:t>most common solution is wireless</a:t>
            </a:r>
          </a:p>
          <a:p>
            <a:r>
              <a:rPr dirty="0" sz="2800" lang="en-IN"/>
              <a:t>transmission, for which the major disadvantage</a:t>
            </a:r>
          </a:p>
          <a:p>
            <a:r>
              <a:rPr dirty="0" sz="2800" lang="en-IN"/>
              <a:t>is decreased battery life compared to self-contained</a:t>
            </a:r>
          </a:p>
          <a:p>
            <a:r>
              <a:rPr dirty="0" sz="2800" lang="en-IN"/>
              <a:t>hearing aids</a:t>
            </a:r>
            <a:r>
              <a:rPr dirty="0" sz="2800" lang="en-IN" smtClean="0"/>
              <a:t>.</a:t>
            </a:r>
          </a:p>
          <a:p>
            <a:endParaRPr dirty="0" sz="2800" lang="en-IN"/>
          </a:p>
          <a:p>
            <a:pPr>
              <a:buFont typeface="Wingdings" pitchFamily="2" charset="2"/>
              <a:buChar char="Ø"/>
            </a:pPr>
            <a:r>
              <a:rPr dirty="0" sz="2800" lang="en-IN" smtClean="0"/>
              <a:t> </a:t>
            </a:r>
            <a:r>
              <a:rPr dirty="0" sz="2800" lang="en-IN"/>
              <a:t>Wireless CROS hearing aids look no</a:t>
            </a:r>
          </a:p>
          <a:p>
            <a:r>
              <a:rPr dirty="0" sz="2800" lang="en-IN"/>
              <a:t>different from other BTE or ITE hearing aids, but</a:t>
            </a:r>
          </a:p>
          <a:p>
            <a:r>
              <a:rPr dirty="0" sz="2800" lang="en-IN"/>
              <a:t>of course one of the hearing aids contains a wireless</a:t>
            </a:r>
          </a:p>
          <a:p>
            <a:r>
              <a:rPr dirty="0" sz="2800" lang="en-IN"/>
              <a:t>transmitter and the other contains a wireless receiver.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Rectangle 1"/>
          <p:cNvSpPr/>
          <p:nvPr/>
        </p:nvSpPr>
        <p:spPr>
          <a:xfrm>
            <a:off x="683568" y="2274838"/>
            <a:ext cx="7776864" cy="3990340"/>
          </a:xfrm>
          <a:prstGeom prst="rect"/>
        </p:spPr>
        <p:txBody>
          <a:bodyPr wrap="square">
            <a:spAutoFit/>
          </a:bodyPr>
          <a:p>
            <a:pPr>
              <a:buFont typeface="Wingdings" pitchFamily="2" charset="2"/>
              <a:buChar char="Ø"/>
            </a:pPr>
            <a:r>
              <a:rPr b="1" dirty="0" sz="3200" lang="en-IN" smtClean="0"/>
              <a:t>For </a:t>
            </a:r>
            <a:r>
              <a:rPr b="1" dirty="0" sz="3200" lang="en-IN"/>
              <a:t>patients with a unilateral hearing loss</a:t>
            </a:r>
            <a:r>
              <a:rPr dirty="0" sz="2800" lang="en-IN" smtClean="0"/>
              <a:t>:</a:t>
            </a:r>
          </a:p>
          <a:p>
            <a:pPr>
              <a:buFont typeface="Wingdings" pitchFamily="2" charset="2"/>
              <a:buChar char="Ø"/>
            </a:pPr>
            <a:endParaRPr dirty="0" sz="2800" lang="en-IN"/>
          </a:p>
          <a:p>
            <a:pPr>
              <a:buFont typeface="Wingdings" pitchFamily="2" charset="2"/>
              <a:buChar char="Ø"/>
            </a:pPr>
            <a:r>
              <a:rPr dirty="0" sz="2800" lang="en-IN" smtClean="0"/>
              <a:t> </a:t>
            </a:r>
            <a:r>
              <a:rPr dirty="0" sz="2800" lang="en-IN"/>
              <a:t>A CROS aid merely </a:t>
            </a:r>
            <a:r>
              <a:rPr dirty="0" sz="2800" i="1" lang="en-IN"/>
              <a:t>transfers sound from one</a:t>
            </a:r>
          </a:p>
          <a:p>
            <a:r>
              <a:rPr dirty="0" sz="2800" lang="en-IN"/>
              <a:t>side of the head to the </a:t>
            </a:r>
            <a:r>
              <a:rPr dirty="0" sz="2800" lang="en-IN" smtClean="0"/>
              <a:t>other.</a:t>
            </a:r>
          </a:p>
          <a:p>
            <a:pPr>
              <a:buFont typeface="Wingdings" pitchFamily="2" charset="2"/>
              <a:buChar char="Ø"/>
            </a:pPr>
            <a:endParaRPr dirty="0" sz="2800" lang="en-IN"/>
          </a:p>
          <a:p>
            <a:pPr>
              <a:buFont typeface="Wingdings" pitchFamily="2" charset="2"/>
              <a:buChar char="Ø"/>
            </a:pPr>
            <a:r>
              <a:rPr dirty="0" sz="2800" lang="en-IN" smtClean="0"/>
              <a:t>A </a:t>
            </a:r>
            <a:r>
              <a:rPr dirty="0" sz="2800" lang="en-IN"/>
              <a:t>CROS fitting should not amplify </a:t>
            </a:r>
            <a:r>
              <a:rPr dirty="0" sz="2800" lang="en-IN" err="1" smtClean="0"/>
              <a:t>sound,but</a:t>
            </a:r>
            <a:r>
              <a:rPr dirty="0" sz="2800" lang="en-IN" smtClean="0"/>
              <a:t> </a:t>
            </a:r>
            <a:r>
              <a:rPr dirty="0" sz="2800" lang="en-IN"/>
              <a:t>if it does, the disadvantages are likely </a:t>
            </a:r>
            <a:r>
              <a:rPr dirty="0" sz="2800" lang="en-IN" smtClean="0"/>
              <a:t>to outweigh the advantages.</a:t>
            </a:r>
            <a:endParaRPr dirty="0" sz="2800" lang="en-IN"/>
          </a:p>
        </p:txBody>
      </p:sp>
      <p:sp>
        <p:nvSpPr>
          <p:cNvPr id="1048602" name="Rectangle 2"/>
          <p:cNvSpPr/>
          <p:nvPr/>
        </p:nvSpPr>
        <p:spPr>
          <a:xfrm>
            <a:off x="1620142" y="332656"/>
            <a:ext cx="5402580" cy="624840"/>
          </a:xfrm>
          <a:prstGeom prst="rect"/>
        </p:spPr>
        <p:txBody>
          <a:bodyPr wrap="none">
            <a:spAutoFit/>
          </a:bodyPr>
          <a:p>
            <a:r>
              <a:rPr b="1" cap="all" dirty="0" sz="3600" lang="en-IN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algn="bl" blurRad="12700" dir="5400000" dist="1000" endPos="45000" rotWithShape="0" stA="28000" sy="-100000"/>
                </a:effectLst>
              </a:rPr>
              <a:t>CROS aids: the essentials</a:t>
            </a:r>
            <a:endParaRPr b="1" cap="all" dirty="0" sz="3600" lang="en-IN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algn="bl" blurRad="12700" dir="5400000" dist="1000" endPos="45000" rotWithShape="0" stA="28000" sy="-100000"/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3" name="Picture 2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1" cstate="print"/>
          <a:srcRect/>
          <a:stretch>
            <a:fillRect/>
          </a:stretch>
        </p:blipFill>
        <p:spPr bwMode="auto">
          <a:xfrm>
            <a:off x="1259632" y="664082"/>
            <a:ext cx="6408712" cy="5429214"/>
          </a:xfrm>
          <a:prstGeom prst="rect"/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4" name="Picture 2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1" cstate="print"/>
          <a:srcRect/>
          <a:stretch>
            <a:fillRect/>
          </a:stretch>
        </p:blipFill>
        <p:spPr bwMode="auto">
          <a:xfrm>
            <a:off x="1119657" y="354661"/>
            <a:ext cx="7381433" cy="5956905"/>
          </a:xfrm>
          <a:prstGeom prst="rect"/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8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8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398256" y="0"/>
            <a:ext cx="8347488" cy="6858000"/>
          </a:xfrm>
          <a:prstGeom prst="rect"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3" name="Rectangle 1"/>
          <p:cNvSpPr/>
          <p:nvPr/>
        </p:nvSpPr>
        <p:spPr>
          <a:xfrm>
            <a:off x="652218" y="975494"/>
            <a:ext cx="7848872" cy="5539740"/>
          </a:xfrm>
          <a:prstGeom prst="rect"/>
        </p:spPr>
        <p:txBody>
          <a:bodyPr wrap="square">
            <a:spAutoFit/>
          </a:bodyPr>
          <a:p>
            <a:pPr>
              <a:buFont typeface="Wingdings" pitchFamily="2" charset="2"/>
              <a:buChar char="Ø"/>
            </a:pPr>
            <a:r>
              <a:rPr dirty="0" sz="2800" lang="en-IN"/>
              <a:t>The major advantage of this arrangement is that </a:t>
            </a:r>
            <a:r>
              <a:rPr dirty="0" sz="2800" lang="en-IN" smtClean="0"/>
              <a:t>sounds can </a:t>
            </a:r>
            <a:r>
              <a:rPr dirty="0" sz="2800" lang="en-IN"/>
              <a:t>be heard in the ear with the better residual </a:t>
            </a:r>
            <a:r>
              <a:rPr dirty="0" sz="2800" lang="en-IN" smtClean="0"/>
              <a:t>hearing ability </a:t>
            </a:r>
            <a:r>
              <a:rPr dirty="0" sz="2800" lang="en-IN"/>
              <a:t>no matter which direction they come from</a:t>
            </a:r>
            <a:r>
              <a:rPr dirty="0" sz="2800" lang="en-IN" smtClean="0"/>
              <a:t>.</a:t>
            </a:r>
          </a:p>
          <a:p>
            <a:pPr>
              <a:buFont typeface="Wingdings" pitchFamily="2" charset="2"/>
              <a:buChar char="Ø"/>
            </a:pPr>
            <a:endParaRPr dirty="0" sz="2800" lang="en-IN"/>
          </a:p>
          <a:p>
            <a:pPr>
              <a:buFont typeface="Wingdings" pitchFamily="2" charset="2"/>
              <a:buChar char="Ø"/>
            </a:pPr>
            <a:r>
              <a:rPr dirty="0" sz="2800" lang="en-IN"/>
              <a:t>The head acts as a baffle for high-frequency </a:t>
            </a:r>
            <a:r>
              <a:rPr dirty="0" sz="2800" lang="en-IN" smtClean="0"/>
              <a:t>sounds</a:t>
            </a:r>
            <a:r>
              <a:rPr dirty="0" sz="2800" lang="en-IN" smtClean="0"/>
              <a:t>, boosting </a:t>
            </a:r>
            <a:r>
              <a:rPr dirty="0" sz="2800" lang="en-IN"/>
              <a:t>those sounds that come from the near side </a:t>
            </a:r>
            <a:r>
              <a:rPr dirty="0" sz="2800" lang="en-IN" smtClean="0"/>
              <a:t>of the </a:t>
            </a:r>
            <a:r>
              <a:rPr dirty="0" sz="2800" lang="en-IN"/>
              <a:t>head and attenuating those that come from the </a:t>
            </a:r>
            <a:r>
              <a:rPr dirty="0" sz="2800" lang="en-IN" smtClean="0"/>
              <a:t>far side</a:t>
            </a:r>
            <a:r>
              <a:rPr dirty="0" sz="2800" lang="en-IN"/>
              <a:t>. </a:t>
            </a:r>
            <a:endParaRPr dirty="0" sz="2800" lang="en-IN" smtClean="0"/>
          </a:p>
          <a:p>
            <a:pPr>
              <a:buFont typeface="Wingdings" pitchFamily="2" charset="2"/>
              <a:buChar char="Ø"/>
            </a:pPr>
            <a:endParaRPr dirty="0" sz="2800" lang="en-IN" smtClean="0"/>
          </a:p>
          <a:p>
            <a:pPr>
              <a:buFont typeface="Wingdings" pitchFamily="2" charset="2"/>
              <a:buChar char="Ø"/>
            </a:pPr>
            <a:r>
              <a:rPr dirty="0" sz="2800" lang="en-IN" smtClean="0"/>
              <a:t>If </a:t>
            </a:r>
            <a:r>
              <a:rPr dirty="0" sz="2800" lang="en-IN"/>
              <a:t>the signal comes from one side of the </a:t>
            </a:r>
            <a:r>
              <a:rPr dirty="0" sz="2800" lang="en-IN" smtClean="0"/>
              <a:t>listener and </a:t>
            </a:r>
            <a:r>
              <a:rPr dirty="0" sz="2800" lang="en-IN"/>
              <a:t>the predominant noise comes from the other side</a:t>
            </a:r>
          </a:p>
        </p:txBody>
      </p:sp>
      <p:sp>
        <p:nvSpPr>
          <p:cNvPr id="1048604" name="TextBox 3"/>
          <p:cNvSpPr txBox="1"/>
          <p:nvPr/>
        </p:nvSpPr>
        <p:spPr>
          <a:xfrm>
            <a:off x="2938428" y="116632"/>
            <a:ext cx="3053079" cy="624840"/>
          </a:xfrm>
          <a:prstGeom prst="rect"/>
          <a:noFill/>
        </p:spPr>
        <p:txBody>
          <a:bodyPr rtlCol="0" wrap="none">
            <a:spAutoFit/>
          </a:bodyPr>
          <a:p>
            <a:r>
              <a:rPr dirty="0" sz="3600" lang="en-IN" smtClean="0"/>
              <a:t>ADVANTAGES</a:t>
            </a:r>
            <a:endParaRPr dirty="0" sz="3600" lang="en-IN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5" name="Rectangle 1"/>
          <p:cNvSpPr/>
          <p:nvPr/>
        </p:nvSpPr>
        <p:spPr>
          <a:xfrm>
            <a:off x="1515443" y="323945"/>
            <a:ext cx="6113780" cy="574040"/>
          </a:xfrm>
          <a:prstGeom prst="rect"/>
        </p:spPr>
        <p:txBody>
          <a:bodyPr wrap="none">
            <a:spAutoFit/>
          </a:bodyPr>
          <a:p>
            <a:r>
              <a:rPr b="1" cap="all" dirty="0" sz="3200" i="1" lang="en-IN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algn="bl" blurRad="12700" dir="5400000" dist="1000" endPos="45000" rotWithShape="0" stA="28000" sy="-100000"/>
                </a:effectLst>
              </a:rPr>
              <a:t>Candidacy for simple CROS aids</a:t>
            </a:r>
            <a:endParaRPr b="1" cap="all" dirty="0" sz="3200" lang="en-IN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algn="bl" blurRad="12700" dir="5400000" dist="1000" endPos="45000" rotWithShape="0" stA="28000" sy="-100000"/>
              </a:effectLst>
            </a:endParaRPr>
          </a:p>
        </p:txBody>
      </p:sp>
      <p:sp>
        <p:nvSpPr>
          <p:cNvPr id="1048606" name="Rectangle 2"/>
          <p:cNvSpPr/>
          <p:nvPr/>
        </p:nvSpPr>
        <p:spPr>
          <a:xfrm>
            <a:off x="611560" y="1305342"/>
            <a:ext cx="7776864" cy="4282440"/>
          </a:xfrm>
          <a:prstGeom prst="rect"/>
        </p:spPr>
        <p:txBody>
          <a:bodyPr wrap="square">
            <a:spAutoFit/>
          </a:bodyPr>
          <a:p>
            <a:pPr>
              <a:buFont typeface="Wingdings" pitchFamily="2" charset="2"/>
              <a:buChar char="Ø"/>
            </a:pPr>
            <a:r>
              <a:rPr dirty="0" sz="2800" lang="en-IN"/>
              <a:t>Patients who may benefit from a CROS fitting are</a:t>
            </a:r>
            <a:r>
              <a:rPr dirty="0" sz="2800" lang="en-US"/>
              <a:t> </a:t>
            </a:r>
            <a:r>
              <a:rPr dirty="0" sz="2800" lang="en-IN"/>
              <a:t>those with a </a:t>
            </a:r>
            <a:r>
              <a:rPr b="1" dirty="0" sz="2800" i="1" lang="en-IN"/>
              <a:t>unilateral hearing loss, where the loss</a:t>
            </a:r>
            <a:r>
              <a:rPr altLang="en-US" b="1" dirty="0" sz="2800" i="1" lang="en-US"/>
              <a:t> </a:t>
            </a:r>
            <a:r>
              <a:rPr dirty="0" sz="2800" lang="en-IN"/>
              <a:t>in the poorer ear is so great that aiding it will be of </a:t>
            </a:r>
            <a:r>
              <a:rPr dirty="0" sz="2800" lang="en-IN" smtClean="0"/>
              <a:t>no benefit</a:t>
            </a:r>
            <a:r>
              <a:rPr dirty="0" sz="2800" lang="en-IN" smtClean="0"/>
              <a:t>.</a:t>
            </a:r>
            <a:endParaRPr altLang="en-US" lang="zh-CN"/>
          </a:p>
          <a:p>
            <a:endParaRPr dirty="0" sz="2800" lang="en-IN" smtClean="0"/>
          </a:p>
          <a:p>
            <a:pPr>
              <a:buFont typeface="Wingdings" pitchFamily="2" charset="2"/>
              <a:buChar char="Ø"/>
            </a:pPr>
            <a:r>
              <a:rPr dirty="0" sz="2800" lang="en-IN" smtClean="0"/>
              <a:t>The </a:t>
            </a:r>
            <a:r>
              <a:rPr dirty="0" sz="2800" lang="en-IN"/>
              <a:t>better ear should have normal hearing or</a:t>
            </a:r>
          </a:p>
          <a:p>
            <a:r>
              <a:rPr dirty="0" sz="2800" lang="en-IN"/>
              <a:t>at most a mild high-frequency hearing loss. Patients</a:t>
            </a:r>
            <a:r>
              <a:rPr dirty="0" sz="2800" lang="en-US"/>
              <a:t> </a:t>
            </a:r>
            <a:r>
              <a:rPr dirty="0" sz="2800" lang="en-IN"/>
              <a:t>will particularly benefit if they frequently need to </a:t>
            </a:r>
            <a:r>
              <a:rPr dirty="0" sz="2800" lang="en-IN" smtClean="0"/>
              <a:t>listen to </a:t>
            </a:r>
            <a:r>
              <a:rPr dirty="0" sz="2800" lang="en-IN"/>
              <a:t>signals arriving from the side of the head </a:t>
            </a:r>
            <a:r>
              <a:rPr dirty="0" sz="2800" lang="en-IN" smtClean="0"/>
              <a:t>with the </a:t>
            </a:r>
            <a:r>
              <a:rPr dirty="0" sz="2800" lang="en-IN"/>
              <a:t>deaf ear</a:t>
            </a:r>
            <a:r>
              <a:rPr dirty="0" sz="2800" lang="en-IN" smtClean="0"/>
              <a:t>.</a:t>
            </a:r>
            <a:endParaRPr altLang="en-US" lang="zh-CN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Microsoft Office PowerPoint</Application>
  <ScaleCrop>0</ScaleCrop>
  <LinksUpToDate>0</LinksUpToDate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title>Slide 1</dc:title>
  <dc:creator>Dell</dc:creator>
  <cp:lastModifiedBy>dell</cp:lastModifiedBy>
  <dcterms:created xsi:type="dcterms:W3CDTF">2020-11-12T03:49:04Z</dcterms:created>
  <dcterms:modified xsi:type="dcterms:W3CDTF">2021-03-30T08:13:29Z</dcterms:modified>
</cp:coreProperties>
</file>