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69" r:id="rId16"/>
    <p:sldId id="271" r:id="rId17"/>
    <p:sldId id="270" r:id="rId18"/>
    <p:sldId id="272" r:id="rId19"/>
    <p:sldId id="277" r:id="rId20"/>
    <p:sldId id="27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2" d="100"/>
          <a:sy n="52" d="100"/>
        </p:scale>
        <p:origin x="72" y="3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2/10/2021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2/10/2021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2/10/2021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F363-F8E2-4F63-A2B0-EF5FE1CD476B}"/>
              </a:ext>
            </a:extLst>
          </p:cNvPr>
          <p:cNvSpPr>
            <a:spLocks noGrp="1"/>
          </p:cNvSpPr>
          <p:nvPr>
            <p:ph type="ctrTitle"/>
          </p:nvPr>
        </p:nvSpPr>
        <p:spPr>
          <a:xfrm>
            <a:off x="1440401" y="1454589"/>
            <a:ext cx="8991600" cy="1645920"/>
          </a:xfrm>
        </p:spPr>
        <p:txBody>
          <a:bodyPr/>
          <a:lstStyle/>
          <a:p>
            <a:r>
              <a:rPr lang="en-US" dirty="0">
                <a:latin typeface="Algerian" panose="04020705040A02060702" pitchFamily="82" charset="0"/>
              </a:rPr>
              <a:t>Group amplification </a:t>
            </a:r>
            <a:endParaRPr lang="en-IN" dirty="0">
              <a:latin typeface="Algerian" panose="04020705040A02060702" pitchFamily="82" charset="0"/>
            </a:endParaRPr>
          </a:p>
        </p:txBody>
      </p:sp>
      <p:sp>
        <p:nvSpPr>
          <p:cNvPr id="3" name="Subtitle 2">
            <a:extLst>
              <a:ext uri="{FF2B5EF4-FFF2-40B4-BE49-F238E27FC236}">
                <a16:creationId xmlns:a16="http://schemas.microsoft.com/office/drawing/2014/main" id="{B52858E7-0F81-4863-A944-AD1881655826}"/>
              </a:ext>
            </a:extLst>
          </p:cNvPr>
          <p:cNvSpPr>
            <a:spLocks noGrp="1"/>
          </p:cNvSpPr>
          <p:nvPr>
            <p:ph type="subTitle" idx="1"/>
          </p:nvPr>
        </p:nvSpPr>
        <p:spPr>
          <a:xfrm>
            <a:off x="5038899" y="4645259"/>
            <a:ext cx="6801612" cy="1564708"/>
          </a:xfrm>
        </p:spPr>
        <p:txBody>
          <a:bodyPr>
            <a:normAutofit/>
          </a:bodyPr>
          <a:lstStyle/>
          <a:p>
            <a:r>
              <a:rPr lang="en-US" dirty="0">
                <a:solidFill>
                  <a:schemeClr val="bg1"/>
                </a:solidFill>
                <a:latin typeface="Arial" panose="020B0604020202020204" pitchFamily="34" charset="0"/>
                <a:cs typeface="Arial" panose="020B0604020202020204" pitchFamily="34" charset="0"/>
              </a:rPr>
              <a:t>Submitted to: Muneer Sir</a:t>
            </a:r>
          </a:p>
          <a:p>
            <a:r>
              <a:rPr lang="en-US" dirty="0">
                <a:solidFill>
                  <a:schemeClr val="bg1"/>
                </a:solidFill>
                <a:latin typeface="Arial" panose="020B0604020202020204" pitchFamily="34" charset="0"/>
                <a:cs typeface="Arial" panose="020B0604020202020204" pitchFamily="34" charset="0"/>
              </a:rPr>
              <a:t>Presented by: Jay Mehta</a:t>
            </a:r>
          </a:p>
          <a:p>
            <a:r>
              <a:rPr lang="en-US" dirty="0">
                <a:solidFill>
                  <a:schemeClr val="bg1"/>
                </a:solidFill>
                <a:latin typeface="Arial" panose="020B0604020202020204" pitchFamily="34" charset="0"/>
                <a:cs typeface="Arial" panose="020B0604020202020204" pitchFamily="34" charset="0"/>
              </a:rPr>
              <a:t>BASLP 3</a:t>
            </a:r>
            <a:r>
              <a:rPr lang="en-US" baseline="30000" dirty="0">
                <a:solidFill>
                  <a:schemeClr val="bg1"/>
                </a:solidFill>
                <a:latin typeface="Arial" panose="020B0604020202020204" pitchFamily="34" charset="0"/>
                <a:cs typeface="Arial" panose="020B0604020202020204" pitchFamily="34" charset="0"/>
              </a:rPr>
              <a:t>rd</a:t>
            </a:r>
            <a:r>
              <a:rPr lang="en-US" dirty="0">
                <a:solidFill>
                  <a:schemeClr val="bg1"/>
                </a:solidFill>
                <a:latin typeface="Arial" panose="020B0604020202020204" pitchFamily="34" charset="0"/>
                <a:cs typeface="Arial" panose="020B0604020202020204" pitchFamily="34" charset="0"/>
              </a:rPr>
              <a:t> sem</a:t>
            </a:r>
          </a:p>
          <a:p>
            <a:endParaRPr lang="en-IN" dirty="0">
              <a:solidFill>
                <a:schemeClr val="bg1"/>
              </a:solidFill>
            </a:endParaRPr>
          </a:p>
        </p:txBody>
      </p:sp>
    </p:spTree>
    <p:extLst>
      <p:ext uri="{BB962C8B-B14F-4D97-AF65-F5344CB8AC3E}">
        <p14:creationId xmlns:p14="http://schemas.microsoft.com/office/powerpoint/2010/main" val="416444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CB01-0EC9-4012-B8A9-04C02BFB59AA}"/>
              </a:ext>
            </a:extLst>
          </p:cNvPr>
          <p:cNvSpPr>
            <a:spLocks noGrp="1"/>
          </p:cNvSpPr>
          <p:nvPr>
            <p:ph type="ctrTitle"/>
          </p:nvPr>
        </p:nvSpPr>
        <p:spPr>
          <a:xfrm>
            <a:off x="275210" y="204186"/>
            <a:ext cx="3613210" cy="1239895"/>
          </a:xfrm>
        </p:spPr>
        <p:txBody>
          <a:bodyPr>
            <a:normAutofit fontScale="90000"/>
          </a:bodyPr>
          <a:lstStyle/>
          <a:p>
            <a:br>
              <a:rPr lang="en-IN" dirty="0">
                <a:effectLst/>
                <a:latin typeface="Calibri" panose="020F0502020204030204" pitchFamily="34" charset="0"/>
                <a:ea typeface="Calibri" panose="020F0502020204030204" pitchFamily="34" charset="0"/>
                <a:cs typeface="Times New Roman" panose="02020603050405020304" pitchFamily="18" charset="0"/>
              </a:rPr>
            </a:br>
            <a:r>
              <a:rPr lang="en-IN" dirty="0">
                <a:effectLst/>
                <a:latin typeface="Calibri" panose="020F0502020204030204" pitchFamily="34" charset="0"/>
                <a:ea typeface="Calibri" panose="020F0502020204030204" pitchFamily="34" charset="0"/>
                <a:cs typeface="Times New Roman" panose="02020603050405020304" pitchFamily="18" charset="0"/>
              </a:rPr>
              <a:t>Advantages</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Subtitle 2">
            <a:extLst>
              <a:ext uri="{FF2B5EF4-FFF2-40B4-BE49-F238E27FC236}">
                <a16:creationId xmlns:a16="http://schemas.microsoft.com/office/drawing/2014/main" id="{A58EB867-2A7F-4D64-AB2E-334B728AEF67}"/>
              </a:ext>
            </a:extLst>
          </p:cNvPr>
          <p:cNvSpPr>
            <a:spLocks noGrp="1"/>
          </p:cNvSpPr>
          <p:nvPr>
            <p:ph type="subTitle" idx="1"/>
          </p:nvPr>
        </p:nvSpPr>
        <p:spPr>
          <a:xfrm>
            <a:off x="102914" y="1600465"/>
            <a:ext cx="11242748" cy="4942377"/>
          </a:xfrm>
        </p:spPr>
        <p:txBody>
          <a:bodyPr/>
          <a:lstStyle/>
          <a:p>
            <a:pPr marL="571500" indent="-571500" algn="l">
              <a:lnSpc>
                <a:spcPct val="115000"/>
              </a:lnSpc>
              <a:spcAft>
                <a:spcPts val="1000"/>
              </a:spcAft>
              <a:buFont typeface="Wingdings" panose="05000000000000000000" pitchFamily="2" charset="2"/>
              <a:buChar char="§"/>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•Gives better SNR. </a:t>
            </a:r>
          </a:p>
          <a:p>
            <a:pPr marL="571500" indent="-571500" algn="l">
              <a:lnSpc>
                <a:spcPct val="115000"/>
              </a:lnSpc>
              <a:spcAft>
                <a:spcPts val="1000"/>
              </a:spcAft>
              <a:buFont typeface="Wingdings" panose="05000000000000000000" pitchFamily="2" charset="2"/>
              <a:buChar char="§"/>
            </a:pPr>
            <a:r>
              <a:rPr lang="en-IN"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Mobility of children is not affected in the classroom.</a:t>
            </a:r>
          </a:p>
          <a:p>
            <a:pPr marL="571500" indent="-571500" algn="l">
              <a:lnSpc>
                <a:spcPct val="115000"/>
              </a:lnSpc>
              <a:spcAft>
                <a:spcPts val="1000"/>
              </a:spcAft>
              <a:buFont typeface="Wingdings" panose="05000000000000000000" pitchFamily="2" charset="2"/>
              <a:buChar char="§"/>
              <a:tabLst>
                <a:tab pos="5731510" algn="r"/>
              </a:tabLst>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Frequency range is large. 	</a:t>
            </a:r>
          </a:p>
          <a:p>
            <a:pPr marL="571500" indent="-571500" algn="l">
              <a:lnSpc>
                <a:spcPct val="115000"/>
              </a:lnSpc>
              <a:spcAft>
                <a:spcPts val="1000"/>
              </a:spcAft>
              <a:buFont typeface="Wingdings" panose="05000000000000000000" pitchFamily="2" charset="2"/>
              <a:buChar char="§"/>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Constant and equal distribution of teacher’s SPL in classroom.</a:t>
            </a:r>
          </a:p>
          <a:p>
            <a:pPr marL="571500" indent="-571500" algn="l">
              <a:lnSpc>
                <a:spcPct val="115000"/>
              </a:lnSpc>
              <a:spcAft>
                <a:spcPts val="1000"/>
              </a:spcAft>
              <a:buFont typeface="Wingdings" panose="05000000000000000000" pitchFamily="2" charset="2"/>
              <a:buChar char="§"/>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Same hearing aid can be used inside and outside the class. So the kind         of output he gets inside the class and outside is same.</a:t>
            </a:r>
          </a:p>
          <a:p>
            <a:pPr marL="571500" indent="-571500" algn="l">
              <a:lnSpc>
                <a:spcPct val="115000"/>
              </a:lnSpc>
              <a:spcAft>
                <a:spcPts val="1000"/>
              </a:spcAft>
              <a:buFont typeface="Wingdings" panose="05000000000000000000" pitchFamily="2" charset="2"/>
              <a:buChar char="§"/>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•It is relatively inexpensive and easy to install.</a:t>
            </a:r>
          </a:p>
          <a:p>
            <a:endParaRPr lang="en-IN" dirty="0"/>
          </a:p>
        </p:txBody>
      </p:sp>
    </p:spTree>
    <p:extLst>
      <p:ext uri="{BB962C8B-B14F-4D97-AF65-F5344CB8AC3E}">
        <p14:creationId xmlns:p14="http://schemas.microsoft.com/office/powerpoint/2010/main" val="92987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9F92-CA22-40F7-96BD-430A61E8827E}"/>
              </a:ext>
            </a:extLst>
          </p:cNvPr>
          <p:cNvSpPr>
            <a:spLocks noGrp="1"/>
          </p:cNvSpPr>
          <p:nvPr>
            <p:ph type="title"/>
          </p:nvPr>
        </p:nvSpPr>
        <p:spPr>
          <a:xfrm>
            <a:off x="153763" y="192334"/>
            <a:ext cx="4515892" cy="925639"/>
          </a:xfrm>
        </p:spPr>
        <p:txBody>
          <a:bodyPr>
            <a:normAutofit fontScale="90000"/>
          </a:bodyPr>
          <a:lstStyle/>
          <a:p>
            <a:br>
              <a:rPr lang="en-IN" dirty="0">
                <a:effectLst/>
                <a:latin typeface="Calibri" panose="020F0502020204030204" pitchFamily="34" charset="0"/>
                <a:ea typeface="Calibri" panose="020F0502020204030204" pitchFamily="34" charset="0"/>
                <a:cs typeface="Times New Roman" panose="02020603050405020304" pitchFamily="18" charset="0"/>
              </a:rPr>
            </a:br>
            <a:r>
              <a:rPr lang="en-IN" dirty="0">
                <a:effectLst/>
                <a:latin typeface="Calibri" panose="020F0502020204030204" pitchFamily="34" charset="0"/>
                <a:ea typeface="Calibri" panose="020F0502020204030204" pitchFamily="34" charset="0"/>
                <a:cs typeface="Times New Roman" panose="02020603050405020304" pitchFamily="18" charset="0"/>
              </a:rPr>
              <a:t>Disadvantages</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4BC70A62-720C-4480-ADBF-5DEA49952488}"/>
              </a:ext>
            </a:extLst>
          </p:cNvPr>
          <p:cNvSpPr>
            <a:spLocks noGrp="1"/>
          </p:cNvSpPr>
          <p:nvPr>
            <p:ph idx="1"/>
          </p:nvPr>
        </p:nvSpPr>
        <p:spPr>
          <a:xfrm>
            <a:off x="310717" y="1846556"/>
            <a:ext cx="11221375" cy="3724796"/>
          </a:xfrm>
        </p:spPr>
        <p:txBody>
          <a:bodyPr/>
          <a:lstStyle/>
          <a:p>
            <a:pPr marL="0" indent="0">
              <a:lnSpc>
                <a:spcPct val="115000"/>
              </a:lnSpc>
              <a:spcAft>
                <a:spcPts val="1000"/>
              </a:spcAft>
              <a:buNone/>
            </a:pPr>
            <a:r>
              <a:rPr lang="en-IN"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Require the HA or some device with Telecoil.</a:t>
            </a:r>
          </a:p>
          <a:p>
            <a:pPr marL="0" indent="0">
              <a:lnSpc>
                <a:spcPct val="115000"/>
              </a:lnSpc>
              <a:spcAft>
                <a:spcPts val="1000"/>
              </a:spcAft>
              <a:buNone/>
            </a:pPr>
            <a:r>
              <a:rPr lang="en-IN"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There might be a time delay in the signal received through M-position and T-position. This can affect intelligibility of speech by the child.</a:t>
            </a:r>
          </a:p>
          <a:p>
            <a:endParaRPr lang="en-IN" dirty="0"/>
          </a:p>
        </p:txBody>
      </p:sp>
    </p:spTree>
    <p:extLst>
      <p:ext uri="{BB962C8B-B14F-4D97-AF65-F5344CB8AC3E}">
        <p14:creationId xmlns:p14="http://schemas.microsoft.com/office/powerpoint/2010/main" val="97349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54DB-E7E7-4B76-8396-CF7EDDF62114}"/>
              </a:ext>
            </a:extLst>
          </p:cNvPr>
          <p:cNvSpPr>
            <a:spLocks noGrp="1"/>
          </p:cNvSpPr>
          <p:nvPr>
            <p:ph type="ctrTitle"/>
          </p:nvPr>
        </p:nvSpPr>
        <p:spPr>
          <a:xfrm>
            <a:off x="1313895" y="133165"/>
            <a:ext cx="9277165" cy="1012054"/>
          </a:xfrm>
        </p:spPr>
        <p:txBody>
          <a:bodyPr>
            <a:normAutofit fontScale="90000"/>
          </a:bodyPr>
          <a:lstStyle/>
          <a:p>
            <a:br>
              <a:rPr lang="en-IN" dirty="0">
                <a:effectLst/>
                <a:latin typeface="Calibri" panose="020F0502020204030204" pitchFamily="34" charset="0"/>
                <a:ea typeface="Calibri" panose="020F0502020204030204" pitchFamily="34" charset="0"/>
                <a:cs typeface="Times New Roman" panose="02020603050405020304" pitchFamily="18" charset="0"/>
              </a:rPr>
            </a:br>
            <a:r>
              <a:rPr lang="en-IN" dirty="0">
                <a:effectLst/>
                <a:latin typeface="Calibri" panose="020F0502020204030204" pitchFamily="34" charset="0"/>
                <a:ea typeface="Calibri" panose="020F0502020204030204" pitchFamily="34" charset="0"/>
                <a:cs typeface="Times New Roman" panose="02020603050405020304" pitchFamily="18" charset="0"/>
              </a:rPr>
              <a:t>FREQUENCY MODULATION </a:t>
            </a:r>
            <a:br>
              <a:rPr lang="en-IN"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Subtitle 2">
            <a:extLst>
              <a:ext uri="{FF2B5EF4-FFF2-40B4-BE49-F238E27FC236}">
                <a16:creationId xmlns:a16="http://schemas.microsoft.com/office/drawing/2014/main" id="{D8BA670F-5E78-4C07-8F38-45E62702E27D}"/>
              </a:ext>
            </a:extLst>
          </p:cNvPr>
          <p:cNvSpPr>
            <a:spLocks noGrp="1"/>
          </p:cNvSpPr>
          <p:nvPr>
            <p:ph type="subTitle" idx="1"/>
          </p:nvPr>
        </p:nvSpPr>
        <p:spPr>
          <a:xfrm>
            <a:off x="497149" y="2139518"/>
            <a:ext cx="10910656" cy="3098307"/>
          </a:xfrm>
        </p:spPr>
        <p:txBody>
          <a:bodyPr>
            <a:noAutofit/>
          </a:bodyPr>
          <a:lstStyle/>
          <a:p>
            <a:pPr algn="l"/>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FM systems, benefiting hard of hearing users in general society. They work in this way: Sound is picked up at the source by a microphone, the speech is frequency modulated into radio frequency carrier wave and transmitted through air by FM transmitter. The FM receiver worn by the HI person receives the signal and demodulates the speech, amplifies it and delivers it to the ear via earphone or listener’s hearing aid. </a:t>
            </a:r>
          </a:p>
        </p:txBody>
      </p:sp>
    </p:spTree>
    <p:extLst>
      <p:ext uri="{BB962C8B-B14F-4D97-AF65-F5344CB8AC3E}">
        <p14:creationId xmlns:p14="http://schemas.microsoft.com/office/powerpoint/2010/main" val="100392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36B7-FF8F-484A-8445-A11984B486D0}"/>
              </a:ext>
            </a:extLst>
          </p:cNvPr>
          <p:cNvSpPr>
            <a:spLocks noGrp="1"/>
          </p:cNvSpPr>
          <p:nvPr>
            <p:ph type="ctrTitle"/>
          </p:nvPr>
        </p:nvSpPr>
        <p:spPr>
          <a:xfrm>
            <a:off x="144262" y="169954"/>
            <a:ext cx="3042821" cy="895366"/>
          </a:xfrm>
        </p:spPr>
        <p:txBody>
          <a:bodyPr/>
          <a:lstStyle/>
          <a:p>
            <a:r>
              <a:rPr lang="en-IN" dirty="0"/>
              <a:t>Cont.</a:t>
            </a:r>
          </a:p>
        </p:txBody>
      </p:sp>
      <p:sp>
        <p:nvSpPr>
          <p:cNvPr id="3" name="Subtitle 2">
            <a:extLst>
              <a:ext uri="{FF2B5EF4-FFF2-40B4-BE49-F238E27FC236}">
                <a16:creationId xmlns:a16="http://schemas.microsoft.com/office/drawing/2014/main" id="{8DA96647-2D24-46CC-951C-D30CC9BD25D9}"/>
              </a:ext>
            </a:extLst>
          </p:cNvPr>
          <p:cNvSpPr>
            <a:spLocks noGrp="1"/>
          </p:cNvSpPr>
          <p:nvPr>
            <p:ph type="subTitle" idx="1"/>
          </p:nvPr>
        </p:nvSpPr>
        <p:spPr>
          <a:xfrm>
            <a:off x="250054" y="1846555"/>
            <a:ext cx="11691891" cy="3524435"/>
          </a:xfrm>
        </p:spPr>
        <p:txBody>
          <a:bodyPr>
            <a:normAutofit/>
          </a:bodyPr>
          <a:lstStyle/>
          <a:p>
            <a:pPr algn="l"/>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Since transmission can occur over a 300-foot range, this system is ideal for group situations, including meetings in dining rooms and lounges, church services, and theatres. The FM system can be used in conjunction with an individual's hearing aid. To work in tandem with the FM system, the hearing aid must have a T-switch turned to the "T" position, or there must be a means for direct audio input to the hearing aid. In the first instance, a small "necklace" loop worn around the neck connects to the individually worn FM receiver. </a:t>
            </a:r>
            <a:endParaRPr lang="en-IN" sz="2800" dirty="0">
              <a:solidFill>
                <a:srgbClr val="002060"/>
              </a:solidFill>
            </a:endParaRPr>
          </a:p>
          <a:p>
            <a:endParaRPr lang="en-IN" dirty="0"/>
          </a:p>
        </p:txBody>
      </p:sp>
    </p:spTree>
    <p:extLst>
      <p:ext uri="{BB962C8B-B14F-4D97-AF65-F5344CB8AC3E}">
        <p14:creationId xmlns:p14="http://schemas.microsoft.com/office/powerpoint/2010/main" val="190458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7439-B076-4193-8EB6-BA51361A0B91}"/>
              </a:ext>
            </a:extLst>
          </p:cNvPr>
          <p:cNvSpPr>
            <a:spLocks noGrp="1"/>
          </p:cNvSpPr>
          <p:nvPr>
            <p:ph type="ctrTitle"/>
          </p:nvPr>
        </p:nvSpPr>
        <p:spPr>
          <a:xfrm>
            <a:off x="73240" y="115410"/>
            <a:ext cx="3122720" cy="656948"/>
          </a:xfrm>
        </p:spPr>
        <p:txBody>
          <a:bodyPr>
            <a:normAutofit fontScale="90000"/>
          </a:bodyPr>
          <a:lstStyle/>
          <a:p>
            <a:r>
              <a:rPr lang="en-IN" dirty="0"/>
              <a:t>PICTURES</a:t>
            </a:r>
          </a:p>
        </p:txBody>
      </p:sp>
      <p:pic>
        <p:nvPicPr>
          <p:cNvPr id="4" name="Picture 3">
            <a:extLst>
              <a:ext uri="{FF2B5EF4-FFF2-40B4-BE49-F238E27FC236}">
                <a16:creationId xmlns:a16="http://schemas.microsoft.com/office/drawing/2014/main" id="{DE6B8AFE-56B4-4CD2-BF43-CA2AD88769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8265" y="1060926"/>
            <a:ext cx="5731510" cy="2045970"/>
          </a:xfrm>
          <a:prstGeom prst="rect">
            <a:avLst/>
          </a:prstGeom>
          <a:noFill/>
          <a:ln>
            <a:noFill/>
          </a:ln>
        </p:spPr>
      </p:pic>
      <p:pic>
        <p:nvPicPr>
          <p:cNvPr id="5" name="Picture 4">
            <a:extLst>
              <a:ext uri="{FF2B5EF4-FFF2-40B4-BE49-F238E27FC236}">
                <a16:creationId xmlns:a16="http://schemas.microsoft.com/office/drawing/2014/main" id="{2ADD4033-12E0-4F40-B7A7-107CA12A14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6542" y="3846544"/>
            <a:ext cx="3674436" cy="2334314"/>
          </a:xfrm>
          <a:prstGeom prst="rect">
            <a:avLst/>
          </a:prstGeom>
          <a:noFill/>
          <a:ln>
            <a:noFill/>
          </a:ln>
        </p:spPr>
      </p:pic>
      <p:sp>
        <p:nvSpPr>
          <p:cNvPr id="6" name="Rectangle 2">
            <a:extLst>
              <a:ext uri="{FF2B5EF4-FFF2-40B4-BE49-F238E27FC236}">
                <a16:creationId xmlns:a16="http://schemas.microsoft.com/office/drawing/2014/main" id="{CBC72DF1-89E1-40FD-988C-33A9576B81A8}"/>
              </a:ext>
            </a:extLst>
          </p:cNvPr>
          <p:cNvSpPr>
            <a:spLocks noChangeArrowheads="1"/>
          </p:cNvSpPr>
          <p:nvPr/>
        </p:nvSpPr>
        <p:spPr bwMode="auto">
          <a:xfrm>
            <a:off x="308265" y="28945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025" name="Picture 9">
            <a:extLst>
              <a:ext uri="{FF2B5EF4-FFF2-40B4-BE49-F238E27FC236}">
                <a16:creationId xmlns:a16="http://schemas.microsoft.com/office/drawing/2014/main" id="{68019565-6320-4717-BAEF-9070943BC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639" y="3262544"/>
            <a:ext cx="6039436" cy="341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6C92D078-F3EA-426F-9E66-D1492EAD9FCA}"/>
              </a:ext>
            </a:extLst>
          </p:cNvPr>
          <p:cNvSpPr>
            <a:spLocks noChangeArrowheads="1"/>
          </p:cNvSpPr>
          <p:nvPr/>
        </p:nvSpPr>
        <p:spPr bwMode="auto">
          <a:xfrm>
            <a:off x="308265" y="67648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9173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108C-D9D9-4C44-BD17-DC244A79C7B0}"/>
              </a:ext>
            </a:extLst>
          </p:cNvPr>
          <p:cNvSpPr>
            <a:spLocks noGrp="1"/>
          </p:cNvSpPr>
          <p:nvPr>
            <p:ph type="ctrTitle"/>
          </p:nvPr>
        </p:nvSpPr>
        <p:spPr>
          <a:xfrm>
            <a:off x="2004504" y="150921"/>
            <a:ext cx="8182992" cy="772357"/>
          </a:xfrm>
        </p:spPr>
        <p:txBody>
          <a:bodyPr>
            <a:normAutofit fontScale="90000"/>
          </a:bodyPr>
          <a:lstStyle/>
          <a:p>
            <a:br>
              <a:rPr lang="en-IN" dirty="0">
                <a:effectLst/>
                <a:latin typeface="Calibri" panose="020F0502020204030204" pitchFamily="34" charset="0"/>
                <a:ea typeface="Calibri" panose="020F0502020204030204" pitchFamily="34" charset="0"/>
                <a:cs typeface="Times New Roman" panose="02020603050405020304" pitchFamily="18" charset="0"/>
              </a:rPr>
            </a:br>
            <a:r>
              <a:rPr lang="en-IN" dirty="0">
                <a:effectLst/>
                <a:latin typeface="Calibri" panose="020F0502020204030204" pitchFamily="34" charset="0"/>
                <a:ea typeface="Calibri" panose="020F0502020204030204" pitchFamily="34" charset="0"/>
                <a:cs typeface="Times New Roman" panose="02020603050405020304" pitchFamily="18" charset="0"/>
              </a:rPr>
              <a:t>INFRARED TRANSMISSION</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5" name="TextBox 4">
            <a:extLst>
              <a:ext uri="{FF2B5EF4-FFF2-40B4-BE49-F238E27FC236}">
                <a16:creationId xmlns:a16="http://schemas.microsoft.com/office/drawing/2014/main" id="{89E1999D-1086-4C47-AE27-BDCDD81D62AA}"/>
              </a:ext>
            </a:extLst>
          </p:cNvPr>
          <p:cNvSpPr txBox="1"/>
          <p:nvPr/>
        </p:nvSpPr>
        <p:spPr>
          <a:xfrm>
            <a:off x="97654" y="1109709"/>
            <a:ext cx="11967099" cy="5597370"/>
          </a:xfrm>
          <a:prstGeom prst="rect">
            <a:avLst/>
          </a:prstGeom>
          <a:noFill/>
        </p:spPr>
        <p:txBody>
          <a:bodyPr wrap="square">
            <a:spAutoFit/>
          </a:bodyPr>
          <a:lstStyle/>
          <a:p>
            <a:pPr>
              <a:lnSpc>
                <a:spcPct val="115000"/>
              </a:lnSpc>
              <a:spcAft>
                <a:spcPts val="1000"/>
              </a:spcAft>
            </a:pPr>
            <a:r>
              <a:rPr lang="en-IN"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Infra-red transmission means that the transmission of signals by infra-red light. In Infrared Systems the sound picked up by the microphone is converted into infrared light waves, which are then dispersed throughout the listening environment through IR transmitter. A special IR receiver is worn by the listener, which converts these light waves’ backs to sound. Like FM systems, infrared systems are useful in-group situations and may be adapted for individual use as well.</a:t>
            </a:r>
          </a:p>
          <a:p>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These large area systems require the installation of an infrared light emitter that is plugged into the existing public address system. Harmless infrared light rays transmit the sound to portable infrared receivers, which are available headphone form. </a:t>
            </a:r>
            <a:endParaRPr lang="en-IN" sz="2800" dirty="0">
              <a:solidFill>
                <a:srgbClr val="002060"/>
              </a:solidFill>
            </a:endParaRPr>
          </a:p>
        </p:txBody>
      </p:sp>
    </p:spTree>
    <p:extLst>
      <p:ext uri="{BB962C8B-B14F-4D97-AF65-F5344CB8AC3E}">
        <p14:creationId xmlns:p14="http://schemas.microsoft.com/office/powerpoint/2010/main" val="177171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DCE7-22B8-4D40-BD51-502C0B525CCD}"/>
              </a:ext>
            </a:extLst>
          </p:cNvPr>
          <p:cNvSpPr>
            <a:spLocks noGrp="1"/>
          </p:cNvSpPr>
          <p:nvPr>
            <p:ph type="title"/>
          </p:nvPr>
        </p:nvSpPr>
        <p:spPr>
          <a:xfrm>
            <a:off x="269171" y="183457"/>
            <a:ext cx="3699147" cy="713188"/>
          </a:xfrm>
        </p:spPr>
        <p:txBody>
          <a:bodyPr>
            <a:normAutofit fontScale="90000"/>
          </a:bodyPr>
          <a:lstStyle/>
          <a:p>
            <a:r>
              <a:rPr lang="en-IN" sz="2800" dirty="0"/>
              <a:t>PICTURE</a:t>
            </a:r>
            <a:r>
              <a:rPr lang="en-IN" dirty="0"/>
              <a:t> </a:t>
            </a:r>
          </a:p>
        </p:txBody>
      </p:sp>
      <p:pic>
        <p:nvPicPr>
          <p:cNvPr id="4" name="Content Placeholder 3">
            <a:extLst>
              <a:ext uri="{FF2B5EF4-FFF2-40B4-BE49-F238E27FC236}">
                <a16:creationId xmlns:a16="http://schemas.microsoft.com/office/drawing/2014/main" id="{80FE777E-257E-4739-B419-42F97E3BF90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8385" y="1473693"/>
            <a:ext cx="9223898" cy="4643022"/>
          </a:xfrm>
          <a:prstGeom prst="rect">
            <a:avLst/>
          </a:prstGeom>
          <a:noFill/>
          <a:ln>
            <a:noFill/>
          </a:ln>
        </p:spPr>
      </p:pic>
    </p:spTree>
    <p:extLst>
      <p:ext uri="{BB962C8B-B14F-4D97-AF65-F5344CB8AC3E}">
        <p14:creationId xmlns:p14="http://schemas.microsoft.com/office/powerpoint/2010/main" val="336782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FFE8-6220-4020-87AB-A3FA2EC04156}"/>
              </a:ext>
            </a:extLst>
          </p:cNvPr>
          <p:cNvSpPr>
            <a:spLocks noGrp="1"/>
          </p:cNvSpPr>
          <p:nvPr>
            <p:ph type="title"/>
          </p:nvPr>
        </p:nvSpPr>
        <p:spPr>
          <a:xfrm>
            <a:off x="180396" y="177553"/>
            <a:ext cx="3743536" cy="932156"/>
          </a:xfrm>
        </p:spPr>
        <p:txBody>
          <a:bodyPr>
            <a:normAutofit fontScale="90000"/>
          </a:bodyPr>
          <a:lstStyle/>
          <a:p>
            <a:br>
              <a:rPr lang="en-IN" sz="1800" dirty="0">
                <a:effectLst/>
                <a:latin typeface="Calibri" panose="020F0502020204030204" pitchFamily="34" charset="0"/>
                <a:ea typeface="Calibri" panose="020F0502020204030204" pitchFamily="34" charset="0"/>
                <a:cs typeface="Times New Roman" panose="02020603050405020304" pitchFamily="18" charset="0"/>
              </a:rPr>
            </a:br>
            <a:r>
              <a:rPr lang="en-IN" sz="3100" dirty="0">
                <a:effectLst/>
                <a:latin typeface="Calibri" panose="020F0502020204030204" pitchFamily="34" charset="0"/>
                <a:ea typeface="Calibri" panose="020F0502020204030204" pitchFamily="34" charset="0"/>
                <a:cs typeface="Times New Roman" panose="02020603050405020304" pitchFamily="18" charset="0"/>
              </a:rPr>
              <a:t>ADVANTAGES</a:t>
            </a:r>
            <a:br>
              <a:rPr lang="en-IN" sz="3100" dirty="0">
                <a:effectLst/>
                <a:latin typeface="Calibri" panose="020F0502020204030204" pitchFamily="34" charset="0"/>
                <a:ea typeface="Calibri" panose="020F0502020204030204" pitchFamily="34" charset="0"/>
                <a:cs typeface="Times New Roman" panose="02020603050405020304" pitchFamily="18" charset="0"/>
              </a:rPr>
            </a:br>
            <a:endParaRPr lang="en-IN" sz="3100" dirty="0"/>
          </a:p>
        </p:txBody>
      </p:sp>
      <p:sp>
        <p:nvSpPr>
          <p:cNvPr id="3" name="Content Placeholder 2">
            <a:extLst>
              <a:ext uri="{FF2B5EF4-FFF2-40B4-BE49-F238E27FC236}">
                <a16:creationId xmlns:a16="http://schemas.microsoft.com/office/drawing/2014/main" id="{55D79D9E-E537-4C8A-830C-993A6C53849C}"/>
              </a:ext>
            </a:extLst>
          </p:cNvPr>
          <p:cNvSpPr>
            <a:spLocks noGrp="1"/>
          </p:cNvSpPr>
          <p:nvPr>
            <p:ph idx="1"/>
          </p:nvPr>
        </p:nvSpPr>
        <p:spPr>
          <a:xfrm>
            <a:off x="242540" y="1305019"/>
            <a:ext cx="11387208" cy="5375428"/>
          </a:xfrm>
        </p:spPr>
        <p:txBody>
          <a:bodyPr>
            <a:normAutofit fontScale="25000" lnSpcReduction="20000"/>
          </a:bodyPr>
          <a:lstStyle/>
          <a:p>
            <a:pPr>
              <a:lnSpc>
                <a:spcPct val="115000"/>
              </a:lnSpc>
              <a:spcAft>
                <a:spcPts val="1000"/>
              </a:spcAft>
            </a:pPr>
            <a:r>
              <a:rPr lang="en-IN" sz="1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It offers a high fidelity signal to broad frequency range. The frequency range extends from 100 Hz to 8000Hz. </a:t>
            </a:r>
          </a:p>
          <a:p>
            <a:pPr>
              <a:lnSpc>
                <a:spcPct val="115000"/>
              </a:lnSpc>
              <a:spcAft>
                <a:spcPts val="1000"/>
              </a:spcAft>
            </a:pPr>
            <a:r>
              <a:rPr lang="en-IN" sz="1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Gives high output, about 120 dB. </a:t>
            </a:r>
          </a:p>
          <a:p>
            <a:pPr>
              <a:lnSpc>
                <a:spcPct val="115000"/>
              </a:lnSpc>
              <a:spcAft>
                <a:spcPts val="1000"/>
              </a:spcAft>
            </a:pPr>
            <a:r>
              <a:rPr lang="en-IN" sz="1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SPL can be controlled by individual listener. </a:t>
            </a:r>
          </a:p>
          <a:p>
            <a:pPr>
              <a:lnSpc>
                <a:spcPct val="115000"/>
              </a:lnSpc>
              <a:spcAft>
                <a:spcPts val="1000"/>
              </a:spcAft>
            </a:pPr>
            <a:r>
              <a:rPr lang="en-IN" sz="1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Reliable and durable. </a:t>
            </a:r>
          </a:p>
          <a:p>
            <a:pPr>
              <a:lnSpc>
                <a:spcPct val="115000"/>
              </a:lnSpc>
              <a:spcAft>
                <a:spcPts val="1000"/>
              </a:spcAft>
            </a:pPr>
            <a:r>
              <a:rPr lang="en-IN" sz="1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The IR receiver is universal and can be used with any IR transmitter</a:t>
            </a:r>
          </a:p>
          <a:p>
            <a:pPr>
              <a:lnSpc>
                <a:spcPct val="115000"/>
              </a:lnSpc>
              <a:spcAft>
                <a:spcPts val="1000"/>
              </a:spcAft>
            </a:pPr>
            <a:r>
              <a:rPr lang="en-IN" sz="1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Mobility is not affected.</a:t>
            </a:r>
          </a:p>
          <a:p>
            <a:pPr>
              <a:lnSpc>
                <a:spcPct val="115000"/>
              </a:lnSpc>
              <a:spcAft>
                <a:spcPts val="1000"/>
              </a:spcAft>
            </a:pPr>
            <a:r>
              <a:rPr lang="en-IN" sz="1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IR commonly used in courtrooms, movies </a:t>
            </a:r>
            <a:r>
              <a:rPr lang="en-IN" sz="11200"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theaters</a:t>
            </a:r>
            <a:r>
              <a:rPr lang="en-IN" sz="1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and live performance        </a:t>
            </a:r>
            <a:r>
              <a:rPr lang="en-IN" sz="11200" dirty="0" err="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theaters</a:t>
            </a:r>
            <a:r>
              <a:rPr lang="en-IN" sz="1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conventions and with TVs.</a:t>
            </a:r>
          </a:p>
          <a:p>
            <a:pPr marL="0" indent="0">
              <a:lnSpc>
                <a:spcPct val="115000"/>
              </a:lnSpc>
              <a:spcAft>
                <a:spcPts val="1000"/>
              </a:spcAft>
              <a:buNone/>
            </a:pPr>
            <a:r>
              <a:rPr lang="en-IN"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IN" dirty="0"/>
          </a:p>
        </p:txBody>
      </p:sp>
    </p:spTree>
    <p:extLst>
      <p:ext uri="{BB962C8B-B14F-4D97-AF65-F5344CB8AC3E}">
        <p14:creationId xmlns:p14="http://schemas.microsoft.com/office/powerpoint/2010/main" val="128432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45D4-A733-44D1-B268-037D72982D38}"/>
              </a:ext>
            </a:extLst>
          </p:cNvPr>
          <p:cNvSpPr>
            <a:spLocks noGrp="1"/>
          </p:cNvSpPr>
          <p:nvPr>
            <p:ph type="ctrTitle"/>
          </p:nvPr>
        </p:nvSpPr>
        <p:spPr>
          <a:xfrm>
            <a:off x="170896" y="158448"/>
            <a:ext cx="4495800" cy="862483"/>
          </a:xfrm>
        </p:spPr>
        <p:txBody>
          <a:bodyPr>
            <a:normAutofit fontScale="90000"/>
          </a:bodyPr>
          <a:lstStyle/>
          <a:p>
            <a:br>
              <a:rPr lang="en-IN" sz="1800" dirty="0">
                <a:effectLst/>
                <a:latin typeface="Calibri" panose="020F0502020204030204" pitchFamily="34" charset="0"/>
                <a:ea typeface="Calibri" panose="020F0502020204030204" pitchFamily="34" charset="0"/>
                <a:cs typeface="Times New Roman" panose="02020603050405020304" pitchFamily="18" charset="0"/>
              </a:rPr>
            </a:br>
            <a:br>
              <a:rPr lang="en-IN" sz="1800" dirty="0">
                <a:effectLst/>
                <a:latin typeface="Calibri" panose="020F0502020204030204" pitchFamily="34" charset="0"/>
                <a:ea typeface="Calibri" panose="020F0502020204030204" pitchFamily="34" charset="0"/>
                <a:cs typeface="Times New Roman" panose="02020603050405020304" pitchFamily="18" charset="0"/>
              </a:rPr>
            </a:br>
            <a:r>
              <a:rPr lang="en-IN" dirty="0">
                <a:effectLst/>
                <a:latin typeface="Calibri" panose="020F0502020204030204" pitchFamily="34" charset="0"/>
                <a:ea typeface="Calibri" panose="020F0502020204030204" pitchFamily="34" charset="0"/>
                <a:cs typeface="Times New Roman" panose="02020603050405020304" pitchFamily="18" charset="0"/>
              </a:rPr>
              <a:t>DISADVANTAGES</a:t>
            </a:r>
            <a:br>
              <a:rPr lang="en-IN"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Subtitle 2">
            <a:extLst>
              <a:ext uri="{FF2B5EF4-FFF2-40B4-BE49-F238E27FC236}">
                <a16:creationId xmlns:a16="http://schemas.microsoft.com/office/drawing/2014/main" id="{30640F60-F3EA-41E8-9377-070B5213828D}"/>
              </a:ext>
            </a:extLst>
          </p:cNvPr>
          <p:cNvSpPr>
            <a:spLocks noGrp="1"/>
          </p:cNvSpPr>
          <p:nvPr>
            <p:ph type="subTitle" idx="1"/>
          </p:nvPr>
        </p:nvSpPr>
        <p:spPr>
          <a:xfrm>
            <a:off x="443884" y="1908700"/>
            <a:ext cx="11114842" cy="3773009"/>
          </a:xfrm>
        </p:spPr>
        <p:txBody>
          <a:bodyPr/>
          <a:lstStyle/>
          <a:p>
            <a:pPr algn="l">
              <a:lnSpc>
                <a:spcPct val="115000"/>
              </a:lnSpc>
              <a:spcAft>
                <a:spcPts val="1000"/>
              </a:spcAft>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•It can’t be used outdoors or in a room without emitter.</a:t>
            </a:r>
          </a:p>
          <a:p>
            <a:pPr algn="l">
              <a:lnSpc>
                <a:spcPct val="115000"/>
              </a:lnSpc>
              <a:spcAft>
                <a:spcPts val="1000"/>
              </a:spcAft>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Susceptible to interference from bright sunlight or fluorescent lights </a:t>
            </a:r>
          </a:p>
          <a:p>
            <a:pPr algn="l">
              <a:lnSpc>
                <a:spcPct val="115000"/>
              </a:lnSpc>
              <a:spcAft>
                <a:spcPts val="1000"/>
              </a:spcAft>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Typically requires line-of-sight between the IR transmitter and the receiver </a:t>
            </a:r>
            <a:r>
              <a:rPr lang="en-IN" sz="2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i.e</a:t>
            </a: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any obstruction in front of receiver affect signal.</a:t>
            </a:r>
          </a:p>
          <a:p>
            <a:pPr algn="l">
              <a:lnSpc>
                <a:spcPct val="115000"/>
              </a:lnSpc>
              <a:spcAft>
                <a:spcPts val="1000"/>
              </a:spcAft>
            </a:pP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405705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D17B96-9074-4B36-A68D-5DA2EDCFD970}"/>
              </a:ext>
            </a:extLst>
          </p:cNvPr>
          <p:cNvSpPr>
            <a:spLocks noGrp="1"/>
          </p:cNvSpPr>
          <p:nvPr>
            <p:ph type="title"/>
          </p:nvPr>
        </p:nvSpPr>
        <p:spPr/>
        <p:txBody>
          <a:bodyPr/>
          <a:lstStyle/>
          <a:p>
            <a:r>
              <a:rPr lang="en-IN" dirty="0"/>
              <a:t>Any queries</a:t>
            </a:r>
          </a:p>
        </p:txBody>
      </p:sp>
    </p:spTree>
    <p:extLst>
      <p:ext uri="{BB962C8B-B14F-4D97-AF65-F5344CB8AC3E}">
        <p14:creationId xmlns:p14="http://schemas.microsoft.com/office/powerpoint/2010/main" val="244973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D629-CAB3-48CA-A1F1-CA0EA263D32B}"/>
              </a:ext>
            </a:extLst>
          </p:cNvPr>
          <p:cNvSpPr>
            <a:spLocks noGrp="1"/>
          </p:cNvSpPr>
          <p:nvPr>
            <p:ph type="ctrTitle"/>
          </p:nvPr>
        </p:nvSpPr>
        <p:spPr>
          <a:xfrm>
            <a:off x="1697854" y="202837"/>
            <a:ext cx="8991600" cy="1239894"/>
          </a:xfrm>
        </p:spPr>
        <p:txBody>
          <a:bodyPr>
            <a:normAutofit/>
          </a:bodyPr>
          <a:lstStyle/>
          <a:p>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6" name="Subtitle 5">
            <a:extLst>
              <a:ext uri="{FF2B5EF4-FFF2-40B4-BE49-F238E27FC236}">
                <a16:creationId xmlns:a16="http://schemas.microsoft.com/office/drawing/2014/main" id="{0AC0C9DB-CA2B-4DAA-A04F-FF15A23F6F06}"/>
              </a:ext>
            </a:extLst>
          </p:cNvPr>
          <p:cNvSpPr>
            <a:spLocks noGrp="1"/>
          </p:cNvSpPr>
          <p:nvPr>
            <p:ph type="subTitle" idx="1"/>
          </p:nvPr>
        </p:nvSpPr>
        <p:spPr>
          <a:xfrm>
            <a:off x="328474" y="1882065"/>
            <a:ext cx="11496582" cy="4773098"/>
          </a:xfrm>
        </p:spPr>
        <p:txBody>
          <a:bodyPr>
            <a:normAutofit/>
          </a:bodyPr>
          <a:lstStyle/>
          <a:p>
            <a:pPr>
              <a:lnSpc>
                <a:spcPct val="115000"/>
              </a:lnSpc>
              <a:spcAft>
                <a:spcPts val="1000"/>
              </a:spcAft>
            </a:pPr>
            <a:r>
              <a:rPr lang="en-IN"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IN" sz="3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Hardwire system provides a direct connection between the sound source and the individual.</a:t>
            </a:r>
          </a:p>
          <a:p>
            <a:pPr>
              <a:lnSpc>
                <a:spcPct val="115000"/>
              </a:lnSpc>
              <a:spcAft>
                <a:spcPts val="1000"/>
              </a:spcAft>
            </a:pPr>
            <a:r>
              <a:rPr lang="en-IN" sz="3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In hardwire system a wire connects the microphone to the amplifier, which is connected directly to the receiver (headphones, ear buds).</a:t>
            </a:r>
          </a:p>
          <a:p>
            <a:pPr>
              <a:lnSpc>
                <a:spcPct val="115000"/>
              </a:lnSpc>
              <a:spcAft>
                <a:spcPts val="1000"/>
              </a:spcAft>
            </a:pPr>
            <a:r>
              <a:rPr lang="en-IN" sz="3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The teachers (speaker’s) microphone is connected to an amplifier and the resulting amplifier signal is then delivered to a series of headsets located in fixed positions. </a:t>
            </a:r>
          </a:p>
          <a:p>
            <a:endParaRPr lang="en-IN" dirty="0"/>
          </a:p>
        </p:txBody>
      </p:sp>
      <p:sp>
        <p:nvSpPr>
          <p:cNvPr id="5" name="TextBox 4">
            <a:extLst>
              <a:ext uri="{FF2B5EF4-FFF2-40B4-BE49-F238E27FC236}">
                <a16:creationId xmlns:a16="http://schemas.microsoft.com/office/drawing/2014/main" id="{5A314EB1-DB05-46D4-B168-D85B4AF5E821}"/>
              </a:ext>
            </a:extLst>
          </p:cNvPr>
          <p:cNvSpPr txBox="1"/>
          <p:nvPr/>
        </p:nvSpPr>
        <p:spPr>
          <a:xfrm>
            <a:off x="1944210" y="408374"/>
            <a:ext cx="9382217" cy="830997"/>
          </a:xfrm>
          <a:prstGeom prst="rect">
            <a:avLst/>
          </a:prstGeom>
          <a:noFill/>
        </p:spPr>
        <p:txBody>
          <a:bodyPr wrap="square">
            <a:spAutoFit/>
          </a:bodyPr>
          <a:lstStyle/>
          <a:p>
            <a:r>
              <a:rPr lang="en-IN"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HARDWIRE DIGITAL PROCESSING </a:t>
            </a:r>
            <a:endParaRPr lang="en-IN" sz="4800" dirty="0">
              <a:solidFill>
                <a:schemeClr val="bg1"/>
              </a:solidFill>
            </a:endParaRPr>
          </a:p>
        </p:txBody>
      </p:sp>
    </p:spTree>
    <p:extLst>
      <p:ext uri="{BB962C8B-B14F-4D97-AF65-F5344CB8AC3E}">
        <p14:creationId xmlns:p14="http://schemas.microsoft.com/office/powerpoint/2010/main" val="339483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4ABB-0CA4-489C-B207-59B8FEF1503E}"/>
              </a:ext>
            </a:extLst>
          </p:cNvPr>
          <p:cNvSpPr>
            <a:spLocks noGrp="1"/>
          </p:cNvSpPr>
          <p:nvPr>
            <p:ph type="title"/>
          </p:nvPr>
        </p:nvSpPr>
        <p:spPr/>
        <p:txBody>
          <a:bodyPr>
            <a:noAutofit/>
          </a:bodyPr>
          <a:lstStyle/>
          <a:p>
            <a:r>
              <a:rPr lang="en-IN" sz="3600" dirty="0">
                <a:effectLst/>
                <a:latin typeface="Calibri" panose="020F0502020204030204" pitchFamily="34" charset="0"/>
                <a:ea typeface="Calibri" panose="020F0502020204030204" pitchFamily="34" charset="0"/>
                <a:cs typeface="Times New Roman" panose="02020603050405020304" pitchFamily="18" charset="0"/>
              </a:rPr>
              <a:t>REFERENCE </a:t>
            </a:r>
            <a:br>
              <a:rPr lang="en-IN" sz="3600" dirty="0">
                <a:effectLst/>
                <a:latin typeface="Calibri" panose="020F0502020204030204" pitchFamily="34" charset="0"/>
                <a:ea typeface="Calibri" panose="020F0502020204030204" pitchFamily="34" charset="0"/>
                <a:cs typeface="Times New Roman" panose="02020603050405020304" pitchFamily="18" charset="0"/>
              </a:rPr>
            </a:br>
            <a:endParaRPr lang="en-IN" sz="3600" dirty="0"/>
          </a:p>
        </p:txBody>
      </p:sp>
      <p:sp>
        <p:nvSpPr>
          <p:cNvPr id="3" name="Content Placeholder 2">
            <a:extLst>
              <a:ext uri="{FF2B5EF4-FFF2-40B4-BE49-F238E27FC236}">
                <a16:creationId xmlns:a16="http://schemas.microsoft.com/office/drawing/2014/main" id="{14F6DF49-AE2C-4A9E-8703-4AF2A9F54181}"/>
              </a:ext>
            </a:extLst>
          </p:cNvPr>
          <p:cNvSpPr>
            <a:spLocks noGrp="1"/>
          </p:cNvSpPr>
          <p:nvPr>
            <p:ph type="body" idx="1"/>
          </p:nvPr>
        </p:nvSpPr>
        <p:spPr/>
        <p:txBody>
          <a:bodyPr/>
          <a:lstStyle/>
          <a:p>
            <a:r>
              <a:rPr lang="en-IN" sz="2800" dirty="0">
                <a:effectLst/>
                <a:latin typeface="Calibri" panose="020F0502020204030204" pitchFamily="34" charset="0"/>
                <a:ea typeface="Calibri" panose="020F0502020204030204" pitchFamily="34" charset="0"/>
                <a:cs typeface="Times New Roman" panose="02020603050405020304" pitchFamily="18" charset="0"/>
              </a:rPr>
              <a:t>HEARING AIDS – HARVEY DILLON SECOND EDITION </a:t>
            </a:r>
          </a:p>
          <a:p>
            <a:endParaRPr lang="en-IN" dirty="0"/>
          </a:p>
        </p:txBody>
      </p:sp>
    </p:spTree>
    <p:extLst>
      <p:ext uri="{BB962C8B-B14F-4D97-AF65-F5344CB8AC3E}">
        <p14:creationId xmlns:p14="http://schemas.microsoft.com/office/powerpoint/2010/main" val="420921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7A26-06B2-43D8-BC05-1591B11AB1B8}"/>
              </a:ext>
            </a:extLst>
          </p:cNvPr>
          <p:cNvSpPr>
            <a:spLocks noGrp="1"/>
          </p:cNvSpPr>
          <p:nvPr>
            <p:ph type="ctrTitle"/>
          </p:nvPr>
        </p:nvSpPr>
        <p:spPr/>
        <p:txBody>
          <a:bodyPr/>
          <a:lstStyle/>
          <a:p>
            <a:r>
              <a:rPr lang="en-IN" dirty="0"/>
              <a:t>Thank you </a:t>
            </a:r>
          </a:p>
        </p:txBody>
      </p:sp>
    </p:spTree>
    <p:extLst>
      <p:ext uri="{BB962C8B-B14F-4D97-AF65-F5344CB8AC3E}">
        <p14:creationId xmlns:p14="http://schemas.microsoft.com/office/powerpoint/2010/main" val="35434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252F30-9E74-4CD5-9814-2D63971B4363}"/>
              </a:ext>
            </a:extLst>
          </p:cNvPr>
          <p:cNvSpPr>
            <a:spLocks noGrp="1"/>
          </p:cNvSpPr>
          <p:nvPr>
            <p:ph type="ctrTitle"/>
          </p:nvPr>
        </p:nvSpPr>
        <p:spPr>
          <a:xfrm>
            <a:off x="233039" y="186432"/>
            <a:ext cx="3078332" cy="958787"/>
          </a:xfrm>
        </p:spPr>
        <p:txBody>
          <a:bodyPr/>
          <a:lstStyle/>
          <a:p>
            <a:r>
              <a:rPr lang="en-IN" dirty="0"/>
              <a:t>Cont.</a:t>
            </a:r>
          </a:p>
        </p:txBody>
      </p:sp>
      <p:sp>
        <p:nvSpPr>
          <p:cNvPr id="5" name="Subtitle 4">
            <a:extLst>
              <a:ext uri="{FF2B5EF4-FFF2-40B4-BE49-F238E27FC236}">
                <a16:creationId xmlns:a16="http://schemas.microsoft.com/office/drawing/2014/main" id="{D0B1293D-909A-47DB-AA6D-29165F802EDA}"/>
              </a:ext>
            </a:extLst>
          </p:cNvPr>
          <p:cNvSpPr>
            <a:spLocks noGrp="1"/>
          </p:cNvSpPr>
          <p:nvPr>
            <p:ph type="subTitle" idx="1"/>
          </p:nvPr>
        </p:nvSpPr>
        <p:spPr>
          <a:xfrm>
            <a:off x="150919" y="1296141"/>
            <a:ext cx="11922711" cy="5486400"/>
          </a:xfrm>
        </p:spPr>
        <p:txBody>
          <a:bodyPr>
            <a:normAutofit fontScale="85000" lnSpcReduction="20000"/>
          </a:bodyPr>
          <a:lstStyle/>
          <a:p>
            <a:pPr>
              <a:lnSpc>
                <a:spcPct val="115000"/>
              </a:lnSpc>
              <a:spcAft>
                <a:spcPts val="1000"/>
              </a:spcAft>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IN" sz="3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 wireless microphone may be used to give speaker more mobility. Microphone has to be placed close to the lip of the teacher. The individual headset has the volume control (gain control) and the balance control boxes. This control allows adjusting the individual gain independently to each ear according to the degree of hearing loss of the child (listener).</a:t>
            </a:r>
          </a:p>
          <a:p>
            <a:pPr>
              <a:lnSpc>
                <a:spcPct val="115000"/>
              </a:lnSpc>
              <a:spcAft>
                <a:spcPts val="1000"/>
              </a:spcAft>
            </a:pPr>
            <a:r>
              <a:rPr lang="en-IN" sz="3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Additional microphone wired to the amplifier may also help the other children to hear and to hear himself which helps in self-monitoring and child to child communication (Bess, 1981).</a:t>
            </a:r>
          </a:p>
          <a:p>
            <a:pPr>
              <a:lnSpc>
                <a:spcPct val="115000"/>
              </a:lnSpc>
              <a:spcAft>
                <a:spcPts val="1000"/>
              </a:spcAft>
            </a:pPr>
            <a:r>
              <a:rPr lang="en-IN" sz="3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The number of headphones to be connected to the system is depending on the capacity (power) of the amplifier. 10, 12, 16, numbers of students can be connected with the hardwire system.</a:t>
            </a:r>
          </a:p>
          <a:p>
            <a:endParaRPr lang="en-IN" dirty="0"/>
          </a:p>
        </p:txBody>
      </p:sp>
    </p:spTree>
    <p:extLst>
      <p:ext uri="{BB962C8B-B14F-4D97-AF65-F5344CB8AC3E}">
        <p14:creationId xmlns:p14="http://schemas.microsoft.com/office/powerpoint/2010/main" val="355412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ECB-C24A-46E3-A25B-A674D08C22EF}"/>
              </a:ext>
            </a:extLst>
          </p:cNvPr>
          <p:cNvSpPr>
            <a:spLocks noGrp="1"/>
          </p:cNvSpPr>
          <p:nvPr>
            <p:ph type="title"/>
          </p:nvPr>
        </p:nvSpPr>
        <p:spPr>
          <a:xfrm>
            <a:off x="676371" y="174578"/>
            <a:ext cx="2935667" cy="1188720"/>
          </a:xfrm>
        </p:spPr>
        <p:txBody>
          <a:bodyPr/>
          <a:lstStyle/>
          <a:p>
            <a:r>
              <a:rPr lang="en-IN" sz="3800" dirty="0"/>
              <a:t>Pictures</a:t>
            </a:r>
            <a:r>
              <a:rPr lang="en-IN" dirty="0"/>
              <a:t> </a:t>
            </a:r>
          </a:p>
        </p:txBody>
      </p:sp>
      <p:pic>
        <p:nvPicPr>
          <p:cNvPr id="4" name="Content Placeholder 3">
            <a:extLst>
              <a:ext uri="{FF2B5EF4-FFF2-40B4-BE49-F238E27FC236}">
                <a16:creationId xmlns:a16="http://schemas.microsoft.com/office/drawing/2014/main" id="{E021F915-68E2-4716-BBC1-51D3B9BC58D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0933" y="1695634"/>
            <a:ext cx="4329840" cy="3236897"/>
          </a:xfrm>
          <a:prstGeom prst="rect">
            <a:avLst/>
          </a:prstGeom>
          <a:noFill/>
          <a:ln>
            <a:noFill/>
          </a:ln>
        </p:spPr>
      </p:pic>
      <p:pic>
        <p:nvPicPr>
          <p:cNvPr id="5" name="Picture 4">
            <a:extLst>
              <a:ext uri="{FF2B5EF4-FFF2-40B4-BE49-F238E27FC236}">
                <a16:creationId xmlns:a16="http://schemas.microsoft.com/office/drawing/2014/main" id="{6A89A78F-C708-4E2D-A54A-A3ACBDCC10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29557" y="1870728"/>
            <a:ext cx="5731510" cy="2886710"/>
          </a:xfrm>
          <a:prstGeom prst="rect">
            <a:avLst/>
          </a:prstGeom>
          <a:noFill/>
          <a:ln>
            <a:noFill/>
          </a:ln>
        </p:spPr>
      </p:pic>
    </p:spTree>
    <p:extLst>
      <p:ext uri="{BB962C8B-B14F-4D97-AF65-F5344CB8AC3E}">
        <p14:creationId xmlns:p14="http://schemas.microsoft.com/office/powerpoint/2010/main" val="337484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9A19-7F0D-41EC-9D02-C8CB205DACFF}"/>
              </a:ext>
            </a:extLst>
          </p:cNvPr>
          <p:cNvSpPr>
            <a:spLocks noGrp="1"/>
          </p:cNvSpPr>
          <p:nvPr>
            <p:ph type="title"/>
          </p:nvPr>
        </p:nvSpPr>
        <p:spPr>
          <a:xfrm>
            <a:off x="656948" y="310719"/>
            <a:ext cx="10724226" cy="1562470"/>
          </a:xfrm>
        </p:spPr>
        <p:txBody>
          <a:bodyPr>
            <a:noAutofit/>
          </a:bodyPr>
          <a:lstStyle/>
          <a:p>
            <a:r>
              <a:rPr lang="en-IN" sz="3800" dirty="0">
                <a:effectLst/>
                <a:latin typeface="Calibri" panose="020F0502020204030204" pitchFamily="34" charset="0"/>
                <a:ea typeface="Calibri" panose="020F0502020204030204" pitchFamily="34" charset="0"/>
                <a:cs typeface="Times New Roman" panose="02020603050405020304" pitchFamily="18" charset="0"/>
              </a:rPr>
              <a:t>Advantages</a:t>
            </a:r>
            <a:r>
              <a:rPr lang="en-IN" sz="3600" dirty="0">
                <a:effectLst/>
                <a:latin typeface="Calibri" panose="020F0502020204030204" pitchFamily="34" charset="0"/>
                <a:ea typeface="Calibri" panose="020F0502020204030204" pitchFamily="34" charset="0"/>
                <a:cs typeface="Times New Roman" panose="02020603050405020304" pitchFamily="18" charset="0"/>
              </a:rPr>
              <a:t>		</a:t>
            </a:r>
            <a:br>
              <a:rPr lang="en-IN" sz="3600" dirty="0">
                <a:effectLst/>
                <a:latin typeface="Calibri" panose="020F0502020204030204" pitchFamily="34" charset="0"/>
                <a:ea typeface="Calibri" panose="020F0502020204030204" pitchFamily="34" charset="0"/>
                <a:cs typeface="Times New Roman" panose="02020603050405020304" pitchFamily="18" charset="0"/>
              </a:rPr>
            </a:br>
            <a:endParaRPr lang="en-IN" sz="3600" dirty="0"/>
          </a:p>
        </p:txBody>
      </p:sp>
      <p:sp>
        <p:nvSpPr>
          <p:cNvPr id="3" name="Content Placeholder 2">
            <a:extLst>
              <a:ext uri="{FF2B5EF4-FFF2-40B4-BE49-F238E27FC236}">
                <a16:creationId xmlns:a16="http://schemas.microsoft.com/office/drawing/2014/main" id="{02899E7F-6EAB-4162-B1B0-4B70BE74C74F}"/>
              </a:ext>
            </a:extLst>
          </p:cNvPr>
          <p:cNvSpPr>
            <a:spLocks noGrp="1"/>
          </p:cNvSpPr>
          <p:nvPr>
            <p:ph idx="1"/>
          </p:nvPr>
        </p:nvSpPr>
        <p:spPr>
          <a:xfrm>
            <a:off x="71021" y="2050742"/>
            <a:ext cx="11700769" cy="4651899"/>
          </a:xfrm>
        </p:spPr>
        <p:txBody>
          <a:bodyPr>
            <a:normAutofit/>
          </a:bodyPr>
          <a:lstStyle/>
          <a:p>
            <a:pPr>
              <a:lnSpc>
                <a:spcPct val="115000"/>
              </a:lnSpc>
              <a:spcAft>
                <a:spcPts val="1000"/>
              </a:spcAft>
            </a:pPr>
            <a:r>
              <a:rPr lang="en-IN"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These systems generally provide a wide frequency range, low distortion and high sound pressure output under the headsets </a:t>
            </a:r>
          </a:p>
          <a:p>
            <a:pPr>
              <a:lnSpc>
                <a:spcPct val="115000"/>
              </a:lnSpc>
              <a:spcAft>
                <a:spcPts val="1000"/>
              </a:spcAft>
            </a:pPr>
            <a:r>
              <a:rPr lang="en-IN"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They may be adapted to the child’s hearing loss and are fairly reliable and simple to operate (Bess, 1981).</a:t>
            </a:r>
          </a:p>
          <a:p>
            <a:pPr>
              <a:lnSpc>
                <a:spcPct val="115000"/>
              </a:lnSpc>
              <a:spcAft>
                <a:spcPts val="1000"/>
              </a:spcAft>
            </a:pPr>
            <a:r>
              <a:rPr lang="en-IN"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 The cost of hardware is very less.</a:t>
            </a:r>
          </a:p>
          <a:p>
            <a:pPr>
              <a:lnSpc>
                <a:spcPct val="115000"/>
              </a:lnSpc>
              <a:spcAft>
                <a:spcPts val="1000"/>
              </a:spcAft>
            </a:pPr>
            <a:r>
              <a:rPr lang="en-IN"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 Most of the Indian Deaf schools use hardware systems because of their usefulness and cost effectiveness and simplicity</a:t>
            </a:r>
            <a:r>
              <a:rPr lang="en-IN" sz="2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IN" dirty="0"/>
          </a:p>
        </p:txBody>
      </p:sp>
    </p:spTree>
    <p:extLst>
      <p:ext uri="{BB962C8B-B14F-4D97-AF65-F5344CB8AC3E}">
        <p14:creationId xmlns:p14="http://schemas.microsoft.com/office/powerpoint/2010/main" val="249898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024260-B269-419B-A26C-C822EE42F57B}"/>
              </a:ext>
            </a:extLst>
          </p:cNvPr>
          <p:cNvSpPr>
            <a:spLocks noGrp="1"/>
          </p:cNvSpPr>
          <p:nvPr>
            <p:ph type="ctrTitle"/>
          </p:nvPr>
        </p:nvSpPr>
        <p:spPr>
          <a:xfrm>
            <a:off x="1136342" y="115411"/>
            <a:ext cx="3968318" cy="1239894"/>
          </a:xfrm>
        </p:spPr>
        <p:txBody>
          <a:bodyPr>
            <a:normAutofit fontScale="90000"/>
          </a:bodyPr>
          <a:lstStyle/>
          <a:p>
            <a:br>
              <a:rPr lang="en-IN" dirty="0">
                <a:effectLst/>
                <a:latin typeface="Calibri" panose="020F0502020204030204" pitchFamily="34" charset="0"/>
                <a:ea typeface="Calibri" panose="020F0502020204030204" pitchFamily="34" charset="0"/>
                <a:cs typeface="Times New Roman" panose="02020603050405020304" pitchFamily="18" charset="0"/>
              </a:rPr>
            </a:br>
            <a:r>
              <a:rPr lang="en-IN" dirty="0">
                <a:effectLst/>
                <a:latin typeface="Calibri" panose="020F0502020204030204" pitchFamily="34" charset="0"/>
                <a:ea typeface="Calibri" panose="020F0502020204030204" pitchFamily="34" charset="0"/>
                <a:cs typeface="Times New Roman" panose="02020603050405020304" pitchFamily="18" charset="0"/>
              </a:rPr>
              <a:t>Limitations</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5" name="Subtitle 4">
            <a:extLst>
              <a:ext uri="{FF2B5EF4-FFF2-40B4-BE49-F238E27FC236}">
                <a16:creationId xmlns:a16="http://schemas.microsoft.com/office/drawing/2014/main" id="{57F37AE3-C47E-4769-B217-92FF469937FC}"/>
              </a:ext>
            </a:extLst>
          </p:cNvPr>
          <p:cNvSpPr>
            <a:spLocks noGrp="1"/>
          </p:cNvSpPr>
          <p:nvPr>
            <p:ph type="subTitle" idx="1"/>
          </p:nvPr>
        </p:nvSpPr>
        <p:spPr>
          <a:xfrm>
            <a:off x="159798" y="1677878"/>
            <a:ext cx="11638625" cy="4891597"/>
          </a:xfrm>
        </p:spPr>
        <p:txBody>
          <a:bodyPr>
            <a:normAutofit lnSpcReduction="10000"/>
          </a:bodyPr>
          <a:lstStyle/>
          <a:p>
            <a:pPr marL="457200" indent="-457200" algn="l">
              <a:lnSpc>
                <a:spcPct val="115000"/>
              </a:lnSpc>
              <a:spcAft>
                <a:spcPts val="1000"/>
              </a:spcAft>
              <a:buFont typeface="Arial" panose="020B0604020202020204" pitchFamily="34" charset="0"/>
              <a:buChar char="•"/>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•Unfavorable S/N Ratio may occur due to the presence of monitoring microphone. (Bess, 1981).</a:t>
            </a:r>
          </a:p>
          <a:p>
            <a:pPr marL="457200" indent="-457200" algn="l">
              <a:lnSpc>
                <a:spcPct val="115000"/>
              </a:lnSpc>
              <a:spcAft>
                <a:spcPts val="1000"/>
              </a:spcAft>
              <a:buFont typeface="Arial" panose="020B0604020202020204" pitchFamily="34" charset="0"/>
              <a:buChar char="•"/>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Lack of mobility for student and teachers.</a:t>
            </a:r>
          </a:p>
          <a:p>
            <a:pPr marL="457200" indent="-457200" algn="l">
              <a:lnSpc>
                <a:spcPct val="115000"/>
              </a:lnSpc>
              <a:spcAft>
                <a:spcPts val="1000"/>
              </a:spcAft>
              <a:buFont typeface="Arial" panose="020B0604020202020204" pitchFamily="34" charset="0"/>
              <a:buChar char="•"/>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They lack flexibility, in that they seldom allow for individual adjustment of frequency Repair service is not readily available. </a:t>
            </a:r>
          </a:p>
          <a:p>
            <a:pPr marL="457200" indent="-457200" algn="l">
              <a:lnSpc>
                <a:spcPct val="115000"/>
              </a:lnSpc>
              <a:spcAft>
                <a:spcPts val="1000"/>
              </a:spcAft>
              <a:buFont typeface="Arial" panose="020B0604020202020204" pitchFamily="34" charset="0"/>
              <a:buChar char="•"/>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They are not specified as medical devices by Food and Drug Administration (FDA), therefore there are no standards for the EAC (gain, frequency response).</a:t>
            </a:r>
          </a:p>
          <a:p>
            <a:endParaRPr lang="en-IN" dirty="0"/>
          </a:p>
        </p:txBody>
      </p:sp>
    </p:spTree>
    <p:extLst>
      <p:ext uri="{BB962C8B-B14F-4D97-AF65-F5344CB8AC3E}">
        <p14:creationId xmlns:p14="http://schemas.microsoft.com/office/powerpoint/2010/main" val="67727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11868-7E3F-474A-8A54-D7E57D9E6569}"/>
              </a:ext>
            </a:extLst>
          </p:cNvPr>
          <p:cNvSpPr>
            <a:spLocks noGrp="1"/>
          </p:cNvSpPr>
          <p:nvPr>
            <p:ph type="ctrTitle"/>
          </p:nvPr>
        </p:nvSpPr>
        <p:spPr>
          <a:xfrm>
            <a:off x="2109556" y="177554"/>
            <a:ext cx="7972887" cy="1345077"/>
          </a:xfrm>
        </p:spPr>
        <p:txBody>
          <a:bodyPr>
            <a:normAutofit fontScale="90000"/>
          </a:bodyPr>
          <a:lstStyle/>
          <a:p>
            <a:br>
              <a:rPr lang="en-IN" dirty="0">
                <a:effectLst/>
                <a:latin typeface="Calibri" panose="020F0502020204030204" pitchFamily="34" charset="0"/>
                <a:ea typeface="Calibri" panose="020F0502020204030204" pitchFamily="34" charset="0"/>
                <a:cs typeface="Times New Roman" panose="02020603050405020304" pitchFamily="18" charset="0"/>
              </a:rPr>
            </a:br>
            <a:r>
              <a:rPr lang="en-IN" dirty="0">
                <a:effectLst/>
                <a:latin typeface="Calibri" panose="020F0502020204030204" pitchFamily="34" charset="0"/>
                <a:ea typeface="Calibri" panose="020F0502020204030204" pitchFamily="34" charset="0"/>
                <a:cs typeface="Times New Roman" panose="02020603050405020304" pitchFamily="18" charset="0"/>
              </a:rPr>
              <a:t>INDUCTION LOOPS </a:t>
            </a:r>
            <a:br>
              <a:rPr lang="en-IN"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Subtitle 2">
            <a:extLst>
              <a:ext uri="{FF2B5EF4-FFF2-40B4-BE49-F238E27FC236}">
                <a16:creationId xmlns:a16="http://schemas.microsoft.com/office/drawing/2014/main" id="{11E1F7A4-EE63-4751-B4B9-7A528531AE07}"/>
              </a:ext>
            </a:extLst>
          </p:cNvPr>
          <p:cNvSpPr>
            <a:spLocks noGrp="1"/>
          </p:cNvSpPr>
          <p:nvPr>
            <p:ph type="subTitle" idx="1"/>
          </p:nvPr>
        </p:nvSpPr>
        <p:spPr>
          <a:xfrm>
            <a:off x="221943" y="1695635"/>
            <a:ext cx="11807300" cy="4802819"/>
          </a:xfrm>
        </p:spPr>
        <p:txBody>
          <a:bodyPr>
            <a:normAutofit/>
          </a:bodyPr>
          <a:lstStyle/>
          <a:p>
            <a:pPr>
              <a:lnSpc>
                <a:spcPct val="115000"/>
              </a:lnSpc>
              <a:spcAft>
                <a:spcPts val="1000"/>
              </a:spcAft>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The audio induction loop technology is as old as transformer technology. Loops have been used to help the hearing impaired for about 40 years. The loop induction system makes use of electro-magnetic leakage to transmit signals.</a:t>
            </a:r>
          </a:p>
          <a:p>
            <a:pPr>
              <a:lnSpc>
                <a:spcPct val="115000"/>
              </a:lnSpc>
              <a:spcAft>
                <a:spcPts val="1000"/>
              </a:spcAft>
            </a:pPr>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The components of a "loop" induction system are a microphone, an amplifier, and a length of copper wire that loops the seating area. The microphone pick-up the acoustic voices and generates a magnetic field that couples with the telecoil in the hearing aids (Vaughn and Lightfoot, 1987). </a:t>
            </a:r>
          </a:p>
          <a:p>
            <a:endParaRPr lang="en-IN" dirty="0"/>
          </a:p>
        </p:txBody>
      </p:sp>
    </p:spTree>
    <p:extLst>
      <p:ext uri="{BB962C8B-B14F-4D97-AF65-F5344CB8AC3E}">
        <p14:creationId xmlns:p14="http://schemas.microsoft.com/office/powerpoint/2010/main" val="199775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6040-1CF8-4A5F-B23F-0FEB96F42034}"/>
              </a:ext>
            </a:extLst>
          </p:cNvPr>
          <p:cNvSpPr>
            <a:spLocks noGrp="1"/>
          </p:cNvSpPr>
          <p:nvPr>
            <p:ph type="ctrTitle"/>
          </p:nvPr>
        </p:nvSpPr>
        <p:spPr>
          <a:xfrm>
            <a:off x="106531" y="149571"/>
            <a:ext cx="3400149" cy="1048914"/>
          </a:xfrm>
        </p:spPr>
        <p:txBody>
          <a:bodyPr/>
          <a:lstStyle/>
          <a:p>
            <a:r>
              <a:rPr lang="en-IN" dirty="0"/>
              <a:t>CONT.</a:t>
            </a:r>
          </a:p>
        </p:txBody>
      </p:sp>
      <p:sp>
        <p:nvSpPr>
          <p:cNvPr id="3" name="Subtitle 2">
            <a:extLst>
              <a:ext uri="{FF2B5EF4-FFF2-40B4-BE49-F238E27FC236}">
                <a16:creationId xmlns:a16="http://schemas.microsoft.com/office/drawing/2014/main" id="{CB3596CB-C15F-4C68-A626-665282CFF170}"/>
              </a:ext>
            </a:extLst>
          </p:cNvPr>
          <p:cNvSpPr>
            <a:spLocks noGrp="1"/>
          </p:cNvSpPr>
          <p:nvPr>
            <p:ph type="subTitle" idx="1"/>
          </p:nvPr>
        </p:nvSpPr>
        <p:spPr>
          <a:xfrm>
            <a:off x="532660" y="2334827"/>
            <a:ext cx="10804124" cy="3666477"/>
          </a:xfrm>
        </p:spPr>
        <p:txBody>
          <a:bodyPr/>
          <a:lstStyle/>
          <a:p>
            <a:pPr algn="l"/>
            <a:r>
              <a:rPr lang="en-I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Some loops are connected to standard public address systems. The electric current flowing through the loop creates a magnetic field that can be picked up by a hearing aid set on the T-Switch. Portable receivers are available for hard of hearing individual without a hearing aid T-switch. To pick up the signals, listener must sit within or near the loop</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N" dirty="0"/>
          </a:p>
        </p:txBody>
      </p:sp>
    </p:spTree>
    <p:extLst>
      <p:ext uri="{BB962C8B-B14F-4D97-AF65-F5344CB8AC3E}">
        <p14:creationId xmlns:p14="http://schemas.microsoft.com/office/powerpoint/2010/main" val="206428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6B81-516F-46AF-B0C9-EBD6FFF4A20B}"/>
              </a:ext>
            </a:extLst>
          </p:cNvPr>
          <p:cNvSpPr>
            <a:spLocks noGrp="1"/>
          </p:cNvSpPr>
          <p:nvPr>
            <p:ph type="ctrTitle"/>
          </p:nvPr>
        </p:nvSpPr>
        <p:spPr>
          <a:xfrm>
            <a:off x="195310" y="105182"/>
            <a:ext cx="4776186" cy="1239894"/>
          </a:xfrm>
        </p:spPr>
        <p:txBody>
          <a:bodyPr/>
          <a:lstStyle/>
          <a:p>
            <a:r>
              <a:rPr lang="en-IN" dirty="0"/>
              <a:t>PICTURES</a:t>
            </a:r>
          </a:p>
        </p:txBody>
      </p:sp>
      <p:pic>
        <p:nvPicPr>
          <p:cNvPr id="4" name="Picture 3">
            <a:extLst>
              <a:ext uri="{FF2B5EF4-FFF2-40B4-BE49-F238E27FC236}">
                <a16:creationId xmlns:a16="http://schemas.microsoft.com/office/drawing/2014/main" id="{3024635E-0F02-44C6-AE6B-38AE743A3A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4490" y="1969980"/>
            <a:ext cx="5731510" cy="3773872"/>
          </a:xfrm>
          <a:prstGeom prst="rect">
            <a:avLst/>
          </a:prstGeom>
          <a:noFill/>
          <a:ln>
            <a:noFill/>
          </a:ln>
        </p:spPr>
      </p:pic>
      <p:pic>
        <p:nvPicPr>
          <p:cNvPr id="5" name="Picture 4">
            <a:extLst>
              <a:ext uri="{FF2B5EF4-FFF2-40B4-BE49-F238E27FC236}">
                <a16:creationId xmlns:a16="http://schemas.microsoft.com/office/drawing/2014/main" id="{E09E02AE-4D74-40C6-B5C2-DCDD5174AF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04984" y="1969980"/>
            <a:ext cx="4731799" cy="3115520"/>
          </a:xfrm>
          <a:prstGeom prst="rect">
            <a:avLst/>
          </a:prstGeom>
          <a:noFill/>
          <a:ln>
            <a:noFill/>
          </a:ln>
        </p:spPr>
      </p:pic>
    </p:spTree>
    <p:extLst>
      <p:ext uri="{BB962C8B-B14F-4D97-AF65-F5344CB8AC3E}">
        <p14:creationId xmlns:p14="http://schemas.microsoft.com/office/powerpoint/2010/main" val="30788583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Template>Parcel</Template>
  <TotalTime>103</TotalTime>
  <Words>1169</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Algerian</vt:lpstr>
      <vt:lpstr>Arial</vt:lpstr>
      <vt:lpstr>Calibri</vt:lpstr>
      <vt:lpstr>Gill Sans MT</vt:lpstr>
      <vt:lpstr>Wingdings</vt:lpstr>
      <vt:lpstr>Parcel</vt:lpstr>
      <vt:lpstr>Group amplification </vt:lpstr>
      <vt:lpstr> </vt:lpstr>
      <vt:lpstr>Cont.</vt:lpstr>
      <vt:lpstr>Pictures </vt:lpstr>
      <vt:lpstr>Advantages   </vt:lpstr>
      <vt:lpstr> Limitations </vt:lpstr>
      <vt:lpstr> INDUCTION LOOPS  </vt:lpstr>
      <vt:lpstr>CONT.</vt:lpstr>
      <vt:lpstr>PICTURES</vt:lpstr>
      <vt:lpstr> Advantages </vt:lpstr>
      <vt:lpstr> Disadvantages </vt:lpstr>
      <vt:lpstr> FREQUENCY MODULATION  </vt:lpstr>
      <vt:lpstr>Cont.</vt:lpstr>
      <vt:lpstr>PICTURES</vt:lpstr>
      <vt:lpstr> INFRARED TRANSMISSION </vt:lpstr>
      <vt:lpstr>PICTURE </vt:lpstr>
      <vt:lpstr> ADVANTAGES </vt:lpstr>
      <vt:lpstr>  DISADVANTAGES </vt:lpstr>
      <vt:lpstr>Any queries</vt:lpstr>
      <vt:lpstr>REFERENCE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amplification and assistive listening devices</dc:title>
  <dc:creator>JAY MEHTA</dc:creator>
  <cp:lastModifiedBy>sourav</cp:lastModifiedBy>
  <cp:revision>11</cp:revision>
  <dcterms:created xsi:type="dcterms:W3CDTF">2021-02-02T05:03:57Z</dcterms:created>
  <dcterms:modified xsi:type="dcterms:W3CDTF">2021-02-10T04:11:29Z</dcterms:modified>
</cp:coreProperties>
</file>