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307" r:id="rId2"/>
    <p:sldId id="308" r:id="rId3"/>
    <p:sldId id="309" r:id="rId4"/>
    <p:sldId id="310" r:id="rId5"/>
    <p:sldId id="311" r:id="rId6"/>
    <p:sldId id="312" r:id="rId7"/>
    <p:sldId id="331" r:id="rId8"/>
    <p:sldId id="332" r:id="rId9"/>
    <p:sldId id="333" r:id="rId10"/>
    <p:sldId id="334" r:id="rId11"/>
    <p:sldId id="313" r:id="rId12"/>
    <p:sldId id="335" r:id="rId13"/>
    <p:sldId id="336"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76" autoAdjust="0"/>
  </p:normalViewPr>
  <p:slideViewPr>
    <p:cSldViewPr>
      <p:cViewPr varScale="1">
        <p:scale>
          <a:sx n="86" d="100"/>
          <a:sy n="86" d="100"/>
        </p:scale>
        <p:origin x="135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7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7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7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8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5374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002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9609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28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9615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0717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7425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22867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45537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1048601" name="Title 1"/>
          <p:cNvSpPr>
            <a:spLocks noGrp="1"/>
          </p:cNvSpPr>
          <p:nvPr>
            <p:ph type="title"/>
          </p:nvPr>
        </p:nvSpPr>
        <p:spPr/>
        <p:txBody>
          <a:bodyPr/>
          <a:lstStyle/>
          <a:p>
            <a:r>
              <a:rPr lang="en-US"/>
              <a:t>Click to edit Master title style</a:t>
            </a:r>
          </a:p>
        </p:txBody>
      </p:sp>
      <p:sp>
        <p:nvSpPr>
          <p:cNvPr id="104860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3" name="Date Placeholder 3"/>
          <p:cNvSpPr>
            <a:spLocks noGrp="1"/>
          </p:cNvSpPr>
          <p:nvPr>
            <p:ph type="dt" sz="half" idx="10"/>
          </p:nvPr>
        </p:nvSpPr>
        <p:spPr/>
        <p:txBody>
          <a:bodyPr/>
          <a:lstStyle/>
          <a:p>
            <a:fld id="{1D8BD707-D9CF-40AE-B4C6-C98DA3205C09}" type="datetimeFigureOut">
              <a:rPr lang="en-US" smtClean="0"/>
              <a:t>4/11/2021</a:t>
            </a:fld>
            <a:endParaRPr lang="en-US"/>
          </a:p>
        </p:txBody>
      </p:sp>
      <p:sp>
        <p:nvSpPr>
          <p:cNvPr id="1048604" name="Footer Placeholder 4"/>
          <p:cNvSpPr>
            <a:spLocks noGrp="1"/>
          </p:cNvSpPr>
          <p:nvPr>
            <p:ph type="ftr" sz="quarter" idx="11"/>
          </p:nvPr>
        </p:nvSpPr>
        <p:spPr/>
        <p:txBody>
          <a:bodyPr/>
          <a:lstStyle/>
          <a:p>
            <a:endParaRPr lang="en-US"/>
          </a:p>
        </p:txBody>
      </p:sp>
      <p:sp>
        <p:nvSpPr>
          <p:cNvPr id="1048605"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1861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0746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7871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5610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4274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4428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6840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8058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075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t>4/11/2021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6664959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ctrTitle"/>
          </p:nvPr>
        </p:nvSpPr>
        <p:spPr>
          <a:xfrm>
            <a:off x="1341045" y="1040182"/>
            <a:ext cx="6064834" cy="1470025"/>
          </a:xfrm>
        </p:spPr>
        <p:txBody>
          <a:bodyPr>
            <a:normAutofit fontScale="90000"/>
          </a:bodyPr>
          <a:lstStyle/>
          <a:p>
            <a:r>
              <a:rPr lang="en-US" sz="5111" b="1" dirty="0">
                <a:solidFill>
                  <a:srgbClr val="002060"/>
                </a:solidFill>
                <a:latin typeface="Noto Serif CJK TC"/>
                <a:ea typeface="Noto Serif CJK TC"/>
              </a:rPr>
              <a:t>Binaural interaction tests</a:t>
            </a:r>
          </a:p>
        </p:txBody>
      </p:sp>
      <p:sp>
        <p:nvSpPr>
          <p:cNvPr id="1048599" name="TextBox 1048598"/>
          <p:cNvSpPr txBox="1"/>
          <p:nvPr/>
        </p:nvSpPr>
        <p:spPr>
          <a:xfrm>
            <a:off x="5667761" y="4606011"/>
            <a:ext cx="3476238" cy="1723549"/>
          </a:xfrm>
          <a:prstGeom prst="rect">
            <a:avLst/>
          </a:prstGeom>
        </p:spPr>
        <p:txBody>
          <a:bodyPr wrap="square" rtlCol="0">
            <a:spAutoFit/>
          </a:bodyPr>
          <a:lstStyle/>
          <a:p>
            <a:r>
              <a:rPr lang="en-US" sz="2600" dirty="0">
                <a:solidFill>
                  <a:srgbClr val="000000"/>
                </a:solidFill>
                <a:latin typeface="Source Sans Pro SemiBold"/>
              </a:rPr>
              <a:t>Presented by:- Geeta </a:t>
            </a:r>
            <a:r>
              <a:rPr lang="en-US" sz="2600" dirty="0" err="1">
                <a:solidFill>
                  <a:srgbClr val="000000"/>
                </a:solidFill>
                <a:latin typeface="Source Sans Pro SemiBold"/>
              </a:rPr>
              <a:t>Alimchanadani</a:t>
            </a:r>
            <a:r>
              <a:rPr lang="en-US" sz="2600" dirty="0">
                <a:solidFill>
                  <a:srgbClr val="000000"/>
                </a:solidFill>
                <a:latin typeface="Source Sans Pro SemiBold"/>
              </a:rPr>
              <a:t> and </a:t>
            </a:r>
            <a:r>
              <a:rPr lang="en-US" sz="2600" dirty="0" err="1">
                <a:solidFill>
                  <a:srgbClr val="000000"/>
                </a:solidFill>
                <a:latin typeface="Source Sans Pro SemiBold"/>
              </a:rPr>
              <a:t>Thummar</a:t>
            </a:r>
            <a:r>
              <a:rPr lang="en-US" sz="2600" dirty="0">
                <a:solidFill>
                  <a:srgbClr val="000000"/>
                </a:solidFill>
                <a:latin typeface="Source Sans Pro SemiBold"/>
              </a:rPr>
              <a:t> Manasvi from 2nd year B.ASLP</a:t>
            </a:r>
            <a:r>
              <a:rPr lang="en-US" sz="2800" dirty="0">
                <a:solidFill>
                  <a:srgbClr val="000000"/>
                </a:solidFill>
              </a:rPr>
              <a:t> </a:t>
            </a:r>
            <a:endParaRPr lang="en-IN" sz="2800" dirty="0">
              <a:solidFill>
                <a:srgbClr val="000000"/>
              </a:solidFill>
            </a:endParaRPr>
          </a:p>
        </p:txBody>
      </p:sp>
      <p:sp>
        <p:nvSpPr>
          <p:cNvPr id="1048600" name="TextBox 1048599"/>
          <p:cNvSpPr txBox="1"/>
          <p:nvPr/>
        </p:nvSpPr>
        <p:spPr>
          <a:xfrm>
            <a:off x="143126" y="5545811"/>
            <a:ext cx="3168727" cy="954107"/>
          </a:xfrm>
          <a:prstGeom prst="rect">
            <a:avLst/>
          </a:prstGeom>
        </p:spPr>
        <p:txBody>
          <a:bodyPr wrap="square" rtlCol="0">
            <a:spAutoFit/>
          </a:bodyPr>
          <a:lstStyle/>
          <a:p>
            <a:r>
              <a:rPr lang="en-US" sz="2800" dirty="0">
                <a:solidFill>
                  <a:srgbClr val="000000"/>
                </a:solidFill>
                <a:effectLst/>
                <a:latin typeface="Source Sans Pro SemiBold"/>
              </a:rPr>
              <a:t>Submitted to:- Muneer sir</a:t>
            </a:r>
            <a:r>
              <a:rPr lang="en-US" sz="2800" dirty="0">
                <a:solidFill>
                  <a:srgbClr val="000000"/>
                </a:solidFill>
              </a:rPr>
              <a:t> </a:t>
            </a:r>
            <a:endParaRPr lang="en-IN" sz="28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9282-AEFF-47E7-BAD3-A6E19D662690}"/>
              </a:ext>
            </a:extLst>
          </p:cNvPr>
          <p:cNvSpPr>
            <a:spLocks noGrp="1"/>
          </p:cNvSpPr>
          <p:nvPr>
            <p:ph type="title"/>
          </p:nvPr>
        </p:nvSpPr>
        <p:spPr/>
        <p:txBody>
          <a:bodyPr/>
          <a:lstStyle/>
          <a:p>
            <a:r>
              <a:rPr lang="en-IN" b="0" i="0" dirty="0">
                <a:solidFill>
                  <a:srgbClr val="333333"/>
                </a:solidFill>
                <a:effectLst/>
                <a:latin typeface="Helvetica Neue"/>
              </a:rPr>
              <a:t> </a:t>
            </a:r>
            <a:r>
              <a:rPr lang="en-IN" b="1" i="0" dirty="0">
                <a:solidFill>
                  <a:srgbClr val="333333"/>
                </a:solidFill>
                <a:effectLst/>
                <a:latin typeface="Helvetica Neue"/>
              </a:rPr>
              <a:t>MLD Result</a:t>
            </a:r>
            <a:endParaRPr lang="en-IN" dirty="0"/>
          </a:p>
        </p:txBody>
      </p:sp>
      <p:sp>
        <p:nvSpPr>
          <p:cNvPr id="3" name="Content Placeholder 2">
            <a:extLst>
              <a:ext uri="{FF2B5EF4-FFF2-40B4-BE49-F238E27FC236}">
                <a16:creationId xmlns:a16="http://schemas.microsoft.com/office/drawing/2014/main" id="{D5E4B0EC-CD0D-419B-A2F2-0ACCFD1098DF}"/>
              </a:ext>
            </a:extLst>
          </p:cNvPr>
          <p:cNvSpPr>
            <a:spLocks noGrp="1"/>
          </p:cNvSpPr>
          <p:nvPr>
            <p:ph idx="1"/>
          </p:nvPr>
        </p:nvSpPr>
        <p:spPr/>
        <p:txBody>
          <a:bodyPr>
            <a:normAutofit fontScale="85000" lnSpcReduction="20000"/>
          </a:bodyPr>
          <a:lstStyle/>
          <a:p>
            <a:pPr algn="l"/>
            <a:r>
              <a:rPr lang="en-US" b="0" i="0" dirty="0">
                <a:solidFill>
                  <a:srgbClr val="333333"/>
                </a:solidFill>
                <a:effectLst/>
                <a:latin typeface="Helvetica Neue"/>
              </a:rPr>
              <a:t>The masked threshold for the S0N0 condition is 60dB and we reverse the phase of the signal by 180 degrees the threshold for this phase reversed condition (SπN0) improves to 44dB. Then the masking level difference (MLD) from </a:t>
            </a:r>
            <a:r>
              <a:rPr lang="en-US" b="0" i="0" dirty="0" err="1">
                <a:solidFill>
                  <a:srgbClr val="333333"/>
                </a:solidFill>
                <a:effectLst/>
                <a:latin typeface="Helvetica Neue"/>
              </a:rPr>
              <a:t>SoNo</a:t>
            </a:r>
            <a:r>
              <a:rPr lang="en-US" b="0" i="0" dirty="0">
                <a:solidFill>
                  <a:srgbClr val="333333"/>
                </a:solidFill>
                <a:effectLst/>
                <a:latin typeface="Helvetica Neue"/>
              </a:rPr>
              <a:t> to SπN0 is 16dB.</a:t>
            </a:r>
          </a:p>
          <a:p>
            <a:pPr algn="l"/>
            <a:r>
              <a:rPr lang="en-US" b="0" i="0" dirty="0">
                <a:solidFill>
                  <a:srgbClr val="333333"/>
                </a:solidFill>
                <a:effectLst/>
                <a:latin typeface="Helvetica Neue"/>
              </a:rPr>
              <a:t>Most research having been done on the MLD indicates that in general, if the MLD is less than 7dB, this will indicate a problem with the brainstem and binaural interaction. There will also be a decrease in the hearing MLD if there is a peripheral hearing loss or if the hearing aid is asymmetrical. A normal result for MLD is usually around 12dB (Brown &amp; Musiek, 2013).</a:t>
            </a:r>
          </a:p>
          <a:p>
            <a:endParaRPr lang="en-IN" dirty="0"/>
          </a:p>
        </p:txBody>
      </p:sp>
    </p:spTree>
    <p:extLst>
      <p:ext uri="{BB962C8B-B14F-4D97-AF65-F5344CB8AC3E}">
        <p14:creationId xmlns:p14="http://schemas.microsoft.com/office/powerpoint/2010/main" val="39127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p:txBody>
          <a:bodyPr/>
          <a:lstStyle/>
          <a:p>
            <a:r>
              <a:rPr lang="en-IN" dirty="0"/>
              <a:t>RASP</a:t>
            </a:r>
            <a:endParaRPr lang="en-US" dirty="0"/>
          </a:p>
        </p:txBody>
      </p:sp>
      <p:pic>
        <p:nvPicPr>
          <p:cNvPr id="2097156" name="Picture 2"/>
          <p:cNvPicPr>
            <a:picLocks noGrp="1" noChangeAspect="1" noChangeArrowheads="1"/>
          </p:cNvPicPr>
          <p:nvPr>
            <p:ph idx="1"/>
          </p:nvPr>
        </p:nvPicPr>
        <p:blipFill>
          <a:blip r:embed="rId2"/>
          <a:srcRect/>
          <a:stretch>
            <a:fillRect/>
          </a:stretch>
        </p:blipFill>
        <p:spPr bwMode="auto">
          <a:xfrm>
            <a:off x="685800" y="1600200"/>
            <a:ext cx="7391400" cy="45259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D59B-585F-4BA4-A196-57AE7101E448}"/>
              </a:ext>
            </a:extLst>
          </p:cNvPr>
          <p:cNvSpPr>
            <a:spLocks noGrp="1"/>
          </p:cNvSpPr>
          <p:nvPr>
            <p:ph type="title"/>
          </p:nvPr>
        </p:nvSpPr>
        <p:spPr/>
        <p:txBody>
          <a:bodyPr/>
          <a:lstStyle/>
          <a:p>
            <a:r>
              <a:rPr lang="en-IN" dirty="0"/>
              <a:t>Procedure</a:t>
            </a:r>
          </a:p>
        </p:txBody>
      </p:sp>
      <p:sp>
        <p:nvSpPr>
          <p:cNvPr id="3" name="Content Placeholder 2">
            <a:extLst>
              <a:ext uri="{FF2B5EF4-FFF2-40B4-BE49-F238E27FC236}">
                <a16:creationId xmlns:a16="http://schemas.microsoft.com/office/drawing/2014/main" id="{4071C5AA-FDF8-4584-B0A2-61E8FF9BD485}"/>
              </a:ext>
            </a:extLst>
          </p:cNvPr>
          <p:cNvSpPr>
            <a:spLocks noGrp="1"/>
          </p:cNvSpPr>
          <p:nvPr>
            <p:ph idx="1"/>
          </p:nvPr>
        </p:nvSpPr>
        <p:spPr/>
        <p:txBody>
          <a:bodyPr>
            <a:normAutofit lnSpcReduction="10000"/>
          </a:bodyPr>
          <a:lstStyle/>
          <a:p>
            <a:r>
              <a:rPr lang="en-IN" dirty="0"/>
              <a:t>In this test segments of a sentence with approximately 7 words are presented alternately between the two ears , at a 300 </a:t>
            </a:r>
            <a:r>
              <a:rPr lang="en-IN" dirty="0" err="1"/>
              <a:t>ms</a:t>
            </a:r>
            <a:r>
              <a:rPr lang="en-IN" dirty="0"/>
              <a:t> alternation rate and at 40 </a:t>
            </a:r>
            <a:r>
              <a:rPr lang="en-IN" dirty="0" err="1"/>
              <a:t>db</a:t>
            </a:r>
            <a:r>
              <a:rPr lang="en-IN" dirty="0"/>
              <a:t> SL referenced to the PTA. Twenty sentences are presented in  total, 10 with the right ear receiving the initial sentence segment first , and 10 with the left ear receiving the sentence segment first.</a:t>
            </a:r>
          </a:p>
          <a:p>
            <a:r>
              <a:rPr lang="en-IN" dirty="0"/>
              <a:t>Since it is a binaural interaction , a single score rather than separate left and right ear scores is sufficient to identify deficits.</a:t>
            </a:r>
          </a:p>
        </p:txBody>
      </p:sp>
    </p:spTree>
    <p:extLst>
      <p:ext uri="{BB962C8B-B14F-4D97-AF65-F5344CB8AC3E}">
        <p14:creationId xmlns:p14="http://schemas.microsoft.com/office/powerpoint/2010/main" val="284090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00D9-4C6A-4558-B984-6C1CAA9DF93E}"/>
              </a:ext>
            </a:extLst>
          </p:cNvPr>
          <p:cNvSpPr>
            <a:spLocks noGrp="1"/>
          </p:cNvSpPr>
          <p:nvPr>
            <p:ph type="title"/>
          </p:nvPr>
        </p:nvSpPr>
        <p:spPr/>
        <p:txBody>
          <a:bodyPr/>
          <a:lstStyle/>
          <a:p>
            <a:endParaRPr lang="en-IN" dirty="0"/>
          </a:p>
        </p:txBody>
      </p:sp>
      <p:sp>
        <p:nvSpPr>
          <p:cNvPr id="8" name="Content Placeholder 7">
            <a:extLst>
              <a:ext uri="{FF2B5EF4-FFF2-40B4-BE49-F238E27FC236}">
                <a16:creationId xmlns:a16="http://schemas.microsoft.com/office/drawing/2014/main" id="{EB89445E-4A49-4C91-A7C6-7160F4B58E8E}"/>
              </a:ext>
            </a:extLst>
          </p:cNvPr>
          <p:cNvSpPr>
            <a:spLocks noGrp="1"/>
          </p:cNvSpPr>
          <p:nvPr>
            <p:ph idx="1"/>
          </p:nvPr>
        </p:nvSpPr>
        <p:spPr/>
        <p:txBody>
          <a:bodyPr/>
          <a:lstStyle/>
          <a:p>
            <a:r>
              <a:rPr lang="en-IN" dirty="0"/>
              <a:t>Result of RASP in different populations must BE Interpreted with caution as this test may also be affected by peripheral hearing loss.</a:t>
            </a:r>
          </a:p>
          <a:p>
            <a:r>
              <a:rPr lang="en-IN" dirty="0"/>
              <a:t>This test is abnormal  for lower motor neurons , not upper motor neuron.</a:t>
            </a:r>
          </a:p>
          <a:p>
            <a:r>
              <a:rPr lang="en-IN" dirty="0"/>
              <a:t>This test shows poor sensitivity to brainstem lesions.</a:t>
            </a:r>
          </a:p>
        </p:txBody>
      </p:sp>
      <p:sp>
        <p:nvSpPr>
          <p:cNvPr id="6" name="TextBox 5">
            <a:extLst>
              <a:ext uri="{FF2B5EF4-FFF2-40B4-BE49-F238E27FC236}">
                <a16:creationId xmlns:a16="http://schemas.microsoft.com/office/drawing/2014/main" id="{9B20B9AA-57F7-4E1E-8931-A74797D3BF80}"/>
              </a:ext>
            </a:extLst>
          </p:cNvPr>
          <p:cNvSpPr txBox="1"/>
          <p:nvPr/>
        </p:nvSpPr>
        <p:spPr>
          <a:xfrm>
            <a:off x="228600" y="3593521"/>
            <a:ext cx="8686800" cy="369332"/>
          </a:xfrm>
          <a:prstGeom prst="rect">
            <a:avLst/>
          </a:prstGeom>
          <a:noFill/>
        </p:spPr>
        <p:txBody>
          <a:bodyPr wrap="square" rtlCol="0">
            <a:spAutoFit/>
          </a:bodyPr>
          <a:lstStyle/>
          <a:p>
            <a:r>
              <a:rPr lang="en-IN" dirty="0"/>
              <a:t>.</a:t>
            </a:r>
          </a:p>
        </p:txBody>
      </p:sp>
    </p:spTree>
    <p:extLst>
      <p:ext uri="{BB962C8B-B14F-4D97-AF65-F5344CB8AC3E}">
        <p14:creationId xmlns:p14="http://schemas.microsoft.com/office/powerpoint/2010/main" val="138726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3" descr="C:\Users\Admin\Pictures\Screenshots\Screenshot (4).png"/>
          <p:cNvPicPr>
            <a:picLocks noChangeAspect="1" noChangeArrowheads="1"/>
          </p:cNvPicPr>
          <p:nvPr/>
        </p:nvPicPr>
        <p:blipFill>
          <a:blip r:embed="rId2"/>
          <a:srcRect l="51123" t="16667" r="22523" b="42708"/>
          <a:stretch>
            <a:fillRect/>
          </a:stretch>
        </p:blipFill>
        <p:spPr bwMode="auto">
          <a:xfrm>
            <a:off x="1183823" y="0"/>
            <a:ext cx="7797314" cy="67731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p:txBody>
          <a:bodyPr/>
          <a:lstStyle/>
          <a:p>
            <a:r>
              <a:rPr lang="en-IN" dirty="0">
                <a:effectLst>
                  <a:outerShdw blurRad="38100" dist="38100" dir="2700000" algn="br" rotWithShape="0">
                    <a:srgbClr val="000000"/>
                  </a:outerShdw>
                </a:effectLst>
                <a:latin typeface="Noto Serif CJK SC"/>
                <a:ea typeface="Noto Serif CJK SC"/>
              </a:rPr>
              <a:t>BFT</a:t>
            </a:r>
            <a:r>
              <a:rPr lang="en-US" dirty="0">
                <a:effectLst>
                  <a:outerShdw blurRad="38100" dist="38100" dir="2700000" algn="br" rotWithShape="0">
                    <a:srgbClr val="000000"/>
                  </a:outerShdw>
                </a:effectLst>
                <a:latin typeface="Noto Serif CJK SC"/>
                <a:ea typeface="Noto Serif CJK SC"/>
              </a:rPr>
              <a:t>(binaural fusion test)</a:t>
            </a:r>
            <a:r>
              <a:rPr lang="en-US" dirty="0"/>
              <a:t> </a:t>
            </a:r>
          </a:p>
        </p:txBody>
      </p:sp>
      <p:sp>
        <p:nvSpPr>
          <p:cNvPr id="1048615" name="TextBox 1048614"/>
          <p:cNvSpPr txBox="1"/>
          <p:nvPr/>
        </p:nvSpPr>
        <p:spPr>
          <a:xfrm>
            <a:off x="457199" y="2353502"/>
            <a:ext cx="8193429" cy="3025140"/>
          </a:xfrm>
          <a:prstGeom prst="rect">
            <a:avLst/>
          </a:prstGeom>
        </p:spPr>
        <p:txBody>
          <a:bodyPr wrap="square" rtlCol="0">
            <a:spAutoFit/>
          </a:bodyPr>
          <a:lstStyle/>
          <a:p>
            <a:pPr marL="457200" indent="-457200">
              <a:buFont typeface="Arial"/>
              <a:buChar char="•"/>
            </a:pPr>
            <a:r>
              <a:rPr lang="en-IN" sz="2800">
                <a:solidFill>
                  <a:srgbClr val="000000"/>
                </a:solidFill>
              </a:rPr>
              <a:t>The binaural fusion test (BFT) involves presentation of different segments of</a:t>
            </a:r>
            <a:r>
              <a:rPr lang="en-US" sz="2800">
                <a:solidFill>
                  <a:srgbClr val="000000"/>
                </a:solidFill>
              </a:rPr>
              <a:t> band-pass filtered speech to the two ears with a low-band-pass filtered speech stimulus presented to one ear and a high- band-pass filtered presentation of the same speech stimulus to the other ear (i.e., dichotic presentation).</a:t>
            </a:r>
            <a:endParaRPr lang="en-IN" sz="28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extBox 1048615"/>
          <p:cNvSpPr txBox="1"/>
          <p:nvPr/>
        </p:nvSpPr>
        <p:spPr>
          <a:xfrm>
            <a:off x="430575" y="966882"/>
            <a:ext cx="8032590" cy="3539430"/>
          </a:xfrm>
          <a:prstGeom prst="rect">
            <a:avLst/>
          </a:prstGeom>
        </p:spPr>
        <p:txBody>
          <a:bodyPr wrap="square" rtlCol="0">
            <a:spAutoFit/>
          </a:bodyPr>
          <a:lstStyle/>
          <a:p>
            <a:pPr marL="457200" indent="-457200">
              <a:buFont typeface="Arial"/>
              <a:buChar char="•"/>
            </a:pPr>
            <a:r>
              <a:rPr lang="en-IN" sz="2800" dirty="0">
                <a:solidFill>
                  <a:srgbClr val="000000"/>
                </a:solidFill>
              </a:rPr>
              <a:t>The patient </a:t>
            </a:r>
            <a:r>
              <a:rPr lang="en-US" sz="2800" dirty="0">
                <a:solidFill>
                  <a:srgbClr val="000000"/>
                </a:solidFill>
              </a:rPr>
              <a:t>must fuse the information from each channel in order to report the word . </a:t>
            </a:r>
            <a:r>
              <a:rPr lang="en-US" sz="2800" dirty="0" err="1">
                <a:solidFill>
                  <a:srgbClr val="000000"/>
                </a:solidFill>
              </a:rPr>
              <a:t>katz</a:t>
            </a:r>
            <a:r>
              <a:rPr lang="en-US" sz="2800" dirty="0">
                <a:solidFill>
                  <a:srgbClr val="000000"/>
                </a:solidFill>
              </a:rPr>
              <a:t> </a:t>
            </a:r>
            <a:r>
              <a:rPr lang="en-IN" sz="2800" dirty="0">
                <a:solidFill>
                  <a:srgbClr val="000000"/>
                </a:solidFill>
              </a:rPr>
              <a:t>and Ivey (1994) proposed that these tests should be more aptly termed "binaural</a:t>
            </a:r>
            <a:r>
              <a:rPr lang="en-US" sz="2800" dirty="0">
                <a:solidFill>
                  <a:srgbClr val="000000"/>
                </a:solidFill>
              </a:rPr>
              <a:t> resynthesis "since</a:t>
            </a:r>
            <a:r>
              <a:rPr lang="en-US" sz="2800" b="1" dirty="0">
                <a:solidFill>
                  <a:srgbClr val="000000"/>
                </a:solidFill>
              </a:rPr>
              <a:t> the listener must combine simultaneous and complementary segments from the two ears into one composite item, rather than fuse or join equal signals into one midline image.</a:t>
            </a:r>
            <a:r>
              <a:rPr lang="en-IN" sz="2800" dirty="0">
                <a:solidFill>
                  <a:srgbClr val="000000"/>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extBox 1048616"/>
          <p:cNvSpPr txBox="1"/>
          <p:nvPr/>
        </p:nvSpPr>
        <p:spPr>
          <a:xfrm>
            <a:off x="142463" y="214094"/>
            <a:ext cx="9001536" cy="929640"/>
          </a:xfrm>
          <a:prstGeom prst="rect">
            <a:avLst/>
          </a:prstGeom>
        </p:spPr>
        <p:txBody>
          <a:bodyPr wrap="square" rtlCol="0">
            <a:spAutoFit/>
          </a:bodyPr>
          <a:lstStyle/>
          <a:p>
            <a:pPr marL="457200" indent="-457200">
              <a:buFont typeface="Arial"/>
              <a:buChar char="•"/>
            </a:pPr>
            <a:r>
              <a:rPr lang="en-IN" sz="2800">
                <a:solidFill>
                  <a:srgbClr val="000000"/>
                </a:solidFill>
              </a:rPr>
              <a:t>Probably the most well-known test of binaural fusion was included in Will- eford's (1977) test battery.</a:t>
            </a:r>
          </a:p>
        </p:txBody>
      </p:sp>
      <p:pic>
        <p:nvPicPr>
          <p:cNvPr id="2097158" name="Picture 2097157"/>
          <p:cNvPicPr>
            <a:picLocks/>
          </p:cNvPicPr>
          <p:nvPr/>
        </p:nvPicPr>
        <p:blipFill>
          <a:blip r:embed="rId2"/>
          <a:stretch>
            <a:fillRect/>
          </a:stretch>
        </p:blipFill>
        <p:spPr>
          <a:xfrm>
            <a:off x="1116611" y="1177537"/>
            <a:ext cx="7405843" cy="4502926"/>
          </a:xfrm>
          <a:prstGeom prst="rect">
            <a:avLst/>
          </a:prstGeom>
        </p:spPr>
      </p:pic>
      <p:sp>
        <p:nvSpPr>
          <p:cNvPr id="1048618" name="TextBox 1048617"/>
          <p:cNvSpPr txBox="1"/>
          <p:nvPr/>
        </p:nvSpPr>
        <p:spPr>
          <a:xfrm>
            <a:off x="142463" y="5915380"/>
            <a:ext cx="9422756" cy="510541"/>
          </a:xfrm>
          <a:prstGeom prst="rect">
            <a:avLst/>
          </a:prstGeom>
        </p:spPr>
        <p:txBody>
          <a:bodyPr wrap="square" rtlCol="0">
            <a:spAutoFit/>
          </a:bodyPr>
          <a:lstStyle/>
          <a:p>
            <a:r>
              <a:rPr lang="en-US" sz="2800" b="1">
                <a:solidFill>
                  <a:srgbClr val="000000"/>
                </a:solidFill>
              </a:rPr>
              <a:t>Figure 16-5.</a:t>
            </a:r>
            <a:r>
              <a:rPr lang="en-US" sz="2800">
                <a:solidFill>
                  <a:srgbClr val="000000"/>
                </a:solidFill>
              </a:rPr>
              <a:t> Illustration of the binaural fusion paradigm</a:t>
            </a:r>
            <a:endParaRPr lang="en-IN" sz="28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extBox 1048618"/>
          <p:cNvSpPr txBox="1"/>
          <p:nvPr/>
        </p:nvSpPr>
        <p:spPr>
          <a:xfrm>
            <a:off x="448108" y="403859"/>
            <a:ext cx="8359666" cy="2606041"/>
          </a:xfrm>
          <a:prstGeom prst="rect">
            <a:avLst/>
          </a:prstGeom>
        </p:spPr>
        <p:txBody>
          <a:bodyPr wrap="square" rtlCol="0">
            <a:spAutoFit/>
          </a:bodyPr>
          <a:lstStyle/>
          <a:p>
            <a:pPr marL="457200" indent="-457200">
              <a:buFont typeface="Arial"/>
              <a:buChar char="•"/>
            </a:pPr>
            <a:r>
              <a:rPr lang="en-IN" sz="2800">
                <a:solidFill>
                  <a:srgbClr val="000000"/>
                </a:solidFill>
              </a:rPr>
              <a:t> In this BFT, 20 spondees filtered through a low-band- pass (500-700 Hz) filter and a high-band- pass (1900–2100 Hz) filter are presented at 30 dB SL referenced to the listener's 500 Hz threshold (low-band) and 2000 Hz threshold (high-band) (Willeford, 1977) (Figure 16-5).</a:t>
            </a:r>
          </a:p>
        </p:txBody>
      </p:sp>
      <p:sp>
        <p:nvSpPr>
          <p:cNvPr id="1048620" name="TextBox 1048619"/>
          <p:cNvSpPr txBox="1"/>
          <p:nvPr/>
        </p:nvSpPr>
        <p:spPr>
          <a:xfrm>
            <a:off x="448109" y="3627594"/>
            <a:ext cx="6714692" cy="523220"/>
          </a:xfrm>
          <a:prstGeom prst="rect">
            <a:avLst/>
          </a:prstGeom>
          <a:solidFill>
            <a:srgbClr val="65FF65"/>
          </a:solidFill>
        </p:spPr>
        <p:txBody>
          <a:bodyPr wrap="square" rtlCol="0">
            <a:spAutoFit/>
          </a:bodyPr>
          <a:lstStyle/>
          <a:p>
            <a:r>
              <a:rPr lang="en-IN" sz="2800" b="1" dirty="0">
                <a:solidFill>
                  <a:srgbClr val="C00000"/>
                </a:solidFill>
                <a:latin typeface="Source Sans Pro SemiBold"/>
              </a:rPr>
              <a:t>Interpretation for an Indicated disorder</a:t>
            </a:r>
            <a:endParaRPr lang="en-IN" sz="3600" b="1" dirty="0">
              <a:solidFill>
                <a:srgbClr val="C00000"/>
              </a:solidFill>
              <a:latin typeface="Source Sans Pro SemiBold"/>
            </a:endParaRPr>
          </a:p>
        </p:txBody>
      </p:sp>
      <p:sp>
        <p:nvSpPr>
          <p:cNvPr id="1048621" name="TextBox 1048620"/>
          <p:cNvSpPr txBox="1"/>
          <p:nvPr/>
        </p:nvSpPr>
        <p:spPr>
          <a:xfrm>
            <a:off x="448108" y="4343400"/>
            <a:ext cx="7503402" cy="1348740"/>
          </a:xfrm>
          <a:prstGeom prst="rect">
            <a:avLst/>
          </a:prstGeom>
        </p:spPr>
        <p:txBody>
          <a:bodyPr wrap="square" rtlCol="0">
            <a:spAutoFit/>
          </a:bodyPr>
          <a:lstStyle/>
          <a:p>
            <a:pPr marL="457200" indent="-457200">
              <a:buFont typeface="Arial"/>
              <a:buChar char="•"/>
            </a:pPr>
            <a:r>
              <a:rPr lang="en-IN" sz="2800" dirty="0">
                <a:solidFill>
                  <a:srgbClr val="000000"/>
                </a:solidFill>
              </a:rPr>
              <a:t>Subjects with a central auditory processing (CAP) disorder have marked difficulty </a:t>
            </a:r>
            <a:r>
              <a:rPr lang="en-US" sz="2800" dirty="0">
                <a:solidFill>
                  <a:srgbClr val="000000"/>
                </a:solidFill>
              </a:rPr>
              <a:t>on this task under </a:t>
            </a:r>
            <a:r>
              <a:rPr lang="en-IN" sz="2800" dirty="0">
                <a:solidFill>
                  <a:srgbClr val="000000"/>
                </a:solidFill>
              </a:rPr>
              <a:t>all test conditions .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extBox 1048621"/>
          <p:cNvSpPr txBox="1"/>
          <p:nvPr/>
        </p:nvSpPr>
        <p:spPr>
          <a:xfrm>
            <a:off x="285750" y="403859"/>
            <a:ext cx="8336091" cy="3025140"/>
          </a:xfrm>
          <a:prstGeom prst="rect">
            <a:avLst/>
          </a:prstGeom>
        </p:spPr>
        <p:txBody>
          <a:bodyPr wrap="square" rtlCol="0">
            <a:spAutoFit/>
          </a:bodyPr>
          <a:lstStyle/>
          <a:p>
            <a:pPr marL="457200" indent="-457200">
              <a:buFont typeface="Arial"/>
              <a:buChar char="•"/>
            </a:pPr>
            <a:r>
              <a:rPr lang="en-IN" sz="2800">
                <a:solidFill>
                  <a:srgbClr val="000000"/>
                </a:solidFill>
              </a:rPr>
              <a:t>They have difficulty with both single and binaural presentations. </a:t>
            </a:r>
          </a:p>
          <a:p>
            <a:endParaRPr lang="en-IN" sz="2800">
              <a:solidFill>
                <a:srgbClr val="000000"/>
              </a:solidFill>
            </a:endParaRPr>
          </a:p>
          <a:p>
            <a:pPr marL="457200" indent="-457200">
              <a:buFont typeface="Arial"/>
              <a:buChar char="•"/>
            </a:pPr>
            <a:r>
              <a:rPr lang="en-IN" sz="2800">
                <a:solidFill>
                  <a:srgbClr val="000000"/>
                </a:solidFill>
              </a:rPr>
              <a:t> The score for binaural presentation may increase as sensation level (SL) increases above 30 dB SL re: PT threshold, but it will not reach the 75th percentile.</a:t>
            </a:r>
          </a:p>
        </p:txBody>
      </p:sp>
      <p:sp>
        <p:nvSpPr>
          <p:cNvPr id="1048623" name="TextBox 1048622"/>
          <p:cNvSpPr txBox="1"/>
          <p:nvPr/>
        </p:nvSpPr>
        <p:spPr>
          <a:xfrm>
            <a:off x="285750" y="3900154"/>
            <a:ext cx="7572374" cy="624841"/>
          </a:xfrm>
          <a:prstGeom prst="rect">
            <a:avLst/>
          </a:prstGeom>
          <a:solidFill>
            <a:srgbClr val="65FF65"/>
          </a:solidFill>
        </p:spPr>
        <p:txBody>
          <a:bodyPr wrap="square" rtlCol="0">
            <a:spAutoFit/>
          </a:bodyPr>
          <a:lstStyle/>
          <a:p>
            <a:r>
              <a:rPr lang="en-IN" sz="3600">
                <a:solidFill>
                  <a:srgbClr val="C00000"/>
                </a:solidFill>
                <a:effectLst>
                  <a:outerShdw blurRad="38100" dist="38100" dir="2700000" algn="br" rotWithShape="0">
                    <a:srgbClr val="000000"/>
                  </a:outerShdw>
                </a:effectLst>
              </a:rPr>
              <a:t>Interpretation for Normals</a:t>
            </a:r>
            <a:r>
              <a:rPr lang="en-IN" sz="2800">
                <a:solidFill>
                  <a:srgbClr val="000000"/>
                </a:solidFill>
              </a:rPr>
              <a:t> </a:t>
            </a:r>
          </a:p>
        </p:txBody>
      </p:sp>
      <p:sp>
        <p:nvSpPr>
          <p:cNvPr id="1048624" name="TextBox 1048623"/>
          <p:cNvSpPr txBox="1"/>
          <p:nvPr/>
        </p:nvSpPr>
        <p:spPr>
          <a:xfrm>
            <a:off x="285750" y="5138817"/>
            <a:ext cx="8396510" cy="1348741"/>
          </a:xfrm>
          <a:prstGeom prst="rect">
            <a:avLst/>
          </a:prstGeom>
        </p:spPr>
        <p:txBody>
          <a:bodyPr wrap="square" rtlCol="0">
            <a:spAutoFit/>
          </a:bodyPr>
          <a:lstStyle/>
          <a:p>
            <a:pPr marL="457200" indent="-457200">
              <a:buFont typeface="Arial"/>
              <a:buChar char="•"/>
            </a:pPr>
            <a:r>
              <a:rPr lang="en-IN" sz="2800">
                <a:solidFill>
                  <a:srgbClr val="000000"/>
                </a:solidFill>
              </a:rPr>
              <a:t>Normals have difficulty with each track when presented monaurally, especially with the high band.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Content Placeholder 2"/>
          <p:cNvSpPr>
            <a:spLocks noGrp="1"/>
          </p:cNvSpPr>
          <p:nvPr>
            <p:ph idx="1"/>
          </p:nvPr>
        </p:nvSpPr>
        <p:spPr>
          <a:xfrm>
            <a:off x="301335" y="2033517"/>
            <a:ext cx="8671214" cy="4525963"/>
          </a:xfrm>
        </p:spPr>
        <p:txBody>
          <a:bodyPr>
            <a:normAutofit fontScale="96875"/>
          </a:bodyPr>
          <a:lstStyle/>
          <a:p>
            <a:r>
              <a:rPr lang="en-IN" dirty="0"/>
              <a:t>The 2005 ASHA technical report on central auditory processing disorder (CAPD) identified binaural interaction as one of the main central processes that may need to be assessed as part of the evaluation for a CAPD, particularly if the referring complaint or clinical information indicates that there may be a deficit in this domain ( </a:t>
            </a:r>
            <a:r>
              <a:rPr lang="en-IN" dirty="0" err="1"/>
              <a:t>eg</a:t>
            </a:r>
            <a:r>
              <a:rPr lang="en-IN" dirty="0"/>
              <a:t>- difficulty with sound localisation or hearing in background noise). </a:t>
            </a:r>
            <a:endParaRPr lang="en-US" dirty="0"/>
          </a:p>
        </p:txBody>
      </p:sp>
      <p:sp>
        <p:nvSpPr>
          <p:cNvPr id="1048607" name="TextBox 1048606"/>
          <p:cNvSpPr txBox="1"/>
          <p:nvPr/>
        </p:nvSpPr>
        <p:spPr>
          <a:xfrm>
            <a:off x="301335" y="467882"/>
            <a:ext cx="5337829" cy="993140"/>
          </a:xfrm>
          <a:prstGeom prst="rect">
            <a:avLst/>
          </a:prstGeom>
        </p:spPr>
        <p:txBody>
          <a:bodyPr wrap="square" rtlCol="0">
            <a:spAutoFit/>
          </a:bodyPr>
          <a:lstStyle/>
          <a:p>
            <a:pPr marL="571500" indent="-571500">
              <a:buFont typeface="Wingdings" charset="2"/>
              <a:buChar char="n"/>
            </a:pPr>
            <a:r>
              <a:rPr lang="en-US" sz="4100" b="1">
                <a:solidFill>
                  <a:srgbClr val="C00000"/>
                </a:solidFill>
                <a:latin typeface="Noto Serif CJK SC"/>
                <a:ea typeface="Noto Serif CJK SC"/>
              </a:rPr>
              <a:t>Introduction</a:t>
            </a:r>
            <a:endParaRPr lang="en-IN" sz="4100" b="1">
              <a:solidFill>
                <a:srgbClr val="C00000"/>
              </a:solidFill>
              <a:latin typeface="Noto Serif CJK SC"/>
              <a:ea typeface="Noto Serif CJK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extBox 1048624"/>
          <p:cNvSpPr txBox="1"/>
          <p:nvPr/>
        </p:nvSpPr>
        <p:spPr>
          <a:xfrm>
            <a:off x="441612" y="415166"/>
            <a:ext cx="8300118" cy="5120640"/>
          </a:xfrm>
          <a:prstGeom prst="rect">
            <a:avLst/>
          </a:prstGeom>
        </p:spPr>
        <p:txBody>
          <a:bodyPr wrap="square" rtlCol="0">
            <a:spAutoFit/>
          </a:bodyPr>
          <a:lstStyle/>
          <a:p>
            <a:pPr marL="457200" indent="-457200">
              <a:buFont typeface="Arial"/>
              <a:buChar char="•"/>
            </a:pPr>
            <a:r>
              <a:rPr lang="en-IN" sz="2800">
                <a:solidFill>
                  <a:srgbClr val="000000"/>
                </a:solidFill>
              </a:rPr>
              <a:t>However, normals are able to integrate the two bands together when presented simultaneously. </a:t>
            </a:r>
          </a:p>
          <a:p>
            <a:pPr marL="457200" indent="-457200">
              <a:buFont typeface="Arial"/>
              <a:buChar char="•"/>
            </a:pPr>
            <a:endParaRPr lang="en-IN" sz="2800">
              <a:solidFill>
                <a:srgbClr val="000000"/>
              </a:solidFill>
            </a:endParaRPr>
          </a:p>
          <a:p>
            <a:pPr marL="457200" indent="-457200">
              <a:buFont typeface="Arial"/>
              <a:buChar char="•"/>
            </a:pPr>
            <a:r>
              <a:rPr lang="en-IN" sz="2800">
                <a:solidFill>
                  <a:srgbClr val="000000"/>
                </a:solidFill>
              </a:rPr>
              <a:t>Scores progressively increase as sensation level (SL) increases. Normal performance is 75% or better.</a:t>
            </a:r>
          </a:p>
          <a:p>
            <a:pPr marL="457200" indent="-457200">
              <a:buFont typeface="Arial"/>
              <a:buChar char="•"/>
            </a:pPr>
            <a:endParaRPr lang="en-IN" sz="2800">
              <a:solidFill>
                <a:srgbClr val="000000"/>
              </a:solidFill>
            </a:endParaRPr>
          </a:p>
          <a:p>
            <a:pPr marL="457200" indent="-457200">
              <a:buFont typeface="Arial"/>
              <a:buChar char="•"/>
            </a:pPr>
            <a:r>
              <a:rPr lang="en-IN" sz="2800">
                <a:solidFill>
                  <a:srgbClr val="000000"/>
                </a:solidFill>
              </a:rPr>
              <a:t> Numerous five-year-olds perform within normal limits </a:t>
            </a:r>
            <a:r>
              <a:rPr lang="en-US" sz="2800">
                <a:solidFill>
                  <a:srgbClr val="000000"/>
                </a:solidFill>
              </a:rPr>
              <a:t>. </a:t>
            </a:r>
            <a:endParaRPr lang="en-IN" sz="2800">
              <a:solidFill>
                <a:srgbClr val="000000"/>
              </a:solidFill>
            </a:endParaRPr>
          </a:p>
          <a:p>
            <a:pPr marL="457200" indent="-457200">
              <a:buFont typeface="Arial"/>
              <a:buChar char="•"/>
            </a:pPr>
            <a:endParaRPr lang="en-IN" sz="2800">
              <a:solidFill>
                <a:srgbClr val="000000"/>
              </a:solidFill>
            </a:endParaRPr>
          </a:p>
          <a:p>
            <a:pPr marL="457200" indent="-457200">
              <a:buFont typeface="Arial"/>
              <a:buChar char="•"/>
            </a:pPr>
            <a:r>
              <a:rPr lang="en-IN" sz="2800">
                <a:solidFill>
                  <a:srgbClr val="000000"/>
                </a:solidFill>
              </a:rPr>
              <a:t>Older adults perform normally in the absence of processing difficulties</a:t>
            </a:r>
            <a:r>
              <a:rPr lang="en-US" sz="2800">
                <a:solidFill>
                  <a:srgbClr val="000000"/>
                </a:solidFill>
              </a:rPr>
              <a:t>. </a:t>
            </a:r>
            <a:endParaRPr lang="en-IN" sz="28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extBox 1048625"/>
          <p:cNvSpPr txBox="1"/>
          <p:nvPr/>
        </p:nvSpPr>
        <p:spPr>
          <a:xfrm>
            <a:off x="223516" y="189554"/>
            <a:ext cx="8418437" cy="1818640"/>
          </a:xfrm>
          <a:prstGeom prst="rect">
            <a:avLst/>
          </a:prstGeom>
        </p:spPr>
        <p:txBody>
          <a:bodyPr wrap="square" rtlCol="0">
            <a:spAutoFit/>
          </a:bodyPr>
          <a:lstStyle/>
          <a:p>
            <a:pPr algn="ctr"/>
            <a:r>
              <a:rPr lang="en-IN" sz="4000" b="1">
                <a:solidFill>
                  <a:srgbClr val="000000"/>
                </a:solidFill>
                <a:latin typeface="Noto Serif CJK SC"/>
                <a:ea typeface="Noto Serif CJK SC"/>
              </a:rPr>
              <a:t>Listening in Spatialized Noise (LisN)</a:t>
            </a:r>
            <a:r>
              <a:rPr lang="en-IN" sz="2800">
                <a:solidFill>
                  <a:srgbClr val="000000"/>
                </a:solidFill>
              </a:rPr>
              <a:t> </a:t>
            </a:r>
          </a:p>
        </p:txBody>
      </p:sp>
      <p:sp>
        <p:nvSpPr>
          <p:cNvPr id="1048627" name="TextBox 1048626"/>
          <p:cNvSpPr txBox="1"/>
          <p:nvPr/>
        </p:nvSpPr>
        <p:spPr>
          <a:xfrm>
            <a:off x="337703" y="2394579"/>
            <a:ext cx="4572000" cy="510540"/>
          </a:xfrm>
          <a:prstGeom prst="rect">
            <a:avLst/>
          </a:prstGeom>
        </p:spPr>
        <p:txBody>
          <a:bodyPr wrap="square" rtlCol="0">
            <a:spAutoFit/>
          </a:bodyPr>
          <a:lstStyle/>
          <a:p>
            <a:r>
              <a:rPr lang="en-IN" sz="2800" b="1">
                <a:solidFill>
                  <a:srgbClr val="000000"/>
                </a:solidFill>
                <a:effectLst>
                  <a:outerShdw blurRad="38100" dist="38100" dir="2700000" algn="br" rotWithShape="0">
                    <a:srgbClr val="000000"/>
                  </a:outerShdw>
                </a:effectLst>
              </a:rPr>
              <a:t>Test Description</a:t>
            </a:r>
            <a:r>
              <a:rPr lang="en-IN" sz="2800">
                <a:solidFill>
                  <a:srgbClr val="000000"/>
                </a:solidFill>
              </a:rPr>
              <a:t> </a:t>
            </a:r>
          </a:p>
        </p:txBody>
      </p:sp>
      <p:sp>
        <p:nvSpPr>
          <p:cNvPr id="1048628" name="TextBox 1048627"/>
          <p:cNvSpPr txBox="1"/>
          <p:nvPr/>
        </p:nvSpPr>
        <p:spPr>
          <a:xfrm>
            <a:off x="400985" y="3564066"/>
            <a:ext cx="8240968" cy="2606041"/>
          </a:xfrm>
          <a:prstGeom prst="rect">
            <a:avLst/>
          </a:prstGeom>
        </p:spPr>
        <p:txBody>
          <a:bodyPr wrap="square" rtlCol="0">
            <a:spAutoFit/>
          </a:bodyPr>
          <a:lstStyle/>
          <a:p>
            <a:pPr marL="457200" indent="-457200">
              <a:buFont typeface="Arial"/>
              <a:buChar char="•"/>
            </a:pPr>
            <a:r>
              <a:rPr lang="en-IN" sz="2800">
                <a:solidFill>
                  <a:srgbClr val="000000"/>
                </a:solidFill>
              </a:rPr>
              <a:t>Binaural interaction may also be assessed using the recently developed Listening in Spatialized Noise-Continuous Dis</a:t>
            </a:r>
            <a:r>
              <a:rPr lang="en-US" sz="2800">
                <a:solidFill>
                  <a:srgbClr val="000000"/>
                </a:solidFill>
              </a:rPr>
              <a:t>course </a:t>
            </a:r>
            <a:r>
              <a:rPr lang="en-IN" sz="2800">
                <a:solidFill>
                  <a:srgbClr val="000000"/>
                </a:solidFill>
              </a:rPr>
              <a:t>Test and subsequent version of Listening in Spatialized Noise-Sentences which shows a good correlation with MLDS (Cameron et al., 2006).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extBox 1048628"/>
          <p:cNvSpPr txBox="1"/>
          <p:nvPr/>
        </p:nvSpPr>
        <p:spPr>
          <a:xfrm>
            <a:off x="330004" y="655362"/>
            <a:ext cx="8483991" cy="5958840"/>
          </a:xfrm>
          <a:prstGeom prst="rect">
            <a:avLst/>
          </a:prstGeom>
        </p:spPr>
        <p:txBody>
          <a:bodyPr wrap="square" rtlCol="0">
            <a:spAutoFit/>
          </a:bodyPr>
          <a:lstStyle/>
          <a:p>
            <a:pPr marL="457200" indent="-457200">
              <a:buFont typeface="Arial"/>
              <a:buChar char="•"/>
            </a:pPr>
            <a:r>
              <a:rPr lang="en-IN" sz="2800">
                <a:solidFill>
                  <a:srgbClr val="000000"/>
                </a:solidFill>
              </a:rPr>
              <a:t>The test represents a new and different approach to assessing binaural interaction and is administered by special computer soft- ware via headphones and produces a virtual three-dimensional auditory envi- ronment. </a:t>
            </a:r>
          </a:p>
          <a:p>
            <a:pPr marL="457200" indent="-457200">
              <a:buFont typeface="Arial"/>
              <a:buChar char="•"/>
            </a:pPr>
            <a:endParaRPr lang="en-IN" sz="2800">
              <a:solidFill>
                <a:srgbClr val="000000"/>
              </a:solidFill>
            </a:endParaRPr>
          </a:p>
          <a:p>
            <a:pPr marL="457200" indent="-457200">
              <a:buFont typeface="Arial"/>
              <a:buChar char="•"/>
            </a:pPr>
            <a:r>
              <a:rPr lang="en-IN" sz="2800">
                <a:solidFill>
                  <a:srgbClr val="000000"/>
                </a:solidFill>
              </a:rPr>
              <a:t>The three-dimensional effect is achieved by processing the speech stim</a:t>
            </a:r>
            <a:r>
              <a:rPr lang="en-US" sz="2800">
                <a:solidFill>
                  <a:srgbClr val="000000"/>
                </a:solidFill>
              </a:rPr>
              <a:t>u</a:t>
            </a:r>
            <a:r>
              <a:rPr lang="en-IN" sz="2800">
                <a:solidFill>
                  <a:srgbClr val="000000"/>
                </a:solidFill>
              </a:rPr>
              <a:t>li with head-related transfer functions (HRTFS), so that the target sentences in LİSN-S are perceived as coming from directly in front of the listener (0° azi- muth), while the competing speech (chil- dren's stories) is manipulated in respect to its location (0° versus + 90° azimuth).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extBox 1048591"/>
          <p:cNvSpPr txBox="1"/>
          <p:nvPr/>
        </p:nvSpPr>
        <p:spPr>
          <a:xfrm>
            <a:off x="276246" y="1271949"/>
            <a:ext cx="8012743" cy="3863340"/>
          </a:xfrm>
          <a:prstGeom prst="rect">
            <a:avLst/>
          </a:prstGeom>
        </p:spPr>
        <p:txBody>
          <a:bodyPr wrap="square" rtlCol="0">
            <a:spAutoFit/>
          </a:bodyPr>
          <a:lstStyle/>
          <a:p>
            <a:pPr marL="457200" indent="-457200">
              <a:buFont typeface="Arial"/>
              <a:buChar char="•"/>
            </a:pPr>
            <a:r>
              <a:rPr lang="en-IN" sz="2800">
                <a:solidFill>
                  <a:srgbClr val="000000"/>
                </a:solidFill>
              </a:rPr>
              <a:t> In addition, the vocal quality of the speaker(s) is manipulated (same as, or different to, the speaker of the target sen- tences). </a:t>
            </a:r>
          </a:p>
          <a:p>
            <a:endParaRPr lang="en-IN" sz="2800">
              <a:solidFill>
                <a:srgbClr val="000000"/>
              </a:solidFill>
            </a:endParaRPr>
          </a:p>
          <a:p>
            <a:pPr marL="457200" indent="-457200">
              <a:buFont typeface="Arial"/>
              <a:buChar char="•"/>
            </a:pPr>
            <a:r>
              <a:rPr lang="en-IN" sz="2800">
                <a:solidFill>
                  <a:srgbClr val="000000"/>
                </a:solidFill>
              </a:rPr>
              <a:t>Thus, four listening conditions exist, same voice target and competing speech at 0° azimuth (SVO), same voice at + 90° azimuth (SV90), different voices at</a:t>
            </a:r>
            <a:r>
              <a:rPr lang="en-US" sz="2800">
                <a:solidFill>
                  <a:srgbClr val="000000"/>
                </a:solidFill>
              </a:rPr>
              <a:t>0° azimuth (DVO), and different voices at + 90° azimuth (DV90). </a:t>
            </a:r>
            <a:endParaRPr lang="en-IN" sz="28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extBox 1048587"/>
          <p:cNvSpPr txBox="1"/>
          <p:nvPr/>
        </p:nvSpPr>
        <p:spPr>
          <a:xfrm>
            <a:off x="331969" y="3429000"/>
            <a:ext cx="8480062" cy="3025140"/>
          </a:xfrm>
          <a:prstGeom prst="rect">
            <a:avLst/>
          </a:prstGeom>
        </p:spPr>
        <p:txBody>
          <a:bodyPr wrap="square" rtlCol="0">
            <a:spAutoFit/>
          </a:bodyPr>
          <a:lstStyle/>
          <a:p>
            <a:pPr marL="457200" indent="-457200">
              <a:buFont typeface="Arial"/>
              <a:buChar char="•"/>
            </a:pPr>
            <a:r>
              <a:rPr lang="en-IN" sz="2800">
                <a:solidFill>
                  <a:srgbClr val="000000"/>
                </a:solidFill>
              </a:rPr>
              <a:t>Further- there are three derived "advantage" that include talker advantage, spatial advantage, and total advantage, that represent the benefit in dB gained when the maskers contain either vocal (DV0), spatial (SV90), or both vocal and spatial cues (DV90), compared with the more, measures,</a:t>
            </a:r>
            <a:r>
              <a:rPr lang="en-US" sz="2800">
                <a:solidFill>
                  <a:srgbClr val="000000"/>
                </a:solidFill>
              </a:rPr>
              <a:t> baseline (SV0) condition in this figure. </a:t>
            </a:r>
            <a:endParaRPr lang="en-IN" sz="2800">
              <a:solidFill>
                <a:srgbClr val="000000"/>
              </a:solidFill>
            </a:endParaRPr>
          </a:p>
        </p:txBody>
      </p:sp>
      <p:sp>
        <p:nvSpPr>
          <p:cNvPr id="1048589" name="TextBox 1048588"/>
          <p:cNvSpPr txBox="1"/>
          <p:nvPr/>
        </p:nvSpPr>
        <p:spPr>
          <a:xfrm>
            <a:off x="344491" y="927026"/>
            <a:ext cx="8467540" cy="1767840"/>
          </a:xfrm>
          <a:prstGeom prst="rect">
            <a:avLst/>
          </a:prstGeom>
        </p:spPr>
        <p:txBody>
          <a:bodyPr wrap="square" rtlCol="0">
            <a:spAutoFit/>
          </a:bodyPr>
          <a:lstStyle/>
          <a:p>
            <a:pPr marL="457200" indent="-457200">
              <a:buFont typeface="Arial"/>
              <a:buChar char="•"/>
            </a:pPr>
            <a:r>
              <a:rPr lang="en-IN" sz="2800">
                <a:solidFill>
                  <a:srgbClr val="000000"/>
                </a:solidFill>
              </a:rPr>
              <a:t>The listener's perfor- mance in each of the listening conditions is measured in dB (signal-to-noise-ratio; SNR) and the speech reception threshold is thus adaptively determined.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p:cNvPicPr>
            <a:picLocks/>
          </p:cNvPicPr>
          <p:nvPr/>
        </p:nvPicPr>
        <p:blipFill>
          <a:blip r:embed="rId2"/>
          <a:stretch>
            <a:fillRect/>
          </a:stretch>
        </p:blipFill>
        <p:spPr>
          <a:xfrm>
            <a:off x="846523" y="0"/>
            <a:ext cx="8138317" cy="717586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TextBox 1048583"/>
          <p:cNvSpPr txBox="1"/>
          <p:nvPr/>
        </p:nvSpPr>
        <p:spPr>
          <a:xfrm>
            <a:off x="389908" y="506823"/>
            <a:ext cx="4000000" cy="866139"/>
          </a:xfrm>
          <a:prstGeom prst="rect">
            <a:avLst/>
          </a:prstGeom>
        </p:spPr>
        <p:txBody>
          <a:bodyPr wrap="square" rtlCol="0">
            <a:spAutoFit/>
          </a:bodyPr>
          <a:lstStyle/>
          <a:p>
            <a:r>
              <a:rPr lang="en-US" sz="3600" b="1">
                <a:solidFill>
                  <a:srgbClr val="000000"/>
                </a:solidFill>
                <a:latin typeface="Noto Serif CJK KR"/>
                <a:ea typeface="Noto Serif CJK KR"/>
              </a:rPr>
              <a:t>Results</a:t>
            </a:r>
            <a:endParaRPr lang="en-IN" sz="3600" b="1">
              <a:solidFill>
                <a:srgbClr val="000000"/>
              </a:solidFill>
              <a:latin typeface="Noto Serif CJK KR"/>
              <a:ea typeface="Noto Serif CJK KR"/>
            </a:endParaRPr>
          </a:p>
        </p:txBody>
      </p:sp>
      <p:sp>
        <p:nvSpPr>
          <p:cNvPr id="1048585" name="TextBox 1048584"/>
          <p:cNvSpPr txBox="1"/>
          <p:nvPr/>
        </p:nvSpPr>
        <p:spPr>
          <a:xfrm>
            <a:off x="389907" y="1737359"/>
            <a:ext cx="8667814" cy="5120640"/>
          </a:xfrm>
          <a:prstGeom prst="rect">
            <a:avLst/>
          </a:prstGeom>
        </p:spPr>
        <p:txBody>
          <a:bodyPr wrap="square" rtlCol="0">
            <a:spAutoFit/>
          </a:bodyPr>
          <a:lstStyle/>
          <a:p>
            <a:r>
              <a:rPr lang="en-IN" sz="2800">
                <a:solidFill>
                  <a:srgbClr val="000000"/>
                </a:solidFill>
              </a:rPr>
              <a:t>There were no significant differences between the CAPD, LD, or control groups on the</a:t>
            </a:r>
            <a:r>
              <a:rPr lang="en-US" sz="2800">
                <a:solidFill>
                  <a:srgbClr val="000000"/>
                </a:solidFill>
              </a:rPr>
              <a:t> </a:t>
            </a:r>
            <a:r>
              <a:rPr lang="en-IN" sz="2800">
                <a:solidFill>
                  <a:srgbClr val="000000"/>
                </a:solidFill>
              </a:rPr>
              <a:t>conditions of the LISN-S where both the target and maskers emanated from 0</a:t>
            </a:r>
            <a:r>
              <a:rPr lang="en-IN" altLang="en-US" sz="2800">
                <a:solidFill>
                  <a:srgbClr val="000000"/>
                </a:solidFill>
              </a:rPr>
              <a:t>°</a:t>
            </a:r>
            <a:r>
              <a:rPr lang="en-IN" sz="2800">
                <a:solidFill>
                  <a:srgbClr val="000000"/>
                </a:solidFill>
              </a:rPr>
              <a:t> azimuth (low-cue SRT,</a:t>
            </a:r>
            <a:r>
              <a:rPr lang="en-US" sz="2800">
                <a:solidFill>
                  <a:srgbClr val="000000"/>
                </a:solidFill>
              </a:rPr>
              <a:t> </a:t>
            </a:r>
            <a:r>
              <a:rPr lang="en-IN" sz="2800">
                <a:solidFill>
                  <a:srgbClr val="000000"/>
                </a:solidFill>
              </a:rPr>
              <a:t>p</a:t>
            </a:r>
            <a:r>
              <a:rPr lang="en-US" sz="2800">
                <a:solidFill>
                  <a:srgbClr val="000000"/>
                </a:solidFill>
              </a:rPr>
              <a:t>=</a:t>
            </a:r>
            <a:r>
              <a:rPr lang="en-IN" sz="2800">
                <a:solidFill>
                  <a:srgbClr val="000000"/>
                </a:solidFill>
              </a:rPr>
              <a:t> 0.978; talker advantage, p </a:t>
            </a:r>
            <a:r>
              <a:rPr lang="en-US" sz="2800">
                <a:solidFill>
                  <a:srgbClr val="000000"/>
                </a:solidFill>
              </a:rPr>
              <a:t>=</a:t>
            </a:r>
            <a:r>
              <a:rPr lang="en-IN" sz="2800">
                <a:solidFill>
                  <a:srgbClr val="000000"/>
                </a:solidFill>
              </a:rPr>
              <a:t>0.307). </a:t>
            </a:r>
          </a:p>
          <a:p>
            <a:endParaRPr lang="en-IN" sz="2800">
              <a:solidFill>
                <a:srgbClr val="000000"/>
              </a:solidFill>
            </a:endParaRPr>
          </a:p>
          <a:p>
            <a:r>
              <a:rPr lang="en-IN" sz="2800">
                <a:solidFill>
                  <a:srgbClr val="000000"/>
                </a:solidFill>
              </a:rPr>
              <a:t>However, there were significant differences between groupson the performance measures where the maskers were separated from the target by + and </a:t>
            </a:r>
            <a:r>
              <a:rPr lang="en-US" sz="2800">
                <a:solidFill>
                  <a:srgbClr val="000000"/>
                </a:solidFill>
              </a:rPr>
              <a:t>-9</a:t>
            </a:r>
            <a:r>
              <a:rPr lang="en-IN" sz="2800">
                <a:solidFill>
                  <a:srgbClr val="000000"/>
                </a:solidFill>
              </a:rPr>
              <a:t>0</a:t>
            </a:r>
            <a:r>
              <a:rPr lang="en-IN" altLang="en-US" sz="2800">
                <a:solidFill>
                  <a:srgbClr val="000000"/>
                </a:solidFill>
              </a:rPr>
              <a:t>°</a:t>
            </a:r>
            <a:r>
              <a:rPr lang="en-IN" sz="2800">
                <a:solidFill>
                  <a:srgbClr val="000000"/>
                </a:solidFill>
              </a:rPr>
              <a:t>. Post</a:t>
            </a:r>
            <a:r>
              <a:rPr lang="en-US" sz="2800">
                <a:solidFill>
                  <a:srgbClr val="000000"/>
                </a:solidFill>
              </a:rPr>
              <a:t> h</a:t>
            </a:r>
            <a:r>
              <a:rPr lang="en-IN" sz="2800">
                <a:solidFill>
                  <a:srgbClr val="000000"/>
                </a:solidFill>
              </a:rPr>
              <a:t>oc tests revealed that there were no significant differences between the LD group and controls on any</a:t>
            </a:r>
            <a:r>
              <a:rPr lang="en-US" sz="2800">
                <a:solidFill>
                  <a:srgbClr val="000000"/>
                </a:solidFill>
              </a:rPr>
              <a:t> </a:t>
            </a:r>
            <a:r>
              <a:rPr lang="en-IN" sz="2800">
                <a:solidFill>
                  <a:srgbClr val="000000"/>
                </a:solidFill>
              </a:rPr>
              <a:t>of these measures.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extBox 1048585"/>
          <p:cNvSpPr txBox="1"/>
          <p:nvPr/>
        </p:nvSpPr>
        <p:spPr>
          <a:xfrm>
            <a:off x="296161" y="347550"/>
            <a:ext cx="8551677" cy="4701540"/>
          </a:xfrm>
          <a:prstGeom prst="rect">
            <a:avLst/>
          </a:prstGeom>
        </p:spPr>
        <p:txBody>
          <a:bodyPr wrap="square" rtlCol="0">
            <a:spAutoFit/>
          </a:bodyPr>
          <a:lstStyle/>
          <a:p>
            <a:r>
              <a:rPr lang="en-IN" sz="2800">
                <a:solidFill>
                  <a:srgbClr val="000000"/>
                </a:solidFill>
              </a:rPr>
              <a:t> There were, however, significant differences between the CAPD group and the</a:t>
            </a:r>
            <a:r>
              <a:rPr lang="en-US" sz="2800">
                <a:solidFill>
                  <a:srgbClr val="000000"/>
                </a:solidFill>
              </a:rPr>
              <a:t> </a:t>
            </a:r>
            <a:r>
              <a:rPr lang="en-IN" sz="2800">
                <a:solidFill>
                  <a:srgbClr val="000000"/>
                </a:solidFill>
              </a:rPr>
              <a:t>controls on all the conditions where the maskers were spatially separated from the target (high-cue</a:t>
            </a:r>
            <a:r>
              <a:rPr lang="en-US" sz="2800">
                <a:solidFill>
                  <a:srgbClr val="000000"/>
                </a:solidFill>
              </a:rPr>
              <a:t> </a:t>
            </a:r>
            <a:r>
              <a:rPr lang="en-IN" sz="2800">
                <a:solidFill>
                  <a:srgbClr val="000000"/>
                </a:solidFill>
              </a:rPr>
              <a:t>SRT, p </a:t>
            </a:r>
            <a:r>
              <a:rPr lang="en-US" sz="2800">
                <a:solidFill>
                  <a:srgbClr val="000000"/>
                </a:solidFill>
              </a:rPr>
              <a:t>=</a:t>
            </a:r>
            <a:r>
              <a:rPr lang="en-IN" sz="2800">
                <a:solidFill>
                  <a:srgbClr val="000000"/>
                </a:solidFill>
              </a:rPr>
              <a:t>0.001; spatial advantage, p </a:t>
            </a:r>
            <a:r>
              <a:rPr lang="en-US" sz="2800">
                <a:solidFill>
                  <a:srgbClr val="000000"/>
                </a:solidFill>
              </a:rPr>
              <a:t>&lt;</a:t>
            </a:r>
            <a:r>
              <a:rPr lang="en-IN" sz="2800">
                <a:solidFill>
                  <a:srgbClr val="000000"/>
                </a:solidFill>
              </a:rPr>
              <a:t>0.0001; total advantage, p</a:t>
            </a:r>
            <a:r>
              <a:rPr lang="en-US" sz="2800">
                <a:solidFill>
                  <a:srgbClr val="000000"/>
                </a:solidFill>
              </a:rPr>
              <a:t>&lt;</a:t>
            </a:r>
            <a:r>
              <a:rPr lang="en-IN" sz="2800">
                <a:solidFill>
                  <a:srgbClr val="000000"/>
                </a:solidFill>
              </a:rPr>
              <a:t>0.0001). </a:t>
            </a:r>
          </a:p>
          <a:p>
            <a:endParaRPr lang="en-IN" sz="2800">
              <a:solidFill>
                <a:srgbClr val="000000"/>
              </a:solidFill>
            </a:endParaRPr>
          </a:p>
          <a:p>
            <a:r>
              <a:rPr lang="en-IN" sz="2800">
                <a:solidFill>
                  <a:srgbClr val="000000"/>
                </a:solidFill>
              </a:rPr>
              <a:t>The LISN-S did not</a:t>
            </a:r>
            <a:r>
              <a:rPr lang="en-US" sz="2800">
                <a:solidFill>
                  <a:srgbClr val="000000"/>
                </a:solidFill>
              </a:rPr>
              <a:t> </a:t>
            </a:r>
            <a:r>
              <a:rPr lang="en-IN" sz="2800">
                <a:solidFill>
                  <a:srgbClr val="000000"/>
                </a:solidFill>
              </a:rPr>
              <a:t>correlate significantly with any test in the traditional test battery, nor were the nonspatial and spatial</a:t>
            </a:r>
            <a:r>
              <a:rPr lang="en-US" sz="2800">
                <a:solidFill>
                  <a:srgbClr val="000000"/>
                </a:solidFill>
              </a:rPr>
              <a:t> </a:t>
            </a:r>
            <a:r>
              <a:rPr lang="en-IN" sz="2800">
                <a:solidFill>
                  <a:srgbClr val="000000"/>
                </a:solidFill>
              </a:rPr>
              <a:t>performance measures of the LISN-S correlated</a:t>
            </a:r>
            <a:r>
              <a:rPr lang="en-US" sz="2800">
                <a:solidFill>
                  <a:srgbClr val="000000"/>
                </a:solidFill>
              </a:rPr>
              <a:t>. </a:t>
            </a:r>
            <a:endParaRPr lang="en-IN" sz="28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extBox 1048586"/>
          <p:cNvSpPr txBox="1"/>
          <p:nvPr/>
        </p:nvSpPr>
        <p:spPr>
          <a:xfrm>
            <a:off x="1747222" y="2583180"/>
            <a:ext cx="5649556" cy="1691641"/>
          </a:xfrm>
          <a:prstGeom prst="rect">
            <a:avLst/>
          </a:prstGeom>
        </p:spPr>
        <p:txBody>
          <a:bodyPr wrap="square" rtlCol="0">
            <a:spAutoFit/>
          </a:bodyPr>
          <a:lstStyle/>
          <a:p>
            <a:r>
              <a:rPr lang="en-US" sz="7300" b="1">
                <a:solidFill>
                  <a:srgbClr val="000000"/>
                </a:solidFill>
                <a:latin typeface="Noto Serif CJK KR"/>
                <a:ea typeface="Noto Serif CJK KR"/>
              </a:rPr>
              <a:t>Any doubts?</a:t>
            </a:r>
            <a:r>
              <a:rPr lang="en-US" sz="2800">
                <a:solidFill>
                  <a:srgbClr val="000000"/>
                </a:solidFill>
              </a:rPr>
              <a:t> </a:t>
            </a:r>
            <a:endParaRPr lang="en-IN" sz="28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extBox 1048589"/>
          <p:cNvSpPr txBox="1"/>
          <p:nvPr/>
        </p:nvSpPr>
        <p:spPr>
          <a:xfrm>
            <a:off x="572000" y="506821"/>
            <a:ext cx="4000000" cy="650240"/>
          </a:xfrm>
          <a:prstGeom prst="rect">
            <a:avLst/>
          </a:prstGeom>
        </p:spPr>
        <p:txBody>
          <a:bodyPr wrap="square" rtlCol="0">
            <a:spAutoFit/>
          </a:bodyPr>
          <a:lstStyle/>
          <a:p>
            <a:pPr marL="571500" indent="-571500">
              <a:buFont typeface="Wingdings" charset="2"/>
              <a:buChar char="n"/>
            </a:pPr>
            <a:r>
              <a:rPr lang="en-US" sz="3900" b="1">
                <a:solidFill>
                  <a:srgbClr val="000000"/>
                </a:solidFill>
              </a:rPr>
              <a:t>Reference</a:t>
            </a:r>
            <a:endParaRPr lang="en-IN" sz="3900" b="1">
              <a:solidFill>
                <a:srgbClr val="000000"/>
              </a:solidFill>
            </a:endParaRPr>
          </a:p>
        </p:txBody>
      </p:sp>
      <p:sp>
        <p:nvSpPr>
          <p:cNvPr id="1048591" name="TextBox 1048590"/>
          <p:cNvSpPr txBox="1"/>
          <p:nvPr/>
        </p:nvSpPr>
        <p:spPr>
          <a:xfrm>
            <a:off x="572000" y="2080261"/>
            <a:ext cx="8132730" cy="1513841"/>
          </a:xfrm>
          <a:prstGeom prst="rect">
            <a:avLst/>
          </a:prstGeom>
        </p:spPr>
        <p:txBody>
          <a:bodyPr wrap="square" rtlCol="0">
            <a:spAutoFit/>
          </a:bodyPr>
          <a:lstStyle/>
          <a:p>
            <a:r>
              <a:rPr lang="en-US" sz="2800">
                <a:solidFill>
                  <a:srgbClr val="000000"/>
                </a:solidFill>
                <a:latin typeface="Noto Serif Devanagari"/>
                <a:ea typeface="Noto Serif CJK TC"/>
                <a:cs typeface="Noto Serif Devanagari"/>
              </a:rPr>
              <a:t>Handbook of Central auditory processing disorder; volume1; Frank E. Musiek , phD</a:t>
            </a:r>
            <a:endParaRPr lang="en-IN" sz="2800">
              <a:solidFill>
                <a:srgbClr val="000000"/>
              </a:solidFill>
              <a:latin typeface="Noto Serif Devanagari"/>
              <a:ea typeface="Noto Serif CJK TC"/>
              <a:cs typeface="Noto Serif Devanaga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3" descr="C:\Users\Admin\Pictures\Screenshots\Screenshot (5).png"/>
          <p:cNvPicPr>
            <a:picLocks noChangeAspect="1" noChangeArrowheads="1"/>
          </p:cNvPicPr>
          <p:nvPr/>
        </p:nvPicPr>
        <p:blipFill>
          <a:blip r:embed="rId2"/>
          <a:srcRect l="37421" t="17708" r="31540" b="14583"/>
          <a:stretch>
            <a:fillRect/>
          </a:stretch>
        </p:blipFill>
        <p:spPr bwMode="auto">
          <a:xfrm>
            <a:off x="1289337" y="-114606"/>
            <a:ext cx="7510992" cy="697260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extBox 1048629"/>
          <p:cNvSpPr txBox="1"/>
          <p:nvPr/>
        </p:nvSpPr>
        <p:spPr>
          <a:xfrm>
            <a:off x="1622923" y="1886705"/>
            <a:ext cx="5404583" cy="2161539"/>
          </a:xfrm>
          <a:prstGeom prst="rect">
            <a:avLst/>
          </a:prstGeom>
        </p:spPr>
        <p:txBody>
          <a:bodyPr wrap="square" rtlCol="0">
            <a:spAutoFit/>
          </a:bodyPr>
          <a:lstStyle/>
          <a:p>
            <a:pPr algn="ctr"/>
            <a:r>
              <a:rPr lang="en-US" sz="9500" b="1" i="0">
                <a:solidFill>
                  <a:srgbClr val="000000"/>
                </a:solidFill>
                <a:effectLst>
                  <a:outerShdw blurRad="38100" dist="38100" dir="2700000" algn="br" rotWithShape="0">
                    <a:srgbClr val="000000"/>
                  </a:outerShdw>
                </a:effectLst>
                <a:latin typeface="Noto Serif CJK TC"/>
                <a:ea typeface="Noto Serif CJK TC"/>
              </a:rPr>
              <a:t>Thanks</a:t>
            </a:r>
            <a:endParaRPr lang="en-IN" sz="9500" b="1" i="0">
              <a:solidFill>
                <a:srgbClr val="000000"/>
              </a:solidFill>
              <a:effectLst>
                <a:outerShdw blurRad="38100" dist="38100" dir="2700000" algn="br" rotWithShape="0">
                  <a:srgbClr val="000000"/>
                </a:outerShdw>
              </a:effectLst>
              <a:latin typeface="Noto Serif CJK TC"/>
              <a:ea typeface="Noto Serif CJK T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IN" dirty="0"/>
              <a:t>MASKING LEVEL DIFFERENCE</a:t>
            </a:r>
            <a:endParaRPr lang="en-US" dirty="0"/>
          </a:p>
        </p:txBody>
      </p:sp>
      <p:sp>
        <p:nvSpPr>
          <p:cNvPr id="1048609" name="Content Placeholder 2"/>
          <p:cNvSpPr>
            <a:spLocks noGrp="1"/>
          </p:cNvSpPr>
          <p:nvPr>
            <p:ph idx="1"/>
          </p:nvPr>
        </p:nvSpPr>
        <p:spPr/>
        <p:txBody>
          <a:bodyPr/>
          <a:lstStyle/>
          <a:p>
            <a:r>
              <a:rPr lang="en-IN" dirty="0"/>
              <a:t>Masking level difference (MLD) refers to the difference in intensity (dB) between signal detection thresholds in two binaural masking paradigms, which differ in phase attributes. </a:t>
            </a:r>
          </a:p>
          <a:p>
            <a:r>
              <a:rPr lang="en-IN" dirty="0"/>
              <a:t>The masking paradigms are termed as </a:t>
            </a:r>
          </a:p>
          <a:p>
            <a:pPr>
              <a:buNone/>
            </a:pPr>
            <a:r>
              <a:rPr lang="en-IN" dirty="0"/>
              <a:t>-</a:t>
            </a:r>
            <a:r>
              <a:rPr lang="en-IN" dirty="0" err="1"/>
              <a:t>Homophasic</a:t>
            </a:r>
            <a:r>
              <a:rPr lang="en-IN" dirty="0"/>
              <a:t>  </a:t>
            </a:r>
          </a:p>
          <a:p>
            <a:pPr>
              <a:buNone/>
            </a:pPr>
            <a:r>
              <a:rPr lang="en-IN" dirty="0"/>
              <a:t>- </a:t>
            </a:r>
            <a:r>
              <a:rPr lang="en-IN" dirty="0" err="1"/>
              <a:t>Anaphasic</a:t>
            </a:r>
            <a:endParaRPr lang="en-IN" dirty="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endParaRPr lang="en-US" dirty="0"/>
          </a:p>
        </p:txBody>
      </p:sp>
      <p:sp>
        <p:nvSpPr>
          <p:cNvPr id="1048611" name="Content Placeholder 7"/>
          <p:cNvSpPr>
            <a:spLocks noGrp="1"/>
          </p:cNvSpPr>
          <p:nvPr>
            <p:ph idx="1"/>
          </p:nvPr>
        </p:nvSpPr>
        <p:spPr/>
        <p:txBody>
          <a:bodyPr/>
          <a:lstStyle/>
          <a:p>
            <a:endParaRPr lang="en-US"/>
          </a:p>
        </p:txBody>
      </p:sp>
      <p:pic>
        <p:nvPicPr>
          <p:cNvPr id="2097154" name="Picture 5"/>
          <p:cNvPicPr>
            <a:picLocks noChangeAspect="1" noChangeArrowheads="1"/>
          </p:cNvPicPr>
          <p:nvPr/>
        </p:nvPicPr>
        <p:blipFill>
          <a:blip r:embed="rId2"/>
          <a:srcRect l="23646" t="16131" r="20717"/>
          <a:stretch>
            <a:fillRect/>
          </a:stretch>
        </p:blipFill>
        <p:spPr bwMode="auto">
          <a:xfrm>
            <a:off x="838200" y="0"/>
            <a:ext cx="7848600" cy="6096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Content Placeholder 2"/>
          <p:cNvSpPr>
            <a:spLocks noGrp="1"/>
          </p:cNvSpPr>
          <p:nvPr>
            <p:ph idx="1"/>
          </p:nvPr>
        </p:nvSpPr>
        <p:spPr>
          <a:xfrm>
            <a:off x="457200" y="1600200"/>
            <a:ext cx="8541327" cy="4648200"/>
          </a:xfrm>
        </p:spPr>
        <p:txBody>
          <a:bodyPr>
            <a:normAutofit fontScale="85000" lnSpcReduction="10000"/>
          </a:bodyPr>
          <a:lstStyle/>
          <a:p>
            <a:r>
              <a:rPr lang="en-US" sz="1800" b="0" i="0" dirty="0">
                <a:solidFill>
                  <a:srgbClr val="333333"/>
                </a:solidFill>
                <a:effectLst/>
                <a:latin typeface="Helvetica Neue"/>
              </a:rPr>
              <a:t>Masking Level Difference refers to the improvement in detecting a tone or speech in noise when the phase of the tone or the noise is reversed by 180 degrees. It aims to assess central auditory function and is specifically sensitive to brainstem lesions, but peripheral changes (like a hearing loss) may also affect the MLD.</a:t>
            </a:r>
          </a:p>
          <a:p>
            <a:r>
              <a:rPr lang="en-US" sz="1800" b="0" i="0" dirty="0">
                <a:solidFill>
                  <a:srgbClr val="333333"/>
                </a:solidFill>
                <a:effectLst/>
                <a:latin typeface="Helvetica Neue"/>
              </a:rPr>
              <a:t>The MLD is a low frequency phenomenon, related to the ability of the auditory system to perceive differences in timing of a sound reaching the two ears. This helps to </a:t>
            </a:r>
            <a:r>
              <a:rPr lang="en-US" sz="1800" b="0" i="0" dirty="0" err="1">
                <a:solidFill>
                  <a:srgbClr val="333333"/>
                </a:solidFill>
                <a:effectLst/>
                <a:latin typeface="Helvetica Neue"/>
              </a:rPr>
              <a:t>localise</a:t>
            </a:r>
            <a:r>
              <a:rPr lang="en-US" sz="1800" b="0" i="0" dirty="0">
                <a:solidFill>
                  <a:srgbClr val="333333"/>
                </a:solidFill>
                <a:effectLst/>
                <a:latin typeface="Helvetica Neue"/>
              </a:rPr>
              <a:t> low frequency sounds that reach the ears at different times due to the longer wave length.</a:t>
            </a:r>
          </a:p>
          <a:p>
            <a:r>
              <a:rPr lang="en-US" sz="1800" b="0" i="0" dirty="0">
                <a:solidFill>
                  <a:srgbClr val="333333"/>
                </a:solidFill>
                <a:effectLst/>
                <a:latin typeface="Helvetica Neue"/>
              </a:rPr>
              <a:t>The MLD is usually referred to as the difference of improvement in dB between a “</a:t>
            </a:r>
            <a:r>
              <a:rPr lang="en-US" sz="1800" b="0" i="0" dirty="0" err="1">
                <a:solidFill>
                  <a:srgbClr val="333333"/>
                </a:solidFill>
                <a:effectLst/>
                <a:latin typeface="Helvetica Neue"/>
              </a:rPr>
              <a:t>homophasic</a:t>
            </a:r>
            <a:r>
              <a:rPr lang="en-US" sz="1800" b="0" i="0" dirty="0">
                <a:solidFill>
                  <a:srgbClr val="333333"/>
                </a:solidFill>
                <a:effectLst/>
                <a:latin typeface="Helvetica Neue"/>
              </a:rPr>
              <a:t>” (in-phase) condition and an “</a:t>
            </a:r>
            <a:r>
              <a:rPr lang="en-US" sz="1800" b="0" i="0" dirty="0" err="1">
                <a:solidFill>
                  <a:srgbClr val="333333"/>
                </a:solidFill>
                <a:effectLst/>
                <a:latin typeface="Helvetica Neue"/>
              </a:rPr>
              <a:t>antiphasic</a:t>
            </a:r>
            <a:r>
              <a:rPr lang="en-US" sz="1800" b="0" i="0" dirty="0">
                <a:solidFill>
                  <a:srgbClr val="333333"/>
                </a:solidFill>
                <a:effectLst/>
                <a:latin typeface="Helvetica Neue"/>
              </a:rPr>
              <a:t>” (out of phase) condition. </a:t>
            </a:r>
            <a:r>
              <a:rPr lang="en-US" sz="1800" b="0" i="0" dirty="0" err="1">
                <a:solidFill>
                  <a:srgbClr val="333333"/>
                </a:solidFill>
                <a:effectLst/>
                <a:latin typeface="Helvetica Neue"/>
              </a:rPr>
              <a:t>Homophasic</a:t>
            </a:r>
            <a:r>
              <a:rPr lang="en-US" sz="1800" b="0" i="0" dirty="0">
                <a:solidFill>
                  <a:srgbClr val="333333"/>
                </a:solidFill>
                <a:effectLst/>
                <a:latin typeface="Helvetica Neue"/>
              </a:rPr>
              <a:t> means that both the signal and the noise are in phase with each other when reaching the two ears. </a:t>
            </a:r>
            <a:r>
              <a:rPr lang="en-US" sz="1800" b="0" i="0" dirty="0" err="1">
                <a:solidFill>
                  <a:srgbClr val="333333"/>
                </a:solidFill>
                <a:effectLst/>
                <a:latin typeface="Helvetica Neue"/>
              </a:rPr>
              <a:t>Antiphasic</a:t>
            </a:r>
            <a:r>
              <a:rPr lang="en-US" sz="1800" b="0" i="0" dirty="0">
                <a:solidFill>
                  <a:srgbClr val="333333"/>
                </a:solidFill>
                <a:effectLst/>
                <a:latin typeface="Helvetica Neue"/>
              </a:rPr>
              <a:t> means that either the signal or the noise (not both) is out of phase with each other when reaching the two ears.</a:t>
            </a:r>
          </a:p>
          <a:p>
            <a:endParaRPr lang="en-US" sz="2800" dirty="0"/>
          </a:p>
        </p:txBody>
      </p:sp>
      <p:pic>
        <p:nvPicPr>
          <p:cNvPr id="2097155" name="Picture 2"/>
          <p:cNvPicPr>
            <a:picLocks noChangeAspect="1" noChangeArrowheads="1"/>
          </p:cNvPicPr>
          <p:nvPr/>
        </p:nvPicPr>
        <p:blipFill>
          <a:blip r:embed="rId2"/>
          <a:srcRect/>
          <a:stretch>
            <a:fillRect/>
          </a:stretch>
        </p:blipFill>
        <p:spPr bwMode="auto">
          <a:xfrm>
            <a:off x="1981200" y="304800"/>
            <a:ext cx="5410200" cy="9685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3784E-30E4-4B4E-9981-8950CF001E47}"/>
              </a:ext>
            </a:extLst>
          </p:cNvPr>
          <p:cNvSpPr>
            <a:spLocks noGrp="1"/>
          </p:cNvSpPr>
          <p:nvPr>
            <p:ph idx="1"/>
          </p:nvPr>
        </p:nvSpPr>
        <p:spPr>
          <a:xfrm>
            <a:off x="304800" y="1166018"/>
            <a:ext cx="8229600" cy="4525963"/>
          </a:xfrm>
        </p:spPr>
        <p:txBody>
          <a:bodyPr/>
          <a:lstStyle/>
          <a:p>
            <a:r>
              <a:rPr lang="en-US" b="0" i="0" u="sng" dirty="0">
                <a:solidFill>
                  <a:srgbClr val="333333"/>
                </a:solidFill>
                <a:effectLst/>
                <a:latin typeface="Helvetica Neue"/>
              </a:rPr>
              <a:t>The three test conditions for the MLD are:</a:t>
            </a:r>
          </a:p>
          <a:p>
            <a:endParaRPr lang="en-IN" dirty="0"/>
          </a:p>
        </p:txBody>
      </p:sp>
      <p:pic>
        <p:nvPicPr>
          <p:cNvPr id="1026" name="Picture 2">
            <a:extLst>
              <a:ext uri="{FF2B5EF4-FFF2-40B4-BE49-F238E27FC236}">
                <a16:creationId xmlns:a16="http://schemas.microsoft.com/office/drawing/2014/main" id="{0A527909-00FE-4C09-AF09-A8560581F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74297"/>
            <a:ext cx="290512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F61C390-5D51-49D0-B40A-5FB9B6794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 y="3414357"/>
            <a:ext cx="31051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2248DFF-9307-427E-8D75-54385A6CB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 y="5181600"/>
            <a:ext cx="2876550" cy="733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90A167-8369-4C00-AC7D-BD2070812785}"/>
              </a:ext>
            </a:extLst>
          </p:cNvPr>
          <p:cNvSpPr txBox="1"/>
          <p:nvPr/>
        </p:nvSpPr>
        <p:spPr>
          <a:xfrm>
            <a:off x="4572000" y="1974297"/>
            <a:ext cx="3962400" cy="923330"/>
          </a:xfrm>
          <a:prstGeom prst="rect">
            <a:avLst/>
          </a:prstGeom>
          <a:noFill/>
        </p:spPr>
        <p:txBody>
          <a:bodyPr wrap="square" rtlCol="0">
            <a:spAutoFit/>
          </a:bodyPr>
          <a:lstStyle/>
          <a:p>
            <a:r>
              <a:rPr lang="en-US" b="0" i="0" dirty="0">
                <a:solidFill>
                  <a:srgbClr val="333333"/>
                </a:solidFill>
                <a:effectLst/>
                <a:latin typeface="Helvetica Neue"/>
              </a:rPr>
              <a:t>S0N0: Signal and Noise are </a:t>
            </a:r>
            <a:r>
              <a:rPr lang="en-US" b="1" i="0" dirty="0">
                <a:solidFill>
                  <a:srgbClr val="333333"/>
                </a:solidFill>
                <a:effectLst/>
                <a:latin typeface="Helvetica Neue"/>
              </a:rPr>
              <a:t>IN</a:t>
            </a:r>
            <a:r>
              <a:rPr lang="en-US" b="0" i="0" dirty="0">
                <a:solidFill>
                  <a:srgbClr val="333333"/>
                </a:solidFill>
                <a:effectLst/>
                <a:latin typeface="Helvetica Neue"/>
              </a:rPr>
              <a:t> </a:t>
            </a:r>
            <a:r>
              <a:rPr lang="en-US" b="1" i="0" dirty="0">
                <a:solidFill>
                  <a:srgbClr val="333333"/>
                </a:solidFill>
                <a:effectLst/>
                <a:latin typeface="Helvetica Neue"/>
              </a:rPr>
              <a:t>PHASE</a:t>
            </a:r>
            <a:r>
              <a:rPr lang="en-US" b="0" i="0" dirty="0">
                <a:solidFill>
                  <a:srgbClr val="333333"/>
                </a:solidFill>
                <a:effectLst/>
                <a:latin typeface="Helvetica Neue"/>
              </a:rPr>
              <a:t> when reaching the two ears (</a:t>
            </a:r>
            <a:r>
              <a:rPr lang="en-US" b="0" i="0" dirty="0" err="1">
                <a:solidFill>
                  <a:srgbClr val="333333"/>
                </a:solidFill>
                <a:effectLst/>
                <a:latin typeface="Helvetica Neue"/>
              </a:rPr>
              <a:t>Homophasic</a:t>
            </a:r>
            <a:r>
              <a:rPr lang="en-US" b="0" i="0" dirty="0">
                <a:solidFill>
                  <a:srgbClr val="333333"/>
                </a:solidFill>
                <a:effectLst/>
                <a:latin typeface="Helvetica Neue"/>
              </a:rPr>
              <a:t> condition). </a:t>
            </a:r>
            <a:endParaRPr lang="en-IN" dirty="0"/>
          </a:p>
        </p:txBody>
      </p:sp>
      <p:sp>
        <p:nvSpPr>
          <p:cNvPr id="6" name="TextBox 5">
            <a:extLst>
              <a:ext uri="{FF2B5EF4-FFF2-40B4-BE49-F238E27FC236}">
                <a16:creationId xmlns:a16="http://schemas.microsoft.com/office/drawing/2014/main" id="{360829C0-2EE1-47B8-8FAF-042427002B44}"/>
              </a:ext>
            </a:extLst>
          </p:cNvPr>
          <p:cNvSpPr txBox="1"/>
          <p:nvPr/>
        </p:nvSpPr>
        <p:spPr>
          <a:xfrm>
            <a:off x="4572000" y="3276600"/>
            <a:ext cx="3886200" cy="923330"/>
          </a:xfrm>
          <a:prstGeom prst="rect">
            <a:avLst/>
          </a:prstGeom>
          <a:noFill/>
        </p:spPr>
        <p:txBody>
          <a:bodyPr wrap="square" rtlCol="0">
            <a:spAutoFit/>
          </a:bodyPr>
          <a:lstStyle/>
          <a:p>
            <a:r>
              <a:rPr lang="en-US" b="0" i="0">
                <a:solidFill>
                  <a:srgbClr val="333333"/>
                </a:solidFill>
                <a:effectLst/>
                <a:latin typeface="Helvetica Neue"/>
              </a:rPr>
              <a:t>SπN0: Signal is </a:t>
            </a:r>
            <a:r>
              <a:rPr lang="en-US" b="1" i="0">
                <a:solidFill>
                  <a:srgbClr val="333333"/>
                </a:solidFill>
                <a:effectLst/>
                <a:latin typeface="Helvetica Neue"/>
              </a:rPr>
              <a:t>OUT</a:t>
            </a:r>
            <a:r>
              <a:rPr lang="en-US" b="0" i="0">
                <a:solidFill>
                  <a:srgbClr val="333333"/>
                </a:solidFill>
                <a:effectLst/>
                <a:latin typeface="Helvetica Neue"/>
              </a:rPr>
              <a:t> </a:t>
            </a:r>
            <a:r>
              <a:rPr lang="en-US" b="1" i="0">
                <a:solidFill>
                  <a:srgbClr val="333333"/>
                </a:solidFill>
                <a:effectLst/>
                <a:latin typeface="Helvetica Neue"/>
              </a:rPr>
              <a:t>OF</a:t>
            </a:r>
            <a:r>
              <a:rPr lang="en-US" b="0" i="0">
                <a:solidFill>
                  <a:srgbClr val="333333"/>
                </a:solidFill>
                <a:effectLst/>
                <a:latin typeface="Helvetica Neue"/>
              </a:rPr>
              <a:t> </a:t>
            </a:r>
            <a:r>
              <a:rPr lang="en-US" b="1" i="0">
                <a:solidFill>
                  <a:srgbClr val="333333"/>
                </a:solidFill>
                <a:effectLst/>
                <a:latin typeface="Helvetica Neue"/>
              </a:rPr>
              <a:t>PHASE</a:t>
            </a:r>
            <a:r>
              <a:rPr lang="en-US" b="0" i="0">
                <a:solidFill>
                  <a:srgbClr val="333333"/>
                </a:solidFill>
                <a:effectLst/>
                <a:latin typeface="Helvetica Neue"/>
              </a:rPr>
              <a:t>, noise is </a:t>
            </a:r>
            <a:r>
              <a:rPr lang="en-US" b="1" i="0">
                <a:solidFill>
                  <a:srgbClr val="333333"/>
                </a:solidFill>
                <a:effectLst/>
                <a:latin typeface="Helvetica Neue"/>
              </a:rPr>
              <a:t>IN</a:t>
            </a:r>
            <a:r>
              <a:rPr lang="en-US" b="0" i="0">
                <a:solidFill>
                  <a:srgbClr val="333333"/>
                </a:solidFill>
                <a:effectLst/>
                <a:latin typeface="Helvetica Neue"/>
              </a:rPr>
              <a:t> </a:t>
            </a:r>
            <a:r>
              <a:rPr lang="en-US" b="1" i="0">
                <a:solidFill>
                  <a:srgbClr val="333333"/>
                </a:solidFill>
                <a:effectLst/>
                <a:latin typeface="Helvetica Neue"/>
              </a:rPr>
              <a:t>PHASE</a:t>
            </a:r>
            <a:r>
              <a:rPr lang="en-US" b="0" i="0">
                <a:solidFill>
                  <a:srgbClr val="333333"/>
                </a:solidFill>
                <a:effectLst/>
                <a:latin typeface="Helvetica Neue"/>
              </a:rPr>
              <a:t> when reaching the two ears (Antiphasic condition)</a:t>
            </a:r>
            <a:endParaRPr lang="en-IN" dirty="0"/>
          </a:p>
        </p:txBody>
      </p:sp>
      <p:sp>
        <p:nvSpPr>
          <p:cNvPr id="7" name="TextBox 6">
            <a:extLst>
              <a:ext uri="{FF2B5EF4-FFF2-40B4-BE49-F238E27FC236}">
                <a16:creationId xmlns:a16="http://schemas.microsoft.com/office/drawing/2014/main" id="{DBF8BF0A-7689-4FC6-A200-770E8B07CE54}"/>
              </a:ext>
            </a:extLst>
          </p:cNvPr>
          <p:cNvSpPr txBox="1"/>
          <p:nvPr/>
        </p:nvSpPr>
        <p:spPr>
          <a:xfrm>
            <a:off x="4648200" y="4799689"/>
            <a:ext cx="3733800" cy="923330"/>
          </a:xfrm>
          <a:prstGeom prst="rect">
            <a:avLst/>
          </a:prstGeom>
          <a:noFill/>
        </p:spPr>
        <p:txBody>
          <a:bodyPr wrap="square" rtlCol="0">
            <a:spAutoFit/>
          </a:bodyPr>
          <a:lstStyle/>
          <a:p>
            <a:r>
              <a:rPr lang="en-US" b="0" i="0" dirty="0">
                <a:solidFill>
                  <a:srgbClr val="333333"/>
                </a:solidFill>
                <a:effectLst/>
                <a:latin typeface="Helvetica Neue"/>
              </a:rPr>
              <a:t>S0Nπ: Signal is </a:t>
            </a:r>
            <a:r>
              <a:rPr lang="en-US" b="1" i="0" dirty="0">
                <a:solidFill>
                  <a:srgbClr val="333333"/>
                </a:solidFill>
                <a:effectLst/>
                <a:latin typeface="Helvetica Neue"/>
              </a:rPr>
              <a:t>IN</a:t>
            </a:r>
            <a:r>
              <a:rPr lang="en-US" b="0" i="0" dirty="0">
                <a:solidFill>
                  <a:srgbClr val="333333"/>
                </a:solidFill>
                <a:effectLst/>
                <a:latin typeface="Helvetica Neue"/>
              </a:rPr>
              <a:t> </a:t>
            </a:r>
            <a:r>
              <a:rPr lang="en-US" b="1" i="0" dirty="0">
                <a:solidFill>
                  <a:srgbClr val="333333"/>
                </a:solidFill>
                <a:effectLst/>
                <a:latin typeface="Helvetica Neue"/>
              </a:rPr>
              <a:t>PHASE</a:t>
            </a:r>
            <a:r>
              <a:rPr lang="en-US" b="0" i="0" dirty="0">
                <a:solidFill>
                  <a:srgbClr val="333333"/>
                </a:solidFill>
                <a:effectLst/>
                <a:latin typeface="Helvetica Neue"/>
              </a:rPr>
              <a:t>, noise is </a:t>
            </a:r>
            <a:r>
              <a:rPr lang="en-US" b="1" i="0" dirty="0">
                <a:solidFill>
                  <a:srgbClr val="333333"/>
                </a:solidFill>
                <a:effectLst/>
                <a:latin typeface="Helvetica Neue"/>
              </a:rPr>
              <a:t>OUT</a:t>
            </a:r>
            <a:r>
              <a:rPr lang="en-US" b="0" i="0" dirty="0">
                <a:solidFill>
                  <a:srgbClr val="333333"/>
                </a:solidFill>
                <a:effectLst/>
                <a:latin typeface="Helvetica Neue"/>
              </a:rPr>
              <a:t> </a:t>
            </a:r>
            <a:r>
              <a:rPr lang="en-US" b="1" i="0" dirty="0">
                <a:solidFill>
                  <a:srgbClr val="333333"/>
                </a:solidFill>
                <a:effectLst/>
                <a:latin typeface="Helvetica Neue"/>
              </a:rPr>
              <a:t>OF</a:t>
            </a:r>
            <a:r>
              <a:rPr lang="en-US" b="0" i="0" dirty="0">
                <a:solidFill>
                  <a:srgbClr val="333333"/>
                </a:solidFill>
                <a:effectLst/>
                <a:latin typeface="Helvetica Neue"/>
              </a:rPr>
              <a:t> </a:t>
            </a:r>
            <a:r>
              <a:rPr lang="en-US" b="1" i="0" dirty="0">
                <a:solidFill>
                  <a:srgbClr val="333333"/>
                </a:solidFill>
                <a:effectLst/>
                <a:latin typeface="Helvetica Neue"/>
              </a:rPr>
              <a:t>PHASE</a:t>
            </a:r>
            <a:r>
              <a:rPr lang="en-US" b="0" i="0" dirty="0">
                <a:solidFill>
                  <a:srgbClr val="333333"/>
                </a:solidFill>
                <a:effectLst/>
                <a:latin typeface="Helvetica Neue"/>
              </a:rPr>
              <a:t> when reaching the two ears (</a:t>
            </a:r>
            <a:r>
              <a:rPr lang="en-US" b="0" i="0" dirty="0" err="1">
                <a:solidFill>
                  <a:srgbClr val="333333"/>
                </a:solidFill>
                <a:effectLst/>
                <a:latin typeface="Helvetica Neue"/>
              </a:rPr>
              <a:t>Antiphasic</a:t>
            </a:r>
            <a:r>
              <a:rPr lang="en-US" b="0" i="0" dirty="0">
                <a:solidFill>
                  <a:srgbClr val="333333"/>
                </a:solidFill>
                <a:effectLst/>
                <a:latin typeface="Helvetica Neue"/>
              </a:rPr>
              <a:t> condition)</a:t>
            </a:r>
            <a:endParaRPr lang="en-IN" dirty="0"/>
          </a:p>
        </p:txBody>
      </p:sp>
    </p:spTree>
    <p:extLst>
      <p:ext uri="{BB962C8B-B14F-4D97-AF65-F5344CB8AC3E}">
        <p14:creationId xmlns:p14="http://schemas.microsoft.com/office/powerpoint/2010/main" val="113472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984B-DBC8-4300-98FA-C8E5D7D2ED6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41BF039-CA48-4B55-A18E-51B106174149}"/>
              </a:ext>
            </a:extLst>
          </p:cNvPr>
          <p:cNvSpPr>
            <a:spLocks noGrp="1"/>
          </p:cNvSpPr>
          <p:nvPr>
            <p:ph idx="1"/>
          </p:nvPr>
        </p:nvSpPr>
        <p:spPr/>
        <p:txBody>
          <a:bodyPr>
            <a:normAutofit fontScale="70000" lnSpcReduction="20000"/>
          </a:bodyPr>
          <a:lstStyle/>
          <a:p>
            <a:r>
              <a:rPr lang="en-US" b="0" i="0" dirty="0">
                <a:solidFill>
                  <a:srgbClr val="333333"/>
                </a:solidFill>
                <a:effectLst/>
                <a:latin typeface="Helvetica Neue"/>
              </a:rPr>
              <a:t>The MLD is measured by presenting a low frequency pulsed tone with simultaneous presentation of the corresponding narrow band noise, starting at an intensity of 60 or 65dB to both ears. The first condition should be to find the threshold for the </a:t>
            </a:r>
            <a:r>
              <a:rPr lang="en-US" b="0" i="0" dirty="0" err="1">
                <a:solidFill>
                  <a:srgbClr val="333333"/>
                </a:solidFill>
                <a:effectLst/>
                <a:latin typeface="Helvetica Neue"/>
              </a:rPr>
              <a:t>homophasic</a:t>
            </a:r>
            <a:r>
              <a:rPr lang="en-US" b="0" i="0" dirty="0">
                <a:solidFill>
                  <a:srgbClr val="333333"/>
                </a:solidFill>
                <a:effectLst/>
                <a:latin typeface="Helvetica Neue"/>
              </a:rPr>
              <a:t> condition (referred to as S0N0). The next step is to measure the </a:t>
            </a:r>
            <a:r>
              <a:rPr lang="en-US" b="0" i="0" dirty="0" err="1">
                <a:solidFill>
                  <a:srgbClr val="333333"/>
                </a:solidFill>
                <a:effectLst/>
                <a:latin typeface="Helvetica Neue"/>
              </a:rPr>
              <a:t>antiphasic</a:t>
            </a:r>
            <a:r>
              <a:rPr lang="en-US" b="0" i="0" dirty="0">
                <a:solidFill>
                  <a:srgbClr val="333333"/>
                </a:solidFill>
                <a:effectLst/>
                <a:latin typeface="Helvetica Neue"/>
              </a:rPr>
              <a:t> condition, either presenting the tone out of phase or the noise out of phase and the masked threshold is determined again. If the brainstem is functioning normally, there will be an improvement in the masked threshold from the </a:t>
            </a:r>
            <a:r>
              <a:rPr lang="en-US" b="0" i="0" dirty="0" err="1">
                <a:solidFill>
                  <a:srgbClr val="333333"/>
                </a:solidFill>
                <a:effectLst/>
                <a:latin typeface="Helvetica Neue"/>
              </a:rPr>
              <a:t>homophasic</a:t>
            </a:r>
            <a:r>
              <a:rPr lang="en-US" b="0" i="0" dirty="0">
                <a:solidFill>
                  <a:srgbClr val="333333"/>
                </a:solidFill>
                <a:effectLst/>
                <a:latin typeface="Helvetica Neue"/>
              </a:rPr>
              <a:t> condition to the </a:t>
            </a:r>
            <a:r>
              <a:rPr lang="en-US" b="0" i="0" dirty="0" err="1">
                <a:solidFill>
                  <a:srgbClr val="333333"/>
                </a:solidFill>
                <a:effectLst/>
                <a:latin typeface="Helvetica Neue"/>
              </a:rPr>
              <a:t>antiphasic</a:t>
            </a:r>
            <a:r>
              <a:rPr lang="en-US" b="0" i="0" dirty="0">
                <a:solidFill>
                  <a:srgbClr val="333333"/>
                </a:solidFill>
                <a:effectLst/>
                <a:latin typeface="Helvetica Neue"/>
              </a:rPr>
              <a:t> condition. The condition that will yield the greatest MLD is the SπN0 condition, that is, the condition where the signal is out of phase when reaching the two ears but the noise is still in phase.</a:t>
            </a:r>
            <a:endParaRPr lang="en-IN" dirty="0"/>
          </a:p>
        </p:txBody>
      </p:sp>
    </p:spTree>
    <p:extLst>
      <p:ext uri="{BB962C8B-B14F-4D97-AF65-F5344CB8AC3E}">
        <p14:creationId xmlns:p14="http://schemas.microsoft.com/office/powerpoint/2010/main" val="107674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6C1D-EF26-442C-8128-82CEB48C1C59}"/>
              </a:ext>
            </a:extLst>
          </p:cNvPr>
          <p:cNvSpPr>
            <a:spLocks noGrp="1"/>
          </p:cNvSpPr>
          <p:nvPr>
            <p:ph type="title"/>
          </p:nvPr>
        </p:nvSpPr>
        <p:spPr>
          <a:xfrm>
            <a:off x="685332" y="618519"/>
            <a:ext cx="7773338" cy="448282"/>
          </a:xfrm>
        </p:spPr>
        <p:txBody>
          <a:bodyPr>
            <a:normAutofit fontScale="90000"/>
          </a:bodyPr>
          <a:lstStyle/>
          <a:p>
            <a:r>
              <a:rPr lang="en-IN" b="1" i="0" dirty="0">
                <a:solidFill>
                  <a:srgbClr val="333333"/>
                </a:solidFill>
                <a:effectLst/>
                <a:latin typeface="Helvetica Neue"/>
              </a:rPr>
              <a:t>Test Procedure</a:t>
            </a:r>
            <a:endParaRPr lang="en-IN" dirty="0"/>
          </a:p>
        </p:txBody>
      </p:sp>
      <p:sp>
        <p:nvSpPr>
          <p:cNvPr id="3" name="Content Placeholder 2">
            <a:extLst>
              <a:ext uri="{FF2B5EF4-FFF2-40B4-BE49-F238E27FC236}">
                <a16:creationId xmlns:a16="http://schemas.microsoft.com/office/drawing/2014/main" id="{8F078BEA-EBB2-48AA-BEE6-A6E77190C3D8}"/>
              </a:ext>
            </a:extLst>
          </p:cNvPr>
          <p:cNvSpPr>
            <a:spLocks noGrp="1"/>
          </p:cNvSpPr>
          <p:nvPr>
            <p:ph idx="1"/>
          </p:nvPr>
        </p:nvSpPr>
        <p:spPr>
          <a:xfrm>
            <a:off x="685331" y="1143000"/>
            <a:ext cx="7773339" cy="5638800"/>
          </a:xfrm>
        </p:spPr>
        <p:txBody>
          <a:bodyPr>
            <a:normAutofit/>
          </a:bodyPr>
          <a:lstStyle/>
          <a:p>
            <a:pPr algn="l">
              <a:buFont typeface="+mj-lt"/>
              <a:buAutoNum type="arabicPeriod"/>
            </a:pPr>
            <a:r>
              <a:rPr lang="en-US" sz="1200" b="0" i="0" dirty="0">
                <a:solidFill>
                  <a:srgbClr val="333333"/>
                </a:solidFill>
                <a:effectLst/>
                <a:latin typeface="Helvetica Neue"/>
              </a:rPr>
              <a:t>Press and hold the </a:t>
            </a:r>
            <a:r>
              <a:rPr lang="en-US" sz="1200" b="1" i="0" dirty="0">
                <a:solidFill>
                  <a:srgbClr val="333333"/>
                </a:solidFill>
                <a:effectLst/>
                <a:latin typeface="Helvetica Neue"/>
              </a:rPr>
              <a:t>Tests</a:t>
            </a:r>
            <a:r>
              <a:rPr lang="en-US" sz="1200" b="0" i="0" dirty="0">
                <a:solidFill>
                  <a:srgbClr val="333333"/>
                </a:solidFill>
                <a:effectLst/>
                <a:latin typeface="Helvetica Neue"/>
              </a:rPr>
              <a:t> button on the audiometer and use the scroll wheel on the audiometer to select </a:t>
            </a:r>
            <a:r>
              <a:rPr lang="en-US" sz="1200" b="1" i="0" dirty="0">
                <a:solidFill>
                  <a:srgbClr val="333333"/>
                </a:solidFill>
                <a:effectLst/>
                <a:latin typeface="Helvetica Neue"/>
              </a:rPr>
              <a:t>MLD</a:t>
            </a:r>
            <a:r>
              <a:rPr lang="en-US" sz="1200" b="0" i="0" dirty="0">
                <a:solidFill>
                  <a:srgbClr val="333333"/>
                </a:solidFill>
                <a:effectLst/>
                <a:latin typeface="Helvetica Neue"/>
              </a:rPr>
              <a:t>: </a:t>
            </a:r>
            <a:r>
              <a:rPr lang="en-US" sz="1200" b="1" i="0" dirty="0">
                <a:solidFill>
                  <a:srgbClr val="333333"/>
                </a:solidFill>
                <a:effectLst/>
                <a:latin typeface="Helvetica Neue"/>
              </a:rPr>
              <a:t>Masking</a:t>
            </a:r>
            <a:r>
              <a:rPr lang="en-US" sz="1200" b="0" i="0" dirty="0">
                <a:solidFill>
                  <a:srgbClr val="333333"/>
                </a:solidFill>
                <a:effectLst/>
                <a:latin typeface="Helvetica Neue"/>
              </a:rPr>
              <a:t> </a:t>
            </a:r>
            <a:r>
              <a:rPr lang="en-US" sz="1200" b="1" i="0" dirty="0">
                <a:solidFill>
                  <a:srgbClr val="333333"/>
                </a:solidFill>
                <a:effectLst/>
                <a:latin typeface="Helvetica Neue"/>
              </a:rPr>
              <a:t>Level</a:t>
            </a:r>
            <a:r>
              <a:rPr lang="en-US" sz="1200" b="0" i="0" dirty="0">
                <a:solidFill>
                  <a:srgbClr val="333333"/>
                </a:solidFill>
                <a:effectLst/>
                <a:latin typeface="Helvetica Neue"/>
              </a:rPr>
              <a:t> </a:t>
            </a:r>
            <a:r>
              <a:rPr lang="en-US" sz="1200" b="1" i="0" dirty="0">
                <a:solidFill>
                  <a:srgbClr val="333333"/>
                </a:solidFill>
                <a:effectLst/>
                <a:latin typeface="Helvetica Neue"/>
              </a:rPr>
              <a:t>Difference</a:t>
            </a:r>
            <a:r>
              <a:rPr lang="en-US" sz="1200" b="0" i="0" dirty="0">
                <a:solidFill>
                  <a:srgbClr val="333333"/>
                </a:solidFill>
                <a:effectLst/>
                <a:latin typeface="Helvetica Neue"/>
              </a:rPr>
              <a:t>.</a:t>
            </a:r>
          </a:p>
          <a:p>
            <a:pPr algn="l">
              <a:buFont typeface="+mj-lt"/>
              <a:buAutoNum type="arabicPeriod"/>
            </a:pPr>
            <a:r>
              <a:rPr lang="en-US" sz="1200" b="0" i="0" dirty="0">
                <a:solidFill>
                  <a:srgbClr val="333333"/>
                </a:solidFill>
                <a:effectLst/>
                <a:latin typeface="Helvetica Neue"/>
              </a:rPr>
              <a:t>Before mounting the headphones on the patients, explain to them that they will now hear tones (identical to the ones from the air conduction audiometry) and noise through the headphones. Emphasize that they should only focus on the tones and press the response button whenever it is audible.</a:t>
            </a:r>
          </a:p>
          <a:p>
            <a:pPr algn="l">
              <a:buFont typeface="+mj-lt"/>
              <a:buAutoNum type="arabicPeriod"/>
            </a:pPr>
            <a:r>
              <a:rPr lang="en-US" sz="1200" b="0" i="0" dirty="0">
                <a:solidFill>
                  <a:srgbClr val="333333"/>
                </a:solidFill>
                <a:effectLst/>
                <a:latin typeface="Helvetica Neue"/>
              </a:rPr>
              <a:t>Select the frequency that you would like to test; 250Hz or 500Hz is a good starting point.</a:t>
            </a:r>
          </a:p>
          <a:p>
            <a:pPr algn="l">
              <a:buFont typeface="+mj-lt"/>
              <a:buAutoNum type="arabicPeriod"/>
            </a:pPr>
            <a:r>
              <a:rPr lang="en-US" sz="1200" b="0" i="0" dirty="0">
                <a:solidFill>
                  <a:srgbClr val="333333"/>
                </a:solidFill>
                <a:effectLst/>
                <a:latin typeface="Helvetica Neue"/>
              </a:rPr>
              <a:t>Select S0N0 and set the intensity level for both channels at 60dB.</a:t>
            </a:r>
          </a:p>
          <a:p>
            <a:pPr algn="l">
              <a:buFont typeface="+mj-lt"/>
              <a:buAutoNum type="arabicPeriod"/>
            </a:pPr>
            <a:r>
              <a:rPr lang="en-US" sz="1200" b="0" i="0" dirty="0">
                <a:solidFill>
                  <a:srgbClr val="333333"/>
                </a:solidFill>
                <a:effectLst/>
                <a:latin typeface="Helvetica Neue"/>
              </a:rPr>
              <a:t>Ensure that the decibel steps are set to 2dB.</a:t>
            </a:r>
          </a:p>
          <a:p>
            <a:pPr algn="l">
              <a:buFont typeface="+mj-lt"/>
              <a:buAutoNum type="arabicPeriod"/>
            </a:pPr>
            <a:r>
              <a:rPr lang="en-US" sz="1200" b="1" i="0" dirty="0">
                <a:solidFill>
                  <a:srgbClr val="333333"/>
                </a:solidFill>
                <a:effectLst/>
                <a:latin typeface="Helvetica Neue"/>
              </a:rPr>
              <a:t>S0N0</a:t>
            </a:r>
            <a:r>
              <a:rPr lang="en-US" sz="1200" b="0" i="0" dirty="0">
                <a:solidFill>
                  <a:srgbClr val="333333"/>
                </a:solidFill>
                <a:effectLst/>
                <a:latin typeface="Helvetica Neue"/>
              </a:rPr>
              <a:t>: The signal will be presented to both ears in phase (S0N0). Narrow band noise is also presented at a fixed level.</a:t>
            </a:r>
            <a:br>
              <a:rPr lang="en-US" sz="1200" b="0" i="0" dirty="0">
                <a:solidFill>
                  <a:srgbClr val="333333"/>
                </a:solidFill>
                <a:effectLst/>
                <a:latin typeface="Helvetica Neue"/>
              </a:rPr>
            </a:br>
            <a:r>
              <a:rPr lang="en-US" sz="1200" b="0" i="0" dirty="0">
                <a:solidFill>
                  <a:srgbClr val="333333"/>
                </a:solidFill>
                <a:effectLst/>
                <a:latin typeface="Helvetica Neue"/>
              </a:rPr>
              <a:t>Make a masked threshold search. The threshold will typically be equal to the noise in the S0N0 condition.</a:t>
            </a:r>
          </a:p>
          <a:p>
            <a:pPr algn="l">
              <a:buFont typeface="+mj-lt"/>
              <a:buAutoNum type="arabicPeriod"/>
            </a:pPr>
            <a:r>
              <a:rPr lang="en-US" sz="1200" b="0" i="0" dirty="0">
                <a:solidFill>
                  <a:srgbClr val="333333"/>
                </a:solidFill>
                <a:effectLst/>
                <a:latin typeface="Helvetica Neue"/>
              </a:rPr>
              <a:t>When you have established a threshold, click in the Store button.</a:t>
            </a:r>
          </a:p>
          <a:p>
            <a:pPr algn="l">
              <a:buFont typeface="+mj-lt"/>
              <a:buAutoNum type="arabicPeriod"/>
            </a:pPr>
            <a:r>
              <a:rPr lang="en-US" sz="1200" b="1" i="0" dirty="0">
                <a:solidFill>
                  <a:srgbClr val="333333"/>
                </a:solidFill>
                <a:effectLst/>
                <a:latin typeface="Helvetica Neue"/>
              </a:rPr>
              <a:t>SπN0</a:t>
            </a:r>
            <a:r>
              <a:rPr lang="en-US" sz="1200" b="0" i="0" dirty="0">
                <a:solidFill>
                  <a:srgbClr val="333333"/>
                </a:solidFill>
                <a:effectLst/>
                <a:latin typeface="Helvetica Neue"/>
              </a:rPr>
              <a:t>: Select the SπNo button, leaving the narrow band noise intensity level at 60dB. The pulsed tone detection should lower significantly.</a:t>
            </a:r>
          </a:p>
          <a:p>
            <a:pPr algn="l">
              <a:buFont typeface="+mj-lt"/>
              <a:buAutoNum type="arabicPeriod"/>
            </a:pPr>
            <a:r>
              <a:rPr lang="en-US" sz="1200" b="0" i="0" dirty="0">
                <a:solidFill>
                  <a:srgbClr val="333333"/>
                </a:solidFill>
                <a:effectLst/>
                <a:latin typeface="Helvetica Neue"/>
              </a:rPr>
              <a:t>The difference between the S0N0 threshold and the SπN0 threshold will be the MLD.</a:t>
            </a:r>
          </a:p>
          <a:p>
            <a:pPr algn="l">
              <a:buFont typeface="+mj-lt"/>
              <a:buAutoNum type="arabicPeriod"/>
            </a:pPr>
            <a:r>
              <a:rPr lang="en-US" sz="1200" b="1" i="0" dirty="0">
                <a:solidFill>
                  <a:srgbClr val="333333"/>
                </a:solidFill>
                <a:effectLst/>
                <a:latin typeface="Helvetica Neue"/>
              </a:rPr>
              <a:t>S0Nπ</a:t>
            </a:r>
            <a:r>
              <a:rPr lang="en-US" sz="1200" b="0" i="0" dirty="0">
                <a:solidFill>
                  <a:srgbClr val="333333"/>
                </a:solidFill>
                <a:effectLst/>
                <a:latin typeface="Helvetica Neue"/>
              </a:rPr>
              <a:t>: If desired, you can also establish the threshold for the S0Nπ condition.</a:t>
            </a:r>
          </a:p>
          <a:p>
            <a:endParaRPr lang="en-IN" sz="1200" dirty="0"/>
          </a:p>
        </p:txBody>
      </p:sp>
    </p:spTree>
    <p:extLst>
      <p:ext uri="{BB962C8B-B14F-4D97-AF65-F5344CB8AC3E}">
        <p14:creationId xmlns:p14="http://schemas.microsoft.com/office/powerpoint/2010/main" val="349975337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36</TotalTime>
  <Words>1910</Words>
  <Application>Microsoft Office PowerPoint</Application>
  <PresentationFormat>On-screen Show (4:3)</PresentationFormat>
  <Paragraphs>82</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Helvetica Neue</vt:lpstr>
      <vt:lpstr>Noto Serif CJK KR</vt:lpstr>
      <vt:lpstr>Noto Serif CJK SC</vt:lpstr>
      <vt:lpstr>Noto Serif CJK TC</vt:lpstr>
      <vt:lpstr>Noto Serif Devanagari</vt:lpstr>
      <vt:lpstr>Source Sans Pro SemiBold</vt:lpstr>
      <vt:lpstr>Tw Cen MT</vt:lpstr>
      <vt:lpstr>Wingdings</vt:lpstr>
      <vt:lpstr>Droplet</vt:lpstr>
      <vt:lpstr>Binaural interaction tests</vt:lpstr>
      <vt:lpstr>PowerPoint Presentation</vt:lpstr>
      <vt:lpstr>PowerPoint Presentation</vt:lpstr>
      <vt:lpstr>MASKING LEVEL DIFFERENCE</vt:lpstr>
      <vt:lpstr>PowerPoint Presentation</vt:lpstr>
      <vt:lpstr>PowerPoint Presentation</vt:lpstr>
      <vt:lpstr>PowerPoint Presentation</vt:lpstr>
      <vt:lpstr>PowerPoint Presentation</vt:lpstr>
      <vt:lpstr>Test Procedure</vt:lpstr>
      <vt:lpstr> MLD Result</vt:lpstr>
      <vt:lpstr>RASP</vt:lpstr>
      <vt:lpstr>Procedure</vt:lpstr>
      <vt:lpstr>PowerPoint Presentation</vt:lpstr>
      <vt:lpstr>PowerPoint Presentation</vt:lpstr>
      <vt:lpstr>BFT(binaural fusion test)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Binaural interaction tests</dc:title>
  <dc:creator>Admin</dc:creator>
  <cp:lastModifiedBy>sourav</cp:lastModifiedBy>
  <cp:revision>6</cp:revision>
  <dcterms:created xsi:type="dcterms:W3CDTF">2006-08-11T21:00:00Z</dcterms:created>
  <dcterms:modified xsi:type="dcterms:W3CDTF">2021-04-11T05:30:51Z</dcterms:modified>
</cp:coreProperties>
</file>