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7" r:id="rId4"/>
    <p:sldId id="258" r:id="rId5"/>
    <p:sldId id="263" r:id="rId6"/>
    <p:sldId id="278" r:id="rId7"/>
    <p:sldId id="280" r:id="rId8"/>
    <p:sldId id="259" r:id="rId9"/>
    <p:sldId id="260" r:id="rId10"/>
    <p:sldId id="264" r:id="rId11"/>
    <p:sldId id="266" r:id="rId12"/>
    <p:sldId id="267" r:id="rId13"/>
    <p:sldId id="268" r:id="rId14"/>
    <p:sldId id="269" r:id="rId15"/>
    <p:sldId id="270" r:id="rId16"/>
    <p:sldId id="279" r:id="rId17"/>
    <p:sldId id="271" r:id="rId18"/>
    <p:sldId id="272" r:id="rId19"/>
    <p:sldId id="273" r:id="rId20"/>
    <p:sldId id="274" r:id="rId21"/>
    <p:sldId id="275" r:id="rId22"/>
    <p:sldId id="276" r:id="rId23"/>
    <p:sldId id="262"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3" d="100"/>
          <a:sy n="93" d="100"/>
        </p:scale>
        <p:origin x="1162" y="8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viewProps" Target="viewProps.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presProps" Target="pres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tableStyles" Target="tableStyle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9" name="Rectangle 8"/>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Oval 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866440" y="2226503"/>
            <a:ext cx="5917679" cy="2550877"/>
          </a:xfrm>
        </p:spPr>
        <p:txBody>
          <a:bodyPr anchor="b"/>
          <a:lstStyle>
            <a:lvl1pPr>
              <a:defRPr sz="4800"/>
            </a:lvl1pPr>
          </a:lstStyle>
          <a:p>
            <a:r>
              <a:rPr lang="en-US"/>
              <a:t>Click to edit Master title style</a:t>
            </a:r>
            <a:endParaRPr lang="en-US" dirty="0"/>
          </a:p>
        </p:txBody>
      </p:sp>
      <p:sp>
        <p:nvSpPr>
          <p:cNvPr id="3" name="Subtitle 2"/>
          <p:cNvSpPr>
            <a:spLocks noGrp="1"/>
          </p:cNvSpPr>
          <p:nvPr>
            <p:ph type="subTitle" idx="1"/>
          </p:nvPr>
        </p:nvSpPr>
        <p:spPr>
          <a:xfrm>
            <a:off x="866440" y="4777380"/>
            <a:ext cx="5917679"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7498080" y="1828800"/>
            <a:ext cx="990599" cy="228659"/>
          </a:xfrm>
        </p:spPr>
        <p:txBody>
          <a:bodyPr anchor="t"/>
          <a:lstStyle>
            <a:lvl1pPr algn="l">
              <a:defRPr b="0" i="0">
                <a:solidFill>
                  <a:schemeClr val="bg1">
                    <a:alpha val="60000"/>
                  </a:schemeClr>
                </a:solidFill>
              </a:defRPr>
            </a:lvl1pPr>
          </a:lstStyle>
          <a:p>
            <a:fld id="{1D8BD707-D9CF-40AE-B4C6-C98DA3205C09}" type="datetimeFigureOut">
              <a:rPr lang="en-US" smtClean="0"/>
              <a:pPr/>
              <a:t>3/26/2021</a:t>
            </a:fld>
            <a:endParaRPr lang="en-US"/>
          </a:p>
        </p:txBody>
      </p:sp>
      <p:sp>
        <p:nvSpPr>
          <p:cNvPr id="5" name="Footer Placeholder 4"/>
          <p:cNvSpPr>
            <a:spLocks noGrp="1"/>
          </p:cNvSpPr>
          <p:nvPr>
            <p:ph type="ftr" sz="quarter" idx="11"/>
          </p:nvPr>
        </p:nvSpPr>
        <p:spPr bwMode="gray">
          <a:xfrm rot="5400000">
            <a:off x="6236208" y="3264408"/>
            <a:ext cx="3859795" cy="228660"/>
          </a:xfrm>
        </p:spPr>
        <p:txBody>
          <a:bodyPr/>
          <a:lstStyle>
            <a:lvl1pPr>
              <a:defRPr b="0" i="0">
                <a:solidFill>
                  <a:schemeClr val="bg1">
                    <a:alpha val="60000"/>
                  </a:schemeClr>
                </a:solidFill>
              </a:defRPr>
            </a:lvl1pPr>
          </a:lstStyle>
          <a:p>
            <a:endParaRPr lang="en-US"/>
          </a:p>
        </p:txBody>
      </p:sp>
      <p:sp>
        <p:nvSpPr>
          <p:cNvPr id="11" name="Rectangle 10"/>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8"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386547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Rectangle 15"/>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1" y="4961454"/>
            <a:ext cx="642200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866440" y="5528192"/>
            <a:ext cx="6422004"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3/26/2021</a:t>
            </a:fld>
            <a:endParaRPr lang="en-US"/>
          </a:p>
        </p:txBody>
      </p:sp>
      <p:sp>
        <p:nvSpPr>
          <p:cNvPr id="6" name="Footer Placeholder 5"/>
          <p:cNvSpPr>
            <a:spLocks noGrp="1"/>
          </p:cNvSpPr>
          <p:nvPr>
            <p:ph type="ftr" sz="quarter" idx="11"/>
          </p:nvPr>
        </p:nvSpPr>
        <p:spPr/>
        <p:txBody>
          <a:bodyPr/>
          <a:lstStyle/>
          <a:p>
            <a:endParaRPr lang="en-US"/>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742600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Rectangle 8"/>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927100"/>
            <a:ext cx="6422005" cy="1692720"/>
          </a:xfrm>
        </p:spPr>
        <p:txBody>
          <a:bodyPr/>
          <a:lstStyle>
            <a:lvl1pPr>
              <a:defRPr sz="3600"/>
            </a:lvl1pPr>
          </a:lstStyle>
          <a:p>
            <a:r>
              <a:rPr lang="en-US"/>
              <a:t>Click to edit Master title style</a:t>
            </a:r>
            <a:endParaRPr lang="en-US" dirty="0"/>
          </a:p>
        </p:txBody>
      </p:sp>
      <p:sp>
        <p:nvSpPr>
          <p:cNvPr id="13" name="Text Placeholder 3"/>
          <p:cNvSpPr>
            <a:spLocks noGrp="1"/>
          </p:cNvSpPr>
          <p:nvPr>
            <p:ph type="body" sz="half" idx="2"/>
          </p:nvPr>
        </p:nvSpPr>
        <p:spPr>
          <a:xfrm>
            <a:off x="866440" y="3488023"/>
            <a:ext cx="6422005" cy="2536857"/>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3/26/2021</a:t>
            </a:fld>
            <a:endParaRPr lang="en-US"/>
          </a:p>
        </p:txBody>
      </p:sp>
      <p:sp>
        <p:nvSpPr>
          <p:cNvPr id="5" name="Footer Placeholder 4"/>
          <p:cNvSpPr>
            <a:spLocks noGrp="1"/>
          </p:cNvSpPr>
          <p:nvPr>
            <p:ph type="ftr" sz="quarter" idx="11"/>
          </p:nvPr>
        </p:nvSpPr>
        <p:spPr/>
        <p:txBody>
          <a:bodyPr/>
          <a:lstStyle/>
          <a:p>
            <a:endParaRPr lang="en-US"/>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7844490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10"/>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4"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3" name="TextBox 22"/>
          <p:cNvSpPr txBox="1"/>
          <p:nvPr/>
        </p:nvSpPr>
        <p:spPr bwMode="gray">
          <a:xfrm>
            <a:off x="647430" y="651690"/>
            <a:ext cx="601591"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14" name="TextBox 13"/>
          <p:cNvSpPr txBox="1"/>
          <p:nvPr/>
        </p:nvSpPr>
        <p:spPr bwMode="gray">
          <a:xfrm>
            <a:off x="7069418" y="2900292"/>
            <a:ext cx="619063"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128060" y="927099"/>
            <a:ext cx="6160385" cy="2882179"/>
          </a:xfrm>
        </p:spPr>
        <p:txBody>
          <a:bodyPr anchor="ctr"/>
          <a:lstStyle>
            <a:lvl1pPr>
              <a:defRPr sz="3600"/>
            </a:lvl1pPr>
          </a:lstStyle>
          <a:p>
            <a:r>
              <a:rPr lang="en-US"/>
              <a:t>Click to edit Master title style</a:t>
            </a:r>
            <a:endParaRPr lang="en-US" dirty="0"/>
          </a:p>
        </p:txBody>
      </p:sp>
      <p:sp>
        <p:nvSpPr>
          <p:cNvPr id="17" name="Text Placeholder 3"/>
          <p:cNvSpPr>
            <a:spLocks noGrp="1"/>
          </p:cNvSpPr>
          <p:nvPr>
            <p:ph type="body" sz="half" idx="13"/>
          </p:nvPr>
        </p:nvSpPr>
        <p:spPr bwMode="gray">
          <a:xfrm>
            <a:off x="1387278" y="3809278"/>
            <a:ext cx="5646143" cy="333113"/>
          </a:xfrm>
        </p:spPr>
        <p:txBody>
          <a:bodyPr>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6" name="Text Placeholder 3"/>
          <p:cNvSpPr>
            <a:spLocks noGrp="1"/>
          </p:cNvSpPr>
          <p:nvPr>
            <p:ph type="body" sz="half" idx="2"/>
          </p:nvPr>
        </p:nvSpPr>
        <p:spPr>
          <a:xfrm>
            <a:off x="866440" y="5000816"/>
            <a:ext cx="6343673" cy="1010619"/>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3/26/2021</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532548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1588" y="0"/>
            <a:ext cx="9145588" cy="6860798"/>
            <a:chOff x="-1588" y="0"/>
            <a:chExt cx="9145588" cy="6860798"/>
          </a:xfrm>
        </p:grpSpPr>
        <p:sp>
          <p:nvSpPr>
            <p:cNvPr id="10" name="Rectangle 9"/>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2057400"/>
            <a:ext cx="6422005" cy="20955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1" y="5024908"/>
            <a:ext cx="6422004" cy="994891"/>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3/26/2021</a:t>
            </a:fld>
            <a:endParaRPr lang="en-US"/>
          </a:p>
        </p:txBody>
      </p:sp>
      <p:sp>
        <p:nvSpPr>
          <p:cNvPr id="5" name="Footer Placeholder 4"/>
          <p:cNvSpPr>
            <a:spLocks noGrp="1"/>
          </p:cNvSpPr>
          <p:nvPr>
            <p:ph type="ftr" sz="quarter" idx="11"/>
          </p:nvPr>
        </p:nvSpPr>
        <p:spPr/>
        <p:txBody>
          <a:bodyPr/>
          <a:lstStyle/>
          <a:p>
            <a:endParaRPr lang="en-US"/>
          </a:p>
        </p:txBody>
      </p:sp>
      <p:sp>
        <p:nvSpPr>
          <p:cNvPr id="7" name="Rectangle 6"/>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1460877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423593" cy="709864"/>
          </a:xfrm>
        </p:spPr>
        <p:txBody>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66440" y="2489200"/>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2" name="Text Placeholder 3"/>
          <p:cNvSpPr>
            <a:spLocks noGrp="1"/>
          </p:cNvSpPr>
          <p:nvPr>
            <p:ph type="body" sz="half" idx="15"/>
          </p:nvPr>
        </p:nvSpPr>
        <p:spPr>
          <a:xfrm>
            <a:off x="866440" y="3147164"/>
            <a:ext cx="2313432"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405614"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Text Placeholder 3"/>
          <p:cNvSpPr>
            <a:spLocks noGrp="1"/>
          </p:cNvSpPr>
          <p:nvPr>
            <p:ph type="body" sz="half" idx="16"/>
          </p:nvPr>
        </p:nvSpPr>
        <p:spPr>
          <a:xfrm>
            <a:off x="3408471" y="3147164"/>
            <a:ext cx="2318918"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958642"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4" name="Text Placeholder 3"/>
          <p:cNvSpPr>
            <a:spLocks noGrp="1"/>
          </p:cNvSpPr>
          <p:nvPr>
            <p:ph type="body" sz="half" idx="17"/>
          </p:nvPr>
        </p:nvSpPr>
        <p:spPr>
          <a:xfrm>
            <a:off x="5960935" y="3147164"/>
            <a:ext cx="2316625"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294530"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D8BD707-D9CF-40AE-B4C6-C98DA3205C09}" type="datetimeFigureOut">
              <a:rPr lang="en-US" smtClean="0"/>
              <a:pPr/>
              <a:t>3/26/2021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8216455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345260" cy="709864"/>
          </a:xfrm>
        </p:spPr>
        <p:txBody>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66440" y="4179596"/>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2" name="Picture Placeholder 2"/>
          <p:cNvSpPr>
            <a:spLocks noGrp="1" noChangeAspect="1"/>
          </p:cNvSpPr>
          <p:nvPr>
            <p:ph type="pic" idx="15"/>
          </p:nvPr>
        </p:nvSpPr>
        <p:spPr>
          <a:xfrm>
            <a:off x="1019055"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8"/>
          </p:nvPr>
        </p:nvSpPr>
        <p:spPr>
          <a:xfrm>
            <a:off x="866439" y="4837558"/>
            <a:ext cx="2313432"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411125" y="4179595"/>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8" name="Picture Placeholder 2"/>
          <p:cNvSpPr>
            <a:spLocks noGrp="1" noChangeAspect="1"/>
          </p:cNvSpPr>
          <p:nvPr>
            <p:ph type="pic" idx="21"/>
          </p:nvPr>
        </p:nvSpPr>
        <p:spPr>
          <a:xfrm>
            <a:off x="3553189"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411125" y="484820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958642" y="4179596"/>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9" name="Picture Placeholder 2"/>
          <p:cNvSpPr>
            <a:spLocks noGrp="1" noChangeAspect="1"/>
          </p:cNvSpPr>
          <p:nvPr>
            <p:ph type="pic" idx="22"/>
          </p:nvPr>
        </p:nvSpPr>
        <p:spPr>
          <a:xfrm>
            <a:off x="6108641"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58642" y="483755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0" name="Straight Connector 39"/>
          <p:cNvCxnSpPr/>
          <p:nvPr/>
        </p:nvCxnSpPr>
        <p:spPr>
          <a:xfrm>
            <a:off x="3290019"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D8BD707-D9CF-40AE-B4C6-C98DA3205C09}" type="datetimeFigureOut">
              <a:rPr lang="en-US" smtClean="0"/>
              <a:pPr/>
              <a:t>3/26/2021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5444882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621301" y="6387910"/>
            <a:ext cx="990599" cy="228659"/>
          </a:xfrm>
        </p:spPr>
        <p:txBody>
          <a:bodyPr/>
          <a:lstStyle/>
          <a:p>
            <a:fld id="{1D8BD707-D9CF-40AE-B4C6-C98DA3205C09}" type="datetimeFigureOut">
              <a:rPr lang="en-US" smtClean="0"/>
              <a:pPr/>
              <a:t>3/26/2021</a:t>
            </a:fld>
            <a:endParaRPr lang="en-US"/>
          </a:p>
        </p:txBody>
      </p:sp>
      <p:sp>
        <p:nvSpPr>
          <p:cNvPr id="5" name="Footer Placeholder 4"/>
          <p:cNvSpPr>
            <a:spLocks noGrp="1"/>
          </p:cNvSpPr>
          <p:nvPr>
            <p:ph type="ftr" sz="quarter" idx="11"/>
          </p:nvPr>
        </p:nvSpPr>
        <p:spPr>
          <a:xfrm>
            <a:off x="516133" y="6387910"/>
            <a:ext cx="3859795" cy="228660"/>
          </a:xfrm>
        </p:spPr>
        <p:txBody>
          <a:bodyPr/>
          <a:lstStyle/>
          <a:p>
            <a:endParaRPr lang="en-US"/>
          </a:p>
        </p:txBody>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519344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1588" y="0"/>
            <a:ext cx="9120420" cy="6860798"/>
            <a:chOff x="-1588" y="0"/>
            <a:chExt cx="9120420" cy="6860798"/>
          </a:xfrm>
        </p:grpSpPr>
        <p:sp>
          <p:nvSpPr>
            <p:cNvPr id="11" name="Rectangle 10"/>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grpSp>
      <p:sp>
        <p:nvSpPr>
          <p:cNvPr id="17" name="Rectangle 16"/>
          <p:cNvSpPr/>
          <p:nvPr/>
        </p:nvSpPr>
        <p:spPr>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 name="Vertical Title 1"/>
          <p:cNvSpPr>
            <a:spLocks noGrp="1"/>
          </p:cNvSpPr>
          <p:nvPr>
            <p:ph type="title" orient="vert"/>
          </p:nvPr>
        </p:nvSpPr>
        <p:spPr>
          <a:xfrm>
            <a:off x="6174928" y="1447799"/>
            <a:ext cx="1113516" cy="4572001"/>
          </a:xfrm>
        </p:spPr>
        <p:txBody>
          <a:bodyPr vert="eaVert" anchor="ctr"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866738" y="1447799"/>
            <a:ext cx="4416936" cy="45720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3/26/2021</a:t>
            </a:fld>
            <a:endParaRPr lang="en-US"/>
          </a:p>
        </p:txBody>
      </p:sp>
      <p:sp>
        <p:nvSpPr>
          <p:cNvPr id="5" name="Footer Placeholder 4"/>
          <p:cNvSpPr>
            <a:spLocks noGrp="1"/>
          </p:cNvSpPr>
          <p:nvPr>
            <p:ph type="ftr" sz="quarter" idx="11"/>
          </p:nvPr>
        </p:nvSpPr>
        <p:spPr>
          <a:xfrm>
            <a:off x="538546" y="6365498"/>
            <a:ext cx="3859795" cy="228660"/>
          </a:xfrm>
        </p:spPr>
        <p:txBody>
          <a:bodyPr/>
          <a:lstStyle/>
          <a:p>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565529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65970" y="927098"/>
            <a:ext cx="6343672" cy="709865"/>
          </a:xfrm>
        </p:spPr>
        <p:txBody>
          <a:bodyPr anchor="ctr"/>
          <a:lstStyle>
            <a:lvl1pPr>
              <a:defRPr sz="32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3/26/2021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571542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77534" y="2257588"/>
            <a:ext cx="3090672" cy="3020344"/>
          </a:xfrm>
        </p:spPr>
        <p:txBody>
          <a:bodyPr anchor="ct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5119261" y="2257588"/>
            <a:ext cx="3082516" cy="302034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3/26/2021</a:t>
            </a:fld>
            <a:endParaRPr lang="en-US"/>
          </a:p>
        </p:txBody>
      </p:sp>
      <p:sp>
        <p:nvSpPr>
          <p:cNvPr id="5" name="Footer Placeholder 4"/>
          <p:cNvSpPr>
            <a:spLocks noGrp="1"/>
          </p:cNvSpPr>
          <p:nvPr>
            <p:ph type="ftr" sz="quarter" idx="11"/>
          </p:nvPr>
        </p:nvSpPr>
        <p:spPr/>
        <p:txBody>
          <a:bodyPr/>
          <a:lstStyle/>
          <a:p>
            <a:endParaRPr lang="en-US"/>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077828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t>Click to edit Master title style</a:t>
            </a:r>
            <a:endParaRPr lang="en-US" dirty="0"/>
          </a:p>
        </p:txBody>
      </p:sp>
      <p:sp>
        <p:nvSpPr>
          <p:cNvPr id="3" name="Content Placeholder 2"/>
          <p:cNvSpPr>
            <a:spLocks noGrp="1"/>
          </p:cNvSpPr>
          <p:nvPr>
            <p:ph sz="half" idx="1"/>
          </p:nvPr>
        </p:nvSpPr>
        <p:spPr>
          <a:xfrm>
            <a:off x="866440" y="2489200"/>
            <a:ext cx="3636980" cy="35306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0581" y="2489203"/>
            <a:ext cx="3636980" cy="35306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3/26/2021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636038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69918" y="2489200"/>
            <a:ext cx="3633502" cy="759290"/>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66440" y="3248490"/>
            <a:ext cx="3636980" cy="277131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0581" y="2489200"/>
            <a:ext cx="3636979" cy="756635"/>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0581" y="3245835"/>
            <a:ext cx="3636980" cy="27739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3/26/2021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473786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3/26/2021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961120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Date Placeholder 1"/>
          <p:cNvSpPr>
            <a:spLocks noGrp="1"/>
          </p:cNvSpPr>
          <p:nvPr>
            <p:ph type="dt" sz="half" idx="10"/>
          </p:nvPr>
        </p:nvSpPr>
        <p:spPr/>
        <p:txBody>
          <a:bodyPr/>
          <a:lstStyle/>
          <a:p>
            <a:fld id="{1D8BD707-D9CF-40AE-B4C6-C98DA3205C09}" type="datetimeFigureOut">
              <a:rPr lang="en-US" smtClean="0"/>
              <a:pPr/>
              <a:t>3/26/2021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7678616" y="295730"/>
            <a:ext cx="791308" cy="767687"/>
          </a:xfrm>
          <a:prstGeom prst="rect">
            <a:avLst/>
          </a:prstGeom>
        </p:spPr>
        <p:txBody>
          <a:bodyPr/>
          <a:lstStyle>
            <a:lvl1pPr algn="ctr">
              <a:defRPr sz="28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97057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2"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1447800"/>
            <a:ext cx="2712590" cy="1495588"/>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568927" y="1447800"/>
            <a:ext cx="3632850"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866441" y="3086845"/>
            <a:ext cx="2712589" cy="2933701"/>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3/26/2021</a:t>
            </a:fld>
            <a:endParaRPr lang="en-US"/>
          </a:p>
        </p:txBody>
      </p:sp>
      <p:sp>
        <p:nvSpPr>
          <p:cNvPr id="6" name="Footer Placeholder 5"/>
          <p:cNvSpPr>
            <a:spLocks noGrp="1"/>
          </p:cNvSpPr>
          <p:nvPr>
            <p:ph type="ftr" sz="quarter" idx="11"/>
          </p:nvPr>
        </p:nvSpPr>
        <p:spPr/>
        <p:txBody>
          <a:bodyPr/>
          <a:lstStyle/>
          <a:p>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213121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4"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1381390"/>
            <a:ext cx="2987089" cy="157480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0" y="3086100"/>
            <a:ext cx="2987089" cy="24511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3/26/2021</a:t>
            </a:fld>
            <a:endParaRPr lang="en-US"/>
          </a:p>
        </p:txBody>
      </p:sp>
      <p:sp>
        <p:nvSpPr>
          <p:cNvPr id="6" name="Footer Placeholder 5"/>
          <p:cNvSpPr>
            <a:spLocks noGrp="1"/>
          </p:cNvSpPr>
          <p:nvPr>
            <p:ph type="ftr" sz="quarter" idx="11"/>
          </p:nvPr>
        </p:nvSpPr>
        <p:spPr/>
        <p:txBody>
          <a:bodyPr/>
          <a:lstStyle/>
          <a:p>
            <a:endParaRPr lang="en-US"/>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403818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19" Type="http://schemas.openxmlformats.org/officeDocument/2006/relationships/image" Target="../media/image1.jpeg"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14" name="Rectangle 13"/>
            <p:cNvSpPr/>
            <p:nvPr/>
          </p:nvSpPr>
          <p:spPr>
            <a:xfrm>
              <a:off x="0" y="0"/>
              <a:ext cx="9118832"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5" name="Freeform 24"/>
            <p:cNvSpPr/>
            <p:nvPr/>
          </p:nvSpPr>
          <p:spPr bwMode="gray">
            <a:xfrm>
              <a:off x="485023" y="1856450"/>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Placeholder 1"/>
          <p:cNvSpPr>
            <a:spLocks noGrp="1"/>
          </p:cNvSpPr>
          <p:nvPr>
            <p:ph type="title"/>
          </p:nvPr>
        </p:nvSpPr>
        <p:spPr bwMode="gray">
          <a:xfrm>
            <a:off x="866440" y="927099"/>
            <a:ext cx="6345260" cy="709865"/>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64382" y="2489200"/>
            <a:ext cx="6345260" cy="353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74443" y="6365498"/>
            <a:ext cx="990599" cy="228659"/>
          </a:xfrm>
          <a:prstGeom prst="rect">
            <a:avLst/>
          </a:prstGeom>
        </p:spPr>
        <p:txBody>
          <a:bodyPr vert="horz" lIns="91440" tIns="45720" rIns="91440" bIns="45720" rtlCol="0" anchor="b"/>
          <a:lstStyle>
            <a:lvl1pPr algn="r">
              <a:defRPr sz="900" b="1" i="0">
                <a:solidFill>
                  <a:schemeClr val="accent1"/>
                </a:solidFill>
              </a:defRPr>
            </a:lvl1pPr>
          </a:lstStyle>
          <a:p>
            <a:fld id="{1D8BD707-D9CF-40AE-B4C6-C98DA3205C09}" type="datetimeFigureOut">
              <a:rPr lang="en-US" smtClean="0"/>
              <a:pPr/>
              <a:t>3/26/2021</a:t>
            </a:fld>
            <a:endParaRPr lang="en-US"/>
          </a:p>
        </p:txBody>
      </p:sp>
      <p:sp>
        <p:nvSpPr>
          <p:cNvPr id="5" name="Footer Placeholder 4"/>
          <p:cNvSpPr>
            <a:spLocks noGrp="1"/>
          </p:cNvSpPr>
          <p:nvPr>
            <p:ph type="ftr" sz="quarter" idx="3"/>
          </p:nvPr>
        </p:nvSpPr>
        <p:spPr>
          <a:xfrm>
            <a:off x="590843" y="6365497"/>
            <a:ext cx="3859795" cy="228660"/>
          </a:xfrm>
          <a:prstGeom prst="rect">
            <a:avLst/>
          </a:prstGeom>
        </p:spPr>
        <p:txBody>
          <a:bodyPr vert="horz" lIns="91440" tIns="45720" rIns="91440" bIns="45720" rtlCol="0" anchor="b"/>
          <a:lstStyle>
            <a:lvl1pPr algn="l">
              <a:defRPr sz="900" b="1" i="0">
                <a:solidFill>
                  <a:schemeClr val="accent1"/>
                </a:solidFill>
              </a:defRPr>
            </a:lvl1pPr>
          </a:lstStyle>
          <a:p>
            <a:endParaRPr lang="en-US"/>
          </a:p>
        </p:txBody>
      </p:sp>
      <p:sp>
        <p:nvSpPr>
          <p:cNvPr id="26" name="Rectangle 25"/>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8" name="Slide Number Placeholder 5"/>
          <p:cNvSpPr>
            <a:spLocks noGrp="1"/>
          </p:cNvSpPr>
          <p:nvPr>
            <p:ph type="sldNum" sz="quarter" idx="4"/>
          </p:nvPr>
        </p:nvSpPr>
        <p:spPr bwMode="gray">
          <a:xfrm>
            <a:off x="7678616" y="295730"/>
            <a:ext cx="791308" cy="767687"/>
          </a:xfrm>
          <a:prstGeom prst="rect">
            <a:avLst/>
          </a:prstGeom>
        </p:spPr>
        <p:txBody>
          <a:bodyPr anchor="b"/>
          <a:lstStyle>
            <a:lvl1pPr algn="ctr">
              <a:defRPr sz="2800">
                <a:solidFill>
                  <a:schemeClr val="bg1"/>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9658573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200" b="0" i="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a:t>Definition of CAPD</a:t>
            </a:r>
            <a:endParaRPr lang="en-US" dirty="0"/>
          </a:p>
        </p:txBody>
      </p:sp>
      <p:sp>
        <p:nvSpPr>
          <p:cNvPr id="3" name="Subtitle 2"/>
          <p:cNvSpPr>
            <a:spLocks noGrp="1"/>
          </p:cNvSpPr>
          <p:nvPr>
            <p:ph type="subTitle" idx="1"/>
          </p:nvPr>
        </p:nvSpPr>
        <p:spPr/>
        <p:txBody>
          <a:bodyPr/>
          <a:lstStyle/>
          <a:p>
            <a:r>
              <a:rPr lang="en-IN" dirty="0"/>
              <a:t>By </a:t>
            </a:r>
            <a:r>
              <a:rPr lang="en-IN" dirty="0" err="1"/>
              <a:t>Shubham</a:t>
            </a:r>
            <a:r>
              <a:rPr lang="en-IN" dirty="0"/>
              <a:t> </a:t>
            </a:r>
            <a:r>
              <a:rPr lang="en-IN" dirty="0" err="1"/>
              <a:t>Tiwari</a:t>
            </a:r>
            <a:r>
              <a:rPr lang="en-IN" dirty="0"/>
              <a:t> </a:t>
            </a:r>
          </a:p>
          <a:p>
            <a:r>
              <a:rPr lang="en-IN" dirty="0"/>
              <a:t>Submitted to – Muneer sir</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18238-498E-4150-B265-4385C346BB1A}"/>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F17273AE-41CE-4098-BFC6-12F8F7F9C059}"/>
              </a:ext>
            </a:extLst>
          </p:cNvPr>
          <p:cNvSpPr>
            <a:spLocks noGrp="1"/>
          </p:cNvSpPr>
          <p:nvPr>
            <p:ph idx="1"/>
          </p:nvPr>
        </p:nvSpPr>
        <p:spPr/>
        <p:txBody>
          <a:bodyPr>
            <a:normAutofit/>
          </a:bodyPr>
          <a:lstStyle/>
          <a:p>
            <a:r>
              <a:rPr lang="en-US" dirty="0"/>
              <a:t>Central Auditory Processing and Language </a:t>
            </a:r>
            <a:r>
              <a:rPr lang="en-US" dirty="0" err="1"/>
              <a:t>ProcessingThere</a:t>
            </a:r>
            <a:r>
              <a:rPr lang="en-US" dirty="0"/>
              <a:t> is general agreement that auditory perceptual abilities influence language development—particularly the pre-literacy skills—and that it can be difficult to separate the influence of auditory and language skills with regard to academic demands (Richard, 2012, 2013; Watson &amp; Kidd, 2008). The act of processing speech is very complex and involves the engagement of auditory, cognitive, and language mechanisms, often simultaneously (</a:t>
            </a:r>
            <a:r>
              <a:rPr lang="en-US" dirty="0" err="1"/>
              <a:t>Medwetsky</a:t>
            </a:r>
            <a:r>
              <a:rPr lang="en-US" dirty="0"/>
              <a:t>, 2011).</a:t>
            </a:r>
            <a:endParaRPr lang="en-IN" dirty="0"/>
          </a:p>
        </p:txBody>
      </p:sp>
    </p:spTree>
    <p:extLst>
      <p:ext uri="{BB962C8B-B14F-4D97-AF65-F5344CB8AC3E}">
        <p14:creationId xmlns:p14="http://schemas.microsoft.com/office/powerpoint/2010/main" val="10647376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ADCDF-9A3E-481F-86F8-10F391840FCA}"/>
              </a:ext>
            </a:extLst>
          </p:cNvPr>
          <p:cNvSpPr>
            <a:spLocks noGrp="1"/>
          </p:cNvSpPr>
          <p:nvPr>
            <p:ph type="title"/>
          </p:nvPr>
        </p:nvSpPr>
        <p:spPr/>
        <p:txBody>
          <a:bodyPr/>
          <a:lstStyle/>
          <a:p>
            <a:r>
              <a:rPr lang="en-IN" dirty="0"/>
              <a:t>Signs and symptoms</a:t>
            </a:r>
          </a:p>
        </p:txBody>
      </p:sp>
      <p:sp>
        <p:nvSpPr>
          <p:cNvPr id="3" name="Content Placeholder 2">
            <a:extLst>
              <a:ext uri="{FF2B5EF4-FFF2-40B4-BE49-F238E27FC236}">
                <a16:creationId xmlns:a16="http://schemas.microsoft.com/office/drawing/2014/main" id="{B6F51F80-82ED-4705-9181-B3999CF786EE}"/>
              </a:ext>
            </a:extLst>
          </p:cNvPr>
          <p:cNvSpPr>
            <a:spLocks noGrp="1"/>
          </p:cNvSpPr>
          <p:nvPr>
            <p:ph idx="1"/>
          </p:nvPr>
        </p:nvSpPr>
        <p:spPr/>
        <p:txBody>
          <a:bodyPr/>
          <a:lstStyle/>
          <a:p>
            <a:r>
              <a:rPr lang="en-IN" dirty="0"/>
              <a:t>Difficulty localizing sound</a:t>
            </a:r>
          </a:p>
          <a:p>
            <a:r>
              <a:rPr lang="en-US" dirty="0"/>
              <a:t>Difficulty understanding spoken language in competing messages, in noisy backgrounds, in reverberant environments, or when presented rapidly.</a:t>
            </a:r>
          </a:p>
          <a:p>
            <a:r>
              <a:rPr lang="en-US" dirty="0"/>
              <a:t>Taking longer to respond in oral communication situations.</a:t>
            </a:r>
          </a:p>
          <a:p>
            <a:r>
              <a:rPr lang="en-US" dirty="0"/>
              <a:t>Frequent requests for repetitions, saying “what” and “huh” frequently.</a:t>
            </a:r>
          </a:p>
          <a:p>
            <a:r>
              <a:rPr lang="en-IN" dirty="0"/>
              <a:t>Inconsistent or inappropriate responding</a:t>
            </a:r>
            <a:r>
              <a:rPr lang="en-US" dirty="0"/>
              <a:t>.</a:t>
            </a:r>
            <a:endParaRPr lang="en-IN" dirty="0"/>
          </a:p>
        </p:txBody>
      </p:sp>
    </p:spTree>
    <p:extLst>
      <p:ext uri="{BB962C8B-B14F-4D97-AF65-F5344CB8AC3E}">
        <p14:creationId xmlns:p14="http://schemas.microsoft.com/office/powerpoint/2010/main" val="4222127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D08007-9A58-4A49-8D10-E2CA60771F8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07B099D1-E078-423E-87F3-27EDAEDD5EB5}"/>
              </a:ext>
            </a:extLst>
          </p:cNvPr>
          <p:cNvSpPr>
            <a:spLocks noGrp="1"/>
          </p:cNvSpPr>
          <p:nvPr>
            <p:ph idx="1"/>
          </p:nvPr>
        </p:nvSpPr>
        <p:spPr>
          <a:xfrm>
            <a:off x="864382" y="2362200"/>
            <a:ext cx="7441418" cy="3657600"/>
          </a:xfrm>
        </p:spPr>
        <p:txBody>
          <a:bodyPr>
            <a:normAutofit lnSpcReduction="10000"/>
          </a:bodyPr>
          <a:lstStyle/>
          <a:p>
            <a:r>
              <a:rPr lang="en-US" dirty="0"/>
              <a:t>Difficulty comprehending and following rapid speech.</a:t>
            </a:r>
          </a:p>
          <a:p>
            <a:r>
              <a:rPr lang="en-US" dirty="0"/>
              <a:t>Difficulty following complex auditory directions or commands.</a:t>
            </a:r>
          </a:p>
          <a:p>
            <a:r>
              <a:rPr lang="en-US" dirty="0"/>
              <a:t>Difficulty learning songs or nursery rhymes.</a:t>
            </a:r>
          </a:p>
          <a:p>
            <a:r>
              <a:rPr lang="en-US" dirty="0"/>
              <a:t>Misunderstanding messages, such as detecting prosody changes that help to interpret sarcasm or jokes.</a:t>
            </a:r>
          </a:p>
          <a:p>
            <a:r>
              <a:rPr lang="en-US" dirty="0"/>
              <a:t>Poor musical and singing skills.</a:t>
            </a:r>
          </a:p>
          <a:p>
            <a:r>
              <a:rPr lang="en-IN" dirty="0"/>
              <a:t>Difficulty paying attention</a:t>
            </a:r>
            <a:r>
              <a:rPr lang="en-US" dirty="0"/>
              <a:t>.</a:t>
            </a:r>
          </a:p>
          <a:p>
            <a:r>
              <a:rPr lang="en-IN" dirty="0"/>
              <a:t>Being easily distracted</a:t>
            </a:r>
          </a:p>
          <a:p>
            <a:r>
              <a:rPr lang="en-US" dirty="0"/>
              <a:t>Poor performance on speech and language or psychoeducational tests in the areas of auditory-related skills.</a:t>
            </a:r>
            <a:endParaRPr lang="en-IN" dirty="0"/>
          </a:p>
        </p:txBody>
      </p:sp>
    </p:spTree>
    <p:extLst>
      <p:ext uri="{BB962C8B-B14F-4D97-AF65-F5344CB8AC3E}">
        <p14:creationId xmlns:p14="http://schemas.microsoft.com/office/powerpoint/2010/main" val="18662325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4948D-6AF5-4208-9197-BCFB062FB05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3E24432-FA9D-4459-9401-A7CF4F08C109}"/>
              </a:ext>
            </a:extLst>
          </p:cNvPr>
          <p:cNvSpPr>
            <a:spLocks noGrp="1"/>
          </p:cNvSpPr>
          <p:nvPr>
            <p:ph idx="1"/>
          </p:nvPr>
        </p:nvSpPr>
        <p:spPr/>
        <p:txBody>
          <a:bodyPr/>
          <a:lstStyle/>
          <a:p>
            <a:r>
              <a:rPr lang="en-US" dirty="0"/>
              <a:t>Associated reading, spelling, and learning problems</a:t>
            </a:r>
          </a:p>
          <a:p>
            <a:r>
              <a:rPr lang="en-US" dirty="0"/>
              <a:t>Difficulty learning a new language.</a:t>
            </a:r>
          </a:p>
          <a:p>
            <a:r>
              <a:rPr lang="en-US" dirty="0"/>
              <a:t>This list is illustrative, not exhaustive, and these behavioral characteristics are not exclusive to CAPD. They may be present with other disorders (e.g., learning disability, language impairment, ADHD, and autism spectrum disorder). The variability in specific auditory processing skill deficits may contribute to the variability in observed behaviors</a:t>
            </a:r>
            <a:endParaRPr lang="en-IN" dirty="0"/>
          </a:p>
        </p:txBody>
      </p:sp>
    </p:spTree>
    <p:extLst>
      <p:ext uri="{BB962C8B-B14F-4D97-AF65-F5344CB8AC3E}">
        <p14:creationId xmlns:p14="http://schemas.microsoft.com/office/powerpoint/2010/main" val="5912014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B70A4-2B7E-469F-8444-7ABDF98670D8}"/>
              </a:ext>
            </a:extLst>
          </p:cNvPr>
          <p:cNvSpPr>
            <a:spLocks noGrp="1"/>
          </p:cNvSpPr>
          <p:nvPr>
            <p:ph type="title"/>
          </p:nvPr>
        </p:nvSpPr>
        <p:spPr/>
        <p:txBody>
          <a:bodyPr/>
          <a:lstStyle/>
          <a:p>
            <a:r>
              <a:rPr lang="en-IN" dirty="0"/>
              <a:t>Causes</a:t>
            </a:r>
          </a:p>
        </p:txBody>
      </p:sp>
      <p:sp>
        <p:nvSpPr>
          <p:cNvPr id="3" name="Content Placeholder 2">
            <a:extLst>
              <a:ext uri="{FF2B5EF4-FFF2-40B4-BE49-F238E27FC236}">
                <a16:creationId xmlns:a16="http://schemas.microsoft.com/office/drawing/2014/main" id="{7E96006F-51A2-468C-B79D-7D4B77C92532}"/>
              </a:ext>
            </a:extLst>
          </p:cNvPr>
          <p:cNvSpPr>
            <a:spLocks noGrp="1"/>
          </p:cNvSpPr>
          <p:nvPr>
            <p:ph idx="1"/>
          </p:nvPr>
        </p:nvSpPr>
        <p:spPr>
          <a:xfrm>
            <a:off x="864382" y="2489200"/>
            <a:ext cx="8127218" cy="4368800"/>
          </a:xfrm>
        </p:spPr>
        <p:txBody>
          <a:bodyPr/>
          <a:lstStyle/>
          <a:p>
            <a:r>
              <a:rPr lang="en-US" dirty="0"/>
              <a:t>The etiology of CAPD may be linked to a specific lesion or disorder, or may be unknown. Causes and risk factors for CAPD may include the following (</a:t>
            </a:r>
            <a:r>
              <a:rPr lang="en-US" dirty="0" err="1"/>
              <a:t>Bamiou</a:t>
            </a:r>
            <a:r>
              <a:rPr lang="en-US" dirty="0"/>
              <a:t>, Musiek, &amp; </a:t>
            </a:r>
            <a:r>
              <a:rPr lang="en-US" dirty="0" err="1"/>
              <a:t>Luxon</a:t>
            </a:r>
            <a:r>
              <a:rPr lang="en-US" dirty="0"/>
              <a:t>, 2001; Baran &amp; Musiek, 1999; </a:t>
            </a:r>
            <a:r>
              <a:rPr lang="en-US" dirty="0" err="1"/>
              <a:t>Chermak</a:t>
            </a:r>
            <a:r>
              <a:rPr lang="en-US" dirty="0"/>
              <a:t> &amp; Musiek, 2011):</a:t>
            </a:r>
          </a:p>
          <a:p>
            <a:r>
              <a:rPr lang="en-US" dirty="0"/>
              <a:t>Age-related changes in CANS function.</a:t>
            </a:r>
          </a:p>
          <a:p>
            <a:r>
              <a:rPr lang="en-IN" dirty="0"/>
              <a:t>Genetic determinants</a:t>
            </a:r>
            <a:endParaRPr lang="en-US" dirty="0"/>
          </a:p>
          <a:p>
            <a:r>
              <a:rPr lang="en-US" dirty="0"/>
              <a:t>Neurological disorder, disease, or damage</a:t>
            </a:r>
          </a:p>
          <a:p>
            <a:r>
              <a:rPr lang="en-US" dirty="0"/>
              <a:t>Brain injury (e.g., head trauma, meningitis)</a:t>
            </a:r>
          </a:p>
          <a:p>
            <a:r>
              <a:rPr lang="en-IN" dirty="0"/>
              <a:t>Cerebrovascular disorder (e.g., stroke</a:t>
            </a:r>
          </a:p>
          <a:p>
            <a:r>
              <a:rPr lang="en-US" dirty="0"/>
              <a:t>Degenerative diseases (e.g., multiple sclerosis</a:t>
            </a:r>
            <a:endParaRPr lang="en-IN" dirty="0"/>
          </a:p>
          <a:p>
            <a:r>
              <a:rPr lang="en-US" dirty="0"/>
              <a:t>Exposure to neurotoxins (e.g., heavy metals, organic solvents)</a:t>
            </a:r>
            <a:endParaRPr lang="en-IN" dirty="0"/>
          </a:p>
        </p:txBody>
      </p:sp>
    </p:spTree>
    <p:extLst>
      <p:ext uri="{BB962C8B-B14F-4D97-AF65-F5344CB8AC3E}">
        <p14:creationId xmlns:p14="http://schemas.microsoft.com/office/powerpoint/2010/main" val="11671177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6B0E7-606D-4464-AC4A-CE39D3958EA2}"/>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3B3EE10F-179F-46CE-BC2B-45D794D1E8E7}"/>
              </a:ext>
            </a:extLst>
          </p:cNvPr>
          <p:cNvSpPr>
            <a:spLocks noGrp="1"/>
          </p:cNvSpPr>
          <p:nvPr>
            <p:ph idx="1"/>
          </p:nvPr>
        </p:nvSpPr>
        <p:spPr>
          <a:xfrm>
            <a:off x="609600" y="2057400"/>
            <a:ext cx="8077200" cy="4648200"/>
          </a:xfrm>
        </p:spPr>
        <p:txBody>
          <a:bodyPr>
            <a:normAutofit lnSpcReduction="10000"/>
          </a:bodyPr>
          <a:lstStyle/>
          <a:p>
            <a:r>
              <a:rPr lang="en-US" dirty="0"/>
              <a:t>Lesions of the central nervous system (CNS</a:t>
            </a:r>
          </a:p>
          <a:p>
            <a:r>
              <a:rPr lang="en-IN" dirty="0"/>
              <a:t>Seizure disorders</a:t>
            </a:r>
            <a:endParaRPr lang="en-US" dirty="0"/>
          </a:p>
          <a:p>
            <a:r>
              <a:rPr lang="en-US" dirty="0" err="1"/>
              <a:t>Neuromaturational</a:t>
            </a:r>
            <a:r>
              <a:rPr lang="en-US" dirty="0"/>
              <a:t> delay secondary to deafness/auditory deprivation.</a:t>
            </a:r>
          </a:p>
          <a:p>
            <a:r>
              <a:rPr lang="en-US" dirty="0"/>
              <a:t>Otologic disorder, disease, or injury (e.g., auditory deprivation secondary to recurrent otitis media)</a:t>
            </a:r>
          </a:p>
          <a:p>
            <a:r>
              <a:rPr lang="en-IN" dirty="0"/>
              <a:t>Prenatal/</a:t>
            </a:r>
            <a:r>
              <a:rPr lang="en-IN" dirty="0" err="1"/>
              <a:t>neonatalfactors</a:t>
            </a:r>
            <a:endParaRPr lang="en-IN" dirty="0"/>
          </a:p>
          <a:p>
            <a:pPr lvl="1"/>
            <a:r>
              <a:rPr lang="en-IN" dirty="0"/>
              <a:t>Anoxia/hypoxia</a:t>
            </a:r>
          </a:p>
          <a:p>
            <a:pPr lvl="1"/>
            <a:r>
              <a:rPr lang="en-IN" dirty="0"/>
              <a:t>Cytomegalovirus (CMV)</a:t>
            </a:r>
          </a:p>
          <a:p>
            <a:pPr lvl="1"/>
            <a:r>
              <a:rPr lang="en-IN" dirty="0"/>
              <a:t>Hyperbilirubinemia</a:t>
            </a:r>
          </a:p>
          <a:p>
            <a:pPr lvl="1"/>
            <a:r>
              <a:rPr lang="en-IN" dirty="0"/>
              <a:t>Low birth weight</a:t>
            </a:r>
          </a:p>
          <a:p>
            <a:pPr lvl="1"/>
            <a:r>
              <a:rPr lang="en-IN" dirty="0"/>
              <a:t>Prematurity</a:t>
            </a:r>
          </a:p>
          <a:p>
            <a:pPr lvl="1"/>
            <a:r>
              <a:rPr lang="en-IN" dirty="0"/>
              <a:t>Prenatal drug exposure</a:t>
            </a:r>
          </a:p>
        </p:txBody>
      </p:sp>
    </p:spTree>
    <p:extLst>
      <p:ext uri="{BB962C8B-B14F-4D97-AF65-F5344CB8AC3E}">
        <p14:creationId xmlns:p14="http://schemas.microsoft.com/office/powerpoint/2010/main" val="10063797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23A160-896D-4AC1-9633-A8800A8D8083}"/>
              </a:ext>
            </a:extLst>
          </p:cNvPr>
          <p:cNvSpPr>
            <a:spLocks noGrp="1"/>
          </p:cNvSpPr>
          <p:nvPr>
            <p:ph type="title"/>
          </p:nvPr>
        </p:nvSpPr>
        <p:spPr/>
        <p:txBody>
          <a:bodyPr/>
          <a:lstStyle/>
          <a:p>
            <a:r>
              <a:rPr lang="en-US" sz="1800" b="1">
                <a:effectLst/>
                <a:latin typeface="Calibri" panose="020F0502020204030204" pitchFamily="34" charset="0"/>
                <a:ea typeface="Calibri" panose="020F0502020204030204" pitchFamily="34" charset="0"/>
                <a:cs typeface="Arial" panose="020B0604020202020204" pitchFamily="34" charset="0"/>
              </a:rPr>
              <a:t>Behaviours specific to a classroom</a:t>
            </a:r>
            <a:endParaRPr lang="en-IN"/>
          </a:p>
        </p:txBody>
      </p:sp>
      <p:sp>
        <p:nvSpPr>
          <p:cNvPr id="3" name="Content Placeholder 2">
            <a:extLst>
              <a:ext uri="{FF2B5EF4-FFF2-40B4-BE49-F238E27FC236}">
                <a16:creationId xmlns:a16="http://schemas.microsoft.com/office/drawing/2014/main" id="{341CFE25-6D46-4141-9577-F2D61D92B6C5}"/>
              </a:ext>
            </a:extLst>
          </p:cNvPr>
          <p:cNvSpPr>
            <a:spLocks noGrp="1"/>
          </p:cNvSpPr>
          <p:nvPr>
            <p:ph idx="1"/>
          </p:nvPr>
        </p:nvSpPr>
        <p:spPr>
          <a:xfrm>
            <a:off x="152400" y="2489200"/>
            <a:ext cx="8839200" cy="4368800"/>
          </a:xfrm>
        </p:spPr>
        <p:txBody>
          <a:bodyPr>
            <a:normAutofit fontScale="85000" lnSpcReduction="20000"/>
          </a:bodyPr>
          <a:lstStyle/>
          <a:p>
            <a:pPr marL="342900" lvl="0" indent="-342900" rtl="0">
              <a:lnSpc>
                <a:spcPct val="115000"/>
              </a:lnSpc>
              <a:spcAft>
                <a:spcPts val="1000"/>
              </a:spcAft>
              <a:buFont typeface="Wingdings" panose="05000000000000000000" pitchFamily="2" charset="2"/>
              <a:buChar char=""/>
              <a:tabLst>
                <a:tab pos="457200" algn="l"/>
              </a:tabLst>
            </a:pPr>
            <a:r>
              <a:rPr lang="en-US" sz="1800" dirty="0">
                <a:effectLst/>
                <a:latin typeface="Calibri" panose="020F0502020204030204" pitchFamily="34" charset="0"/>
                <a:ea typeface="Calibri" panose="020F0502020204030204" pitchFamily="34" charset="0"/>
                <a:cs typeface="Arial" panose="020B0604020202020204" pitchFamily="34" charset="0"/>
              </a:rPr>
              <a:t>Poor in reading , writing and spelling.</a:t>
            </a:r>
            <a:endParaRPr lang="en-IN"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spcAft>
                <a:spcPts val="1000"/>
              </a:spcAft>
              <a:buFont typeface="Wingdings" panose="05000000000000000000" pitchFamily="2" charset="2"/>
              <a:buChar char=""/>
              <a:tabLst>
                <a:tab pos="457200" algn="l"/>
              </a:tabLst>
            </a:pPr>
            <a:r>
              <a:rPr lang="en-US" sz="1800" dirty="0">
                <a:effectLst/>
                <a:latin typeface="Calibri" panose="020F0502020204030204" pitchFamily="34" charset="0"/>
                <a:ea typeface="Calibri" panose="020F0502020204030204" pitchFamily="34" charset="0"/>
                <a:cs typeface="Arial" panose="020B0604020202020204" pitchFamily="34" charset="0"/>
              </a:rPr>
              <a:t>Doesn’t pay attention / day dreaming in the class.</a:t>
            </a:r>
            <a:endParaRPr lang="en-IN"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spcAft>
                <a:spcPts val="1000"/>
              </a:spcAft>
              <a:buFont typeface="Wingdings" panose="05000000000000000000" pitchFamily="2" charset="2"/>
              <a:buChar char=""/>
              <a:tabLst>
                <a:tab pos="457200" algn="l"/>
              </a:tabLst>
            </a:pPr>
            <a:r>
              <a:rPr lang="en-US" sz="1800" dirty="0">
                <a:effectLst/>
                <a:latin typeface="Calibri" panose="020F0502020204030204" pitchFamily="34" charset="0"/>
                <a:ea typeface="Calibri" panose="020F0502020204030204" pitchFamily="34" charset="0"/>
                <a:cs typeface="Arial" panose="020B0604020202020204" pitchFamily="34" charset="0"/>
              </a:rPr>
              <a:t>Has problems learning a foreign language.</a:t>
            </a:r>
            <a:endParaRPr lang="en-IN"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spcAft>
                <a:spcPts val="1000"/>
              </a:spcAft>
              <a:buFont typeface="Wingdings" panose="05000000000000000000" pitchFamily="2" charset="2"/>
              <a:buChar char=""/>
              <a:tabLst>
                <a:tab pos="457200" algn="l"/>
              </a:tabLst>
            </a:pPr>
            <a:r>
              <a:rPr lang="en-US" sz="1800" dirty="0">
                <a:effectLst/>
                <a:latin typeface="Calibri" panose="020F0502020204030204" pitchFamily="34" charset="0"/>
                <a:ea typeface="Calibri" panose="020F0502020204030204" pitchFamily="34" charset="0"/>
                <a:cs typeface="Arial" panose="020B0604020202020204" pitchFamily="34" charset="0"/>
              </a:rPr>
              <a:t>A child who can learn better through the auditory channel but does better through visual channel.</a:t>
            </a:r>
            <a:endParaRPr lang="en-IN"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spcAft>
                <a:spcPts val="1000"/>
              </a:spcAft>
              <a:buFont typeface="Wingdings" panose="05000000000000000000" pitchFamily="2" charset="2"/>
              <a:buChar char=""/>
              <a:tabLst>
                <a:tab pos="457200" algn="l"/>
              </a:tabLst>
            </a:pPr>
            <a:r>
              <a:rPr lang="en-US" sz="1800" dirty="0">
                <a:effectLst/>
                <a:latin typeface="Calibri" panose="020F0502020204030204" pitchFamily="34" charset="0"/>
                <a:ea typeface="Calibri" panose="020F0502020204030204" pitchFamily="34" charset="0"/>
                <a:cs typeface="Arial" panose="020B0604020202020204" pitchFamily="34" charset="0"/>
              </a:rPr>
              <a:t>A child who cannot write dictation.</a:t>
            </a:r>
            <a:endParaRPr lang="en-IN"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spcAft>
                <a:spcPts val="1000"/>
              </a:spcAft>
              <a:buFont typeface="Wingdings" panose="05000000000000000000" pitchFamily="2" charset="2"/>
              <a:buChar char=""/>
              <a:tabLst>
                <a:tab pos="457200" algn="l"/>
              </a:tabLst>
            </a:pPr>
            <a:r>
              <a:rPr lang="en-US" sz="1800" dirty="0">
                <a:effectLst/>
                <a:latin typeface="Calibri" panose="020F0502020204030204" pitchFamily="34" charset="0"/>
                <a:ea typeface="Calibri" panose="020F0502020204030204" pitchFamily="34" charset="0"/>
                <a:cs typeface="Arial" panose="020B0604020202020204" pitchFamily="34" charset="0"/>
              </a:rPr>
              <a:t>A child who “mishears” words.</a:t>
            </a:r>
            <a:endParaRPr lang="en-IN"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spcAft>
                <a:spcPts val="1000"/>
              </a:spcAft>
              <a:buFont typeface="Wingdings" panose="05000000000000000000" pitchFamily="2" charset="2"/>
              <a:buChar char=""/>
              <a:tabLst>
                <a:tab pos="457200" algn="l"/>
              </a:tabLst>
            </a:pPr>
            <a:r>
              <a:rPr lang="en-US" sz="1800" dirty="0">
                <a:effectLst/>
                <a:latin typeface="Calibri" panose="020F0502020204030204" pitchFamily="34" charset="0"/>
                <a:ea typeface="Calibri" panose="020F0502020204030204" pitchFamily="34" charset="0"/>
                <a:cs typeface="Arial" panose="020B0604020202020204" pitchFamily="34" charset="0"/>
              </a:rPr>
              <a:t>Doesn’t participate in class discussions.</a:t>
            </a:r>
            <a:endParaRPr lang="en-IN"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spcAft>
                <a:spcPts val="1000"/>
              </a:spcAft>
              <a:buFont typeface="Wingdings" panose="05000000000000000000" pitchFamily="2" charset="2"/>
              <a:buChar char=""/>
              <a:tabLst>
                <a:tab pos="457200" algn="l"/>
              </a:tabLst>
            </a:pPr>
            <a:r>
              <a:rPr lang="en-US" sz="1800" dirty="0">
                <a:effectLst/>
                <a:latin typeface="Calibri" panose="020F0502020204030204" pitchFamily="34" charset="0"/>
                <a:ea typeface="Calibri" panose="020F0502020204030204" pitchFamily="34" charset="0"/>
                <a:cs typeface="Arial" panose="020B0604020202020204" pitchFamily="34" charset="0"/>
              </a:rPr>
              <a:t>A child misunderstood homework assignments or fails to follow directions.</a:t>
            </a:r>
            <a:endParaRPr lang="en-IN"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spcAft>
                <a:spcPts val="1000"/>
              </a:spcAft>
              <a:buFont typeface="Wingdings" panose="05000000000000000000" pitchFamily="2" charset="2"/>
              <a:buChar char=""/>
              <a:tabLst>
                <a:tab pos="457200" algn="l"/>
              </a:tabLst>
            </a:pPr>
            <a:r>
              <a:rPr lang="en-US" sz="1800" dirty="0">
                <a:effectLst/>
                <a:latin typeface="Calibri" panose="020F0502020204030204" pitchFamily="34" charset="0"/>
                <a:ea typeface="Calibri" panose="020F0502020204030204" pitchFamily="34" charset="0"/>
                <a:cs typeface="Arial" panose="020B0604020202020204" pitchFamily="34" charset="0"/>
              </a:rPr>
              <a:t>One who cannot tolerate or who is shows  frigidity in noisy environments.</a:t>
            </a:r>
            <a:endParaRPr lang="en-IN" sz="1800" dirty="0">
              <a:effectLst/>
              <a:latin typeface="Calibri" panose="020F0502020204030204" pitchFamily="34" charset="0"/>
              <a:ea typeface="Calibri" panose="020F0502020204030204" pitchFamily="34" charset="0"/>
              <a:cs typeface="Arial" panose="020B0604020202020204" pitchFamily="34" charset="0"/>
            </a:endParaRPr>
          </a:p>
          <a:p>
            <a:endParaRPr lang="en-IN" dirty="0"/>
          </a:p>
        </p:txBody>
      </p:sp>
    </p:spTree>
    <p:extLst>
      <p:ext uri="{BB962C8B-B14F-4D97-AF65-F5344CB8AC3E}">
        <p14:creationId xmlns:p14="http://schemas.microsoft.com/office/powerpoint/2010/main" val="42839234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B75CA-CDA1-40AF-9F9C-8B8A0B09B77F}"/>
              </a:ext>
            </a:extLst>
          </p:cNvPr>
          <p:cNvSpPr>
            <a:spLocks noGrp="1"/>
          </p:cNvSpPr>
          <p:nvPr>
            <p:ph type="title"/>
          </p:nvPr>
        </p:nvSpPr>
        <p:spPr/>
        <p:txBody>
          <a:bodyPr/>
          <a:lstStyle/>
          <a:p>
            <a:r>
              <a:rPr lang="en-IN" dirty="0" err="1"/>
              <a:t>Assesment</a:t>
            </a:r>
            <a:endParaRPr lang="en-IN" dirty="0"/>
          </a:p>
        </p:txBody>
      </p:sp>
      <p:sp>
        <p:nvSpPr>
          <p:cNvPr id="3" name="Content Placeholder 2">
            <a:extLst>
              <a:ext uri="{FF2B5EF4-FFF2-40B4-BE49-F238E27FC236}">
                <a16:creationId xmlns:a16="http://schemas.microsoft.com/office/drawing/2014/main" id="{6849B2DF-55C4-47D6-9519-CB106D4A83E8}"/>
              </a:ext>
            </a:extLst>
          </p:cNvPr>
          <p:cNvSpPr>
            <a:spLocks noGrp="1"/>
          </p:cNvSpPr>
          <p:nvPr>
            <p:ph idx="1"/>
          </p:nvPr>
        </p:nvSpPr>
        <p:spPr>
          <a:xfrm>
            <a:off x="381000" y="2514600"/>
            <a:ext cx="7924800" cy="4648200"/>
          </a:xfrm>
        </p:spPr>
        <p:txBody>
          <a:bodyPr/>
          <a:lstStyle/>
          <a:p>
            <a:pPr marL="0" indent="0">
              <a:buNone/>
            </a:pPr>
            <a:r>
              <a:rPr lang="en-IN" b="1" dirty="0">
                <a:solidFill>
                  <a:srgbClr val="6E6259"/>
                </a:solidFill>
                <a:effectLst/>
                <a:latin typeface="urw-geometric"/>
              </a:rPr>
              <a:t>Team Approach</a:t>
            </a:r>
          </a:p>
          <a:p>
            <a:pPr algn="l">
              <a:buFont typeface="Arial" panose="020B0604020202020204" pitchFamily="34" charset="0"/>
              <a:buChar char="•"/>
            </a:pPr>
            <a:r>
              <a:rPr lang="en-US" b="0" i="0" dirty="0">
                <a:solidFill>
                  <a:srgbClr val="6E6259"/>
                </a:solidFill>
                <a:effectLst/>
                <a:latin typeface="urw-geometric"/>
              </a:rPr>
              <a:t>Audiologists are responsible for evaluating and diagnosing problems in the reception and/or transference of auditory signals in the peripheral auditory system and the CANS.</a:t>
            </a:r>
          </a:p>
          <a:p>
            <a:pPr algn="l">
              <a:buFont typeface="Arial" panose="020B0604020202020204" pitchFamily="34" charset="0"/>
              <a:buChar char="•"/>
            </a:pPr>
            <a:r>
              <a:rPr lang="en-US" b="0" i="0" dirty="0">
                <a:solidFill>
                  <a:srgbClr val="6E6259"/>
                </a:solidFill>
                <a:effectLst/>
                <a:latin typeface="urw-geometric"/>
              </a:rPr>
              <a:t>SLPs are responsible for evaluating and diagnosing problems in the linguistic processing of the auditory signal.</a:t>
            </a:r>
          </a:p>
          <a:p>
            <a:pPr algn="l">
              <a:buFont typeface="Arial" panose="020B0604020202020204" pitchFamily="34" charset="0"/>
              <a:buChar char="•"/>
            </a:pPr>
            <a:r>
              <a:rPr lang="en-US" b="0" i="0" dirty="0">
                <a:solidFill>
                  <a:srgbClr val="6E6259"/>
                </a:solidFill>
                <a:effectLst/>
                <a:latin typeface="urw-geometric"/>
              </a:rPr>
              <a:t>Audiologists and SLPs share responsibility for diagnosing problems in the phonemic processing of the auditory signal (Richard, 2013).</a:t>
            </a:r>
          </a:p>
          <a:p>
            <a:endParaRPr lang="en-IN" b="1" dirty="0">
              <a:solidFill>
                <a:srgbClr val="6E6259"/>
              </a:solidFill>
              <a:effectLst/>
              <a:latin typeface="urw-geometric"/>
            </a:endParaRPr>
          </a:p>
          <a:p>
            <a:pPr marL="0" indent="0">
              <a:buNone/>
            </a:pPr>
            <a:endParaRPr lang="en-US" dirty="0"/>
          </a:p>
          <a:p>
            <a:endParaRPr lang="en-IN" dirty="0"/>
          </a:p>
        </p:txBody>
      </p:sp>
    </p:spTree>
    <p:extLst>
      <p:ext uri="{BB962C8B-B14F-4D97-AF65-F5344CB8AC3E}">
        <p14:creationId xmlns:p14="http://schemas.microsoft.com/office/powerpoint/2010/main" val="34765076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3B759B-ACEB-4F92-921F-775BAB93A6F2}"/>
              </a:ext>
            </a:extLst>
          </p:cNvPr>
          <p:cNvSpPr>
            <a:spLocks noGrp="1"/>
          </p:cNvSpPr>
          <p:nvPr>
            <p:ph type="title"/>
          </p:nvPr>
        </p:nvSpPr>
        <p:spPr/>
        <p:txBody>
          <a:bodyPr/>
          <a:lstStyle/>
          <a:p>
            <a:r>
              <a:rPr lang="en-IN" dirty="0"/>
              <a:t>Screening</a:t>
            </a:r>
          </a:p>
        </p:txBody>
      </p:sp>
      <p:sp>
        <p:nvSpPr>
          <p:cNvPr id="3" name="Content Placeholder 2">
            <a:extLst>
              <a:ext uri="{FF2B5EF4-FFF2-40B4-BE49-F238E27FC236}">
                <a16:creationId xmlns:a16="http://schemas.microsoft.com/office/drawing/2014/main" id="{0CBD33C7-0D46-4C26-9C1A-C5B11E5A8649}"/>
              </a:ext>
            </a:extLst>
          </p:cNvPr>
          <p:cNvSpPr>
            <a:spLocks noGrp="1"/>
          </p:cNvSpPr>
          <p:nvPr>
            <p:ph idx="1"/>
          </p:nvPr>
        </p:nvSpPr>
        <p:spPr/>
        <p:txBody>
          <a:bodyPr/>
          <a:lstStyle/>
          <a:p>
            <a:pPr algn="l"/>
            <a:r>
              <a:rPr lang="en-US" b="0" i="0" dirty="0">
                <a:solidFill>
                  <a:srgbClr val="6E6259"/>
                </a:solidFill>
                <a:effectLst/>
                <a:latin typeface="urw-geometric"/>
              </a:rPr>
              <a:t>Screening can be accomplished using abbreviated test protocols. A number of questionnaires and checklists are available to probe auditory behaviors related to academic achievement, listening skills, and communication and to allow for systematic observation of listening behavior.</a:t>
            </a:r>
          </a:p>
          <a:p>
            <a:pPr algn="l"/>
            <a:r>
              <a:rPr lang="en-US" b="0" i="0" dirty="0">
                <a:solidFill>
                  <a:srgbClr val="6E6259"/>
                </a:solidFill>
                <a:effectLst/>
                <a:latin typeface="urw-geometric"/>
              </a:rPr>
              <a:t>There is no universally accepted method for screening for CAPD. There remains a need for valid and efficient screening tools.</a:t>
            </a:r>
          </a:p>
          <a:p>
            <a:endParaRPr lang="en-IN" dirty="0"/>
          </a:p>
        </p:txBody>
      </p:sp>
    </p:spTree>
    <p:extLst>
      <p:ext uri="{BB962C8B-B14F-4D97-AF65-F5344CB8AC3E}">
        <p14:creationId xmlns:p14="http://schemas.microsoft.com/office/powerpoint/2010/main" val="11784632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017C9-8785-47B2-957D-69ACC3D5C715}"/>
              </a:ext>
            </a:extLst>
          </p:cNvPr>
          <p:cNvSpPr>
            <a:spLocks noGrp="1"/>
          </p:cNvSpPr>
          <p:nvPr>
            <p:ph type="title"/>
          </p:nvPr>
        </p:nvSpPr>
        <p:spPr/>
        <p:txBody>
          <a:bodyPr/>
          <a:lstStyle/>
          <a:p>
            <a:r>
              <a:rPr lang="en-IN" dirty="0"/>
              <a:t>Comprehensive Assessment</a:t>
            </a:r>
            <a:br>
              <a:rPr lang="en-IN" dirty="0"/>
            </a:br>
            <a:endParaRPr lang="en-IN" dirty="0"/>
          </a:p>
        </p:txBody>
      </p:sp>
      <p:sp>
        <p:nvSpPr>
          <p:cNvPr id="3" name="Content Placeholder 2">
            <a:extLst>
              <a:ext uri="{FF2B5EF4-FFF2-40B4-BE49-F238E27FC236}">
                <a16:creationId xmlns:a16="http://schemas.microsoft.com/office/drawing/2014/main" id="{5F818DA4-872C-41A5-AFAA-0AE359F63A78}"/>
              </a:ext>
            </a:extLst>
          </p:cNvPr>
          <p:cNvSpPr>
            <a:spLocks noGrp="1"/>
          </p:cNvSpPr>
          <p:nvPr>
            <p:ph idx="1"/>
          </p:nvPr>
        </p:nvSpPr>
        <p:spPr>
          <a:xfrm>
            <a:off x="864382" y="2489200"/>
            <a:ext cx="7365218" cy="4216400"/>
          </a:xfrm>
        </p:spPr>
        <p:txBody>
          <a:bodyPr>
            <a:normAutofit fontScale="92500" lnSpcReduction="10000"/>
          </a:bodyPr>
          <a:lstStyle/>
          <a:p>
            <a:r>
              <a:rPr lang="en-IN" b="1" dirty="0">
                <a:solidFill>
                  <a:srgbClr val="6E6259"/>
                </a:solidFill>
                <a:effectLst/>
                <a:latin typeface="urw-geometric"/>
              </a:rPr>
              <a:t>Case History</a:t>
            </a:r>
          </a:p>
          <a:p>
            <a:pPr lvl="1"/>
            <a:endParaRPr lang="en-IN" b="1" dirty="0">
              <a:solidFill>
                <a:srgbClr val="6E6259"/>
              </a:solidFill>
              <a:effectLst/>
              <a:latin typeface="urw-geometric"/>
            </a:endParaRPr>
          </a:p>
          <a:p>
            <a:pPr algn="l">
              <a:buFont typeface="Arial" panose="020B0604020202020204" pitchFamily="34" charset="0"/>
              <a:buChar char="•"/>
            </a:pPr>
            <a:r>
              <a:rPr lang="en-US" b="0" i="0" dirty="0">
                <a:solidFill>
                  <a:srgbClr val="6E6259"/>
                </a:solidFill>
                <a:effectLst/>
                <a:latin typeface="urw-geometric"/>
              </a:rPr>
              <a:t>Age, including chronological and mental age in early childhood and age-related decline in older adults</a:t>
            </a:r>
          </a:p>
          <a:p>
            <a:pPr algn="l">
              <a:buFont typeface="Arial" panose="020B0604020202020204" pitchFamily="34" charset="0"/>
              <a:buChar char="•"/>
            </a:pPr>
            <a:r>
              <a:rPr lang="en-US" b="0" i="0" dirty="0">
                <a:solidFill>
                  <a:srgbClr val="6E6259"/>
                </a:solidFill>
                <a:effectLst/>
                <a:latin typeface="urw-geometric"/>
              </a:rPr>
              <a:t>Auditory/behavioral complaints (e.g., difficulty understanding speech in noisy or reverberant environments, difficulty localizing sound, difficulty hearing on the phone, difficulty following rapid speech, difficulty following directions, inability to detect humor or sarcasm [prosody], distractibility, inattention)</a:t>
            </a:r>
          </a:p>
          <a:p>
            <a:pPr algn="l">
              <a:buFont typeface="Arial" panose="020B0604020202020204" pitchFamily="34" charset="0"/>
              <a:buChar char="•"/>
            </a:pPr>
            <a:r>
              <a:rPr lang="en-US" b="0" i="0" dirty="0">
                <a:solidFill>
                  <a:srgbClr val="6E6259"/>
                </a:solidFill>
                <a:effectLst/>
                <a:latin typeface="urw-geometric"/>
              </a:rPr>
              <a:t>Cognitive status and psychological factors (e.g., attention, memory, motivation)</a:t>
            </a:r>
          </a:p>
          <a:p>
            <a:pPr algn="l">
              <a:buFont typeface="Arial" panose="020B0604020202020204" pitchFamily="34" charset="0"/>
              <a:buChar char="•"/>
            </a:pPr>
            <a:r>
              <a:rPr lang="en-US" b="0" i="0" dirty="0">
                <a:solidFill>
                  <a:srgbClr val="6E6259"/>
                </a:solidFill>
                <a:effectLst/>
                <a:latin typeface="urw-geometric"/>
              </a:rPr>
              <a:t>Cultural and linguistic background (e.g., native language)</a:t>
            </a:r>
          </a:p>
          <a:p>
            <a:pPr algn="l">
              <a:buFont typeface="Arial" panose="020B0604020202020204" pitchFamily="34" charset="0"/>
              <a:buChar char="•"/>
            </a:pPr>
            <a:r>
              <a:rPr lang="en-US" b="0" i="0" dirty="0">
                <a:solidFill>
                  <a:srgbClr val="6E6259"/>
                </a:solidFill>
                <a:effectLst/>
                <a:latin typeface="urw-geometric"/>
              </a:rPr>
              <a:t>Educational achievement (e.g., academic, learning, reading difficulties)</a:t>
            </a:r>
          </a:p>
          <a:p>
            <a:pPr algn="l">
              <a:buFont typeface="Arial" panose="020B0604020202020204" pitchFamily="34" charset="0"/>
              <a:buChar char="•"/>
            </a:pPr>
            <a:r>
              <a:rPr lang="en-US" b="0" i="0" dirty="0">
                <a:solidFill>
                  <a:srgbClr val="6E6259"/>
                </a:solidFill>
                <a:effectLst/>
                <a:latin typeface="urw-geometric"/>
              </a:rPr>
              <a:t>Family/genetic history</a:t>
            </a:r>
          </a:p>
          <a:p>
            <a:endParaRPr lang="en-IN" dirty="0"/>
          </a:p>
        </p:txBody>
      </p:sp>
    </p:spTree>
    <p:extLst>
      <p:ext uri="{BB962C8B-B14F-4D97-AF65-F5344CB8AC3E}">
        <p14:creationId xmlns:p14="http://schemas.microsoft.com/office/powerpoint/2010/main" val="3305981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Historical Background</a:t>
            </a:r>
          </a:p>
        </p:txBody>
      </p:sp>
      <p:sp>
        <p:nvSpPr>
          <p:cNvPr id="3" name="Content Placeholder 2"/>
          <p:cNvSpPr>
            <a:spLocks noGrp="1"/>
          </p:cNvSpPr>
          <p:nvPr>
            <p:ph idx="1"/>
          </p:nvPr>
        </p:nvSpPr>
        <p:spPr/>
        <p:txBody>
          <a:bodyPr/>
          <a:lstStyle/>
          <a:p>
            <a:pPr marL="0" indent="0">
              <a:buNone/>
            </a:pPr>
            <a:endParaRPr lang="en-IN" dirty="0"/>
          </a:p>
          <a:p>
            <a:pPr>
              <a:lnSpc>
                <a:spcPct val="115000"/>
              </a:lnSpc>
              <a:spcAft>
                <a:spcPts val="1000"/>
              </a:spcAft>
            </a:pPr>
            <a:r>
              <a:rPr lang="en-US" sz="1800" dirty="0" err="1">
                <a:effectLst/>
                <a:latin typeface="Calibri" panose="020F0502020204030204" pitchFamily="34" charset="0"/>
                <a:ea typeface="Calibri" panose="020F0502020204030204" pitchFamily="34" charset="0"/>
                <a:cs typeface="Arial" panose="020B0604020202020204" pitchFamily="34" charset="0"/>
              </a:rPr>
              <a:t>Mykelbust</a:t>
            </a:r>
            <a:r>
              <a:rPr lang="en-US" sz="1800" dirty="0">
                <a:effectLst/>
                <a:latin typeface="Calibri" panose="020F0502020204030204" pitchFamily="34" charset="0"/>
                <a:ea typeface="Calibri" panose="020F0502020204030204" pitchFamily="34" charset="0"/>
                <a:cs typeface="Arial" panose="020B0604020202020204" pitchFamily="34" charset="0"/>
              </a:rPr>
              <a:t> (1954) – 1</a:t>
            </a:r>
            <a:r>
              <a:rPr lang="en-US" sz="1800" baseline="30000" dirty="0">
                <a:effectLst/>
                <a:latin typeface="Calibri" panose="020F0502020204030204" pitchFamily="34" charset="0"/>
                <a:ea typeface="Calibri" panose="020F0502020204030204" pitchFamily="34" charset="0"/>
                <a:cs typeface="Arial" panose="020B0604020202020204" pitchFamily="34" charset="0"/>
              </a:rPr>
              <a:t>st</a:t>
            </a:r>
            <a:r>
              <a:rPr lang="en-US" sz="1800" dirty="0">
                <a:effectLst/>
                <a:latin typeface="Calibri" panose="020F0502020204030204" pitchFamily="34" charset="0"/>
                <a:ea typeface="Calibri" panose="020F0502020204030204" pitchFamily="34" charset="0"/>
                <a:cs typeface="Arial" panose="020B0604020202020204" pitchFamily="34" charset="0"/>
              </a:rPr>
              <a:t> description of APD children.</a:t>
            </a:r>
            <a:endParaRPr lang="en-IN" sz="18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en-US" sz="1800" dirty="0" err="1">
                <a:effectLst/>
                <a:latin typeface="Calibri" panose="020F0502020204030204" pitchFamily="34" charset="0"/>
                <a:ea typeface="Calibri" panose="020F0502020204030204" pitchFamily="34" charset="0"/>
                <a:cs typeface="Arial" panose="020B0604020202020204" pitchFamily="34" charset="0"/>
              </a:rPr>
              <a:t>Willeford</a:t>
            </a:r>
            <a:r>
              <a:rPr lang="en-US" sz="1800" dirty="0">
                <a:effectLst/>
                <a:latin typeface="Calibri" panose="020F0502020204030204" pitchFamily="34" charset="0"/>
                <a:ea typeface="Calibri" panose="020F0502020204030204" pitchFamily="34" charset="0"/>
                <a:cs typeface="Arial" panose="020B0604020202020204" pitchFamily="34" charset="0"/>
              </a:rPr>
              <a:t> (1985)- called CAPD and described as specific learning disability.</a:t>
            </a:r>
            <a:endParaRPr lang="en-IN" sz="18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en-US" sz="1800" dirty="0">
                <a:effectLst/>
                <a:latin typeface="Calibri" panose="020F0502020204030204" pitchFamily="34" charset="0"/>
                <a:ea typeface="Calibri" panose="020F0502020204030204" pitchFamily="34" charset="0"/>
                <a:cs typeface="Arial" panose="020B0604020202020204" pitchFamily="34" charset="0"/>
              </a:rPr>
              <a:t>Katz, </a:t>
            </a:r>
            <a:r>
              <a:rPr lang="en-US" sz="1800" dirty="0" err="1">
                <a:effectLst/>
                <a:latin typeface="Calibri" panose="020F0502020204030204" pitchFamily="34" charset="0"/>
                <a:ea typeface="Calibri" panose="020F0502020204030204" pitchFamily="34" charset="0"/>
                <a:cs typeface="Arial" panose="020B0604020202020204" pitchFamily="34" charset="0"/>
              </a:rPr>
              <a:t>Stecker</a:t>
            </a:r>
            <a:r>
              <a:rPr lang="en-US" sz="1800" dirty="0">
                <a:effectLst/>
                <a:latin typeface="Calibri" panose="020F0502020204030204" pitchFamily="34" charset="0"/>
                <a:ea typeface="Calibri" panose="020F0502020204030204" pitchFamily="34" charset="0"/>
                <a:cs typeface="Arial" panose="020B0604020202020204" pitchFamily="34" charset="0"/>
              </a:rPr>
              <a:t>, &amp; Henderson (1992)- used term APD/CAPD </a:t>
            </a:r>
            <a:r>
              <a:rPr lang="en-US" sz="1800" dirty="0" err="1">
                <a:effectLst/>
                <a:latin typeface="Calibri" panose="020F0502020204030204" pitchFamily="34" charset="0"/>
                <a:ea typeface="Calibri" panose="020F0502020204030204" pitchFamily="34" charset="0"/>
                <a:cs typeface="Arial" panose="020B0604020202020204" pitchFamily="34" charset="0"/>
              </a:rPr>
              <a:t>interchangably</a:t>
            </a:r>
            <a:r>
              <a:rPr lang="en-US" sz="1800" dirty="0">
                <a:effectLst/>
                <a:latin typeface="Calibri" panose="020F0502020204030204" pitchFamily="34" charset="0"/>
                <a:ea typeface="Calibri" panose="020F0502020204030204" pitchFamily="34" charset="0"/>
                <a:cs typeface="Arial" panose="020B0604020202020204" pitchFamily="34" charset="0"/>
              </a:rPr>
              <a:t> but prefer to use APD rather than CAPD. </a:t>
            </a:r>
            <a:endParaRPr lang="en-IN"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516BE-2CF6-493A-B1A2-CC43B4BC264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B036469F-1733-4CCA-986B-3E0E8FA097B1}"/>
              </a:ext>
            </a:extLst>
          </p:cNvPr>
          <p:cNvSpPr>
            <a:spLocks noGrp="1"/>
          </p:cNvSpPr>
          <p:nvPr>
            <p:ph idx="1"/>
          </p:nvPr>
        </p:nvSpPr>
        <p:spPr/>
        <p:txBody>
          <a:bodyPr>
            <a:normAutofit lnSpcReduction="10000"/>
          </a:bodyPr>
          <a:lstStyle/>
          <a:p>
            <a:pPr algn="l">
              <a:buFont typeface="Arial" panose="020B0604020202020204" pitchFamily="34" charset="0"/>
              <a:buChar char="•"/>
            </a:pPr>
            <a:r>
              <a:rPr lang="en-US" b="0" i="0" dirty="0">
                <a:solidFill>
                  <a:srgbClr val="6E6259"/>
                </a:solidFill>
                <a:effectLst/>
                <a:latin typeface="urw-geometric"/>
              </a:rPr>
              <a:t>Health status (e.g., medical history and medications, previous illness or injury)</a:t>
            </a:r>
          </a:p>
          <a:p>
            <a:pPr algn="l">
              <a:buFont typeface="Arial" panose="020B0604020202020204" pitchFamily="34" charset="0"/>
              <a:buChar char="•"/>
            </a:pPr>
            <a:r>
              <a:rPr lang="en-US" b="0" i="0" dirty="0">
                <a:solidFill>
                  <a:srgbClr val="6E6259"/>
                </a:solidFill>
                <a:effectLst/>
                <a:latin typeface="urw-geometric"/>
              </a:rPr>
              <a:t>Hearing status (e.g., peripheral auditory system)</a:t>
            </a:r>
          </a:p>
          <a:p>
            <a:pPr algn="l">
              <a:buFont typeface="Arial" panose="020B0604020202020204" pitchFamily="34" charset="0"/>
              <a:buChar char="•"/>
            </a:pPr>
            <a:r>
              <a:rPr lang="en-US" b="0" i="0" dirty="0">
                <a:solidFill>
                  <a:srgbClr val="6E6259"/>
                </a:solidFill>
                <a:effectLst/>
                <a:latin typeface="urw-geometric"/>
              </a:rPr>
              <a:t>Pre-, peri-, and postnatal course (e.g., congenital and early infancy events)</a:t>
            </a:r>
          </a:p>
          <a:p>
            <a:pPr algn="l">
              <a:buFont typeface="Arial" panose="020B0604020202020204" pitchFamily="34" charset="0"/>
              <a:buChar char="•"/>
            </a:pPr>
            <a:r>
              <a:rPr lang="en-US" b="0" i="0" dirty="0">
                <a:solidFill>
                  <a:srgbClr val="6E6259"/>
                </a:solidFill>
                <a:effectLst/>
                <a:latin typeface="urw-geometric"/>
              </a:rPr>
              <a:t>Prior and current related therapies</a:t>
            </a:r>
          </a:p>
          <a:p>
            <a:pPr algn="l">
              <a:buFont typeface="Arial" panose="020B0604020202020204" pitchFamily="34" charset="0"/>
              <a:buChar char="•"/>
            </a:pPr>
            <a:r>
              <a:rPr lang="en-US" b="0" i="0" dirty="0">
                <a:solidFill>
                  <a:srgbClr val="6E6259"/>
                </a:solidFill>
                <a:effectLst/>
                <a:latin typeface="urw-geometric"/>
              </a:rPr>
              <a:t>Risk factors and comorbidities (e.g., learning disabilities, traumatic brain injury [TBI], epilepsy)</a:t>
            </a:r>
          </a:p>
          <a:p>
            <a:pPr algn="l">
              <a:buFont typeface="Arial" panose="020B0604020202020204" pitchFamily="34" charset="0"/>
              <a:buChar char="•"/>
            </a:pPr>
            <a:r>
              <a:rPr lang="en-US" b="0" i="0" dirty="0">
                <a:solidFill>
                  <a:srgbClr val="6E6259"/>
                </a:solidFill>
                <a:effectLst/>
                <a:latin typeface="urw-geometric"/>
              </a:rPr>
              <a:t>Social development</a:t>
            </a:r>
          </a:p>
          <a:p>
            <a:pPr algn="l">
              <a:buFont typeface="Arial" panose="020B0604020202020204" pitchFamily="34" charset="0"/>
              <a:buChar char="•"/>
            </a:pPr>
            <a:r>
              <a:rPr lang="en-US" b="0" i="0" dirty="0">
                <a:solidFill>
                  <a:srgbClr val="6E6259"/>
                </a:solidFill>
                <a:effectLst/>
                <a:latin typeface="urw-geometric"/>
              </a:rPr>
              <a:t>Speech, language, and literacy concerns</a:t>
            </a:r>
          </a:p>
          <a:p>
            <a:endParaRPr lang="en-IN" dirty="0"/>
          </a:p>
        </p:txBody>
      </p:sp>
    </p:spTree>
    <p:extLst>
      <p:ext uri="{BB962C8B-B14F-4D97-AF65-F5344CB8AC3E}">
        <p14:creationId xmlns:p14="http://schemas.microsoft.com/office/powerpoint/2010/main" val="10028322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919B2-2B98-4E66-9F7C-1BD779BBC95B}"/>
              </a:ext>
            </a:extLst>
          </p:cNvPr>
          <p:cNvSpPr>
            <a:spLocks noGrp="1"/>
          </p:cNvSpPr>
          <p:nvPr>
            <p:ph type="title"/>
          </p:nvPr>
        </p:nvSpPr>
        <p:spPr/>
        <p:txBody>
          <a:bodyPr/>
          <a:lstStyle/>
          <a:p>
            <a:r>
              <a:rPr lang="en-US" sz="2400" b="0" i="0" dirty="0">
                <a:effectLst/>
                <a:latin typeface="urw-geometric"/>
              </a:rPr>
              <a:t>There are two types of audiologic evaluation measures that can be used to assess auditory processing skills.</a:t>
            </a:r>
            <a:endParaRPr lang="en-IN" sz="2400" dirty="0"/>
          </a:p>
        </p:txBody>
      </p:sp>
      <p:sp>
        <p:nvSpPr>
          <p:cNvPr id="3" name="Content Placeholder 2">
            <a:extLst>
              <a:ext uri="{FF2B5EF4-FFF2-40B4-BE49-F238E27FC236}">
                <a16:creationId xmlns:a16="http://schemas.microsoft.com/office/drawing/2014/main" id="{CB0366E8-1551-41CB-87C9-3B9FC5B2F89A}"/>
              </a:ext>
            </a:extLst>
          </p:cNvPr>
          <p:cNvSpPr>
            <a:spLocks noGrp="1"/>
          </p:cNvSpPr>
          <p:nvPr>
            <p:ph idx="1"/>
          </p:nvPr>
        </p:nvSpPr>
        <p:spPr>
          <a:xfrm>
            <a:off x="381000" y="2286000"/>
            <a:ext cx="8458200" cy="4343400"/>
          </a:xfrm>
        </p:spPr>
        <p:txBody>
          <a:bodyPr>
            <a:normAutofit fontScale="92500" lnSpcReduction="10000"/>
          </a:bodyPr>
          <a:lstStyle/>
          <a:p>
            <a:r>
              <a:rPr lang="en-US" b="1" i="0" dirty="0">
                <a:solidFill>
                  <a:srgbClr val="6E6259"/>
                </a:solidFill>
                <a:effectLst/>
                <a:latin typeface="urw-geometric"/>
              </a:rPr>
              <a:t>Behavioral</a:t>
            </a:r>
            <a:r>
              <a:rPr lang="en-US" b="0" i="0" dirty="0">
                <a:solidFill>
                  <a:srgbClr val="6E6259"/>
                </a:solidFill>
                <a:effectLst/>
                <a:latin typeface="urw-geometric"/>
              </a:rPr>
              <a:t>—assesses the functional capabilities of the auditory system.</a:t>
            </a:r>
          </a:p>
          <a:p>
            <a:pPr algn="l">
              <a:buFont typeface="Arial" panose="020B0604020202020204" pitchFamily="34" charset="0"/>
              <a:buChar char="•"/>
            </a:pPr>
            <a:r>
              <a:rPr lang="en-US" b="0" i="0" dirty="0">
                <a:solidFill>
                  <a:srgbClr val="6E6259"/>
                </a:solidFill>
                <a:effectLst/>
                <a:latin typeface="urw-geometric"/>
              </a:rPr>
              <a:t>Auditory discrimination tests to assess the ability to differentiate similar acoustic stimuli that differ in frequency, intensity, and/or temporal parameters.</a:t>
            </a:r>
          </a:p>
          <a:p>
            <a:pPr algn="l">
              <a:buFont typeface="Arial" panose="020B0604020202020204" pitchFamily="34" charset="0"/>
              <a:buChar char="•"/>
            </a:pPr>
            <a:r>
              <a:rPr lang="en-US" b="0" i="0" dirty="0">
                <a:solidFill>
                  <a:srgbClr val="6E6259"/>
                </a:solidFill>
                <a:effectLst/>
                <a:latin typeface="urw-geometric"/>
              </a:rPr>
              <a:t>Auditory temporal processing and patterning tests to assess the ability to analyze acoustic events over time.</a:t>
            </a:r>
          </a:p>
          <a:p>
            <a:pPr algn="l">
              <a:buFont typeface="Arial" panose="020B0604020202020204" pitchFamily="34" charset="0"/>
              <a:buChar char="•"/>
            </a:pPr>
            <a:r>
              <a:rPr lang="en-US" b="0" i="0" dirty="0">
                <a:solidFill>
                  <a:srgbClr val="6E6259"/>
                </a:solidFill>
                <a:effectLst/>
                <a:latin typeface="urw-geometric"/>
              </a:rPr>
              <a:t>Dichotic speech tests to assess the ability to separate (i.e., binaural separation) or integrate (i.e., binaural integration) disparate auditory stimuli presented to each ear simultaneously.</a:t>
            </a:r>
          </a:p>
          <a:p>
            <a:pPr algn="l">
              <a:buFont typeface="Arial" panose="020B0604020202020204" pitchFamily="34" charset="0"/>
              <a:buChar char="•"/>
            </a:pPr>
            <a:r>
              <a:rPr lang="en-US" b="0" i="0" dirty="0">
                <a:solidFill>
                  <a:srgbClr val="6E6259"/>
                </a:solidFill>
                <a:effectLst/>
                <a:latin typeface="urw-geometric"/>
              </a:rPr>
              <a:t>Monaural low-redundancy speech tests to assess the recognition of degraded speech stimuli presented to one ear at a time, including speech-in-noise, speech-in-competition, low-pass filtered speech, or compressed (rapid) speech.</a:t>
            </a:r>
          </a:p>
          <a:p>
            <a:pPr algn="l">
              <a:buFont typeface="Arial" panose="020B0604020202020204" pitchFamily="34" charset="0"/>
              <a:buChar char="•"/>
            </a:pPr>
            <a:r>
              <a:rPr lang="en-US" b="0" i="0" dirty="0">
                <a:solidFill>
                  <a:srgbClr val="6E6259"/>
                </a:solidFill>
                <a:effectLst/>
                <a:latin typeface="urw-geometric"/>
              </a:rPr>
              <a:t>Binaural interaction tests to assess the ability to combine complementary inputs distributed between the ears, synthesizing intensity, time, or spectral differences of otherwise identical stimuli presented simultaneously or sequentially.</a:t>
            </a:r>
          </a:p>
          <a:p>
            <a:pPr lvl="1"/>
            <a:endParaRPr lang="en-IN" dirty="0"/>
          </a:p>
        </p:txBody>
      </p:sp>
    </p:spTree>
    <p:extLst>
      <p:ext uri="{BB962C8B-B14F-4D97-AF65-F5344CB8AC3E}">
        <p14:creationId xmlns:p14="http://schemas.microsoft.com/office/powerpoint/2010/main" val="37640738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BCBA9-6127-4075-9666-CFD3C3D0DFFC}"/>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03A53D8A-4451-4206-97FD-7B05617A4402}"/>
              </a:ext>
            </a:extLst>
          </p:cNvPr>
          <p:cNvSpPr>
            <a:spLocks noGrp="1"/>
          </p:cNvSpPr>
          <p:nvPr>
            <p:ph idx="1"/>
          </p:nvPr>
        </p:nvSpPr>
        <p:spPr/>
        <p:txBody>
          <a:bodyPr/>
          <a:lstStyle/>
          <a:p>
            <a:r>
              <a:rPr lang="en-US" b="1" i="0" dirty="0">
                <a:solidFill>
                  <a:srgbClr val="6E6259"/>
                </a:solidFill>
                <a:effectLst/>
                <a:latin typeface="urw-geometric"/>
              </a:rPr>
              <a:t>Electrophysiologic</a:t>
            </a:r>
            <a:r>
              <a:rPr lang="en-US" b="0" i="0" dirty="0">
                <a:solidFill>
                  <a:srgbClr val="6E6259"/>
                </a:solidFill>
                <a:effectLst/>
                <a:latin typeface="urw-geometric"/>
              </a:rPr>
              <a:t>—assesses neural processes in the central auditory pathway</a:t>
            </a:r>
          </a:p>
          <a:p>
            <a:pPr lvl="1"/>
            <a:r>
              <a:rPr lang="en-US" b="0" i="0" dirty="0">
                <a:solidFill>
                  <a:srgbClr val="6E6259"/>
                </a:solidFill>
                <a:effectLst/>
                <a:latin typeface="urw-geometric"/>
              </a:rPr>
              <a:t>These measures include auditory brainstem response (ABR), middle latency response (MLR), late cortical response, P300, and mismatch </a:t>
            </a:r>
            <a:r>
              <a:rPr lang="en-US" b="0" i="0" dirty="0" err="1">
                <a:solidFill>
                  <a:srgbClr val="6E6259"/>
                </a:solidFill>
                <a:effectLst/>
                <a:latin typeface="urw-geometric"/>
              </a:rPr>
              <a:t>negativity.Electrophysiologic</a:t>
            </a:r>
            <a:r>
              <a:rPr lang="en-US" b="0" i="0" dirty="0">
                <a:solidFill>
                  <a:srgbClr val="6E6259"/>
                </a:solidFill>
                <a:effectLst/>
                <a:latin typeface="urw-geometric"/>
              </a:rPr>
              <a:t> measures may be useful in cases where behavioral procedures are not feasible (e.g., infants and very young children, non-English speakers).</a:t>
            </a:r>
          </a:p>
          <a:p>
            <a:pPr lvl="1"/>
            <a:endParaRPr lang="en-IN" dirty="0"/>
          </a:p>
        </p:txBody>
      </p:sp>
    </p:spTree>
    <p:extLst>
      <p:ext uri="{BB962C8B-B14F-4D97-AF65-F5344CB8AC3E}">
        <p14:creationId xmlns:p14="http://schemas.microsoft.com/office/powerpoint/2010/main" val="28776026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057400" y="2057400"/>
            <a:ext cx="4191000" cy="2773363"/>
          </a:xfrm>
        </p:spPr>
        <p:txBody>
          <a:bodyPr>
            <a:normAutofit lnSpcReduction="10000"/>
          </a:bodyPr>
          <a:lstStyle/>
          <a:p>
            <a:pPr>
              <a:buNone/>
            </a:pPr>
            <a:r>
              <a:rPr lang="en-IN" sz="88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Thank u </a:t>
            </a:r>
            <a:endParaRPr lang="en-US" sz="88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9B383E-5458-4F1D-9C28-D35172B65292}"/>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3F0DBF0C-94B1-4A8B-B187-7F4C2963181D}"/>
              </a:ext>
            </a:extLst>
          </p:cNvPr>
          <p:cNvSpPr>
            <a:spLocks noGrp="1"/>
          </p:cNvSpPr>
          <p:nvPr>
            <p:ph idx="1"/>
          </p:nvPr>
        </p:nvSpPr>
        <p:spPr/>
        <p:txBody>
          <a:bodyPr/>
          <a:lstStyle/>
          <a:p>
            <a:pPr>
              <a:lnSpc>
                <a:spcPct val="115000"/>
              </a:lnSpc>
              <a:spcAft>
                <a:spcPts val="1000"/>
              </a:spcAft>
            </a:pPr>
            <a:r>
              <a:rPr lang="en-US" sz="1800" dirty="0">
                <a:effectLst/>
                <a:latin typeface="Calibri" panose="020F0502020204030204" pitchFamily="34" charset="0"/>
                <a:ea typeface="Calibri" panose="020F0502020204030204" pitchFamily="34" charset="0"/>
                <a:cs typeface="Arial" panose="020B0604020202020204" pitchFamily="34" charset="0"/>
              </a:rPr>
              <a:t>ASHA (1996) defined the CAP.</a:t>
            </a:r>
            <a:endParaRPr lang="en-IN" sz="18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en-US" sz="1800" dirty="0">
                <a:effectLst/>
                <a:latin typeface="Calibri" panose="020F0502020204030204" pitchFamily="34" charset="0"/>
                <a:ea typeface="Calibri" panose="020F0502020204030204" pitchFamily="34" charset="0"/>
                <a:cs typeface="Arial" panose="020B0604020202020204" pitchFamily="34" charset="0"/>
              </a:rPr>
              <a:t>Jerger &amp; Musiek (2000) proposed that it should be limited to auditory pathways only and hence to drop down “C” of CAPD. </a:t>
            </a:r>
            <a:endParaRPr lang="en-IN" sz="18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en-US" sz="1800" dirty="0">
                <a:effectLst/>
                <a:latin typeface="Calibri" panose="020F0502020204030204" pitchFamily="34" charset="0"/>
                <a:ea typeface="Calibri" panose="020F0502020204030204" pitchFamily="34" charset="0"/>
                <a:cs typeface="Arial" panose="020B0604020202020204" pitchFamily="34" charset="0"/>
              </a:rPr>
              <a:t>ASHA (2005) reported that some professionals want to use ‘central’ while other might not want it and hence they kept it in </a:t>
            </a:r>
            <a:r>
              <a:rPr lang="en-US" sz="1800" b="1" dirty="0">
                <a:effectLst/>
                <a:latin typeface="Calibri" panose="020F0502020204030204" pitchFamily="34" charset="0"/>
                <a:ea typeface="Calibri" panose="020F0502020204030204" pitchFamily="34" charset="0"/>
                <a:cs typeface="Arial" panose="020B0604020202020204" pitchFamily="34" charset="0"/>
              </a:rPr>
              <a:t>parenthesis (C). </a:t>
            </a:r>
            <a:endParaRPr lang="en-IN" sz="18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en-US" sz="1800" dirty="0">
                <a:effectLst/>
                <a:latin typeface="Calibri" panose="020F0502020204030204" pitchFamily="34" charset="0"/>
                <a:ea typeface="Calibri" panose="020F0502020204030204" pitchFamily="34" charset="0"/>
                <a:cs typeface="Arial" panose="020B0604020202020204" pitchFamily="34" charset="0"/>
              </a:rPr>
              <a:t>But the report confirmed that the disorder should be limited to auditory pathway only.</a:t>
            </a:r>
            <a:endParaRPr lang="en-IN" sz="1800" dirty="0">
              <a:effectLst/>
              <a:latin typeface="Calibri" panose="020F0502020204030204" pitchFamily="34" charset="0"/>
              <a:ea typeface="Calibri" panose="020F0502020204030204" pitchFamily="34" charset="0"/>
              <a:cs typeface="Arial" panose="020B0604020202020204" pitchFamily="34" charset="0"/>
            </a:endParaRPr>
          </a:p>
          <a:p>
            <a:endParaRPr lang="en-IN" dirty="0"/>
          </a:p>
        </p:txBody>
      </p:sp>
    </p:spTree>
    <p:extLst>
      <p:ext uri="{BB962C8B-B14F-4D97-AF65-F5344CB8AC3E}">
        <p14:creationId xmlns:p14="http://schemas.microsoft.com/office/powerpoint/2010/main" val="4139197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Central auditory processing (CAP)—</a:t>
            </a:r>
            <a:r>
              <a:rPr lang="en-US" dirty="0"/>
              <a:t>also seen in the literature as (central) auditory processing or auditory processing—is the perceptual processing of auditory information in the central auditory nervous system (CANS) and the neurobiological activity that underlies that processing and gives rise to </a:t>
            </a:r>
            <a:r>
              <a:rPr lang="en-US" dirty="0" err="1"/>
              <a:t>electrophysiologic</a:t>
            </a:r>
            <a:r>
              <a:rPr lang="en-US" dirty="0"/>
              <a:t> auditory potentials (American Speech-Language-Hearing Association [ASHA], 2005)</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390C6-7FA8-4FDC-BFE0-6531A0233D5C}"/>
              </a:ext>
            </a:extLst>
          </p:cNvPr>
          <p:cNvSpPr>
            <a:spLocks noGrp="1"/>
          </p:cNvSpPr>
          <p:nvPr>
            <p:ph type="title"/>
          </p:nvPr>
        </p:nvSpPr>
        <p:spPr/>
        <p:txBody>
          <a:bodyPr/>
          <a:lstStyle/>
          <a:p>
            <a:r>
              <a:rPr lang="en-IN" dirty="0"/>
              <a:t>Definition</a:t>
            </a:r>
          </a:p>
        </p:txBody>
      </p:sp>
      <p:sp>
        <p:nvSpPr>
          <p:cNvPr id="3" name="Content Placeholder 2">
            <a:extLst>
              <a:ext uri="{FF2B5EF4-FFF2-40B4-BE49-F238E27FC236}">
                <a16:creationId xmlns:a16="http://schemas.microsoft.com/office/drawing/2014/main" id="{A48F9ADD-534B-4E15-BCE5-E8E6CEF128C9}"/>
              </a:ext>
            </a:extLst>
          </p:cNvPr>
          <p:cNvSpPr>
            <a:spLocks noGrp="1"/>
          </p:cNvSpPr>
          <p:nvPr>
            <p:ph idx="1"/>
          </p:nvPr>
        </p:nvSpPr>
        <p:spPr/>
        <p:txBody>
          <a:bodyPr/>
          <a:lstStyle/>
          <a:p>
            <a:pPr marL="342900" lvl="0" indent="-342900" rtl="0">
              <a:lnSpc>
                <a:spcPct val="115000"/>
              </a:lnSpc>
              <a:spcAft>
                <a:spcPts val="1000"/>
              </a:spcAft>
              <a:buFont typeface="Arial" panose="020B0604020202020204" pitchFamily="34" charset="0"/>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(C)APD is defined as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1800" dirty="0">
                <a:effectLst/>
                <a:latin typeface="Calibri" panose="020F0502020204030204" pitchFamily="34" charset="0"/>
                <a:ea typeface="Calibri" panose="020F0502020204030204" pitchFamily="34" charset="0"/>
                <a:cs typeface="Arial" panose="020B0604020202020204" pitchFamily="34" charset="0"/>
              </a:rPr>
              <a:t>	- difficulty in processing and understanding both verbal and non-verbal auditory stimuli. </a:t>
            </a:r>
            <a:endParaRPr lang="en-IN" sz="18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en-US" sz="1800" dirty="0">
                <a:effectLst/>
                <a:latin typeface="Calibri" panose="020F0502020204030204" pitchFamily="34" charset="0"/>
                <a:ea typeface="Calibri" panose="020F0502020204030204" pitchFamily="34" charset="0"/>
                <a:cs typeface="Arial" panose="020B0604020202020204" pitchFamily="34" charset="0"/>
              </a:rPr>
              <a:t>	- the result of auditory stimuli reaching the brain with inadequate processing of the perceived stimuli. 																		</a:t>
            </a:r>
            <a:r>
              <a:rPr lang="en-US" sz="1800" b="1" i="1" dirty="0">
                <a:effectLst/>
                <a:latin typeface="Calibri" panose="020F0502020204030204" pitchFamily="34" charset="0"/>
                <a:ea typeface="Calibri" panose="020F0502020204030204" pitchFamily="34" charset="0"/>
                <a:cs typeface="Arial" panose="020B0604020202020204" pitchFamily="34" charset="0"/>
              </a:rPr>
              <a:t>(Boone, 1986)</a:t>
            </a:r>
            <a:endParaRPr lang="en-IN" sz="1800" dirty="0">
              <a:effectLst/>
              <a:latin typeface="Calibri" panose="020F0502020204030204" pitchFamily="34" charset="0"/>
              <a:ea typeface="Calibri" panose="020F0502020204030204" pitchFamily="34" charset="0"/>
              <a:cs typeface="Arial" panose="020B0604020202020204" pitchFamily="34" charset="0"/>
            </a:endParaRPr>
          </a:p>
          <a:p>
            <a:endParaRPr lang="en-IN" dirty="0"/>
          </a:p>
        </p:txBody>
      </p:sp>
    </p:spTree>
    <p:extLst>
      <p:ext uri="{BB962C8B-B14F-4D97-AF65-F5344CB8AC3E}">
        <p14:creationId xmlns:p14="http://schemas.microsoft.com/office/powerpoint/2010/main" val="28013016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691BD-2F6D-4FB0-A0C7-6DB947CC461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0D6C340D-671C-4A29-86A9-BE2A2359B8D2}"/>
              </a:ext>
            </a:extLst>
          </p:cNvPr>
          <p:cNvSpPr>
            <a:spLocks noGrp="1"/>
          </p:cNvSpPr>
          <p:nvPr>
            <p:ph idx="1"/>
          </p:nvPr>
        </p:nvSpPr>
        <p:spPr/>
        <p:txBody>
          <a:bodyPr/>
          <a:lstStyle/>
          <a:p>
            <a:pPr marL="342900" lvl="0" indent="-342900" rtl="0">
              <a:lnSpc>
                <a:spcPct val="115000"/>
              </a:lnSpc>
              <a:spcAft>
                <a:spcPts val="1000"/>
              </a:spcAft>
              <a:buFont typeface="Arial" panose="020B0604020202020204" pitchFamily="34" charset="0"/>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(C)APD refers to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1800" dirty="0">
                <a:effectLst/>
                <a:latin typeface="Calibri" panose="020F0502020204030204" pitchFamily="34" charset="0"/>
                <a:ea typeface="Calibri" panose="020F0502020204030204" pitchFamily="34" charset="0"/>
                <a:cs typeface="Arial" panose="020B0604020202020204" pitchFamily="34" charset="0"/>
              </a:rPr>
              <a:t>	- the inability or impaired ability to attend to, discriminate, recognize or comprehend information presented auditorily, even though the person has normal intelligence and hearing sensitivity.</a:t>
            </a:r>
            <a:endParaRPr lang="en-IN" sz="1800" dirty="0">
              <a:effectLst/>
              <a:latin typeface="Calibri" panose="020F0502020204030204" pitchFamily="34" charset="0"/>
              <a:ea typeface="Calibri" panose="020F0502020204030204" pitchFamily="34" charset="0"/>
              <a:cs typeface="Arial" panose="020B0604020202020204" pitchFamily="34" charset="0"/>
            </a:endParaRPr>
          </a:p>
          <a:p>
            <a:endParaRPr lang="en-IN" dirty="0"/>
          </a:p>
        </p:txBody>
      </p:sp>
    </p:spTree>
    <p:extLst>
      <p:ext uri="{BB962C8B-B14F-4D97-AF65-F5344CB8AC3E}">
        <p14:creationId xmlns:p14="http://schemas.microsoft.com/office/powerpoint/2010/main" val="29517990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6CEE4-230F-4FF0-89E4-5F4FB9F9B70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B71E23CA-43DB-4140-B1ED-27C7EB9F84E5}"/>
              </a:ext>
            </a:extLst>
          </p:cNvPr>
          <p:cNvSpPr>
            <a:spLocks noGrp="1"/>
          </p:cNvSpPr>
          <p:nvPr>
            <p:ph idx="1"/>
          </p:nvPr>
        </p:nvSpPr>
        <p:spPr>
          <a:xfrm>
            <a:off x="228600" y="2057400"/>
            <a:ext cx="8686800" cy="4902200"/>
          </a:xfrm>
        </p:spPr>
        <p:txBody>
          <a:bodyPr>
            <a:normAutofit fontScale="85000" lnSpcReduction="10000"/>
          </a:bodyPr>
          <a:lstStyle/>
          <a:p>
            <a:pPr marL="342900" lvl="0" indent="-342900" rtl="0">
              <a:lnSpc>
                <a:spcPct val="115000"/>
              </a:lnSpc>
              <a:spcAft>
                <a:spcPts val="1000"/>
              </a:spcAft>
              <a:buFont typeface="Arial" panose="020B0604020202020204" pitchFamily="34" charset="0"/>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ASHA Task Force on (C)APD definition :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1800" dirty="0">
                <a:effectLst/>
                <a:latin typeface="Calibri" panose="020F0502020204030204" pitchFamily="34" charset="0"/>
                <a:ea typeface="Calibri" panose="020F0502020204030204" pitchFamily="34" charset="0"/>
                <a:cs typeface="Arial" panose="020B0604020202020204" pitchFamily="34" charset="0"/>
              </a:rPr>
              <a:t>	Central auditory processes are the auditory system mechanisms and processes responsible for the following behavioral phenomena:</a:t>
            </a:r>
            <a:endParaRPr lang="en-IN"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spcAft>
                <a:spcPts val="1000"/>
              </a:spcAft>
              <a:buFont typeface="Wingdings" panose="05000000000000000000" pitchFamily="2" charset="2"/>
              <a:buChar char=""/>
              <a:tabLst>
                <a:tab pos="457200" algn="l"/>
              </a:tabLst>
            </a:pPr>
            <a:r>
              <a:rPr lang="en-US" sz="1800" dirty="0">
                <a:effectLst/>
                <a:latin typeface="Calibri" panose="020F0502020204030204" pitchFamily="34" charset="0"/>
                <a:ea typeface="Calibri" panose="020F0502020204030204" pitchFamily="34" charset="0"/>
                <a:cs typeface="Arial" panose="020B0604020202020204" pitchFamily="34" charset="0"/>
              </a:rPr>
              <a:t>sound localization and lateralization</a:t>
            </a:r>
            <a:endParaRPr lang="en-IN"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spcAft>
                <a:spcPts val="1000"/>
              </a:spcAft>
              <a:buFont typeface="Wingdings" panose="05000000000000000000" pitchFamily="2" charset="2"/>
              <a:buChar char=""/>
              <a:tabLst>
                <a:tab pos="457200" algn="l"/>
              </a:tabLst>
            </a:pPr>
            <a:r>
              <a:rPr lang="en-US" sz="1800" dirty="0">
                <a:effectLst/>
                <a:latin typeface="Calibri" panose="020F0502020204030204" pitchFamily="34" charset="0"/>
                <a:ea typeface="Calibri" panose="020F0502020204030204" pitchFamily="34" charset="0"/>
                <a:cs typeface="Arial" panose="020B0604020202020204" pitchFamily="34" charset="0"/>
              </a:rPr>
              <a:t>auditory discrimination</a:t>
            </a:r>
            <a:endParaRPr lang="en-IN"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spcAft>
                <a:spcPts val="1000"/>
              </a:spcAft>
              <a:buFont typeface="Wingdings" panose="05000000000000000000" pitchFamily="2" charset="2"/>
              <a:buChar char=""/>
              <a:tabLst>
                <a:tab pos="457200" algn="l"/>
              </a:tabLst>
            </a:pPr>
            <a:r>
              <a:rPr lang="en-US" sz="1800" dirty="0">
                <a:effectLst/>
                <a:latin typeface="Calibri" panose="020F0502020204030204" pitchFamily="34" charset="0"/>
                <a:ea typeface="Calibri" panose="020F0502020204030204" pitchFamily="34" charset="0"/>
                <a:cs typeface="Arial" panose="020B0604020202020204" pitchFamily="34" charset="0"/>
              </a:rPr>
              <a:t>auditory pattern recognition</a:t>
            </a:r>
            <a:endParaRPr lang="en-IN"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spcAft>
                <a:spcPts val="1000"/>
              </a:spcAft>
              <a:buFont typeface="Wingdings" panose="05000000000000000000" pitchFamily="2" charset="2"/>
              <a:buChar char=""/>
              <a:tabLst>
                <a:tab pos="457200" algn="l"/>
              </a:tabLst>
            </a:pPr>
            <a:r>
              <a:rPr lang="en-US" sz="1800" dirty="0">
                <a:effectLst/>
                <a:latin typeface="Calibri" panose="020F0502020204030204" pitchFamily="34" charset="0"/>
                <a:ea typeface="Calibri" panose="020F0502020204030204" pitchFamily="34" charset="0"/>
                <a:cs typeface="Arial" panose="020B0604020202020204" pitchFamily="34" charset="0"/>
              </a:rPr>
              <a:t>temporal aspects of audition (temporal resolution, temporal masking </a:t>
            </a: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en-US" sz="1800" dirty="0">
                <a:effectLst/>
                <a:latin typeface="Calibri" panose="020F0502020204030204" pitchFamily="34" charset="0"/>
                <a:ea typeface="Calibri" panose="020F0502020204030204" pitchFamily="34" charset="0"/>
                <a:cs typeface="Arial" panose="020B0604020202020204" pitchFamily="34" charset="0"/>
              </a:rPr>
              <a:t>temporal integration </a:t>
            </a: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en-US" sz="1800" dirty="0">
                <a:effectLst/>
                <a:latin typeface="Calibri" panose="020F0502020204030204" pitchFamily="34" charset="0"/>
                <a:ea typeface="Calibri" panose="020F0502020204030204" pitchFamily="34" charset="0"/>
                <a:cs typeface="Arial" panose="020B0604020202020204" pitchFamily="34" charset="0"/>
              </a:rPr>
              <a:t>temporal ordering</a:t>
            </a:r>
            <a:r>
              <a:rPr lang="en-GB" sz="1800" dirty="0">
                <a:effectLst/>
                <a:latin typeface="Calibri" panose="020F0502020204030204" pitchFamily="34" charset="0"/>
                <a:ea typeface="Calibri" panose="020F0502020204030204" pitchFamily="34" charset="0"/>
                <a:cs typeface="Arial" panose="020B0604020202020204" pitchFamily="34" charset="0"/>
              </a:rPr>
              <a:t>)</a:t>
            </a:r>
            <a:endParaRPr lang="en-IN"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spcAft>
                <a:spcPts val="1000"/>
              </a:spcAft>
              <a:buFont typeface="Wingdings" panose="05000000000000000000" pitchFamily="2" charset="2"/>
              <a:buChar char=""/>
              <a:tabLst>
                <a:tab pos="457200" algn="l"/>
              </a:tabLst>
            </a:pPr>
            <a:r>
              <a:rPr lang="en-US" sz="1800" dirty="0">
                <a:effectLst/>
                <a:latin typeface="Calibri" panose="020F0502020204030204" pitchFamily="34" charset="0"/>
                <a:ea typeface="Calibri" panose="020F0502020204030204" pitchFamily="34" charset="0"/>
                <a:cs typeface="Arial" panose="020B0604020202020204" pitchFamily="34" charset="0"/>
              </a:rPr>
              <a:t>auditory performance with competing acoustic signals</a:t>
            </a:r>
            <a:endParaRPr lang="en-IN"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spcAft>
                <a:spcPts val="1000"/>
              </a:spcAft>
              <a:buFont typeface="Wingdings" panose="05000000000000000000" pitchFamily="2" charset="2"/>
              <a:buChar char=""/>
              <a:tabLst>
                <a:tab pos="457200" algn="l"/>
              </a:tabLst>
            </a:pPr>
            <a:r>
              <a:rPr lang="en-US" sz="1800" dirty="0">
                <a:effectLst/>
                <a:latin typeface="Calibri" panose="020F0502020204030204" pitchFamily="34" charset="0"/>
                <a:ea typeface="Calibri" panose="020F0502020204030204" pitchFamily="34" charset="0"/>
                <a:cs typeface="Arial" panose="020B0604020202020204" pitchFamily="34" charset="0"/>
              </a:rPr>
              <a:t>auditory performance with degraded acoustic signals</a:t>
            </a:r>
            <a:endParaRPr lang="en-IN" sz="18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en-US" sz="1800" dirty="0">
                <a:effectLst/>
                <a:latin typeface="Calibri" panose="020F0502020204030204" pitchFamily="34" charset="0"/>
                <a:ea typeface="Calibri" panose="020F0502020204030204" pitchFamily="34" charset="0"/>
                <a:cs typeface="Arial" panose="020B0604020202020204" pitchFamily="34" charset="0"/>
              </a:rPr>
              <a:t>							</a:t>
            </a:r>
            <a:r>
              <a:rPr lang="en-US" sz="1800" b="1" dirty="0">
                <a:effectLst/>
                <a:latin typeface="Calibri" panose="020F0502020204030204" pitchFamily="34" charset="0"/>
                <a:ea typeface="Calibri" panose="020F0502020204030204" pitchFamily="34" charset="0"/>
                <a:cs typeface="Arial" panose="020B0604020202020204" pitchFamily="34" charset="0"/>
              </a:rPr>
              <a:t>(ASHA, 1996) </a:t>
            </a:r>
            <a:endParaRPr lang="en-IN" sz="1800" dirty="0">
              <a:effectLst/>
              <a:latin typeface="Calibri" panose="020F0502020204030204" pitchFamily="34" charset="0"/>
              <a:ea typeface="Calibri" panose="020F0502020204030204" pitchFamily="34" charset="0"/>
              <a:cs typeface="Arial" panose="020B0604020202020204" pitchFamily="34" charset="0"/>
            </a:endParaRPr>
          </a:p>
          <a:p>
            <a:endParaRPr lang="en-IN" dirty="0"/>
          </a:p>
        </p:txBody>
      </p:sp>
    </p:spTree>
    <p:extLst>
      <p:ext uri="{BB962C8B-B14F-4D97-AF65-F5344CB8AC3E}">
        <p14:creationId xmlns:p14="http://schemas.microsoft.com/office/powerpoint/2010/main" val="14047700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2133600"/>
            <a:ext cx="8686800" cy="3992563"/>
          </a:xfrm>
        </p:spPr>
        <p:txBody>
          <a:bodyPr>
            <a:normAutofit fontScale="77500" lnSpcReduction="20000"/>
          </a:bodyPr>
          <a:lstStyle/>
          <a:p>
            <a:r>
              <a:rPr lang="en-US" dirty="0"/>
              <a:t>CAP consists of mechanisms that preserve, refine, analyze, modify, organize, and interpret information from the auditory periphery.</a:t>
            </a:r>
          </a:p>
          <a:p>
            <a:r>
              <a:rPr lang="en-US" dirty="0"/>
              <a:t>These mechanisms underlie the following skills:</a:t>
            </a:r>
          </a:p>
          <a:p>
            <a:r>
              <a:rPr lang="en-US" b="1" dirty="0"/>
              <a:t>Auditory discrimination</a:t>
            </a:r>
            <a:endParaRPr lang="en-US" dirty="0"/>
          </a:p>
          <a:p>
            <a:r>
              <a:rPr lang="en-US" b="1" dirty="0"/>
              <a:t>Temporal processing</a:t>
            </a:r>
            <a:endParaRPr lang="en-US" dirty="0"/>
          </a:p>
          <a:p>
            <a:pPr lvl="1"/>
            <a:r>
              <a:rPr lang="en-US" dirty="0"/>
              <a:t>Auditory pattern recognition</a:t>
            </a:r>
          </a:p>
          <a:p>
            <a:pPr lvl="1"/>
            <a:r>
              <a:rPr lang="en-US" dirty="0"/>
              <a:t>Temporal aspects of audition, including</a:t>
            </a:r>
          </a:p>
          <a:p>
            <a:pPr lvl="2"/>
            <a:r>
              <a:rPr lang="en-US" dirty="0"/>
              <a:t>temporal integration;</a:t>
            </a:r>
          </a:p>
          <a:p>
            <a:pPr lvl="2"/>
            <a:r>
              <a:rPr lang="en-US" dirty="0"/>
              <a:t>temporal resolution (e.g., temporal gap detection);</a:t>
            </a:r>
          </a:p>
          <a:p>
            <a:pPr lvl="2"/>
            <a:r>
              <a:rPr lang="en-US" dirty="0"/>
              <a:t>temporal ordering; and</a:t>
            </a:r>
          </a:p>
          <a:p>
            <a:pPr lvl="2"/>
            <a:r>
              <a:rPr lang="en-US" dirty="0"/>
              <a:t>temporal masking.</a:t>
            </a:r>
          </a:p>
          <a:p>
            <a:r>
              <a:rPr lang="en-US" b="1" dirty="0"/>
              <a:t>Binaural processing</a:t>
            </a:r>
            <a:endParaRPr lang="en-US" dirty="0"/>
          </a:p>
          <a:p>
            <a:pPr lvl="1"/>
            <a:r>
              <a:rPr lang="en-US" dirty="0"/>
              <a:t>Sound localization and lateralization</a:t>
            </a:r>
          </a:p>
          <a:p>
            <a:pPr lvl="1"/>
            <a:r>
              <a:rPr lang="en-US" dirty="0"/>
              <a:t>Auditory performance with competing or degraded acoustic signals (including dichotic listening; ASHA, 2005)</a:t>
            </a:r>
          </a:p>
          <a:p>
            <a:pPr marL="514350" indent="-514350">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ASHA uses the term </a:t>
            </a:r>
            <a:r>
              <a:rPr lang="en-US" b="1" dirty="0"/>
              <a:t>Central Auditory Processing Disorder (CAPD)</a:t>
            </a:r>
            <a:r>
              <a:rPr lang="en-US" dirty="0"/>
              <a:t> to refer to deficits in the neural processing of auditory information in the CANS not due to higher order language or cognition, as demonstrated by poor performance in one or more of the skills listed above (ASHA, 2005)</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44</TotalTime>
  <Words>1628</Words>
  <Application>Microsoft Office PowerPoint</Application>
  <PresentationFormat>On-screen Show (4:3)</PresentationFormat>
  <Paragraphs>125</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Ion Boardroom</vt:lpstr>
      <vt:lpstr>Definition of CAPD</vt:lpstr>
      <vt:lpstr>Historical Background</vt:lpstr>
      <vt:lpstr>PowerPoint Presentation</vt:lpstr>
      <vt:lpstr>PowerPoint Presentation</vt:lpstr>
      <vt:lpstr>Definition</vt:lpstr>
      <vt:lpstr>PowerPoint Presentation</vt:lpstr>
      <vt:lpstr>PowerPoint Presentation</vt:lpstr>
      <vt:lpstr>PowerPoint Presentation</vt:lpstr>
      <vt:lpstr>PowerPoint Presentation</vt:lpstr>
      <vt:lpstr>PowerPoint Presentation</vt:lpstr>
      <vt:lpstr>Signs and symptoms</vt:lpstr>
      <vt:lpstr>PowerPoint Presentation</vt:lpstr>
      <vt:lpstr>PowerPoint Presentation</vt:lpstr>
      <vt:lpstr>Causes</vt:lpstr>
      <vt:lpstr>PowerPoint Presentation</vt:lpstr>
      <vt:lpstr>Behaviours specific to a classroom</vt:lpstr>
      <vt:lpstr>Assesment</vt:lpstr>
      <vt:lpstr>Screening</vt:lpstr>
      <vt:lpstr>Comprehensive Assessment </vt:lpstr>
      <vt:lpstr>PowerPoint Presentation</vt:lpstr>
      <vt:lpstr>There are two types of audiologic evaluation measures that can be used to assess auditory processing skills.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Definition of CAPD</dc:title>
  <dc:creator>Admin</dc:creator>
  <cp:lastModifiedBy>shubham tiwari</cp:lastModifiedBy>
  <cp:revision>8</cp:revision>
  <dcterms:created xsi:type="dcterms:W3CDTF">2006-08-16T00:00:00Z</dcterms:created>
  <dcterms:modified xsi:type="dcterms:W3CDTF">2021-03-26T04:34:01Z</dcterms:modified>
</cp:coreProperties>
</file>