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5" r:id="rId2"/>
    <p:sldId id="320" r:id="rId3"/>
    <p:sldId id="321" r:id="rId4"/>
    <p:sldId id="322" r:id="rId5"/>
    <p:sldId id="323" r:id="rId6"/>
    <p:sldId id="324" r:id="rId7"/>
    <p:sldId id="325" r:id="rId8"/>
    <p:sldId id="326" r:id="rId9"/>
    <p:sldId id="327" r:id="rId10"/>
    <p:sldId id="328" r:id="rId11"/>
    <p:sldId id="329" r:id="rId12"/>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9" autoAdjust="0"/>
  </p:normalViewPr>
  <p:slideViewPr>
    <p:cSldViewPr showGuides="1">
      <p:cViewPr varScale="1">
        <p:scale>
          <a:sx n="98" d="100"/>
          <a:sy n="98" d="100"/>
        </p:scale>
        <p:origin x="110" y="91"/>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3/25/2021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3/25/2021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3/25/2021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3/25/2021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3/25/2021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3/25/2021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3/25/2021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3/25/2021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3/25/2021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3/25/2021</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3/25/2021</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7788" y="657064"/>
            <a:ext cx="8229600" cy="2231504"/>
          </a:xfrm>
        </p:spPr>
        <p:txBody>
          <a:bodyPr>
            <a:normAutofit/>
          </a:bodyPr>
          <a:lstStyle/>
          <a:p>
            <a:r>
              <a:rPr lang="en-US" sz="4400" dirty="0">
                <a:effectLst/>
                <a:latin typeface="Book Antiqua" panose="02040602050305030304" pitchFamily="18" charset="0"/>
                <a:ea typeface="Calibri" panose="020F0502020204030204" pitchFamily="34" charset="0"/>
                <a:cs typeface="Times New Roman" panose="02020603050405020304" pitchFamily="18" charset="0"/>
              </a:rPr>
              <a:t>ASSISTIVE LISTENING DEVICES</a:t>
            </a:r>
            <a:br>
              <a:rPr lang="en-IN" sz="4400" dirty="0">
                <a:effectLst/>
                <a:latin typeface="Book Antiqua" panose="02040602050305030304" pitchFamily="18" charset="0"/>
                <a:ea typeface="Calibri" panose="020F0502020204030204" pitchFamily="34" charset="0"/>
                <a:cs typeface="Times New Roman" panose="02020603050405020304" pitchFamily="18" charset="0"/>
              </a:rPr>
            </a:br>
            <a:endParaRPr lang="en-US" sz="4400" dirty="0">
              <a:latin typeface="Book Antiqua" panose="02040602050305030304" pitchFamily="18" charset="0"/>
            </a:endParaRPr>
          </a:p>
        </p:txBody>
      </p:sp>
      <p:sp>
        <p:nvSpPr>
          <p:cNvPr id="4" name="Subtitle 3"/>
          <p:cNvSpPr>
            <a:spLocks noGrp="1"/>
          </p:cNvSpPr>
          <p:nvPr>
            <p:ph type="subTitle" idx="1"/>
          </p:nvPr>
        </p:nvSpPr>
        <p:spPr>
          <a:xfrm>
            <a:off x="405780" y="5229200"/>
            <a:ext cx="8229600" cy="1150640"/>
          </a:xfrm>
        </p:spPr>
        <p:txBody>
          <a:bodyPr/>
          <a:lstStyle/>
          <a:p>
            <a:r>
              <a:rPr lang="en-US" dirty="0">
                <a:solidFill>
                  <a:srgbClr val="FFFF00"/>
                </a:solidFill>
                <a:latin typeface="Arial" panose="020B0604020202020204" pitchFamily="34" charset="0"/>
                <a:cs typeface="Arial" panose="020B0604020202020204" pitchFamily="34" charset="0"/>
              </a:rPr>
              <a:t>Submitted to: Muneer Sir</a:t>
            </a:r>
          </a:p>
          <a:p>
            <a:r>
              <a:rPr lang="en-US" dirty="0">
                <a:solidFill>
                  <a:srgbClr val="FFFF00"/>
                </a:solidFill>
                <a:latin typeface="Arial" panose="020B0604020202020204" pitchFamily="34" charset="0"/>
                <a:cs typeface="Arial" panose="020B0604020202020204" pitchFamily="34" charset="0"/>
              </a:rPr>
              <a:t>Presented by: Jay Mehta</a:t>
            </a:r>
          </a:p>
          <a:p>
            <a:r>
              <a:rPr lang="en-US" dirty="0">
                <a:solidFill>
                  <a:srgbClr val="FFFF00"/>
                </a:solidFill>
                <a:latin typeface="Arial" panose="020B0604020202020204" pitchFamily="34" charset="0"/>
                <a:cs typeface="Arial" panose="020B0604020202020204" pitchFamily="34" charset="0"/>
              </a:rPr>
              <a:t>BASLP 3</a:t>
            </a:r>
            <a:r>
              <a:rPr lang="en-US" baseline="30000" dirty="0">
                <a:solidFill>
                  <a:srgbClr val="FFFF00"/>
                </a:solidFill>
                <a:latin typeface="Arial" panose="020B0604020202020204" pitchFamily="34" charset="0"/>
                <a:cs typeface="Arial" panose="020B0604020202020204" pitchFamily="34" charset="0"/>
              </a:rPr>
              <a:t>rd</a:t>
            </a:r>
            <a:r>
              <a:rPr lang="en-US" dirty="0">
                <a:solidFill>
                  <a:srgbClr val="FFFF00"/>
                </a:solidFill>
                <a:latin typeface="Arial" panose="020B0604020202020204" pitchFamily="34" charset="0"/>
                <a:cs typeface="Arial" panose="020B0604020202020204" pitchFamily="34" charset="0"/>
              </a:rPr>
              <a:t> sem</a:t>
            </a:r>
          </a:p>
          <a:p>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09712-27AA-410A-8DF0-5E557948B97C}"/>
              </a:ext>
            </a:extLst>
          </p:cNvPr>
          <p:cNvSpPr>
            <a:spLocks noGrp="1"/>
          </p:cNvSpPr>
          <p:nvPr>
            <p:ph idx="1"/>
          </p:nvPr>
        </p:nvSpPr>
        <p:spPr>
          <a:xfrm>
            <a:off x="405780" y="692696"/>
            <a:ext cx="10539056" cy="5831160"/>
          </a:xfrm>
        </p:spPr>
        <p:txBody>
          <a:bodyPr/>
          <a:lstStyle/>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The ALD comprises one or more of these detectors or sensors, plus one or more output transducers, the most common of which are:</a:t>
            </a:r>
          </a:p>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 loud sound with low, or adjustable pitch; </a:t>
            </a:r>
          </a:p>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 bright flashing light; and </a:t>
            </a:r>
          </a:p>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 vibrator that can be placed under the mattress or  pillow,  or  carried  in  the  pocket  in  the  form  of a pager.</a:t>
            </a:r>
          </a:p>
          <a:p>
            <a:pPr marL="0" indent="0">
              <a:buNone/>
            </a:pPr>
            <a:endParaRPr lang="en-IN" dirty="0"/>
          </a:p>
        </p:txBody>
      </p:sp>
    </p:spTree>
    <p:extLst>
      <p:ext uri="{BB962C8B-B14F-4D97-AF65-F5344CB8AC3E}">
        <p14:creationId xmlns:p14="http://schemas.microsoft.com/office/powerpoint/2010/main" val="271235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CF5C-37C9-40CB-82CE-B07E7EEE3F30}"/>
              </a:ext>
            </a:extLst>
          </p:cNvPr>
          <p:cNvSpPr>
            <a:spLocks noGrp="1"/>
          </p:cNvSpPr>
          <p:nvPr>
            <p:ph type="title"/>
          </p:nvPr>
        </p:nvSpPr>
        <p:spPr/>
        <p:txBody>
          <a:bodyPr/>
          <a:lstStyle/>
          <a:p>
            <a:r>
              <a:rPr lang="en-IN" dirty="0"/>
              <a:t>Pictures</a:t>
            </a:r>
            <a:br>
              <a:rPr lang="en-IN" dirty="0"/>
            </a:br>
            <a:endParaRPr lang="en-IN" dirty="0"/>
          </a:p>
        </p:txBody>
      </p:sp>
      <p:pic>
        <p:nvPicPr>
          <p:cNvPr id="4" name="Picture 3">
            <a:extLst>
              <a:ext uri="{FF2B5EF4-FFF2-40B4-BE49-F238E27FC236}">
                <a16:creationId xmlns:a16="http://schemas.microsoft.com/office/drawing/2014/main" id="{BBF5B4A9-8D7E-4C72-88C8-ECCE790AC1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3772" y="1752600"/>
            <a:ext cx="4297680" cy="3307080"/>
          </a:xfrm>
          <a:prstGeom prst="rect">
            <a:avLst/>
          </a:prstGeom>
          <a:noFill/>
          <a:ln>
            <a:noFill/>
          </a:ln>
        </p:spPr>
      </p:pic>
      <p:pic>
        <p:nvPicPr>
          <p:cNvPr id="5" name="Picture 4">
            <a:extLst>
              <a:ext uri="{FF2B5EF4-FFF2-40B4-BE49-F238E27FC236}">
                <a16:creationId xmlns:a16="http://schemas.microsoft.com/office/drawing/2014/main" id="{3D990C68-7790-4828-9D0B-DC6C5F7CDE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62364" y="2042159"/>
            <a:ext cx="5623560" cy="3063241"/>
          </a:xfrm>
          <a:prstGeom prst="rect">
            <a:avLst/>
          </a:prstGeom>
          <a:noFill/>
          <a:ln>
            <a:noFill/>
          </a:ln>
        </p:spPr>
      </p:pic>
    </p:spTree>
    <p:extLst>
      <p:ext uri="{BB962C8B-B14F-4D97-AF65-F5344CB8AC3E}">
        <p14:creationId xmlns:p14="http://schemas.microsoft.com/office/powerpoint/2010/main" val="16102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DCD2-28BE-472D-9881-6278093ACA39}"/>
              </a:ext>
            </a:extLst>
          </p:cNvPr>
          <p:cNvSpPr>
            <a:spLocks noGrp="1"/>
          </p:cNvSpPr>
          <p:nvPr>
            <p:ph type="title"/>
          </p:nvPr>
        </p:nvSpPr>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ASSISTIVE LISTENING DEVICES</a:t>
            </a:r>
            <a:br>
              <a:rPr lang="en-IN" sz="16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462D33F0-4F1B-41EA-8B44-F55AF44EF58D}"/>
              </a:ext>
            </a:extLst>
          </p:cNvPr>
          <p:cNvSpPr>
            <a:spLocks noGrp="1"/>
          </p:cNvSpPr>
          <p:nvPr>
            <p:ph idx="1"/>
          </p:nvPr>
        </p:nvSpPr>
        <p:spPr/>
        <p:txBody>
          <a:bodyPr>
            <a:normAutofit fontScale="85000" lnSpcReduction="10000"/>
          </a:bodyPr>
          <a:lstStyle/>
          <a:p>
            <a:pPr marL="342900" lvl="0" indent="-342900">
              <a:lnSpc>
                <a:spcPct val="115000"/>
              </a:lnSpc>
              <a:spcAft>
                <a:spcPts val="1000"/>
              </a:spcAft>
              <a:buFont typeface="Arial" panose="020B0604020202020204" pitchFamily="34" charset="0"/>
              <a:buChar char="•"/>
              <a:tabLst>
                <a:tab pos="457200" algn="l"/>
              </a:tabLs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An assistive listening device (ALD) is any type of device that can help you function better in your day-to-day communication situations.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An ALD can be used with or without hearing aids to overcome the negative effects of distance, background noise, or poor room acoustics.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So, even though you have a hearing aid, ALDs can offer greater ease of hearing (and therefore reduced stress and fatigue) in many day-to-day communication situations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83838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87DD-6B37-4CEF-9FC8-8F280DB4E7EB}"/>
              </a:ext>
            </a:extLst>
          </p:cNvPr>
          <p:cNvSpPr>
            <a:spLocks noGrp="1"/>
          </p:cNvSpPr>
          <p:nvPr>
            <p:ph type="title"/>
          </p:nvPr>
        </p:nvSpPr>
        <p:spPr>
          <a:xfrm>
            <a:off x="549797" y="116632"/>
            <a:ext cx="5688631" cy="1080120"/>
          </a:xfrm>
        </p:spPr>
        <p:txBody>
          <a:bodyPr/>
          <a:lstStyle/>
          <a:p>
            <a:r>
              <a:rPr lang="en-IN" dirty="0"/>
              <a:t>Cont.</a:t>
            </a:r>
          </a:p>
        </p:txBody>
      </p:sp>
      <p:sp>
        <p:nvSpPr>
          <p:cNvPr id="3" name="Content Placeholder 2">
            <a:extLst>
              <a:ext uri="{FF2B5EF4-FFF2-40B4-BE49-F238E27FC236}">
                <a16:creationId xmlns:a16="http://schemas.microsoft.com/office/drawing/2014/main" id="{DE1F386B-EFAE-4FD3-A994-1A38FAF65B37}"/>
              </a:ext>
            </a:extLst>
          </p:cNvPr>
          <p:cNvSpPr>
            <a:spLocks noGrp="1"/>
          </p:cNvSpPr>
          <p:nvPr>
            <p:ph idx="1"/>
          </p:nvPr>
        </p:nvSpPr>
        <p:spPr>
          <a:xfrm>
            <a:off x="405780" y="1340768"/>
            <a:ext cx="11305255" cy="5184575"/>
          </a:xfrm>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Assistive Listening Devices (ALDs), essentially they are amplifiers that bring sound directly into the ear. They separate the sounds, particularly speech, that a person wants to hear from background noise</a:t>
            </a:r>
          </a:p>
          <a:p>
            <a:pPr marL="342900" lvl="0" indent="-342900">
              <a:lnSpc>
                <a:spcPct val="115000"/>
              </a:lnSpc>
              <a:spcAft>
                <a:spcPts val="1000"/>
              </a:spcAft>
              <a:buFont typeface="Arial" panose="020B0604020202020204" pitchFamily="34" charset="0"/>
              <a:buChar char="•"/>
              <a:tabLst>
                <a:tab pos="4572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They improve the "speech to noise ratio".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Research indicates that people who are hard of hearing require increasing the signal to noise ratio of about 15 to 25 dB in order to achieve the same level of understanding as people with normal hearing.</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2800" dirty="0">
                <a:effectLst/>
                <a:latin typeface="Calibri" panose="020F0502020204030204" pitchFamily="34" charset="0"/>
                <a:ea typeface="Calibri" panose="020F0502020204030204" pitchFamily="34" charset="0"/>
                <a:cs typeface="Times New Roman" panose="02020603050405020304" pitchFamily="18" charset="0"/>
              </a:rPr>
              <a:t> They can be categorized into those that improve intelligibility and those that detect environmental events. </a:t>
            </a:r>
            <a:endParaRPr lang="en-IN" sz="2800" dirty="0"/>
          </a:p>
        </p:txBody>
      </p:sp>
    </p:spTree>
    <p:extLst>
      <p:ext uri="{BB962C8B-B14F-4D97-AF65-F5344CB8AC3E}">
        <p14:creationId xmlns:p14="http://schemas.microsoft.com/office/powerpoint/2010/main" val="295542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BCA7-24F8-445A-BD17-5A52F42F8E78}"/>
              </a:ext>
            </a:extLst>
          </p:cNvPr>
          <p:cNvSpPr>
            <a:spLocks noGrp="1"/>
          </p:cNvSpPr>
          <p:nvPr>
            <p:ph type="title"/>
          </p:nvPr>
        </p:nvSpPr>
        <p:spPr/>
        <p:txBody>
          <a:bodyPr/>
          <a:lstStyle/>
          <a:p>
            <a:r>
              <a:rPr lang="en-IN" dirty="0"/>
              <a:t>Pictures</a:t>
            </a:r>
            <a:br>
              <a:rPr lang="en-IN" dirty="0"/>
            </a:br>
            <a:endParaRPr lang="en-IN" dirty="0"/>
          </a:p>
        </p:txBody>
      </p:sp>
      <p:pic>
        <p:nvPicPr>
          <p:cNvPr id="4" name="Content Placeholder 3">
            <a:extLst>
              <a:ext uri="{FF2B5EF4-FFF2-40B4-BE49-F238E27FC236}">
                <a16:creationId xmlns:a16="http://schemas.microsoft.com/office/drawing/2014/main" id="{349162C0-9270-4441-B3BA-9A5D3116ED4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5820" y="2415411"/>
            <a:ext cx="5590778" cy="3143311"/>
          </a:xfrm>
          <a:prstGeom prst="rect">
            <a:avLst/>
          </a:prstGeom>
          <a:noFill/>
          <a:ln>
            <a:noFill/>
          </a:ln>
        </p:spPr>
      </p:pic>
      <p:pic>
        <p:nvPicPr>
          <p:cNvPr id="5" name="Picture 4">
            <a:extLst>
              <a:ext uri="{FF2B5EF4-FFF2-40B4-BE49-F238E27FC236}">
                <a16:creationId xmlns:a16="http://schemas.microsoft.com/office/drawing/2014/main" id="{3C29F613-93F5-4AD1-BBDE-468D7C0962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30516" y="2466459"/>
            <a:ext cx="4272136" cy="3092263"/>
          </a:xfrm>
          <a:prstGeom prst="rect">
            <a:avLst/>
          </a:prstGeom>
          <a:noFill/>
          <a:ln>
            <a:noFill/>
          </a:ln>
        </p:spPr>
      </p:pic>
    </p:spTree>
    <p:extLst>
      <p:ext uri="{BB962C8B-B14F-4D97-AF65-F5344CB8AC3E}">
        <p14:creationId xmlns:p14="http://schemas.microsoft.com/office/powerpoint/2010/main" val="123724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616B-D973-481C-9D0B-167D372231D2}"/>
              </a:ext>
            </a:extLst>
          </p:cNvPr>
          <p:cNvSpPr>
            <a:spLocks noGrp="1"/>
          </p:cNvSpPr>
          <p:nvPr>
            <p:ph type="title"/>
          </p:nvPr>
        </p:nvSpPr>
        <p:spPr>
          <a:xfrm>
            <a:off x="1450405" y="116633"/>
            <a:ext cx="7956376" cy="1008111"/>
          </a:xfrm>
        </p:spPr>
        <p:txBody>
          <a:bodyPr>
            <a:normAutofit fontScale="90000"/>
          </a:bodyPr>
          <a:lstStyle/>
          <a:p>
            <a:br>
              <a:rPr lang="en-IN" sz="3800" dirty="0">
                <a:effectLst/>
                <a:latin typeface="Calibri" panose="020F0502020204030204" pitchFamily="34" charset="0"/>
                <a:ea typeface="Calibri" panose="020F0502020204030204" pitchFamily="34" charset="0"/>
                <a:cs typeface="Times New Roman" panose="02020603050405020304" pitchFamily="18" charset="0"/>
              </a:rPr>
            </a:br>
            <a:br>
              <a:rPr lang="en-IN" sz="3800" dirty="0">
                <a:effectLst/>
                <a:latin typeface="Calibri" panose="020F0502020204030204" pitchFamily="34" charset="0"/>
                <a:ea typeface="Calibri" panose="020F0502020204030204" pitchFamily="34" charset="0"/>
                <a:cs typeface="Times New Roman" panose="02020603050405020304" pitchFamily="18" charset="0"/>
              </a:rPr>
            </a:br>
            <a:br>
              <a:rPr lang="en-IN" sz="3800" dirty="0">
                <a:effectLst/>
                <a:latin typeface="Calibri" panose="020F0502020204030204" pitchFamily="34" charset="0"/>
                <a:ea typeface="Calibri" panose="020F0502020204030204" pitchFamily="34" charset="0"/>
                <a:cs typeface="Times New Roman" panose="02020603050405020304" pitchFamily="18" charset="0"/>
              </a:rPr>
            </a:br>
            <a:r>
              <a:rPr lang="en-IN" sz="3800" dirty="0">
                <a:effectLst/>
                <a:latin typeface="Calibri" panose="020F0502020204030204" pitchFamily="34" charset="0"/>
                <a:ea typeface="Calibri" panose="020F0502020204030204" pitchFamily="34" charset="0"/>
                <a:cs typeface="Times New Roman" panose="02020603050405020304" pitchFamily="18" charset="0"/>
              </a:rPr>
              <a:t> ALDs that improve intelligibility. </a:t>
            </a:r>
            <a:br>
              <a:rPr lang="en-IN" sz="3800" dirty="0">
                <a:effectLst/>
                <a:latin typeface="Calibri" panose="020F0502020204030204" pitchFamily="34" charset="0"/>
                <a:ea typeface="Calibri" panose="020F0502020204030204" pitchFamily="34" charset="0"/>
                <a:cs typeface="Times New Roman" panose="02020603050405020304" pitchFamily="18" charset="0"/>
              </a:rPr>
            </a:br>
            <a:endParaRPr lang="en-IN" sz="3800" dirty="0"/>
          </a:p>
        </p:txBody>
      </p:sp>
      <p:sp>
        <p:nvSpPr>
          <p:cNvPr id="3" name="Content Placeholder 2">
            <a:extLst>
              <a:ext uri="{FF2B5EF4-FFF2-40B4-BE49-F238E27FC236}">
                <a16:creationId xmlns:a16="http://schemas.microsoft.com/office/drawing/2014/main" id="{9A850AE4-6F8F-4651-9A82-18B62DCC50DC}"/>
              </a:ext>
            </a:extLst>
          </p:cNvPr>
          <p:cNvSpPr>
            <a:spLocks noGrp="1"/>
          </p:cNvSpPr>
          <p:nvPr>
            <p:ph idx="1"/>
          </p:nvPr>
        </p:nvSpPr>
        <p:spPr>
          <a:xfrm>
            <a:off x="117749" y="1268761"/>
            <a:ext cx="11809312" cy="4392487"/>
          </a:xfrm>
        </p:spPr>
        <p:txBody>
          <a:bodyPr>
            <a:normAutofit fontScale="92500" lnSpcReduction="10000"/>
          </a:bodyPr>
          <a:lstStyle/>
          <a:p>
            <a:r>
              <a:rPr lang="en-IN" sz="5900" dirty="0">
                <a:effectLst/>
                <a:latin typeface="Calibri" panose="020F0502020204030204" pitchFamily="34" charset="0"/>
                <a:ea typeface="Calibri" panose="020F0502020204030204" pitchFamily="34" charset="0"/>
                <a:cs typeface="Times New Roman" panose="02020603050405020304" pitchFamily="18" charset="0"/>
              </a:rPr>
              <a:t> </a:t>
            </a:r>
            <a:r>
              <a:rPr lang="en-IN" sz="3300" dirty="0">
                <a:effectLst/>
                <a:latin typeface="Calibri" panose="020F0502020204030204" pitchFamily="34" charset="0"/>
                <a:ea typeface="Calibri" panose="020F0502020204030204" pitchFamily="34" charset="0"/>
                <a:cs typeface="Times New Roman" panose="02020603050405020304" pitchFamily="18" charset="0"/>
              </a:rPr>
              <a:t>Intelligibility  is improved  by locating a microphone closer to the source than  is usually  possible  for the  user to  be  or by directly  connecting  a source device  (e.g.  TV) to a transmitter.  ALDs that improve speech  intelligibility can be further categorized  according to their purpose:1678</a:t>
            </a:r>
          </a:p>
          <a:p>
            <a:r>
              <a:rPr lang="en-IN" sz="3300" dirty="0">
                <a:effectLst/>
                <a:latin typeface="Calibri" panose="020F0502020204030204" pitchFamily="34" charset="0"/>
                <a:ea typeface="Calibri" panose="020F0502020204030204" pitchFamily="34" charset="0"/>
                <a:cs typeface="Times New Roman" panose="02020603050405020304" pitchFamily="18" charset="0"/>
              </a:rPr>
              <a:t>● One-to-one communication, such as for listening to a conversation partner in a car or in a noisy or </a:t>
            </a:r>
            <a:r>
              <a:rPr lang="en-IN" sz="3000" dirty="0">
                <a:effectLst/>
                <a:latin typeface="Calibri" panose="020F0502020204030204" pitchFamily="34" charset="0"/>
                <a:ea typeface="Calibri" panose="020F0502020204030204" pitchFamily="34" charset="0"/>
                <a:cs typeface="Times New Roman" panose="02020603050405020304" pitchFamily="18" charset="0"/>
              </a:rPr>
              <a:t>reverberant</a:t>
            </a:r>
            <a:r>
              <a:rPr lang="en-IN" sz="3300" dirty="0">
                <a:effectLst/>
                <a:latin typeface="Calibri" panose="020F0502020204030204" pitchFamily="34" charset="0"/>
                <a:ea typeface="Calibri" panose="020F0502020204030204" pitchFamily="34" charset="0"/>
                <a:cs typeface="Times New Roman" panose="02020603050405020304" pitchFamily="18" charset="0"/>
              </a:rPr>
              <a:t> place.  An example is a personal wireless system (e.g. infra-red or radio-frequency FM) with the  receiver  coupled  to a hearing  aid or coupled to headphones and used without a hearing aid. </a:t>
            </a:r>
            <a:endParaRPr lang="en-IN" sz="3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73818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8388-5199-4F9B-999D-9630718A152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7580FA-3475-43EC-BA17-B942BD1B31CD}"/>
              </a:ext>
            </a:extLst>
          </p:cNvPr>
          <p:cNvSpPr>
            <a:spLocks noGrp="1"/>
          </p:cNvSpPr>
          <p:nvPr>
            <p:ph idx="1"/>
          </p:nvPr>
        </p:nvSpPr>
        <p:spPr/>
        <p:txBody>
          <a:bodyPr/>
          <a:lstStyle/>
          <a:p>
            <a:r>
              <a:rPr lang="en-IN" sz="2800" dirty="0">
                <a:effectLst/>
                <a:latin typeface="Calibri" panose="020F0502020204030204" pitchFamily="34" charset="0"/>
                <a:ea typeface="Calibri" panose="020F0502020204030204" pitchFamily="34" charset="0"/>
                <a:cs typeface="Times New Roman" panose="02020603050405020304" pitchFamily="18" charset="0"/>
              </a:rPr>
              <a:t>Group listening systems, such as sound-field systems, infra-red systems, and magnetic loop systems.  While  in  principle  it  should be  possible for a user to purchase a receiver and use it with transmitters  available  in public places like theatres, the  variety  of system  types  (infra-red  and  radiofrequency), carrier frequencies, and modulation types, makes it unlikely that  any single receiver will be compatible  with multiple  venues that  the user frequents. Magnetic induction systems do not have this disadvantage, provided the hearing aid has a telecoil.</a:t>
            </a:r>
          </a:p>
          <a:p>
            <a:endParaRPr lang="en-IN" dirty="0"/>
          </a:p>
        </p:txBody>
      </p:sp>
    </p:spTree>
    <p:extLst>
      <p:ext uri="{BB962C8B-B14F-4D97-AF65-F5344CB8AC3E}">
        <p14:creationId xmlns:p14="http://schemas.microsoft.com/office/powerpoint/2010/main" val="21977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F7A1-D98D-4EE5-88C8-7BE1A924E96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88DCD1D-3F7A-46FC-87E3-35C516739B9D}"/>
              </a:ext>
            </a:extLst>
          </p:cNvPr>
          <p:cNvSpPr>
            <a:spLocks noGrp="1"/>
          </p:cNvSpPr>
          <p:nvPr>
            <p:ph idx="1"/>
          </p:nvPr>
        </p:nvSpPr>
        <p:spPr/>
        <p:txBody>
          <a:bodyPr>
            <a:normAutofit fontScale="85000" lnSpcReduction="10000"/>
          </a:bodyPr>
          <a:lstStyle/>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Television devices, which either pick up the television  audio via a plug-and-socket, or use a microphone  placed  very close to the television loudspeaker.  The  signal  can  be  delivered  to  the user via hard-wired connection  or a wireless link,  which  in  turn  can  be  either  radio-frequency transmission  or magnetic  loop induction.  The loop can be room-sized,  chair-sized, or ear-sized. Of course, radios, home stereos, or any other electronic media source can, in principle, be connected  in the same way. Clinicians  should also  make  the  patient  aware  of  the  very  significant intelligibility  advantage that  closed captioning provides for  TV  watching.</a:t>
            </a:r>
          </a:p>
          <a:p>
            <a:pPr marL="0" indent="0">
              <a:lnSpc>
                <a:spcPct val="115000"/>
              </a:lnSpc>
              <a:spcAft>
                <a:spcPts val="1000"/>
              </a:spcAft>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6220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22A5-4C4C-4D4E-B838-4C366BA85431}"/>
              </a:ext>
            </a:extLst>
          </p:cNvPr>
          <p:cNvSpPr>
            <a:spLocks noGrp="1"/>
          </p:cNvSpPr>
          <p:nvPr>
            <p:ph type="title"/>
          </p:nvPr>
        </p:nvSpPr>
        <p:spPr>
          <a:xfrm>
            <a:off x="151679" y="188640"/>
            <a:ext cx="5940151" cy="743744"/>
          </a:xfrm>
        </p:spPr>
        <p:txBody>
          <a:bodyPr/>
          <a:lstStyle/>
          <a:p>
            <a:endParaRPr lang="en-IN" dirty="0"/>
          </a:p>
        </p:txBody>
      </p:sp>
      <p:sp>
        <p:nvSpPr>
          <p:cNvPr id="3" name="Content Placeholder 2">
            <a:extLst>
              <a:ext uri="{FF2B5EF4-FFF2-40B4-BE49-F238E27FC236}">
                <a16:creationId xmlns:a16="http://schemas.microsoft.com/office/drawing/2014/main" id="{8BC97480-673D-4594-8129-943339404637}"/>
              </a:ext>
            </a:extLst>
          </p:cNvPr>
          <p:cNvSpPr>
            <a:spLocks noGrp="1"/>
          </p:cNvSpPr>
          <p:nvPr>
            <p:ph idx="1"/>
          </p:nvPr>
        </p:nvSpPr>
        <p:spPr>
          <a:xfrm>
            <a:off x="333772" y="1052736"/>
            <a:ext cx="11377263" cy="5544615"/>
          </a:xfrm>
        </p:spPr>
        <p:txBody>
          <a:bodyPr>
            <a:normAutofit/>
          </a:bodyPr>
          <a:lstStyle/>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2800" dirty="0">
                <a:effectLst/>
                <a:latin typeface="Calibri" panose="020F0502020204030204" pitchFamily="34" charset="0"/>
                <a:ea typeface="Calibri" panose="020F0502020204030204" pitchFamily="34" charset="0"/>
                <a:cs typeface="Times New Roman" panose="02020603050405020304" pitchFamily="18" charset="0"/>
              </a:rPr>
              <a:t>Telephone devices, which include:</a:t>
            </a:r>
          </a:p>
          <a:p>
            <a:pPr>
              <a:lnSpc>
                <a:spcPct val="115000"/>
              </a:lnSpc>
            </a:pPr>
            <a:r>
              <a:rPr lang="en-IN" sz="2800" dirty="0">
                <a:effectLst/>
                <a:latin typeface="Calibri" panose="020F0502020204030204" pitchFamily="34" charset="0"/>
                <a:ea typeface="Calibri" panose="020F0502020204030204" pitchFamily="34" charset="0"/>
                <a:cs typeface="Times New Roman" panose="02020603050405020304" pitchFamily="18" charset="0"/>
              </a:rPr>
              <a:t> an amplified telephone; </a:t>
            </a:r>
          </a:p>
          <a:p>
            <a:pPr>
              <a:lnSpc>
                <a:spcPct val="115000"/>
              </a:lnSpc>
            </a:pPr>
            <a:r>
              <a:rPr lang="en-IN" sz="2800" dirty="0">
                <a:effectLst/>
                <a:latin typeface="Calibri" panose="020F0502020204030204" pitchFamily="34" charset="0"/>
                <a:ea typeface="Calibri" panose="020F0502020204030204" pitchFamily="34" charset="0"/>
                <a:cs typeface="Times New Roman" panose="02020603050405020304" pitchFamily="18" charset="0"/>
              </a:rPr>
              <a:t> an  amplifier  that  is  inserted  between  a  regular telephone and its wall socket; or </a:t>
            </a:r>
          </a:p>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 coupler that picks up the acoustic signal coming  from  the  receiver  and  amplifies  it,  to  create either a stronger acoustic output, a stronger magnetic  output, or an electrical  signal  that can drive a neck loop or a silhouette coil.</a:t>
            </a:r>
          </a:p>
          <a:p>
            <a:pPr>
              <a:lnSpc>
                <a:spcPct val="115000"/>
              </a:lnSpc>
              <a:spcAft>
                <a:spcPts val="1000"/>
              </a:spcAft>
            </a:pP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10474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5EDF-0E79-4338-A4C4-30D60DE23C38}"/>
              </a:ext>
            </a:extLst>
          </p:cNvPr>
          <p:cNvSpPr>
            <a:spLocks noGrp="1"/>
          </p:cNvSpPr>
          <p:nvPr>
            <p:ph type="title"/>
          </p:nvPr>
        </p:nvSpPr>
        <p:spPr>
          <a:xfrm>
            <a:off x="261764" y="260648"/>
            <a:ext cx="9144001" cy="1371600"/>
          </a:xfrm>
        </p:spPr>
        <p:txBody>
          <a:bodyPr>
            <a:normAutofit fontScale="90000"/>
          </a:bodyPr>
          <a:lstStyle/>
          <a:p>
            <a:r>
              <a:rPr lang="en-IN" sz="3800" dirty="0">
                <a:effectLst/>
                <a:latin typeface="Calibri" panose="020F0502020204030204" pitchFamily="34" charset="0"/>
                <a:ea typeface="Calibri" panose="020F0502020204030204" pitchFamily="34" charset="0"/>
                <a:cs typeface="Times New Roman" panose="02020603050405020304" pitchFamily="18" charset="0"/>
              </a:rPr>
              <a:t>The most ALDs that alert the user  to environmental events</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F06451CB-A1BC-4F87-BBF8-272BF0A3A022}"/>
              </a:ext>
            </a:extLst>
          </p:cNvPr>
          <p:cNvSpPr>
            <a:spLocks noGrp="1"/>
          </p:cNvSpPr>
          <p:nvPr>
            <p:ph idx="1"/>
          </p:nvPr>
        </p:nvSpPr>
        <p:spPr>
          <a:xfrm>
            <a:off x="405780" y="1268760"/>
            <a:ext cx="11377264" cy="5328592"/>
          </a:xfrm>
        </p:spPr>
        <p:txBody>
          <a:bodyPr>
            <a:normAutofit fontScale="92500" lnSpcReduction="10000"/>
          </a:bodyPr>
          <a:lstStyle/>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Alerting  ALDs comprise  a sensor of some type linked to an output that can be easily  detected  by the hearing impaired  person  (flashing  light,  vibrator,  or  intense low-frequency sound). common sensors/ detectors or triggers are</a:t>
            </a:r>
          </a:p>
          <a:p>
            <a:pPr>
              <a:lnSpc>
                <a:spcPct val="115000"/>
              </a:lnSpc>
              <a:spcAft>
                <a:spcPts val="1000"/>
              </a:spcAft>
            </a:pPr>
            <a:r>
              <a:rPr lang="en-IN" sz="2800" dirty="0">
                <a:latin typeface="Calibri" panose="020F0502020204030204" pitchFamily="34" charset="0"/>
                <a:ea typeface="Calibri" panose="020F0502020204030204" pitchFamily="34" charset="0"/>
                <a:cs typeface="Times New Roman" panose="02020603050405020304" pitchFamily="18" charset="0"/>
              </a:rPr>
              <a:t> </a:t>
            </a:r>
            <a:r>
              <a:rPr lang="en-IN" sz="2800" dirty="0">
                <a:effectLst/>
                <a:latin typeface="Calibri" panose="020F0502020204030204" pitchFamily="34" charset="0"/>
                <a:ea typeface="Calibri" panose="020F0502020204030204" pitchFamily="34" charset="0"/>
                <a:cs typeface="Times New Roman" panose="02020603050405020304" pitchFamily="18" charset="0"/>
              </a:rPr>
              <a:t>a telephone ring sensor; </a:t>
            </a:r>
          </a:p>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 baby cry sensor; </a:t>
            </a:r>
          </a:p>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 smoke detector; </a:t>
            </a:r>
          </a:p>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an alarm clock; and</a:t>
            </a:r>
          </a:p>
          <a:p>
            <a:pPr>
              <a:lnSpc>
                <a:spcPct val="115000"/>
              </a:lnSpc>
              <a:spcAft>
                <a:spcPts val="10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 doorbell.</a:t>
            </a:r>
          </a:p>
          <a:p>
            <a:endParaRPr lang="en-IN" dirty="0"/>
          </a:p>
        </p:txBody>
      </p:sp>
    </p:spTree>
    <p:extLst>
      <p:ext uri="{BB962C8B-B14F-4D97-AF65-F5344CB8AC3E}">
        <p14:creationId xmlns:p14="http://schemas.microsoft.com/office/powerpoint/2010/main" val="26749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30</TotalTime>
  <Words>758</Words>
  <Application>Microsoft Office PowerPoint</Application>
  <PresentationFormat>Custom</PresentationFormat>
  <Paragraphs>35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Book Antiqua</vt:lpstr>
      <vt:lpstr>Calibri</vt:lpstr>
      <vt:lpstr>Corbel</vt:lpstr>
      <vt:lpstr>Digital Blue Tunnel 16x9</vt:lpstr>
      <vt:lpstr>ASSISTIVE LISTENING DEVICES </vt:lpstr>
      <vt:lpstr>ASSISTIVE LISTENING DEVICES </vt:lpstr>
      <vt:lpstr>Cont.</vt:lpstr>
      <vt:lpstr>Pictures </vt:lpstr>
      <vt:lpstr>    ALDs that improve intelligibility.  </vt:lpstr>
      <vt:lpstr>PowerPoint Presentation</vt:lpstr>
      <vt:lpstr>PowerPoint Presentation</vt:lpstr>
      <vt:lpstr>PowerPoint Presentation</vt:lpstr>
      <vt:lpstr>The most ALDs that alert the user  to environmental events.  </vt:lpstr>
      <vt:lpstr>PowerPoint Presentation</vt:lpstr>
      <vt:lpstr>Pictures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LISTENING DEVICES</dc:title>
  <dc:creator>sourav</dc:creator>
  <cp:lastModifiedBy>sourav</cp:lastModifiedBy>
  <cp:revision>3</cp:revision>
  <dcterms:created xsi:type="dcterms:W3CDTF">2021-02-04T05:53:12Z</dcterms:created>
  <dcterms:modified xsi:type="dcterms:W3CDTF">2021-03-25T05:06:04Z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