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0" horzBarState="maximized">
    <p:restoredLeft sz="15987" autoAdjust="0"/>
    <p:restoredTop sz="94660"/>
  </p:normalViewPr>
  <p:slideViewPr>
    <p:cSldViewPr snapToGrid="0">
      <p:cViewPr varScale="1">
        <p:scale>
          <a:sx n="73" d="100"/>
          <a:sy n="73" d="100"/>
        </p:scale>
        <p:origin x="-41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tableStyles" Target="tableStyles.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99" name=""/>
        <p:cNvGrpSpPr/>
        <p:nvPr/>
      </p:nvGrpSpPr>
      <p:grpSpPr>
        <a:xfrm>
          <a:off x="0" y="0"/>
          <a:ext cx="0" cy="0"/>
          <a:chOff x="0" y="0"/>
          <a:chExt cx="0" cy="0"/>
        </a:xfrm>
      </p:grpSpPr>
      <p:sp>
        <p:nvSpPr>
          <p:cNvPr id="1048882"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883"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884"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885"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886"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887"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bg>
      <p:bgRef idx="1001">
        <a:schemeClr val="bg2"/>
      </p:bgRef>
    </p:bg>
    <p:spTree>
      <p:nvGrpSpPr>
        <p:cNvPr id="24" name=""/>
        <p:cNvGrpSpPr/>
        <p:nvPr/>
      </p:nvGrpSpPr>
      <p:grpSpPr>
        <a:xfrm>
          <a:off x="0" y="0"/>
          <a:ext cx="0" cy="0"/>
          <a:chOff x="0" y="0"/>
          <a:chExt cx="0" cy="0"/>
        </a:xfrm>
      </p:grpSpPr>
      <p:sp>
        <p:nvSpPr>
          <p:cNvPr id="1048590" name="Rectangle 14"/>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91" name="Rectangle 18"/>
          <p:cNvSpPr>
            <a:spLocks noChangeArrowheads="1"/>
          </p:cNvSpPr>
          <p:nvPr/>
        </p:nvSpPr>
        <p:spPr bwMode="white">
          <a:xfrm>
            <a:off x="8991600" y="3048"/>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92" name="Rectangle 17"/>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93" name="Rectangle 15"/>
          <p:cNvSpPr>
            <a:spLocks noChangeArrowheads="1"/>
          </p:cNvSpPr>
          <p:nvPr/>
        </p:nvSpPr>
        <p:spPr bwMode="white">
          <a:xfrm>
            <a:off x="0" y="0"/>
            <a:ext cx="9144000" cy="25146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94" name="Rectangle 11"/>
          <p:cNvSpPr>
            <a:spLocks noChangeArrowheads="1"/>
          </p:cNvSpPr>
          <p:nvPr/>
        </p:nvSpPr>
        <p:spPr bwMode="auto">
          <a:xfrm>
            <a:off x="146304" y="6391656"/>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95" name="Subtitle 8"/>
          <p:cNvSpPr>
            <a:spLocks noGrp="1"/>
          </p:cNvSpPr>
          <p:nvPr>
            <p:ph type="subTitle" idx="1"/>
          </p:nvPr>
        </p:nvSpPr>
        <p:spPr>
          <a:xfrm>
            <a:off x="1371600" y="2819400"/>
            <a:ext cx="6400800" cy="1752600"/>
          </a:xfrm>
        </p:spPr>
        <p:txBody>
          <a:bodyPr/>
          <a:lstStyle>
            <a:lvl1pPr algn="ctr" indent="0" marL="0">
              <a:buNone/>
              <a:defRPr baseline="0" b="1" cap="all" sz="1600" spc="250">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t>Click to edit Master subtitle style</a:t>
            </a:r>
            <a:endParaRPr kumimoji="0" lang="en-US"/>
          </a:p>
        </p:txBody>
      </p:sp>
      <p:sp>
        <p:nvSpPr>
          <p:cNvPr id="1048596" name="Date Placeholder 27"/>
          <p:cNvSpPr>
            <a:spLocks noGrp="1"/>
          </p:cNvSpPr>
          <p:nvPr>
            <p:ph type="dt" sz="half" idx="10"/>
          </p:nvPr>
        </p:nvSpPr>
        <p:spPr/>
        <p:txBody>
          <a:bodyPr/>
          <a:p>
            <a:fld id="{70BC1078-46ED-40F9-8930-935BAD7C2B02}" type="datetimeFigureOut">
              <a:rPr altLang="en-US" lang="zh-CN" smtClean="0"/>
              <a:t>2008/1/1</a:t>
            </a:fld>
            <a:endParaRPr altLang="en-US" lang="zh-CN"/>
          </a:p>
        </p:txBody>
      </p:sp>
      <p:sp>
        <p:nvSpPr>
          <p:cNvPr id="1048597" name="Footer Placeholder 16"/>
          <p:cNvSpPr>
            <a:spLocks noGrp="1"/>
          </p:cNvSpPr>
          <p:nvPr>
            <p:ph type="ftr" sz="quarter" idx="11"/>
          </p:nvPr>
        </p:nvSpPr>
        <p:spPr/>
        <p:txBody>
          <a:bodyPr/>
          <a:p>
            <a:endParaRPr altLang="en-US" lang="zh-CN"/>
          </a:p>
        </p:txBody>
      </p:sp>
      <p:sp>
        <p:nvSpPr>
          <p:cNvPr id="1048598" name="Straight Connector 6"/>
          <p:cNvSpPr>
            <a:spLocks noChangeShapeType="1"/>
          </p:cNvSpPr>
          <p:nvPr/>
        </p:nvSpPr>
        <p:spPr bwMode="auto">
          <a:xfrm>
            <a:off x="155448" y="2420112"/>
            <a:ext cx="8833104" cy="0"/>
          </a:xfrm>
          <a:prstGeom prst="line"/>
          <a:noFill/>
          <a:ln w="11430"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599" name="Rectangle 9"/>
          <p:cNvSpPr>
            <a:spLocks noChangeArrowheads="1"/>
          </p:cNvSpPr>
          <p:nvPr/>
        </p:nvSpPr>
        <p:spPr bwMode="auto">
          <a:xfrm>
            <a:off x="152400" y="152400"/>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600" name="Oval 12"/>
          <p:cNvSpPr/>
          <p:nvPr/>
        </p:nvSpPr>
        <p:spPr>
          <a:xfrm>
            <a:off x="4267200" y="2115312"/>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01" name="Oval 13"/>
          <p:cNvSpPr/>
          <p:nvPr/>
        </p:nvSpPr>
        <p:spPr>
          <a:xfrm>
            <a:off x="4361688" y="2209800"/>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02"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B52ADC-5BFA-4FBD-BEE2-16096B7F4166}" type="slidenum">
              <a:rPr altLang="en-US" lang="zh-CN" smtClean="0"/>
              <a:t>‹#›</a:t>
            </a:fld>
            <a:endParaRPr altLang="en-US" lang="zh-CN"/>
          </a:p>
        </p:txBody>
      </p:sp>
      <p:sp>
        <p:nvSpPr>
          <p:cNvPr id="1048603"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bg>
      <p:bgRef idx="1001">
        <a:schemeClr val="bg2"/>
      </p:bgRef>
    </p:bg>
    <p:spTree>
      <p:nvGrpSpPr>
        <p:cNvPr id="194" name=""/>
        <p:cNvGrpSpPr/>
        <p:nvPr/>
      </p:nvGrpSpPr>
      <p:grpSpPr>
        <a:xfrm>
          <a:off x="0" y="0"/>
          <a:ext cx="0" cy="0"/>
          <a:chOff x="0" y="0"/>
          <a:chExt cx="0" cy="0"/>
        </a:xfrm>
      </p:grpSpPr>
      <p:sp>
        <p:nvSpPr>
          <p:cNvPr id="1048818" name="Title 1"/>
          <p:cNvSpPr>
            <a:spLocks noGrp="1"/>
          </p:cNvSpPr>
          <p:nvPr>
            <p:ph type="title"/>
          </p:nvPr>
        </p:nvSpPr>
        <p:spPr/>
        <p:txBody>
          <a:bodyPr/>
          <a:p>
            <a:r>
              <a:rPr kumimoji="0" lang="en-US" smtClean="0"/>
              <a:t>Click to edit Master title style</a:t>
            </a:r>
            <a:endParaRPr kumimoji="0" lang="en-US"/>
          </a:p>
        </p:txBody>
      </p:sp>
      <p:sp>
        <p:nvSpPr>
          <p:cNvPr id="1048819" name="Vertical Text Placeholder 2"/>
          <p:cNvSpPr>
            <a:spLocks noGrp="1"/>
          </p:cNvSpPr>
          <p:nvPr>
            <p:ph type="body" orient="vert" idx="1"/>
          </p:nvPr>
        </p:nvSpPr>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20" name="Date Placeholder 3"/>
          <p:cNvSpPr>
            <a:spLocks noGrp="1"/>
          </p:cNvSpPr>
          <p:nvPr>
            <p:ph type="dt" sz="half" idx="10"/>
          </p:nvPr>
        </p:nvSpPr>
        <p:spPr/>
        <p:txBody>
          <a:bodyPr/>
          <a:p>
            <a:fld id="{70BC1078-46ED-40F9-8930-935BAD7C2B02}" type="datetimeFigureOut">
              <a:rPr altLang="en-US" lang="zh-CN" smtClean="0"/>
              <a:t>2008/1/1</a:t>
            </a:fld>
            <a:endParaRPr altLang="en-US" lang="zh-CN"/>
          </a:p>
        </p:txBody>
      </p:sp>
      <p:sp>
        <p:nvSpPr>
          <p:cNvPr id="1048821" name="Footer Placeholder 4"/>
          <p:cNvSpPr>
            <a:spLocks noGrp="1"/>
          </p:cNvSpPr>
          <p:nvPr>
            <p:ph type="ftr" sz="quarter" idx="11"/>
          </p:nvPr>
        </p:nvSpPr>
        <p:spPr/>
        <p:txBody>
          <a:bodyPr/>
          <a:p>
            <a:endParaRPr altLang="en-US" lang="zh-CN"/>
          </a:p>
        </p:txBody>
      </p:sp>
      <p:sp>
        <p:nvSpPr>
          <p:cNvPr id="1048822" name="Slide Number Placeholder 5"/>
          <p:cNvSpPr>
            <a:spLocks noGrp="1"/>
          </p:cNvSpPr>
          <p:nvPr>
            <p:ph type="sldNum" sz="quarter" idx="12"/>
          </p:nvPr>
        </p:nvSpPr>
        <p:spPr/>
        <p:txBody>
          <a:bodyPr/>
          <a:p>
            <a:fld id="{D5B52ADC-5BFA-4FBD-BEE2-16096B7F4166}" type="slidenum">
              <a:rPr altLang="en-US" lang="zh-CN" smtClean="0"/>
              <a:t>‹#›</a:t>
            </a:fld>
            <a:endParaRPr altLang="en-US" lang="zh-CN"/>
          </a:p>
        </p:txBody>
      </p:sp>
    </p:spTree>
  </p:cSld>
  <p:clrMapOvr>
    <a:overrideClrMapping accent1="accent1" accent2="accent2" accent3="accent3" accent4="accent4" accent5="accent5" accent6="accent6" bg1="lt1" bg2="lt2" tx1="dk1" tx2="dk2"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vertTitleAndTx">
  <p:cSld name="Vertical Title and Text">
    <p:bg>
      <p:bgRef idx="1001">
        <a:schemeClr val="bg2"/>
      </p:bgRef>
    </p:bg>
    <p:spTree>
      <p:nvGrpSpPr>
        <p:cNvPr id="191" name=""/>
        <p:cNvGrpSpPr/>
        <p:nvPr/>
      </p:nvGrpSpPr>
      <p:grpSpPr>
        <a:xfrm>
          <a:off x="0" y="0"/>
          <a:ext cx="0" cy="0"/>
          <a:chOff x="0" y="0"/>
          <a:chExt cx="0" cy="0"/>
        </a:xfrm>
      </p:grpSpPr>
      <p:sp>
        <p:nvSpPr>
          <p:cNvPr id="1048782" name="Rectangle 6"/>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83" name="Rectangle 7"/>
          <p:cNvSpPr>
            <a:spLocks noChangeArrowheads="1"/>
          </p:cNvSpPr>
          <p:nvPr/>
        </p:nvSpPr>
        <p:spPr bwMode="white">
          <a:xfrm>
            <a:off x="7010400" y="0"/>
            <a:ext cx="21336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84" name="Rectangle 8"/>
          <p:cNvSpPr>
            <a:spLocks noChangeArrowheads="1"/>
          </p:cNvSpPr>
          <p:nvPr/>
        </p:nvSpPr>
        <p:spPr bwMode="white">
          <a:xfrm>
            <a:off x="0" y="0"/>
            <a:ext cx="9144000" cy="155448"/>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85" name="Rectangle 9"/>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86" name="Rectangle 10"/>
          <p:cNvSpPr>
            <a:spLocks noChangeArrowheads="1"/>
          </p:cNvSpPr>
          <p:nvPr/>
        </p:nvSpPr>
        <p:spPr bwMode="auto">
          <a:xfrm>
            <a:off x="146304" y="6391656"/>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787" name="Rectangle 11"/>
          <p:cNvSpPr>
            <a:spLocks noChangeArrowheads="1"/>
          </p:cNvSpPr>
          <p:nvPr/>
        </p:nvSpPr>
        <p:spPr bwMode="auto">
          <a:xfrm>
            <a:off x="152400" y="155448"/>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788" name="Straight Connector 12"/>
          <p:cNvSpPr>
            <a:spLocks noChangeShapeType="1"/>
          </p:cNvSpPr>
          <p:nvPr/>
        </p:nvSpPr>
        <p:spPr bwMode="auto">
          <a:xfrm rot="5400000">
            <a:off x="4021836" y="3278124"/>
            <a:ext cx="6245352" cy="0"/>
          </a:xfrm>
          <a:prstGeom prst="line"/>
          <a:noFill/>
          <a:ln w="9525"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789" name="Oval 13"/>
          <p:cNvSpPr/>
          <p:nvPr/>
        </p:nvSpPr>
        <p:spPr>
          <a:xfrm>
            <a:off x="6839712" y="2925763"/>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90" name="Oval 14"/>
          <p:cNvSpPr/>
          <p:nvPr/>
        </p:nvSpPr>
        <p:spPr>
          <a:xfrm>
            <a:off x="6934200" y="3020251"/>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91" name="Slide Number Placeholder 5"/>
          <p:cNvSpPr>
            <a:spLocks noGrp="1"/>
          </p:cNvSpPr>
          <p:nvPr>
            <p:ph type="sldNum" sz="quarter" idx="12"/>
          </p:nvPr>
        </p:nvSpPr>
        <p:spPr>
          <a:xfrm>
            <a:off x="6915912" y="3009901"/>
            <a:ext cx="457200" cy="441325"/>
          </a:xfrm>
        </p:spPr>
        <p:txBody>
          <a:bodyPr/>
          <a:p>
            <a:fld id="{D5B52ADC-5BFA-4FBD-BEE2-16096B7F4166}" type="slidenum">
              <a:rPr altLang="en-US" lang="zh-CN" smtClean="0"/>
              <a:t>‹#›</a:t>
            </a:fld>
            <a:endParaRPr altLang="en-US" lang="zh-CN"/>
          </a:p>
        </p:txBody>
      </p:sp>
      <p:sp>
        <p:nvSpPr>
          <p:cNvPr id="1048792" name="Vertical Text Placeholder 2"/>
          <p:cNvSpPr>
            <a:spLocks noGrp="1"/>
          </p:cNvSpPr>
          <p:nvPr>
            <p:ph type="body" orient="vert" idx="1"/>
          </p:nvPr>
        </p:nvSpPr>
        <p:spPr>
          <a:xfrm>
            <a:off x="304800" y="304800"/>
            <a:ext cx="6553200" cy="5821366"/>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93" name="Date Placeholder 3"/>
          <p:cNvSpPr>
            <a:spLocks noGrp="1"/>
          </p:cNvSpPr>
          <p:nvPr>
            <p:ph type="dt" sz="half" idx="10"/>
          </p:nvPr>
        </p:nvSpPr>
        <p:spPr/>
        <p:txBody>
          <a:bodyPr/>
          <a:p>
            <a:fld id="{70BC1078-46ED-40F9-8930-935BAD7C2B02}" type="datetimeFigureOut">
              <a:rPr altLang="en-US" lang="zh-CN" smtClean="0"/>
              <a:t>2008/1/1</a:t>
            </a:fld>
            <a:endParaRPr altLang="en-US" lang="zh-CN"/>
          </a:p>
        </p:txBody>
      </p:sp>
      <p:sp>
        <p:nvSpPr>
          <p:cNvPr id="1048794" name="Footer Placeholder 4"/>
          <p:cNvSpPr>
            <a:spLocks noGrp="1"/>
          </p:cNvSpPr>
          <p:nvPr>
            <p:ph type="ftr" sz="quarter" idx="11"/>
          </p:nvPr>
        </p:nvSpPr>
        <p:spPr/>
        <p:txBody>
          <a:bodyPr/>
          <a:p>
            <a:endParaRPr altLang="en-US" lang="zh-CN"/>
          </a:p>
        </p:txBody>
      </p:sp>
      <p:sp>
        <p:nvSpPr>
          <p:cNvPr id="1048795" name="Vertical Title 1"/>
          <p:cNvSpPr>
            <a:spLocks noGrp="1"/>
          </p:cNvSpPr>
          <p:nvPr>
            <p:ph type="title" orient="vert"/>
          </p:nvPr>
        </p:nvSpPr>
        <p:spPr>
          <a:xfrm>
            <a:off x="7391400" y="304801"/>
            <a:ext cx="1447800" cy="5851525"/>
          </a:xfrm>
        </p:spPr>
        <p:txBody>
          <a:bodyPr vert="eaVert"/>
          <a:p>
            <a:r>
              <a:rPr kumimoji="0" lang="en-US" smtClean="0"/>
              <a:t>Click to edit Master title style</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bg>
      <p:bgRef idx="1001">
        <a:schemeClr val="bg2"/>
      </p:bgRef>
    </p:bg>
    <p:spTree>
      <p:nvGrpSpPr>
        <p:cNvPr id="192" name=""/>
        <p:cNvGrpSpPr/>
        <p:nvPr/>
      </p:nvGrpSpPr>
      <p:grpSpPr>
        <a:xfrm>
          <a:off x="0" y="0"/>
          <a:ext cx="0" cy="0"/>
          <a:chOff x="0" y="0"/>
          <a:chExt cx="0" cy="0"/>
        </a:xfrm>
      </p:grpSpPr>
      <p:sp>
        <p:nvSpPr>
          <p:cNvPr id="1048796"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1048797" name="Date Placeholder 3"/>
          <p:cNvSpPr>
            <a:spLocks noGrp="1"/>
          </p:cNvSpPr>
          <p:nvPr>
            <p:ph type="dt" sz="half" idx="10"/>
          </p:nvPr>
        </p:nvSpPr>
        <p:spPr/>
        <p:txBody>
          <a:bodyPr/>
          <a:p>
            <a:fld id="{70BC1078-46ED-40F9-8930-935BAD7C2B02}" type="datetimeFigureOut">
              <a:rPr altLang="en-US" lang="zh-CN" smtClean="0"/>
              <a:t>2008/1/1</a:t>
            </a:fld>
            <a:endParaRPr altLang="en-US" lang="zh-CN"/>
          </a:p>
        </p:txBody>
      </p:sp>
      <p:sp>
        <p:nvSpPr>
          <p:cNvPr id="1048798" name="Footer Placeholder 4"/>
          <p:cNvSpPr>
            <a:spLocks noGrp="1"/>
          </p:cNvSpPr>
          <p:nvPr>
            <p:ph type="ftr" sz="quarter" idx="11"/>
          </p:nvPr>
        </p:nvSpPr>
        <p:spPr/>
        <p:txBody>
          <a:bodyPr/>
          <a:p>
            <a:endParaRPr altLang="en-US" lang="zh-CN"/>
          </a:p>
        </p:txBody>
      </p:sp>
      <p:sp>
        <p:nvSpPr>
          <p:cNvPr id="1048799" name="Slide Number Placeholder 5"/>
          <p:cNvSpPr>
            <a:spLocks noGrp="1"/>
          </p:cNvSpPr>
          <p:nvPr>
            <p:ph type="sldNum" sz="quarter" idx="12"/>
          </p:nvPr>
        </p:nvSpPr>
        <p:spPr>
          <a:xfrm>
            <a:off x="4361688" y="1026372"/>
            <a:ext cx="457200" cy="441325"/>
          </a:xfrm>
        </p:spPr>
        <p:txBody>
          <a:bodyPr/>
          <a:p>
            <a:fld id="{D5B52ADC-5BFA-4FBD-BEE2-16096B7F4166}" type="slidenum">
              <a:rPr altLang="en-US" lang="zh-CN" smtClean="0"/>
              <a:t>‹#›</a:t>
            </a:fld>
            <a:endParaRPr altLang="en-US" lang="zh-CN"/>
          </a:p>
        </p:txBody>
      </p:sp>
      <p:sp>
        <p:nvSpPr>
          <p:cNvPr id="1048800" name="Content Placeholder 7"/>
          <p:cNvSpPr>
            <a:spLocks noGrp="1"/>
          </p:cNvSpPr>
          <p:nvPr>
            <p:ph sz="quarter" idx="1"/>
          </p:nvPr>
        </p:nvSpPr>
        <p:spPr>
          <a:xfrm>
            <a:off x="301752" y="1527048"/>
            <a:ext cx="8503920" cy="45720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bg>
      <p:bgRef idx="1001">
        <a:schemeClr val="bg1"/>
      </p:bgRef>
    </p:bg>
    <p:spTree>
      <p:nvGrpSpPr>
        <p:cNvPr id="195" name=""/>
        <p:cNvGrpSpPr/>
        <p:nvPr/>
      </p:nvGrpSpPr>
      <p:grpSpPr>
        <a:xfrm>
          <a:off x="0" y="0"/>
          <a:ext cx="0" cy="0"/>
          <a:chOff x="0" y="0"/>
          <a:chExt cx="0" cy="0"/>
        </a:xfrm>
      </p:grpSpPr>
      <p:sp>
        <p:nvSpPr>
          <p:cNvPr id="1048823" name="Rectangle 16"/>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24" name="Rectangle 14"/>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25" name="Rectangle 15"/>
          <p:cNvSpPr>
            <a:spLocks noChangeArrowheads="1"/>
          </p:cNvSpPr>
          <p:nvPr/>
        </p:nvSpPr>
        <p:spPr bwMode="white">
          <a:xfrm>
            <a:off x="0" y="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26" name="Rectangle 17"/>
          <p:cNvSpPr>
            <a:spLocks noChangeArrowheads="1"/>
          </p:cNvSpPr>
          <p:nvPr/>
        </p:nvSpPr>
        <p:spPr bwMode="white">
          <a:xfrm>
            <a:off x="8991600" y="1905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27" name="Rectangle 18"/>
          <p:cNvSpPr>
            <a:spLocks noChangeArrowheads="1"/>
          </p:cNvSpPr>
          <p:nvPr/>
        </p:nvSpPr>
        <p:spPr bwMode="white">
          <a:xfrm>
            <a:off x="152400" y="2286000"/>
            <a:ext cx="8833104" cy="3048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28" name="Rectangle 11"/>
          <p:cNvSpPr>
            <a:spLocks noChangeArrowheads="1"/>
          </p:cNvSpPr>
          <p:nvPr/>
        </p:nvSpPr>
        <p:spPr bwMode="auto">
          <a:xfrm>
            <a:off x="155448" y="142352"/>
            <a:ext cx="8833104" cy="2139696"/>
          </a:xfrm>
          <a:prstGeom prst="rect"/>
          <a:solidFill>
            <a:schemeClr val="accent1"/>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29" name="Text Placeholder 2"/>
          <p:cNvSpPr>
            <a:spLocks noGrp="1"/>
          </p:cNvSpPr>
          <p:nvPr>
            <p:ph type="body" idx="1"/>
          </p:nvPr>
        </p:nvSpPr>
        <p:spPr>
          <a:xfrm>
            <a:off x="1368426" y="2743200"/>
            <a:ext cx="6480174" cy="1673225"/>
          </a:xfrm>
        </p:spPr>
        <p:txBody>
          <a:bodyPr anchor="t"/>
          <a:lstStyle>
            <a:lvl1pPr algn="ctr" indent="0" marL="0">
              <a:buNone/>
              <a:defRPr baseline="0" b="1" cap="all" sz="1600" spc="25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smtClean="0"/>
              <a:t>Click to edit Master text styles</a:t>
            </a:r>
          </a:p>
        </p:txBody>
      </p:sp>
      <p:sp>
        <p:nvSpPr>
          <p:cNvPr id="1048830" name="Rectangle 12"/>
          <p:cNvSpPr>
            <a:spLocks noChangeArrowheads="1"/>
          </p:cNvSpPr>
          <p:nvPr/>
        </p:nvSpPr>
        <p:spPr bwMode="auto">
          <a:xfrm>
            <a:off x="146304" y="6391656"/>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31" name="Rectangle 13"/>
          <p:cNvSpPr>
            <a:spLocks noChangeArrowheads="1"/>
          </p:cNvSpPr>
          <p:nvPr/>
        </p:nvSpPr>
        <p:spPr bwMode="auto">
          <a:xfrm>
            <a:off x="152400" y="152400"/>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832" name="Footer Placeholder 4"/>
          <p:cNvSpPr>
            <a:spLocks noGrp="1"/>
          </p:cNvSpPr>
          <p:nvPr>
            <p:ph type="ftr" sz="quarter" idx="11"/>
          </p:nvPr>
        </p:nvSpPr>
        <p:spPr/>
        <p:txBody>
          <a:bodyPr/>
          <a:p>
            <a:endParaRPr altLang="en-US" lang="zh-CN"/>
          </a:p>
        </p:txBody>
      </p:sp>
      <p:sp>
        <p:nvSpPr>
          <p:cNvPr id="1048833" name="Date Placeholder 3"/>
          <p:cNvSpPr>
            <a:spLocks noGrp="1"/>
          </p:cNvSpPr>
          <p:nvPr>
            <p:ph type="dt" sz="half" idx="10"/>
          </p:nvPr>
        </p:nvSpPr>
        <p:spPr/>
        <p:txBody>
          <a:bodyPr/>
          <a:p>
            <a:fld id="{70BC1078-46ED-40F9-8930-935BAD7C2B02}" type="datetimeFigureOut">
              <a:rPr altLang="en-US" lang="zh-CN" smtClean="0"/>
              <a:t>2008/1/1</a:t>
            </a:fld>
            <a:endParaRPr altLang="en-US" lang="zh-CN"/>
          </a:p>
        </p:txBody>
      </p:sp>
      <p:sp>
        <p:nvSpPr>
          <p:cNvPr id="1048834" name="Straight Connector 7"/>
          <p:cNvSpPr>
            <a:spLocks noChangeShapeType="1"/>
          </p:cNvSpPr>
          <p:nvPr/>
        </p:nvSpPr>
        <p:spPr bwMode="auto">
          <a:xfrm>
            <a:off x="152400" y="2438400"/>
            <a:ext cx="8833104" cy="0"/>
          </a:xfrm>
          <a:prstGeom prst="line"/>
          <a:noFill/>
          <a:ln w="11430"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835" name="Oval 9"/>
          <p:cNvSpPr/>
          <p:nvPr/>
        </p:nvSpPr>
        <p:spPr>
          <a:xfrm>
            <a:off x="4267200" y="2115312"/>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36" name="Oval 10"/>
          <p:cNvSpPr/>
          <p:nvPr/>
        </p:nvSpPr>
        <p:spPr>
          <a:xfrm>
            <a:off x="4361688" y="2209800"/>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37"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B52ADC-5BFA-4FBD-BEE2-16096B7F4166}" type="slidenum">
              <a:rPr altLang="en-US" lang="zh-CN" smtClean="0"/>
              <a:t>‹#›</a:t>
            </a:fld>
            <a:endParaRPr altLang="en-US" lang="zh-CN"/>
          </a:p>
        </p:txBody>
      </p:sp>
      <p:sp>
        <p:nvSpPr>
          <p:cNvPr id="1048838" name="Title 1"/>
          <p:cNvSpPr>
            <a:spLocks noGrp="1"/>
          </p:cNvSpPr>
          <p:nvPr>
            <p:ph type="title"/>
          </p:nvPr>
        </p:nvSpPr>
        <p:spPr>
          <a:xfrm>
            <a:off x="722313" y="533400"/>
            <a:ext cx="7772400" cy="1524000"/>
          </a:xfrm>
        </p:spPr>
        <p:txBody>
          <a:bodyPr anchor="b"/>
          <a:lstStyle>
            <a:lvl1pPr algn="ctr">
              <a:buNone/>
              <a:defRPr baseline="0" b="0" cap="none" sz="4200">
                <a:solidFill>
                  <a:srgbClr val="FFFFFF"/>
                </a:solidFill>
              </a:defRPr>
            </a:lvl1pPr>
          </a:lstStyle>
          <a:p>
            <a:r>
              <a:rPr kumimoji="0" lang="en-US" smtClean="0"/>
              <a:t>Click to edit Master title style</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bg>
      <p:bgRef idx="1001">
        <a:schemeClr val="bg2"/>
      </p:bgRef>
    </p:bg>
    <p:spTree>
      <p:nvGrpSpPr>
        <p:cNvPr id="196" name=""/>
        <p:cNvGrpSpPr/>
        <p:nvPr/>
      </p:nvGrpSpPr>
      <p:grpSpPr>
        <a:xfrm>
          <a:off x="0" y="0"/>
          <a:ext cx="0" cy="0"/>
          <a:chOff x="0" y="0"/>
          <a:chExt cx="0" cy="0"/>
        </a:xfrm>
      </p:grpSpPr>
      <p:sp>
        <p:nvSpPr>
          <p:cNvPr id="1048839" name="Title 1"/>
          <p:cNvSpPr>
            <a:spLocks noGrp="1"/>
          </p:cNvSpPr>
          <p:nvPr>
            <p:ph type="title"/>
          </p:nvPr>
        </p:nvSpPr>
        <p:spPr>
          <a:xfrm>
            <a:off x="301752" y="228600"/>
            <a:ext cx="8534400" cy="758952"/>
          </a:xfrm>
        </p:spPr>
        <p:txBody>
          <a:bodyPr/>
          <a:p>
            <a:r>
              <a:rPr kumimoji="0" lang="en-US" smtClean="0"/>
              <a:t>Click to edit Master title style</a:t>
            </a:r>
            <a:endParaRPr kumimoji="0" lang="en-US"/>
          </a:p>
        </p:txBody>
      </p:sp>
      <p:sp>
        <p:nvSpPr>
          <p:cNvPr id="1048840" name="Date Placeholder 4"/>
          <p:cNvSpPr>
            <a:spLocks noGrp="1"/>
          </p:cNvSpPr>
          <p:nvPr>
            <p:ph type="dt" sz="half" idx="10"/>
          </p:nvPr>
        </p:nvSpPr>
        <p:spPr>
          <a:xfrm>
            <a:off x="5791200" y="6409944"/>
            <a:ext cx="3044952" cy="365760"/>
          </a:xfrm>
        </p:spPr>
        <p:txBody>
          <a:bodyPr/>
          <a:p>
            <a:fld id="{70BC1078-46ED-40F9-8930-935BAD7C2B02}" type="datetimeFigureOut">
              <a:rPr altLang="en-US" lang="zh-CN" smtClean="0"/>
              <a:t>2008/1/1</a:t>
            </a:fld>
            <a:endParaRPr altLang="en-US" lang="zh-CN"/>
          </a:p>
        </p:txBody>
      </p:sp>
      <p:sp>
        <p:nvSpPr>
          <p:cNvPr id="1048841" name="Footer Placeholder 5"/>
          <p:cNvSpPr>
            <a:spLocks noGrp="1"/>
          </p:cNvSpPr>
          <p:nvPr>
            <p:ph type="ftr" sz="quarter" idx="11"/>
          </p:nvPr>
        </p:nvSpPr>
        <p:spPr/>
        <p:txBody>
          <a:bodyPr/>
          <a:p>
            <a:endParaRPr altLang="en-US" lang="zh-CN"/>
          </a:p>
        </p:txBody>
      </p:sp>
      <p:sp>
        <p:nvSpPr>
          <p:cNvPr id="1048842" name="Slide Number Placeholder 6"/>
          <p:cNvSpPr>
            <a:spLocks noGrp="1"/>
          </p:cNvSpPr>
          <p:nvPr>
            <p:ph type="sldNum" sz="quarter" idx="12"/>
          </p:nvPr>
        </p:nvSpPr>
        <p:spPr/>
        <p:txBody>
          <a:bodyPr/>
          <a:p>
            <a:fld id="{D5B52ADC-5BFA-4FBD-BEE2-16096B7F4166}" type="slidenum">
              <a:rPr altLang="en-US" lang="zh-CN" smtClean="0"/>
              <a:t>‹#›</a:t>
            </a:fld>
            <a:endParaRPr altLang="en-US" lang="zh-CN"/>
          </a:p>
        </p:txBody>
      </p:sp>
      <p:sp>
        <p:nvSpPr>
          <p:cNvPr id="1048843" name="Straight Connector 7"/>
          <p:cNvSpPr>
            <a:spLocks noChangeShapeType="1"/>
          </p:cNvSpPr>
          <p:nvPr/>
        </p:nvSpPr>
        <p:spPr bwMode="auto">
          <a:xfrm flipV="1">
            <a:off x="4563080" y="1575652"/>
            <a:ext cx="8921" cy="4819557"/>
          </a:xfrm>
          <a:prstGeom prst="line"/>
          <a:noFill/>
          <a:ln w="9525" cap="flat" cmpd="sng" algn="ctr">
            <a:solidFill>
              <a:schemeClr val="tx2"/>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844" name="Content Placeholder 9"/>
          <p:cNvSpPr>
            <a:spLocks noGrp="1"/>
          </p:cNvSpPr>
          <p:nvPr>
            <p:ph sz="half" idx="1"/>
          </p:nvPr>
        </p:nvSpPr>
        <p:spPr>
          <a:xfrm>
            <a:off x="301752" y="1371600"/>
            <a:ext cx="4038600" cy="4681728"/>
          </a:xfrm>
        </p:spPr>
        <p:txBody>
          <a:bodyPr/>
          <a:lstStyle>
            <a:lvl1pPr>
              <a:defRPr sz="2500"/>
            </a:lvl1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45" name="Content Placeholder 11"/>
          <p:cNvSpPr>
            <a:spLocks noGrp="1"/>
          </p:cNvSpPr>
          <p:nvPr>
            <p:ph sz="half" idx="2"/>
          </p:nvPr>
        </p:nvSpPr>
        <p:spPr>
          <a:xfrm>
            <a:off x="4800600" y="1371600"/>
            <a:ext cx="4038600" cy="4681728"/>
          </a:xfrm>
        </p:spPr>
        <p:txBody>
          <a:bodyPr/>
          <a:lstStyle>
            <a:lvl1pPr>
              <a:defRPr sz="2500"/>
            </a:lvl1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type="twoTxTwoObj">
  <p:cSld name="Comparison">
    <p:bg>
      <p:bgRef idx="1001">
        <a:schemeClr val="bg2"/>
      </p:bgRef>
    </p:bg>
    <p:spTree>
      <p:nvGrpSpPr>
        <p:cNvPr id="197" name=""/>
        <p:cNvGrpSpPr/>
        <p:nvPr/>
      </p:nvGrpSpPr>
      <p:grpSpPr>
        <a:xfrm>
          <a:off x="0" y="0"/>
          <a:ext cx="0" cy="0"/>
          <a:chOff x="0" y="0"/>
          <a:chExt cx="0" cy="0"/>
        </a:xfrm>
      </p:grpSpPr>
      <p:sp>
        <p:nvSpPr>
          <p:cNvPr id="1048846" name="Straight Connector 9"/>
          <p:cNvSpPr>
            <a:spLocks noChangeShapeType="1"/>
          </p:cNvSpPr>
          <p:nvPr/>
        </p:nvSpPr>
        <p:spPr bwMode="auto">
          <a:xfrm flipV="1">
            <a:off x="4572000" y="2200275"/>
            <a:ext cx="0" cy="4187952"/>
          </a:xfrm>
          <a:prstGeom prst="line"/>
          <a:noFill/>
          <a:ln w="9525" cap="flat" cmpd="sng" algn="ctr">
            <a:solidFill>
              <a:schemeClr val="tx2"/>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847" name="Rectangle 19"/>
          <p:cNvSpPr>
            <a:spLocks noChangeArrowheads="1"/>
          </p:cNvSpPr>
          <p:nvPr/>
        </p:nvSpPr>
        <p:spPr bwMode="white">
          <a:xfrm>
            <a:off x="0" y="0"/>
            <a:ext cx="9144000" cy="14478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48" name="Rectangle 18"/>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49" name="Rectangle 20"/>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50" name="Rectangle 21"/>
          <p:cNvSpPr>
            <a:spLocks noChangeArrowheads="1"/>
          </p:cNvSpPr>
          <p:nvPr/>
        </p:nvSpPr>
        <p:spPr bwMode="white">
          <a:xfrm>
            <a:off x="899160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51" name="Rectangle 10"/>
          <p:cNvSpPr/>
          <p:nvPr/>
        </p:nvSpPr>
        <p:spPr>
          <a:xfrm>
            <a:off x="152400" y="1371600"/>
            <a:ext cx="8833104" cy="914400"/>
          </a:xfrm>
          <a:prstGeom prst="rect"/>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52" name="Rectangle 12"/>
          <p:cNvSpPr>
            <a:spLocks noChangeArrowheads="1"/>
          </p:cNvSpPr>
          <p:nvPr/>
        </p:nvSpPr>
        <p:spPr bwMode="auto">
          <a:xfrm>
            <a:off x="145923" y="6391656"/>
            <a:ext cx="8833104" cy="310896"/>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5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indent="0" marL="0">
              <a:buNone/>
              <a:defRPr b="1" dirty="0" sz="2200" lang="en-US" smtClean="0">
                <a:solidFill>
                  <a:srgbClr val="FFFFFF"/>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85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indent="0" marL="0">
              <a:buNone/>
              <a:defRPr b="1" sz="2200"/>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855" name="Date Placeholder 6"/>
          <p:cNvSpPr>
            <a:spLocks noGrp="1"/>
          </p:cNvSpPr>
          <p:nvPr>
            <p:ph type="dt" sz="half" idx="10"/>
          </p:nvPr>
        </p:nvSpPr>
        <p:spPr/>
        <p:txBody>
          <a:bodyPr/>
          <a:p>
            <a:fld id="{70BC1078-46ED-40F9-8930-935BAD7C2B02}" type="datetimeFigureOut">
              <a:rPr altLang="en-US" lang="zh-CN" smtClean="0"/>
              <a:t>2008/1/1</a:t>
            </a:fld>
            <a:endParaRPr altLang="en-US" lang="zh-CN"/>
          </a:p>
        </p:txBody>
      </p:sp>
      <p:sp>
        <p:nvSpPr>
          <p:cNvPr id="1048856" name="Footer Placeholder 7"/>
          <p:cNvSpPr>
            <a:spLocks noGrp="1"/>
          </p:cNvSpPr>
          <p:nvPr>
            <p:ph type="ftr" sz="quarter" idx="11"/>
          </p:nvPr>
        </p:nvSpPr>
        <p:spPr>
          <a:xfrm>
            <a:off x="304800" y="6409944"/>
            <a:ext cx="3581400" cy="365760"/>
          </a:xfrm>
        </p:spPr>
        <p:txBody>
          <a:bodyPr/>
          <a:p>
            <a:endParaRPr altLang="en-US" lang="zh-CN"/>
          </a:p>
        </p:txBody>
      </p:sp>
      <p:sp>
        <p:nvSpPr>
          <p:cNvPr id="1048857" name="Straight Connector 14"/>
          <p:cNvSpPr>
            <a:spLocks noChangeShapeType="1"/>
          </p:cNvSpPr>
          <p:nvPr/>
        </p:nvSpPr>
        <p:spPr bwMode="auto">
          <a:xfrm>
            <a:off x="152400" y="1280160"/>
            <a:ext cx="8833104" cy="0"/>
          </a:xfrm>
          <a:prstGeom prst="line"/>
          <a:noFill/>
          <a:ln w="11430"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858" name="Rectangle 17"/>
          <p:cNvSpPr>
            <a:spLocks noChangeArrowheads="1"/>
          </p:cNvSpPr>
          <p:nvPr/>
        </p:nvSpPr>
        <p:spPr bwMode="auto">
          <a:xfrm>
            <a:off x="152400" y="155448"/>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859" name="Content Placeholder 23"/>
          <p:cNvSpPr>
            <a:spLocks noGrp="1"/>
          </p:cNvSpPr>
          <p:nvPr>
            <p:ph sz="quarter" idx="2"/>
          </p:nvPr>
        </p:nvSpPr>
        <p:spPr>
          <a:xfrm>
            <a:off x="301752" y="2471383"/>
            <a:ext cx="4041648" cy="3818404"/>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60" name="Content Placeholder 25"/>
          <p:cNvSpPr>
            <a:spLocks noGrp="1"/>
          </p:cNvSpPr>
          <p:nvPr>
            <p:ph sz="quarter" idx="4"/>
          </p:nvPr>
        </p:nvSpPr>
        <p:spPr>
          <a:xfrm>
            <a:off x="4800600" y="2471383"/>
            <a:ext cx="4038600" cy="3822192"/>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61" name="Oval 24"/>
          <p:cNvSpPr/>
          <p:nvPr/>
        </p:nvSpPr>
        <p:spPr>
          <a:xfrm>
            <a:off x="4267200" y="956036"/>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62" name="Oval 26"/>
          <p:cNvSpPr/>
          <p:nvPr/>
        </p:nvSpPr>
        <p:spPr>
          <a:xfrm>
            <a:off x="4361688" y="1050524"/>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63" name="Slide Number Placeholder 8"/>
          <p:cNvSpPr>
            <a:spLocks noGrp="1"/>
          </p:cNvSpPr>
          <p:nvPr>
            <p:ph type="sldNum" sz="quarter" idx="12"/>
          </p:nvPr>
        </p:nvSpPr>
        <p:spPr>
          <a:xfrm>
            <a:off x="4343400" y="1042416"/>
            <a:ext cx="457200" cy="441325"/>
          </a:xfrm>
        </p:spPr>
        <p:txBody>
          <a:bodyPr/>
          <a:lstStyle>
            <a:lvl1pPr algn="ctr"/>
          </a:lstStyle>
          <a:p>
            <a:fld id="{D5B52ADC-5BFA-4FBD-BEE2-16096B7F4166}" type="slidenum">
              <a:rPr altLang="en-US" lang="zh-CN" smtClean="0"/>
              <a:t>‹#›</a:t>
            </a:fld>
            <a:endParaRPr altLang="en-US" lang="zh-CN"/>
          </a:p>
        </p:txBody>
      </p:sp>
      <p:sp>
        <p:nvSpPr>
          <p:cNvPr id="1048864" name="Title 22"/>
          <p:cNvSpPr>
            <a:spLocks noGrp="1"/>
          </p:cNvSpPr>
          <p:nvPr>
            <p:ph type="title"/>
          </p:nvPr>
        </p:nvSpPr>
        <p:spPr/>
        <p:txBody>
          <a:bodyPr anchor="b" anchorCtr="0" rtlCol="0"/>
          <a:p>
            <a:r>
              <a:rPr kumimoji="0" lang="en-US" smtClean="0"/>
              <a:t>Click to edit Master title style</a:t>
            </a:r>
            <a:endParaRPr kumimoji="0" lang="en-US"/>
          </a:p>
        </p:txBody>
      </p:sp>
    </p:spTree>
  </p:cSld>
  <p:clrMapOvr>
    <a:overrideClrMapping accent1="accent1" accent2="accent2" accent3="accent3" accent4="accent4" accent5="accent5" accent6="accent6" bg1="lt1" bg2="lt2" tx1="dk1" tx2="dk2"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90" name=""/>
        <p:cNvGrpSpPr/>
        <p:nvPr/>
      </p:nvGrpSpPr>
      <p:grpSpPr>
        <a:xfrm>
          <a:off x="0" y="0"/>
          <a:ext cx="0" cy="0"/>
          <a:chOff x="0" y="0"/>
          <a:chExt cx="0" cy="0"/>
        </a:xfrm>
      </p:grpSpPr>
      <p:sp>
        <p:nvSpPr>
          <p:cNvPr id="1048778" name="Title 1"/>
          <p:cNvSpPr>
            <a:spLocks noGrp="1"/>
          </p:cNvSpPr>
          <p:nvPr>
            <p:ph type="title"/>
          </p:nvPr>
        </p:nvSpPr>
        <p:spPr/>
        <p:txBody>
          <a:bodyPr/>
          <a:p>
            <a:r>
              <a:rPr kumimoji="0" lang="en-US" smtClean="0"/>
              <a:t>Click to edit Master title style</a:t>
            </a:r>
            <a:endParaRPr kumimoji="0" lang="en-US"/>
          </a:p>
        </p:txBody>
      </p:sp>
      <p:sp>
        <p:nvSpPr>
          <p:cNvPr id="1048779" name="Date Placeholder 2"/>
          <p:cNvSpPr>
            <a:spLocks noGrp="1"/>
          </p:cNvSpPr>
          <p:nvPr>
            <p:ph type="dt" sz="half" idx="10"/>
          </p:nvPr>
        </p:nvSpPr>
        <p:spPr/>
        <p:txBody>
          <a:bodyPr/>
          <a:p>
            <a:fld id="{70BC1078-46ED-40F9-8930-935BAD7C2B02}" type="datetimeFigureOut">
              <a:rPr altLang="en-US" lang="zh-CN" smtClean="0"/>
              <a:t>2008/1/1</a:t>
            </a:fld>
            <a:endParaRPr altLang="en-US" lang="zh-CN"/>
          </a:p>
        </p:txBody>
      </p:sp>
      <p:sp>
        <p:nvSpPr>
          <p:cNvPr id="1048780" name="Footer Placeholder 3"/>
          <p:cNvSpPr>
            <a:spLocks noGrp="1"/>
          </p:cNvSpPr>
          <p:nvPr>
            <p:ph type="ftr" sz="quarter" idx="11"/>
          </p:nvPr>
        </p:nvSpPr>
        <p:spPr/>
        <p:txBody>
          <a:bodyPr/>
          <a:p>
            <a:endParaRPr altLang="en-US" lang="zh-CN"/>
          </a:p>
        </p:txBody>
      </p:sp>
      <p:sp>
        <p:nvSpPr>
          <p:cNvPr id="1048781" name="Slide Number Placeholder 4"/>
          <p:cNvSpPr>
            <a:spLocks noGrp="1"/>
          </p:cNvSpPr>
          <p:nvPr>
            <p:ph type="sldNum" sz="quarter" idx="12"/>
          </p:nvPr>
        </p:nvSpPr>
        <p:spPr>
          <a:xfrm>
            <a:off x="4343400" y="1036020"/>
            <a:ext cx="457200" cy="441325"/>
          </a:xfrm>
        </p:spPr>
        <p:txBody>
          <a:bodyPr/>
          <a:p>
            <a:fld id="{D5B52ADC-5BFA-4FBD-BEE2-16096B7F4166}" type="slidenum">
              <a:rPr altLang="en-US" lang="zh-CN" smtClean="0"/>
              <a:t>‹#›</a:t>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103" name=""/>
        <p:cNvGrpSpPr/>
        <p:nvPr/>
      </p:nvGrpSpPr>
      <p:grpSpPr>
        <a:xfrm>
          <a:off x="0" y="0"/>
          <a:ext cx="0" cy="0"/>
          <a:chOff x="0" y="0"/>
          <a:chExt cx="0" cy="0"/>
        </a:xfrm>
      </p:grpSpPr>
      <p:sp>
        <p:nvSpPr>
          <p:cNvPr id="1048607" name="Rectangle 6"/>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08" name="Rectangle 7"/>
          <p:cNvSpPr>
            <a:spLocks noChangeArrowheads="1"/>
          </p:cNvSpPr>
          <p:nvPr/>
        </p:nvSpPr>
        <p:spPr bwMode="white">
          <a:xfrm>
            <a:off x="0" y="0"/>
            <a:ext cx="9144000" cy="155448"/>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09" name="Rectangle 9"/>
          <p:cNvSpPr>
            <a:spLocks noChangeArrowheads="1"/>
          </p:cNvSpPr>
          <p:nvPr/>
        </p:nvSpPr>
        <p:spPr bwMode="white">
          <a:xfrm>
            <a:off x="899160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10" name="Rectangle 8"/>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11" name="Rectangle 4"/>
          <p:cNvSpPr>
            <a:spLocks noChangeArrowheads="1"/>
          </p:cNvSpPr>
          <p:nvPr/>
        </p:nvSpPr>
        <p:spPr bwMode="auto">
          <a:xfrm>
            <a:off x="146304" y="6391656"/>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612" name="Rectangle 5"/>
          <p:cNvSpPr>
            <a:spLocks noChangeArrowheads="1"/>
          </p:cNvSpPr>
          <p:nvPr/>
        </p:nvSpPr>
        <p:spPr bwMode="auto">
          <a:xfrm>
            <a:off x="152400" y="158496"/>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613" name="Date Placeholder 1"/>
          <p:cNvSpPr>
            <a:spLocks noGrp="1"/>
          </p:cNvSpPr>
          <p:nvPr>
            <p:ph type="dt" sz="half" idx="10"/>
          </p:nvPr>
        </p:nvSpPr>
        <p:spPr/>
        <p:txBody>
          <a:bodyPr/>
          <a:p>
            <a:fld id="{70BC1078-46ED-40F9-8930-935BAD7C2B02}" type="datetimeFigureOut">
              <a:rPr altLang="en-US" lang="zh-CN" smtClean="0"/>
              <a:t>2008/1/1</a:t>
            </a:fld>
            <a:endParaRPr altLang="en-US" lang="zh-CN"/>
          </a:p>
        </p:txBody>
      </p:sp>
      <p:sp>
        <p:nvSpPr>
          <p:cNvPr id="1048614" name="Footer Placeholder 2"/>
          <p:cNvSpPr>
            <a:spLocks noGrp="1"/>
          </p:cNvSpPr>
          <p:nvPr>
            <p:ph type="ftr" sz="quarter" idx="11"/>
          </p:nvPr>
        </p:nvSpPr>
        <p:spPr/>
        <p:txBody>
          <a:bodyPr/>
          <a:p>
            <a:endParaRPr altLang="en-US" lang="zh-CN"/>
          </a:p>
        </p:txBody>
      </p:sp>
      <p:sp>
        <p:nvSpPr>
          <p:cNvPr id="1048615"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B52ADC-5BFA-4FBD-BEE2-16096B7F4166}" type="slidenum">
              <a:rPr altLang="en-US" lang="zh-CN" smtClean="0"/>
              <a:t>‹#›</a:t>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bg>
      <p:bgRef idx="1001">
        <a:schemeClr val="bg1"/>
      </p:bgRef>
    </p:bg>
    <p:spTree>
      <p:nvGrpSpPr>
        <p:cNvPr id="198" name=""/>
        <p:cNvGrpSpPr/>
        <p:nvPr/>
      </p:nvGrpSpPr>
      <p:grpSpPr>
        <a:xfrm>
          <a:off x="0" y="0"/>
          <a:ext cx="0" cy="0"/>
          <a:chOff x="0" y="0"/>
          <a:chExt cx="0" cy="0"/>
        </a:xfrm>
      </p:grpSpPr>
      <p:sp>
        <p:nvSpPr>
          <p:cNvPr id="1048865" name="Rectangle 18"/>
          <p:cNvSpPr>
            <a:spLocks noChangeArrowheads="1"/>
          </p:cNvSpPr>
          <p:nvPr/>
        </p:nvSpPr>
        <p:spPr bwMode="auto">
          <a:xfrm>
            <a:off x="152400" y="152400"/>
            <a:ext cx="8833104" cy="304800"/>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66" name="Rectangle 14"/>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67" name="Rectangle 17"/>
          <p:cNvSpPr>
            <a:spLocks noChangeArrowheads="1"/>
          </p:cNvSpPr>
          <p:nvPr/>
        </p:nvSpPr>
        <p:spPr bwMode="white">
          <a:xfrm>
            <a:off x="899160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68" name="Rectangle 15"/>
          <p:cNvSpPr>
            <a:spLocks noChangeArrowheads="1"/>
          </p:cNvSpPr>
          <p:nvPr/>
        </p:nvSpPr>
        <p:spPr bwMode="white">
          <a:xfrm>
            <a:off x="0" y="0"/>
            <a:ext cx="9144000" cy="118872"/>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69" name="Rectangle 16"/>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70" name="Rectangle 12"/>
          <p:cNvSpPr/>
          <p:nvPr/>
        </p:nvSpPr>
        <p:spPr>
          <a:xfrm>
            <a:off x="152400" y="609600"/>
            <a:ext cx="2743200" cy="5867400"/>
          </a:xfrm>
          <a:prstGeom prst="rect"/>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71" name="Title 1"/>
          <p:cNvSpPr>
            <a:spLocks noGrp="1"/>
          </p:cNvSpPr>
          <p:nvPr>
            <p:ph type="title"/>
          </p:nvPr>
        </p:nvSpPr>
        <p:spPr>
          <a:xfrm>
            <a:off x="381000" y="914400"/>
            <a:ext cx="2362200" cy="990600"/>
          </a:xfrm>
        </p:spPr>
        <p:txBody>
          <a:bodyPr anchor="b">
            <a:noAutofit/>
          </a:bodyPr>
          <a:lstStyle>
            <a:lvl1pPr algn="l">
              <a:buNone/>
              <a:defRPr b="1" sz="2200">
                <a:solidFill>
                  <a:srgbClr val="FFFFFF"/>
                </a:solidFill>
              </a:defRPr>
            </a:lvl1pPr>
          </a:lstStyle>
          <a:p>
            <a:r>
              <a:rPr kumimoji="0" lang="en-US" smtClean="0"/>
              <a:t>Click to edit Master title style</a:t>
            </a:r>
            <a:endParaRPr kumimoji="0" lang="en-US"/>
          </a:p>
        </p:txBody>
      </p:sp>
      <p:sp>
        <p:nvSpPr>
          <p:cNvPr id="1048872" name="Text Placeholder 2"/>
          <p:cNvSpPr>
            <a:spLocks noGrp="1"/>
          </p:cNvSpPr>
          <p:nvPr>
            <p:ph type="body" idx="2"/>
          </p:nvPr>
        </p:nvSpPr>
        <p:spPr>
          <a:xfrm>
            <a:off x="381000" y="1981200"/>
            <a:ext cx="2362200" cy="4144963"/>
          </a:xfrm>
        </p:spPr>
        <p:txBody>
          <a:bodyPr/>
          <a:lstStyle>
            <a:lvl1pPr indent="0" marL="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eaLnBrk="1" hangingPunct="1" latinLnBrk="0" lvl="0"/>
            <a:r>
              <a:rPr kumimoji="0" lang="en-US" smtClean="0"/>
              <a:t>Click to edit Master text styles</a:t>
            </a:r>
          </a:p>
        </p:txBody>
      </p:sp>
      <p:sp>
        <p:nvSpPr>
          <p:cNvPr id="1048873" name="Rectangle 7"/>
          <p:cNvSpPr>
            <a:spLocks noChangeArrowheads="1"/>
          </p:cNvSpPr>
          <p:nvPr/>
        </p:nvSpPr>
        <p:spPr bwMode="auto">
          <a:xfrm>
            <a:off x="152400" y="152400"/>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874" name="Straight Connector 8"/>
          <p:cNvSpPr>
            <a:spLocks noChangeShapeType="1"/>
          </p:cNvSpPr>
          <p:nvPr/>
        </p:nvSpPr>
        <p:spPr bwMode="auto">
          <a:xfrm>
            <a:off x="152400" y="533400"/>
            <a:ext cx="8833104" cy="0"/>
          </a:xfrm>
          <a:prstGeom prst="line"/>
          <a:noFill/>
          <a:ln w="11430"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875" name="Content Placeholder 19"/>
          <p:cNvSpPr>
            <a:spLocks noGrp="1"/>
          </p:cNvSpPr>
          <p:nvPr>
            <p:ph sz="quarter" idx="1"/>
          </p:nvPr>
        </p:nvSpPr>
        <p:spPr>
          <a:xfrm>
            <a:off x="3124200" y="685800"/>
            <a:ext cx="5638800" cy="5410200"/>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76" name="Oval 9"/>
          <p:cNvSpPr/>
          <p:nvPr/>
        </p:nvSpPr>
        <p:spPr>
          <a:xfrm>
            <a:off x="1295400" y="228600"/>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77" name="Oval 10"/>
          <p:cNvSpPr/>
          <p:nvPr/>
        </p:nvSpPr>
        <p:spPr>
          <a:xfrm>
            <a:off x="1389888" y="323088"/>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78"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5B52ADC-5BFA-4FBD-BEE2-16096B7F4166}" type="slidenum">
              <a:rPr altLang="en-US" lang="zh-CN" smtClean="0"/>
              <a:t>‹#›</a:t>
            </a:fld>
            <a:endParaRPr altLang="en-US" lang="zh-CN"/>
          </a:p>
        </p:txBody>
      </p:sp>
      <p:sp>
        <p:nvSpPr>
          <p:cNvPr id="1048879" name="Rectangle 20"/>
          <p:cNvSpPr>
            <a:spLocks noChangeArrowheads="1"/>
          </p:cNvSpPr>
          <p:nvPr/>
        </p:nvSpPr>
        <p:spPr bwMode="auto">
          <a:xfrm>
            <a:off x="149352" y="6388385"/>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80" name="Date Placeholder 4"/>
          <p:cNvSpPr>
            <a:spLocks noGrp="1"/>
          </p:cNvSpPr>
          <p:nvPr>
            <p:ph type="dt" sz="half" idx="10"/>
          </p:nvPr>
        </p:nvSpPr>
        <p:spPr/>
        <p:txBody>
          <a:bodyPr/>
          <a:p>
            <a:fld id="{70BC1078-46ED-40F9-8930-935BAD7C2B02}" type="datetimeFigureOut">
              <a:rPr altLang="en-US" lang="zh-CN" smtClean="0"/>
              <a:t>2008/1/1</a:t>
            </a:fld>
            <a:endParaRPr altLang="en-US" lang="zh-CN"/>
          </a:p>
        </p:txBody>
      </p:sp>
      <p:sp>
        <p:nvSpPr>
          <p:cNvPr id="1048881" name="Footer Placeholder 5"/>
          <p:cNvSpPr>
            <a:spLocks noGrp="1"/>
          </p:cNvSpPr>
          <p:nvPr>
            <p:ph type="ftr" sz="quarter" idx="11"/>
          </p:nvPr>
        </p:nvSpPr>
        <p:spPr>
          <a:xfrm>
            <a:off x="301752" y="6410848"/>
            <a:ext cx="3383280" cy="365760"/>
          </a:xfrm>
        </p:spPr>
        <p:txBody>
          <a:bodyPr/>
          <a:p>
            <a:endParaRPr altLang="en-US" lang="zh-CN"/>
          </a:p>
        </p:txBody>
      </p:sp>
    </p:spTree>
  </p:cSld>
  <p:clrMapOvr>
    <a:overrideClrMapping accent1="accent1" accent2="accent2" accent3="accent3" accent4="accent4" accent5="accent5" accent6="accent6" bg1="lt1" bg2="lt2" tx1="dk1" tx2="dk2"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193" name=""/>
        <p:cNvGrpSpPr/>
        <p:nvPr/>
      </p:nvGrpSpPr>
      <p:grpSpPr>
        <a:xfrm>
          <a:off x="0" y="0"/>
          <a:ext cx="0" cy="0"/>
          <a:chOff x="0" y="0"/>
          <a:chExt cx="0" cy="0"/>
        </a:xfrm>
      </p:grpSpPr>
      <p:sp>
        <p:nvSpPr>
          <p:cNvPr id="1048801" name="Straight Connector 20"/>
          <p:cNvSpPr>
            <a:spLocks noChangeShapeType="1"/>
          </p:cNvSpPr>
          <p:nvPr/>
        </p:nvSpPr>
        <p:spPr bwMode="auto">
          <a:xfrm>
            <a:off x="152400" y="533400"/>
            <a:ext cx="8833104" cy="0"/>
          </a:xfrm>
          <a:prstGeom prst="line"/>
          <a:noFill/>
          <a:ln w="11430"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802" name="Rectangle 18"/>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03" name="Rectangle 15"/>
          <p:cNvSpPr>
            <a:spLocks noChangeArrowheads="1"/>
          </p:cNvSpPr>
          <p:nvPr/>
        </p:nvSpPr>
        <p:spPr bwMode="white">
          <a:xfrm>
            <a:off x="899160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04" name="Rectangle 16"/>
          <p:cNvSpPr>
            <a:spLocks noChangeArrowheads="1"/>
          </p:cNvSpPr>
          <p:nvPr/>
        </p:nvSpPr>
        <p:spPr bwMode="white">
          <a:xfrm>
            <a:off x="0" y="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05" name="Rectangle 17"/>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806" name="Rectangle 19"/>
          <p:cNvSpPr>
            <a:spLocks noChangeArrowheads="1"/>
          </p:cNvSpPr>
          <p:nvPr/>
        </p:nvSpPr>
        <p:spPr bwMode="auto">
          <a:xfrm>
            <a:off x="152400" y="152400"/>
            <a:ext cx="8833104" cy="301752"/>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07" name="Rectangle 7"/>
          <p:cNvSpPr/>
          <p:nvPr/>
        </p:nvSpPr>
        <p:spPr>
          <a:xfrm>
            <a:off x="152400" y="609600"/>
            <a:ext cx="2743200" cy="5867400"/>
          </a:xfrm>
          <a:prstGeom prst="rect"/>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08" name="Rectangle 14"/>
          <p:cNvSpPr>
            <a:spLocks noChangeArrowheads="1"/>
          </p:cNvSpPr>
          <p:nvPr/>
        </p:nvSpPr>
        <p:spPr bwMode="auto">
          <a:xfrm>
            <a:off x="152400" y="155448"/>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809" name="Oval 11"/>
          <p:cNvSpPr/>
          <p:nvPr/>
        </p:nvSpPr>
        <p:spPr>
          <a:xfrm>
            <a:off x="1295400" y="228600"/>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10" name="Oval 12"/>
          <p:cNvSpPr/>
          <p:nvPr/>
        </p:nvSpPr>
        <p:spPr>
          <a:xfrm>
            <a:off x="1389888" y="323088"/>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11" name="Slide Number Placeholder 6"/>
          <p:cNvSpPr>
            <a:spLocks noGrp="1"/>
          </p:cNvSpPr>
          <p:nvPr>
            <p:ph type="sldNum" sz="quarter" idx="12"/>
          </p:nvPr>
        </p:nvSpPr>
        <p:spPr>
          <a:xfrm>
            <a:off x="1371600" y="312738"/>
            <a:ext cx="457200" cy="441325"/>
          </a:xfrm>
        </p:spPr>
        <p:txBody>
          <a:bodyPr/>
          <a:p>
            <a:fld id="{D5B52ADC-5BFA-4FBD-BEE2-16096B7F4166}" type="slidenum">
              <a:rPr altLang="en-US" lang="zh-CN" smtClean="0"/>
              <a:t>‹#›</a:t>
            </a:fld>
            <a:endParaRPr altLang="en-US" lang="zh-CN"/>
          </a:p>
        </p:txBody>
      </p:sp>
      <p:sp>
        <p:nvSpPr>
          <p:cNvPr id="1048812" name="Title 1"/>
          <p:cNvSpPr>
            <a:spLocks noGrp="1"/>
          </p:cNvSpPr>
          <p:nvPr>
            <p:ph type="title"/>
          </p:nvPr>
        </p:nvSpPr>
        <p:spPr>
          <a:xfrm>
            <a:off x="3000375" y="5029200"/>
            <a:ext cx="5867400" cy="1219200"/>
          </a:xfrm>
        </p:spPr>
        <p:txBody>
          <a:bodyPr anchor="t">
            <a:noAutofit/>
          </a:bodyPr>
          <a:lstStyle>
            <a:lvl1pPr algn="l">
              <a:buNone/>
              <a:defRPr b="1" sz="2400">
                <a:solidFill>
                  <a:schemeClr val="tx2"/>
                </a:solidFill>
              </a:defRPr>
            </a:lvl1pPr>
          </a:lstStyle>
          <a:p>
            <a:r>
              <a:rPr kumimoji="0" lang="en-US" smtClean="0"/>
              <a:t>Click to edit Master title style</a:t>
            </a:r>
            <a:endParaRPr kumimoji="0" lang="en-US"/>
          </a:p>
        </p:txBody>
      </p:sp>
      <p:sp>
        <p:nvSpPr>
          <p:cNvPr id="1048813" name="Picture Placeholder 2"/>
          <p:cNvSpPr>
            <a:spLocks noGrp="1"/>
          </p:cNvSpPr>
          <p:nvPr>
            <p:ph type="pic" idx="1"/>
          </p:nvPr>
        </p:nvSpPr>
        <p:spPr>
          <a:xfrm>
            <a:off x="3000375" y="609600"/>
            <a:ext cx="5867400" cy="4267200"/>
          </a:xfrm>
        </p:spPr>
        <p:txBody>
          <a:bodyPr/>
          <a:lstStyle>
            <a:lvl1pPr indent="0" marL="0">
              <a:buNone/>
              <a:defRPr sz="3200"/>
            </a:lvl1pPr>
          </a:lstStyle>
          <a:p>
            <a:r>
              <a:rPr kumimoji="0" lang="en-US" smtClean="0"/>
              <a:t>Click icon to add picture</a:t>
            </a:r>
            <a:endParaRPr dirty="0" kumimoji="0" lang="en-US"/>
          </a:p>
        </p:txBody>
      </p:sp>
      <p:sp>
        <p:nvSpPr>
          <p:cNvPr id="1048814" name="Text Placeholder 3"/>
          <p:cNvSpPr>
            <a:spLocks noGrp="1"/>
          </p:cNvSpPr>
          <p:nvPr>
            <p:ph type="body" sz="half" idx="2"/>
          </p:nvPr>
        </p:nvSpPr>
        <p:spPr>
          <a:xfrm>
            <a:off x="381000" y="990600"/>
            <a:ext cx="2438400" cy="5257800"/>
          </a:xfrm>
        </p:spPr>
        <p:txBody>
          <a:bodyPr/>
          <a:lstStyle>
            <a:lvl1pPr indent="0" marL="0">
              <a:spcAft>
                <a:spcPts val="1000"/>
              </a:spcAft>
              <a:buFontTx/>
              <a:buNone/>
              <a:defRPr sz="1600">
                <a:solidFill>
                  <a:srgbClr val="FFFFFF"/>
                </a:solidFill>
              </a:defRPr>
            </a:lvl1pPr>
            <a:lvl2pPr>
              <a:defRPr sz="1200"/>
            </a:lvl2pPr>
            <a:lvl3pPr>
              <a:defRPr sz="1000"/>
            </a:lvl3pPr>
            <a:lvl4pPr>
              <a:defRPr sz="900"/>
            </a:lvl4pPr>
            <a:lvl5pPr>
              <a:defRPr sz="900"/>
            </a:lvl5pPr>
          </a:lstStyle>
          <a:p>
            <a:pPr eaLnBrk="1" hangingPunct="1" latinLnBrk="0" lvl="0"/>
            <a:r>
              <a:rPr kumimoji="0" lang="en-US" smtClean="0"/>
              <a:t>Click to edit Master text styles</a:t>
            </a:r>
          </a:p>
        </p:txBody>
      </p:sp>
      <p:sp>
        <p:nvSpPr>
          <p:cNvPr id="1048815" name="Rectangle 21"/>
          <p:cNvSpPr>
            <a:spLocks noChangeArrowheads="1"/>
          </p:cNvSpPr>
          <p:nvPr/>
        </p:nvSpPr>
        <p:spPr bwMode="auto">
          <a:xfrm>
            <a:off x="149352" y="6388385"/>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816" name="Date Placeholder 4"/>
          <p:cNvSpPr>
            <a:spLocks noGrp="1"/>
          </p:cNvSpPr>
          <p:nvPr>
            <p:ph type="dt" sz="half" idx="10"/>
          </p:nvPr>
        </p:nvSpPr>
        <p:spPr>
          <a:xfrm>
            <a:off x="5788152" y="6404984"/>
            <a:ext cx="3044952" cy="365760"/>
          </a:xfrm>
        </p:spPr>
        <p:txBody>
          <a:bodyPr/>
          <a:p>
            <a:fld id="{70BC1078-46ED-40F9-8930-935BAD7C2B02}" type="datetimeFigureOut">
              <a:rPr altLang="en-US" lang="zh-CN" smtClean="0"/>
              <a:t>2008/1/1</a:t>
            </a:fld>
            <a:endParaRPr altLang="en-US" lang="zh-CN"/>
          </a:p>
        </p:txBody>
      </p:sp>
      <p:sp>
        <p:nvSpPr>
          <p:cNvPr id="1048817" name="Footer Placeholder 5"/>
          <p:cNvSpPr>
            <a:spLocks noGrp="1"/>
          </p:cNvSpPr>
          <p:nvPr>
            <p:ph type="ftr" sz="quarter" idx="11"/>
          </p:nvPr>
        </p:nvSpPr>
        <p:spPr>
          <a:xfrm>
            <a:off x="301752" y="6410848"/>
            <a:ext cx="3584448" cy="365760"/>
          </a:xfrm>
        </p:spPr>
        <p:txBody>
          <a:bodyPr/>
          <a:p>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Rectangle 16"/>
          <p:cNvSpPr>
            <a:spLocks noChangeArrowheads="1"/>
          </p:cNvSpPr>
          <p:nvPr/>
        </p:nvSpPr>
        <p:spPr bwMode="white">
          <a:xfrm>
            <a:off x="0" y="6705600"/>
            <a:ext cx="9144000" cy="1524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77" name="Rectangle 15"/>
          <p:cNvSpPr>
            <a:spLocks noChangeArrowheads="1"/>
          </p:cNvSpPr>
          <p:nvPr/>
        </p:nvSpPr>
        <p:spPr bwMode="white">
          <a:xfrm>
            <a:off x="0" y="0"/>
            <a:ext cx="9144000" cy="1393371"/>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78" name="Rectangle 17"/>
          <p:cNvSpPr>
            <a:spLocks noChangeArrowheads="1"/>
          </p:cNvSpPr>
          <p:nvPr/>
        </p:nvSpPr>
        <p:spPr bwMode="white">
          <a:xfrm>
            <a:off x="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79" name="Rectangle 18"/>
          <p:cNvSpPr>
            <a:spLocks noChangeArrowheads="1"/>
          </p:cNvSpPr>
          <p:nvPr/>
        </p:nvSpPr>
        <p:spPr bwMode="white">
          <a:xfrm>
            <a:off x="8991600" y="0"/>
            <a:ext cx="152400" cy="6858000"/>
          </a:xfrm>
          <a:prstGeom prst="rect"/>
          <a:solidFill>
            <a:srgbClr val="FFFFFF"/>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80" name="Rectangle 8"/>
          <p:cNvSpPr>
            <a:spLocks noChangeArrowheads="1"/>
          </p:cNvSpPr>
          <p:nvPr/>
        </p:nvSpPr>
        <p:spPr bwMode="auto">
          <a:xfrm>
            <a:off x="149352" y="6388385"/>
            <a:ext cx="8833104" cy="309563"/>
          </a:xfrm>
          <a:prstGeom prst="rect"/>
          <a:solidFill>
            <a:schemeClr val="accent3"/>
          </a:solidFill>
          <a:ln w="9525" cap="flat" cmpd="sng" algn="ctr">
            <a:noFill/>
            <a:prstDash val="solid"/>
            <a:miter lim="800000"/>
            <a:headEnd type="none" w="med" len="med"/>
            <a:tailEnd type="none" w="med" len="med"/>
          </a:ln>
          <a:effectLst/>
        </p:spPr>
        <p:txBody>
          <a:bodyPr anchor="ctr" bIns="45720" compatLnSpc="1" lIns="91440" rIns="91440" tIns="45720" vert="horz" wrap="none"/>
          <a:p>
            <a:endParaRPr kumimoji="0" lang="en-US"/>
          </a:p>
        </p:txBody>
      </p:sp>
      <p:sp>
        <p:nvSpPr>
          <p:cNvPr id="1048581" name="Date Placeholder 13"/>
          <p:cNvSpPr>
            <a:spLocks noGrp="1"/>
          </p:cNvSpPr>
          <p:nvPr>
            <p:ph type="dt" sz="half" idx="2"/>
          </p:nvPr>
        </p:nvSpPr>
        <p:spPr>
          <a:xfrm>
            <a:off x="5791200" y="6404984"/>
            <a:ext cx="3044952" cy="365760"/>
          </a:xfrm>
          <a:prstGeom prst="rect"/>
        </p:spPr>
        <p:txBody>
          <a:bodyPr vert="horz"/>
          <a:lstStyle>
            <a:lvl1pPr algn="r" eaLnBrk="1" hangingPunct="1" latinLnBrk="0">
              <a:defRPr sz="1400" kumimoji="0">
                <a:solidFill>
                  <a:srgbClr val="FFFFFF"/>
                </a:solidFill>
              </a:defRPr>
            </a:lvl1pPr>
          </a:lstStyle>
          <a:p>
            <a:fld id="{70BC1078-46ED-40F9-8930-935BAD7C2B02}" type="datetimeFigureOut">
              <a:rPr altLang="en-US" lang="zh-CN" smtClean="0"/>
              <a:t>2008/1/1</a:t>
            </a:fld>
            <a:endParaRPr altLang="en-US" lang="zh-CN"/>
          </a:p>
        </p:txBody>
      </p:sp>
      <p:sp>
        <p:nvSpPr>
          <p:cNvPr id="1048582" name="Footer Placeholder 2"/>
          <p:cNvSpPr>
            <a:spLocks noGrp="1"/>
          </p:cNvSpPr>
          <p:nvPr>
            <p:ph type="ftr" sz="quarter" idx="3"/>
          </p:nvPr>
        </p:nvSpPr>
        <p:spPr>
          <a:xfrm>
            <a:off x="304800" y="6410848"/>
            <a:ext cx="3581400" cy="365760"/>
          </a:xfrm>
          <a:prstGeom prst="rect"/>
        </p:spPr>
        <p:txBody>
          <a:bodyPr vert="horz"/>
          <a:lstStyle>
            <a:lvl1pPr algn="l" eaLnBrk="1" hangingPunct="1" latinLnBrk="0">
              <a:defRPr sz="1200" kumimoji="0">
                <a:solidFill>
                  <a:srgbClr val="FFFFFF"/>
                </a:solidFill>
              </a:defRPr>
            </a:lvl1pPr>
          </a:lstStyle>
          <a:p>
            <a:endParaRPr altLang="en-US" lang="zh-CN"/>
          </a:p>
        </p:txBody>
      </p:sp>
      <p:sp>
        <p:nvSpPr>
          <p:cNvPr id="1048583" name="Rectangle 7"/>
          <p:cNvSpPr>
            <a:spLocks noChangeArrowheads="1"/>
          </p:cNvSpPr>
          <p:nvPr/>
        </p:nvSpPr>
        <p:spPr bwMode="auto">
          <a:xfrm>
            <a:off x="152400" y="155448"/>
            <a:ext cx="8833104" cy="6547104"/>
          </a:xfrm>
          <a:prstGeom prst="rect"/>
          <a:noFill/>
          <a:ln w="9525" cap="flat" cmpd="sng" algn="ctr">
            <a:solidFill>
              <a:schemeClr val="accent3">
                <a:shade val="75000"/>
              </a:schemeClr>
            </a:solidFill>
            <a:prstDash val="solid"/>
            <a:miter lim="800000"/>
            <a:headEnd type="none" w="med" len="med"/>
            <a:tailEnd type="none" w="med" len="med"/>
          </a:ln>
          <a:effectLst/>
        </p:spPr>
        <p:txBody>
          <a:bodyPr anchor="ctr" bIns="45720" compatLnSpc="1" lIns="91440" rIns="91440" tIns="45720" vert="horz" wrap="none"/>
          <a:p>
            <a:endParaRPr dirty="0" kumimoji="0" lang="en-US"/>
          </a:p>
        </p:txBody>
      </p:sp>
      <p:sp>
        <p:nvSpPr>
          <p:cNvPr id="1048584" name="Straight Connector 9"/>
          <p:cNvSpPr>
            <a:spLocks noChangeShapeType="1"/>
          </p:cNvSpPr>
          <p:nvPr/>
        </p:nvSpPr>
        <p:spPr bwMode="auto">
          <a:xfrm>
            <a:off x="152400" y="1276743"/>
            <a:ext cx="8833104" cy="0"/>
          </a:xfrm>
          <a:prstGeom prst="line"/>
          <a:noFill/>
          <a:ln w="9525" cap="flat" cmpd="sng" algn="ctr">
            <a:solidFill>
              <a:schemeClr val="accent3">
                <a:shade val="75000"/>
              </a:schemeClr>
            </a:solidFill>
            <a:prstDash val="sysDash"/>
            <a:round/>
            <a:headEnd type="none" w="med" len="med"/>
            <a:tailEnd type="none" w="med" len="med"/>
          </a:ln>
          <a:effectLst/>
        </p:spPr>
        <p:txBody>
          <a:bodyPr anchor="ctr" bIns="45720" compatLnSpc="1" lIns="91440" rIns="91440" tIns="45720" vert="horz" wrap="none"/>
          <a:p>
            <a:endParaRPr kumimoji="0" lang="en-US"/>
          </a:p>
        </p:txBody>
      </p:sp>
      <p:sp>
        <p:nvSpPr>
          <p:cNvPr id="1048585" name="Oval 11"/>
          <p:cNvSpPr/>
          <p:nvPr/>
        </p:nvSpPr>
        <p:spPr>
          <a:xfrm>
            <a:off x="4267200" y="956036"/>
            <a:ext cx="609600" cy="609600"/>
          </a:xfrm>
          <a:prstGeom prst="ellipse"/>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6" name="Oval 14"/>
          <p:cNvSpPr/>
          <p:nvPr/>
        </p:nvSpPr>
        <p:spPr>
          <a:xfrm>
            <a:off x="4361688" y="1050524"/>
            <a:ext cx="420624" cy="420624"/>
          </a:xfrm>
          <a:prstGeom prst="ellipse"/>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7" name="Slide Number Placeholder 22"/>
          <p:cNvSpPr>
            <a:spLocks noGrp="1"/>
          </p:cNvSpPr>
          <p:nvPr>
            <p:ph type="sldNum" sz="quarter" idx="4"/>
          </p:nvPr>
        </p:nvSpPr>
        <p:spPr>
          <a:xfrm>
            <a:off x="4343400" y="1040174"/>
            <a:ext cx="457200" cy="441325"/>
          </a:xfrm>
          <a:prstGeom prst="rect"/>
        </p:spPr>
        <p:txBody>
          <a:bodyPr anchor="ctr" lIns="45720" rIns="45720" vert="horz">
            <a:normAutofit/>
          </a:bodyPr>
          <a:lstStyle>
            <a:lvl1pPr algn="ctr" eaLnBrk="1" hangingPunct="1" latinLnBrk="0">
              <a:defRPr sz="1600" kumimoji="0">
                <a:solidFill>
                  <a:schemeClr val="accent3">
                    <a:shade val="75000"/>
                  </a:schemeClr>
                </a:solidFill>
              </a:defRPr>
            </a:lvl1pPr>
          </a:lstStyle>
          <a:p>
            <a:fld id="{D5B52ADC-5BFA-4FBD-BEE2-16096B7F4166}" type="slidenum">
              <a:rPr altLang="en-US" lang="zh-CN" smtClean="0"/>
              <a:t>‹#›</a:t>
            </a:fld>
            <a:endParaRPr altLang="en-US" lang="zh-CN"/>
          </a:p>
        </p:txBody>
      </p:sp>
      <p:sp>
        <p:nvSpPr>
          <p:cNvPr id="1048588" name="Title Placeholder 21"/>
          <p:cNvSpPr>
            <a:spLocks noGrp="1"/>
          </p:cNvSpPr>
          <p:nvPr>
            <p:ph type="title"/>
          </p:nvPr>
        </p:nvSpPr>
        <p:spPr>
          <a:xfrm>
            <a:off x="301752" y="228600"/>
            <a:ext cx="8534400" cy="758952"/>
          </a:xfrm>
          <a:prstGeom prst="rect"/>
        </p:spPr>
        <p:txBody>
          <a:bodyPr anchor="b" vert="horz">
            <a:normAutofit/>
          </a:bodyPr>
          <a:p>
            <a:r>
              <a:rPr kumimoji="0" lang="en-US" smtClean="0"/>
              <a:t>Click to edit Master title style</a:t>
            </a:r>
            <a:endParaRPr kumimoji="0" lang="en-US"/>
          </a:p>
        </p:txBody>
      </p:sp>
      <p:sp>
        <p:nvSpPr>
          <p:cNvPr id="1048589" name="Text Placeholder 12"/>
          <p:cNvSpPr>
            <a:spLocks noGrp="1"/>
          </p:cNvSpPr>
          <p:nvPr>
            <p:ph type="body" idx="1"/>
          </p:nvPr>
        </p:nvSpPr>
        <p:spPr>
          <a:xfrm>
            <a:off x="301752" y="1524000"/>
            <a:ext cx="8534400" cy="4599432"/>
          </a:xfrm>
          <a:prstGeom prst="rect"/>
        </p:spPr>
        <p:txBody>
          <a:bodyPr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eaLnBrk="1" hangingPunct="1" latinLnBrk="0" rtl="0">
        <a:spcBef>
          <a:spcPct val="0"/>
        </a:spcBef>
        <a:buNone/>
        <a:defRPr sz="3300" kern="1200" kumimoji="0">
          <a:solidFill>
            <a:schemeClr val="accent3">
              <a:shade val="75000"/>
            </a:schemeClr>
          </a:solidFill>
          <a:latin typeface="+mj-lt"/>
          <a:ea typeface="+mj-ea"/>
          <a:cs typeface="+mj-cs"/>
        </a:defRPr>
      </a:lvl1pPr>
    </p:titleStyle>
    <p:bodyStyle>
      <a:lvl1pPr algn="l" eaLnBrk="1" hangingPunct="1" indent="-274320" latinLnBrk="0" marL="274320" rtl="0">
        <a:spcBef>
          <a:spcPct val="20000"/>
        </a:spcBef>
        <a:buClr>
          <a:schemeClr val="accent1"/>
        </a:buClr>
        <a:buSzPct val="85000"/>
        <a:buFont typeface="Wingdings 2"/>
        <a:buChar char=""/>
        <a:defRPr sz="2700" kern="1200" kumimoji="0">
          <a:solidFill>
            <a:schemeClr val="tx1"/>
          </a:solidFill>
          <a:latin typeface="+mn-lt"/>
          <a:ea typeface="+mn-ea"/>
          <a:cs typeface="+mn-cs"/>
        </a:defRPr>
      </a:lvl1pPr>
      <a:lvl2pPr algn="l" eaLnBrk="1" hangingPunct="1" indent="-274320" latinLnBrk="0" marL="548640" rtl="0">
        <a:spcBef>
          <a:spcPct val="20000"/>
        </a:spcBef>
        <a:buClr>
          <a:schemeClr val="accent2"/>
        </a:buClr>
        <a:buSzPct val="70000"/>
        <a:buFont typeface="Wingdings"/>
        <a:buChar char=""/>
        <a:defRPr sz="2200" kern="1200" kumimoji="0">
          <a:solidFill>
            <a:schemeClr val="tx2"/>
          </a:solidFill>
          <a:latin typeface="+mn-lt"/>
          <a:ea typeface="+mn-ea"/>
          <a:cs typeface="+mn-cs"/>
        </a:defRPr>
      </a:lvl2pPr>
      <a:lvl3pPr algn="l" eaLnBrk="1" hangingPunct="1" indent="-228600" latinLnBrk="0" marL="822960" rtl="0">
        <a:spcBef>
          <a:spcPct val="20000"/>
        </a:spcBef>
        <a:buClr>
          <a:schemeClr val="accent3"/>
        </a:buClr>
        <a:buSzPct val="75000"/>
        <a:buFont typeface="Wingdings 2"/>
        <a:buChar char=""/>
        <a:defRPr sz="2000" kern="1200" kumimoji="0">
          <a:solidFill>
            <a:schemeClr val="tx1"/>
          </a:solidFill>
          <a:latin typeface="+mn-lt"/>
          <a:ea typeface="+mn-ea"/>
          <a:cs typeface="+mn-cs"/>
        </a:defRPr>
      </a:lvl3pPr>
      <a:lvl4pPr algn="l" eaLnBrk="1" hangingPunct="1" indent="-228600" latinLnBrk="0" marL="1097280" rtl="0">
        <a:spcBef>
          <a:spcPct val="20000"/>
        </a:spcBef>
        <a:buClr>
          <a:schemeClr val="accent4"/>
        </a:buClr>
        <a:buSzPct val="70000"/>
        <a:buFont typeface="Wingdings"/>
        <a:buChar char=""/>
        <a:defRPr sz="2000" kern="1200" kumimoji="0">
          <a:solidFill>
            <a:schemeClr val="tx2"/>
          </a:solidFill>
          <a:latin typeface="+mn-lt"/>
          <a:ea typeface="+mn-ea"/>
          <a:cs typeface="+mn-cs"/>
        </a:defRPr>
      </a:lvl4pPr>
      <a:lvl5pPr algn="l" eaLnBrk="1" hangingPunct="1" indent="-228600" latinLnBrk="0" marL="1371600" rtl="0">
        <a:spcBef>
          <a:spcPct val="20000"/>
        </a:spcBef>
        <a:buClr>
          <a:schemeClr val="accent5"/>
        </a:buClr>
        <a:buFontTx/>
        <a:buChar char="•"/>
        <a:defRPr sz="1800" kern="1200" kumimoji="0">
          <a:solidFill>
            <a:schemeClr val="tx1"/>
          </a:solidFill>
          <a:latin typeface="+mn-lt"/>
          <a:ea typeface="+mn-ea"/>
          <a:cs typeface="+mn-cs"/>
        </a:defRPr>
      </a:lvl5pPr>
      <a:lvl6pPr algn="l" eaLnBrk="1" hangingPunct="1" indent="-182880" latinLnBrk="0" marL="1645920" rtl="0">
        <a:spcBef>
          <a:spcPct val="20000"/>
        </a:spcBef>
        <a:buClr>
          <a:schemeClr val="accent6"/>
        </a:buClr>
        <a:buSzPct val="80000"/>
        <a:buFont typeface="Wingdings 2"/>
        <a:buChar char=""/>
        <a:defRPr sz="1800" kern="1200" kumimoji="0">
          <a:solidFill>
            <a:schemeClr val="tx1"/>
          </a:solidFill>
          <a:latin typeface="+mn-lt"/>
          <a:ea typeface="+mn-ea"/>
          <a:cs typeface="+mn-cs"/>
        </a:defRPr>
      </a:lvl6pPr>
      <a:lvl7pPr algn="l" eaLnBrk="1" hangingPunct="1" indent="-182880" latinLnBrk="0" marL="1920240" rtl="0">
        <a:spcBef>
          <a:spcPct val="20000"/>
        </a:spcBef>
        <a:buClr>
          <a:schemeClr val="accent1">
            <a:shade val="75000"/>
          </a:schemeClr>
        </a:buClr>
        <a:buSzPct val="90000"/>
        <a:buChar char="•"/>
        <a:defRPr baseline="0" sz="1600" kern="1200" kumimoji="0">
          <a:solidFill>
            <a:schemeClr val="tx1"/>
          </a:solidFill>
          <a:latin typeface="+mn-lt"/>
          <a:ea typeface="+mn-ea"/>
          <a:cs typeface="+mn-cs"/>
        </a:defRPr>
      </a:lvl7pPr>
      <a:lvl8pPr algn="l" eaLnBrk="1" hangingPunct="1" indent="-182880" latinLnBrk="0" marL="2103120" rtl="0">
        <a:spcBef>
          <a:spcPct val="20000"/>
        </a:spcBef>
        <a:buClr>
          <a:schemeClr val="accent4">
            <a:shade val="75000"/>
          </a:schemeClr>
        </a:buClr>
        <a:buChar char="•"/>
        <a:defRPr sz="1600" kern="1200" kumimoji="0">
          <a:solidFill>
            <a:schemeClr val="tx1"/>
          </a:solidFill>
          <a:latin typeface="+mn-lt"/>
          <a:ea typeface="+mn-ea"/>
          <a:cs typeface="+mn-cs"/>
        </a:defRPr>
      </a:lvl8pPr>
      <a:lvl9pPr algn="l" eaLnBrk="1" hangingPunct="1" indent="-182880" latinLnBrk="0" marL="2377440" rtl="0">
        <a:spcBef>
          <a:spcPct val="20000"/>
        </a:spcBef>
        <a:buClr>
          <a:schemeClr val="accent2">
            <a:shade val="75000"/>
          </a:schemeClr>
        </a:buClr>
        <a:buSzPct val="90000"/>
        <a:buChar char="•"/>
        <a:defRPr baseline="0" cap="all" sz="14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image" Target="../media/image16.gif"/><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604" name="TextBox 1048604"/>
          <p:cNvSpPr txBox="1"/>
          <p:nvPr/>
        </p:nvSpPr>
        <p:spPr>
          <a:xfrm>
            <a:off x="182881" y="702931"/>
            <a:ext cx="8778240" cy="2148840"/>
          </a:xfrm>
          <a:prstGeom prst="rect"/>
          <a:solidFill>
            <a:srgbClr val="FFE5E5"/>
          </a:solidFill>
        </p:spPr>
        <p:txBody>
          <a:bodyPr rtlCol="0" wrap="square">
            <a:spAutoFit/>
          </a:bodyPr>
          <a:p>
            <a:pPr algn="ctr"/>
            <a:r>
              <a:rPr b="1" dirty="0" sz="6900" lang="en-US">
                <a:solidFill>
                  <a:srgbClr val="000000"/>
                </a:solidFill>
              </a:rPr>
              <a:t>HEARING AID COMPONENTS</a:t>
            </a:r>
            <a:r>
              <a:rPr dirty="0" sz="2800" lang="en-US">
                <a:solidFill>
                  <a:srgbClr val="000000"/>
                </a:solidFill>
              </a:rPr>
              <a:t> </a:t>
            </a:r>
            <a:endParaRPr dirty="0" sz="2800" lang="en-IN">
              <a:solidFill>
                <a:srgbClr val="000000"/>
              </a:solidFill>
            </a:endParaRPr>
          </a:p>
        </p:txBody>
      </p:sp>
      <p:sp>
        <p:nvSpPr>
          <p:cNvPr id="1048605" name="TextBox 1048605"/>
          <p:cNvSpPr txBox="1"/>
          <p:nvPr/>
        </p:nvSpPr>
        <p:spPr>
          <a:xfrm>
            <a:off x="102452" y="3984172"/>
            <a:ext cx="3456683" cy="954107"/>
          </a:xfrm>
          <a:prstGeom prst="rect"/>
        </p:spPr>
        <p:txBody>
          <a:bodyPr rtlCol="0" wrap="square">
            <a:spAutoFit/>
          </a:bodyPr>
          <a:p>
            <a:r>
              <a:rPr dirty="0" sz="2800" lang="en-US">
                <a:solidFill>
                  <a:srgbClr val="C00000"/>
                </a:solidFill>
              </a:rPr>
              <a:t>Submitted to:- </a:t>
            </a:r>
            <a:r>
              <a:rPr dirty="0" sz="2800" lang="en-US" smtClean="0">
                <a:solidFill>
                  <a:srgbClr val="C00000"/>
                </a:solidFill>
              </a:rPr>
              <a:t>muneer sir</a:t>
            </a:r>
            <a:endParaRPr dirty="0" sz="2800" lang="en-IN">
              <a:solidFill>
                <a:srgbClr val="000000"/>
              </a:solidFill>
            </a:endParaRPr>
          </a:p>
        </p:txBody>
      </p:sp>
      <p:sp>
        <p:nvSpPr>
          <p:cNvPr id="1048606" name="TextBox 1048606"/>
          <p:cNvSpPr txBox="1"/>
          <p:nvPr/>
        </p:nvSpPr>
        <p:spPr>
          <a:xfrm>
            <a:off x="2416628" y="5471280"/>
            <a:ext cx="6530138" cy="954107"/>
          </a:xfrm>
          <a:prstGeom prst="rect"/>
        </p:spPr>
        <p:txBody>
          <a:bodyPr rtlCol="0" wrap="square">
            <a:spAutoFit/>
          </a:bodyPr>
          <a:p>
            <a:r>
              <a:rPr dirty="0" sz="2800" lang="en-US">
                <a:solidFill>
                  <a:srgbClr val="000000"/>
                </a:solidFill>
              </a:rPr>
              <a:t>Presented by:- Thummar manasvi from </a:t>
            </a:r>
            <a:r>
              <a:rPr dirty="0" sz="2800" lang="en-US" err="1">
                <a:solidFill>
                  <a:srgbClr val="000000"/>
                </a:solidFill>
              </a:rPr>
              <a:t>lll</a:t>
            </a:r>
            <a:r>
              <a:rPr dirty="0" sz="2800" lang="en-US">
                <a:solidFill>
                  <a:srgbClr val="000000"/>
                </a:solidFill>
              </a:rPr>
              <a:t>- semester B. ASLP</a:t>
            </a:r>
            <a:endParaRPr dirty="0" sz="2800" lang="en-IN">
              <a:solidFill>
                <a:srgbClr val="000000"/>
              </a:solidFill>
            </a:endParaRPr>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26" name="TextBox 1048617"/>
          <p:cNvSpPr txBox="1"/>
          <p:nvPr/>
        </p:nvSpPr>
        <p:spPr>
          <a:xfrm>
            <a:off x="413878" y="2106218"/>
            <a:ext cx="8718892" cy="929640"/>
          </a:xfrm>
          <a:prstGeom prst="rect"/>
        </p:spPr>
        <p:txBody>
          <a:bodyPr rtlCol="0" wrap="square">
            <a:spAutoFit/>
          </a:bodyPr>
          <a:p>
            <a:r>
              <a:rPr sz="2800" lang="en-IN">
                <a:solidFill>
                  <a:srgbClr val="000000"/>
                </a:solidFill>
              </a:rPr>
              <a:t> The function of the microphone is to convert sound into electricity.</a:t>
            </a:r>
          </a:p>
        </p:txBody>
      </p:sp>
      <p:sp>
        <p:nvSpPr>
          <p:cNvPr id="1048627" name="TextBox 1048618"/>
          <p:cNvSpPr txBox="1"/>
          <p:nvPr/>
        </p:nvSpPr>
        <p:spPr>
          <a:xfrm>
            <a:off x="681585" y="766020"/>
            <a:ext cx="7728239" cy="789940"/>
          </a:xfrm>
          <a:prstGeom prst="rect"/>
          <a:solidFill>
            <a:srgbClr val="99CCFF"/>
          </a:solidFill>
        </p:spPr>
        <p:txBody>
          <a:bodyPr rtlCol="0" wrap="square">
            <a:spAutoFit/>
          </a:bodyPr>
          <a:p>
            <a:pPr algn="ctr"/>
            <a:r>
              <a:rPr b="1" sz="4800" lang="en-IN">
                <a:solidFill>
                  <a:srgbClr val="FF0000"/>
                </a:solidFill>
              </a:rPr>
              <a:t>Microphones</a:t>
            </a:r>
          </a:p>
        </p:txBody>
      </p:sp>
      <p:sp>
        <p:nvSpPr>
          <p:cNvPr id="1048628" name="TextBox 1048619"/>
          <p:cNvSpPr txBox="1"/>
          <p:nvPr/>
        </p:nvSpPr>
        <p:spPr>
          <a:xfrm>
            <a:off x="413877" y="3586115"/>
            <a:ext cx="8631271" cy="929640"/>
          </a:xfrm>
          <a:prstGeom prst="rect"/>
        </p:spPr>
        <p:txBody>
          <a:bodyPr rtlCol="0" wrap="square">
            <a:spAutoFit/>
          </a:bodyPr>
          <a:p>
            <a:r>
              <a:rPr sz="2800" lang="en-IN">
                <a:solidFill>
                  <a:srgbClr val="000000"/>
                </a:solidFill>
              </a:rPr>
              <a:t>Because it changes energy from one form to another it is known as a transducer.</a:t>
            </a:r>
          </a:p>
        </p:txBody>
      </p:sp>
      <p:sp>
        <p:nvSpPr>
          <p:cNvPr id="1048629" name="TextBox 1048620"/>
          <p:cNvSpPr txBox="1"/>
          <p:nvPr/>
        </p:nvSpPr>
        <p:spPr>
          <a:xfrm>
            <a:off x="413877" y="5066012"/>
            <a:ext cx="8412110" cy="929641"/>
          </a:xfrm>
          <a:prstGeom prst="rect"/>
        </p:spPr>
        <p:txBody>
          <a:bodyPr rtlCol="0" wrap="square">
            <a:spAutoFit/>
          </a:bodyPr>
          <a:p>
            <a:r>
              <a:rPr sz="2800" lang="en-IN">
                <a:solidFill>
                  <a:srgbClr val="000000"/>
                </a:solidFill>
              </a:rPr>
              <a:t>For a perfect microphone (and microphones are close to perfect), the waveform of the electrical </a:t>
            </a:r>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630" name="TextBox 1048621"/>
          <p:cNvSpPr txBox="1"/>
          <p:nvPr/>
        </p:nvSpPr>
        <p:spPr>
          <a:xfrm>
            <a:off x="383164" y="2414451"/>
            <a:ext cx="8760836" cy="1767840"/>
          </a:xfrm>
          <a:prstGeom prst="rect"/>
        </p:spPr>
        <p:txBody>
          <a:bodyPr rtlCol="0" wrap="square">
            <a:spAutoFit/>
          </a:bodyPr>
          <a:p>
            <a:r>
              <a:rPr dirty="0" sz="2800" lang="en-IN">
                <a:solidFill>
                  <a:srgbClr val="000000"/>
                </a:solidFill>
              </a:rPr>
              <a:t>Microphones act in a linear fashion, so every time the pressure of the input signal doubles, for instance, the output voltage also doubles, until the output reaches the highest voltage that the microphone can deliver.</a:t>
            </a:r>
          </a:p>
        </p:txBody>
      </p:sp>
      <p:sp>
        <p:nvSpPr>
          <p:cNvPr id="1048631" name="TextBox 1048622"/>
          <p:cNvSpPr txBox="1"/>
          <p:nvPr/>
        </p:nvSpPr>
        <p:spPr>
          <a:xfrm>
            <a:off x="352980" y="463313"/>
            <a:ext cx="8284244" cy="1348741"/>
          </a:xfrm>
          <a:prstGeom prst="rect"/>
        </p:spPr>
        <p:txBody>
          <a:bodyPr rtlCol="0" wrap="square">
            <a:spAutoFit/>
          </a:bodyPr>
          <a:p>
            <a:r>
              <a:rPr dirty="0" sz="2800" lang="en-IN">
                <a:solidFill>
                  <a:srgbClr val="000000"/>
                </a:solidFill>
              </a:rPr>
              <a:t>signal coming out of the microphone is identical to the waveform of the acoustical signal going into the microphone.</a:t>
            </a:r>
          </a:p>
        </p:txBody>
      </p:sp>
      <p:sp>
        <p:nvSpPr>
          <p:cNvPr id="1048632" name="TextBox 1048623"/>
          <p:cNvSpPr txBox="1"/>
          <p:nvPr/>
        </p:nvSpPr>
        <p:spPr>
          <a:xfrm>
            <a:off x="300727" y="5014594"/>
            <a:ext cx="8509471" cy="1348740"/>
          </a:xfrm>
          <a:prstGeom prst="rect"/>
        </p:spPr>
        <p:txBody>
          <a:bodyPr rtlCol="0" wrap="square">
            <a:spAutoFit/>
          </a:bodyPr>
          <a:p>
            <a:r>
              <a:rPr sz="2800" lang="en-IN">
                <a:solidFill>
                  <a:srgbClr val="000000"/>
                </a:solidFill>
              </a:rPr>
              <a:t>The ratio of the size of the output voltage to the size of the input sound pressure is known as the sensitivity of the microphone.</a:t>
            </a:r>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33" name="TextBox 1048624"/>
          <p:cNvSpPr txBox="1"/>
          <p:nvPr/>
        </p:nvSpPr>
        <p:spPr>
          <a:xfrm>
            <a:off x="324305" y="455447"/>
            <a:ext cx="8495389" cy="1767840"/>
          </a:xfrm>
          <a:prstGeom prst="rect"/>
        </p:spPr>
        <p:txBody>
          <a:bodyPr rtlCol="0" wrap="square">
            <a:spAutoFit/>
          </a:bodyPr>
          <a:p>
            <a:r>
              <a:rPr sz="2800" lang="en-IN">
                <a:solidFill>
                  <a:srgbClr val="000000"/>
                </a:solidFill>
              </a:rPr>
              <a:t>Typical hearing aid microphones have a sensitivity of about 16 mV per Pascal, which means that sounds of 70 dB SPL produce a voltage of around 1mV.</a:t>
            </a:r>
          </a:p>
        </p:txBody>
      </p:sp>
      <p:pic>
        <p:nvPicPr>
          <p:cNvPr id="2097155" name="Picture 2097155"/>
          <p:cNvPicPr>
            <a:picLocks/>
          </p:cNvPicPr>
          <p:nvPr/>
        </p:nvPicPr>
        <p:blipFill>
          <a:blip xmlns:r="http://schemas.openxmlformats.org/officeDocument/2006/relationships" r:embed="rId1"/>
          <a:stretch>
            <a:fillRect/>
          </a:stretch>
        </p:blipFill>
        <p:spPr>
          <a:xfrm>
            <a:off x="0" y="2157800"/>
            <a:ext cx="9144000" cy="4878627"/>
          </a:xfrm>
          <a:prstGeom prst="rect"/>
        </p:spPr>
      </p:pic>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34" name="TextBox 1048625"/>
          <p:cNvSpPr txBox="1"/>
          <p:nvPr/>
        </p:nvSpPr>
        <p:spPr>
          <a:xfrm>
            <a:off x="337952" y="571716"/>
            <a:ext cx="5906094" cy="584775"/>
          </a:xfrm>
          <a:prstGeom prst="rect"/>
        </p:spPr>
        <p:txBody>
          <a:bodyPr rtlCol="0" wrap="square">
            <a:spAutoFit/>
          </a:bodyPr>
          <a:p>
            <a:r>
              <a:rPr b="1" dirty="0" sz="3200" lang="en-US">
                <a:solidFill>
                  <a:srgbClr val="0000FF"/>
                </a:solidFill>
              </a:rPr>
              <a:t>Principle of operation</a:t>
            </a:r>
            <a:endParaRPr b="1" dirty="0" sz="3200" lang="en-IN">
              <a:solidFill>
                <a:srgbClr val="0000FF"/>
              </a:solidFill>
            </a:endParaRPr>
          </a:p>
        </p:txBody>
      </p:sp>
      <p:sp>
        <p:nvSpPr>
          <p:cNvPr id="1048635" name="TextBox 1048626"/>
          <p:cNvSpPr txBox="1"/>
          <p:nvPr/>
        </p:nvSpPr>
        <p:spPr>
          <a:xfrm>
            <a:off x="662419" y="1693709"/>
            <a:ext cx="7832148" cy="1767840"/>
          </a:xfrm>
          <a:prstGeom prst="rect"/>
        </p:spPr>
        <p:txBody>
          <a:bodyPr rtlCol="0" wrap="square">
            <a:spAutoFit/>
          </a:bodyPr>
          <a:p>
            <a:r>
              <a:rPr sz="2800" lang="en-IN">
                <a:solidFill>
                  <a:srgbClr val="000000"/>
                </a:solidFill>
              </a:rPr>
              <a:t>Microphones can be made using several fundamen- tally different types of technology, but since the 1980s hearing aids have used only one type of microphone: </a:t>
            </a:r>
          </a:p>
        </p:txBody>
      </p:sp>
      <p:sp>
        <p:nvSpPr>
          <p:cNvPr id="1048636" name="TextBox 1048627"/>
          <p:cNvSpPr txBox="1"/>
          <p:nvPr/>
        </p:nvSpPr>
        <p:spPr>
          <a:xfrm>
            <a:off x="662417" y="4536130"/>
            <a:ext cx="7722211" cy="1348741"/>
          </a:xfrm>
          <a:prstGeom prst="rect"/>
        </p:spPr>
        <p:txBody>
          <a:bodyPr rtlCol="0" wrap="square">
            <a:spAutoFit/>
          </a:bodyPr>
          <a:p>
            <a:r>
              <a:rPr dirty="0" sz="2800" lang="en-IN">
                <a:solidFill>
                  <a:srgbClr val="000000"/>
                </a:solidFill>
              </a:rPr>
              <a:t>Figure 2.3 shows the external appearance of an electret microphone, although some electret microphones are cylindrical in shape. </a:t>
            </a:r>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pic>
        <p:nvPicPr>
          <p:cNvPr id="2097156" name="Picture 2097156"/>
          <p:cNvPicPr>
            <a:picLocks/>
          </p:cNvPicPr>
          <p:nvPr/>
        </p:nvPicPr>
        <p:blipFill>
          <a:blip xmlns:r="http://schemas.openxmlformats.org/officeDocument/2006/relationships" r:embed="rId1"/>
          <a:stretch>
            <a:fillRect/>
          </a:stretch>
        </p:blipFill>
        <p:spPr>
          <a:xfrm>
            <a:off x="403412" y="243933"/>
            <a:ext cx="8579223" cy="4916475"/>
          </a:xfrm>
          <a:prstGeom prst="rect"/>
        </p:spPr>
      </p:pic>
      <p:sp>
        <p:nvSpPr>
          <p:cNvPr id="1048637" name="TextBox 1048628"/>
          <p:cNvSpPr txBox="1"/>
          <p:nvPr/>
        </p:nvSpPr>
        <p:spPr>
          <a:xfrm>
            <a:off x="480133" y="5442990"/>
            <a:ext cx="7864401" cy="929640"/>
          </a:xfrm>
          <a:prstGeom prst="rect"/>
        </p:spPr>
        <p:txBody>
          <a:bodyPr rtlCol="0" wrap="square">
            <a:spAutoFit/>
          </a:bodyPr>
          <a:p>
            <a:r>
              <a:rPr dirty="0" sz="2800" lang="en-IN">
                <a:solidFill>
                  <a:srgbClr val="000000"/>
                </a:solidFill>
              </a:rPr>
              <a:t>Figure 2.4 shows a cross-section to illustrate the operating principle. </a:t>
            </a:r>
          </a:p>
        </p:txBody>
      </p: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638" name="TextBox 1048629"/>
          <p:cNvSpPr txBox="1"/>
          <p:nvPr/>
        </p:nvSpPr>
        <p:spPr>
          <a:xfrm>
            <a:off x="506555" y="408780"/>
            <a:ext cx="8741352" cy="1348740"/>
          </a:xfrm>
          <a:prstGeom prst="rect"/>
        </p:spPr>
        <p:txBody>
          <a:bodyPr rtlCol="0" wrap="square">
            <a:spAutoFit/>
          </a:bodyPr>
          <a:p>
            <a:r>
              <a:rPr sz="2800" lang="en-IN">
                <a:solidFill>
                  <a:srgbClr val="000000"/>
                </a:solidFill>
              </a:rPr>
              <a:t>Sound waves enter through the inlet port and reach one side of a very thin, very flexible plate with a metallized surface, called the dia- phragm.</a:t>
            </a:r>
          </a:p>
        </p:txBody>
      </p:sp>
      <p:sp>
        <p:nvSpPr>
          <p:cNvPr id="1048639" name="TextBox 1048630"/>
          <p:cNvSpPr txBox="1"/>
          <p:nvPr/>
        </p:nvSpPr>
        <p:spPr>
          <a:xfrm>
            <a:off x="506555" y="2186914"/>
            <a:ext cx="8445988" cy="1348741"/>
          </a:xfrm>
          <a:prstGeom prst="rect"/>
        </p:spPr>
        <p:txBody>
          <a:bodyPr rtlCol="0" wrap="square">
            <a:spAutoFit/>
          </a:bodyPr>
          <a:p>
            <a:r>
              <a:rPr sz="2800" lang="en-IN">
                <a:solidFill>
                  <a:srgbClr val="000000"/>
                </a:solidFill>
              </a:rPr>
              <a:t>Pressure fluctuations within the sound wave cause the diaphragm to move up and down (by an extremely small amount, invisible to the naked eye).</a:t>
            </a:r>
          </a:p>
        </p:txBody>
      </p:sp>
      <p:sp>
        <p:nvSpPr>
          <p:cNvPr id="1048640" name="TextBox 1048631"/>
          <p:cNvSpPr txBox="1"/>
          <p:nvPr/>
        </p:nvSpPr>
        <p:spPr>
          <a:xfrm>
            <a:off x="506554" y="4315486"/>
            <a:ext cx="8259770" cy="1767840"/>
          </a:xfrm>
          <a:prstGeom prst="rect"/>
        </p:spPr>
        <p:txBody>
          <a:bodyPr rtlCol="0" wrap="square">
            <a:spAutoFit/>
          </a:bodyPr>
          <a:p>
            <a:r>
              <a:rPr sz="2800" lang="en-IN">
                <a:solidFill>
                  <a:srgbClr val="000000"/>
                </a:solidFill>
              </a:rPr>
              <a:t>A small air space separates the diaphragm from a rigid metal plate, called the back-plate. Coated onto the back-plate is some thin teflon material called an elec- tret.</a:t>
            </a:r>
          </a:p>
        </p:txBody>
      </p:sp>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641" name="TextBox 1048632"/>
          <p:cNvSpPr txBox="1"/>
          <p:nvPr/>
        </p:nvSpPr>
        <p:spPr>
          <a:xfrm>
            <a:off x="350692" y="395801"/>
            <a:ext cx="8260849" cy="1348741"/>
          </a:xfrm>
          <a:prstGeom prst="rect"/>
        </p:spPr>
        <p:txBody>
          <a:bodyPr rtlCol="0" wrap="square">
            <a:spAutoFit/>
          </a:bodyPr>
          <a:p>
            <a:r>
              <a:rPr dirty="0" sz="2800" lang="en-IN">
                <a:solidFill>
                  <a:srgbClr val="000000"/>
                </a:solidFill>
              </a:rPr>
              <a:t>The diaphragm is held away from the back-plate by some bumps in the back-plate. The back-plate has holes in it to allow movement of air through it.</a:t>
            </a:r>
          </a:p>
        </p:txBody>
      </p:sp>
      <p:sp>
        <p:nvSpPr>
          <p:cNvPr id="1048642" name="TextBox 1048633"/>
          <p:cNvSpPr txBox="1"/>
          <p:nvPr/>
        </p:nvSpPr>
        <p:spPr>
          <a:xfrm>
            <a:off x="350691" y="2488801"/>
            <a:ext cx="8260120" cy="1767841"/>
          </a:xfrm>
          <a:prstGeom prst="rect"/>
        </p:spPr>
        <p:txBody>
          <a:bodyPr rtlCol="0" wrap="square">
            <a:spAutoFit/>
          </a:bodyPr>
          <a:p>
            <a:r>
              <a:rPr dirty="0" sz="2800" lang="en-IN">
                <a:solidFill>
                  <a:srgbClr val="000000"/>
                </a:solidFill>
              </a:rPr>
              <a:t>The electret material gets its name from the fact that it has a permanent electric charge comprising an excess of electrons on one side of it, and a shortage of </a:t>
            </a:r>
            <a:r>
              <a:rPr dirty="0" sz="2800" lang="en-IN" smtClean="0">
                <a:solidFill>
                  <a:srgbClr val="000000"/>
                </a:solidFill>
              </a:rPr>
              <a:t>electrons </a:t>
            </a:r>
            <a:r>
              <a:rPr dirty="0" sz="2800" lang="en-IN">
                <a:solidFill>
                  <a:srgbClr val="000000"/>
                </a:solidFill>
              </a:rPr>
              <a:t>on the other. </a:t>
            </a:r>
          </a:p>
        </p:txBody>
      </p:sp>
      <p:sp>
        <p:nvSpPr>
          <p:cNvPr id="1048643" name="TextBox 1048634"/>
          <p:cNvSpPr txBox="1"/>
          <p:nvPr/>
        </p:nvSpPr>
        <p:spPr>
          <a:xfrm>
            <a:off x="350690" y="4821668"/>
            <a:ext cx="7949045" cy="1348740"/>
          </a:xfrm>
          <a:prstGeom prst="rect"/>
        </p:spPr>
        <p:txBody>
          <a:bodyPr rtlCol="0" wrap="square">
            <a:spAutoFit/>
          </a:bodyPr>
          <a:p>
            <a:r>
              <a:rPr dirty="0" sz="2800" lang="en-IN">
                <a:solidFill>
                  <a:srgbClr val="000000"/>
                </a:solidFill>
              </a:rPr>
              <a:t>These electrical charges attract</a:t>
            </a:r>
            <a:r>
              <a:rPr dirty="0" sz="2800" lang="en-US">
                <a:solidFill>
                  <a:srgbClr val="000000"/>
                </a:solidFill>
              </a:rPr>
              <a:t> </a:t>
            </a:r>
            <a:r>
              <a:rPr dirty="0" sz="2800" lang="en-IN">
                <a:solidFill>
                  <a:srgbClr val="000000"/>
                </a:solidFill>
              </a:rPr>
              <a:t>opposite electrical charges onto the diaphragm and the back-plate. </a:t>
            </a:r>
            <a:r>
              <a:rPr dirty="0" sz="2800" lang="en-US">
                <a:solidFill>
                  <a:srgbClr val="000000"/>
                </a:solidFill>
              </a:rPr>
              <a:t> </a:t>
            </a:r>
            <a:endParaRPr dirty="0" sz="2800" lang="en-IN">
              <a:solidFill>
                <a:srgbClr val="000000"/>
              </a:solidFill>
            </a:endParaRPr>
          </a:p>
        </p:txBody>
      </p:sp>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644" name="TextBox 1048635"/>
          <p:cNvSpPr txBox="1"/>
          <p:nvPr/>
        </p:nvSpPr>
        <p:spPr>
          <a:xfrm>
            <a:off x="415635" y="486654"/>
            <a:ext cx="8488683" cy="2606041"/>
          </a:xfrm>
          <a:prstGeom prst="rect"/>
        </p:spPr>
        <p:txBody>
          <a:bodyPr rtlCol="0" wrap="square">
            <a:spAutoFit/>
          </a:bodyPr>
          <a:p>
            <a:r>
              <a:rPr dirty="0" sz="2800" lang="en-IN">
                <a:solidFill>
                  <a:srgbClr val="000000"/>
                </a:solidFill>
              </a:rPr>
              <a:t>When sound pressure forces the </a:t>
            </a:r>
            <a:r>
              <a:rPr dirty="0" sz="2800" lang="en-IN" smtClean="0">
                <a:solidFill>
                  <a:srgbClr val="000000"/>
                </a:solidFill>
              </a:rPr>
              <a:t>diaphragm </a:t>
            </a:r>
            <a:r>
              <a:rPr dirty="0" sz="2800" lang="en-IN">
                <a:solidFill>
                  <a:srgbClr val="000000"/>
                </a:solidFill>
              </a:rPr>
              <a:t>towards or away from the electret, the chang- </a:t>
            </a:r>
            <a:r>
              <a:rPr dirty="0" sz="2800" lang="en-IN" err="1">
                <a:solidFill>
                  <a:srgbClr val="000000"/>
                </a:solidFill>
              </a:rPr>
              <a:t>ing</a:t>
            </a:r>
            <a:r>
              <a:rPr dirty="0" sz="2800" lang="en-IN">
                <a:solidFill>
                  <a:srgbClr val="000000"/>
                </a:solidFill>
              </a:rPr>
              <a:t> distance between the diaphragm and the </a:t>
            </a:r>
            <a:r>
              <a:rPr dirty="0" sz="2800" lang="en-IN" smtClean="0">
                <a:solidFill>
                  <a:srgbClr val="000000"/>
                </a:solidFill>
              </a:rPr>
              <a:t>electrets </a:t>
            </a:r>
            <a:r>
              <a:rPr dirty="0" sz="2800" lang="en-IN">
                <a:solidFill>
                  <a:srgbClr val="000000"/>
                </a:solidFill>
              </a:rPr>
              <a:t>changes the electrical force between the opposing charges, which is another way of saying that the </a:t>
            </a:r>
            <a:r>
              <a:rPr dirty="0" sz="2800" lang="en-IN" smtClean="0">
                <a:solidFill>
                  <a:srgbClr val="000000"/>
                </a:solidFill>
              </a:rPr>
              <a:t>voltage </a:t>
            </a:r>
            <a:r>
              <a:rPr dirty="0" sz="2800" lang="en-IN">
                <a:solidFill>
                  <a:srgbClr val="000000"/>
                </a:solidFill>
              </a:rPr>
              <a:t>between the back-plate and diaphragm varies.</a:t>
            </a:r>
          </a:p>
        </p:txBody>
      </p:sp>
      <p:sp>
        <p:nvSpPr>
          <p:cNvPr id="1048645" name="TextBox 1048636"/>
          <p:cNvSpPr txBox="1"/>
          <p:nvPr/>
        </p:nvSpPr>
        <p:spPr>
          <a:xfrm>
            <a:off x="363383" y="3601050"/>
            <a:ext cx="8274643" cy="1348741"/>
          </a:xfrm>
          <a:prstGeom prst="rect"/>
        </p:spPr>
        <p:txBody>
          <a:bodyPr rtlCol="0" wrap="square">
            <a:spAutoFit/>
          </a:bodyPr>
          <a:p>
            <a:r>
              <a:rPr dirty="0" sz="2800" lang="en-IN">
                <a:solidFill>
                  <a:srgbClr val="000000"/>
                </a:solidFill>
              </a:rPr>
              <a:t>This, of course, is the point of the device, because the vibrating diaphragm has turned a sound wave into an electrical voltage. </a:t>
            </a:r>
          </a:p>
        </p:txBody>
      </p:sp>
      <p:sp>
        <p:nvSpPr>
          <p:cNvPr id="1048646" name="TextBox 1048637"/>
          <p:cNvSpPr txBox="1"/>
          <p:nvPr/>
        </p:nvSpPr>
        <p:spPr>
          <a:xfrm>
            <a:off x="415635" y="5199018"/>
            <a:ext cx="8323830" cy="954107"/>
          </a:xfrm>
          <a:prstGeom prst="rect"/>
        </p:spPr>
        <p:txBody>
          <a:bodyPr rtlCol="0" wrap="square">
            <a:spAutoFit/>
          </a:bodyPr>
          <a:p>
            <a:r>
              <a:rPr dirty="0" sz="2800" lang="en-IN">
                <a:solidFill>
                  <a:srgbClr val="000000"/>
                </a:solidFill>
              </a:rPr>
              <a:t>An amplifier is built into the same container as the rest of the microphone.</a:t>
            </a:r>
          </a:p>
        </p:txBody>
      </p:sp>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647" name="TextBox 1048638"/>
          <p:cNvSpPr txBox="1"/>
          <p:nvPr/>
        </p:nvSpPr>
        <p:spPr>
          <a:xfrm>
            <a:off x="441611" y="1271485"/>
            <a:ext cx="8334540" cy="1348740"/>
          </a:xfrm>
          <a:prstGeom prst="rect"/>
        </p:spPr>
        <p:txBody>
          <a:bodyPr rtlCol="0" wrap="square">
            <a:spAutoFit/>
          </a:bodyPr>
          <a:p>
            <a:r>
              <a:rPr sz="2800" lang="en-IN">
                <a:solidFill>
                  <a:srgbClr val="000000"/>
                </a:solidFill>
              </a:rPr>
              <a:t>Its job is to allow this voltage to deliver a larger current to the main hearing aid amplifier than would other- wise be possible. </a:t>
            </a:r>
          </a:p>
        </p:txBody>
      </p:sp>
      <p:sp>
        <p:nvSpPr>
          <p:cNvPr id="1048648" name="TextBox 1048639"/>
          <p:cNvSpPr txBox="1"/>
          <p:nvPr/>
        </p:nvSpPr>
        <p:spPr>
          <a:xfrm>
            <a:off x="441610" y="3860291"/>
            <a:ext cx="8164917" cy="1348740"/>
          </a:xfrm>
          <a:prstGeom prst="rect"/>
        </p:spPr>
        <p:txBody>
          <a:bodyPr rtlCol="0" wrap="square">
            <a:spAutoFit/>
          </a:bodyPr>
          <a:p>
            <a:r>
              <a:rPr sz="2800" lang="en-IN">
                <a:solidFill>
                  <a:srgbClr val="000000"/>
                </a:solidFill>
              </a:rPr>
              <a:t>The microphone amplifier is some- times referred to as a FET, because it is made using a type of transistor known as a Field Effect Transistor.</a:t>
            </a:r>
          </a:p>
        </p:txBody>
      </p: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649" name="TextBox 1048640"/>
          <p:cNvSpPr txBox="1"/>
          <p:nvPr/>
        </p:nvSpPr>
        <p:spPr>
          <a:xfrm>
            <a:off x="1961282" y="460698"/>
            <a:ext cx="5786437" cy="1450340"/>
          </a:xfrm>
          <a:prstGeom prst="rect"/>
        </p:spPr>
        <p:txBody>
          <a:bodyPr rtlCol="0" wrap="square">
            <a:spAutoFit/>
          </a:bodyPr>
          <a:p>
            <a:pPr algn="ctr"/>
            <a:r>
              <a:rPr b="1" sz="6200" lang="en-IN">
                <a:solidFill>
                  <a:srgbClr val="000000"/>
                </a:solidFill>
                <a:effectLst>
                  <a:outerShdw algn="br" blurRad="38100" dir="2700000" dist="38100" rotWithShape="0">
                    <a:srgbClr val="000000"/>
                  </a:outerShdw>
                </a:effectLst>
                <a:latin typeface="Noto Serif CJK TC"/>
                <a:ea typeface="Noto Serif CJK TC"/>
                <a:cs typeface="Noto Serif CJK TC"/>
              </a:rPr>
              <a:t>Polar Patterns</a:t>
            </a:r>
          </a:p>
        </p:txBody>
      </p:sp>
      <p:sp>
        <p:nvSpPr>
          <p:cNvPr id="1048650" name="TextBox 1048641"/>
          <p:cNvSpPr txBox="1"/>
          <p:nvPr/>
        </p:nvSpPr>
        <p:spPr>
          <a:xfrm>
            <a:off x="427202" y="1763486"/>
            <a:ext cx="8289597" cy="5539740"/>
          </a:xfrm>
          <a:prstGeom prst="rect"/>
        </p:spPr>
        <p:txBody>
          <a:bodyPr rtlCol="0" wrap="square">
            <a:spAutoFit/>
          </a:bodyPr>
          <a:p>
            <a:r>
              <a:rPr dirty="0" sz="2800" lang="en-IN">
                <a:solidFill>
                  <a:srgbClr val="000000"/>
                </a:solidFill>
              </a:rPr>
              <a:t>A microphone's directionality or polar pattern indicates how sensitive it is to sounds arriving at different angles about its central axis. 
</a:t>
            </a:r>
            <a:r>
              <a:rPr dirty="0" sz="2800" lang="en-IN" smtClean="0">
                <a:solidFill>
                  <a:srgbClr val="000000"/>
                </a:solidFill>
              </a:rPr>
              <a:t>The </a:t>
            </a:r>
            <a:r>
              <a:rPr dirty="0" sz="2800" lang="en-IN">
                <a:solidFill>
                  <a:srgbClr val="000000"/>
                </a:solidFill>
              </a:rPr>
              <a:t>polar pattern of a microphone is the sensitivity to sound relative to the direction or angle from which the sound arrives, or easier worded how well the microphone “hears“ sound from different directions. 
</a:t>
            </a:r>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16" name="TextBox 1048607"/>
          <p:cNvSpPr txBox="1"/>
          <p:nvPr/>
        </p:nvSpPr>
        <p:spPr>
          <a:xfrm>
            <a:off x="545521" y="499633"/>
            <a:ext cx="8427123" cy="650240"/>
          </a:xfrm>
          <a:prstGeom prst="rect"/>
          <a:solidFill>
            <a:srgbClr val="99CCFF"/>
          </a:solidFill>
        </p:spPr>
        <p:txBody>
          <a:bodyPr rtlCol="0" wrap="square">
            <a:spAutoFit/>
          </a:bodyPr>
          <a:p>
            <a:r>
              <a:rPr b="1" sz="3900" lang="en-IN">
                <a:solidFill>
                  <a:srgbClr val="FF0000"/>
                </a:solidFill>
              </a:rPr>
              <a:t>Block Diagrams</a:t>
            </a:r>
          </a:p>
        </p:txBody>
      </p:sp>
      <p:sp>
        <p:nvSpPr>
          <p:cNvPr id="1048617" name="TextBox 1048608"/>
          <p:cNvSpPr txBox="1"/>
          <p:nvPr/>
        </p:nvSpPr>
        <p:spPr>
          <a:xfrm>
            <a:off x="766328" y="1512004"/>
            <a:ext cx="7445687" cy="2606040"/>
          </a:xfrm>
          <a:prstGeom prst="rect"/>
        </p:spPr>
        <p:txBody>
          <a:bodyPr rtlCol="0" wrap="square">
            <a:spAutoFit/>
          </a:bodyPr>
          <a:p>
            <a:pPr indent="-457200" marL="457200">
              <a:buFont typeface="Wingdings" charset="2"/>
              <a:buChar char="l"/>
            </a:pPr>
            <a:r>
              <a:rPr sz="2800" lang="en-IN">
                <a:solidFill>
                  <a:srgbClr val="000000"/>
                </a:solidFill>
              </a:rPr>
              <a:t>Two decades ago, the operation of most hearing aids, for any setting of an aid's controls, could be understood just by looking at a few graphs of gain versus frequency and maximum output level versus frequency.</a:t>
            </a:r>
          </a:p>
        </p:txBody>
      </p:sp>
      <p:sp>
        <p:nvSpPr>
          <p:cNvPr id="1048618" name="TextBox 1048609"/>
          <p:cNvSpPr txBox="1"/>
          <p:nvPr/>
        </p:nvSpPr>
        <p:spPr>
          <a:xfrm>
            <a:off x="766328" y="4652940"/>
            <a:ext cx="7755533" cy="1767841"/>
          </a:xfrm>
          <a:prstGeom prst="rect"/>
        </p:spPr>
        <p:txBody>
          <a:bodyPr rtlCol="0" wrap="square">
            <a:spAutoFit/>
          </a:bodyPr>
          <a:p>
            <a:pPr indent="-457200" marL="457200">
              <a:buFont typeface="Wingdings" charset="2"/>
              <a:buChar char="l"/>
            </a:pPr>
            <a:r>
              <a:rPr sz="2800" lang="en-IN">
                <a:solidFill>
                  <a:srgbClr val="000000"/>
                </a:solidFill>
              </a:rPr>
              <a:t>Hearing aids are now more complicated, and the only way to understand how a more complex hearing aid changes a signal is to understand its block diagram.</a:t>
            </a:r>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651" name="TextBox 1048642"/>
          <p:cNvSpPr txBox="1"/>
          <p:nvPr/>
        </p:nvSpPr>
        <p:spPr>
          <a:xfrm>
            <a:off x="498636" y="371278"/>
            <a:ext cx="8023360" cy="5666740"/>
          </a:xfrm>
          <a:prstGeom prst="rect"/>
        </p:spPr>
        <p:txBody>
          <a:bodyPr rtlCol="0" wrap="square">
            <a:spAutoFit/>
          </a:bodyPr>
          <a:p>
            <a:pPr indent="0" marL="0">
              <a:buNone/>
            </a:pPr>
            <a:r>
              <a:rPr dirty="0" sz="3200" lang="en-IN">
                <a:solidFill>
                  <a:srgbClr val="330066"/>
                </a:solidFill>
                <a:effectLst>
                  <a:outerShdw algn="br" blurRad="38100" dir="2700000" dist="38100" rotWithShape="0">
                    <a:srgbClr val="000000"/>
                  </a:outerShdw>
                </a:effectLst>
              </a:rPr>
              <a:t>The most common types of directionality are</a:t>
            </a:r>
            <a:r>
              <a:rPr dirty="0" sz="3200" lang="en-IN">
                <a:solidFill>
                  <a:srgbClr val="330066"/>
                </a:solidFill>
              </a:rPr>
              <a:t>:</a:t>
            </a:r>
            <a:r>
              <a:rPr dirty="0" sz="2800" lang="en-IN">
                <a:solidFill>
                  <a:srgbClr val="000000"/>
                </a:solidFill>
              </a:rPr>
              <a:t>
</a:t>
            </a:r>
          </a:p>
          <a:p>
            <a:pPr indent="-514350" marL="514350">
              <a:buFont typeface="+mj-lt"/>
              <a:buAutoNum type="arabicPeriod"/>
            </a:pPr>
            <a:endParaRPr dirty="0" sz="2800" lang="en-IN">
              <a:solidFill>
                <a:srgbClr val="000000"/>
              </a:solidFill>
            </a:endParaRPr>
          </a:p>
          <a:p>
            <a:pPr indent="-514350" marL="514350">
              <a:buFont typeface="+mj-lt"/>
              <a:buAutoNum type="arabicPeriod"/>
            </a:pPr>
            <a:r>
              <a:rPr dirty="0" sz="2800" lang="en-IN">
                <a:solidFill>
                  <a:srgbClr val="000000"/>
                </a:solidFill>
              </a:rPr>
              <a:t>Omnidirectional, </a:t>
            </a:r>
          </a:p>
          <a:p>
            <a:pPr indent="-514350" marL="514350">
              <a:buFont typeface="+mj-lt"/>
              <a:buAutoNum type="arabicPeriod"/>
            </a:pPr>
            <a:endParaRPr dirty="0" sz="2800" lang="en-IN">
              <a:solidFill>
                <a:srgbClr val="000000"/>
              </a:solidFill>
            </a:endParaRPr>
          </a:p>
          <a:p>
            <a:pPr indent="-514350" marL="514350">
              <a:buFont typeface="+mj-lt"/>
              <a:buAutoNum type="arabicPeriod"/>
            </a:pPr>
            <a:r>
              <a:rPr dirty="0" sz="2800" lang="en-IN">
                <a:solidFill>
                  <a:srgbClr val="000000"/>
                </a:solidFill>
              </a:rPr>
              <a:t>Cardioid and </a:t>
            </a:r>
          </a:p>
          <a:p>
            <a:pPr indent="-514350" marL="514350">
              <a:buFont typeface="+mj-lt"/>
              <a:buAutoNum type="arabicPeriod"/>
            </a:pPr>
            <a:endParaRPr dirty="0" sz="2800" lang="en-IN">
              <a:solidFill>
                <a:srgbClr val="000000"/>
              </a:solidFill>
            </a:endParaRPr>
          </a:p>
          <a:p>
            <a:pPr indent="-514350" marL="514350">
              <a:buFont typeface="+mj-lt"/>
              <a:buAutoNum type="arabicPeriod"/>
            </a:pPr>
            <a:r>
              <a:rPr dirty="0" sz="2800" lang="en-IN" smtClean="0">
                <a:solidFill>
                  <a:srgbClr val="000000"/>
                </a:solidFill>
              </a:rPr>
              <a:t>Supercardioid</a:t>
            </a:r>
            <a:endParaRPr dirty="0" sz="2800" lang="en-IN">
              <a:solidFill>
                <a:srgbClr val="000000"/>
              </a:solidFill>
            </a:endParaRPr>
          </a:p>
          <a:p>
            <a:pPr indent="-514350" marL="514350">
              <a:buFont typeface="+mj-lt"/>
              <a:buAutoNum type="arabicPeriod"/>
            </a:pPr>
            <a:endParaRPr dirty="0" sz="2800" lang="en-IN">
              <a:solidFill>
                <a:srgbClr val="000000"/>
              </a:solidFill>
            </a:endParaRPr>
          </a:p>
          <a:p>
            <a:pPr indent="-514350" marL="514350">
              <a:buFont typeface="+mj-lt"/>
              <a:buAutoNum type="arabicPeriod"/>
            </a:pPr>
            <a:r>
              <a:rPr dirty="0" sz="2800" lang="en-IN" smtClean="0">
                <a:solidFill>
                  <a:srgbClr val="000000"/>
                </a:solidFill>
              </a:rPr>
              <a:t>Hypercardiod</a:t>
            </a:r>
            <a:endParaRPr dirty="0" sz="2800" lang="en-IN">
              <a:solidFill>
                <a:srgbClr val="000000"/>
              </a:solidFill>
            </a:endParaRPr>
          </a:p>
          <a:p>
            <a:pPr indent="-514350" marL="514350">
              <a:buFont typeface="+mj-lt"/>
              <a:buAutoNum type="arabicPeriod"/>
            </a:pPr>
            <a:endParaRPr dirty="0" sz="2800" lang="en-IN">
              <a:solidFill>
                <a:srgbClr val="000000"/>
              </a:solidFill>
            </a:endParaRPr>
          </a:p>
          <a:p>
            <a:pPr indent="-514350" marL="514350">
              <a:buFont typeface="+mj-lt"/>
              <a:buAutoNum type="arabicPeriod"/>
            </a:pPr>
            <a:r>
              <a:rPr dirty="0" sz="2800" lang="en-IN">
                <a:solidFill>
                  <a:srgbClr val="000000"/>
                </a:solidFill>
              </a:rPr>
              <a:t>Bidirectional</a:t>
            </a:r>
          </a:p>
        </p:txBody>
      </p: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pic>
        <p:nvPicPr>
          <p:cNvPr id="2097157" name="Picture 2097157"/>
          <p:cNvPicPr>
            <a:picLocks/>
          </p:cNvPicPr>
          <p:nvPr/>
        </p:nvPicPr>
        <p:blipFill>
          <a:blip xmlns:r="http://schemas.openxmlformats.org/officeDocument/2006/relationships" r:embed="rId1"/>
          <a:stretch>
            <a:fillRect/>
          </a:stretch>
        </p:blipFill>
        <p:spPr>
          <a:xfrm>
            <a:off x="0" y="0"/>
            <a:ext cx="9144000" cy="4732976"/>
          </a:xfrm>
          <a:prstGeom prst="rect"/>
        </p:spPr>
      </p:pic>
      <p:sp>
        <p:nvSpPr>
          <p:cNvPr id="1048652" name="TextBox 1048643"/>
          <p:cNvSpPr txBox="1"/>
          <p:nvPr/>
        </p:nvSpPr>
        <p:spPr>
          <a:xfrm>
            <a:off x="60842" y="4659085"/>
            <a:ext cx="9083158" cy="1767840"/>
          </a:xfrm>
          <a:prstGeom prst="rect"/>
        </p:spPr>
        <p:txBody>
          <a:bodyPr rtlCol="0" wrap="square">
            <a:spAutoFit/>
          </a:bodyPr>
          <a:p>
            <a:r>
              <a:rPr dirty="0" sz="2800" lang="en-IN">
                <a:solidFill>
                  <a:srgbClr val="000000"/>
                </a:solidFill>
              </a:rPr>
              <a:t>The </a:t>
            </a:r>
            <a:r>
              <a:rPr dirty="0" sz="2800" lang="en-IN" err="1">
                <a:solidFill>
                  <a:srgbClr val="000000"/>
                </a:solidFill>
              </a:rPr>
              <a:t>omnidirectional</a:t>
            </a:r>
            <a:r>
              <a:rPr dirty="0" sz="2800" lang="en-IN">
                <a:solidFill>
                  <a:srgbClr val="000000"/>
                </a:solidFill>
              </a:rPr>
              <a:t> microphone has equal sensitivity at all angles. This means it picks up sound evenly from all directions. Therefore, the microphone need not be aimed in a certain </a:t>
            </a:r>
            <a:r>
              <a:rPr dirty="0" sz="2800" lang="en-IN" err="1">
                <a:solidFill>
                  <a:srgbClr val="000000"/>
                </a:solidFill>
              </a:rPr>
              <a:t>directi</a:t>
            </a:r>
            <a:r>
              <a:rPr dirty="0" sz="2800" lang="en-US" err="1">
                <a:solidFill>
                  <a:srgbClr val="000000"/>
                </a:solidFill>
              </a:rPr>
              <a:t>ons</a:t>
            </a:r>
            <a:r>
              <a:rPr dirty="0" sz="2800" lang="en-US">
                <a:solidFill>
                  <a:srgbClr val="000000"/>
                </a:solidFill>
              </a:rPr>
              <a:t>. </a:t>
            </a:r>
            <a:endParaRPr dirty="0" sz="2800" lang="en-IN">
              <a:solidFill>
                <a:srgbClr val="000000"/>
              </a:solidFill>
            </a:endParaRPr>
          </a:p>
        </p:txBody>
      </p:sp>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53" name="TextBox 1048644"/>
          <p:cNvSpPr txBox="1"/>
          <p:nvPr/>
        </p:nvSpPr>
        <p:spPr>
          <a:xfrm>
            <a:off x="434666" y="479713"/>
            <a:ext cx="8381831" cy="1348741"/>
          </a:xfrm>
          <a:prstGeom prst="rect"/>
        </p:spPr>
        <p:txBody>
          <a:bodyPr rtlCol="0" wrap="square">
            <a:spAutoFit/>
          </a:bodyPr>
          <a:p>
            <a:r>
              <a:rPr sz="2800" lang="en-IN">
                <a:solidFill>
                  <a:srgbClr val="000000"/>
                </a:solidFill>
              </a:rPr>
              <a:t>A disadvantage is that an omni cannot be aimed away from undesired sources such as PA speakers, which results in less headroom for feedback</a:t>
            </a:r>
            <a:r>
              <a:rPr sz="2800" lang="en-US">
                <a:solidFill>
                  <a:srgbClr val="000000"/>
                </a:solidFill>
              </a:rPr>
              <a:t>. </a:t>
            </a:r>
            <a:endParaRPr sz="2800" lang="en-IN">
              <a:solidFill>
                <a:srgbClr val="000000"/>
              </a:solidFill>
            </a:endParaRPr>
          </a:p>
        </p:txBody>
      </p:sp>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pic>
        <p:nvPicPr>
          <p:cNvPr id="2097158" name="Picture 2097158"/>
          <p:cNvPicPr>
            <a:picLocks/>
          </p:cNvPicPr>
          <p:nvPr/>
        </p:nvPicPr>
        <p:blipFill>
          <a:blip xmlns:r="http://schemas.openxmlformats.org/officeDocument/2006/relationships" r:embed="rId1"/>
          <a:stretch>
            <a:fillRect/>
          </a:stretch>
        </p:blipFill>
        <p:spPr>
          <a:xfrm>
            <a:off x="50008" y="0"/>
            <a:ext cx="8951118" cy="4561697"/>
          </a:xfrm>
          <a:prstGeom prst="rect"/>
        </p:spPr>
      </p:pic>
      <p:sp>
        <p:nvSpPr>
          <p:cNvPr id="1048654" name="TextBox 1048645"/>
          <p:cNvSpPr txBox="1"/>
          <p:nvPr/>
        </p:nvSpPr>
        <p:spPr>
          <a:xfrm>
            <a:off x="156754" y="4435926"/>
            <a:ext cx="9196252" cy="2186940"/>
          </a:xfrm>
          <a:prstGeom prst="rect"/>
        </p:spPr>
        <p:txBody>
          <a:bodyPr rtlCol="0" wrap="square">
            <a:spAutoFit/>
          </a:bodyPr>
          <a:p>
            <a:r>
              <a:rPr dirty="0" sz="2800" lang="en-IN">
                <a:solidFill>
                  <a:srgbClr val="000000"/>
                </a:solidFill>
              </a:rPr>
              <a:t>A </a:t>
            </a:r>
            <a:r>
              <a:rPr dirty="0" sz="2800" lang="en-IN" err="1">
                <a:solidFill>
                  <a:srgbClr val="000000"/>
                </a:solidFill>
              </a:rPr>
              <a:t>cardioid</a:t>
            </a:r>
            <a:r>
              <a:rPr dirty="0" sz="2800" lang="en-IN">
                <a:solidFill>
                  <a:srgbClr val="000000"/>
                </a:solidFill>
              </a:rPr>
              <a:t> microphone has the most sensitivity at the front and is least sensitive at the back. This isolates it from unwanted ambient sound and gives much more resistance to feedback than </a:t>
            </a:r>
            <a:r>
              <a:rPr dirty="0" sz="2800" lang="en-IN" err="1">
                <a:solidFill>
                  <a:srgbClr val="000000"/>
                </a:solidFill>
              </a:rPr>
              <a:t>omnidirectional</a:t>
            </a:r>
            <a:r>
              <a:rPr dirty="0" sz="2800" lang="en-IN">
                <a:solidFill>
                  <a:srgbClr val="000000"/>
                </a:solidFill>
              </a:rPr>
              <a:t> microphones. </a:t>
            </a:r>
          </a:p>
        </p:txBody>
      </p:sp>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pic>
        <p:nvPicPr>
          <p:cNvPr id="2097159" name="Picture 2097159"/>
          <p:cNvPicPr>
            <a:picLocks/>
          </p:cNvPicPr>
          <p:nvPr/>
        </p:nvPicPr>
        <p:blipFill>
          <a:blip xmlns:r="http://schemas.openxmlformats.org/officeDocument/2006/relationships" r:embed="rId1"/>
          <a:stretch>
            <a:fillRect/>
          </a:stretch>
        </p:blipFill>
        <p:spPr>
          <a:xfrm>
            <a:off x="0" y="0"/>
            <a:ext cx="9144000" cy="4812608"/>
          </a:xfrm>
          <a:prstGeom prst="rect"/>
        </p:spPr>
      </p:pic>
      <p:sp>
        <p:nvSpPr>
          <p:cNvPr id="1048655" name="TextBox 1048646"/>
          <p:cNvSpPr txBox="1"/>
          <p:nvPr/>
        </p:nvSpPr>
        <p:spPr>
          <a:xfrm>
            <a:off x="156755" y="4644933"/>
            <a:ext cx="9144000" cy="1767841"/>
          </a:xfrm>
          <a:prstGeom prst="rect"/>
        </p:spPr>
        <p:txBody>
          <a:bodyPr rtlCol="0" wrap="square">
            <a:spAutoFit/>
          </a:bodyPr>
          <a:p>
            <a:r>
              <a:rPr dirty="0" sz="2800" lang="en-IN">
                <a:solidFill>
                  <a:srgbClr val="000000"/>
                </a:solidFill>
              </a:rPr>
              <a:t>Supercardioid microphones offer a narrower pickup than cardioids and a greater rejection of ambient sound. But they also have some pickup directly at the rear, hence it is important to place monitor speakers correctly. </a:t>
            </a:r>
          </a:p>
        </p:txBody>
      </p:sp>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656" name="TextBox 1048647"/>
          <p:cNvSpPr txBox="1"/>
          <p:nvPr/>
        </p:nvSpPr>
        <p:spPr>
          <a:xfrm>
            <a:off x="519544" y="616445"/>
            <a:ext cx="8096903" cy="1348740"/>
          </a:xfrm>
          <a:prstGeom prst="rect"/>
        </p:spPr>
        <p:txBody>
          <a:bodyPr rtlCol="0" wrap="square">
            <a:spAutoFit/>
          </a:bodyPr>
          <a:p>
            <a:r>
              <a:rPr sz="2800" lang="en-IN">
                <a:solidFill>
                  <a:srgbClr val="000000"/>
                </a:solidFill>
              </a:rPr>
              <a:t>Supercardioids are most suitable when single sound sources need to be picked up in loud environments.</a:t>
            </a:r>
          </a:p>
        </p:txBody>
      </p:sp>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657" name="TextBox 1048648"/>
          <p:cNvSpPr txBox="1"/>
          <p:nvPr/>
        </p:nvSpPr>
        <p:spPr>
          <a:xfrm>
            <a:off x="242047" y="0"/>
            <a:ext cx="8901953" cy="815340"/>
          </a:xfrm>
          <a:prstGeom prst="rect"/>
        </p:spPr>
        <p:txBody>
          <a:bodyPr rtlCol="0" wrap="square">
            <a:spAutoFit/>
          </a:bodyPr>
          <a:p>
            <a:r>
              <a:rPr b="1" dirty="0" sz="4900" lang="en-IN" err="1">
                <a:solidFill>
                  <a:srgbClr val="000000"/>
                </a:solidFill>
              </a:rPr>
              <a:t>Hypercardioid</a:t>
            </a:r>
            <a:r>
              <a:rPr b="1" dirty="0" sz="4900" lang="en-IN">
                <a:solidFill>
                  <a:srgbClr val="000000"/>
                </a:solidFill>
              </a:rPr>
              <a:t> polar pattern</a:t>
            </a:r>
          </a:p>
        </p:txBody>
      </p:sp>
      <p:sp>
        <p:nvSpPr>
          <p:cNvPr id="1048658" name="TextBox 1048649"/>
          <p:cNvSpPr txBox="1"/>
          <p:nvPr/>
        </p:nvSpPr>
        <p:spPr>
          <a:xfrm>
            <a:off x="255495" y="1651281"/>
            <a:ext cx="5957046" cy="4701541"/>
          </a:xfrm>
          <a:prstGeom prst="rect"/>
        </p:spPr>
        <p:txBody>
          <a:bodyPr rtlCol="0" wrap="square">
            <a:spAutoFit/>
          </a:bodyPr>
          <a:p>
            <a:r>
              <a:rPr dirty="0" sz="2800" lang="en-IN" err="1">
                <a:solidFill>
                  <a:srgbClr val="000000"/>
                </a:solidFill>
              </a:rPr>
              <a:t>Hypercardioid</a:t>
            </a:r>
            <a:r>
              <a:rPr dirty="0" sz="2800" lang="en-IN">
                <a:solidFill>
                  <a:srgbClr val="000000"/>
                </a:solidFill>
              </a:rPr>
              <a:t> microphones offer an even narrower pickup than </a:t>
            </a:r>
            <a:r>
              <a:rPr dirty="0" sz="2800" lang="en-IN" err="1">
                <a:solidFill>
                  <a:srgbClr val="000000"/>
                </a:solidFill>
              </a:rPr>
              <a:t>supercaidioids</a:t>
            </a:r>
            <a:r>
              <a:rPr dirty="0" sz="2800" lang="en-IN">
                <a:solidFill>
                  <a:srgbClr val="000000"/>
                </a:solidFill>
              </a:rPr>
              <a:t> and a greater rejection of ambient sound. But they also have some pickup directly at the rear, hence it is important to place monitor speakers correctly. </a:t>
            </a:r>
            <a:r>
              <a:rPr dirty="0" sz="2800" lang="en-IN" smtClean="0">
                <a:solidFill>
                  <a:srgbClr val="000000"/>
                </a:solidFill>
              </a:rPr>
              <a:t>
</a:t>
            </a:r>
            <a:endParaRPr dirty="0" sz="2800" lang="en-IN">
              <a:solidFill>
                <a:srgbClr val="000000"/>
              </a:solidFill>
            </a:endParaRPr>
          </a:p>
          <a:p>
            <a:r>
              <a:rPr dirty="0" sz="2800" lang="en-IN" err="1">
                <a:solidFill>
                  <a:srgbClr val="000000"/>
                </a:solidFill>
              </a:rPr>
              <a:t>Hypercardioids</a:t>
            </a:r>
            <a:r>
              <a:rPr dirty="0" sz="2800" lang="en-IN">
                <a:solidFill>
                  <a:srgbClr val="000000"/>
                </a:solidFill>
              </a:rPr>
              <a:t> are most suitable when single sound sources need to be picked up in loud environments.</a:t>
            </a:r>
          </a:p>
        </p:txBody>
      </p:sp>
      <p:pic>
        <p:nvPicPr>
          <p:cNvPr id="2097160" name="Picture 2097160"/>
          <p:cNvPicPr>
            <a:picLocks/>
          </p:cNvPicPr>
          <p:nvPr/>
        </p:nvPicPr>
        <p:blipFill>
          <a:blip xmlns:r="http://schemas.openxmlformats.org/officeDocument/2006/relationships" r:embed="rId1" cstate="print"/>
          <a:stretch>
            <a:fillRect/>
          </a:stretch>
        </p:blipFill>
        <p:spPr>
          <a:xfrm>
            <a:off x="6199094" y="2188102"/>
            <a:ext cx="2743974" cy="2773863"/>
          </a:xfrm>
          <a:prstGeom prst="rect"/>
        </p:spPr>
      </p:pic>
    </p:spTree>
  </p:cSld>
  <p:clrMapOvr>
    <a:masterClrMapping/>
  </p:clrMapOvr>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pic>
        <p:nvPicPr>
          <p:cNvPr id="2097161" name="Picture 2097161"/>
          <p:cNvPicPr>
            <a:picLocks/>
          </p:cNvPicPr>
          <p:nvPr/>
        </p:nvPicPr>
        <p:blipFill>
          <a:blip xmlns:r="http://schemas.openxmlformats.org/officeDocument/2006/relationships" r:embed="rId1"/>
          <a:stretch>
            <a:fillRect/>
          </a:stretch>
        </p:blipFill>
        <p:spPr>
          <a:xfrm>
            <a:off x="0" y="0"/>
            <a:ext cx="8877962" cy="4498010"/>
          </a:xfrm>
          <a:prstGeom prst="rect"/>
        </p:spPr>
      </p:pic>
      <p:sp>
        <p:nvSpPr>
          <p:cNvPr id="1048659" name="TextBox 1048650"/>
          <p:cNvSpPr txBox="1"/>
          <p:nvPr/>
        </p:nvSpPr>
        <p:spPr>
          <a:xfrm>
            <a:off x="195942" y="4293094"/>
            <a:ext cx="9144000" cy="2186941"/>
          </a:xfrm>
          <a:prstGeom prst="rect"/>
        </p:spPr>
        <p:txBody>
          <a:bodyPr rtlCol="0" wrap="square">
            <a:spAutoFit/>
          </a:bodyPr>
          <a:p>
            <a:r>
              <a:rPr dirty="0" sz="2800" lang="en-IN">
                <a:solidFill>
                  <a:srgbClr val="000000"/>
                </a:solidFill>
              </a:rPr>
              <a:t>A microphone with a Figure of Eight polar pattern picks up the sound from in front of the microphone and from the rear, but not the side (at a 90 degree angle). Microphones with this Figure of Eight polar pattern are typically ribbon or Large Diaphragm Microphones.</a:t>
            </a:r>
          </a:p>
        </p:txBody>
      </p:sp>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pic>
        <p:nvPicPr>
          <p:cNvPr id="2097162" name="Picture 2097162"/>
          <p:cNvPicPr>
            <a:picLocks/>
          </p:cNvPicPr>
          <p:nvPr/>
        </p:nvPicPr>
        <p:blipFill>
          <a:blip xmlns:r="http://schemas.openxmlformats.org/officeDocument/2006/relationships" r:embed="rId1"/>
          <a:stretch>
            <a:fillRect/>
          </a:stretch>
        </p:blipFill>
        <p:spPr>
          <a:xfrm>
            <a:off x="852254" y="0"/>
            <a:ext cx="6738581" cy="6858000"/>
          </a:xfrm>
          <a:prstGeom prst="rect"/>
        </p:spPr>
      </p:pic>
    </p:spTree>
  </p:cSld>
  <p:clrMapOvr>
    <a:masterClrMapping/>
  </p:clrMapOvr>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pic>
        <p:nvPicPr>
          <p:cNvPr id="2097163" name="Picture 2097163"/>
          <p:cNvPicPr>
            <a:picLocks/>
          </p:cNvPicPr>
          <p:nvPr/>
        </p:nvPicPr>
        <p:blipFill>
          <a:blip xmlns:r="http://schemas.openxmlformats.org/officeDocument/2006/relationships" r:embed="rId1"/>
          <a:stretch>
            <a:fillRect/>
          </a:stretch>
        </p:blipFill>
        <p:spPr>
          <a:xfrm rot="21416">
            <a:off x="357814" y="432101"/>
            <a:ext cx="8766881" cy="6224467"/>
          </a:xfrm>
          <a:prstGeom prst="rect"/>
        </p:spPr>
      </p:pic>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pic>
        <p:nvPicPr>
          <p:cNvPr id="2097152" name="Picture 2097152"/>
          <p:cNvPicPr>
            <a:picLocks/>
          </p:cNvPicPr>
          <p:nvPr/>
        </p:nvPicPr>
        <p:blipFill>
          <a:blip xmlns:r="http://schemas.openxmlformats.org/officeDocument/2006/relationships" r:embed="rId1"/>
          <a:srcRect l="3431" r="17040" b="24887"/>
          <a:stretch>
            <a:fillRect/>
          </a:stretch>
        </p:blipFill>
        <p:spPr>
          <a:xfrm>
            <a:off x="0" y="0"/>
            <a:ext cx="8431306" cy="6629400"/>
          </a:xfrm>
          <a:prstGeom prst="rect"/>
        </p:spPr>
      </p:pic>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60" name="TextBox 1048651"/>
          <p:cNvSpPr txBox="1"/>
          <p:nvPr/>
        </p:nvSpPr>
        <p:spPr>
          <a:xfrm>
            <a:off x="376918" y="1752813"/>
            <a:ext cx="4000000" cy="510540"/>
          </a:xfrm>
          <a:prstGeom prst="rect"/>
        </p:spPr>
        <p:txBody>
          <a:bodyPr rtlCol="0" wrap="square">
            <a:spAutoFit/>
          </a:bodyPr>
          <a:p>
            <a:r>
              <a:rPr b="1" sz="2800" lang="en-US">
                <a:solidFill>
                  <a:srgbClr val="FF0000"/>
                </a:solidFill>
              </a:rPr>
              <a:t>CARBON MIC:</a:t>
            </a:r>
            <a:endParaRPr b="1" sz="2800" lang="en-IN">
              <a:solidFill>
                <a:srgbClr val="FF0000"/>
              </a:solidFill>
            </a:endParaRPr>
          </a:p>
        </p:txBody>
      </p:sp>
      <p:sp>
        <p:nvSpPr>
          <p:cNvPr id="1048661" name="TextBox 1048652"/>
          <p:cNvSpPr txBox="1"/>
          <p:nvPr/>
        </p:nvSpPr>
        <p:spPr>
          <a:xfrm>
            <a:off x="532782" y="545758"/>
            <a:ext cx="5344323" cy="586740"/>
          </a:xfrm>
          <a:prstGeom prst="rect"/>
        </p:spPr>
        <p:txBody>
          <a:bodyPr rtlCol="0" wrap="square">
            <a:spAutoFit/>
          </a:bodyPr>
          <a:p>
            <a:r>
              <a:rPr b="1" sz="3300" lang="en-US" u="sng">
                <a:solidFill>
                  <a:srgbClr val="000000"/>
                </a:solidFill>
              </a:rPr>
              <a:t>Types of microphone</a:t>
            </a:r>
            <a:endParaRPr b="1" sz="3300" lang="en-IN" u="sng">
              <a:solidFill>
                <a:srgbClr val="000000"/>
              </a:solidFill>
            </a:endParaRPr>
          </a:p>
        </p:txBody>
      </p:sp>
      <p:sp>
        <p:nvSpPr>
          <p:cNvPr id="1048662" name="TextBox 1048653"/>
          <p:cNvSpPr txBox="1"/>
          <p:nvPr/>
        </p:nvSpPr>
        <p:spPr>
          <a:xfrm>
            <a:off x="1151810" y="2661348"/>
            <a:ext cx="6787917" cy="510540"/>
          </a:xfrm>
          <a:prstGeom prst="rect"/>
        </p:spPr>
        <p:txBody>
          <a:bodyPr rtlCol="0" wrap="square">
            <a:spAutoFit/>
          </a:bodyPr>
          <a:p>
            <a:r>
              <a:rPr sz="2800" lang="en-US">
                <a:solidFill>
                  <a:srgbClr val="000000"/>
                </a:solidFill>
              </a:rPr>
              <a:t>this mic contains carbon dust. </a:t>
            </a:r>
            <a:endParaRPr sz="2800" lang="en-IN">
              <a:solidFill>
                <a:srgbClr val="000000"/>
              </a:solidFill>
            </a:endParaRPr>
          </a:p>
        </p:txBody>
      </p:sp>
      <p:sp>
        <p:nvSpPr>
          <p:cNvPr id="1048663" name="TextBox 1048654"/>
          <p:cNvSpPr txBox="1"/>
          <p:nvPr/>
        </p:nvSpPr>
        <p:spPr>
          <a:xfrm>
            <a:off x="1151809" y="3835873"/>
            <a:ext cx="7775035" cy="2186940"/>
          </a:xfrm>
          <a:prstGeom prst="rect"/>
        </p:spPr>
        <p:txBody>
          <a:bodyPr rtlCol="0" wrap="square">
            <a:spAutoFit/>
          </a:bodyPr>
          <a:p>
            <a:r>
              <a:rPr sz="2800" lang="en-US">
                <a:solidFill>
                  <a:srgbClr val="000000"/>
                </a:solidFill>
              </a:rPr>
              <a:t>The sound hitting diaphragm of the mic displaces the carbon This causes variations in the electrical resistarce of the microphone, which generates a current resulting fluctuating magnetic field delivered to the receiver.</a:t>
            </a:r>
            <a:endParaRPr sz="2800" lang="en-IN">
              <a:solidFill>
                <a:srgbClr val="000000"/>
              </a:solidFill>
            </a:endParaRPr>
          </a:p>
        </p:txBody>
      </p:sp>
    </p:spTree>
  </p:cSld>
  <p:clrMapOvr>
    <a:masterClrMapping/>
  </p:clrMapOvr>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pic>
        <p:nvPicPr>
          <p:cNvPr id="2097164" name="Picture 2097164"/>
          <p:cNvPicPr>
            <a:picLocks/>
          </p:cNvPicPr>
          <p:nvPr/>
        </p:nvPicPr>
        <p:blipFill>
          <a:blip xmlns:r="http://schemas.openxmlformats.org/officeDocument/2006/relationships" r:embed="rId1"/>
          <a:stretch>
            <a:fillRect/>
          </a:stretch>
        </p:blipFill>
        <p:spPr>
          <a:xfrm>
            <a:off x="-186609" y="-189249"/>
            <a:ext cx="9314545" cy="6980771"/>
          </a:xfrm>
          <a:prstGeom prst="rect"/>
        </p:spPr>
      </p:pic>
    </p:spTree>
  </p:cSld>
  <p:clrMapOvr>
    <a:masterClrMapping/>
  </p:clrMapOvr>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664" name="TextBox 1048655"/>
          <p:cNvSpPr txBox="1"/>
          <p:nvPr/>
        </p:nvSpPr>
        <p:spPr>
          <a:xfrm>
            <a:off x="961407" y="519800"/>
            <a:ext cx="7727738" cy="929640"/>
          </a:xfrm>
          <a:prstGeom prst="rect"/>
        </p:spPr>
        <p:txBody>
          <a:bodyPr rtlCol="0" wrap="square">
            <a:spAutoFit/>
          </a:bodyPr>
          <a:p>
            <a:r>
              <a:rPr sz="2800" lang="en-US">
                <a:solidFill>
                  <a:srgbClr val="000000"/>
                </a:solidFill>
              </a:rPr>
              <a:t>Sound level generated by this mic is 20-30 dB greater than input. </a:t>
            </a:r>
            <a:endParaRPr sz="2800" lang="en-IN">
              <a:solidFill>
                <a:srgbClr val="000000"/>
              </a:solidFill>
            </a:endParaRPr>
          </a:p>
        </p:txBody>
      </p:sp>
      <p:sp>
        <p:nvSpPr>
          <p:cNvPr id="1048665" name="TextBox 1048656"/>
          <p:cNvSpPr txBox="1"/>
          <p:nvPr/>
        </p:nvSpPr>
        <p:spPr>
          <a:xfrm>
            <a:off x="435867" y="2025374"/>
            <a:ext cx="4000000" cy="586740"/>
          </a:xfrm>
          <a:prstGeom prst="rect"/>
        </p:spPr>
        <p:txBody>
          <a:bodyPr rtlCol="0" wrap="square">
            <a:spAutoFit/>
          </a:bodyPr>
          <a:p>
            <a:r>
              <a:rPr b="1" sz="3400" lang="en-US">
                <a:solidFill>
                  <a:srgbClr val="000000"/>
                </a:solidFill>
              </a:rPr>
              <a:t>Advantages</a:t>
            </a:r>
            <a:endParaRPr b="1" sz="3400" lang="en-IN">
              <a:solidFill>
                <a:srgbClr val="000000"/>
              </a:solidFill>
            </a:endParaRPr>
          </a:p>
        </p:txBody>
      </p:sp>
      <p:sp>
        <p:nvSpPr>
          <p:cNvPr id="1048666" name="TextBox 1048657"/>
          <p:cNvSpPr txBox="1"/>
          <p:nvPr/>
        </p:nvSpPr>
        <p:spPr>
          <a:xfrm>
            <a:off x="961408" y="2918459"/>
            <a:ext cx="4318221" cy="510540"/>
          </a:xfrm>
          <a:prstGeom prst="rect"/>
        </p:spPr>
        <p:txBody>
          <a:bodyPr rtlCol="0" wrap="square">
            <a:spAutoFit/>
          </a:bodyPr>
          <a:p>
            <a:r>
              <a:rPr sz="2800" lang="en-US">
                <a:solidFill>
                  <a:srgbClr val="000000"/>
                </a:solidFill>
              </a:rPr>
              <a:t>Long life &amp; inexpensive</a:t>
            </a:r>
            <a:endParaRPr sz="2800" lang="en-IN">
              <a:solidFill>
                <a:srgbClr val="000000"/>
              </a:solidFill>
            </a:endParaRPr>
          </a:p>
        </p:txBody>
      </p:sp>
      <p:sp>
        <p:nvSpPr>
          <p:cNvPr id="1048667" name="TextBox 1048658"/>
          <p:cNvSpPr txBox="1"/>
          <p:nvPr/>
        </p:nvSpPr>
        <p:spPr>
          <a:xfrm>
            <a:off x="435867" y="3946279"/>
            <a:ext cx="4000000" cy="561339"/>
          </a:xfrm>
          <a:prstGeom prst="rect"/>
        </p:spPr>
        <p:txBody>
          <a:bodyPr rtlCol="0" wrap="square">
            <a:spAutoFit/>
          </a:bodyPr>
          <a:p>
            <a:r>
              <a:rPr b="1" sz="3200" lang="en-US">
                <a:solidFill>
                  <a:srgbClr val="000000"/>
                </a:solidFill>
              </a:rPr>
              <a:t>Disadvantages</a:t>
            </a:r>
            <a:endParaRPr b="1" sz="3200" lang="en-IN">
              <a:solidFill>
                <a:srgbClr val="000000"/>
              </a:solidFill>
            </a:endParaRPr>
          </a:p>
        </p:txBody>
      </p:sp>
      <p:sp>
        <p:nvSpPr>
          <p:cNvPr id="1048668" name="TextBox 1048659"/>
          <p:cNvSpPr txBox="1"/>
          <p:nvPr/>
        </p:nvSpPr>
        <p:spPr>
          <a:xfrm>
            <a:off x="687086" y="4741264"/>
            <a:ext cx="7599325" cy="510540"/>
          </a:xfrm>
          <a:prstGeom prst="rect"/>
        </p:spPr>
        <p:txBody>
          <a:bodyPr rtlCol="0" wrap="square">
            <a:spAutoFit/>
          </a:bodyPr>
          <a:p>
            <a:r>
              <a:rPr dirty="0" sz="2800" lang="en-US" err="1">
                <a:solidFill>
                  <a:srgbClr val="000000"/>
                </a:solidFill>
              </a:rPr>
              <a:t>Norrow</a:t>
            </a:r>
            <a:r>
              <a:rPr dirty="0" sz="2800" lang="en-US">
                <a:solidFill>
                  <a:srgbClr val="000000"/>
                </a:solidFill>
              </a:rPr>
              <a:t> frequency response range &amp; less gain -  </a:t>
            </a:r>
            <a:endParaRPr dirty="0" sz="2800" lang="en-IN">
              <a:solidFill>
                <a:srgbClr val="000000"/>
              </a:solidFill>
            </a:endParaRPr>
          </a:p>
        </p:txBody>
      </p:sp>
      <p:sp>
        <p:nvSpPr>
          <p:cNvPr id="1048669" name="TextBox 1048660"/>
          <p:cNvSpPr txBox="1"/>
          <p:nvPr/>
        </p:nvSpPr>
        <p:spPr>
          <a:xfrm>
            <a:off x="660961" y="5489085"/>
            <a:ext cx="7805365" cy="929640"/>
          </a:xfrm>
          <a:prstGeom prst="rect"/>
        </p:spPr>
        <p:txBody>
          <a:bodyPr rtlCol="0" wrap="square">
            <a:spAutoFit/>
          </a:bodyPr>
          <a:p>
            <a:r>
              <a:rPr sz="2800" lang="en-US">
                <a:solidFill>
                  <a:srgbClr val="000000"/>
                </a:solidFill>
              </a:rPr>
              <a:t>Works imperfectly when there is gross body movement.</a:t>
            </a:r>
            <a:endParaRPr sz="2800" lang="en-IN">
              <a:solidFill>
                <a:srgbClr val="000000"/>
              </a:solidFill>
            </a:endParaRPr>
          </a:p>
        </p:txBody>
      </p:sp>
    </p:spTree>
  </p:cSld>
  <p:clrMapOvr>
    <a:masterClrMapping/>
  </p:clrMapOvr>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670" name="TextBox 1048661"/>
          <p:cNvSpPr txBox="1"/>
          <p:nvPr/>
        </p:nvSpPr>
        <p:spPr>
          <a:xfrm>
            <a:off x="671127" y="2156460"/>
            <a:ext cx="3112333" cy="4701539"/>
          </a:xfrm>
          <a:prstGeom prst="rect"/>
        </p:spPr>
        <p:txBody>
          <a:bodyPr rtlCol="0" wrap="square">
            <a:spAutoFit/>
          </a:bodyPr>
          <a:p>
            <a:r>
              <a:rPr sz="2800" lang="en-US">
                <a:solidFill>
                  <a:srgbClr val="000000"/>
                </a:solidFill>
              </a:rPr>
              <a:t>Crystal microphones or ceramic microphones are generally low cost units offering a high output voltage into a high impedance.</a:t>
            </a:r>
            <a:endParaRPr sz="2800" lang="en-IN">
              <a:solidFill>
                <a:srgbClr val="000000"/>
              </a:solidFill>
            </a:endParaRPr>
          </a:p>
          <a:p>
            <a:endParaRPr sz="2800" lang="en-IN">
              <a:solidFill>
                <a:srgbClr val="000000"/>
              </a:solidFill>
            </a:endParaRPr>
          </a:p>
          <a:p>
            <a:endParaRPr sz="2800" lang="en-IN">
              <a:solidFill>
                <a:srgbClr val="000000"/>
              </a:solidFill>
            </a:endParaRPr>
          </a:p>
        </p:txBody>
      </p:sp>
      <p:sp>
        <p:nvSpPr>
          <p:cNvPr id="1048671" name="TextBox 1048662"/>
          <p:cNvSpPr txBox="1"/>
          <p:nvPr/>
        </p:nvSpPr>
        <p:spPr>
          <a:xfrm>
            <a:off x="280922" y="480946"/>
            <a:ext cx="4748277" cy="523220"/>
          </a:xfrm>
          <a:prstGeom prst="rect"/>
        </p:spPr>
        <p:txBody>
          <a:bodyPr rtlCol="0" wrap="square">
            <a:spAutoFit/>
          </a:bodyPr>
          <a:p>
            <a:r>
              <a:rPr b="1" dirty="0" sz="2800" lang="en-US">
                <a:solidFill>
                  <a:srgbClr val="FF0000"/>
                </a:solidFill>
              </a:rPr>
              <a:t>Crystal microphone :</a:t>
            </a:r>
            <a:endParaRPr b="1" dirty="0" sz="2800" lang="en-IN">
              <a:solidFill>
                <a:srgbClr val="FF0000"/>
              </a:solidFill>
            </a:endParaRPr>
          </a:p>
        </p:txBody>
      </p:sp>
      <p:pic>
        <p:nvPicPr>
          <p:cNvPr id="2097165" name="Picture 2097165"/>
          <p:cNvPicPr>
            <a:picLocks/>
          </p:cNvPicPr>
          <p:nvPr/>
        </p:nvPicPr>
        <p:blipFill>
          <a:blip xmlns:r="http://schemas.openxmlformats.org/officeDocument/2006/relationships" r:embed="rId1"/>
          <a:stretch>
            <a:fillRect/>
          </a:stretch>
        </p:blipFill>
        <p:spPr>
          <a:xfrm>
            <a:off x="3783461" y="1364360"/>
            <a:ext cx="5159171" cy="5269507"/>
          </a:xfrm>
          <a:prstGeom prst="rect"/>
        </p:spPr>
      </p:pic>
    </p:spTree>
  </p:cSld>
  <p:clrMapOvr>
    <a:masterClrMapping/>
  </p:clrMapOvr>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672" name="TextBox 1048663"/>
          <p:cNvSpPr txBox="1"/>
          <p:nvPr/>
        </p:nvSpPr>
        <p:spPr>
          <a:xfrm>
            <a:off x="201420" y="316615"/>
            <a:ext cx="8942580" cy="3863341"/>
          </a:xfrm>
          <a:prstGeom prst="rect"/>
        </p:spPr>
        <p:txBody>
          <a:bodyPr rtlCol="0" wrap="square">
            <a:spAutoFit/>
          </a:bodyPr>
          <a:p>
            <a:r>
              <a:rPr dirty="0" sz="2800" lang="en-US">
                <a:solidFill>
                  <a:srgbClr val="000000"/>
                </a:solidFill>
              </a:rPr>
              <a:t>The main use of crystal microphone technology is within transducers used for a variety of monitoring applications and for automotive transmitters / sensors.</a:t>
            </a:r>
            <a:endParaRPr dirty="0" sz="2800" lang="en-IN">
              <a:solidFill>
                <a:srgbClr val="000000"/>
              </a:solidFill>
            </a:endParaRPr>
          </a:p>
          <a:p>
            <a:endParaRPr dirty="0" sz="2800" lang="en-IN">
              <a:solidFill>
                <a:srgbClr val="000000"/>
              </a:solidFill>
            </a:endParaRPr>
          </a:p>
          <a:p>
            <a:r>
              <a:rPr dirty="0" sz="2800" lang="en-US">
                <a:solidFill>
                  <a:srgbClr val="000000"/>
                </a:solidFill>
              </a:rPr>
              <a:t>The terms crystal microphone and ceramic microphone are virtually interchangeable as they describe microphones using crystal or ceramic piezoelectric technology.</a:t>
            </a:r>
            <a:endParaRPr dirty="0" sz="2800" lang="en-IN">
              <a:solidFill>
                <a:srgbClr val="000000"/>
              </a:solidFill>
            </a:endParaRPr>
          </a:p>
          <a:p>
            <a:endParaRPr dirty="0" sz="2800" lang="en-IN">
              <a:solidFill>
                <a:srgbClr val="000000"/>
              </a:solidFill>
            </a:endParaRPr>
          </a:p>
        </p:txBody>
      </p:sp>
      <p:sp>
        <p:nvSpPr>
          <p:cNvPr id="1048673" name="TextBox 1048664"/>
          <p:cNvSpPr txBox="1"/>
          <p:nvPr/>
        </p:nvSpPr>
        <p:spPr>
          <a:xfrm>
            <a:off x="302234" y="4095204"/>
            <a:ext cx="8841766" cy="2606041"/>
          </a:xfrm>
          <a:prstGeom prst="rect"/>
        </p:spPr>
        <p:txBody>
          <a:bodyPr rtlCol="0" wrap="square">
            <a:spAutoFit/>
          </a:bodyPr>
          <a:p>
            <a:r>
              <a:rPr dirty="0" sz="2800" lang="en-US">
                <a:solidFill>
                  <a:srgbClr val="000000"/>
                </a:solidFill>
              </a:rPr>
              <a:t>Piezoelectric Effect is the ability of certain materials to generate an electric charge in response to applied mechanical stress. The word Piezoelectric is derived from the Greek </a:t>
            </a:r>
            <a:r>
              <a:rPr dirty="0" sz="2800" lang="en-US" err="1">
                <a:solidFill>
                  <a:srgbClr val="000000"/>
                </a:solidFill>
              </a:rPr>
              <a:t>piezein</a:t>
            </a:r>
            <a:r>
              <a:rPr dirty="0" sz="2800" lang="en-US">
                <a:solidFill>
                  <a:srgbClr val="000000"/>
                </a:solidFill>
              </a:rPr>
              <a:t>, which means to squeeze or press, and </a:t>
            </a:r>
            <a:r>
              <a:rPr dirty="0" sz="2800" lang="en-US" err="1">
                <a:solidFill>
                  <a:srgbClr val="000000"/>
                </a:solidFill>
              </a:rPr>
              <a:t>piezo</a:t>
            </a:r>
            <a:r>
              <a:rPr dirty="0" sz="2800" lang="en-US">
                <a:solidFill>
                  <a:srgbClr val="000000"/>
                </a:solidFill>
              </a:rPr>
              <a:t>, which is Greek for “push”.</a:t>
            </a:r>
            <a:endParaRPr dirty="0" sz="2800" lang="en-IN">
              <a:solidFill>
                <a:srgbClr val="000000"/>
              </a:solidFill>
            </a:endParaRPr>
          </a:p>
          <a:p>
            <a:endParaRPr dirty="0" sz="2800" lang="en-IN">
              <a:solidFill>
                <a:srgbClr val="000000"/>
              </a:solidFill>
            </a:endParaRPr>
          </a:p>
        </p:txBody>
      </p:sp>
    </p:spTree>
  </p:cSld>
  <p:clrMapOvr>
    <a:masterClrMapping/>
  </p:clrMapOvr>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674" name="TextBox 1048665"/>
          <p:cNvSpPr txBox="1"/>
          <p:nvPr/>
        </p:nvSpPr>
        <p:spPr>
          <a:xfrm>
            <a:off x="571998" y="506823"/>
            <a:ext cx="8679555" cy="4790440"/>
          </a:xfrm>
          <a:prstGeom prst="rect"/>
        </p:spPr>
        <p:txBody>
          <a:bodyPr rtlCol="0" wrap="square">
            <a:spAutoFit/>
          </a:bodyPr>
          <a:p>
            <a:r>
              <a:rPr b="1" sz="3200" lang="en-US">
                <a:solidFill>
                  <a:srgbClr val="000000"/>
                </a:solidFill>
              </a:rPr>
              <a:t>Advantages</a:t>
            </a:r>
            <a:endParaRPr sz="2800" lang="en-IN">
              <a:solidFill>
                <a:srgbClr val="000000"/>
              </a:solidFill>
            </a:endParaRPr>
          </a:p>
          <a:p>
            <a:endParaRPr sz="2800" lang="en-IN">
              <a:solidFill>
                <a:srgbClr val="000000"/>
              </a:solidFill>
            </a:endParaRPr>
          </a:p>
          <a:p>
            <a:pPr indent="-457200" marL="457200">
              <a:buFont typeface="Wingdings" charset="2"/>
              <a:buChar char="l"/>
            </a:pPr>
            <a:r>
              <a:rPr sz="2800" lang="en-US">
                <a:solidFill>
                  <a:srgbClr val="000000"/>
                </a:solidFill>
              </a:rPr>
              <a:t>Wide freq response &amp; inexpensive </a:t>
            </a:r>
            <a:endParaRPr sz="2800" lang="en-IN">
              <a:solidFill>
                <a:srgbClr val="000000"/>
              </a:solidFill>
            </a:endParaRPr>
          </a:p>
          <a:p>
            <a:endParaRPr sz="2800" lang="en-IN">
              <a:solidFill>
                <a:srgbClr val="000000"/>
              </a:solidFill>
            </a:endParaRPr>
          </a:p>
          <a:p>
            <a:pPr indent="-457200" marL="457200">
              <a:buFont typeface="Wingdings" charset="2"/>
              <a:buChar char="l"/>
            </a:pPr>
            <a:r>
              <a:rPr sz="2800" lang="en-US">
                <a:solidFill>
                  <a:srgbClr val="000000"/>
                </a:solidFill>
              </a:rPr>
              <a:t> Useful with vacuum tube HA</a:t>
            </a:r>
            <a:endParaRPr sz="2800" lang="en-IN">
              <a:solidFill>
                <a:srgbClr val="000000"/>
              </a:solidFill>
            </a:endParaRPr>
          </a:p>
          <a:p>
            <a:endParaRPr sz="2800" lang="en-IN">
              <a:solidFill>
                <a:srgbClr val="000000"/>
              </a:solidFill>
            </a:endParaRPr>
          </a:p>
          <a:p>
            <a:r>
              <a:rPr sz="2800" lang="en-US">
                <a:solidFill>
                  <a:srgbClr val="000000"/>
                </a:solidFill>
              </a:rPr>
              <a:t> </a:t>
            </a:r>
            <a:r>
              <a:rPr b="1" sz="3000" lang="en-US">
                <a:solidFill>
                  <a:srgbClr val="000000"/>
                </a:solidFill>
              </a:rPr>
              <a:t>Disodvantages</a:t>
            </a:r>
            <a:endParaRPr sz="2800" lang="en-IN">
              <a:solidFill>
                <a:srgbClr val="000000"/>
              </a:solidFill>
            </a:endParaRPr>
          </a:p>
          <a:p>
            <a:endParaRPr sz="2800" lang="en-IN">
              <a:solidFill>
                <a:srgbClr val="000000"/>
              </a:solidFill>
            </a:endParaRPr>
          </a:p>
          <a:p>
            <a:pPr indent="-457200" marL="457200">
              <a:buFont typeface="Wingdings" charset="2"/>
              <a:buChar char="l"/>
            </a:pPr>
            <a:r>
              <a:rPr sz="2800" lang="en-US">
                <a:solidFill>
                  <a:srgbClr val="000000"/>
                </a:solidFill>
              </a:rPr>
              <a:t> Low freq response poor </a:t>
            </a:r>
            <a:endParaRPr sz="2800" lang="en-IN">
              <a:solidFill>
                <a:srgbClr val="000000"/>
              </a:solidFill>
            </a:endParaRPr>
          </a:p>
          <a:p>
            <a:endParaRPr sz="2800" lang="en-IN">
              <a:solidFill>
                <a:srgbClr val="000000"/>
              </a:solidFill>
            </a:endParaRPr>
          </a:p>
          <a:p>
            <a:pPr indent="-457200" marL="457200">
              <a:buFont typeface="Wingdings" charset="2"/>
              <a:buChar char="l"/>
            </a:pPr>
            <a:r>
              <a:rPr sz="2800" lang="en-US">
                <a:solidFill>
                  <a:srgbClr val="000000"/>
                </a:solidFill>
              </a:rPr>
              <a:t>Influenced by changes in temperature &amp; pressure</a:t>
            </a:r>
            <a:endParaRPr sz="2800" lang="en-IN">
              <a:solidFill>
                <a:srgbClr val="000000"/>
              </a:solidFill>
            </a:endParaRPr>
          </a:p>
        </p:txBody>
      </p:sp>
    </p:spTree>
  </p:cSld>
  <p:clrMapOvr>
    <a:masterClrMapping/>
  </p:clrMapOvr>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675" name="TextBox 1048666"/>
          <p:cNvSpPr txBox="1"/>
          <p:nvPr/>
        </p:nvSpPr>
        <p:spPr>
          <a:xfrm>
            <a:off x="376669" y="551551"/>
            <a:ext cx="4572000" cy="561340"/>
          </a:xfrm>
          <a:prstGeom prst="rect"/>
        </p:spPr>
        <p:txBody>
          <a:bodyPr rtlCol="0" wrap="square">
            <a:spAutoFit/>
          </a:bodyPr>
          <a:p>
            <a:r>
              <a:rPr b="1" sz="3100" lang="en-US">
                <a:solidFill>
                  <a:srgbClr val="FF0000"/>
                </a:solidFill>
              </a:rPr>
              <a:t>MAGNETIC MIC:</a:t>
            </a:r>
            <a:r>
              <a:rPr sz="2800" lang="en-US">
                <a:solidFill>
                  <a:srgbClr val="000000"/>
                </a:solidFill>
              </a:rPr>
              <a:t> </a:t>
            </a:r>
            <a:endParaRPr sz="2800" lang="en-IN">
              <a:solidFill>
                <a:srgbClr val="000000"/>
              </a:solidFill>
            </a:endParaRPr>
          </a:p>
        </p:txBody>
      </p:sp>
      <p:sp>
        <p:nvSpPr>
          <p:cNvPr id="1048676" name="TextBox 1048667"/>
          <p:cNvSpPr txBox="1"/>
          <p:nvPr/>
        </p:nvSpPr>
        <p:spPr>
          <a:xfrm>
            <a:off x="727362" y="1875416"/>
            <a:ext cx="7679078" cy="2186941"/>
          </a:xfrm>
          <a:prstGeom prst="rect"/>
        </p:spPr>
        <p:txBody>
          <a:bodyPr rtlCol="0" wrap="square">
            <a:spAutoFit/>
          </a:bodyPr>
          <a:p>
            <a:r>
              <a:rPr sz="2800" lang="en-US">
                <a:solidFill>
                  <a:srgbClr val="000000"/>
                </a:solidFill>
              </a:rPr>
              <a:t>Also known as dynamic microphone. This microphone works on the principle of electromagneti inducțion which is the process of producing electrical effect by magnetic means &amp; vice versa. </a:t>
            </a:r>
            <a:endParaRPr sz="2800" lang="en-IN">
              <a:solidFill>
                <a:srgbClr val="000000"/>
              </a:solidFill>
            </a:endParaRPr>
          </a:p>
        </p:txBody>
      </p:sp>
      <p:sp>
        <p:nvSpPr>
          <p:cNvPr id="1048677" name="TextBox 1048668"/>
          <p:cNvSpPr txBox="1"/>
          <p:nvPr/>
        </p:nvSpPr>
        <p:spPr>
          <a:xfrm>
            <a:off x="727361" y="4824881"/>
            <a:ext cx="7938590" cy="929641"/>
          </a:xfrm>
          <a:prstGeom prst="rect"/>
        </p:spPr>
        <p:txBody>
          <a:bodyPr rtlCol="0" wrap="square">
            <a:spAutoFit/>
          </a:bodyPr>
          <a:p>
            <a:r>
              <a:rPr sz="2800" lang="en-US">
                <a:solidFill>
                  <a:srgbClr val="000000"/>
                </a:solidFill>
              </a:rPr>
              <a:t>Two magnetic rod are placed on either sides of a magnetic plate, which has a coil wound around it. </a:t>
            </a:r>
            <a:endParaRPr sz="2800" lang="en-IN">
              <a:solidFill>
                <a:srgbClr val="000000"/>
              </a:solidFill>
            </a:endParaRPr>
          </a:p>
        </p:txBody>
      </p:sp>
    </p:spTree>
  </p:cSld>
  <p:clrMapOvr>
    <a:masterClrMapping/>
  </p:clrMapOvr>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pic>
        <p:nvPicPr>
          <p:cNvPr id="2097166" name="Picture 2097166"/>
          <p:cNvPicPr>
            <a:picLocks/>
          </p:cNvPicPr>
          <p:nvPr/>
        </p:nvPicPr>
        <p:blipFill>
          <a:blip xmlns:r="http://schemas.openxmlformats.org/officeDocument/2006/relationships" r:embed="rId1"/>
          <a:stretch>
            <a:fillRect/>
          </a:stretch>
        </p:blipFill>
        <p:spPr>
          <a:xfrm>
            <a:off x="966110" y="0"/>
            <a:ext cx="6652135" cy="6637356"/>
          </a:xfrm>
          <a:prstGeom prst="rect"/>
        </p:spPr>
      </p:pic>
    </p:spTree>
  </p:cSld>
  <p:clrMapOvr>
    <a:masterClrMapping/>
  </p:clrMapOvr>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678" name="TextBox 1048669"/>
          <p:cNvSpPr txBox="1"/>
          <p:nvPr/>
        </p:nvSpPr>
        <p:spPr>
          <a:xfrm>
            <a:off x="415637" y="369843"/>
            <a:ext cx="8120458" cy="1348740"/>
          </a:xfrm>
          <a:prstGeom prst="rect"/>
        </p:spPr>
        <p:txBody>
          <a:bodyPr rtlCol="0" wrap="square">
            <a:spAutoFit/>
          </a:bodyPr>
          <a:p>
            <a:r>
              <a:rPr sz="2800" lang="en-US">
                <a:solidFill>
                  <a:srgbClr val="000000"/>
                </a:solidFill>
              </a:rPr>
              <a:t>The plate is connected to diaphragm. When sound bump into on the diaphragm, magnetic induction is created which generates electrica potential. </a:t>
            </a:r>
            <a:endParaRPr sz="2800" lang="en-IN">
              <a:solidFill>
                <a:srgbClr val="000000"/>
              </a:solidFill>
            </a:endParaRPr>
          </a:p>
        </p:txBody>
      </p:sp>
      <p:sp>
        <p:nvSpPr>
          <p:cNvPr id="1048679" name="TextBox 1048670"/>
          <p:cNvSpPr txBox="1"/>
          <p:nvPr/>
        </p:nvSpPr>
        <p:spPr>
          <a:xfrm>
            <a:off x="247064" y="1984259"/>
            <a:ext cx="8222475" cy="4358639"/>
          </a:xfrm>
          <a:prstGeom prst="rect"/>
        </p:spPr>
        <p:txBody>
          <a:bodyPr rtlCol="0" wrap="square">
            <a:spAutoFit/>
          </a:bodyPr>
          <a:p>
            <a:r>
              <a:rPr b="1" dirty="0" sz="3100" lang="en-US">
                <a:solidFill>
                  <a:srgbClr val="000000"/>
                </a:solidFill>
              </a:rPr>
              <a:t>Advantages</a:t>
            </a:r>
            <a:r>
              <a:rPr dirty="0" sz="2800" lang="en-US">
                <a:solidFill>
                  <a:srgbClr val="000000"/>
                </a:solidFill>
              </a:rPr>
              <a:t>:</a:t>
            </a:r>
            <a:endParaRPr dirty="0" sz="2800" lang="en-IN">
              <a:solidFill>
                <a:srgbClr val="000000"/>
              </a:solidFill>
            </a:endParaRPr>
          </a:p>
          <a:p>
            <a:r>
              <a:rPr dirty="0" sz="2800" lang="en-US">
                <a:solidFill>
                  <a:srgbClr val="000000"/>
                </a:solidFill>
              </a:rPr>
              <a:t> </a:t>
            </a:r>
            <a:endParaRPr dirty="0" sz="2800" lang="en-IN">
              <a:solidFill>
                <a:srgbClr val="000000"/>
              </a:solidFill>
            </a:endParaRPr>
          </a:p>
          <a:p>
            <a:pPr indent="-457200" marL="457200">
              <a:buFont typeface="Wingdings" charset="2"/>
              <a:buChar char="l"/>
            </a:pPr>
            <a:r>
              <a:rPr dirty="0" sz="2800" lang="en-US">
                <a:solidFill>
                  <a:srgbClr val="000000"/>
                </a:solidFill>
              </a:rPr>
              <a:t>Typical frequency response curves </a:t>
            </a:r>
            <a:endParaRPr dirty="0" sz="2800" lang="en-IN">
              <a:solidFill>
                <a:srgbClr val="000000"/>
              </a:solidFill>
            </a:endParaRPr>
          </a:p>
          <a:p>
            <a:pPr indent="-457200" marL="457200">
              <a:buFont typeface="Wingdings" charset="2"/>
              <a:buChar char="l"/>
            </a:pPr>
            <a:endParaRPr dirty="0" sz="2800" lang="en-IN">
              <a:solidFill>
                <a:srgbClr val="000000"/>
              </a:solidFill>
            </a:endParaRPr>
          </a:p>
          <a:p>
            <a:pPr indent="-457200" marL="457200">
              <a:buFont typeface="Wingdings" charset="2"/>
              <a:buChar char="l"/>
            </a:pPr>
            <a:r>
              <a:rPr dirty="0" sz="2800" lang="en-US">
                <a:solidFill>
                  <a:srgbClr val="000000"/>
                </a:solidFill>
              </a:rPr>
              <a:t>Low impedance &amp; insensitive to humidity &amp; temperature changes</a:t>
            </a:r>
            <a:endParaRPr dirty="0" sz="2800" lang="en-IN">
              <a:solidFill>
                <a:srgbClr val="000000"/>
              </a:solidFill>
            </a:endParaRPr>
          </a:p>
          <a:p>
            <a:r>
              <a:rPr dirty="0" sz="2800" lang="en-US">
                <a:solidFill>
                  <a:srgbClr val="000000"/>
                </a:solidFill>
              </a:rPr>
              <a:t> </a:t>
            </a:r>
            <a:endParaRPr dirty="0" sz="2800" lang="en-IN">
              <a:solidFill>
                <a:srgbClr val="000000"/>
              </a:solidFill>
            </a:endParaRPr>
          </a:p>
          <a:p>
            <a:r>
              <a:rPr b="1" dirty="0" sz="3000" lang="en-US">
                <a:solidFill>
                  <a:srgbClr val="000000"/>
                </a:solidFill>
              </a:rPr>
              <a:t>Disadvantages</a:t>
            </a:r>
            <a:r>
              <a:rPr dirty="0" sz="2800" lang="en-US">
                <a:solidFill>
                  <a:srgbClr val="000000"/>
                </a:solidFill>
              </a:rPr>
              <a:t>: </a:t>
            </a:r>
            <a:endParaRPr dirty="0" sz="2800" lang="en-IN">
              <a:solidFill>
                <a:srgbClr val="000000"/>
              </a:solidFill>
            </a:endParaRPr>
          </a:p>
          <a:p>
            <a:endParaRPr dirty="0" sz="2800" lang="en-IN">
              <a:solidFill>
                <a:srgbClr val="000000"/>
              </a:solidFill>
            </a:endParaRPr>
          </a:p>
          <a:p>
            <a:pPr indent="-457200" marL="457200">
              <a:buFont typeface="Wingdings" charset="2"/>
              <a:buChar char="l"/>
            </a:pPr>
            <a:r>
              <a:rPr dirty="0" sz="2800" lang="en-US">
                <a:solidFill>
                  <a:srgbClr val="000000"/>
                </a:solidFill>
              </a:rPr>
              <a:t>Rapid cut-off for the low &amp; high frequencies </a:t>
            </a:r>
            <a:endParaRPr dirty="0" sz="2800" lang="en-IN">
              <a:solidFill>
                <a:srgbClr val="000000"/>
              </a:solidFill>
            </a:endParaRPr>
          </a:p>
        </p:txBody>
      </p:sp>
    </p:spTree>
  </p:cSld>
  <p:clrMapOvr>
    <a:masterClrMapping/>
  </p:clrMapOvr>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680" name="TextBox 1048671"/>
          <p:cNvSpPr txBox="1"/>
          <p:nvPr/>
        </p:nvSpPr>
        <p:spPr>
          <a:xfrm>
            <a:off x="454852" y="610653"/>
            <a:ext cx="4584488" cy="624839"/>
          </a:xfrm>
          <a:prstGeom prst="rect"/>
        </p:spPr>
        <p:txBody>
          <a:bodyPr rtlCol="0" wrap="square">
            <a:spAutoFit/>
          </a:bodyPr>
          <a:p>
            <a:r>
              <a:rPr b="1" sz="3600" lang="en-US">
                <a:solidFill>
                  <a:srgbClr val="FF0000"/>
                </a:solidFill>
              </a:rPr>
              <a:t>CERAMIC MIC:</a:t>
            </a:r>
            <a:endParaRPr b="1" sz="3600" lang="en-IN">
              <a:solidFill>
                <a:srgbClr val="FF0000"/>
              </a:solidFill>
            </a:endParaRPr>
          </a:p>
        </p:txBody>
      </p:sp>
      <p:sp>
        <p:nvSpPr>
          <p:cNvPr id="1048681" name="TextBox 1048672"/>
          <p:cNvSpPr txBox="1"/>
          <p:nvPr/>
        </p:nvSpPr>
        <p:spPr>
          <a:xfrm>
            <a:off x="948168" y="1758604"/>
            <a:ext cx="7511358" cy="1767841"/>
          </a:xfrm>
          <a:prstGeom prst="rect"/>
        </p:spPr>
        <p:txBody>
          <a:bodyPr rtlCol="0" wrap="square">
            <a:spAutoFit/>
          </a:bodyPr>
          <a:p>
            <a:r>
              <a:rPr dirty="0" sz="2800" lang="en-US">
                <a:solidFill>
                  <a:srgbClr val="000000"/>
                </a:solidFill>
              </a:rPr>
              <a:t>Some semiconductors have the property, when under mechanical tension or stress of </a:t>
            </a:r>
            <a:r>
              <a:rPr dirty="0" sz="2800" lang="en-US" smtClean="0">
                <a:solidFill>
                  <a:srgbClr val="000000"/>
                </a:solidFill>
              </a:rPr>
              <a:t>generating </a:t>
            </a:r>
            <a:r>
              <a:rPr dirty="0" sz="2800" lang="en-US">
                <a:solidFill>
                  <a:srgbClr val="000000"/>
                </a:solidFill>
              </a:rPr>
              <a:t>an electrical voltage at right angles to the stresses.</a:t>
            </a:r>
            <a:endParaRPr dirty="0" sz="2800" lang="en-IN">
              <a:solidFill>
                <a:srgbClr val="000000"/>
              </a:solidFill>
            </a:endParaRPr>
          </a:p>
        </p:txBody>
      </p:sp>
      <p:sp>
        <p:nvSpPr>
          <p:cNvPr id="1048682" name="TextBox 1048673"/>
          <p:cNvSpPr txBox="1"/>
          <p:nvPr/>
        </p:nvSpPr>
        <p:spPr>
          <a:xfrm>
            <a:off x="948166" y="4049557"/>
            <a:ext cx="7661478" cy="2186941"/>
          </a:xfrm>
          <a:prstGeom prst="rect"/>
        </p:spPr>
        <p:txBody>
          <a:bodyPr rtlCol="0" wrap="square">
            <a:spAutoFit/>
          </a:bodyPr>
          <a:p>
            <a:r>
              <a:rPr sz="2800" lang="en-US">
                <a:solidFill>
                  <a:srgbClr val="000000"/>
                </a:solidFill>
              </a:rPr>
              <a:t>In the ceramic microphones, the pressure changes that occur the ceramic mic is due to the sound impinging on the diaphragm &amp; are mechanically transmitted to piezo-electri ceramic material. </a:t>
            </a:r>
            <a:endParaRPr sz="2800" lang="en-IN">
              <a:solidFill>
                <a:srgbClr val="000000"/>
              </a:solidFill>
            </a:endParaRPr>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19" name="TextBox 1048610"/>
          <p:cNvSpPr txBox="1"/>
          <p:nvPr/>
        </p:nvSpPr>
        <p:spPr>
          <a:xfrm>
            <a:off x="274320" y="239800"/>
            <a:ext cx="8869680" cy="2098040"/>
          </a:xfrm>
          <a:prstGeom prst="rect"/>
        </p:spPr>
        <p:txBody>
          <a:bodyPr rtlCol="0" wrap="square">
            <a:spAutoFit/>
          </a:bodyPr>
          <a:p>
            <a:pPr algn="ctr"/>
            <a:r>
              <a:rPr b="1" dirty="0" sz="3400" lang="en-IN">
                <a:solidFill>
                  <a:srgbClr val="BF0000"/>
                </a:solidFill>
                <a:effectLst>
                  <a:outerShdw algn="br" blurRad="38100" dir="2700000" dist="38100" rotWithShape="0">
                    <a:srgbClr val="000000"/>
                  </a:outerShdw>
                </a:effectLst>
                <a:latin typeface="Noto Serif CJK TC"/>
                <a:ea typeface="Noto Serif CJK TC"/>
                <a:cs typeface="Noto Serif CJK TC"/>
              </a:rPr>
              <a:t>Analog Signal </a:t>
            </a:r>
            <a:r>
              <a:rPr b="1" dirty="0" sz="3400" lang="en-IN" smtClean="0">
                <a:solidFill>
                  <a:srgbClr val="BF0000"/>
                </a:solidFill>
                <a:effectLst>
                  <a:outerShdw algn="br" blurRad="38100" dir="2700000" dist="38100" rotWithShape="0">
                    <a:srgbClr val="000000"/>
                  </a:outerShdw>
                </a:effectLst>
                <a:latin typeface="Noto Serif CJK TC"/>
                <a:ea typeface="Noto Serif CJK TC"/>
                <a:cs typeface="Noto Serif CJK TC"/>
              </a:rPr>
              <a:t>Processing</a:t>
            </a:r>
            <a:r>
              <a:rPr dirty="0" sz="3400" lang="en-IN" smtClean="0">
                <a:solidFill>
                  <a:srgbClr val="000000"/>
                </a:solidFill>
              </a:rPr>
              <a:t>
</a:t>
            </a:r>
            <a:r>
              <a:rPr dirty="0" sz="2800" lang="en-IN">
                <a:solidFill>
                  <a:srgbClr val="000000"/>
                </a:solidFill>
              </a:rPr>
              <a:t>
The incoming acoustic signal is changed into an electric signal and back into an audible acoustic signal.</a:t>
            </a:r>
          </a:p>
        </p:txBody>
      </p:sp>
      <p:sp>
        <p:nvSpPr>
          <p:cNvPr id="1048620" name="TextBox 1048611"/>
          <p:cNvSpPr txBox="1"/>
          <p:nvPr/>
        </p:nvSpPr>
        <p:spPr>
          <a:xfrm>
            <a:off x="367853" y="2540725"/>
            <a:ext cx="8514890" cy="3444241"/>
          </a:xfrm>
          <a:prstGeom prst="rect"/>
        </p:spPr>
        <p:txBody>
          <a:bodyPr rtlCol="0" wrap="square">
            <a:spAutoFit/>
          </a:bodyPr>
          <a:p>
            <a:r>
              <a:rPr dirty="0" sz="2800" lang="en-IN">
                <a:solidFill>
                  <a:srgbClr val="000000"/>
                </a:solidFill>
              </a:rPr>
              <a:t>Analog aids convert sound waves into electrical signals, which are amplified. Analog/adjustable hearing aids are custom built to meet the needs of each user. 
</a:t>
            </a:r>
          </a:p>
          <a:p>
            <a:r>
              <a:rPr dirty="0" sz="2800" lang="en-IN">
                <a:solidFill>
                  <a:srgbClr val="000000"/>
                </a:solidFill>
              </a:rPr>
              <a:t>The aid is programmed by the manufacturer according to the specifications recommended by your audiologist.</a:t>
            </a:r>
          </a:p>
        </p:txBody>
      </p:sp>
    </p:spTree>
  </p:cSld>
  <p:clrMapOvr>
    <a:masterClrMapping/>
  </p:clrMapOvr>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683" name="TextBox 1048674"/>
          <p:cNvSpPr txBox="1"/>
          <p:nvPr/>
        </p:nvSpPr>
        <p:spPr>
          <a:xfrm>
            <a:off x="2247283" y="883215"/>
            <a:ext cx="4000000" cy="510539"/>
          </a:xfrm>
          <a:prstGeom prst="rect"/>
        </p:spPr>
        <p:txBody>
          <a:bodyPr rtlCol="0" wrap="square">
            <a:spAutoFit/>
          </a:bodyPr>
          <a:p>
            <a:r>
              <a:rPr sz="2800" lang="en-US">
                <a:solidFill>
                  <a:srgbClr val="000000"/>
                </a:solidFill>
              </a:rPr>
              <a:t> </a:t>
            </a:r>
            <a:endParaRPr sz="2800" lang="en-IN">
              <a:solidFill>
                <a:srgbClr val="000000"/>
              </a:solidFill>
            </a:endParaRPr>
          </a:p>
        </p:txBody>
      </p:sp>
      <p:pic>
        <p:nvPicPr>
          <p:cNvPr id="2097167" name="Picture 2097167"/>
          <p:cNvPicPr>
            <a:picLocks/>
          </p:cNvPicPr>
          <p:nvPr/>
        </p:nvPicPr>
        <p:blipFill>
          <a:blip xmlns:r="http://schemas.openxmlformats.org/officeDocument/2006/relationships" r:embed="rId1"/>
          <a:stretch>
            <a:fillRect/>
          </a:stretch>
        </p:blipFill>
        <p:spPr>
          <a:xfrm>
            <a:off x="176691" y="21990"/>
            <a:ext cx="8987549" cy="6671247"/>
          </a:xfrm>
          <a:prstGeom prst="rect"/>
        </p:spPr>
      </p:pic>
    </p:spTree>
  </p:cSld>
  <p:clrMapOvr>
    <a:masterClrMapping/>
  </p:clrMapOvr>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684" name="TextBox 1048675"/>
          <p:cNvSpPr txBox="1"/>
          <p:nvPr/>
        </p:nvSpPr>
        <p:spPr>
          <a:xfrm>
            <a:off x="188333" y="337397"/>
            <a:ext cx="8068044" cy="3114040"/>
          </a:xfrm>
          <a:prstGeom prst="rect"/>
        </p:spPr>
        <p:txBody>
          <a:bodyPr rtlCol="0" wrap="square">
            <a:spAutoFit/>
          </a:bodyPr>
          <a:p>
            <a:r>
              <a:rPr b="1" sz="3400" lang="en-US">
                <a:solidFill>
                  <a:srgbClr val="000000"/>
                </a:solidFill>
              </a:rPr>
              <a:t>Advantages</a:t>
            </a:r>
            <a:r>
              <a:rPr sz="2800" lang="en-US">
                <a:solidFill>
                  <a:srgbClr val="000000"/>
                </a:solidFill>
              </a:rPr>
              <a:t>: </a:t>
            </a:r>
            <a:endParaRPr sz="2800" lang="en-IN">
              <a:solidFill>
                <a:srgbClr val="000000"/>
              </a:solidFill>
            </a:endParaRPr>
          </a:p>
          <a:p>
            <a:endParaRPr sz="2800" lang="en-IN">
              <a:solidFill>
                <a:srgbClr val="000000"/>
              </a:solidFill>
            </a:endParaRPr>
          </a:p>
          <a:p>
            <a:r>
              <a:rPr sz="2800" lang="en-US">
                <a:solidFill>
                  <a:srgbClr val="000000"/>
                </a:solidFill>
              </a:rPr>
              <a:t>They have high electrical impedance and function best with high impedance amplifiers.  </a:t>
            </a:r>
            <a:endParaRPr sz="2800" lang="en-IN">
              <a:solidFill>
                <a:srgbClr val="000000"/>
              </a:solidFill>
            </a:endParaRPr>
          </a:p>
          <a:p>
            <a:endParaRPr sz="2800" lang="en-IN">
              <a:solidFill>
                <a:srgbClr val="000000"/>
              </a:solidFill>
            </a:endParaRPr>
          </a:p>
          <a:p>
            <a:r>
              <a:rPr sz="2800" lang="en-US">
                <a:solidFill>
                  <a:srgbClr val="000000"/>
                </a:solidFill>
              </a:rPr>
              <a:t>Insensitive to changes in humidity &amp; temperature. &gt; Less susceptible to damage. </a:t>
            </a:r>
            <a:endParaRPr sz="2800" lang="en-IN">
              <a:solidFill>
                <a:srgbClr val="000000"/>
              </a:solidFill>
            </a:endParaRPr>
          </a:p>
        </p:txBody>
      </p:sp>
      <p:sp>
        <p:nvSpPr>
          <p:cNvPr id="1048685" name="TextBox 1048676"/>
          <p:cNvSpPr txBox="1"/>
          <p:nvPr/>
        </p:nvSpPr>
        <p:spPr>
          <a:xfrm>
            <a:off x="209801" y="4198673"/>
            <a:ext cx="8724397" cy="1818641"/>
          </a:xfrm>
          <a:prstGeom prst="rect"/>
        </p:spPr>
        <p:txBody>
          <a:bodyPr rtlCol="0" wrap="square">
            <a:spAutoFit/>
          </a:bodyPr>
          <a:p>
            <a:r>
              <a:rPr b="1" sz="3100" lang="en-US">
                <a:solidFill>
                  <a:srgbClr val="000000"/>
                </a:solidFill>
              </a:rPr>
              <a:t>Disadvantage</a:t>
            </a:r>
            <a:r>
              <a:rPr sz="2800" lang="en-US">
                <a:solidFill>
                  <a:srgbClr val="000000"/>
                </a:solidFill>
              </a:rPr>
              <a:t>: </a:t>
            </a:r>
            <a:endParaRPr sz="2800" lang="en-IN">
              <a:solidFill>
                <a:srgbClr val="000000"/>
              </a:solidFill>
            </a:endParaRPr>
          </a:p>
          <a:p>
            <a:endParaRPr sz="2800" lang="en-IN">
              <a:solidFill>
                <a:srgbClr val="000000"/>
              </a:solidFill>
            </a:endParaRPr>
          </a:p>
          <a:p>
            <a:r>
              <a:rPr sz="2800" lang="en-US">
                <a:solidFill>
                  <a:srgbClr val="000000"/>
                </a:solidFill>
              </a:rPr>
              <a:t>Very high impedance, hence, not connected to amplifiers in hearing aids</a:t>
            </a:r>
            <a:endParaRPr sz="2800" lang="en-IN">
              <a:solidFill>
                <a:srgbClr val="000000"/>
              </a:solidFill>
            </a:endParaRPr>
          </a:p>
        </p:txBody>
      </p:sp>
    </p:spTree>
  </p:cSld>
  <p:clrMapOvr>
    <a:masterClrMapping/>
  </p:clrMapOvr>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686" name="TextBox 1048677"/>
          <p:cNvSpPr txBox="1"/>
          <p:nvPr/>
        </p:nvSpPr>
        <p:spPr>
          <a:xfrm>
            <a:off x="181840" y="291969"/>
            <a:ext cx="5572125" cy="561339"/>
          </a:xfrm>
          <a:prstGeom prst="rect"/>
        </p:spPr>
        <p:txBody>
          <a:bodyPr rtlCol="0" wrap="square">
            <a:spAutoFit/>
          </a:bodyPr>
          <a:p>
            <a:r>
              <a:rPr b="1" sz="3100" lang="en-US">
                <a:solidFill>
                  <a:srgbClr val="FF0000"/>
                </a:solidFill>
              </a:rPr>
              <a:t>ELECTRET CONDENSER MIC:</a:t>
            </a:r>
            <a:r>
              <a:rPr sz="2800" lang="en-US">
                <a:solidFill>
                  <a:srgbClr val="000000"/>
                </a:solidFill>
              </a:rPr>
              <a:t> </a:t>
            </a:r>
            <a:endParaRPr sz="2800" lang="en-IN">
              <a:solidFill>
                <a:srgbClr val="000000"/>
              </a:solidFill>
            </a:endParaRPr>
          </a:p>
        </p:txBody>
      </p:sp>
      <p:sp>
        <p:nvSpPr>
          <p:cNvPr id="1048687" name="TextBox 1048678"/>
          <p:cNvSpPr txBox="1"/>
          <p:nvPr/>
        </p:nvSpPr>
        <p:spPr>
          <a:xfrm>
            <a:off x="714624" y="1402377"/>
            <a:ext cx="8041604" cy="929640"/>
          </a:xfrm>
          <a:prstGeom prst="rect"/>
        </p:spPr>
        <p:txBody>
          <a:bodyPr rtlCol="0" wrap="square">
            <a:spAutoFit/>
          </a:bodyPr>
          <a:p>
            <a:r>
              <a:rPr sz="2800" lang="en-US">
                <a:solidFill>
                  <a:srgbClr val="000000"/>
                </a:solidFill>
              </a:rPr>
              <a:t>Electret is a foil with extremely good insulating qualities . </a:t>
            </a:r>
            <a:endParaRPr sz="2800" lang="en-IN">
              <a:solidFill>
                <a:srgbClr val="000000"/>
              </a:solidFill>
            </a:endParaRPr>
          </a:p>
        </p:txBody>
      </p:sp>
      <p:sp>
        <p:nvSpPr>
          <p:cNvPr id="1048688" name="TextBox 1048679"/>
          <p:cNvSpPr txBox="1"/>
          <p:nvPr/>
        </p:nvSpPr>
        <p:spPr>
          <a:xfrm>
            <a:off x="714624" y="2881086"/>
            <a:ext cx="7800181" cy="1767840"/>
          </a:xfrm>
          <a:prstGeom prst="rect"/>
        </p:spPr>
        <p:txBody>
          <a:bodyPr rtlCol="0" wrap="square">
            <a:spAutoFit/>
          </a:bodyPr>
          <a:p>
            <a:r>
              <a:rPr sz="2800" lang="en-US">
                <a:solidFill>
                  <a:srgbClr val="000000"/>
                </a:solidFill>
              </a:rPr>
              <a:t>Sound waves enter through the inlet port &amp; reach one side of a very thit diaphragm. Pressure variations within the sound wave cause the diaphragm to move up &amp; down. </a:t>
            </a:r>
            <a:endParaRPr sz="2800" lang="en-IN">
              <a:solidFill>
                <a:srgbClr val="000000"/>
              </a:solidFill>
            </a:endParaRPr>
          </a:p>
        </p:txBody>
      </p:sp>
      <p:sp>
        <p:nvSpPr>
          <p:cNvPr id="1048689" name="TextBox 1048680"/>
          <p:cNvSpPr txBox="1"/>
          <p:nvPr/>
        </p:nvSpPr>
        <p:spPr>
          <a:xfrm>
            <a:off x="714624" y="5197995"/>
            <a:ext cx="8234796" cy="929640"/>
          </a:xfrm>
          <a:prstGeom prst="rect"/>
        </p:spPr>
        <p:txBody>
          <a:bodyPr rtlCol="0" wrap="square">
            <a:spAutoFit/>
          </a:bodyPr>
          <a:p>
            <a:r>
              <a:rPr sz="2800" lang="en-US">
                <a:solidFill>
                  <a:srgbClr val="000000"/>
                </a:solidFill>
              </a:rPr>
              <a:t>A small  separates the diaphragm from the rigid metal plate called back plate coated with Teflon. </a:t>
            </a:r>
            <a:endParaRPr sz="2800" lang="en-IN">
              <a:solidFill>
                <a:srgbClr val="000000"/>
              </a:solidFill>
            </a:endParaRPr>
          </a:p>
        </p:txBody>
      </p:sp>
    </p:spTree>
  </p:cSld>
  <p:clrMapOvr>
    <a:masterClrMapping/>
  </p:clrMapOvr>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690" name="TextBox 1048681"/>
          <p:cNvSpPr txBox="1"/>
          <p:nvPr/>
        </p:nvSpPr>
        <p:spPr>
          <a:xfrm>
            <a:off x="545521" y="421759"/>
            <a:ext cx="8527973" cy="929640"/>
          </a:xfrm>
          <a:prstGeom prst="rect"/>
        </p:spPr>
        <p:txBody>
          <a:bodyPr rtlCol="0" wrap="square">
            <a:spAutoFit/>
          </a:bodyPr>
          <a:p>
            <a:r>
              <a:rPr sz="2800" lang="en-US">
                <a:solidFill>
                  <a:srgbClr val="000000"/>
                </a:solidFill>
              </a:rPr>
              <a:t>The back-plate has hole in it to allow movement of air through it. </a:t>
            </a:r>
            <a:endParaRPr sz="2800" lang="en-IN">
              <a:solidFill>
                <a:srgbClr val="000000"/>
              </a:solidFill>
            </a:endParaRPr>
          </a:p>
        </p:txBody>
      </p:sp>
      <p:sp>
        <p:nvSpPr>
          <p:cNvPr id="1048691" name="TextBox 1048682"/>
          <p:cNvSpPr txBox="1"/>
          <p:nvPr/>
        </p:nvSpPr>
        <p:spPr>
          <a:xfrm>
            <a:off x="545520" y="1849458"/>
            <a:ext cx="8511934" cy="2186940"/>
          </a:xfrm>
          <a:prstGeom prst="rect"/>
        </p:spPr>
        <p:txBody>
          <a:bodyPr rtlCol="0" wrap="square">
            <a:spAutoFit/>
          </a:bodyPr>
          <a:p>
            <a:r>
              <a:rPr dirty="0" sz="2800" lang="en-US">
                <a:solidFill>
                  <a:srgbClr val="000000"/>
                </a:solidFill>
              </a:rPr>
              <a:t>Since electret has a permanent charge comprising excess electrons or one side &amp; shortage on the other, When the diaphragm moves up &amp; down over the back-plate, the acoustic </a:t>
            </a:r>
            <a:r>
              <a:rPr dirty="0" sz="2800" lang="en-US" smtClean="0">
                <a:solidFill>
                  <a:srgbClr val="000000"/>
                </a:solidFill>
              </a:rPr>
              <a:t>input is </a:t>
            </a:r>
            <a:r>
              <a:rPr dirty="0" sz="2800" lang="en-US">
                <a:solidFill>
                  <a:srgbClr val="000000"/>
                </a:solidFill>
              </a:rPr>
              <a:t>converted to electrical signal. </a:t>
            </a:r>
            <a:endParaRPr dirty="0" sz="2800" lang="en-IN">
              <a:solidFill>
                <a:srgbClr val="000000"/>
              </a:solidFill>
            </a:endParaRPr>
          </a:p>
        </p:txBody>
      </p:sp>
      <p:sp>
        <p:nvSpPr>
          <p:cNvPr id="1048692" name="TextBox 1048683"/>
          <p:cNvSpPr txBox="1"/>
          <p:nvPr/>
        </p:nvSpPr>
        <p:spPr>
          <a:xfrm>
            <a:off x="572000" y="4534458"/>
            <a:ext cx="7872343" cy="2250440"/>
          </a:xfrm>
          <a:prstGeom prst="rect"/>
        </p:spPr>
        <p:txBody>
          <a:bodyPr rtlCol="0" wrap="square">
            <a:spAutoFit/>
          </a:bodyPr>
          <a:p>
            <a:r>
              <a:rPr b="1" sz="3200" lang="en-US">
                <a:solidFill>
                  <a:srgbClr val="000000"/>
                </a:solidFill>
              </a:rPr>
              <a:t>Advantages</a:t>
            </a:r>
            <a:r>
              <a:rPr sz="2800" lang="en-US">
                <a:solidFill>
                  <a:srgbClr val="000000"/>
                </a:solidFill>
              </a:rPr>
              <a:t>: </a:t>
            </a:r>
            <a:endParaRPr sz="2800" lang="en-IN">
              <a:solidFill>
                <a:srgbClr val="000000"/>
              </a:solidFill>
            </a:endParaRPr>
          </a:p>
          <a:p>
            <a:endParaRPr sz="2800" lang="en-IN">
              <a:solidFill>
                <a:srgbClr val="000000"/>
              </a:solidFill>
            </a:endParaRPr>
          </a:p>
          <a:p>
            <a:r>
              <a:rPr sz="2800" lang="en-US">
                <a:solidFill>
                  <a:srgbClr val="000000"/>
                </a:solidFill>
              </a:rPr>
              <a:t>Wide frequency band Improvement in SNR </a:t>
            </a:r>
            <a:endParaRPr sz="2800" lang="en-IN">
              <a:solidFill>
                <a:srgbClr val="000000"/>
              </a:solidFill>
            </a:endParaRPr>
          </a:p>
          <a:p>
            <a:endParaRPr sz="2800" lang="en-IN">
              <a:solidFill>
                <a:srgbClr val="000000"/>
              </a:solidFill>
            </a:endParaRPr>
          </a:p>
          <a:p>
            <a:r>
              <a:rPr sz="2800" lang="en-US">
                <a:solidFill>
                  <a:srgbClr val="000000"/>
                </a:solidFill>
              </a:rPr>
              <a:t> </a:t>
            </a:r>
            <a:endParaRPr sz="2800" lang="en-IN">
              <a:solidFill>
                <a:srgbClr val="000000"/>
              </a:solidFill>
            </a:endParaRPr>
          </a:p>
        </p:txBody>
      </p:sp>
    </p:spTree>
  </p:cSld>
  <p:clrMapOvr>
    <a:masterClrMapping/>
  </p:clrMapOvr>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sp>
        <p:nvSpPr>
          <p:cNvPr id="1048693" name="TextBox 1048684"/>
          <p:cNvSpPr txBox="1"/>
          <p:nvPr/>
        </p:nvSpPr>
        <p:spPr>
          <a:xfrm>
            <a:off x="376669" y="616445"/>
            <a:ext cx="7585364" cy="510540"/>
          </a:xfrm>
          <a:prstGeom prst="rect"/>
        </p:spPr>
        <p:txBody>
          <a:bodyPr rtlCol="0" wrap="square">
            <a:spAutoFit/>
          </a:bodyPr>
          <a:p>
            <a:r>
              <a:rPr sz="2800" lang="en-US">
                <a:solidFill>
                  <a:srgbClr val="000000"/>
                </a:solidFill>
              </a:rPr>
              <a:t>Low internal noise/mechanical feecback</a:t>
            </a:r>
            <a:endParaRPr sz="2800" lang="en-IN">
              <a:solidFill>
                <a:srgbClr val="000000"/>
              </a:solidFill>
            </a:endParaRPr>
          </a:p>
        </p:txBody>
      </p:sp>
      <p:sp>
        <p:nvSpPr>
          <p:cNvPr id="1048694" name="TextBox 1048685"/>
          <p:cNvSpPr txBox="1"/>
          <p:nvPr/>
        </p:nvSpPr>
        <p:spPr>
          <a:xfrm>
            <a:off x="376669" y="1558128"/>
            <a:ext cx="6623705" cy="1348741"/>
          </a:xfrm>
          <a:prstGeom prst="rect"/>
        </p:spPr>
        <p:txBody>
          <a:bodyPr rtlCol="0" wrap="square">
            <a:spAutoFit/>
          </a:bodyPr>
          <a:p>
            <a:r>
              <a:rPr sz="2800" lang="en-US">
                <a:solidFill>
                  <a:srgbClr val="000000"/>
                </a:solidFill>
              </a:rPr>
              <a:t>Commonly used in HA </a:t>
            </a:r>
            <a:endParaRPr sz="2800" lang="en-IN">
              <a:solidFill>
                <a:srgbClr val="000000"/>
              </a:solidFill>
            </a:endParaRPr>
          </a:p>
          <a:p>
            <a:endParaRPr sz="2800" lang="en-IN">
              <a:solidFill>
                <a:srgbClr val="000000"/>
              </a:solidFill>
            </a:endParaRPr>
          </a:p>
          <a:p>
            <a:r>
              <a:rPr sz="2800" lang="en-US">
                <a:solidFill>
                  <a:srgbClr val="000000"/>
                </a:solidFill>
              </a:rPr>
              <a:t> Small size </a:t>
            </a:r>
            <a:endParaRPr sz="2800" lang="en-IN">
              <a:solidFill>
                <a:srgbClr val="000000"/>
              </a:solidFill>
            </a:endParaRPr>
          </a:p>
        </p:txBody>
      </p:sp>
    </p:spTree>
  </p:cSld>
  <p:clrMapOvr>
    <a:masterClrMapping/>
  </p:clrMapOvr>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695" name="TextBox 1048686"/>
          <p:cNvSpPr txBox="1"/>
          <p:nvPr/>
        </p:nvSpPr>
        <p:spPr>
          <a:xfrm>
            <a:off x="298987" y="441926"/>
            <a:ext cx="4000000" cy="624839"/>
          </a:xfrm>
          <a:prstGeom prst="rect"/>
        </p:spPr>
        <p:txBody>
          <a:bodyPr rtlCol="0" wrap="square">
            <a:spAutoFit/>
          </a:bodyPr>
          <a:p>
            <a:r>
              <a:rPr b="1" sz="3700" lang="en-US">
                <a:solidFill>
                  <a:srgbClr val="FF0000"/>
                </a:solidFill>
              </a:rPr>
              <a:t>SILICON MIC:</a:t>
            </a:r>
            <a:endParaRPr b="1" sz="3700" lang="en-IN">
              <a:solidFill>
                <a:srgbClr val="FF0000"/>
              </a:solidFill>
            </a:endParaRPr>
          </a:p>
        </p:txBody>
      </p:sp>
      <p:sp>
        <p:nvSpPr>
          <p:cNvPr id="1048696" name="TextBox 1048687"/>
          <p:cNvSpPr txBox="1"/>
          <p:nvPr/>
        </p:nvSpPr>
        <p:spPr>
          <a:xfrm>
            <a:off x="766578" y="1571105"/>
            <a:ext cx="7796494" cy="929640"/>
          </a:xfrm>
          <a:prstGeom prst="rect"/>
        </p:spPr>
        <p:txBody>
          <a:bodyPr rtlCol="0" wrap="square">
            <a:spAutoFit/>
          </a:bodyPr>
          <a:p>
            <a:r>
              <a:rPr sz="2800" lang="en-US">
                <a:solidFill>
                  <a:srgbClr val="000000"/>
                </a:solidFill>
              </a:rPr>
              <a:t>A new type of microphone is currently under development. </a:t>
            </a:r>
            <a:endParaRPr sz="2800" lang="en-IN">
              <a:solidFill>
                <a:srgbClr val="000000"/>
              </a:solidFill>
            </a:endParaRPr>
          </a:p>
        </p:txBody>
      </p:sp>
      <p:sp>
        <p:nvSpPr>
          <p:cNvPr id="1048697" name="TextBox 1048688"/>
          <p:cNvSpPr txBox="1"/>
          <p:nvPr/>
        </p:nvSpPr>
        <p:spPr>
          <a:xfrm>
            <a:off x="766578" y="3005084"/>
            <a:ext cx="8079116" cy="2186940"/>
          </a:xfrm>
          <a:prstGeom prst="rect"/>
        </p:spPr>
        <p:txBody>
          <a:bodyPr rtlCol="0" wrap="square">
            <a:spAutoFit/>
          </a:bodyPr>
          <a:p>
            <a:r>
              <a:rPr sz="2800" lang="en-US">
                <a:solidFill>
                  <a:srgbClr val="000000"/>
                </a:solidFill>
              </a:rPr>
              <a:t>The silicon microphone (as solid state or integrated microphone) is made by etching away parts of block silicon and depositing other materials into it, using techniques similar to those used to make an integrated circuit. </a:t>
            </a:r>
            <a:endParaRPr sz="2800" lang="en-IN">
              <a:solidFill>
                <a:srgbClr val="000000"/>
              </a:solidFill>
            </a:endParaRPr>
          </a:p>
        </p:txBody>
      </p:sp>
    </p:spTree>
  </p:cSld>
  <p:clrMapOvr>
    <a:masterClrMapping/>
  </p:clrMapOvr>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698" name="TextBox 1048689"/>
          <p:cNvSpPr txBox="1"/>
          <p:nvPr/>
        </p:nvSpPr>
        <p:spPr>
          <a:xfrm>
            <a:off x="272788" y="0"/>
            <a:ext cx="5731744" cy="1463041"/>
          </a:xfrm>
          <a:prstGeom prst="rect"/>
        </p:spPr>
        <p:txBody>
          <a:bodyPr rtlCol="0" wrap="square">
            <a:spAutoFit/>
          </a:bodyPr>
          <a:p>
            <a:r>
              <a:rPr b="1" dirty="0" sz="3600" lang="en-US">
                <a:solidFill>
                  <a:srgbClr val="000000"/>
                </a:solidFill>
              </a:rPr>
              <a:t>Advantages</a:t>
            </a:r>
            <a:endParaRPr dirty="0" sz="2800" lang="en-IN">
              <a:solidFill>
                <a:srgbClr val="000000"/>
              </a:solidFill>
            </a:endParaRPr>
          </a:p>
          <a:p>
            <a:endParaRPr dirty="0" sz="2800" lang="en-IN">
              <a:solidFill>
                <a:srgbClr val="000000"/>
              </a:solidFill>
            </a:endParaRPr>
          </a:p>
          <a:p>
            <a:r>
              <a:rPr dirty="0" sz="2800" lang="en-US">
                <a:solidFill>
                  <a:srgbClr val="000000"/>
                </a:solidFill>
              </a:rPr>
              <a:t>Small size &amp; inexpensive</a:t>
            </a:r>
            <a:endParaRPr dirty="0" sz="2800" lang="en-IN">
              <a:solidFill>
                <a:srgbClr val="000000"/>
              </a:solidFill>
            </a:endParaRPr>
          </a:p>
        </p:txBody>
      </p:sp>
      <p:sp>
        <p:nvSpPr>
          <p:cNvPr id="1048699" name="TextBox 1048690"/>
          <p:cNvSpPr txBox="1"/>
          <p:nvPr/>
        </p:nvSpPr>
        <p:spPr>
          <a:xfrm>
            <a:off x="226099" y="1579476"/>
            <a:ext cx="8643581" cy="4358640"/>
          </a:xfrm>
          <a:prstGeom prst="rect"/>
          <a:ln>
            <a:solidFill>
              <a:srgbClr val="7030A0"/>
            </a:solidFill>
            <a:prstDash val="dash"/>
          </a:ln>
        </p:spPr>
        <p:txBody>
          <a:bodyPr rtlCol="0" wrap="square">
            <a:spAutoFit/>
          </a:bodyPr>
          <a:p>
            <a:pPr algn="ctr"/>
            <a:r>
              <a:rPr b="1" dirty="0" sz="3300" lang="en-US" u="sng">
                <a:solidFill>
                  <a:srgbClr val="000000"/>
                </a:solidFill>
              </a:rPr>
              <a:t>Limitations of microphones:</a:t>
            </a:r>
            <a:endParaRPr dirty="0" sz="3300" lang="en-IN" u="sng">
              <a:solidFill>
                <a:srgbClr val="000000"/>
              </a:solidFill>
            </a:endParaRPr>
          </a:p>
          <a:p>
            <a:endParaRPr dirty="0" sz="2800" lang="en-IN">
              <a:solidFill>
                <a:srgbClr val="000000"/>
              </a:solidFill>
            </a:endParaRPr>
          </a:p>
          <a:p>
            <a:r>
              <a:rPr b="1" dirty="0" sz="2800" lang="en-US">
                <a:solidFill>
                  <a:srgbClr val="000000"/>
                </a:solidFill>
              </a:rPr>
              <a:t> • Microphones can produce an output signal when shaken.</a:t>
            </a:r>
            <a:endParaRPr dirty="0" sz="2800" lang="en-IN">
              <a:solidFill>
                <a:srgbClr val="000000"/>
              </a:solidFill>
            </a:endParaRPr>
          </a:p>
          <a:p>
            <a:r>
              <a:rPr b="1" dirty="0" sz="2800" lang="en-US">
                <a:solidFill>
                  <a:srgbClr val="000000"/>
                </a:solidFill>
              </a:rPr>
              <a:t> </a:t>
            </a:r>
            <a:endParaRPr dirty="0" sz="2800" lang="en-IN">
              <a:solidFill>
                <a:srgbClr val="000000"/>
              </a:solidFill>
            </a:endParaRPr>
          </a:p>
          <a:p>
            <a:endParaRPr dirty="0" sz="2800" lang="en-IN">
              <a:solidFill>
                <a:srgbClr val="000000"/>
              </a:solidFill>
            </a:endParaRPr>
          </a:p>
          <a:p>
            <a:r>
              <a:rPr b="1" dirty="0" sz="2800" lang="en-US">
                <a:solidFill>
                  <a:srgbClr val="000000"/>
                </a:solidFill>
              </a:rPr>
              <a:t> </a:t>
            </a:r>
            <a:endParaRPr dirty="0" sz="2800" lang="en-IN">
              <a:solidFill>
                <a:srgbClr val="000000"/>
              </a:solidFill>
            </a:endParaRPr>
          </a:p>
          <a:p>
            <a:endParaRPr dirty="0" sz="2800" lang="en-IN">
              <a:solidFill>
                <a:srgbClr val="000000"/>
              </a:solidFill>
            </a:endParaRPr>
          </a:p>
          <a:p>
            <a:r>
              <a:rPr b="1" dirty="0" sz="2800" lang="en-US">
                <a:solidFill>
                  <a:srgbClr val="000000"/>
                </a:solidFill>
              </a:rPr>
              <a:t>• The electrical signal may be slightly distorted representation of the input acoustic signal. </a:t>
            </a:r>
            <a:endParaRPr dirty="0" sz="2800" lang="en-IN">
              <a:solidFill>
                <a:srgbClr val="000000"/>
              </a:solidFill>
            </a:endParaRPr>
          </a:p>
        </p:txBody>
      </p:sp>
      <p:sp>
        <p:nvSpPr>
          <p:cNvPr id="1048700" name="TextBox 1048691"/>
          <p:cNvSpPr txBox="1"/>
          <p:nvPr/>
        </p:nvSpPr>
        <p:spPr>
          <a:xfrm>
            <a:off x="298913" y="3797983"/>
            <a:ext cx="8342136" cy="929640"/>
          </a:xfrm>
          <a:prstGeom prst="rect"/>
        </p:spPr>
        <p:txBody>
          <a:bodyPr rtlCol="0" wrap="square">
            <a:spAutoFit/>
          </a:bodyPr>
          <a:p>
            <a:r>
              <a:rPr b="1" dirty="0" sz="2800" lang="en-US">
                <a:solidFill>
                  <a:srgbClr val="000000"/>
                </a:solidFill>
              </a:rPr>
              <a:t>• In addition, some unwanted filtering of acoustic signal may occur.</a:t>
            </a:r>
            <a:endParaRPr dirty="0" sz="2800" lang="en-IN">
              <a:solidFill>
                <a:srgbClr val="000000"/>
              </a:solidFill>
            </a:endParaRPr>
          </a:p>
        </p:txBody>
      </p:sp>
    </p:spTree>
  </p:cSld>
  <p:clrMapOvr>
    <a:masterClrMapping/>
  </p:clrMapOvr>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701" name="TextBox 1048692"/>
          <p:cNvSpPr txBox="1"/>
          <p:nvPr/>
        </p:nvSpPr>
        <p:spPr>
          <a:xfrm>
            <a:off x="839977" y="413701"/>
            <a:ext cx="7554534" cy="815339"/>
          </a:xfrm>
          <a:prstGeom prst="rect"/>
          <a:solidFill>
            <a:srgbClr val="99CCFF"/>
          </a:solidFill>
        </p:spPr>
        <p:txBody>
          <a:bodyPr rtlCol="0" wrap="square">
            <a:spAutoFit/>
          </a:bodyPr>
          <a:p>
            <a:pPr algn="ctr"/>
            <a:r>
              <a:rPr b="1" sz="4900" lang="en-US">
                <a:solidFill>
                  <a:srgbClr val="FF0000"/>
                </a:solidFill>
              </a:rPr>
              <a:t>AMPLIFIER</a:t>
            </a:r>
            <a:endParaRPr b="1" sz="4900" lang="en-IN">
              <a:solidFill>
                <a:srgbClr val="FF0000"/>
              </a:solidFill>
            </a:endParaRPr>
          </a:p>
        </p:txBody>
      </p:sp>
      <p:sp>
        <p:nvSpPr>
          <p:cNvPr id="1048702" name="TextBox 1048693"/>
          <p:cNvSpPr txBox="1"/>
          <p:nvPr/>
        </p:nvSpPr>
        <p:spPr>
          <a:xfrm>
            <a:off x="302562" y="1677575"/>
            <a:ext cx="8167212" cy="1348740"/>
          </a:xfrm>
          <a:prstGeom prst="rect"/>
        </p:spPr>
        <p:txBody>
          <a:bodyPr rtlCol="0" wrap="square">
            <a:spAutoFit/>
          </a:bodyPr>
          <a:p>
            <a:r>
              <a:rPr dirty="0" sz="2800" lang="en-US">
                <a:solidFill>
                  <a:srgbClr val="000000"/>
                </a:solidFill>
              </a:rPr>
              <a:t>The amplifier increases the amplitude of the weak electric AC </a:t>
            </a:r>
            <a:r>
              <a:rPr dirty="0" sz="2800" lang="en-US" smtClean="0">
                <a:solidFill>
                  <a:srgbClr val="000000"/>
                </a:solidFill>
              </a:rPr>
              <a:t>voltages </a:t>
            </a:r>
            <a:r>
              <a:rPr dirty="0" sz="2800" lang="en-US">
                <a:solidFill>
                  <a:srgbClr val="000000"/>
                </a:solidFill>
              </a:rPr>
              <a:t>picked up by the microphone. It may have number of stages of amplification. </a:t>
            </a:r>
            <a:endParaRPr dirty="0" sz="2800" lang="en-IN">
              <a:solidFill>
                <a:srgbClr val="000000"/>
              </a:solidFill>
            </a:endParaRPr>
          </a:p>
        </p:txBody>
      </p:sp>
      <p:sp>
        <p:nvSpPr>
          <p:cNvPr id="1048703" name="TextBox 1048694"/>
          <p:cNvSpPr txBox="1"/>
          <p:nvPr/>
        </p:nvSpPr>
        <p:spPr>
          <a:xfrm>
            <a:off x="694449" y="4101868"/>
            <a:ext cx="7681581" cy="510540"/>
          </a:xfrm>
          <a:prstGeom prst="rect"/>
        </p:spPr>
        <p:txBody>
          <a:bodyPr rtlCol="0" wrap="square">
            <a:spAutoFit/>
          </a:bodyPr>
          <a:p>
            <a:r>
              <a:rPr sz="2800" lang="en-US">
                <a:solidFill>
                  <a:srgbClr val="000000"/>
                </a:solidFill>
              </a:rPr>
              <a:t> </a:t>
            </a:r>
            <a:endParaRPr sz="2800" lang="en-IN">
              <a:solidFill>
                <a:srgbClr val="000000"/>
              </a:solidFill>
            </a:endParaRPr>
          </a:p>
        </p:txBody>
      </p:sp>
      <p:sp>
        <p:nvSpPr>
          <p:cNvPr id="1048704" name="TextBox 1048695"/>
          <p:cNvSpPr txBox="1"/>
          <p:nvPr/>
        </p:nvSpPr>
        <p:spPr>
          <a:xfrm>
            <a:off x="278326" y="3328960"/>
            <a:ext cx="8669731" cy="1348740"/>
          </a:xfrm>
          <a:prstGeom prst="rect"/>
        </p:spPr>
        <p:txBody>
          <a:bodyPr rtlCol="0" wrap="square">
            <a:spAutoFit/>
          </a:bodyPr>
          <a:p>
            <a:r>
              <a:rPr dirty="0" sz="2800" lang="en-IN">
                <a:solidFill>
                  <a:srgbClr val="000000"/>
                </a:solidFill>
              </a:rPr>
              <a:t>An amplifier is an electronic device that can increase the power of a signal (a time-varying voltage or current).</a:t>
            </a:r>
          </a:p>
        </p:txBody>
      </p:sp>
      <p:sp>
        <p:nvSpPr>
          <p:cNvPr id="1048705" name="TextBox 1048696"/>
          <p:cNvSpPr txBox="1"/>
          <p:nvPr/>
        </p:nvSpPr>
        <p:spPr>
          <a:xfrm>
            <a:off x="278652" y="4836654"/>
            <a:ext cx="7907428" cy="1767839"/>
          </a:xfrm>
          <a:prstGeom prst="rect"/>
        </p:spPr>
        <p:txBody>
          <a:bodyPr rtlCol="0" wrap="square">
            <a:spAutoFit/>
          </a:bodyPr>
          <a:p>
            <a:r>
              <a:rPr dirty="0" sz="2800" lang="en-US">
                <a:solidFill>
                  <a:srgbClr val="000000"/>
                </a:solidFill>
              </a:rPr>
              <a:t>The basic function of an amplifier is simple. Its job is to make a small electrical signal into a larger electrical signal. </a:t>
            </a:r>
            <a:endParaRPr dirty="0" sz="2800" lang="en-IN">
              <a:solidFill>
                <a:srgbClr val="000000"/>
              </a:solidFill>
            </a:endParaRPr>
          </a:p>
          <a:p>
            <a:endParaRPr dirty="0" sz="2800" lang="en-IN">
              <a:solidFill>
                <a:srgbClr val="000000"/>
              </a:solidFill>
            </a:endParaRPr>
          </a:p>
        </p:txBody>
      </p:sp>
    </p:spTree>
  </p:cSld>
  <p:clrMapOvr>
    <a:masterClrMapping/>
  </p:clrMapOvr>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8706" name="TextBox 1048697"/>
          <p:cNvSpPr txBox="1"/>
          <p:nvPr/>
        </p:nvSpPr>
        <p:spPr>
          <a:xfrm>
            <a:off x="339556" y="628577"/>
            <a:ext cx="8789599" cy="929640"/>
          </a:xfrm>
          <a:prstGeom prst="rect"/>
        </p:spPr>
        <p:txBody>
          <a:bodyPr rtlCol="0" wrap="square">
            <a:spAutoFit/>
          </a:bodyPr>
          <a:p>
            <a:pPr algn="l"/>
            <a:r>
              <a:rPr sz="2800" lang="en-US">
                <a:solidFill>
                  <a:srgbClr val="000000"/>
                </a:solidFill>
              </a:rPr>
              <a:t>Today's hearing aids achieve amplification primarily through the use transistors.</a:t>
            </a:r>
            <a:endParaRPr sz="2800" lang="en-IN">
              <a:solidFill>
                <a:srgbClr val="000000"/>
              </a:solidFill>
            </a:endParaRPr>
          </a:p>
        </p:txBody>
      </p:sp>
      <p:sp>
        <p:nvSpPr>
          <p:cNvPr id="1048707" name="TextBox 1048698"/>
          <p:cNvSpPr txBox="1"/>
          <p:nvPr/>
        </p:nvSpPr>
        <p:spPr>
          <a:xfrm>
            <a:off x="339555" y="2231977"/>
            <a:ext cx="8576715" cy="3444240"/>
          </a:xfrm>
          <a:prstGeom prst="rect"/>
        </p:spPr>
        <p:txBody>
          <a:bodyPr rtlCol="0" wrap="square">
            <a:spAutoFit/>
          </a:bodyPr>
          <a:p>
            <a:r>
              <a:rPr sz="2800" lang="en-IN">
                <a:solidFill>
                  <a:srgbClr val="000000"/>
                </a:solidFill>
              </a:rPr>
              <a:t>Although a single transistor will provide amplification, amplifiers usually are made up of several transistor and resistors connected together to provide a better performance than is achievable with a single transistor.</a:t>
            </a:r>
          </a:p>
          <a:p>
            <a:r>
              <a:rPr sz="2800" lang="en-IN">
                <a:solidFill>
                  <a:srgbClr val="000000"/>
                </a:solidFill>
              </a:rPr>
              <a:t> </a:t>
            </a:r>
          </a:p>
          <a:p>
            <a:r>
              <a:rPr sz="2800" lang="en-IN">
                <a:solidFill>
                  <a:srgbClr val="000000"/>
                </a:solidFill>
              </a:rPr>
              <a:t>Thes</a:t>
            </a:r>
            <a:r>
              <a:rPr sz="2800" lang="en-US">
                <a:solidFill>
                  <a:srgbClr val="000000"/>
                </a:solidFill>
              </a:rPr>
              <a:t>e </a:t>
            </a:r>
            <a:r>
              <a:rPr sz="2800" lang="en-IN">
                <a:solidFill>
                  <a:srgbClr val="000000"/>
                </a:solidFill>
              </a:rPr>
              <a:t>multiple transistors and resistors are placed on the integrated circuits (IC). </a:t>
            </a:r>
          </a:p>
        </p:txBody>
      </p:sp>
    </p:spTree>
  </p:cSld>
  <p:clrMapOvr>
    <a:masterClrMapping/>
  </p:clrMapOvr>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8708" name="TextBox 1048699"/>
          <p:cNvSpPr txBox="1"/>
          <p:nvPr/>
        </p:nvSpPr>
        <p:spPr>
          <a:xfrm>
            <a:off x="447332" y="517329"/>
            <a:ext cx="5708506" cy="612140"/>
          </a:xfrm>
          <a:prstGeom prst="rect"/>
        </p:spPr>
        <p:txBody>
          <a:bodyPr rtlCol="0" wrap="square">
            <a:spAutoFit/>
          </a:bodyPr>
          <a:p>
            <a:r>
              <a:rPr b="1" sz="3500" lang="en-IN">
                <a:solidFill>
                  <a:srgbClr val="0000FF"/>
                </a:solidFill>
              </a:rPr>
              <a:t>Amplifier does 3 things;</a:t>
            </a:r>
          </a:p>
        </p:txBody>
      </p:sp>
      <p:sp>
        <p:nvSpPr>
          <p:cNvPr id="1048709" name="TextBox 1048700"/>
          <p:cNvSpPr txBox="1"/>
          <p:nvPr/>
        </p:nvSpPr>
        <p:spPr>
          <a:xfrm>
            <a:off x="447332" y="1771584"/>
            <a:ext cx="7979299" cy="3444240"/>
          </a:xfrm>
          <a:prstGeom prst="rect"/>
        </p:spPr>
        <p:txBody>
          <a:bodyPr rtlCol="0" wrap="square">
            <a:spAutoFit/>
          </a:bodyPr>
          <a:p>
            <a:pPr indent="-514350" marL="514350">
              <a:buFont typeface="+mj-lt"/>
              <a:buAutoNum type="arabicPeriod"/>
            </a:pPr>
            <a:r>
              <a:rPr dirty="0" sz="2800" lang="en-IN">
                <a:solidFill>
                  <a:srgbClr val="000000"/>
                </a:solidFill>
              </a:rPr>
              <a:t>First, they can make the voltage larger, but not affect the current. </a:t>
            </a:r>
          </a:p>
          <a:p>
            <a:pPr indent="-514350" marL="514350">
              <a:buFont typeface="+mj-lt"/>
              <a:buAutoNum type="arabicPeriod"/>
            </a:pPr>
            <a:endParaRPr dirty="0" sz="2800" lang="en-IN">
              <a:solidFill>
                <a:srgbClr val="000000"/>
              </a:solidFill>
            </a:endParaRPr>
          </a:p>
          <a:p>
            <a:pPr indent="-514350" marL="514350">
              <a:buFont typeface="+mj-lt"/>
              <a:buAutoNum type="arabicPeriod"/>
            </a:pPr>
            <a:r>
              <a:rPr dirty="0" sz="2800" lang="en-IN">
                <a:solidFill>
                  <a:srgbClr val="000000"/>
                </a:solidFill>
              </a:rPr>
              <a:t>Second they can make the current larger, but not affect the voltage. </a:t>
            </a:r>
            <a:r>
              <a:rPr dirty="0" sz="2800" lang="en-IN" smtClean="0">
                <a:solidFill>
                  <a:srgbClr val="000000"/>
                </a:solidFill>
              </a:rPr>
              <a:t> </a:t>
            </a:r>
          </a:p>
          <a:p>
            <a:pPr indent="-514350" marL="514350">
              <a:buFont typeface="+mj-lt"/>
              <a:buAutoNum type="arabicPeriod"/>
            </a:pPr>
            <a:endParaRPr dirty="0" sz="2800" lang="en-IN">
              <a:solidFill>
                <a:srgbClr val="000000"/>
              </a:solidFill>
            </a:endParaRPr>
          </a:p>
          <a:p>
            <a:pPr indent="-514350" marL="514350">
              <a:buFont typeface="+mj-lt"/>
              <a:buAutoNum type="arabicPeriod"/>
            </a:pPr>
            <a:r>
              <a:rPr dirty="0" sz="2800" lang="en-IN">
                <a:solidFill>
                  <a:srgbClr val="000000"/>
                </a:solidFill>
              </a:rPr>
              <a:t>Third and most commonly, they can make both the voltage and the current larger</a:t>
            </a:r>
            <a:r>
              <a:rPr dirty="0" sz="2800" lang="en-IN" smtClean="0">
                <a:solidFill>
                  <a:srgbClr val="000000"/>
                </a:solidFill>
              </a:rPr>
              <a:t>.</a:t>
            </a:r>
            <a:endParaRPr dirty="0" sz="2800" lang="en-IN">
              <a:solidFill>
                <a:srgbClr val="000000"/>
              </a:solidFill>
            </a:endParaRP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pic>
        <p:nvPicPr>
          <p:cNvPr id="2097153" name="Picture 2097153"/>
          <p:cNvPicPr>
            <a:picLocks/>
          </p:cNvPicPr>
          <p:nvPr/>
        </p:nvPicPr>
        <p:blipFill>
          <a:blip xmlns:r="http://schemas.openxmlformats.org/officeDocument/2006/relationships" r:embed="rId1"/>
          <a:stretch>
            <a:fillRect/>
          </a:stretch>
        </p:blipFill>
        <p:spPr>
          <a:xfrm>
            <a:off x="0" y="90480"/>
            <a:ext cx="9144000" cy="6728955"/>
          </a:xfrm>
          <a:prstGeom prst="rect"/>
        </p:spPr>
      </p:pic>
    </p:spTree>
  </p:cSld>
  <p:clrMapOvr>
    <a:masterClrMapping/>
  </p:clrMapOvr>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710" name="TextBox 1048701"/>
          <p:cNvSpPr txBox="1"/>
          <p:nvPr/>
        </p:nvSpPr>
        <p:spPr>
          <a:xfrm>
            <a:off x="1687408" y="160921"/>
            <a:ext cx="4572000" cy="942340"/>
          </a:xfrm>
          <a:prstGeom prst="rect"/>
        </p:spPr>
        <p:txBody>
          <a:bodyPr rtlCol="0" wrap="square">
            <a:spAutoFit/>
          </a:bodyPr>
          <a:p>
            <a:pPr indent="-457200" marL="457200">
              <a:buFont typeface="Wingdings" charset="2"/>
              <a:buChar char="n"/>
            </a:pPr>
            <a:r>
              <a:rPr b="1" dirty="0" sz="3900" lang="en-US">
                <a:solidFill>
                  <a:srgbClr val="000000"/>
                </a:solidFill>
                <a:effectLst>
                  <a:outerShdw algn="br" blurRad="38100" dir="2700000" dist="38100" rotWithShape="0">
                    <a:srgbClr val="000000"/>
                  </a:outerShdw>
                </a:effectLst>
                <a:latin typeface="Noto Serif CJK KR"/>
                <a:ea typeface="Noto Serif CJK KR"/>
                <a:cs typeface="Noto Serif CJK KR"/>
              </a:rPr>
              <a:t>Classification</a:t>
            </a:r>
            <a:endParaRPr b="1" dirty="0" sz="3900" lang="en-IN">
              <a:solidFill>
                <a:srgbClr val="000000"/>
              </a:solidFill>
              <a:effectLst>
                <a:outerShdw algn="br" blurRad="38100" dir="2700000" dist="38100" rotWithShape="0">
                  <a:srgbClr val="000000"/>
                </a:outerShdw>
              </a:effectLst>
              <a:latin typeface="Noto Serif CJK KR"/>
              <a:ea typeface="Noto Serif CJK KR"/>
              <a:cs typeface="Noto Serif CJK KR"/>
            </a:endParaRPr>
          </a:p>
        </p:txBody>
      </p:sp>
      <p:sp>
        <p:nvSpPr>
          <p:cNvPr id="1048711" name="TextBox 1048702"/>
          <p:cNvSpPr txBox="1"/>
          <p:nvPr/>
        </p:nvSpPr>
        <p:spPr>
          <a:xfrm>
            <a:off x="428624" y="1471894"/>
            <a:ext cx="8715376" cy="4282440"/>
          </a:xfrm>
          <a:prstGeom prst="rect"/>
        </p:spPr>
        <p:txBody>
          <a:bodyPr rtlCol="0" wrap="square">
            <a:spAutoFit/>
          </a:bodyPr>
          <a:p>
            <a:r>
              <a:rPr dirty="0" sz="2800" lang="en-IN">
                <a:solidFill>
                  <a:srgbClr val="000000"/>
                </a:solidFill>
              </a:rPr>
              <a:t>Audio power amplifiers are classified in an alphabetical order according to their circuit configurations and mode of operation.</a:t>
            </a:r>
          </a:p>
          <a:p>
            <a:endParaRPr dirty="0" sz="2800" lang="en-IN">
              <a:solidFill>
                <a:srgbClr val="000000"/>
              </a:solidFill>
            </a:endParaRPr>
          </a:p>
          <a:p>
            <a:r>
              <a:rPr dirty="0" sz="2800" lang="en-IN">
                <a:solidFill>
                  <a:srgbClr val="000000"/>
                </a:solidFill>
              </a:rPr>
              <a:t>Amplifiers are designated by different classes of operation such as class “A”, class “B”, class “AB”, etc. </a:t>
            </a:r>
          </a:p>
          <a:p>
            <a:endParaRPr dirty="0" sz="2800" lang="en-IN">
              <a:solidFill>
                <a:srgbClr val="000000"/>
              </a:solidFill>
            </a:endParaRPr>
          </a:p>
          <a:p>
            <a:r>
              <a:rPr dirty="0" sz="2800" lang="en-IN">
                <a:solidFill>
                  <a:srgbClr val="000000"/>
                </a:solidFill>
              </a:rPr>
              <a:t>These different amplifier classes range from a </a:t>
            </a:r>
            <a:r>
              <a:rPr dirty="0" sz="2800" lang="en-IN">
                <a:solidFill>
                  <a:srgbClr val="FFC000"/>
                </a:solidFill>
              </a:rPr>
              <a:t>near linear output but with low efficiency </a:t>
            </a:r>
            <a:r>
              <a:rPr dirty="0" sz="2800" lang="en-IN">
                <a:solidFill>
                  <a:srgbClr val="000000"/>
                </a:solidFill>
              </a:rPr>
              <a:t>to a </a:t>
            </a:r>
            <a:r>
              <a:rPr dirty="0" sz="2800" lang="en-IN">
                <a:solidFill>
                  <a:srgbClr val="92D04F"/>
                </a:solidFill>
              </a:rPr>
              <a:t>non-linear output but with a high efficiency.</a:t>
            </a:r>
          </a:p>
        </p:txBody>
      </p:sp>
    </p:spTree>
  </p:cSld>
  <p:clrMapOvr>
    <a:masterClrMapping/>
  </p:clrMapOvr>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pic>
        <p:nvPicPr>
          <p:cNvPr id="2097168" name="Picture 4"/>
          <p:cNvPicPr>
            <a:picLocks/>
          </p:cNvPicPr>
          <p:nvPr/>
        </p:nvPicPr>
        <p:blipFill>
          <a:blip xmlns:r="http://schemas.openxmlformats.org/officeDocument/2006/relationships" r:embed="rId1"/>
          <a:stretch>
            <a:fillRect/>
          </a:stretch>
        </p:blipFill>
        <p:spPr>
          <a:xfrm>
            <a:off x="0" y="0"/>
            <a:ext cx="9144000" cy="6776810"/>
          </a:xfrm>
          <a:prstGeom prst="rect"/>
        </p:spPr>
      </p:pic>
    </p:spTree>
  </p:cSld>
  <p:clrMapOvr>
    <a:masterClrMapping/>
  </p:clrMapOvr>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712" name="TextBox 1048705"/>
          <p:cNvSpPr txBox="1"/>
          <p:nvPr/>
        </p:nvSpPr>
        <p:spPr>
          <a:xfrm>
            <a:off x="743566" y="195943"/>
            <a:ext cx="7134353" cy="866141"/>
          </a:xfrm>
          <a:prstGeom prst="rect"/>
        </p:spPr>
        <p:txBody>
          <a:bodyPr rtlCol="0" wrap="square">
            <a:spAutoFit/>
          </a:bodyPr>
          <a:p>
            <a:r>
              <a:rPr b="1" dirty="0" sz="3600" i="0" lang="en-IN" u="sng">
                <a:solidFill>
                  <a:srgbClr val="000000"/>
                </a:solidFill>
                <a:effectLst/>
                <a:latin typeface="Noto Serif CJK KR"/>
                <a:ea typeface="Noto Serif CJK KR"/>
                <a:cs typeface="Noto Serif CJK KR"/>
              </a:rPr>
              <a:t>Class A Amplifier Operation</a:t>
            </a:r>
          </a:p>
        </p:txBody>
      </p:sp>
      <p:pic>
        <p:nvPicPr>
          <p:cNvPr id="2097169" name="Picture 2097168"/>
          <p:cNvPicPr>
            <a:picLocks/>
          </p:cNvPicPr>
          <p:nvPr/>
        </p:nvPicPr>
        <p:blipFill>
          <a:blip xmlns:r="http://schemas.openxmlformats.org/officeDocument/2006/relationships" r:embed="rId1"/>
          <a:stretch>
            <a:fillRect/>
          </a:stretch>
        </p:blipFill>
        <p:spPr>
          <a:xfrm>
            <a:off x="348315" y="1018595"/>
            <a:ext cx="3335411" cy="4311052"/>
          </a:xfrm>
          <a:prstGeom prst="rect"/>
        </p:spPr>
      </p:pic>
      <p:pic>
        <p:nvPicPr>
          <p:cNvPr id="2097170" name="Picture 4"/>
          <p:cNvPicPr>
            <a:picLocks/>
          </p:cNvPicPr>
          <p:nvPr/>
        </p:nvPicPr>
        <p:blipFill>
          <a:blip xmlns:r="http://schemas.openxmlformats.org/officeDocument/2006/relationships" r:embed="rId2"/>
          <a:stretch>
            <a:fillRect/>
          </a:stretch>
        </p:blipFill>
        <p:spPr>
          <a:xfrm>
            <a:off x="3550022" y="1601106"/>
            <a:ext cx="5109883" cy="3723930"/>
          </a:xfrm>
          <a:prstGeom prst="rect"/>
        </p:spPr>
      </p:pic>
    </p:spTree>
  </p:cSld>
  <p:clrMapOvr>
    <a:masterClrMapping/>
  </p:clrMapOvr>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713" name="TextBox 1048707"/>
          <p:cNvSpPr txBox="1"/>
          <p:nvPr/>
        </p:nvSpPr>
        <p:spPr>
          <a:xfrm>
            <a:off x="1350818" y="222069"/>
            <a:ext cx="6832023" cy="789940"/>
          </a:xfrm>
          <a:prstGeom prst="rect"/>
        </p:spPr>
        <p:txBody>
          <a:bodyPr rtlCol="0" wrap="square">
            <a:spAutoFit/>
          </a:bodyPr>
          <a:p>
            <a:r>
              <a:rPr b="1" dirty="0" sz="3200" lang="en-IN" u="sng">
                <a:solidFill>
                  <a:srgbClr val="000000"/>
                </a:solidFill>
                <a:latin typeface="Noto Serif CJK KR"/>
                <a:ea typeface="Noto Serif CJK KR"/>
                <a:cs typeface="Noto Serif CJK KR"/>
              </a:rPr>
              <a:t>Class AB Amplifier Operation</a:t>
            </a:r>
          </a:p>
        </p:txBody>
      </p:sp>
      <p:pic>
        <p:nvPicPr>
          <p:cNvPr id="2097171" name="Picture 2097170"/>
          <p:cNvPicPr>
            <a:picLocks/>
          </p:cNvPicPr>
          <p:nvPr/>
        </p:nvPicPr>
        <p:blipFill>
          <a:blip xmlns:r="http://schemas.openxmlformats.org/officeDocument/2006/relationships" r:embed="rId1"/>
          <a:stretch>
            <a:fillRect/>
          </a:stretch>
        </p:blipFill>
        <p:spPr>
          <a:xfrm>
            <a:off x="323085" y="1998617"/>
            <a:ext cx="3974595" cy="4258492"/>
          </a:xfrm>
          <a:prstGeom prst="rect"/>
        </p:spPr>
      </p:pic>
      <p:pic>
        <p:nvPicPr>
          <p:cNvPr id="2097172" name="Picture 2097171"/>
          <p:cNvPicPr>
            <a:picLocks/>
          </p:cNvPicPr>
          <p:nvPr/>
        </p:nvPicPr>
        <p:blipFill>
          <a:blip xmlns:r="http://schemas.openxmlformats.org/officeDocument/2006/relationships" r:embed="rId2"/>
          <a:stretch>
            <a:fillRect/>
          </a:stretch>
        </p:blipFill>
        <p:spPr>
          <a:xfrm>
            <a:off x="4389120" y="892550"/>
            <a:ext cx="4213375" cy="5260056"/>
          </a:xfrm>
          <a:prstGeom prst="rect"/>
        </p:spPr>
      </p:pic>
    </p:spTree>
  </p:cSld>
  <p:clrMapOvr>
    <a:masterClrMapping/>
  </p:clrMapOvr>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8714" name="TextBox 1048709"/>
          <p:cNvSpPr txBox="1"/>
          <p:nvPr/>
        </p:nvSpPr>
        <p:spPr>
          <a:xfrm>
            <a:off x="1438574" y="0"/>
            <a:ext cx="6266850" cy="802640"/>
          </a:xfrm>
          <a:prstGeom prst="rect"/>
        </p:spPr>
        <p:txBody>
          <a:bodyPr rtlCol="0" wrap="square">
            <a:spAutoFit/>
          </a:bodyPr>
          <a:p>
            <a:r>
              <a:rPr b="1" sz="3300" lang="en-IN" u="sng">
                <a:solidFill>
                  <a:srgbClr val="000000"/>
                </a:solidFill>
                <a:latin typeface="Noto Serif CJK KR"/>
                <a:ea typeface="Noto Serif CJK KR"/>
                <a:cs typeface="Noto Serif CJK KR"/>
              </a:rPr>
              <a:t>Class B Amplifier Operation</a:t>
            </a:r>
          </a:p>
        </p:txBody>
      </p:sp>
      <p:pic>
        <p:nvPicPr>
          <p:cNvPr id="2097173" name="Picture 2097172"/>
          <p:cNvPicPr>
            <a:picLocks/>
          </p:cNvPicPr>
          <p:nvPr/>
        </p:nvPicPr>
        <p:blipFill>
          <a:blip xmlns:r="http://schemas.openxmlformats.org/officeDocument/2006/relationships" r:embed="rId1"/>
          <a:stretch>
            <a:fillRect/>
          </a:stretch>
        </p:blipFill>
        <p:spPr>
          <a:xfrm>
            <a:off x="351833" y="2513872"/>
            <a:ext cx="3678639" cy="2569857"/>
          </a:xfrm>
          <a:prstGeom prst="rect"/>
        </p:spPr>
      </p:pic>
      <p:pic>
        <p:nvPicPr>
          <p:cNvPr id="2097174" name="Picture 2097173"/>
          <p:cNvPicPr>
            <a:picLocks/>
          </p:cNvPicPr>
          <p:nvPr/>
        </p:nvPicPr>
        <p:blipFill>
          <a:blip xmlns:r="http://schemas.openxmlformats.org/officeDocument/2006/relationships" r:embed="rId2"/>
          <a:stretch>
            <a:fillRect/>
          </a:stretch>
        </p:blipFill>
        <p:spPr>
          <a:xfrm>
            <a:off x="4721139" y="2489362"/>
            <a:ext cx="3946710" cy="3489376"/>
          </a:xfrm>
          <a:prstGeom prst="rect"/>
        </p:spPr>
      </p:pic>
    </p:spTree>
  </p:cSld>
  <p:clrMapOvr>
    <a:masterClrMapping/>
  </p:clrMapOvr>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715" name="TextBox 1048712"/>
          <p:cNvSpPr txBox="1"/>
          <p:nvPr/>
        </p:nvSpPr>
        <p:spPr>
          <a:xfrm>
            <a:off x="696690" y="740444"/>
            <a:ext cx="7505380" cy="1005839"/>
          </a:xfrm>
          <a:prstGeom prst="rect"/>
          <a:solidFill>
            <a:srgbClr val="99CCFF"/>
          </a:solidFill>
        </p:spPr>
        <p:txBody>
          <a:bodyPr rtlCol="0" wrap="square">
            <a:spAutoFit/>
          </a:bodyPr>
          <a:p>
            <a:pPr algn="ctr"/>
            <a:r>
              <a:rPr b="1" sz="6100" lang="en-US">
                <a:solidFill>
                  <a:srgbClr val="FF0000"/>
                </a:solidFill>
              </a:rPr>
              <a:t>Receivers</a:t>
            </a:r>
            <a:endParaRPr b="1" sz="6100" lang="en-IN">
              <a:solidFill>
                <a:srgbClr val="FF0000"/>
              </a:solidFill>
            </a:endParaRPr>
          </a:p>
        </p:txBody>
      </p:sp>
      <p:sp>
        <p:nvSpPr>
          <p:cNvPr id="1048716" name="TextBox 1048713"/>
          <p:cNvSpPr txBox="1"/>
          <p:nvPr/>
        </p:nvSpPr>
        <p:spPr>
          <a:xfrm>
            <a:off x="345889" y="2283278"/>
            <a:ext cx="8086462" cy="1767841"/>
          </a:xfrm>
          <a:prstGeom prst="rect"/>
        </p:spPr>
        <p:txBody>
          <a:bodyPr rtlCol="0" wrap="square">
            <a:spAutoFit/>
          </a:bodyPr>
          <a:p>
            <a:r>
              <a:rPr dirty="0" sz="2800" lang="en-US">
                <a:solidFill>
                  <a:srgbClr val="000000"/>
                </a:solidFill>
              </a:rPr>
              <a:t>The receiver, which externally looks just like the microphone shown earlier in Figure 2.3, converts the amplified and modified electrical signal into an </a:t>
            </a:r>
            <a:r>
              <a:rPr dirty="0" sz="2800" lang="en-US" err="1">
                <a:solidFill>
                  <a:srgbClr val="000000"/>
                </a:solidFill>
              </a:rPr>
              <a:t>acous</a:t>
            </a:r>
            <a:r>
              <a:rPr dirty="0" sz="2800" lang="en-US">
                <a:solidFill>
                  <a:srgbClr val="000000"/>
                </a:solidFill>
              </a:rPr>
              <a:t>- tic output signal.</a:t>
            </a:r>
            <a:endParaRPr dirty="0" sz="2800" lang="en-IN">
              <a:solidFill>
                <a:srgbClr val="000000"/>
              </a:solidFill>
            </a:endParaRPr>
          </a:p>
        </p:txBody>
      </p:sp>
      <p:sp>
        <p:nvSpPr>
          <p:cNvPr id="1048717" name="TextBox 1048714"/>
          <p:cNvSpPr txBox="1"/>
          <p:nvPr/>
        </p:nvSpPr>
        <p:spPr>
          <a:xfrm>
            <a:off x="267511" y="4269079"/>
            <a:ext cx="5532398" cy="523220"/>
          </a:xfrm>
          <a:prstGeom prst="rect"/>
        </p:spPr>
        <p:txBody>
          <a:bodyPr rtlCol="0" wrap="square">
            <a:spAutoFit/>
          </a:bodyPr>
          <a:p>
            <a:r>
              <a:rPr b="1" dirty="0" sz="2800" lang="en-US">
                <a:solidFill>
                  <a:srgbClr val="0000FF"/>
                </a:solidFill>
              </a:rPr>
              <a:t>Principle of operation</a:t>
            </a:r>
            <a:endParaRPr b="1" dirty="0" sz="2800" lang="en-IN">
              <a:solidFill>
                <a:srgbClr val="0000FF"/>
              </a:solidFill>
            </a:endParaRPr>
          </a:p>
        </p:txBody>
      </p:sp>
      <p:sp>
        <p:nvSpPr>
          <p:cNvPr id="1048718" name="TextBox 1048715"/>
          <p:cNvSpPr txBox="1"/>
          <p:nvPr/>
        </p:nvSpPr>
        <p:spPr>
          <a:xfrm>
            <a:off x="274320" y="5023418"/>
            <a:ext cx="8587813" cy="1348740"/>
          </a:xfrm>
          <a:prstGeom prst="rect"/>
        </p:spPr>
        <p:txBody>
          <a:bodyPr rtlCol="0" wrap="square">
            <a:spAutoFit/>
          </a:bodyPr>
          <a:p>
            <a:r>
              <a:rPr dirty="0" sz="2800" lang="en-US">
                <a:solidFill>
                  <a:srgbClr val="000000"/>
                </a:solidFill>
              </a:rPr>
              <a:t>The receiver operates by magnetic forces. Figure 2.18 shows the receiver's operating principle and the basis of construction.</a:t>
            </a:r>
            <a:endParaRPr dirty="0" sz="2800" lang="en-IN">
              <a:solidFill>
                <a:srgbClr val="000000"/>
              </a:solidFill>
            </a:endParaRPr>
          </a:p>
        </p:txBody>
      </p:sp>
    </p:spTree>
  </p:cSld>
  <p:clrMapOvr>
    <a:masterClrMapping/>
  </p:clrMapOvr>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pic>
        <p:nvPicPr>
          <p:cNvPr id="2097175" name="Picture 2097174"/>
          <p:cNvPicPr>
            <a:picLocks/>
          </p:cNvPicPr>
          <p:nvPr/>
        </p:nvPicPr>
        <p:blipFill>
          <a:blip xmlns:r="http://schemas.openxmlformats.org/officeDocument/2006/relationships" r:embed="rId1"/>
          <a:stretch>
            <a:fillRect/>
          </a:stretch>
        </p:blipFill>
        <p:spPr>
          <a:xfrm>
            <a:off x="326570" y="518844"/>
            <a:ext cx="8003591" cy="5803580"/>
          </a:xfrm>
          <a:prstGeom prst="rect"/>
        </p:spPr>
      </p:pic>
    </p:spTree>
  </p:cSld>
  <p:clrMapOvr>
    <a:masterClrMapping/>
  </p:clrMapOvr>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719" name="TextBox 1048596"/>
          <p:cNvSpPr txBox="1"/>
          <p:nvPr/>
        </p:nvSpPr>
        <p:spPr>
          <a:xfrm>
            <a:off x="571501" y="590488"/>
            <a:ext cx="7839185" cy="1348740"/>
          </a:xfrm>
          <a:prstGeom prst="rect"/>
        </p:spPr>
        <p:txBody>
          <a:bodyPr rtlCol="0" wrap="square">
            <a:spAutoFit/>
          </a:bodyPr>
          <a:p>
            <a:r>
              <a:rPr sz="2800" lang="en-US">
                <a:solidFill>
                  <a:srgbClr val="000000"/>
                </a:solidFill>
              </a:rPr>
              <a:t>Current passes through a coil that encloses a piece of metal, temporarily turning it into a magnet. </a:t>
            </a:r>
            <a:endParaRPr sz="2800" lang="en-IN">
              <a:solidFill>
                <a:srgbClr val="000000"/>
              </a:solidFill>
            </a:endParaRPr>
          </a:p>
        </p:txBody>
      </p:sp>
      <p:sp>
        <p:nvSpPr>
          <p:cNvPr id="1048720" name="TextBox 1048597"/>
          <p:cNvSpPr txBox="1"/>
          <p:nvPr/>
        </p:nvSpPr>
        <p:spPr>
          <a:xfrm>
            <a:off x="571501" y="2545079"/>
            <a:ext cx="8125111" cy="1348741"/>
          </a:xfrm>
          <a:prstGeom prst="rect"/>
        </p:spPr>
        <p:txBody>
          <a:bodyPr rtlCol="0" wrap="square">
            <a:spAutoFit/>
          </a:bodyPr>
          <a:p>
            <a:r>
              <a:rPr sz="2800" lang="en-US">
                <a:solidFill>
                  <a:srgbClr val="000000"/>
                </a:solidFill>
              </a:rPr>
              <a:t>As the current alternates in direction, this piece of metal, called an armature, is alternately attracted and repelled by two permanent magnets. </a:t>
            </a:r>
            <a:endParaRPr sz="2800" lang="en-IN">
              <a:solidFill>
                <a:srgbClr val="000000"/>
              </a:solidFill>
            </a:endParaRPr>
          </a:p>
        </p:txBody>
      </p:sp>
      <p:sp>
        <p:nvSpPr>
          <p:cNvPr id="1048721" name="TextBox 1048598"/>
          <p:cNvSpPr txBox="1"/>
          <p:nvPr/>
        </p:nvSpPr>
        <p:spPr>
          <a:xfrm>
            <a:off x="571501" y="4341442"/>
            <a:ext cx="8379924" cy="1348740"/>
          </a:xfrm>
          <a:prstGeom prst="rect"/>
        </p:spPr>
        <p:txBody>
          <a:bodyPr rtlCol="0" wrap="square">
            <a:spAutoFit/>
          </a:bodyPr>
          <a:p>
            <a:r>
              <a:rPr sz="2800" lang="en-US">
                <a:solidFill>
                  <a:srgbClr val="000000"/>
                </a:solidFill>
              </a:rPr>
              <a:t>The armature is very thin and can bend, so the end of the middle arm of the armature is free to move up and down between the magnets. </a:t>
            </a:r>
            <a:endParaRPr sz="2800" lang="en-IN">
              <a:solidFill>
                <a:srgbClr val="000000"/>
              </a:solidFill>
            </a:endParaRPr>
          </a:p>
        </p:txBody>
      </p:sp>
    </p:spTree>
  </p:cSld>
  <p:clrMapOvr>
    <a:masterClrMapping/>
  </p:clrMapOvr>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722" name="TextBox 1048592"/>
          <p:cNvSpPr txBox="1"/>
          <p:nvPr/>
        </p:nvSpPr>
        <p:spPr>
          <a:xfrm rot="21600000">
            <a:off x="603969" y="871420"/>
            <a:ext cx="8028755" cy="1767842"/>
          </a:xfrm>
          <a:prstGeom prst="rect"/>
        </p:spPr>
        <p:txBody>
          <a:bodyPr rtlCol="0" wrap="square">
            <a:spAutoFit/>
          </a:bodyPr>
          <a:p>
            <a:r>
              <a:rPr sz="2800" lang="en-US">
                <a:solidFill>
                  <a:srgbClr val="000000"/>
                </a:solidFill>
              </a:rPr>
              <a:t>The free end of the arma- ture is linked by a drive-pin to the diaphragm, so that the diaphragm also vibrates backwards and forwards, and this produces the sound. </a:t>
            </a:r>
            <a:endParaRPr sz="2800" lang="en-IN">
              <a:solidFill>
                <a:srgbClr val="000000"/>
              </a:solidFill>
            </a:endParaRPr>
          </a:p>
        </p:txBody>
      </p:sp>
      <p:sp>
        <p:nvSpPr>
          <p:cNvPr id="1048723" name="TextBox 1048593"/>
          <p:cNvSpPr txBox="1"/>
          <p:nvPr/>
        </p:nvSpPr>
        <p:spPr>
          <a:xfrm>
            <a:off x="603968" y="3016464"/>
            <a:ext cx="8325716" cy="2186941"/>
          </a:xfrm>
          <a:prstGeom prst="rect"/>
        </p:spPr>
        <p:txBody>
          <a:bodyPr rtlCol="0" wrap="square">
            <a:spAutoFit/>
          </a:bodyPr>
          <a:p>
            <a:r>
              <a:rPr sz="2800" lang="en-US">
                <a:solidFill>
                  <a:srgbClr val="000000"/>
                </a:solidFill>
              </a:rPr>
              <a:t>Only a portion of the diaphragm is shown in Figure 2.18. This transducer seems simple, but making all this in such a way that it has a wide frequency response, consumes little power,leaks little magnetic field outside the case. </a:t>
            </a:r>
            <a:endParaRPr sz="2800" lang="en-IN">
              <a:solidFill>
                <a:srgbClr val="000000"/>
              </a:solidFill>
            </a:endParaRPr>
          </a:p>
        </p:txBody>
      </p:sp>
    </p:spTree>
  </p:cSld>
  <p:clrMapOvr>
    <a:masterClrMapping/>
  </p:clrMapOvr>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724" name="TextBox 1048588"/>
          <p:cNvSpPr txBox="1"/>
          <p:nvPr/>
        </p:nvSpPr>
        <p:spPr>
          <a:xfrm>
            <a:off x="363679" y="629424"/>
            <a:ext cx="8141292" cy="2186941"/>
          </a:xfrm>
          <a:prstGeom prst="rect"/>
        </p:spPr>
        <p:txBody>
          <a:bodyPr rtlCol="0" wrap="square">
            <a:spAutoFit/>
          </a:bodyPr>
          <a:p>
            <a:r>
              <a:rPr sz="2800" lang="en-US">
                <a:solidFill>
                  <a:srgbClr val="000000"/>
                </a:solidFill>
              </a:rPr>
              <a:t>Greater output can be obtained only by using a receiver with a bigger diaphragm, which increases the size of the receiver, or with the magnets further apart, which then requires greater electrical power for the receiver to operate.</a:t>
            </a:r>
            <a:endParaRPr sz="2800" lang="en-IN">
              <a:solidFill>
                <a:srgbClr val="000000"/>
              </a:solidFill>
            </a:endParaRPr>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621" name="TextBox 1048612"/>
          <p:cNvSpPr txBox="1"/>
          <p:nvPr/>
        </p:nvSpPr>
        <p:spPr>
          <a:xfrm>
            <a:off x="290095" y="577508"/>
            <a:ext cx="8685053" cy="5120641"/>
          </a:xfrm>
          <a:prstGeom prst="rect"/>
        </p:spPr>
        <p:txBody>
          <a:bodyPr rtlCol="0" wrap="square">
            <a:spAutoFit/>
          </a:bodyPr>
          <a:p>
            <a:r>
              <a:rPr dirty="0" sz="2800" lang="en-IN">
                <a:solidFill>
                  <a:srgbClr val="000000"/>
                </a:solidFill>
              </a:rPr>
              <a:t>Analog/programmable hearing aids have more than one </a:t>
            </a:r>
            <a:r>
              <a:rPr dirty="0" sz="2800" lang="en-IN" err="1">
                <a:solidFill>
                  <a:srgbClr val="000000"/>
                </a:solidFill>
              </a:rPr>
              <a:t>programor</a:t>
            </a:r>
            <a:r>
              <a:rPr dirty="0" sz="2800" lang="en-IN">
                <a:solidFill>
                  <a:srgbClr val="000000"/>
                </a:solidFill>
              </a:rPr>
              <a:t> setting</a:t>
            </a:r>
            <a:r>
              <a:rPr dirty="0" sz="2800" lang="en-IN" smtClean="0">
                <a:solidFill>
                  <a:srgbClr val="000000"/>
                </a:solidFill>
              </a:rPr>
              <a:t>.</a:t>
            </a:r>
            <a:endParaRPr dirty="0" sz="2800" lang="en-IN">
              <a:solidFill>
                <a:srgbClr val="000000"/>
              </a:solidFill>
            </a:endParaRPr>
          </a:p>
          <a:p>
            <a:endParaRPr dirty="0" sz="2800" lang="en-IN">
              <a:solidFill>
                <a:srgbClr val="000000"/>
              </a:solidFill>
            </a:endParaRPr>
          </a:p>
          <a:p>
            <a:r>
              <a:rPr dirty="0" sz="2800" lang="en-IN" err="1">
                <a:solidFill>
                  <a:srgbClr val="000000"/>
                </a:solidFill>
              </a:rPr>
              <a:t>Anaudiologist</a:t>
            </a:r>
            <a:r>
              <a:rPr dirty="0" sz="2800" lang="en-IN">
                <a:solidFill>
                  <a:srgbClr val="000000"/>
                </a:solidFill>
              </a:rPr>
              <a:t> can </a:t>
            </a:r>
            <a:r>
              <a:rPr dirty="0" sz="2800" lang="en-IN" err="1">
                <a:solidFill>
                  <a:srgbClr val="000000"/>
                </a:solidFill>
              </a:rPr>
              <a:t>programthe</a:t>
            </a:r>
            <a:r>
              <a:rPr dirty="0" sz="2800" lang="en-IN">
                <a:solidFill>
                  <a:srgbClr val="000000"/>
                </a:solidFill>
              </a:rPr>
              <a:t> aid using a computer, and you can change the program for different listening environments—from a small, quiet room to a crowded restaurant to large, open areas, such as a </a:t>
            </a:r>
            <a:r>
              <a:rPr dirty="0" sz="2800" lang="en-IN" err="1">
                <a:solidFill>
                  <a:srgbClr val="000000"/>
                </a:solidFill>
              </a:rPr>
              <a:t>theater</a:t>
            </a:r>
            <a:r>
              <a:rPr dirty="0" sz="2800" lang="en-IN">
                <a:solidFill>
                  <a:srgbClr val="000000"/>
                </a:solidFill>
              </a:rPr>
              <a:t> or stadium.
</a:t>
            </a:r>
          </a:p>
          <a:p>
            <a:r>
              <a:rPr dirty="0" sz="2800" lang="en-IN">
                <a:solidFill>
                  <a:srgbClr val="000000"/>
                </a:solidFill>
              </a:rPr>
              <a:t>Analog/programmable circuitry can be used in all types of hearing aids. Analog aids usually are less expensive than digital aids.</a:t>
            </a:r>
          </a:p>
        </p:txBody>
      </p:sp>
    </p:spTree>
  </p:cSld>
  <p:clrMapOvr>
    <a:masterClrMapping/>
  </p:clrMapOvr>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725" name="TextBox 1048594"/>
          <p:cNvSpPr txBox="1"/>
          <p:nvPr/>
        </p:nvSpPr>
        <p:spPr>
          <a:xfrm>
            <a:off x="805540" y="610653"/>
            <a:ext cx="7214337" cy="840740"/>
          </a:xfrm>
          <a:prstGeom prst="rect"/>
          <a:solidFill>
            <a:srgbClr val="99CCFF"/>
          </a:solidFill>
        </p:spPr>
        <p:txBody>
          <a:bodyPr rtlCol="0" wrap="square">
            <a:spAutoFit/>
          </a:bodyPr>
          <a:p>
            <a:pPr algn="ctr"/>
            <a:r>
              <a:rPr b="1" sz="5100" lang="en-US">
                <a:solidFill>
                  <a:srgbClr val="FF0000"/>
                </a:solidFill>
              </a:rPr>
              <a:t>Cords</a:t>
            </a:r>
            <a:endParaRPr b="1" sz="5100" lang="en-IN">
              <a:solidFill>
                <a:srgbClr val="FF0000"/>
              </a:solidFill>
            </a:endParaRPr>
          </a:p>
        </p:txBody>
      </p:sp>
      <p:sp>
        <p:nvSpPr>
          <p:cNvPr id="1048726" name="TextBox 1048595"/>
          <p:cNvSpPr txBox="1"/>
          <p:nvPr/>
        </p:nvSpPr>
        <p:spPr>
          <a:xfrm>
            <a:off x="223632" y="1630929"/>
            <a:ext cx="8644484" cy="5539740"/>
          </a:xfrm>
          <a:prstGeom prst="rect"/>
        </p:spPr>
        <p:txBody>
          <a:bodyPr rtlCol="0" wrap="square">
            <a:spAutoFit/>
          </a:bodyPr>
          <a:p>
            <a:r>
              <a:rPr dirty="0" sz="2800" lang="en-IN">
                <a:solidFill>
                  <a:srgbClr val="000000"/>
                </a:solidFill>
              </a:rPr>
              <a:t>Generally, t</a:t>
            </a:r>
            <a:r>
              <a:rPr dirty="0" sz="2800" lang="en-US" err="1">
                <a:solidFill>
                  <a:srgbClr val="000000"/>
                </a:solidFill>
              </a:rPr>
              <a:t>hree</a:t>
            </a:r>
            <a:r>
              <a:rPr dirty="0" sz="2800" lang="en-IN">
                <a:solidFill>
                  <a:srgbClr val="000000"/>
                </a:solidFill>
              </a:rPr>
              <a:t> types of cords are available - "</a:t>
            </a:r>
            <a:r>
              <a:rPr dirty="0" sz="2800" lang="en-US">
                <a:solidFill>
                  <a:srgbClr val="000000"/>
                </a:solidFill>
              </a:rPr>
              <a:t>v</a:t>
            </a:r>
            <a:r>
              <a:rPr dirty="0" sz="2800" lang="en-IN">
                <a:solidFill>
                  <a:srgbClr val="000000"/>
                </a:solidFill>
              </a:rPr>
              <a:t>" cord </a:t>
            </a:r>
            <a:r>
              <a:rPr dirty="0" sz="2800" lang="en-US">
                <a:solidFill>
                  <a:srgbClr val="000000"/>
                </a:solidFill>
              </a:rPr>
              <a:t>""y</a:t>
            </a:r>
            <a:r>
              <a:rPr dirty="0" sz="2800" lang="en-IN">
                <a:solidFill>
                  <a:srgbClr val="000000"/>
                </a:solidFill>
              </a:rPr>
              <a:t>" </a:t>
            </a:r>
            <a:r>
              <a:rPr dirty="0" sz="2800" lang="en-US">
                <a:solidFill>
                  <a:srgbClr val="000000"/>
                </a:solidFill>
              </a:rPr>
              <a:t>, and "s" </a:t>
            </a:r>
            <a:r>
              <a:rPr dirty="0" sz="2800" lang="en-IN">
                <a:solidFill>
                  <a:srgbClr val="000000"/>
                </a:solidFill>
              </a:rPr>
              <a:t>cord. </a:t>
            </a:r>
          </a:p>
          <a:p>
            <a:endParaRPr dirty="0" sz="2800" lang="en-IN">
              <a:solidFill>
                <a:srgbClr val="000000"/>
              </a:solidFill>
            </a:endParaRPr>
          </a:p>
          <a:p>
            <a:r>
              <a:rPr dirty="0" sz="2800" lang="en-IN">
                <a:solidFill>
                  <a:srgbClr val="000000"/>
                </a:solidFill>
              </a:rPr>
              <a:t>The cord has plugs with pins at either end. One of the pins is thinner than the other. </a:t>
            </a:r>
          </a:p>
          <a:p>
            <a:endParaRPr dirty="0" sz="2800" lang="en-IN">
              <a:solidFill>
                <a:srgbClr val="000000"/>
              </a:solidFill>
            </a:endParaRPr>
          </a:p>
          <a:p>
            <a:r>
              <a:rPr dirty="0" sz="2800" lang="en-IN">
                <a:solidFill>
                  <a:srgbClr val="000000"/>
                </a:solidFill>
              </a:rPr>
              <a:t>Similarly, on the hearing aid, one socket is smaller than the other. </a:t>
            </a:r>
          </a:p>
          <a:p>
            <a:endParaRPr dirty="0" sz="2800" lang="en-IN">
              <a:solidFill>
                <a:srgbClr val="000000"/>
              </a:solidFill>
            </a:endParaRPr>
          </a:p>
          <a:p>
            <a:r>
              <a:rPr dirty="0" sz="2800" lang="en-IN">
                <a:solidFill>
                  <a:srgbClr val="000000"/>
                </a:solidFill>
              </a:rPr>
              <a:t>The thicker pin goes into the larger socket, and the thinner pin into the smaller socket. </a:t>
            </a:r>
          </a:p>
          <a:p>
            <a:endParaRPr dirty="0" sz="2800" lang="en-IN">
              <a:solidFill>
                <a:srgbClr val="000000"/>
              </a:solidFill>
            </a:endParaRPr>
          </a:p>
          <a:p>
            <a:r>
              <a:rPr dirty="0" sz="2800" lang="en-IN">
                <a:solidFill>
                  <a:srgbClr val="000000"/>
                </a:solidFill>
              </a:rPr>
              <a:t> </a:t>
            </a:r>
          </a:p>
        </p:txBody>
      </p:sp>
    </p:spTree>
  </p:cSld>
  <p:clrMapOvr>
    <a:masterClrMapping/>
  </p:clrMapOvr>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pic>
        <p:nvPicPr>
          <p:cNvPr id="2097176" name="Picture 2097175"/>
          <p:cNvPicPr>
            <a:picLocks/>
          </p:cNvPicPr>
          <p:nvPr/>
        </p:nvPicPr>
        <p:blipFill>
          <a:blip xmlns:r="http://schemas.openxmlformats.org/officeDocument/2006/relationships" r:embed="rId1"/>
          <a:stretch>
            <a:fillRect/>
          </a:stretch>
        </p:blipFill>
        <p:spPr>
          <a:xfrm>
            <a:off x="370176" y="242636"/>
            <a:ext cx="8403647" cy="6372728"/>
          </a:xfrm>
          <a:prstGeom prst="rect"/>
        </p:spPr>
      </p:pic>
    </p:spTree>
  </p:cSld>
  <p:clrMapOvr>
    <a:masterClrMapping/>
  </p:clrMapOvr>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pic>
        <p:nvPicPr>
          <p:cNvPr id="2097177" name="Picture 2097176"/>
          <p:cNvPicPr>
            <a:picLocks/>
          </p:cNvPicPr>
          <p:nvPr/>
        </p:nvPicPr>
        <p:blipFill>
          <a:blip xmlns:r="http://schemas.openxmlformats.org/officeDocument/2006/relationships" r:embed="rId1"/>
          <a:stretch>
            <a:fillRect/>
          </a:stretch>
        </p:blipFill>
        <p:spPr>
          <a:xfrm rot="22679">
            <a:off x="245393" y="2184086"/>
            <a:ext cx="6121974" cy="4665586"/>
          </a:xfrm>
          <a:prstGeom prst="rect"/>
        </p:spPr>
      </p:pic>
      <p:sp>
        <p:nvSpPr>
          <p:cNvPr id="1048727" name="TextBox 1048716"/>
          <p:cNvSpPr txBox="1"/>
          <p:nvPr/>
        </p:nvSpPr>
        <p:spPr>
          <a:xfrm>
            <a:off x="247035" y="247239"/>
            <a:ext cx="8481079" cy="929641"/>
          </a:xfrm>
          <a:prstGeom prst="rect"/>
        </p:spPr>
        <p:txBody>
          <a:bodyPr rtlCol="0" wrap="square">
            <a:spAutoFit/>
          </a:bodyPr>
          <a:p>
            <a:r>
              <a:rPr sz="2800" lang="en-US">
                <a:solidFill>
                  <a:srgbClr val="000000"/>
                </a:solidFill>
              </a:rPr>
              <a:t>The hearing aid cord or wire is made of fine metal wires, enclosed in soft plastic or rubber. </a:t>
            </a:r>
            <a:endParaRPr sz="2800" lang="en-IN">
              <a:solidFill>
                <a:srgbClr val="000000"/>
              </a:solidFill>
            </a:endParaRPr>
          </a:p>
        </p:txBody>
      </p:sp>
      <p:sp>
        <p:nvSpPr>
          <p:cNvPr id="1048728" name="TextBox 1048717"/>
          <p:cNvSpPr txBox="1"/>
          <p:nvPr/>
        </p:nvSpPr>
        <p:spPr>
          <a:xfrm>
            <a:off x="6468846" y="1469247"/>
            <a:ext cx="2259268" cy="5120639"/>
          </a:xfrm>
          <a:prstGeom prst="rect"/>
        </p:spPr>
        <p:txBody>
          <a:bodyPr rtlCol="0" wrap="square">
            <a:spAutoFit/>
          </a:bodyPr>
          <a:p>
            <a:r>
              <a:rPr sz="2800" lang="en-US">
                <a:solidFill>
                  <a:srgbClr val="000000"/>
                </a:solidFill>
              </a:rPr>
              <a:t>It connects the body of the hearing aid to the receiver. The cord has i plugs with pins at either end, as shown in the figure. The cord may be:</a:t>
            </a:r>
            <a:endParaRPr sz="2800" lang="en-IN">
              <a:solidFill>
                <a:srgbClr val="000000"/>
              </a:solidFill>
            </a:endParaRPr>
          </a:p>
        </p:txBody>
      </p:sp>
    </p:spTree>
  </p:cSld>
  <p:clrMapOvr>
    <a:masterClrMapping/>
  </p:clrMapOvr>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729" name="TextBox 1048718"/>
          <p:cNvSpPr txBox="1"/>
          <p:nvPr/>
        </p:nvSpPr>
        <p:spPr>
          <a:xfrm>
            <a:off x="376671" y="382822"/>
            <a:ext cx="8173576" cy="929640"/>
          </a:xfrm>
          <a:prstGeom prst="rect"/>
        </p:spPr>
        <p:txBody>
          <a:bodyPr rtlCol="0" wrap="square">
            <a:spAutoFit/>
          </a:bodyPr>
          <a:p>
            <a:r>
              <a:rPr sz="2800" lang="en-IN">
                <a:solidFill>
                  <a:srgbClr val="000000"/>
                </a:solidFill>
              </a:rPr>
              <a:t>Do not unplug the cord frequently as the cord and the pins may become disconnected.</a:t>
            </a:r>
          </a:p>
        </p:txBody>
      </p:sp>
      <p:sp>
        <p:nvSpPr>
          <p:cNvPr id="1048730" name="TextBox 1048719"/>
          <p:cNvSpPr txBox="1"/>
          <p:nvPr/>
        </p:nvSpPr>
        <p:spPr>
          <a:xfrm>
            <a:off x="376670" y="1654772"/>
            <a:ext cx="8187888" cy="4282439"/>
          </a:xfrm>
          <a:prstGeom prst="rect"/>
        </p:spPr>
        <p:txBody>
          <a:bodyPr rtlCol="0" wrap="square">
            <a:spAutoFit/>
          </a:bodyPr>
          <a:p>
            <a:r>
              <a:rPr sz="2800" lang="en-IN">
                <a:solidFill>
                  <a:srgbClr val="000000"/>
                </a:solidFill>
              </a:rPr>
              <a:t>Do not wind the cord tightly around the hearing aid, pull it, twist it or knot it, as this may cause the delicate wires to break. </a:t>
            </a:r>
          </a:p>
          <a:p>
            <a:endParaRPr sz="2800" lang="en-IN">
              <a:solidFill>
                <a:srgbClr val="000000"/>
              </a:solidFill>
            </a:endParaRPr>
          </a:p>
          <a:p>
            <a:r>
              <a:rPr sz="2800" lang="en-IN">
                <a:solidFill>
                  <a:srgbClr val="000000"/>
                </a:solidFill>
              </a:rPr>
              <a:t>If the sound is heard intermittently, it can be due to broken cord and so replace the cord. </a:t>
            </a:r>
          </a:p>
          <a:p>
            <a:endParaRPr sz="2800" lang="en-IN">
              <a:solidFill>
                <a:srgbClr val="000000"/>
              </a:solidFill>
            </a:endParaRPr>
          </a:p>
          <a:p>
            <a:r>
              <a:rPr sz="2800" lang="en-IN">
                <a:solidFill>
                  <a:srgbClr val="000000"/>
                </a:solidFill>
              </a:rPr>
              <a:t>Cords often break at the plugs. Be careful when connecting the cord to the hearing aid or receiver and when disconnecting it. </a:t>
            </a:r>
          </a:p>
        </p:txBody>
      </p:sp>
    </p:spTree>
  </p:cSld>
  <p:clrMapOvr>
    <a:masterClrMapping/>
  </p:clrMapOvr>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731" name="TextBox 1048720"/>
          <p:cNvSpPr txBox="1"/>
          <p:nvPr/>
        </p:nvSpPr>
        <p:spPr>
          <a:xfrm>
            <a:off x="493567" y="382824"/>
            <a:ext cx="8050444" cy="1767840"/>
          </a:xfrm>
          <a:prstGeom prst="rect"/>
        </p:spPr>
        <p:txBody>
          <a:bodyPr rtlCol="0" wrap="square">
            <a:spAutoFit/>
          </a:bodyPr>
          <a:p>
            <a:r>
              <a:rPr sz="2800" lang="en-IN">
                <a:solidFill>
                  <a:srgbClr val="000000"/>
                </a:solidFill>
              </a:rPr>
              <a:t>  Grasp the cord by the hard-plastic part at the end and pull. </a:t>
            </a:r>
          </a:p>
          <a:p>
            <a:endParaRPr sz="2800" lang="en-IN">
              <a:solidFill>
                <a:srgbClr val="000000"/>
              </a:solidFill>
            </a:endParaRPr>
          </a:p>
          <a:p>
            <a:r>
              <a:rPr sz="2800" lang="en-IN">
                <a:solidFill>
                  <a:srgbClr val="000000"/>
                </a:solidFill>
              </a:rPr>
              <a:t>Clean the pins regularly with a small brush.</a:t>
            </a:r>
          </a:p>
        </p:txBody>
      </p:sp>
    </p:spTree>
  </p:cSld>
  <p:clrMapOvr>
    <a:masterClrMapping/>
  </p:clrMapOvr>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732" name="TextBox 1048721"/>
          <p:cNvSpPr txBox="1"/>
          <p:nvPr/>
        </p:nvSpPr>
        <p:spPr>
          <a:xfrm>
            <a:off x="208503" y="1888396"/>
            <a:ext cx="8726994" cy="3025140"/>
          </a:xfrm>
          <a:prstGeom prst="rect"/>
        </p:spPr>
        <p:txBody>
          <a:bodyPr rtlCol="0" wrap="square">
            <a:spAutoFit/>
          </a:bodyPr>
          <a:p>
            <a:r>
              <a:rPr dirty="0" sz="2800" lang="en-IN">
                <a:solidFill>
                  <a:srgbClr val="000000"/>
                </a:solidFill>
              </a:rPr>
              <a:t>The battery is the source of the increased signal power 
that the hearing aid delivers to the aid </a:t>
            </a:r>
            <a:r>
              <a:rPr dirty="0" sz="2800" lang="en-IN" err="1">
                <a:solidFill>
                  <a:srgbClr val="000000"/>
                </a:solidFill>
              </a:rPr>
              <a:t>weare</a:t>
            </a:r>
            <a:r>
              <a:rPr dirty="0" sz="2800" lang="en-US">
                <a:solidFill>
                  <a:srgbClr val="000000"/>
                </a:solidFill>
              </a:rPr>
              <a:t>r.</a:t>
            </a:r>
            <a:endParaRPr dirty="0" sz="2800" lang="en-IN">
              <a:solidFill>
                <a:srgbClr val="000000"/>
              </a:solidFill>
            </a:endParaRPr>
          </a:p>
          <a:p>
            <a:r>
              <a:rPr dirty="0" sz="2800" lang="en-US">
                <a:solidFill>
                  <a:srgbClr val="000000"/>
                </a:solidFill>
              </a:rPr>
              <a:t> </a:t>
            </a:r>
            <a:endParaRPr dirty="0" sz="2800" lang="en-IN">
              <a:solidFill>
                <a:srgbClr val="000000"/>
              </a:solidFill>
            </a:endParaRPr>
          </a:p>
          <a:p>
            <a:r>
              <a:rPr dirty="0" sz="2800" lang="en-IN">
                <a:solidFill>
                  <a:srgbClr val="000000"/>
                </a:solidFill>
              </a:rPr>
              <a:t>The </a:t>
            </a:r>
            <a:r>
              <a:rPr dirty="0" sz="2800" lang="en-IN" smtClean="0">
                <a:solidFill>
                  <a:srgbClr val="000000"/>
                </a:solidFill>
              </a:rPr>
              <a:t>important </a:t>
            </a:r>
            <a:r>
              <a:rPr dirty="0" sz="2800" lang="en-IN">
                <a:solidFill>
                  <a:srgbClr val="000000"/>
                </a:solidFill>
              </a:rPr>
              <a:t>characteristics of the battery are its voltage, its capacity, the maximum current it can </a:t>
            </a:r>
            <a:r>
              <a:rPr dirty="0" sz="2800" lang="en-IN" err="1" smtClean="0">
                <a:solidFill>
                  <a:srgbClr val="000000"/>
                </a:solidFill>
              </a:rPr>
              <a:t>supply,its</a:t>
            </a:r>
            <a:r>
              <a:rPr dirty="0" sz="2800" lang="en-IN">
                <a:solidFill>
                  <a:srgbClr val="000000"/>
                </a:solidFill>
              </a:rPr>
              <a:t> </a:t>
            </a:r>
            <a:r>
              <a:rPr dirty="0" sz="2800" lang="en-IN" smtClean="0">
                <a:solidFill>
                  <a:srgbClr val="000000"/>
                </a:solidFill>
              </a:rPr>
              <a:t>electrical </a:t>
            </a:r>
            <a:r>
              <a:rPr dirty="0" sz="2800" lang="en-IN">
                <a:solidFill>
                  <a:srgbClr val="000000"/>
                </a:solidFill>
              </a:rPr>
              <a:t>impedance and its physical size.</a:t>
            </a:r>
          </a:p>
        </p:txBody>
      </p:sp>
      <p:sp>
        <p:nvSpPr>
          <p:cNvPr id="1048733" name="TextBox 1048722"/>
          <p:cNvSpPr txBox="1"/>
          <p:nvPr/>
        </p:nvSpPr>
        <p:spPr>
          <a:xfrm>
            <a:off x="1169224" y="461393"/>
            <a:ext cx="6515619" cy="561340"/>
          </a:xfrm>
          <a:prstGeom prst="rect"/>
          <a:solidFill>
            <a:srgbClr val="99CCFF"/>
          </a:solidFill>
        </p:spPr>
        <p:txBody>
          <a:bodyPr rtlCol="0" wrap="square">
            <a:spAutoFit/>
          </a:bodyPr>
          <a:p>
            <a:pPr algn="ctr"/>
            <a:r>
              <a:rPr b="1" sz="3200" lang="en-US">
                <a:solidFill>
                  <a:srgbClr val="FF0000"/>
                </a:solidFill>
              </a:rPr>
              <a:t>Batteries</a:t>
            </a:r>
            <a:endParaRPr b="1" sz="3200" lang="en-IN">
              <a:solidFill>
                <a:srgbClr val="FF0000"/>
              </a:solidFill>
            </a:endParaRPr>
          </a:p>
        </p:txBody>
      </p:sp>
    </p:spTree>
  </p:cSld>
  <p:clrMapOvr>
    <a:masterClrMapping/>
  </p:clrMapOvr>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734" name="TextBox 1048723"/>
          <p:cNvSpPr txBox="1"/>
          <p:nvPr/>
        </p:nvSpPr>
        <p:spPr>
          <a:xfrm>
            <a:off x="532783" y="727465"/>
            <a:ext cx="5131864" cy="561340"/>
          </a:xfrm>
          <a:prstGeom prst="rect"/>
        </p:spPr>
        <p:txBody>
          <a:bodyPr rtlCol="0" wrap="square">
            <a:spAutoFit/>
          </a:bodyPr>
          <a:p>
            <a:r>
              <a:rPr b="1" sz="3300" lang="en-US">
                <a:solidFill>
                  <a:srgbClr val="0000FF"/>
                </a:solidFill>
              </a:rPr>
              <a:t>Principle of operation</a:t>
            </a:r>
            <a:endParaRPr b="1" sz="3300" lang="en-IN">
              <a:solidFill>
                <a:srgbClr val="0000FF"/>
              </a:solidFill>
            </a:endParaRPr>
          </a:p>
        </p:txBody>
      </p:sp>
      <p:sp>
        <p:nvSpPr>
          <p:cNvPr id="1048735" name="TextBox 1048724"/>
          <p:cNvSpPr txBox="1"/>
          <p:nvPr/>
        </p:nvSpPr>
        <p:spPr>
          <a:xfrm>
            <a:off x="532782" y="2116228"/>
            <a:ext cx="8408907" cy="2186940"/>
          </a:xfrm>
          <a:prstGeom prst="rect"/>
        </p:spPr>
        <p:txBody>
          <a:bodyPr rtlCol="0" wrap="square">
            <a:spAutoFit/>
          </a:bodyPr>
          <a:p>
            <a:r>
              <a:rPr sz="2800" lang="en-US">
                <a:solidFill>
                  <a:srgbClr val="000000"/>
                </a:solidFill>
              </a:rPr>
              <a:t>Batteries (which are really called cells) generate electricity by putting two different materials (called the electrodes) in close proximity in a medium (called the electrolyte) that conducts electricity in the form of ions.  </a:t>
            </a:r>
            <a:endParaRPr sz="2800" lang="en-IN">
              <a:solidFill>
                <a:srgbClr val="000000"/>
              </a:solidFill>
            </a:endParaRPr>
          </a:p>
        </p:txBody>
      </p:sp>
      <p:sp>
        <p:nvSpPr>
          <p:cNvPr id="1048736" name="TextBox 1048725"/>
          <p:cNvSpPr txBox="1"/>
          <p:nvPr/>
        </p:nvSpPr>
        <p:spPr>
          <a:xfrm>
            <a:off x="532783" y="4671058"/>
            <a:ext cx="8528391" cy="1767840"/>
          </a:xfrm>
          <a:prstGeom prst="rect"/>
        </p:spPr>
        <p:txBody>
          <a:bodyPr rtlCol="0" wrap="square">
            <a:spAutoFit/>
          </a:bodyPr>
          <a:p>
            <a:r>
              <a:rPr sz="2800" lang="en-US">
                <a:solidFill>
                  <a:srgbClr val="000000"/>
                </a:solidFill>
              </a:rPr>
              <a:t>Charged particles are attracted from one of the </a:t>
            </a:r>
            <a:endParaRPr sz="2800" lang="en-IN">
              <a:solidFill>
                <a:srgbClr val="000000"/>
              </a:solidFill>
            </a:endParaRPr>
          </a:p>
          <a:p>
            <a:r>
              <a:rPr sz="2800" lang="en-US">
                <a:solidFill>
                  <a:srgbClr val="000000"/>
                </a:solidFill>
              </a:rPr>
              <a:t>materials to the other via the electrolyte, and this can continue only if electrons can get from one electrode to the other via an external electrical circuit. </a:t>
            </a:r>
            <a:endParaRPr sz="2800" lang="en-IN">
              <a:solidFill>
                <a:srgbClr val="000000"/>
              </a:solidFill>
            </a:endParaRPr>
          </a:p>
        </p:txBody>
      </p:sp>
    </p:spTree>
  </p:cSld>
  <p:clrMapOvr>
    <a:masterClrMapping/>
  </p:clrMapOvr>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737" name="TextBox 1048726"/>
          <p:cNvSpPr txBox="1"/>
          <p:nvPr/>
        </p:nvSpPr>
        <p:spPr>
          <a:xfrm>
            <a:off x="480578" y="512612"/>
            <a:ext cx="8070666" cy="1348740"/>
          </a:xfrm>
          <a:prstGeom prst="rect"/>
        </p:spPr>
        <p:txBody>
          <a:bodyPr rtlCol="0" wrap="square">
            <a:spAutoFit/>
          </a:bodyPr>
          <a:p>
            <a:r>
              <a:rPr dirty="0" sz="2800" lang="en-US">
                <a:solidFill>
                  <a:srgbClr val="000000"/>
                </a:solidFill>
              </a:rPr>
              <a:t>This external current of electrons, is of course, the </a:t>
            </a:r>
            <a:r>
              <a:rPr dirty="0" sz="2800" lang="en-US" smtClean="0">
                <a:solidFill>
                  <a:srgbClr val="000000"/>
                </a:solidFill>
              </a:rPr>
              <a:t>current that </a:t>
            </a:r>
            <a:r>
              <a:rPr dirty="0" sz="2800" lang="en-US">
                <a:solidFill>
                  <a:srgbClr val="000000"/>
                </a:solidFill>
              </a:rPr>
              <a:t>the hearing aid amplifier makes use of.  </a:t>
            </a:r>
            <a:endParaRPr dirty="0" sz="2800" lang="en-IN">
              <a:solidFill>
                <a:srgbClr val="000000"/>
              </a:solidFill>
            </a:endParaRPr>
          </a:p>
        </p:txBody>
      </p:sp>
      <p:sp>
        <p:nvSpPr>
          <p:cNvPr id="1048738" name="TextBox 1048727"/>
          <p:cNvSpPr txBox="1"/>
          <p:nvPr/>
        </p:nvSpPr>
        <p:spPr>
          <a:xfrm>
            <a:off x="480577" y="1940311"/>
            <a:ext cx="8507557" cy="1348740"/>
          </a:xfrm>
          <a:prstGeom prst="rect"/>
        </p:spPr>
        <p:txBody>
          <a:bodyPr rtlCol="0" wrap="square">
            <a:spAutoFit/>
          </a:bodyPr>
          <a:p>
            <a:r>
              <a:rPr dirty="0" sz="2800" lang="en-US">
                <a:solidFill>
                  <a:srgbClr val="000000"/>
                </a:solidFill>
              </a:rPr>
              <a:t>The process continues until one of the electrodes is used up, in that it can no longer supply charged particles and electrons: the battery is “flat”.</a:t>
            </a:r>
            <a:endParaRPr dirty="0" sz="2800" lang="en-IN">
              <a:solidFill>
                <a:srgbClr val="000000"/>
              </a:solidFill>
            </a:endParaRPr>
          </a:p>
        </p:txBody>
      </p:sp>
      <p:sp>
        <p:nvSpPr>
          <p:cNvPr id="1048739" name="TextBox 1048728"/>
          <p:cNvSpPr txBox="1"/>
          <p:nvPr/>
        </p:nvSpPr>
        <p:spPr>
          <a:xfrm>
            <a:off x="234043" y="4410105"/>
            <a:ext cx="6039216" cy="561339"/>
          </a:xfrm>
          <a:prstGeom prst="rect"/>
        </p:spPr>
        <p:txBody>
          <a:bodyPr rtlCol="0" wrap="square">
            <a:spAutoFit/>
          </a:bodyPr>
          <a:p>
            <a:r>
              <a:rPr b="1" sz="3100" lang="en-US">
                <a:solidFill>
                  <a:srgbClr val="0000FF"/>
                </a:solidFill>
              </a:rPr>
              <a:t>Capacity and physical size</a:t>
            </a:r>
            <a:endParaRPr b="1" sz="3100" lang="en-IN">
              <a:solidFill>
                <a:srgbClr val="0000FF"/>
              </a:solidFill>
            </a:endParaRPr>
          </a:p>
        </p:txBody>
      </p:sp>
      <p:sp>
        <p:nvSpPr>
          <p:cNvPr id="1048740" name="TextBox 1048729"/>
          <p:cNvSpPr txBox="1"/>
          <p:nvPr/>
        </p:nvSpPr>
        <p:spPr>
          <a:xfrm>
            <a:off x="480577" y="5221989"/>
            <a:ext cx="7948545" cy="929640"/>
          </a:xfrm>
          <a:prstGeom prst="rect"/>
        </p:spPr>
        <p:txBody>
          <a:bodyPr rtlCol="0" wrap="square">
            <a:spAutoFit/>
          </a:bodyPr>
          <a:p>
            <a:r>
              <a:rPr sz="2800" lang="en-US">
                <a:solidFill>
                  <a:srgbClr val="000000"/>
                </a:solidFill>
              </a:rPr>
              <a:t>Batteries last longer the more electrode material they contain. </a:t>
            </a:r>
            <a:endParaRPr sz="2800" lang="en-IN">
              <a:solidFill>
                <a:srgbClr val="000000"/>
              </a:solidFill>
            </a:endParaRPr>
          </a:p>
        </p:txBody>
      </p:sp>
    </p:spTree>
  </p:cSld>
  <p:clrMapOvr>
    <a:masterClrMapping/>
  </p:clrMapOvr>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741" name="TextBox 1048730"/>
          <p:cNvSpPr txBox="1"/>
          <p:nvPr/>
        </p:nvSpPr>
        <p:spPr>
          <a:xfrm>
            <a:off x="323603" y="290293"/>
            <a:ext cx="8461291" cy="929640"/>
          </a:xfrm>
          <a:prstGeom prst="rect"/>
        </p:spPr>
        <p:txBody>
          <a:bodyPr rtlCol="0" wrap="square">
            <a:spAutoFit/>
          </a:bodyPr>
          <a:p>
            <a:r>
              <a:rPr dirty="0" sz="2800" lang="en-US">
                <a:solidFill>
                  <a:srgbClr val="000000"/>
                </a:solidFill>
              </a:rPr>
              <a:t>Bigger batteries therefore last longer than smaller batteries with the same chemistry. </a:t>
            </a:r>
            <a:endParaRPr dirty="0" sz="2800" lang="en-IN">
              <a:solidFill>
                <a:srgbClr val="000000"/>
              </a:solidFill>
            </a:endParaRPr>
          </a:p>
        </p:txBody>
      </p:sp>
      <p:sp>
        <p:nvSpPr>
          <p:cNvPr id="1048742" name="TextBox 1048731"/>
          <p:cNvSpPr txBox="1"/>
          <p:nvPr/>
        </p:nvSpPr>
        <p:spPr>
          <a:xfrm>
            <a:off x="271353" y="1485355"/>
            <a:ext cx="8450396" cy="1767840"/>
          </a:xfrm>
          <a:prstGeom prst="rect"/>
        </p:spPr>
        <p:txBody>
          <a:bodyPr rtlCol="0" wrap="square">
            <a:spAutoFit/>
          </a:bodyPr>
          <a:p>
            <a:r>
              <a:rPr dirty="0" sz="2800" lang="en-US">
                <a:solidFill>
                  <a:srgbClr val="000000"/>
                </a:solidFill>
              </a:rPr>
              <a:t>The electrical capacity of a battery is measured in </a:t>
            </a:r>
            <a:r>
              <a:rPr dirty="0" sz="2800" lang="en-US" err="1">
                <a:solidFill>
                  <a:srgbClr val="000000"/>
                </a:solidFill>
              </a:rPr>
              <a:t>milliamphours</a:t>
            </a:r>
            <a:r>
              <a:rPr dirty="0" sz="2800" lang="en-US">
                <a:solidFill>
                  <a:srgbClr val="000000"/>
                </a:solidFill>
              </a:rPr>
              <a:t> (</a:t>
            </a:r>
            <a:r>
              <a:rPr dirty="0" sz="2800" lang="en-US" err="1">
                <a:solidFill>
                  <a:srgbClr val="000000"/>
                </a:solidFill>
              </a:rPr>
              <a:t>mAh</a:t>
            </a:r>
            <a:r>
              <a:rPr dirty="0" sz="2800" lang="en-US">
                <a:solidFill>
                  <a:srgbClr val="000000"/>
                </a:solidFill>
              </a:rPr>
              <a:t>). A battery with a capacity of 100 </a:t>
            </a:r>
            <a:r>
              <a:rPr dirty="0" sz="2800" lang="en-US" err="1">
                <a:solidFill>
                  <a:srgbClr val="000000"/>
                </a:solidFill>
              </a:rPr>
              <a:t>mAh</a:t>
            </a:r>
            <a:r>
              <a:rPr dirty="0" sz="2800" lang="en-US">
                <a:solidFill>
                  <a:srgbClr val="000000"/>
                </a:solidFill>
              </a:rPr>
              <a:t>, for example, can supply 0.5 </a:t>
            </a:r>
            <a:r>
              <a:rPr dirty="0" sz="2800" lang="en-US" err="1">
                <a:solidFill>
                  <a:srgbClr val="000000"/>
                </a:solidFill>
              </a:rPr>
              <a:t>mA</a:t>
            </a:r>
            <a:r>
              <a:rPr dirty="0" sz="2800" lang="en-US">
                <a:solidFill>
                  <a:srgbClr val="000000"/>
                </a:solidFill>
              </a:rPr>
              <a:t> for 200 hours, 1 </a:t>
            </a:r>
            <a:r>
              <a:rPr dirty="0" sz="2800" lang="en-US" err="1">
                <a:solidFill>
                  <a:srgbClr val="000000"/>
                </a:solidFill>
              </a:rPr>
              <a:t>mA</a:t>
            </a:r>
            <a:r>
              <a:rPr dirty="0" sz="2800" lang="en-US">
                <a:solidFill>
                  <a:srgbClr val="000000"/>
                </a:solidFill>
              </a:rPr>
              <a:t> for 100 hours, or 2 </a:t>
            </a:r>
            <a:r>
              <a:rPr dirty="0" sz="2800" lang="en-US" err="1">
                <a:solidFill>
                  <a:srgbClr val="000000"/>
                </a:solidFill>
              </a:rPr>
              <a:t>mA</a:t>
            </a:r>
            <a:r>
              <a:rPr dirty="0" sz="2800" lang="en-US">
                <a:solidFill>
                  <a:srgbClr val="000000"/>
                </a:solidFill>
              </a:rPr>
              <a:t> for 50 hours. </a:t>
            </a:r>
            <a:endParaRPr dirty="0" sz="2800" lang="en-IN">
              <a:solidFill>
                <a:srgbClr val="000000"/>
              </a:solidFill>
            </a:endParaRPr>
          </a:p>
        </p:txBody>
      </p:sp>
      <p:sp>
        <p:nvSpPr>
          <p:cNvPr id="1048743" name="TextBox 1048732"/>
          <p:cNvSpPr txBox="1"/>
          <p:nvPr/>
        </p:nvSpPr>
        <p:spPr>
          <a:xfrm>
            <a:off x="310540" y="3623122"/>
            <a:ext cx="8369543" cy="929640"/>
          </a:xfrm>
          <a:prstGeom prst="rect"/>
        </p:spPr>
        <p:txBody>
          <a:bodyPr rtlCol="0" wrap="square">
            <a:spAutoFit/>
          </a:bodyPr>
          <a:p>
            <a:r>
              <a:rPr dirty="0" sz="2800" lang="en-US">
                <a:solidFill>
                  <a:srgbClr val="000000"/>
                </a:solidFill>
              </a:rPr>
              <a:t>There is an upper limit to how much current battery can supply at any instant. </a:t>
            </a:r>
            <a:endParaRPr dirty="0" sz="2800" lang="en-IN">
              <a:solidFill>
                <a:srgbClr val="000000"/>
              </a:solidFill>
            </a:endParaRPr>
          </a:p>
        </p:txBody>
      </p:sp>
      <p:sp>
        <p:nvSpPr>
          <p:cNvPr id="1048744" name="TextBox 1048733"/>
          <p:cNvSpPr txBox="1"/>
          <p:nvPr/>
        </p:nvSpPr>
        <p:spPr>
          <a:xfrm>
            <a:off x="336666" y="4909757"/>
            <a:ext cx="8531484" cy="1348739"/>
          </a:xfrm>
          <a:prstGeom prst="rect"/>
        </p:spPr>
        <p:txBody>
          <a:bodyPr rtlCol="0" wrap="square">
            <a:spAutoFit/>
          </a:bodyPr>
          <a:p>
            <a:r>
              <a:rPr dirty="0" sz="2800" lang="en-IN">
                <a:solidFill>
                  <a:srgbClr val="000000"/>
                </a:solidFill>
              </a:rPr>
              <a:t>If the current gets too high, even for a </a:t>
            </a:r>
            <a:r>
              <a:rPr dirty="0" sz="2800" lang="en-IN" err="1">
                <a:solidFill>
                  <a:srgbClr val="000000"/>
                </a:solidFill>
              </a:rPr>
              <a:t>frac</a:t>
            </a:r>
            <a:r>
              <a:rPr dirty="0" sz="2800" lang="en-US" err="1">
                <a:solidFill>
                  <a:srgbClr val="000000"/>
                </a:solidFill>
              </a:rPr>
              <a:t>tion</a:t>
            </a:r>
            <a:r>
              <a:rPr dirty="0" sz="2800" lang="en-US">
                <a:solidFill>
                  <a:srgbClr val="000000"/>
                </a:solidFill>
              </a:rPr>
              <a:t> of a second, the battery voltage will drop excessively because of the internal resistance of the battery. </a:t>
            </a:r>
            <a:endParaRPr dirty="0" sz="2800" lang="en-IN">
              <a:solidFill>
                <a:srgbClr val="000000"/>
              </a:solidFill>
            </a:endParaRPr>
          </a:p>
        </p:txBody>
      </p:sp>
    </p:spTree>
  </p:cSld>
  <p:clrMapOvr>
    <a:masterClrMapping/>
  </p:clrMapOvr>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745" name="TextBox 1048734"/>
          <p:cNvSpPr txBox="1"/>
          <p:nvPr/>
        </p:nvSpPr>
        <p:spPr>
          <a:xfrm>
            <a:off x="375778" y="264669"/>
            <a:ext cx="8238763" cy="1767841"/>
          </a:xfrm>
          <a:prstGeom prst="rect"/>
        </p:spPr>
        <p:txBody>
          <a:bodyPr rtlCol="0" wrap="square">
            <a:spAutoFit/>
          </a:bodyPr>
          <a:p>
            <a:r>
              <a:rPr dirty="0" sz="2800" lang="en-IN">
                <a:solidFill>
                  <a:srgbClr val="000000"/>
                </a:solidFill>
              </a:rPr>
              <a:t>Momentary intense noises will therefore cause the voltage to momentarily decrease, perhaps so much that the hearing aid temporarily ceases to operate, giving a very distorted sound. </a:t>
            </a:r>
          </a:p>
        </p:txBody>
      </p:sp>
      <p:sp>
        <p:nvSpPr>
          <p:cNvPr id="1048746" name="TextBox 1048735"/>
          <p:cNvSpPr txBox="1"/>
          <p:nvPr/>
        </p:nvSpPr>
        <p:spPr>
          <a:xfrm>
            <a:off x="336589" y="2508963"/>
            <a:ext cx="8157368" cy="1767841"/>
          </a:xfrm>
          <a:prstGeom prst="rect"/>
        </p:spPr>
        <p:txBody>
          <a:bodyPr rtlCol="0" wrap="square">
            <a:spAutoFit/>
          </a:bodyPr>
          <a:p>
            <a:r>
              <a:rPr dirty="0" sz="2800" lang="en-IN">
                <a:solidFill>
                  <a:srgbClr val="000000"/>
                </a:solidFill>
              </a:rPr>
              <a:t>Bigger batteries can generally supply bigger maximum currents, as well as having a larger </a:t>
            </a:r>
            <a:r>
              <a:rPr dirty="0" sz="2800" lang="en-IN" err="1">
                <a:solidFill>
                  <a:srgbClr val="000000"/>
                </a:solidFill>
              </a:rPr>
              <a:t>mAh</a:t>
            </a:r>
            <a:r>
              <a:rPr dirty="0" sz="2800" lang="en-IN">
                <a:solidFill>
                  <a:srgbClr val="000000"/>
                </a:solidFill>
              </a:rPr>
              <a:t> capacity. AA and AAA bat- </a:t>
            </a:r>
            <a:r>
              <a:rPr dirty="0" sz="2800" lang="en-IN" err="1">
                <a:solidFill>
                  <a:srgbClr val="000000"/>
                </a:solidFill>
              </a:rPr>
              <a:t>teries</a:t>
            </a:r>
            <a:r>
              <a:rPr dirty="0" sz="2800" lang="en-IN">
                <a:solidFill>
                  <a:srgbClr val="000000"/>
                </a:solidFill>
              </a:rPr>
              <a:t> have typical capacities of 2000 and 800 </a:t>
            </a:r>
            <a:r>
              <a:rPr dirty="0" sz="2800" lang="en-IN" err="1">
                <a:solidFill>
                  <a:srgbClr val="000000"/>
                </a:solidFill>
              </a:rPr>
              <a:t>mAh</a:t>
            </a:r>
            <a:r>
              <a:rPr dirty="0" sz="2800" lang="en-IN">
                <a:solidFill>
                  <a:srgbClr val="000000"/>
                </a:solidFill>
              </a:rPr>
              <a:t>, respectively. </a:t>
            </a:r>
          </a:p>
        </p:txBody>
      </p:sp>
      <p:sp>
        <p:nvSpPr>
          <p:cNvPr id="1048747" name="TextBox 1048736"/>
          <p:cNvSpPr txBox="1"/>
          <p:nvPr/>
        </p:nvSpPr>
        <p:spPr>
          <a:xfrm>
            <a:off x="219024" y="4646023"/>
            <a:ext cx="8761006" cy="1767840"/>
          </a:xfrm>
          <a:prstGeom prst="rect"/>
        </p:spPr>
        <p:txBody>
          <a:bodyPr rtlCol="0" wrap="square">
            <a:spAutoFit/>
          </a:bodyPr>
          <a:p>
            <a:r>
              <a:rPr dirty="0" sz="2800" lang="en-IN">
                <a:solidFill>
                  <a:srgbClr val="000000"/>
                </a:solidFill>
              </a:rPr>
              <a:t>High-powered hearing aids need the greatest current, and some batteries are advertised as being more able to supply the high currents these hearing aids need without losing too much voltage. </a:t>
            </a: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22" name="TextBox 1048613"/>
          <p:cNvSpPr txBox="1"/>
          <p:nvPr/>
        </p:nvSpPr>
        <p:spPr>
          <a:xfrm>
            <a:off x="298739" y="194850"/>
            <a:ext cx="8578994" cy="2948940"/>
          </a:xfrm>
          <a:prstGeom prst="rect"/>
        </p:spPr>
        <p:txBody>
          <a:bodyPr rtlCol="0" wrap="square">
            <a:spAutoFit/>
          </a:bodyPr>
          <a:p>
            <a:pPr algn="ctr"/>
            <a:r>
              <a:rPr b="1" dirty="0" sz="3500" lang="en-IN">
                <a:solidFill>
                  <a:srgbClr val="BF0000"/>
                </a:solidFill>
                <a:effectLst>
                  <a:outerShdw algn="br" blurRad="38100" dir="2700000" dist="38100" rotWithShape="0">
                    <a:srgbClr val="000000"/>
                  </a:outerShdw>
                </a:effectLst>
                <a:latin typeface="Noto Serif CJK SC"/>
                <a:ea typeface="Noto Serif CJK SC"/>
                <a:cs typeface="Noto Serif CJK SC"/>
              </a:rPr>
              <a:t>Digital Signal </a:t>
            </a:r>
            <a:r>
              <a:rPr b="1" dirty="0" sz="3500" lang="en-IN" smtClean="0">
                <a:solidFill>
                  <a:srgbClr val="BF0000"/>
                </a:solidFill>
                <a:effectLst>
                  <a:outerShdw algn="br" blurRad="38100" dir="2700000" dist="38100" rotWithShape="0">
                    <a:srgbClr val="000000"/>
                  </a:outerShdw>
                </a:effectLst>
                <a:latin typeface="Noto Serif CJK SC"/>
                <a:ea typeface="Noto Serif CJK SC"/>
                <a:cs typeface="Noto Serif CJK SC"/>
              </a:rPr>
              <a:t>Processing</a:t>
            </a:r>
            <a:r>
              <a:rPr b="1" dirty="0" sz="2800" lang="en-IN">
                <a:solidFill>
                  <a:srgbClr val="000000"/>
                </a:solidFill>
                <a:effectLst>
                  <a:outerShdw algn="br" blurRad="38100" dir="2700000" dist="38100" rotWithShape="0">
                    <a:srgbClr val="000000"/>
                  </a:outerShdw>
                </a:effectLst>
              </a:rPr>
              <a:t>
</a:t>
            </a:r>
            <a:endParaRPr dirty="0" sz="2800" lang="en-IN">
              <a:solidFill>
                <a:srgbClr val="000000"/>
              </a:solidFill>
            </a:endParaRPr>
          </a:p>
          <a:p>
            <a:r>
              <a:rPr dirty="0" sz="2800" lang="en-IN">
                <a:solidFill>
                  <a:srgbClr val="000000"/>
                </a:solidFill>
              </a:rPr>
              <a:t>The incoming acoustic signal is changed into an electric signal (analog) signal which is then converted into numbers (Binary Code) for further processing.</a:t>
            </a:r>
          </a:p>
        </p:txBody>
      </p:sp>
      <p:sp>
        <p:nvSpPr>
          <p:cNvPr id="1048623" name="TextBox 1048614"/>
          <p:cNvSpPr txBox="1"/>
          <p:nvPr/>
        </p:nvSpPr>
        <p:spPr>
          <a:xfrm>
            <a:off x="274665" y="2971799"/>
            <a:ext cx="8869335" cy="1348740"/>
          </a:xfrm>
          <a:prstGeom prst="rect"/>
        </p:spPr>
        <p:txBody>
          <a:bodyPr rtlCol="0" wrap="square">
            <a:spAutoFit/>
          </a:bodyPr>
          <a:p>
            <a:r>
              <a:rPr dirty="0" sz="2800" lang="en-IN">
                <a:solidFill>
                  <a:srgbClr val="000000"/>
                </a:solidFill>
              </a:rPr>
              <a:t>Digital aids convert sound waves into numerical codes, similar to the binary code of </a:t>
            </a:r>
            <a:r>
              <a:rPr dirty="0" sz="2800" lang="en-IN" smtClean="0">
                <a:solidFill>
                  <a:srgbClr val="000000"/>
                </a:solidFill>
              </a:rPr>
              <a:t>a computer, before </a:t>
            </a:r>
            <a:r>
              <a:rPr dirty="0" sz="2800" lang="en-IN">
                <a:solidFill>
                  <a:srgbClr val="000000"/>
                </a:solidFill>
              </a:rPr>
              <a:t>amplifying them.</a:t>
            </a:r>
          </a:p>
        </p:txBody>
      </p:sp>
      <p:sp>
        <p:nvSpPr>
          <p:cNvPr id="1048624" name="TextBox 1048615"/>
          <p:cNvSpPr txBox="1"/>
          <p:nvPr/>
        </p:nvSpPr>
        <p:spPr>
          <a:xfrm>
            <a:off x="404830" y="4657999"/>
            <a:ext cx="8739170" cy="1767841"/>
          </a:xfrm>
          <a:prstGeom prst="rect"/>
        </p:spPr>
        <p:txBody>
          <a:bodyPr rtlCol="0" wrap="square">
            <a:spAutoFit/>
          </a:bodyPr>
          <a:p>
            <a:r>
              <a:rPr dirty="0" sz="2800" lang="en-IN">
                <a:solidFill>
                  <a:srgbClr val="000000"/>
                </a:solidFill>
              </a:rPr>
              <a:t>Because the code also includes information about a sound’s pitch or </a:t>
            </a:r>
            <a:r>
              <a:rPr dirty="0" sz="2800" lang="en-IN" smtClean="0">
                <a:solidFill>
                  <a:srgbClr val="000000"/>
                </a:solidFill>
              </a:rPr>
              <a:t>loudness, the </a:t>
            </a:r>
            <a:r>
              <a:rPr dirty="0" sz="2800" lang="en-IN">
                <a:solidFill>
                  <a:srgbClr val="000000"/>
                </a:solidFill>
              </a:rPr>
              <a:t>aid can be specially programmed to amplify some frequencies more than others.</a:t>
            </a:r>
          </a:p>
        </p:txBody>
      </p:sp>
    </p:spTree>
  </p:cSld>
  <p:clrMapOvr>
    <a:masterClrMapping/>
  </p:clrMapOvr>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748" name="TextBox 1048737"/>
          <p:cNvSpPr txBox="1"/>
          <p:nvPr/>
        </p:nvSpPr>
        <p:spPr>
          <a:xfrm>
            <a:off x="514336" y="1200506"/>
            <a:ext cx="8299738" cy="2606041"/>
          </a:xfrm>
          <a:prstGeom prst="rect"/>
        </p:spPr>
        <p:txBody>
          <a:bodyPr rtlCol="0" wrap="square">
            <a:spAutoFit/>
          </a:bodyPr>
          <a:p>
            <a:r>
              <a:rPr sz="2800" lang="en-IN">
                <a:solidFill>
                  <a:srgbClr val="000000"/>
                </a:solidFill>
              </a:rPr>
              <a:t>These are referred to as HP (High Performance or High Power) batter- ies, and may have the prefix H in their name. These are also zinc-air cells, but have bigger holes to allow oxygen in at a faster rate and use an electrolyte that causes less voltage drop during high current demand.</a:t>
            </a:r>
          </a:p>
        </p:txBody>
      </p:sp>
      <p:sp>
        <p:nvSpPr>
          <p:cNvPr id="1048749" name="TextBox 1048738"/>
          <p:cNvSpPr txBox="1"/>
          <p:nvPr/>
        </p:nvSpPr>
        <p:spPr>
          <a:xfrm>
            <a:off x="514336" y="4415412"/>
            <a:ext cx="8081505" cy="1767840"/>
          </a:xfrm>
          <a:prstGeom prst="rect"/>
        </p:spPr>
        <p:txBody>
          <a:bodyPr rtlCol="0" wrap="square">
            <a:spAutoFit/>
          </a:bodyPr>
          <a:p>
            <a:r>
              <a:rPr sz="2800" lang="en-IN">
                <a:solidFill>
                  <a:srgbClr val="000000"/>
                </a:solidFill>
              </a:rPr>
              <a:t>HP batteries should give a longer life than a standard battery if the hearing aid has a high peak-current demand, but will give a shorter life if the hearing aid has a low peak-current demand. </a:t>
            </a:r>
          </a:p>
        </p:txBody>
      </p:sp>
    </p:spTree>
  </p:cSld>
  <p:clrMapOvr>
    <a:masterClrMapping/>
  </p:clrMapOvr>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750" name="TextBox 1048739"/>
          <p:cNvSpPr txBox="1"/>
          <p:nvPr/>
        </p:nvSpPr>
        <p:spPr>
          <a:xfrm>
            <a:off x="315766" y="2545079"/>
            <a:ext cx="8039965" cy="2186941"/>
          </a:xfrm>
          <a:prstGeom prst="rect"/>
        </p:spPr>
        <p:txBody>
          <a:bodyPr rtlCol="0" wrap="square">
            <a:spAutoFit/>
          </a:bodyPr>
          <a:p>
            <a:r>
              <a:rPr dirty="0" sz="2800" lang="en-IN">
                <a:solidFill>
                  <a:srgbClr val="000000"/>
                </a:solidFill>
              </a:rPr>
              <a:t>Peak-current demand can be assessed in a test box equipped with a battery pill, by applying a</a:t>
            </a:r>
            <a:r>
              <a:rPr dirty="0" sz="2800" lang="en-US">
                <a:solidFill>
                  <a:srgbClr val="000000"/>
                </a:solidFill>
              </a:rPr>
              <a:t>500 Hz signal at 90 dB SPL with a high volume control setting. Read the current as soon as you switch </a:t>
            </a:r>
            <a:r>
              <a:rPr dirty="0" sz="2800" lang="en-US" smtClean="0">
                <a:solidFill>
                  <a:srgbClr val="000000"/>
                </a:solidFill>
              </a:rPr>
              <a:t>on </a:t>
            </a:r>
            <a:r>
              <a:rPr dirty="0" sz="2800" lang="en-US">
                <a:solidFill>
                  <a:srgbClr val="000000"/>
                </a:solidFill>
              </a:rPr>
              <a:t>the sound. </a:t>
            </a:r>
            <a:endParaRPr dirty="0" sz="2800" lang="en-IN">
              <a:solidFill>
                <a:srgbClr val="000000"/>
              </a:solidFill>
            </a:endParaRPr>
          </a:p>
        </p:txBody>
      </p:sp>
      <p:sp>
        <p:nvSpPr>
          <p:cNvPr id="1048751" name="TextBox 1048740"/>
          <p:cNvSpPr txBox="1"/>
          <p:nvPr/>
        </p:nvSpPr>
        <p:spPr>
          <a:xfrm>
            <a:off x="315768" y="354490"/>
            <a:ext cx="8512464" cy="1767841"/>
          </a:xfrm>
          <a:prstGeom prst="rect"/>
        </p:spPr>
        <p:txBody>
          <a:bodyPr rtlCol="0" wrap="square">
            <a:spAutoFit/>
          </a:bodyPr>
          <a:p>
            <a:r>
              <a:rPr sz="2800" lang="en-IN">
                <a:solidFill>
                  <a:srgbClr val="000000"/>
                </a:solidFill>
              </a:rPr>
              <a:t>HP batteries should be used if a hearing aid draws more than about 8 mA (for a size 13 or 312 battery) or more than about 18 mA (for a size 675 battery) when the hearing aid is saturated.</a:t>
            </a:r>
          </a:p>
        </p:txBody>
      </p:sp>
      <p:sp>
        <p:nvSpPr>
          <p:cNvPr id="1048752" name="TextBox 1048741"/>
          <p:cNvSpPr txBox="1"/>
          <p:nvPr/>
        </p:nvSpPr>
        <p:spPr>
          <a:xfrm>
            <a:off x="315766" y="4991600"/>
            <a:ext cx="8381609" cy="2186940"/>
          </a:xfrm>
          <a:prstGeom prst="rect"/>
        </p:spPr>
        <p:txBody>
          <a:bodyPr rtlCol="0" wrap="square">
            <a:spAutoFit/>
          </a:bodyPr>
          <a:p>
            <a:r>
              <a:rPr dirty="0" sz="2800" lang="en-IN">
                <a:solidFill>
                  <a:srgbClr val="000000"/>
                </a:solidFill>
              </a:rPr>
              <a:t>For hearing aids intended for open-fit 
applications, also test with a higher frequency, say 
2000 Hz, as the hearing aid may be configured to give </a:t>
            </a:r>
            <a:r>
              <a:rPr dirty="0" sz="2800" lang="en-IN" smtClean="0">
                <a:solidFill>
                  <a:srgbClr val="000000"/>
                </a:solidFill>
              </a:rPr>
              <a:t>no </a:t>
            </a:r>
            <a:r>
              <a:rPr dirty="0" sz="2800" lang="en-IN">
                <a:solidFill>
                  <a:srgbClr val="000000"/>
                </a:solidFill>
              </a:rPr>
              <a:t>output for low-frequency sounds.
</a:t>
            </a:r>
          </a:p>
        </p:txBody>
      </p:sp>
    </p:spTree>
  </p:cSld>
  <p:clrMapOvr>
    <a:masterClrMapping/>
  </p:clrMapOvr>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753" name="TextBox 1048742"/>
          <p:cNvSpPr txBox="1"/>
          <p:nvPr/>
        </p:nvSpPr>
        <p:spPr>
          <a:xfrm>
            <a:off x="444178" y="412809"/>
            <a:ext cx="8212648" cy="2186941"/>
          </a:xfrm>
          <a:prstGeom prst="rect"/>
        </p:spPr>
        <p:txBody>
          <a:bodyPr rtlCol="0" wrap="square">
            <a:spAutoFit/>
          </a:bodyPr>
          <a:p>
            <a:r>
              <a:rPr sz="2800" lang="en-IN">
                <a:solidFill>
                  <a:srgbClr val="000000"/>
                </a:solidFill>
              </a:rPr>
              <a:t>Table 2.3 shows the capacity of good zinc-air batter</a:t>
            </a:r>
            <a:r>
              <a:rPr sz="2800" lang="en-US">
                <a:solidFill>
                  <a:srgbClr val="000000"/>
                </a:solidFill>
              </a:rPr>
              <a:t>i</a:t>
            </a:r>
            <a:r>
              <a:rPr sz="2800" lang="en-IN">
                <a:solidFill>
                  <a:srgbClr val="000000"/>
                </a:solidFill>
              </a:rPr>
              <a:t>es of various sizes. Some brands claim greater capac</a:t>
            </a:r>
            <a:r>
              <a:rPr sz="2800" lang="en-US">
                <a:solidFill>
                  <a:srgbClr val="000000"/>
                </a:solidFill>
              </a:rPr>
              <a:t>i</a:t>
            </a:r>
            <a:r>
              <a:rPr sz="2800" lang="en-IN">
                <a:solidFill>
                  <a:srgbClr val="000000"/>
                </a:solidFill>
              </a:rPr>
              <a:t>ty than those shown, and some have less capacity. 
</a:t>
            </a:r>
          </a:p>
        </p:txBody>
      </p:sp>
      <p:sp>
        <p:nvSpPr>
          <p:cNvPr id="1048754" name="TextBox 1048743"/>
          <p:cNvSpPr txBox="1"/>
          <p:nvPr/>
        </p:nvSpPr>
        <p:spPr>
          <a:xfrm>
            <a:off x="313550" y="2572294"/>
            <a:ext cx="8085427" cy="954107"/>
          </a:xfrm>
          <a:prstGeom prst="rect"/>
        </p:spPr>
        <p:txBody>
          <a:bodyPr rtlCol="0" wrap="square">
            <a:spAutoFit/>
          </a:bodyPr>
          <a:p>
            <a:r>
              <a:rPr dirty="0" sz="2800" lang="en-IN">
                <a:solidFill>
                  <a:srgbClr val="000000"/>
                </a:solidFill>
              </a:rPr>
              <a:t>Mercuric oxide batteries have capacities about half </a:t>
            </a:r>
            <a:r>
              <a:rPr dirty="0" sz="2800" lang="en-IN" smtClean="0">
                <a:solidFill>
                  <a:srgbClr val="000000"/>
                </a:solidFill>
              </a:rPr>
              <a:t>that </a:t>
            </a:r>
            <a:r>
              <a:rPr dirty="0" sz="2800" lang="en-IN">
                <a:solidFill>
                  <a:srgbClr val="000000"/>
                </a:solidFill>
              </a:rPr>
              <a:t>of zinc-air batteries of the same size.</a:t>
            </a:r>
          </a:p>
        </p:txBody>
      </p:sp>
      <p:sp>
        <p:nvSpPr>
          <p:cNvPr id="1048755" name="TextBox 1048744"/>
          <p:cNvSpPr txBox="1"/>
          <p:nvPr/>
        </p:nvSpPr>
        <p:spPr>
          <a:xfrm>
            <a:off x="352740" y="3972569"/>
            <a:ext cx="8365944" cy="2606041"/>
          </a:xfrm>
          <a:prstGeom prst="rect"/>
        </p:spPr>
        <p:txBody>
          <a:bodyPr rtlCol="0" wrap="square">
            <a:spAutoFit/>
          </a:bodyPr>
          <a:p>
            <a:r>
              <a:rPr dirty="0" sz="2800" lang="en-IN">
                <a:solidFill>
                  <a:srgbClr val="000000"/>
                </a:solidFill>
              </a:rPr>
              <a:t>Two </a:t>
            </a:r>
            <a:r>
              <a:rPr dirty="0" sz="2800" lang="en-IN" err="1">
                <a:solidFill>
                  <a:srgbClr val="000000"/>
                </a:solidFill>
              </a:rPr>
              <a:t>labeling</a:t>
            </a:r>
            <a:r>
              <a:rPr dirty="0" sz="2800" lang="en-IN">
                <a:solidFill>
                  <a:srgbClr val="000000"/>
                </a:solidFill>
              </a:rPr>
              <a:t> systems are used: the labels in the first column </a:t>
            </a:r>
            <a:r>
              <a:rPr dirty="0" sz="2800" lang="en-IN" smtClean="0">
                <a:solidFill>
                  <a:srgbClr val="000000"/>
                </a:solidFill>
              </a:rPr>
              <a:t>are </a:t>
            </a:r>
            <a:r>
              <a:rPr dirty="0" sz="2800" lang="en-IN">
                <a:solidFill>
                  <a:srgbClr val="000000"/>
                </a:solidFill>
              </a:rPr>
              <a:t>most common, while those in the second column </a:t>
            </a:r>
            <a:r>
              <a:rPr dirty="0" sz="2800" lang="en-IN" smtClean="0">
                <a:solidFill>
                  <a:srgbClr val="000000"/>
                </a:solidFill>
              </a:rPr>
              <a:t>are </a:t>
            </a:r>
            <a:r>
              <a:rPr dirty="0" sz="2800" lang="en-IN">
                <a:solidFill>
                  <a:srgbClr val="000000"/>
                </a:solidFill>
              </a:rPr>
              <a:t>specified in international standards.795 Figure 2.24 </a:t>
            </a:r>
            <a:r>
              <a:rPr dirty="0" sz="2800" lang="en-IN" smtClean="0">
                <a:solidFill>
                  <a:srgbClr val="000000"/>
                </a:solidFill>
              </a:rPr>
              <a:t>shows </a:t>
            </a:r>
            <a:r>
              <a:rPr dirty="0" sz="2800" lang="en-IN">
                <a:solidFill>
                  <a:srgbClr val="000000"/>
                </a:solidFill>
              </a:rPr>
              <a:t>each of the batteries drawn full size. 
</a:t>
            </a:r>
          </a:p>
        </p:txBody>
      </p:sp>
    </p:spTree>
  </p:cSld>
  <p:clrMapOvr>
    <a:masterClrMapping/>
  </p:clrMapOvr>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pic>
        <p:nvPicPr>
          <p:cNvPr id="2097178" name="Picture 2097177"/>
          <p:cNvPicPr>
            <a:picLocks/>
          </p:cNvPicPr>
          <p:nvPr/>
        </p:nvPicPr>
        <p:blipFill>
          <a:blip xmlns:r="http://schemas.openxmlformats.org/officeDocument/2006/relationships" r:embed="rId1"/>
          <a:stretch>
            <a:fillRect/>
          </a:stretch>
        </p:blipFill>
        <p:spPr>
          <a:xfrm>
            <a:off x="0" y="214386"/>
            <a:ext cx="8974183" cy="6363614"/>
          </a:xfrm>
          <a:prstGeom prst="rect"/>
        </p:spPr>
      </p:pic>
    </p:spTree>
  </p:cSld>
  <p:clrMapOvr>
    <a:masterClrMapping/>
  </p:clrMapOvr>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756" name="TextBox 1048745"/>
          <p:cNvSpPr txBox="1"/>
          <p:nvPr/>
        </p:nvSpPr>
        <p:spPr>
          <a:xfrm>
            <a:off x="454851" y="597674"/>
            <a:ext cx="6009772" cy="612140"/>
          </a:xfrm>
          <a:prstGeom prst="rect"/>
        </p:spPr>
        <p:txBody>
          <a:bodyPr rtlCol="0" wrap="square">
            <a:spAutoFit/>
          </a:bodyPr>
          <a:p>
            <a:r>
              <a:rPr b="1" sz="3500" lang="en-US">
                <a:solidFill>
                  <a:srgbClr val="BF0000"/>
                </a:solidFill>
              </a:rPr>
              <a:t>Life of Hearing aid battery</a:t>
            </a:r>
            <a:r>
              <a:rPr sz="2800" lang="en-US">
                <a:solidFill>
                  <a:srgbClr val="000000"/>
                </a:solidFill>
              </a:rPr>
              <a:t> </a:t>
            </a:r>
            <a:endParaRPr sz="2800" lang="en-IN">
              <a:solidFill>
                <a:srgbClr val="000000"/>
              </a:solidFill>
            </a:endParaRPr>
          </a:p>
        </p:txBody>
      </p:sp>
      <p:sp>
        <p:nvSpPr>
          <p:cNvPr id="1048757" name="TextBox 1048746"/>
          <p:cNvSpPr txBox="1"/>
          <p:nvPr/>
        </p:nvSpPr>
        <p:spPr>
          <a:xfrm>
            <a:off x="571999" y="2025373"/>
            <a:ext cx="7213464" cy="3025141"/>
          </a:xfrm>
          <a:prstGeom prst="rect"/>
        </p:spPr>
        <p:txBody>
          <a:bodyPr rtlCol="0" wrap="square">
            <a:spAutoFit/>
          </a:bodyPr>
          <a:p>
            <a:r>
              <a:rPr dirty="0" sz="2800" lang="en-US">
                <a:solidFill>
                  <a:srgbClr val="000000"/>
                </a:solidFill>
              </a:rPr>
              <a:t>675(BTE): -  9-20 days</a:t>
            </a:r>
            <a:endParaRPr dirty="0" sz="2800" lang="en-IN">
              <a:solidFill>
                <a:srgbClr val="000000"/>
              </a:solidFill>
            </a:endParaRPr>
          </a:p>
          <a:p>
            <a:endParaRPr dirty="0" sz="2800" lang="en-IN">
              <a:solidFill>
                <a:srgbClr val="000000"/>
              </a:solidFill>
            </a:endParaRPr>
          </a:p>
          <a:p>
            <a:r>
              <a:rPr dirty="0" sz="2800" lang="en-US">
                <a:solidFill>
                  <a:srgbClr val="000000"/>
                </a:solidFill>
              </a:rPr>
              <a:t>312(</a:t>
            </a:r>
            <a:r>
              <a:rPr dirty="0" sz="2800" lang="en-US" err="1">
                <a:solidFill>
                  <a:srgbClr val="000000"/>
                </a:solidFill>
              </a:rPr>
              <a:t>miniBTE</a:t>
            </a:r>
            <a:r>
              <a:rPr dirty="0" sz="2800" lang="en-US">
                <a:solidFill>
                  <a:srgbClr val="000000"/>
                </a:solidFill>
              </a:rPr>
              <a:t>, RITE, ITC):-  3-10days</a:t>
            </a:r>
            <a:endParaRPr dirty="0" sz="2800" lang="en-IN">
              <a:solidFill>
                <a:srgbClr val="000000"/>
              </a:solidFill>
            </a:endParaRPr>
          </a:p>
          <a:p>
            <a:endParaRPr dirty="0" sz="2800" lang="en-IN">
              <a:solidFill>
                <a:srgbClr val="000000"/>
              </a:solidFill>
            </a:endParaRPr>
          </a:p>
          <a:p>
            <a:r>
              <a:rPr dirty="0" sz="2800" lang="en-US">
                <a:solidFill>
                  <a:srgbClr val="000000"/>
                </a:solidFill>
              </a:rPr>
              <a:t>10(</a:t>
            </a:r>
            <a:r>
              <a:rPr dirty="0" sz="2800" lang="en-US" err="1">
                <a:solidFill>
                  <a:srgbClr val="000000"/>
                </a:solidFill>
              </a:rPr>
              <a:t>miniRITE</a:t>
            </a:r>
            <a:r>
              <a:rPr dirty="0" sz="2800" lang="en-US">
                <a:solidFill>
                  <a:srgbClr val="000000"/>
                </a:solidFill>
              </a:rPr>
              <a:t>, CIC) :-   3 -7days</a:t>
            </a:r>
            <a:endParaRPr dirty="0" sz="2800" lang="en-IN">
              <a:solidFill>
                <a:srgbClr val="000000"/>
              </a:solidFill>
            </a:endParaRPr>
          </a:p>
          <a:p>
            <a:endParaRPr dirty="0" sz="2800" lang="en-IN">
              <a:solidFill>
                <a:srgbClr val="000000"/>
              </a:solidFill>
            </a:endParaRPr>
          </a:p>
          <a:p>
            <a:r>
              <a:rPr dirty="0" sz="2800" lang="en-US">
                <a:solidFill>
                  <a:srgbClr val="000000"/>
                </a:solidFill>
              </a:rPr>
              <a:t>13(BTE, ITE) :-  6-14days</a:t>
            </a:r>
            <a:endParaRPr dirty="0" sz="2800" lang="en-IN">
              <a:solidFill>
                <a:srgbClr val="000000"/>
              </a:solidFill>
            </a:endParaRPr>
          </a:p>
        </p:txBody>
      </p:sp>
    </p:spTree>
  </p:cSld>
  <p:clrMapOvr>
    <a:masterClrMapping/>
  </p:clrMapOvr>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758" name="TextBox 1048747"/>
          <p:cNvSpPr txBox="1"/>
          <p:nvPr/>
        </p:nvSpPr>
        <p:spPr>
          <a:xfrm rot="5050">
            <a:off x="270392" y="636383"/>
            <a:ext cx="8603216" cy="3025140"/>
          </a:xfrm>
          <a:prstGeom prst="rect"/>
        </p:spPr>
        <p:txBody>
          <a:bodyPr rtlCol="0" wrap="square">
            <a:spAutoFit/>
          </a:bodyPr>
          <a:p>
            <a:r>
              <a:rPr dirty="0" sz="2800" lang="en-IN">
                <a:solidFill>
                  <a:srgbClr val="000000"/>
                </a:solidFill>
              </a:rPr>
              <a:t>Zinc-air batteries are the preferred type of </a:t>
            </a:r>
            <a:r>
              <a:rPr dirty="0" sz="2800" lang="en-IN" err="1">
                <a:solidFill>
                  <a:srgbClr val="000000"/>
                </a:solidFill>
              </a:rPr>
              <a:t>nonrechargeable</a:t>
            </a:r>
            <a:r>
              <a:rPr dirty="0" sz="2800" lang="en-IN">
                <a:solidFill>
                  <a:srgbClr val="000000"/>
                </a:solidFill>
              </a:rPr>
              <a:t> cell because they are the cheapest (per </a:t>
            </a:r>
            <a:r>
              <a:rPr dirty="0" sz="2800" lang="en-IN" err="1" smtClean="0">
                <a:solidFill>
                  <a:srgbClr val="000000"/>
                </a:solidFill>
              </a:rPr>
              <a:t>mAh</a:t>
            </a:r>
            <a:r>
              <a:rPr dirty="0" sz="2800" lang="en-IN">
                <a:solidFill>
                  <a:srgbClr val="000000"/>
                </a:solidFill>
              </a:rPr>
              <a:t>), they do not have to be changed as often as 
mercury or silver batteries, and they have </a:t>
            </a:r>
            <a:r>
              <a:rPr dirty="0" sz="2800" lang="en-IN" smtClean="0">
                <a:solidFill>
                  <a:srgbClr val="000000"/>
                </a:solidFill>
              </a:rPr>
              <a:t>less adverse environmental </a:t>
            </a:r>
            <a:r>
              <a:rPr dirty="0" sz="2800" lang="en-IN">
                <a:solidFill>
                  <a:srgbClr val="000000"/>
                </a:solidFill>
              </a:rPr>
              <a:t>consequences than mercury batteries </a:t>
            </a:r>
            <a:r>
              <a:rPr dirty="0" sz="2800" lang="en-IN" smtClean="0">
                <a:solidFill>
                  <a:srgbClr val="000000"/>
                </a:solidFill>
              </a:rPr>
              <a:t>when </a:t>
            </a:r>
            <a:r>
              <a:rPr dirty="0" sz="2800" lang="en-IN">
                <a:solidFill>
                  <a:srgbClr val="000000"/>
                </a:solidFill>
              </a:rPr>
              <a:t>they are discarded. </a:t>
            </a:r>
          </a:p>
        </p:txBody>
      </p:sp>
      <p:sp>
        <p:nvSpPr>
          <p:cNvPr id="1048759" name="TextBox 1048748"/>
          <p:cNvSpPr txBox="1"/>
          <p:nvPr/>
        </p:nvSpPr>
        <p:spPr>
          <a:xfrm>
            <a:off x="268482" y="4559659"/>
            <a:ext cx="8231569" cy="1767840"/>
          </a:xfrm>
          <a:prstGeom prst="rect"/>
        </p:spPr>
        <p:txBody>
          <a:bodyPr rtlCol="0" wrap="square">
            <a:spAutoFit/>
          </a:bodyPr>
          <a:p>
            <a:r>
              <a:rPr dirty="0" sz="2800" lang="en-IN">
                <a:solidFill>
                  <a:srgbClr val="000000"/>
                </a:solidFill>
              </a:rPr>
              <a:t>Mercuric oxide batteries </a:t>
            </a:r>
            <a:r>
              <a:rPr dirty="0" sz="2800" lang="en-IN" smtClean="0">
                <a:solidFill>
                  <a:srgbClr val="000000"/>
                </a:solidFill>
              </a:rPr>
              <a:t>are </a:t>
            </a:r>
            <a:r>
              <a:rPr dirty="0" sz="2800" lang="en-IN">
                <a:solidFill>
                  <a:srgbClr val="000000"/>
                </a:solidFill>
              </a:rPr>
              <a:t>now rarely used because the hazardous </a:t>
            </a:r>
            <a:r>
              <a:rPr dirty="0" sz="2800" lang="en-IN" smtClean="0">
                <a:solidFill>
                  <a:srgbClr val="000000"/>
                </a:solidFill>
              </a:rPr>
              <a:t>nature of mercury </a:t>
            </a:r>
            <a:r>
              <a:rPr dirty="0" sz="2800" lang="en-IN">
                <a:solidFill>
                  <a:srgbClr val="000000"/>
                </a:solidFill>
              </a:rPr>
              <a:t>when discarded, and especially if ingested. 
</a:t>
            </a:r>
          </a:p>
        </p:txBody>
      </p:sp>
    </p:spTree>
  </p:cSld>
  <p:clrMapOvr>
    <a:masterClrMapping/>
  </p:clrMapOvr>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760" name="TextBox 1048749"/>
          <p:cNvSpPr txBox="1"/>
          <p:nvPr/>
        </p:nvSpPr>
        <p:spPr>
          <a:xfrm>
            <a:off x="2102973" y="1223803"/>
            <a:ext cx="4572000" cy="510540"/>
          </a:xfrm>
          <a:prstGeom prst="rect"/>
        </p:spPr>
        <p:txBody>
          <a:bodyPr rtlCol="0" wrap="square">
            <a:spAutoFit/>
          </a:bodyPr>
          <a:p>
            <a:r>
              <a:rPr sz="2800" lang="en-IN">
                <a:solidFill>
                  <a:srgbClr val="000000"/>
                </a:solidFill>
              </a:rPr>
              <a:t>  </a:t>
            </a:r>
          </a:p>
        </p:txBody>
      </p:sp>
      <p:sp>
        <p:nvSpPr>
          <p:cNvPr id="1048761" name="TextBox 1048750"/>
          <p:cNvSpPr txBox="1"/>
          <p:nvPr/>
        </p:nvSpPr>
        <p:spPr>
          <a:xfrm>
            <a:off x="617974" y="403859"/>
            <a:ext cx="8347966" cy="1767841"/>
          </a:xfrm>
          <a:prstGeom prst="rect"/>
        </p:spPr>
        <p:txBody>
          <a:bodyPr rtlCol="0" wrap="square">
            <a:spAutoFit/>
          </a:bodyPr>
          <a:p>
            <a:r>
              <a:rPr dirty="0" sz="2800" lang="en-IN">
                <a:solidFill>
                  <a:srgbClr val="000000"/>
                </a:solidFill>
              </a:rPr>
              <a:t>In the past, all zinc-air batteries contained small 
amounts of mercury, but mercury-free varieties are 
increasingly available and may colloquially be called </a:t>
            </a:r>
            <a:r>
              <a:rPr dirty="0" sz="2800" lang="en-IN" smtClean="0">
                <a:solidFill>
                  <a:srgbClr val="000000"/>
                </a:solidFill>
              </a:rPr>
              <a:t>green </a:t>
            </a:r>
            <a:r>
              <a:rPr dirty="0" sz="2800" lang="en-IN">
                <a:solidFill>
                  <a:srgbClr val="000000"/>
                </a:solidFill>
              </a:rPr>
              <a:t>batteries.</a:t>
            </a:r>
          </a:p>
        </p:txBody>
      </p:sp>
    </p:spTree>
  </p:cSld>
  <p:clrMapOvr>
    <a:masterClrMapping/>
  </p:clrMapOvr>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762" name="TextBox 1048751"/>
          <p:cNvSpPr txBox="1"/>
          <p:nvPr/>
        </p:nvSpPr>
        <p:spPr>
          <a:xfrm>
            <a:off x="1035671" y="831298"/>
            <a:ext cx="6289271" cy="688339"/>
          </a:xfrm>
          <a:prstGeom prst="rect"/>
          <a:solidFill>
            <a:srgbClr val="99CCFF"/>
          </a:solidFill>
        </p:spPr>
        <p:txBody>
          <a:bodyPr rtlCol="0" wrap="square">
            <a:spAutoFit/>
          </a:bodyPr>
          <a:p>
            <a:pPr algn="ctr"/>
            <a:r>
              <a:rPr b="1" sz="4100" lang="en-US">
                <a:solidFill>
                  <a:srgbClr val="FF0000"/>
                </a:solidFill>
              </a:rPr>
              <a:t>Telecoils</a:t>
            </a:r>
            <a:endParaRPr b="1" sz="4100" lang="en-IN">
              <a:solidFill>
                <a:srgbClr val="FF0000"/>
              </a:solidFill>
            </a:endParaRPr>
          </a:p>
        </p:txBody>
      </p:sp>
      <p:sp>
        <p:nvSpPr>
          <p:cNvPr id="1048763" name="TextBox 1048752"/>
          <p:cNvSpPr txBox="1"/>
          <p:nvPr/>
        </p:nvSpPr>
        <p:spPr>
          <a:xfrm>
            <a:off x="337953" y="2479641"/>
            <a:ext cx="8250216" cy="3025140"/>
          </a:xfrm>
          <a:prstGeom prst="rect"/>
        </p:spPr>
        <p:txBody>
          <a:bodyPr rtlCol="0" wrap="square">
            <a:spAutoFit/>
          </a:bodyPr>
          <a:p>
            <a:r>
              <a:rPr sz="2800" lang="en-US">
                <a:solidFill>
                  <a:srgbClr val="000000"/>
                </a:solidFill>
              </a:rPr>
              <a:t>A telecoil is a small coil of wire that produces a volt- age when an alternating magnetic field flows through it. </a:t>
            </a:r>
            <a:endParaRPr sz="2800" lang="en-IN">
              <a:solidFill>
                <a:srgbClr val="000000"/>
              </a:solidFill>
            </a:endParaRPr>
          </a:p>
          <a:p>
            <a:endParaRPr sz="2800" lang="en-IN">
              <a:solidFill>
                <a:srgbClr val="000000"/>
              </a:solidFill>
            </a:endParaRPr>
          </a:p>
          <a:p>
            <a:r>
              <a:rPr sz="2800" lang="en-US">
                <a:solidFill>
                  <a:srgbClr val="000000"/>
                </a:solidFill>
              </a:rPr>
              <a:t>The magnetic field to be picked up by the telecoil is generated by an electrical current that has the same waveform as the original audio signal.</a:t>
            </a:r>
            <a:endParaRPr sz="2800" lang="en-IN">
              <a:solidFill>
                <a:srgbClr val="000000"/>
              </a:solidFill>
            </a:endParaRPr>
          </a:p>
        </p:txBody>
      </p:sp>
    </p:spTree>
  </p:cSld>
  <p:clrMapOvr>
    <a:masterClrMapping/>
  </p:clrMapOvr>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764" name="TextBox 1048753"/>
          <p:cNvSpPr txBox="1"/>
          <p:nvPr/>
        </p:nvSpPr>
        <p:spPr>
          <a:xfrm>
            <a:off x="402896" y="156386"/>
            <a:ext cx="8563946" cy="5958840"/>
          </a:xfrm>
          <a:prstGeom prst="rect"/>
        </p:spPr>
        <p:txBody>
          <a:bodyPr rtlCol="0" wrap="square">
            <a:spAutoFit/>
          </a:bodyPr>
          <a:p>
            <a:r>
              <a:rPr sz="2800" lang="en-US">
                <a:solidFill>
                  <a:srgbClr val="000000"/>
                </a:solidFill>
              </a:rPr>
              <a:t>This magnetic field may occur as a by-product of some device, such as from a loudspeaker or a receiver in a telephone, or may be generated intentionally by a loop of wire around a room or other small area. </a:t>
            </a:r>
            <a:endParaRPr sz="2800" lang="en-IN">
              <a:solidFill>
                <a:srgbClr val="000000"/>
              </a:solidFill>
            </a:endParaRPr>
          </a:p>
          <a:p>
            <a:endParaRPr sz="2800" lang="en-IN">
              <a:solidFill>
                <a:srgbClr val="000000"/>
              </a:solidFill>
            </a:endParaRPr>
          </a:p>
          <a:p>
            <a:r>
              <a:rPr sz="2800" lang="en-US">
                <a:solidFill>
                  <a:srgbClr val="000000"/>
                </a:solidFill>
              </a:rPr>
              <a:t>The process of an electrical current inducing a voltage in a coil some distance away is called induction. </a:t>
            </a:r>
            <a:endParaRPr sz="2800" lang="en-IN">
              <a:solidFill>
                <a:srgbClr val="000000"/>
              </a:solidFill>
            </a:endParaRPr>
          </a:p>
          <a:p>
            <a:endParaRPr sz="2800" lang="en-IN">
              <a:solidFill>
                <a:srgbClr val="000000"/>
              </a:solidFill>
            </a:endParaRPr>
          </a:p>
          <a:p>
            <a:r>
              <a:rPr sz="2800" lang="en-US">
                <a:solidFill>
                  <a:srgbClr val="000000"/>
                </a:solidFill>
              </a:rPr>
              <a:t> To increase the effectiveness of a telecoil, the wire is coiled around a rod made of ferrite material. Like iron, but even more so, ferrite provides an easy path for magnetic fields to flow through. </a:t>
            </a:r>
            <a:endParaRPr sz="2800" lang="en-IN">
              <a:solidFill>
                <a:srgbClr val="000000"/>
              </a:solidFill>
            </a:endParaRPr>
          </a:p>
        </p:txBody>
      </p:sp>
    </p:spTree>
  </p:cSld>
  <p:clrMapOvr>
    <a:masterClrMapping/>
  </p:clrMapOvr>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765" name="TextBox 1048754"/>
          <p:cNvSpPr txBox="1"/>
          <p:nvPr/>
        </p:nvSpPr>
        <p:spPr>
          <a:xfrm>
            <a:off x="282235" y="449839"/>
            <a:ext cx="8861765" cy="5539740"/>
          </a:xfrm>
          <a:prstGeom prst="rect"/>
        </p:spPr>
        <p:txBody>
          <a:bodyPr rtlCol="0" wrap="square">
            <a:spAutoFit/>
          </a:bodyPr>
          <a:p>
            <a:r>
              <a:rPr dirty="0" sz="2800" lang="en-US">
                <a:solidFill>
                  <a:srgbClr val="000000"/>
                </a:solidFill>
              </a:rPr>
              <a:t>It thus "attracts" and concentrates the magnetic flux. If more flux flows through the coil, then more voltage is generated by the coil, which is desirable so that the audio signal is large compared to the internal noise generated by the hearing aid.</a:t>
            </a:r>
            <a:endParaRPr dirty="0" sz="2800" lang="en-IN">
              <a:solidFill>
                <a:srgbClr val="000000"/>
              </a:solidFill>
            </a:endParaRPr>
          </a:p>
          <a:p>
            <a:endParaRPr dirty="0" sz="2800" lang="en-IN">
              <a:solidFill>
                <a:srgbClr val="000000"/>
              </a:solidFill>
            </a:endParaRPr>
          </a:p>
          <a:p>
            <a:r>
              <a:rPr dirty="0" sz="2800" lang="en-US">
                <a:solidFill>
                  <a:srgbClr val="000000"/>
                </a:solidFill>
              </a:rPr>
              <a:t> Coils can also be made more sensitive by increasing the cross-sectional area or by increasing the number of turns, but both of these increase the physical size of the coil, and hence of the complete hearing aid. </a:t>
            </a:r>
            <a:endParaRPr dirty="0" sz="2800" lang="en-IN">
              <a:solidFill>
                <a:srgbClr val="000000"/>
              </a:solidFill>
            </a:endParaRPr>
          </a:p>
          <a:p>
            <a:endParaRPr dirty="0" sz="2800" lang="en-IN">
              <a:solidFill>
                <a:srgbClr val="000000"/>
              </a:solidFill>
            </a:endParaRPr>
          </a:p>
          <a:p>
            <a:r>
              <a:rPr dirty="0" sz="2800" lang="en-US">
                <a:solidFill>
                  <a:srgbClr val="000000"/>
                </a:solidFill>
              </a:rPr>
              <a:t>Not all hearing aids include a </a:t>
            </a:r>
            <a:r>
              <a:rPr dirty="0" sz="2800" lang="en-US" err="1">
                <a:solidFill>
                  <a:srgbClr val="000000"/>
                </a:solidFill>
              </a:rPr>
              <a:t>telecoil</a:t>
            </a:r>
            <a:r>
              <a:rPr dirty="0" sz="2800" lang="en-US">
                <a:solidFill>
                  <a:srgbClr val="000000"/>
                </a:solidFill>
              </a:rPr>
              <a:t>, although nearly all high-powered BTE hearing aids and many other</a:t>
            </a:r>
            <a:endParaRPr dirty="0" sz="2800" lang="en-IN">
              <a:solidFill>
                <a:srgbClr val="000000"/>
              </a:solidFill>
            </a:endParaRP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pic>
        <p:nvPicPr>
          <p:cNvPr id="2097154" name="Picture 2097154"/>
          <p:cNvPicPr>
            <a:picLocks/>
          </p:cNvPicPr>
          <p:nvPr/>
        </p:nvPicPr>
        <p:blipFill>
          <a:blip xmlns:r="http://schemas.openxmlformats.org/officeDocument/2006/relationships" r:embed="rId1"/>
          <a:stretch>
            <a:fillRect/>
          </a:stretch>
        </p:blipFill>
        <p:spPr>
          <a:xfrm>
            <a:off x="0" y="39504"/>
            <a:ext cx="9144000" cy="6766012"/>
          </a:xfrm>
          <a:prstGeom prst="rect"/>
        </p:spPr>
      </p:pic>
    </p:spTree>
  </p:cSld>
  <p:clrMapOvr>
    <a:masterClrMapping/>
  </p:clrMapOvr>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766" name="TextBox 1048755"/>
          <p:cNvSpPr txBox="1"/>
          <p:nvPr/>
        </p:nvSpPr>
        <p:spPr>
          <a:xfrm>
            <a:off x="389658" y="447719"/>
            <a:ext cx="8728363" cy="1767841"/>
          </a:xfrm>
          <a:prstGeom prst="rect"/>
        </p:spPr>
        <p:txBody>
          <a:bodyPr rtlCol="0" wrap="square">
            <a:spAutoFit/>
          </a:bodyPr>
          <a:p>
            <a:r>
              <a:rPr sz="2800" lang="en-US">
                <a:solidFill>
                  <a:srgbClr val="000000"/>
                </a:solidFill>
              </a:rPr>
              <a:t>BTE and ITE hearing aids do. The hearing aid user can select the coil, instead of the microphone, for amplification by switching the hearing aid to the T (for Telecoil) position. </a:t>
            </a:r>
            <a:endParaRPr sz="2800" lang="en-IN">
              <a:solidFill>
                <a:srgbClr val="000000"/>
              </a:solidFill>
            </a:endParaRPr>
          </a:p>
        </p:txBody>
      </p:sp>
      <p:sp>
        <p:nvSpPr>
          <p:cNvPr id="1048767" name="TextBox 1048756"/>
          <p:cNvSpPr txBox="1"/>
          <p:nvPr/>
        </p:nvSpPr>
        <p:spPr>
          <a:xfrm>
            <a:off x="389658" y="2754629"/>
            <a:ext cx="8468551" cy="929640"/>
          </a:xfrm>
          <a:prstGeom prst="rect"/>
        </p:spPr>
        <p:txBody>
          <a:bodyPr rtlCol="0" wrap="square">
            <a:spAutoFit/>
          </a:bodyPr>
          <a:p>
            <a:r>
              <a:rPr sz="2800" lang="en-US">
                <a:solidFill>
                  <a:srgbClr val="000000"/>
                </a:solidFill>
              </a:rPr>
              <a:t>Most hearing aids now have a program selector switch, rather than a separate M-T switch. </a:t>
            </a:r>
            <a:endParaRPr sz="2800" lang="en-IN">
              <a:solidFill>
                <a:srgbClr val="000000"/>
              </a:solidFill>
            </a:endParaRPr>
          </a:p>
        </p:txBody>
      </p:sp>
      <p:sp>
        <p:nvSpPr>
          <p:cNvPr id="1048768" name="TextBox 1048757"/>
          <p:cNvSpPr txBox="1"/>
          <p:nvPr/>
        </p:nvSpPr>
        <p:spPr>
          <a:xfrm>
            <a:off x="389658" y="4223338"/>
            <a:ext cx="8574009" cy="1767841"/>
          </a:xfrm>
          <a:prstGeom prst="rect"/>
        </p:spPr>
        <p:txBody>
          <a:bodyPr rtlCol="0" wrap="square">
            <a:spAutoFit/>
          </a:bodyPr>
          <a:p>
            <a:r>
              <a:rPr sz="2800" lang="en-US">
                <a:solidFill>
                  <a:srgbClr val="000000"/>
                </a:solidFill>
              </a:rPr>
              <a:t>The telecoil is selected by switching to the telephone program. In other programs, (or on older hearing aids, in the M position) only the microphone is connected to the hearing aid amplifier. </a:t>
            </a:r>
            <a:endParaRPr sz="2800" lang="en-IN">
              <a:solidFill>
                <a:srgbClr val="000000"/>
              </a:solidFill>
            </a:endParaRPr>
          </a:p>
        </p:txBody>
      </p:sp>
    </p:spTree>
  </p:cSld>
  <p:clrMapOvr>
    <a:masterClrMapping/>
  </p:clrMapOvr>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pic>
        <p:nvPicPr>
          <p:cNvPr id="2097179" name="Picture 2097178"/>
          <p:cNvPicPr>
            <a:picLocks/>
          </p:cNvPicPr>
          <p:nvPr/>
        </p:nvPicPr>
        <p:blipFill>
          <a:blip xmlns:r="http://schemas.openxmlformats.org/officeDocument/2006/relationships" r:embed="rId1"/>
          <a:stretch>
            <a:fillRect/>
          </a:stretch>
        </p:blipFill>
        <p:spPr>
          <a:xfrm>
            <a:off x="574107" y="0"/>
            <a:ext cx="8364827" cy="6858000"/>
          </a:xfrm>
          <a:prstGeom prst="rect"/>
        </p:spPr>
      </p:pic>
    </p:spTree>
  </p:cSld>
  <p:clrMapOvr>
    <a:masterClrMapping/>
  </p:clrMapOvr>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769" name="TextBox 1048758"/>
          <p:cNvSpPr txBox="1"/>
          <p:nvPr/>
        </p:nvSpPr>
        <p:spPr>
          <a:xfrm>
            <a:off x="441612" y="434738"/>
            <a:ext cx="8710834" cy="2186941"/>
          </a:xfrm>
          <a:prstGeom prst="rect"/>
        </p:spPr>
        <p:txBody>
          <a:bodyPr rtlCol="0" wrap="square">
            <a:spAutoFit/>
          </a:bodyPr>
          <a:p>
            <a:r>
              <a:rPr sz="2800" lang="en-US">
                <a:solidFill>
                  <a:srgbClr val="000000"/>
                </a:solidFill>
              </a:rPr>
              <a:t>Some hear- ing aids can be set up to have a program in which the microphone and coil provide signals at the same time, which is also achieved in the MT position of an older hearing aid, as shown in Figure 2.22. </a:t>
            </a:r>
            <a:endParaRPr sz="2800" lang="en-IN">
              <a:solidFill>
                <a:srgbClr val="000000"/>
              </a:solidFill>
            </a:endParaRPr>
          </a:p>
        </p:txBody>
      </p:sp>
      <p:sp>
        <p:nvSpPr>
          <p:cNvPr id="1048770" name="TextBox 1048759"/>
          <p:cNvSpPr txBox="1"/>
          <p:nvPr/>
        </p:nvSpPr>
        <p:spPr>
          <a:xfrm>
            <a:off x="441611" y="3429000"/>
            <a:ext cx="8557831" cy="2606040"/>
          </a:xfrm>
          <a:prstGeom prst="rect"/>
        </p:spPr>
        <p:txBody>
          <a:bodyPr rtlCol="0" wrap="square">
            <a:spAutoFit/>
          </a:bodyPr>
          <a:p>
            <a:r>
              <a:rPr sz="2800" lang="en-US">
                <a:solidFill>
                  <a:srgbClr val="000000"/>
                </a:solidFill>
              </a:rPr>
              <a:t>The MT combi- nation is useful if the aid wearer wants to receive both the acoustic and magnetic signals simultaneously or in quick succession, but has the disadvantage that any acoustic noise present will be amplified even if the aid wearer is trying to listen only to the magnetic signal. </a:t>
            </a:r>
            <a:endParaRPr sz="2800" lang="en-IN">
              <a:solidFill>
                <a:srgbClr val="000000"/>
              </a:solidFill>
            </a:endParaRPr>
          </a:p>
        </p:txBody>
      </p:sp>
    </p:spTree>
  </p:cSld>
  <p:clrMapOvr>
    <a:masterClrMapping/>
  </p:clrMapOvr>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771" name="TextBox 1048760"/>
          <p:cNvSpPr txBox="1"/>
          <p:nvPr/>
        </p:nvSpPr>
        <p:spPr>
          <a:xfrm>
            <a:off x="584487" y="473676"/>
            <a:ext cx="8243565" cy="1767840"/>
          </a:xfrm>
          <a:prstGeom prst="rect"/>
        </p:spPr>
        <p:txBody>
          <a:bodyPr rtlCol="0" wrap="square">
            <a:spAutoFit/>
          </a:bodyPr>
          <a:p>
            <a:r>
              <a:rPr sz="2800" lang="en-US">
                <a:solidFill>
                  <a:srgbClr val="000000"/>
                </a:solidFill>
              </a:rPr>
              <a:t>When the hearing aid is switched to the T program and the input comes from a room loop, the only sounds amplified will be magnetic signals reaching the hearing aid. </a:t>
            </a:r>
            <a:endParaRPr sz="2800" lang="en-IN">
              <a:solidFill>
                <a:srgbClr val="000000"/>
              </a:solidFill>
            </a:endParaRPr>
          </a:p>
        </p:txBody>
      </p:sp>
      <p:sp>
        <p:nvSpPr>
          <p:cNvPr id="1048772" name="TextBox 1048761"/>
          <p:cNvSpPr txBox="1"/>
          <p:nvPr/>
        </p:nvSpPr>
        <p:spPr>
          <a:xfrm>
            <a:off x="584486" y="3108428"/>
            <a:ext cx="8507557" cy="2606040"/>
          </a:xfrm>
          <a:prstGeom prst="rect"/>
        </p:spPr>
        <p:txBody>
          <a:bodyPr rtlCol="0" wrap="square">
            <a:spAutoFit/>
          </a:bodyPr>
          <a:p>
            <a:r>
              <a:rPr sz="2800" lang="en-US">
                <a:solidFill>
                  <a:srgbClr val="000000"/>
                </a:solidFill>
              </a:rPr>
              <a:t>Although this is also true when the input comes from a telephone, the microphone of the telephone will pick up any sounds reaching it, and the telephone side-tone will cause all these sounds to emerge as magnetic signals, which the hearing aid will sense and amplify.</a:t>
            </a:r>
            <a:endParaRPr sz="2800" lang="en-IN">
              <a:solidFill>
                <a:srgbClr val="000000"/>
              </a:solidFill>
            </a:endParaRPr>
          </a:p>
        </p:txBody>
      </p:sp>
    </p:spTree>
  </p:cSld>
  <p:clrMapOvr>
    <a:masterClrMapping/>
  </p:clrMapOvr>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773" name="TextBox 1048762"/>
          <p:cNvSpPr txBox="1"/>
          <p:nvPr/>
        </p:nvSpPr>
        <p:spPr>
          <a:xfrm>
            <a:off x="394288" y="580733"/>
            <a:ext cx="8595301" cy="1767841"/>
          </a:xfrm>
          <a:prstGeom prst="rect"/>
        </p:spPr>
        <p:txBody>
          <a:bodyPr rtlCol="0" wrap="square">
            <a:spAutoFit/>
          </a:bodyPr>
          <a:p>
            <a:r>
              <a:rPr sz="2800" lang="en-US">
                <a:solidFill>
                  <a:srgbClr val="000000"/>
                </a:solidFill>
              </a:rPr>
              <a:t> To reduce local noise while listening to the telephone in the T program, the hear- ing aid wearer should therefore cover the telephone microphone (when not speaking!).</a:t>
            </a:r>
            <a:endParaRPr sz="2800" lang="en-IN">
              <a:solidFill>
                <a:srgbClr val="000000"/>
              </a:solidFill>
            </a:endParaRPr>
          </a:p>
        </p:txBody>
      </p:sp>
    </p:spTree>
  </p:cSld>
  <p:clrMapOvr>
    <a:masterClrMapping/>
  </p:clrMapOvr>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774" name="TextBox 1048763"/>
          <p:cNvSpPr txBox="1"/>
          <p:nvPr/>
        </p:nvSpPr>
        <p:spPr>
          <a:xfrm>
            <a:off x="1727927" y="1483359"/>
            <a:ext cx="5688147" cy="3693319"/>
          </a:xfrm>
          <a:prstGeom prst="rect"/>
        </p:spPr>
        <p:txBody>
          <a:bodyPr rtlCol="0" wrap="square">
            <a:spAutoFit/>
          </a:bodyPr>
          <a:p>
            <a:r>
              <a:rPr b="1" dirty="0" sz="7800" lang="en-US">
                <a:solidFill>
                  <a:srgbClr val="000000"/>
                </a:solidFill>
              </a:rPr>
              <a:t>Any </a:t>
            </a:r>
            <a:r>
              <a:rPr b="1" dirty="0" sz="7800" lang="en-US" smtClean="0">
                <a:solidFill>
                  <a:srgbClr val="000000"/>
                </a:solidFill>
              </a:rPr>
              <a:t>Questions</a:t>
            </a:r>
            <a:r>
              <a:rPr altLang="en-US" b="1" dirty="0" sz="7800" lang="en-US" smtClean="0">
                <a:solidFill>
                  <a:srgbClr val="000000"/>
                </a:solidFill>
              </a:rPr>
              <a:t>?</a:t>
            </a:r>
            <a:r>
              <a:rPr altLang="en-US" dirty="0" sz="2800" lang="en-US" smtClean="0">
                <a:solidFill>
                  <a:srgbClr val="000000"/>
                </a:solidFill>
              </a:rPr>
              <a:t> </a:t>
            </a:r>
            <a:endParaRPr dirty="0" sz="2800" lang="en-IN">
              <a:solidFill>
                <a:srgbClr val="000000"/>
              </a:solidFill>
            </a:endParaRPr>
          </a:p>
        </p:txBody>
      </p:sp>
    </p:spTree>
  </p:cSld>
  <p:clrMapOvr>
    <a:masterClrMapping/>
  </p:clrMapOvr>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775" name="TextBox 1048764"/>
          <p:cNvSpPr txBox="1"/>
          <p:nvPr/>
        </p:nvSpPr>
        <p:spPr>
          <a:xfrm>
            <a:off x="2403146" y="740444"/>
            <a:ext cx="4000000" cy="942339"/>
          </a:xfrm>
          <a:prstGeom prst="rect"/>
        </p:spPr>
        <p:txBody>
          <a:bodyPr rtlCol="0" wrap="square">
            <a:spAutoFit/>
          </a:bodyPr>
          <a:p>
            <a:r>
              <a:rPr b="1" sz="5800" lang="en-US">
                <a:solidFill>
                  <a:srgbClr val="FFC000"/>
                </a:solidFill>
              </a:rPr>
              <a:t>Reference</a:t>
            </a:r>
            <a:endParaRPr b="1" sz="5800" lang="en-IN">
              <a:solidFill>
                <a:srgbClr val="FFC000"/>
              </a:solidFill>
            </a:endParaRPr>
          </a:p>
        </p:txBody>
      </p:sp>
      <p:sp>
        <p:nvSpPr>
          <p:cNvPr id="1048776" name="TextBox 1048765"/>
          <p:cNvSpPr txBox="1"/>
          <p:nvPr/>
        </p:nvSpPr>
        <p:spPr>
          <a:xfrm>
            <a:off x="753589" y="2545079"/>
            <a:ext cx="5982349" cy="1348740"/>
          </a:xfrm>
          <a:prstGeom prst="rect"/>
        </p:spPr>
        <p:txBody>
          <a:bodyPr rtlCol="0" wrap="square">
            <a:spAutoFit/>
          </a:bodyPr>
          <a:p>
            <a:pPr indent="-457200" marL="457200">
              <a:buFont typeface="Wingdings" charset="2"/>
              <a:buChar char="n"/>
            </a:pPr>
            <a:r>
              <a:rPr sz="2800" lang="en-US">
                <a:solidFill>
                  <a:srgbClr val="000000"/>
                </a:solidFill>
              </a:rPr>
              <a:t>Hearing Aids-Second Edition ,Harvey Dillon, chapter no:- 2.HEARING AID COMPONENTS</a:t>
            </a:r>
            <a:endParaRPr sz="2800" lang="en-IN">
              <a:solidFill>
                <a:srgbClr val="000000"/>
              </a:solidFill>
            </a:endParaRPr>
          </a:p>
        </p:txBody>
      </p:sp>
    </p:spTree>
  </p:cSld>
  <p:clrMapOvr>
    <a:masterClrMapping/>
  </p:clrMapOvr>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777" name="TextBox 1048766"/>
          <p:cNvSpPr txBox="1"/>
          <p:nvPr/>
        </p:nvSpPr>
        <p:spPr>
          <a:xfrm>
            <a:off x="2571999" y="2164079"/>
            <a:ext cx="5213463" cy="1354217"/>
          </a:xfrm>
          <a:prstGeom prst="rect"/>
        </p:spPr>
        <p:txBody>
          <a:bodyPr rtlCol="0" wrap="square">
            <a:spAutoFit/>
          </a:bodyPr>
          <a:p>
            <a:r>
              <a:rPr b="1" dirty="0" sz="8200" lang="en-US" smtClean="0">
                <a:solidFill>
                  <a:srgbClr val="000000"/>
                </a:solidFill>
              </a:rPr>
              <a:t>Thanks</a:t>
            </a:r>
            <a:endParaRPr b="1" dirty="0" sz="8200" lang="en-IN">
              <a:solidFill>
                <a:srgbClr val="000000"/>
              </a:solidFill>
            </a:endParaRPr>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25" name="TextBox 1048616"/>
          <p:cNvSpPr txBox="1"/>
          <p:nvPr/>
        </p:nvSpPr>
        <p:spPr>
          <a:xfrm>
            <a:off x="363680" y="473675"/>
            <a:ext cx="8232276" cy="5539739"/>
          </a:xfrm>
          <a:prstGeom prst="rect"/>
        </p:spPr>
        <p:txBody>
          <a:bodyPr rtlCol="0" wrap="square">
            <a:spAutoFit/>
          </a:bodyPr>
          <a:p>
            <a:r>
              <a:rPr sz="2800" lang="en-IN">
                <a:solidFill>
                  <a:srgbClr val="000000"/>
                </a:solidFill>
              </a:rPr>
              <a:t>Digital circuitry gives an audiologist more flexibility in adjusting the aid to a user’s needs and to certain listening environments.
</a:t>
            </a:r>
          </a:p>
          <a:p>
            <a:endParaRPr sz="2800" lang="en-IN">
              <a:solidFill>
                <a:srgbClr val="000000"/>
              </a:solidFill>
            </a:endParaRPr>
          </a:p>
          <a:p>
            <a:r>
              <a:rPr sz="2800" lang="en-IN">
                <a:solidFill>
                  <a:srgbClr val="000000"/>
                </a:solidFill>
              </a:rPr>
              <a:t>These aids also can be programmed to focus on sounds coming from a specific direction.
</a:t>
            </a:r>
          </a:p>
          <a:p>
            <a:endParaRPr sz="2800" lang="en-IN">
              <a:solidFill>
                <a:srgbClr val="000000"/>
              </a:solidFill>
            </a:endParaRPr>
          </a:p>
          <a:p>
            <a:r>
              <a:rPr sz="2800" lang="en-IN">
                <a:solidFill>
                  <a:srgbClr val="000000"/>
                </a:solidFill>
              </a:rPr>
              <a:t>
Digital circuitry can be used in all types of hearingaids.</a:t>
            </a:r>
          </a:p>
        </p:txBody>
      </p:sp>
    </p:spTree>
  </p:cSld>
  <p:clrMapOvr>
    <a:masterClrMapping/>
  </p:clrMapOvr>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lastClr="000000" val="windowText"/>
      </a:dk1>
      <a:lt1>
        <a:sysClr lastClr="FFFFFF" val="window"/>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r="5400000" dist="25400" rotWithShape="0">
              <a:srgbClr val="000000">
                <a:alpha val="35000"/>
              </a:srgbClr>
            </a:outerShdw>
          </a:effectLst>
        </a:effectStyle>
        <a:effectStyle>
          <a:effectLst>
            <a:outerShdw blurRad="50800" dir="5400000" dist="25400" rotWithShape="0">
              <a:srgbClr val="000000">
                <a:alpha val="45000"/>
              </a:srgbClr>
            </a:outerShdw>
          </a:effectLst>
          <a:scene3d>
            <a:camera prst="orthographicFront" fov="0">
              <a:rot lat="0" lon="0" rev="0"/>
            </a:camera>
            <a:lightRig dir="t" rig="threePt">
              <a:rot lat="0" lon="0" rev="0"/>
            </a:lightRig>
          </a:scene3d>
          <a:sp3d contourW="9525" prstMaterial="matte">
            <a:bevelT w="0" h="0"/>
            <a:contourClr>
              <a:schemeClr val="phClr">
                <a:shade val="70000"/>
                <a:satMod val="105000"/>
              </a:schemeClr>
            </a:contourClr>
          </a:sp3d>
        </a:effectStyle>
        <a:effectStyle>
          <a:effectLst>
            <a:outerShdw blurRad="50800" dir="5400000" dist="25400" rotWithShape="0">
              <a:srgbClr val="000000">
                <a:alpha val="45000"/>
              </a:srgbClr>
            </a:outerShdw>
          </a:effectLst>
          <a:scene3d>
            <a:camera prst="orthographicFront" fov="0">
              <a:rot lat="0" lon="0" rev="0"/>
            </a:camera>
            <a:lightRig dir="b" rig="soft">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algn="tl" flip="none" sx="85000" sy="85000" tx="0" ty="0"/>
        </a:blipFill>
        <a:blipFill>
          <a:blip xmlns:r="http://schemas.openxmlformats.org/officeDocument/2006/relationships" r:embed="rId2">
            <a:duotone>
              <a:schemeClr val="phClr">
                <a:shade val="65000"/>
                <a:satMod val="115000"/>
              </a:schemeClr>
              <a:schemeClr val="phClr">
                <a:tint val="85000"/>
              </a:schemeClr>
            </a:duotone>
          </a:blip>
          <a:tile algn="tl" flip="none" sx="65000" sy="65000" tx="0" ty="0"/>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Office</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M2006C3MII</dc:creator>
  <cp:lastModifiedBy>user</cp:lastModifiedBy>
  <dcterms:created xsi:type="dcterms:W3CDTF">2015-04-20T09:30:45Z</dcterms:created>
  <dcterms:modified xsi:type="dcterms:W3CDTF">2021-03-24T08:33:49Z</dcterms:modified>
</cp:coreProperties>
</file>