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68" r:id="rId3"/>
    <p:sldId id="269" r:id="rId4"/>
    <p:sldId id="270" r:id="rId5"/>
    <p:sldId id="257" r:id="rId6"/>
    <p:sldId id="272" r:id="rId7"/>
    <p:sldId id="261" r:id="rId8"/>
    <p:sldId id="273" r:id="rId9"/>
    <p:sldId id="274" r:id="rId10"/>
    <p:sldId id="275" r:id="rId11"/>
    <p:sldId id="276" r:id="rId12"/>
    <p:sldId id="279" r:id="rId13"/>
    <p:sldId id="278" r:id="rId14"/>
    <p:sldId id="277" r:id="rId15"/>
    <p:sldId id="280" r:id="rId16"/>
    <p:sldId id="281" r:id="rId17"/>
    <p:sldId id="262" r:id="rId18"/>
    <p:sldId id="263" r:id="rId19"/>
    <p:sldId id="264" r:id="rId20"/>
    <p:sldId id="265" r:id="rId21"/>
    <p:sldId id="266" r:id="rId22"/>
    <p:sldId id="267"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10" r:id="rId51"/>
    <p:sldId id="309" r:id="rId52"/>
    <p:sldId id="311" r:id="rId53"/>
    <p:sldId id="312" r:id="rId54"/>
    <p:sldId id="313" r:id="rId55"/>
    <p:sldId id="314" r:id="rId56"/>
    <p:sldId id="315" r:id="rId57"/>
    <p:sldId id="316" r:id="rId58"/>
    <p:sldId id="317" r:id="rId59"/>
    <p:sldId id="318"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1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05286-FD48-4B5A-B1DF-32EBC04478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1F9DBF7-DFCB-4CB8-92CC-38E70490F774}">
      <dgm:prSet phldrT="[Text]"/>
      <dgm:spPr/>
      <dgm:t>
        <a:bodyPr/>
        <a:lstStyle/>
        <a:p>
          <a:r>
            <a:rPr lang="en-US" altLang="en-US" dirty="0"/>
            <a:t>Asymmetrical or Hard peak clipping </a:t>
          </a:r>
          <a:endParaRPr lang="en-US" dirty="0"/>
        </a:p>
      </dgm:t>
    </dgm:pt>
    <dgm:pt modelId="{44735A6B-98F3-4035-BCD3-340BEDB8C429}" type="parTrans" cxnId="{A9DEFC0B-99A5-457E-ABB0-1B50593C3605}">
      <dgm:prSet/>
      <dgm:spPr/>
      <dgm:t>
        <a:bodyPr/>
        <a:lstStyle/>
        <a:p>
          <a:endParaRPr lang="en-US"/>
        </a:p>
      </dgm:t>
    </dgm:pt>
    <dgm:pt modelId="{19D547B8-13D6-4335-9F35-E3BDED435341}" type="sibTrans" cxnId="{A9DEFC0B-99A5-457E-ABB0-1B50593C3605}">
      <dgm:prSet/>
      <dgm:spPr/>
      <dgm:t>
        <a:bodyPr/>
        <a:lstStyle/>
        <a:p>
          <a:endParaRPr lang="en-US"/>
        </a:p>
      </dgm:t>
    </dgm:pt>
    <dgm:pt modelId="{DDC8A400-8038-4FBC-A665-EBA6BEC5594B}">
      <dgm:prSet phldrT="[Text]"/>
      <dgm:spPr/>
      <dgm:t>
        <a:bodyPr/>
        <a:lstStyle/>
        <a:p>
          <a:r>
            <a:rPr lang="en-US" altLang="en-US" dirty="0"/>
            <a:t>Symmetrical peak clipping </a:t>
          </a:r>
          <a:endParaRPr lang="en-US" dirty="0"/>
        </a:p>
      </dgm:t>
    </dgm:pt>
    <dgm:pt modelId="{413C2C33-CEC0-449D-B8C5-3A7C1B8FF4EF}" type="parTrans" cxnId="{3792174D-03AC-489F-917C-5B9B21506C82}">
      <dgm:prSet/>
      <dgm:spPr/>
      <dgm:t>
        <a:bodyPr/>
        <a:lstStyle/>
        <a:p>
          <a:endParaRPr lang="en-US"/>
        </a:p>
      </dgm:t>
    </dgm:pt>
    <dgm:pt modelId="{E078E75C-3D0B-4BF7-904C-E4A2EE8C2DE6}" type="sibTrans" cxnId="{3792174D-03AC-489F-917C-5B9B21506C82}">
      <dgm:prSet/>
      <dgm:spPr/>
      <dgm:t>
        <a:bodyPr/>
        <a:lstStyle/>
        <a:p>
          <a:endParaRPr lang="en-US"/>
        </a:p>
      </dgm:t>
    </dgm:pt>
    <dgm:pt modelId="{AE7449DE-2739-491C-87BC-35D2FBB27333}">
      <dgm:prSet phldrT="[Text]"/>
      <dgm:spPr/>
      <dgm:t>
        <a:bodyPr/>
        <a:lstStyle/>
        <a:p>
          <a:r>
            <a:rPr lang="en-US" altLang="en-US" dirty="0"/>
            <a:t>Soft peak clipping or peak rounding</a:t>
          </a:r>
          <a:endParaRPr lang="en-US" dirty="0"/>
        </a:p>
      </dgm:t>
    </dgm:pt>
    <dgm:pt modelId="{B78C799E-9B7F-450D-9FA8-B7CCAE885111}" type="parTrans" cxnId="{D8F9A631-B6A9-4861-8DCA-1E0027E28AFE}">
      <dgm:prSet/>
      <dgm:spPr/>
      <dgm:t>
        <a:bodyPr/>
        <a:lstStyle/>
        <a:p>
          <a:endParaRPr lang="en-US"/>
        </a:p>
      </dgm:t>
    </dgm:pt>
    <dgm:pt modelId="{11507776-1D95-4D9C-AF33-89E05895156E}" type="sibTrans" cxnId="{D8F9A631-B6A9-4861-8DCA-1E0027E28AFE}">
      <dgm:prSet/>
      <dgm:spPr/>
      <dgm:t>
        <a:bodyPr/>
        <a:lstStyle/>
        <a:p>
          <a:endParaRPr lang="en-US"/>
        </a:p>
      </dgm:t>
    </dgm:pt>
    <dgm:pt modelId="{F64E201A-6ADF-4668-96E7-0E8832EB19B3}" type="pres">
      <dgm:prSet presAssocID="{E1705286-FD48-4B5A-B1DF-32EBC04478D7}" presName="diagram" presStyleCnt="0">
        <dgm:presLayoutVars>
          <dgm:dir/>
          <dgm:resizeHandles val="exact"/>
        </dgm:presLayoutVars>
      </dgm:prSet>
      <dgm:spPr/>
    </dgm:pt>
    <dgm:pt modelId="{C7E3284A-C66B-4A80-B592-9D8B6CE08670}" type="pres">
      <dgm:prSet presAssocID="{11F9DBF7-DFCB-4CB8-92CC-38E70490F774}" presName="node" presStyleLbl="node1" presStyleIdx="0" presStyleCnt="3">
        <dgm:presLayoutVars>
          <dgm:bulletEnabled val="1"/>
        </dgm:presLayoutVars>
      </dgm:prSet>
      <dgm:spPr/>
    </dgm:pt>
    <dgm:pt modelId="{34C31668-31F1-42FD-A9EE-6E54D2ED67C4}" type="pres">
      <dgm:prSet presAssocID="{19D547B8-13D6-4335-9F35-E3BDED435341}" presName="sibTrans" presStyleCnt="0"/>
      <dgm:spPr/>
    </dgm:pt>
    <dgm:pt modelId="{5FF57C26-3CC4-476E-AF79-7523C15165D3}" type="pres">
      <dgm:prSet presAssocID="{DDC8A400-8038-4FBC-A665-EBA6BEC5594B}" presName="node" presStyleLbl="node1" presStyleIdx="1" presStyleCnt="3">
        <dgm:presLayoutVars>
          <dgm:bulletEnabled val="1"/>
        </dgm:presLayoutVars>
      </dgm:prSet>
      <dgm:spPr/>
    </dgm:pt>
    <dgm:pt modelId="{12F4E7BB-9B66-4583-B8F1-FA7AF72A7682}" type="pres">
      <dgm:prSet presAssocID="{E078E75C-3D0B-4BF7-904C-E4A2EE8C2DE6}" presName="sibTrans" presStyleCnt="0"/>
      <dgm:spPr/>
    </dgm:pt>
    <dgm:pt modelId="{F673C94F-E38F-43C8-9AD8-AA40503F7D6C}" type="pres">
      <dgm:prSet presAssocID="{AE7449DE-2739-491C-87BC-35D2FBB27333}" presName="node" presStyleLbl="node1" presStyleIdx="2" presStyleCnt="3">
        <dgm:presLayoutVars>
          <dgm:bulletEnabled val="1"/>
        </dgm:presLayoutVars>
      </dgm:prSet>
      <dgm:spPr/>
    </dgm:pt>
  </dgm:ptLst>
  <dgm:cxnLst>
    <dgm:cxn modelId="{52CAD603-768D-4062-984D-4460C3771388}" type="presOf" srcId="{11F9DBF7-DFCB-4CB8-92CC-38E70490F774}" destId="{C7E3284A-C66B-4A80-B592-9D8B6CE08670}" srcOrd="0" destOrd="0" presId="urn:microsoft.com/office/officeart/2005/8/layout/default"/>
    <dgm:cxn modelId="{A9DEFC0B-99A5-457E-ABB0-1B50593C3605}" srcId="{E1705286-FD48-4B5A-B1DF-32EBC04478D7}" destId="{11F9DBF7-DFCB-4CB8-92CC-38E70490F774}" srcOrd="0" destOrd="0" parTransId="{44735A6B-98F3-4035-BCD3-340BEDB8C429}" sibTransId="{19D547B8-13D6-4335-9F35-E3BDED435341}"/>
    <dgm:cxn modelId="{D8F9A631-B6A9-4861-8DCA-1E0027E28AFE}" srcId="{E1705286-FD48-4B5A-B1DF-32EBC04478D7}" destId="{AE7449DE-2739-491C-87BC-35D2FBB27333}" srcOrd="2" destOrd="0" parTransId="{B78C799E-9B7F-450D-9FA8-B7CCAE885111}" sibTransId="{11507776-1D95-4D9C-AF33-89E05895156E}"/>
    <dgm:cxn modelId="{3792174D-03AC-489F-917C-5B9B21506C82}" srcId="{E1705286-FD48-4B5A-B1DF-32EBC04478D7}" destId="{DDC8A400-8038-4FBC-A665-EBA6BEC5594B}" srcOrd="1" destOrd="0" parTransId="{413C2C33-CEC0-449D-B8C5-3A7C1B8FF4EF}" sibTransId="{E078E75C-3D0B-4BF7-904C-E4A2EE8C2DE6}"/>
    <dgm:cxn modelId="{7E492F7A-51CC-464D-A98E-918C8DFEEB22}" type="presOf" srcId="{DDC8A400-8038-4FBC-A665-EBA6BEC5594B}" destId="{5FF57C26-3CC4-476E-AF79-7523C15165D3}" srcOrd="0" destOrd="0" presId="urn:microsoft.com/office/officeart/2005/8/layout/default"/>
    <dgm:cxn modelId="{720EE881-565F-4329-9CF3-A29DAC5DE703}" type="presOf" srcId="{E1705286-FD48-4B5A-B1DF-32EBC04478D7}" destId="{F64E201A-6ADF-4668-96E7-0E8832EB19B3}" srcOrd="0" destOrd="0" presId="urn:microsoft.com/office/officeart/2005/8/layout/default"/>
    <dgm:cxn modelId="{14439AA9-ACD1-4735-B097-40DC65917FEF}" type="presOf" srcId="{AE7449DE-2739-491C-87BC-35D2FBB27333}" destId="{F673C94F-E38F-43C8-9AD8-AA40503F7D6C}" srcOrd="0" destOrd="0" presId="urn:microsoft.com/office/officeart/2005/8/layout/default"/>
    <dgm:cxn modelId="{57ABC8C6-56C9-472A-9B3F-CD957AE004D4}" type="presParOf" srcId="{F64E201A-6ADF-4668-96E7-0E8832EB19B3}" destId="{C7E3284A-C66B-4A80-B592-9D8B6CE08670}" srcOrd="0" destOrd="0" presId="urn:microsoft.com/office/officeart/2005/8/layout/default"/>
    <dgm:cxn modelId="{4CF395D0-C40F-4F20-89D9-8CCF52DA3158}" type="presParOf" srcId="{F64E201A-6ADF-4668-96E7-0E8832EB19B3}" destId="{34C31668-31F1-42FD-A9EE-6E54D2ED67C4}" srcOrd="1" destOrd="0" presId="urn:microsoft.com/office/officeart/2005/8/layout/default"/>
    <dgm:cxn modelId="{C4D731CB-0011-498E-8271-DC402E198C18}" type="presParOf" srcId="{F64E201A-6ADF-4668-96E7-0E8832EB19B3}" destId="{5FF57C26-3CC4-476E-AF79-7523C15165D3}" srcOrd="2" destOrd="0" presId="urn:microsoft.com/office/officeart/2005/8/layout/default"/>
    <dgm:cxn modelId="{5A246525-3029-4822-AAA3-F76D56C113F1}" type="presParOf" srcId="{F64E201A-6ADF-4668-96E7-0E8832EB19B3}" destId="{12F4E7BB-9B66-4583-B8F1-FA7AF72A7682}" srcOrd="3" destOrd="0" presId="urn:microsoft.com/office/officeart/2005/8/layout/default"/>
    <dgm:cxn modelId="{649C2084-D730-441A-B3D9-61779CE7E867}" type="presParOf" srcId="{F64E201A-6ADF-4668-96E7-0E8832EB19B3}" destId="{F673C94F-E38F-43C8-9AD8-AA40503F7D6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56A7FE-A663-4F63-B9D0-7ADE416DEEEA}"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5C6E41B3-E78E-428C-8DBD-078971981CED}">
      <dgm:prSet/>
      <dgm:spPr/>
      <dgm:t>
        <a:bodyPr/>
        <a:lstStyle/>
        <a:p>
          <a:pPr rtl="0"/>
          <a:r>
            <a:rPr lang="en-US" dirty="0"/>
            <a:t>The focus of O/P limiting hearing aid is to prevent the ceiling of sound output from becoming too loud. </a:t>
          </a:r>
        </a:p>
        <a:p>
          <a:pPr rtl="0"/>
          <a:endParaRPr lang="en-US" dirty="0"/>
        </a:p>
      </dgm:t>
    </dgm:pt>
    <dgm:pt modelId="{A61A4A5B-724D-4C80-9043-3D6F14F53799}" type="parTrans" cxnId="{54243354-42BF-4F9C-A344-97C0A2290C7F}">
      <dgm:prSet/>
      <dgm:spPr/>
      <dgm:t>
        <a:bodyPr/>
        <a:lstStyle/>
        <a:p>
          <a:endParaRPr lang="en-US"/>
        </a:p>
      </dgm:t>
    </dgm:pt>
    <dgm:pt modelId="{6154FB34-3BD5-48C5-813B-AC06DAC9B2DC}" type="sibTrans" cxnId="{54243354-42BF-4F9C-A344-97C0A2290C7F}">
      <dgm:prSet/>
      <dgm:spPr/>
      <dgm:t>
        <a:bodyPr/>
        <a:lstStyle/>
        <a:p>
          <a:endParaRPr lang="en-US"/>
        </a:p>
      </dgm:t>
    </dgm:pt>
    <dgm:pt modelId="{FDDDB49D-B7D0-4A6B-BF36-CE8D0E363386}">
      <dgm:prSet/>
      <dgm:spPr/>
      <dgm:t>
        <a:bodyPr/>
        <a:lstStyle/>
        <a:p>
          <a:pPr rtl="0"/>
          <a:r>
            <a:rPr lang="en-US" dirty="0"/>
            <a:t>WDRC is to lift or amplify  the soft I/P sounds so they become audible. </a:t>
          </a:r>
        </a:p>
      </dgm:t>
    </dgm:pt>
    <dgm:pt modelId="{ADDE42A0-E30C-45A1-9340-B052E6B63D1E}" type="parTrans" cxnId="{7301BAA2-BCEF-431B-AC9D-2FB1D3B6EEF2}">
      <dgm:prSet/>
      <dgm:spPr/>
      <dgm:t>
        <a:bodyPr/>
        <a:lstStyle/>
        <a:p>
          <a:endParaRPr lang="en-US"/>
        </a:p>
      </dgm:t>
    </dgm:pt>
    <dgm:pt modelId="{15AA3B7F-EF7F-4043-BD71-C95C4B43A445}" type="sibTrans" cxnId="{7301BAA2-BCEF-431B-AC9D-2FB1D3B6EEF2}">
      <dgm:prSet/>
      <dgm:spPr/>
      <dgm:t>
        <a:bodyPr/>
        <a:lstStyle/>
        <a:p>
          <a:endParaRPr lang="en-US"/>
        </a:p>
      </dgm:t>
    </dgm:pt>
    <dgm:pt modelId="{02AA1B11-B1B8-443B-BB58-4E627A29270F}">
      <dgm:prSet/>
      <dgm:spPr/>
      <dgm:t>
        <a:bodyPr/>
        <a:lstStyle/>
        <a:p>
          <a:r>
            <a:rPr lang="en-US" dirty="0"/>
            <a:t>There is a overshoot of normal loudness growth with O/P limiting. At </a:t>
          </a:r>
          <a:r>
            <a:rPr lang="en-US" dirty="0" err="1"/>
            <a:t>hign</a:t>
          </a:r>
          <a:r>
            <a:rPr lang="en-US" dirty="0"/>
            <a:t> intensity </a:t>
          </a:r>
          <a:r>
            <a:rPr lang="en-US" dirty="0" err="1"/>
            <a:t>i</a:t>
          </a:r>
          <a:r>
            <a:rPr lang="en-US" dirty="0"/>
            <a:t>/p levels </a:t>
          </a:r>
        </a:p>
      </dgm:t>
    </dgm:pt>
    <dgm:pt modelId="{26B7DC50-0AF7-4210-885D-5DCF2DABE57B}" type="parTrans" cxnId="{647BC625-B314-4BF0-8B18-198E35070851}">
      <dgm:prSet/>
      <dgm:spPr/>
      <dgm:t>
        <a:bodyPr/>
        <a:lstStyle/>
        <a:p>
          <a:endParaRPr lang="en-US"/>
        </a:p>
      </dgm:t>
    </dgm:pt>
    <dgm:pt modelId="{1E7C5025-6EAE-4D7E-9805-D467B1B53457}" type="sibTrans" cxnId="{647BC625-B314-4BF0-8B18-198E35070851}">
      <dgm:prSet/>
      <dgm:spPr/>
      <dgm:t>
        <a:bodyPr/>
        <a:lstStyle/>
        <a:p>
          <a:endParaRPr lang="en-US"/>
        </a:p>
      </dgm:t>
    </dgm:pt>
    <dgm:pt modelId="{BE9557B5-918D-4DB1-99BC-7129758C174A}">
      <dgm:prSet/>
      <dgm:spPr/>
      <dgm:t>
        <a:bodyPr/>
        <a:lstStyle/>
        <a:p>
          <a:r>
            <a:rPr lang="en-US" dirty="0"/>
            <a:t>WDRC restores the normal loudness growth because the soft I/P signals ate given more gain and</a:t>
          </a:r>
        </a:p>
      </dgm:t>
    </dgm:pt>
    <dgm:pt modelId="{C2E79E4C-D338-4942-A9E5-F2680B45211B}" type="parTrans" cxnId="{2E5FB406-DAB1-492D-9025-A0C40C47746D}">
      <dgm:prSet/>
      <dgm:spPr/>
      <dgm:t>
        <a:bodyPr/>
        <a:lstStyle/>
        <a:p>
          <a:endParaRPr lang="en-US"/>
        </a:p>
      </dgm:t>
    </dgm:pt>
    <dgm:pt modelId="{D9F667F3-FAFF-46BD-ACE2-AFC75DD750A1}" type="sibTrans" cxnId="{2E5FB406-DAB1-492D-9025-A0C40C47746D}">
      <dgm:prSet/>
      <dgm:spPr/>
      <dgm:t>
        <a:bodyPr/>
        <a:lstStyle/>
        <a:p>
          <a:endParaRPr lang="en-US"/>
        </a:p>
      </dgm:t>
    </dgm:pt>
    <dgm:pt modelId="{B7BB4F99-BA11-44D4-8B16-79C587BCB325}">
      <dgm:prSet/>
      <dgm:spPr/>
      <dgm:t>
        <a:bodyPr/>
        <a:lstStyle/>
        <a:p>
          <a:r>
            <a:rPr lang="en-US" dirty="0"/>
            <a:t>loud sounds are given less gain</a:t>
          </a:r>
        </a:p>
      </dgm:t>
    </dgm:pt>
    <dgm:pt modelId="{56132419-3997-4705-9ED7-D45CF90A4F39}" type="parTrans" cxnId="{2BC83C4B-D771-485E-ABA9-78F49A0311FA}">
      <dgm:prSet/>
      <dgm:spPr/>
      <dgm:t>
        <a:bodyPr/>
        <a:lstStyle/>
        <a:p>
          <a:endParaRPr lang="en-US"/>
        </a:p>
      </dgm:t>
    </dgm:pt>
    <dgm:pt modelId="{2D03A716-2736-4436-9B84-D0F3ABE4610A}" type="sibTrans" cxnId="{2BC83C4B-D771-485E-ABA9-78F49A0311FA}">
      <dgm:prSet/>
      <dgm:spPr/>
      <dgm:t>
        <a:bodyPr/>
        <a:lstStyle/>
        <a:p>
          <a:endParaRPr lang="en-US"/>
        </a:p>
      </dgm:t>
    </dgm:pt>
    <dgm:pt modelId="{5045C37E-2A74-474A-BB67-C01ED59E554E}">
      <dgm:prSet/>
      <dgm:spPr/>
      <dgm:t>
        <a:bodyPr/>
        <a:lstStyle/>
        <a:p>
          <a:r>
            <a:rPr lang="en-US" dirty="0"/>
            <a:t>O/P limiting works above knee point</a:t>
          </a:r>
        </a:p>
      </dgm:t>
    </dgm:pt>
    <dgm:pt modelId="{AA2222B4-1BDA-4868-A825-BDA606DB9F78}" type="parTrans" cxnId="{E7F20BA3-40A0-4E10-A81B-6630D47C05DB}">
      <dgm:prSet/>
      <dgm:spPr/>
      <dgm:t>
        <a:bodyPr/>
        <a:lstStyle/>
        <a:p>
          <a:endParaRPr lang="en-US"/>
        </a:p>
      </dgm:t>
    </dgm:pt>
    <dgm:pt modelId="{D1406E20-9B01-4DC2-ACBB-5AE13671B769}" type="sibTrans" cxnId="{E7F20BA3-40A0-4E10-A81B-6630D47C05DB}">
      <dgm:prSet/>
      <dgm:spPr/>
      <dgm:t>
        <a:bodyPr/>
        <a:lstStyle/>
        <a:p>
          <a:endParaRPr lang="en-US"/>
        </a:p>
      </dgm:t>
    </dgm:pt>
    <dgm:pt modelId="{2F6904A1-759B-41E1-8DEC-79FF73415B8C}">
      <dgm:prSet/>
      <dgm:spPr/>
      <dgm:t>
        <a:bodyPr/>
        <a:lstStyle/>
        <a:p>
          <a:endParaRPr lang="en-US" dirty="0"/>
        </a:p>
      </dgm:t>
    </dgm:pt>
    <dgm:pt modelId="{AF9122F7-748A-40AE-B41F-DC7F753D4278}" type="parTrans" cxnId="{27AED4C4-2CD3-48A6-B42F-F3C8C2B6CA3A}">
      <dgm:prSet/>
      <dgm:spPr/>
      <dgm:t>
        <a:bodyPr/>
        <a:lstStyle/>
        <a:p>
          <a:endParaRPr lang="en-US"/>
        </a:p>
      </dgm:t>
    </dgm:pt>
    <dgm:pt modelId="{CC78B199-D99F-4370-81CA-3214ECB4D2CF}" type="sibTrans" cxnId="{27AED4C4-2CD3-48A6-B42F-F3C8C2B6CA3A}">
      <dgm:prSet/>
      <dgm:spPr/>
      <dgm:t>
        <a:bodyPr/>
        <a:lstStyle/>
        <a:p>
          <a:endParaRPr lang="en-US"/>
        </a:p>
      </dgm:t>
    </dgm:pt>
    <dgm:pt modelId="{F96A37B5-64AD-4F49-84FB-C9DA7D817D75}">
      <dgm:prSet/>
      <dgm:spPr/>
      <dgm:t>
        <a:bodyPr/>
        <a:lstStyle/>
        <a:p>
          <a:r>
            <a:rPr lang="en-US" dirty="0"/>
            <a:t>WDRC works below knee point </a:t>
          </a:r>
        </a:p>
      </dgm:t>
    </dgm:pt>
    <dgm:pt modelId="{0B2FBE91-D99A-40B0-B799-874550913527}" type="parTrans" cxnId="{BF09710F-4AF8-4ED7-B31D-F4E119C49AA4}">
      <dgm:prSet/>
      <dgm:spPr/>
      <dgm:t>
        <a:bodyPr/>
        <a:lstStyle/>
        <a:p>
          <a:endParaRPr lang="en-US"/>
        </a:p>
      </dgm:t>
    </dgm:pt>
    <dgm:pt modelId="{659AE401-E112-41C1-8960-D1D243FEA9D1}" type="sibTrans" cxnId="{BF09710F-4AF8-4ED7-B31D-F4E119C49AA4}">
      <dgm:prSet/>
      <dgm:spPr/>
      <dgm:t>
        <a:bodyPr/>
        <a:lstStyle/>
        <a:p>
          <a:endParaRPr lang="en-US"/>
        </a:p>
      </dgm:t>
    </dgm:pt>
    <dgm:pt modelId="{197152B7-49CE-44CC-85B4-9393596E939B}" type="pres">
      <dgm:prSet presAssocID="{B056A7FE-A663-4F63-B9D0-7ADE416DEEEA}" presName="Name0" presStyleCnt="0">
        <dgm:presLayoutVars>
          <dgm:dir/>
          <dgm:animLvl val="lvl"/>
          <dgm:resizeHandles val="exact"/>
        </dgm:presLayoutVars>
      </dgm:prSet>
      <dgm:spPr/>
    </dgm:pt>
    <dgm:pt modelId="{75726B8F-401A-49BD-B32F-A1C618024434}" type="pres">
      <dgm:prSet presAssocID="{5C6E41B3-E78E-428C-8DBD-078971981CED}" presName="composite" presStyleCnt="0"/>
      <dgm:spPr/>
    </dgm:pt>
    <dgm:pt modelId="{5D77F243-E6AA-4868-ACB2-38FD8BC47B4A}" type="pres">
      <dgm:prSet presAssocID="{5C6E41B3-E78E-428C-8DBD-078971981CED}" presName="parTx" presStyleLbl="alignNode1" presStyleIdx="0" presStyleCnt="2">
        <dgm:presLayoutVars>
          <dgm:chMax val="0"/>
          <dgm:chPref val="0"/>
          <dgm:bulletEnabled val="1"/>
        </dgm:presLayoutVars>
      </dgm:prSet>
      <dgm:spPr/>
    </dgm:pt>
    <dgm:pt modelId="{B0B6FA95-F167-4EFE-B0F3-84BD017E5362}" type="pres">
      <dgm:prSet presAssocID="{5C6E41B3-E78E-428C-8DBD-078971981CED}" presName="desTx" presStyleLbl="alignAccFollowNode1" presStyleIdx="0" presStyleCnt="2">
        <dgm:presLayoutVars>
          <dgm:bulletEnabled val="1"/>
        </dgm:presLayoutVars>
      </dgm:prSet>
      <dgm:spPr/>
    </dgm:pt>
    <dgm:pt modelId="{2EF53D03-3348-45CA-91DA-6392DAE1949D}" type="pres">
      <dgm:prSet presAssocID="{6154FB34-3BD5-48C5-813B-AC06DAC9B2DC}" presName="space" presStyleCnt="0"/>
      <dgm:spPr/>
    </dgm:pt>
    <dgm:pt modelId="{C075C4B5-F97D-4483-B190-51D7449D81DE}" type="pres">
      <dgm:prSet presAssocID="{FDDDB49D-B7D0-4A6B-BF36-CE8D0E363386}" presName="composite" presStyleCnt="0"/>
      <dgm:spPr/>
    </dgm:pt>
    <dgm:pt modelId="{5BC6DE93-DF60-419F-A3F6-CC6C02C19962}" type="pres">
      <dgm:prSet presAssocID="{FDDDB49D-B7D0-4A6B-BF36-CE8D0E363386}" presName="parTx" presStyleLbl="alignNode1" presStyleIdx="1" presStyleCnt="2">
        <dgm:presLayoutVars>
          <dgm:chMax val="0"/>
          <dgm:chPref val="0"/>
          <dgm:bulletEnabled val="1"/>
        </dgm:presLayoutVars>
      </dgm:prSet>
      <dgm:spPr/>
    </dgm:pt>
    <dgm:pt modelId="{137821A8-9CE8-4336-85ED-F6FFA9BD989B}" type="pres">
      <dgm:prSet presAssocID="{FDDDB49D-B7D0-4A6B-BF36-CE8D0E363386}" presName="desTx" presStyleLbl="alignAccFollowNode1" presStyleIdx="1" presStyleCnt="2">
        <dgm:presLayoutVars>
          <dgm:bulletEnabled val="1"/>
        </dgm:presLayoutVars>
      </dgm:prSet>
      <dgm:spPr/>
    </dgm:pt>
  </dgm:ptLst>
  <dgm:cxnLst>
    <dgm:cxn modelId="{2E5FB406-DAB1-492D-9025-A0C40C47746D}" srcId="{FDDDB49D-B7D0-4A6B-BF36-CE8D0E363386}" destId="{BE9557B5-918D-4DB1-99BC-7129758C174A}" srcOrd="0" destOrd="0" parTransId="{C2E79E4C-D338-4942-A9E5-F2680B45211B}" sibTransId="{D9F667F3-FAFF-46BD-ACE2-AFC75DD750A1}"/>
    <dgm:cxn modelId="{BF09710F-4AF8-4ED7-B31D-F4E119C49AA4}" srcId="{FDDDB49D-B7D0-4A6B-BF36-CE8D0E363386}" destId="{F96A37B5-64AD-4F49-84FB-C9DA7D817D75}" srcOrd="2" destOrd="0" parTransId="{0B2FBE91-D99A-40B0-B799-874550913527}" sibTransId="{659AE401-E112-41C1-8960-D1D243FEA9D1}"/>
    <dgm:cxn modelId="{647BC625-B314-4BF0-8B18-198E35070851}" srcId="{5C6E41B3-E78E-428C-8DBD-078971981CED}" destId="{02AA1B11-B1B8-443B-BB58-4E627A29270F}" srcOrd="0" destOrd="0" parTransId="{26B7DC50-0AF7-4210-885D-5DCF2DABE57B}" sibTransId="{1E7C5025-6EAE-4D7E-9805-D467B1B53457}"/>
    <dgm:cxn modelId="{C0EA2129-F84F-4E54-81DB-FCAAFF0F1BD7}" type="presOf" srcId="{5045C37E-2A74-474A-BB67-C01ED59E554E}" destId="{B0B6FA95-F167-4EFE-B0F3-84BD017E5362}" srcOrd="0" destOrd="2" presId="urn:microsoft.com/office/officeart/2005/8/layout/hList1"/>
    <dgm:cxn modelId="{9357143E-6F71-423D-87EA-3F5A3AE7C9FB}" type="presOf" srcId="{02AA1B11-B1B8-443B-BB58-4E627A29270F}" destId="{B0B6FA95-F167-4EFE-B0F3-84BD017E5362}" srcOrd="0" destOrd="0" presId="urn:microsoft.com/office/officeart/2005/8/layout/hList1"/>
    <dgm:cxn modelId="{D6F43F5D-B156-4BD8-8F1D-D5DD67C0373C}" type="presOf" srcId="{2F6904A1-759B-41E1-8DEC-79FF73415B8C}" destId="{B0B6FA95-F167-4EFE-B0F3-84BD017E5362}" srcOrd="0" destOrd="1" presId="urn:microsoft.com/office/officeart/2005/8/layout/hList1"/>
    <dgm:cxn modelId="{1E81F467-A9D8-4D4F-94E2-269292EB670D}" type="presOf" srcId="{B7BB4F99-BA11-44D4-8B16-79C587BCB325}" destId="{137821A8-9CE8-4336-85ED-F6FFA9BD989B}" srcOrd="0" destOrd="1" presId="urn:microsoft.com/office/officeart/2005/8/layout/hList1"/>
    <dgm:cxn modelId="{48EF116B-6674-4193-ABAD-4C5E60469C5C}" type="presOf" srcId="{F96A37B5-64AD-4F49-84FB-C9DA7D817D75}" destId="{137821A8-9CE8-4336-85ED-F6FFA9BD989B}" srcOrd="0" destOrd="2" presId="urn:microsoft.com/office/officeart/2005/8/layout/hList1"/>
    <dgm:cxn modelId="{2BC83C4B-D771-485E-ABA9-78F49A0311FA}" srcId="{FDDDB49D-B7D0-4A6B-BF36-CE8D0E363386}" destId="{B7BB4F99-BA11-44D4-8B16-79C587BCB325}" srcOrd="1" destOrd="0" parTransId="{56132419-3997-4705-9ED7-D45CF90A4F39}" sibTransId="{2D03A716-2736-4436-9B84-D0F3ABE4610A}"/>
    <dgm:cxn modelId="{7D2F2574-E992-4FA0-A2F0-81AC8CDBF26A}" type="presOf" srcId="{BE9557B5-918D-4DB1-99BC-7129758C174A}" destId="{137821A8-9CE8-4336-85ED-F6FFA9BD989B}" srcOrd="0" destOrd="0" presId="urn:microsoft.com/office/officeart/2005/8/layout/hList1"/>
    <dgm:cxn modelId="{54243354-42BF-4F9C-A344-97C0A2290C7F}" srcId="{B056A7FE-A663-4F63-B9D0-7ADE416DEEEA}" destId="{5C6E41B3-E78E-428C-8DBD-078971981CED}" srcOrd="0" destOrd="0" parTransId="{A61A4A5B-724D-4C80-9043-3D6F14F53799}" sibTransId="{6154FB34-3BD5-48C5-813B-AC06DAC9B2DC}"/>
    <dgm:cxn modelId="{7301BAA2-BCEF-431B-AC9D-2FB1D3B6EEF2}" srcId="{B056A7FE-A663-4F63-B9D0-7ADE416DEEEA}" destId="{FDDDB49D-B7D0-4A6B-BF36-CE8D0E363386}" srcOrd="1" destOrd="0" parTransId="{ADDE42A0-E30C-45A1-9340-B052E6B63D1E}" sibTransId="{15AA3B7F-EF7F-4043-BD71-C95C4B43A445}"/>
    <dgm:cxn modelId="{E7F20BA3-40A0-4E10-A81B-6630D47C05DB}" srcId="{5C6E41B3-E78E-428C-8DBD-078971981CED}" destId="{5045C37E-2A74-474A-BB67-C01ED59E554E}" srcOrd="2" destOrd="0" parTransId="{AA2222B4-1BDA-4868-A825-BDA606DB9F78}" sibTransId="{D1406E20-9B01-4DC2-ACBB-5AE13671B769}"/>
    <dgm:cxn modelId="{27AED4C4-2CD3-48A6-B42F-F3C8C2B6CA3A}" srcId="{5C6E41B3-E78E-428C-8DBD-078971981CED}" destId="{2F6904A1-759B-41E1-8DEC-79FF73415B8C}" srcOrd="1" destOrd="0" parTransId="{AF9122F7-748A-40AE-B41F-DC7F753D4278}" sibTransId="{CC78B199-D99F-4370-81CA-3214ECB4D2CF}"/>
    <dgm:cxn modelId="{3FA478CB-6A19-43B1-9471-2D547301AC68}" type="presOf" srcId="{5C6E41B3-E78E-428C-8DBD-078971981CED}" destId="{5D77F243-E6AA-4868-ACB2-38FD8BC47B4A}" srcOrd="0" destOrd="0" presId="urn:microsoft.com/office/officeart/2005/8/layout/hList1"/>
    <dgm:cxn modelId="{9180EAEC-25DD-4E4A-9A23-D1F41EE3202A}" type="presOf" srcId="{B056A7FE-A663-4F63-B9D0-7ADE416DEEEA}" destId="{197152B7-49CE-44CC-85B4-9393596E939B}" srcOrd="0" destOrd="0" presId="urn:microsoft.com/office/officeart/2005/8/layout/hList1"/>
    <dgm:cxn modelId="{CB4F18F8-FC61-4755-A057-6EE7DCE4FDEC}" type="presOf" srcId="{FDDDB49D-B7D0-4A6B-BF36-CE8D0E363386}" destId="{5BC6DE93-DF60-419F-A3F6-CC6C02C19962}" srcOrd="0" destOrd="0" presId="urn:microsoft.com/office/officeart/2005/8/layout/hList1"/>
    <dgm:cxn modelId="{1D455A48-45F3-40C7-A057-59119497C363}" type="presParOf" srcId="{197152B7-49CE-44CC-85B4-9393596E939B}" destId="{75726B8F-401A-49BD-B32F-A1C618024434}" srcOrd="0" destOrd="0" presId="urn:microsoft.com/office/officeart/2005/8/layout/hList1"/>
    <dgm:cxn modelId="{F4C7BBA2-BCA4-4418-ABED-0F096C685DEC}" type="presParOf" srcId="{75726B8F-401A-49BD-B32F-A1C618024434}" destId="{5D77F243-E6AA-4868-ACB2-38FD8BC47B4A}" srcOrd="0" destOrd="0" presId="urn:microsoft.com/office/officeart/2005/8/layout/hList1"/>
    <dgm:cxn modelId="{28426AA8-7806-4C26-99C6-948DEBCC069A}" type="presParOf" srcId="{75726B8F-401A-49BD-B32F-A1C618024434}" destId="{B0B6FA95-F167-4EFE-B0F3-84BD017E5362}" srcOrd="1" destOrd="0" presId="urn:microsoft.com/office/officeart/2005/8/layout/hList1"/>
    <dgm:cxn modelId="{0E723B05-E582-4B26-869C-0625E3D564AF}" type="presParOf" srcId="{197152B7-49CE-44CC-85B4-9393596E939B}" destId="{2EF53D03-3348-45CA-91DA-6392DAE1949D}" srcOrd="1" destOrd="0" presId="urn:microsoft.com/office/officeart/2005/8/layout/hList1"/>
    <dgm:cxn modelId="{9384096D-A27A-4379-9007-0C033B75ADBE}" type="presParOf" srcId="{197152B7-49CE-44CC-85B4-9393596E939B}" destId="{C075C4B5-F97D-4483-B190-51D7449D81DE}" srcOrd="2" destOrd="0" presId="urn:microsoft.com/office/officeart/2005/8/layout/hList1"/>
    <dgm:cxn modelId="{ACD1D42C-2E45-42FE-A910-C02D236DDD6D}" type="presParOf" srcId="{C075C4B5-F97D-4483-B190-51D7449D81DE}" destId="{5BC6DE93-DF60-419F-A3F6-CC6C02C19962}" srcOrd="0" destOrd="0" presId="urn:microsoft.com/office/officeart/2005/8/layout/hList1"/>
    <dgm:cxn modelId="{429EC6FF-18E5-428D-BAB0-8A205EB95E8B}" type="presParOf" srcId="{C075C4B5-F97D-4483-B190-51D7449D81DE}" destId="{137821A8-9CE8-4336-85ED-F6FFA9BD98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3284A-C66B-4A80-B592-9D8B6CE08670}">
      <dsp:nvSpPr>
        <dsp:cNvPr id="0" name=""/>
        <dsp:cNvSpPr/>
      </dsp:nvSpPr>
      <dsp:spPr>
        <a:xfrm>
          <a:off x="992" y="194138"/>
          <a:ext cx="3869531" cy="23217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altLang="en-US" sz="4300" kern="1200" dirty="0"/>
            <a:t>Asymmetrical or Hard peak clipping </a:t>
          </a:r>
          <a:endParaRPr lang="en-US" sz="4300" kern="1200" dirty="0"/>
        </a:p>
      </dsp:txBody>
      <dsp:txXfrm>
        <a:off x="992" y="194138"/>
        <a:ext cx="3869531" cy="2321718"/>
      </dsp:txXfrm>
    </dsp:sp>
    <dsp:sp modelId="{5FF57C26-3CC4-476E-AF79-7523C15165D3}">
      <dsp:nvSpPr>
        <dsp:cNvPr id="0" name=""/>
        <dsp:cNvSpPr/>
      </dsp:nvSpPr>
      <dsp:spPr>
        <a:xfrm>
          <a:off x="4257476" y="194138"/>
          <a:ext cx="3869531" cy="23217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altLang="en-US" sz="4300" kern="1200" dirty="0"/>
            <a:t>Symmetrical peak clipping </a:t>
          </a:r>
          <a:endParaRPr lang="en-US" sz="4300" kern="1200" dirty="0"/>
        </a:p>
      </dsp:txBody>
      <dsp:txXfrm>
        <a:off x="4257476" y="194138"/>
        <a:ext cx="3869531" cy="2321718"/>
      </dsp:txXfrm>
    </dsp:sp>
    <dsp:sp modelId="{F673C94F-E38F-43C8-9AD8-AA40503F7D6C}">
      <dsp:nvSpPr>
        <dsp:cNvPr id="0" name=""/>
        <dsp:cNvSpPr/>
      </dsp:nvSpPr>
      <dsp:spPr>
        <a:xfrm>
          <a:off x="2129234" y="2902810"/>
          <a:ext cx="3869531" cy="23217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altLang="en-US" sz="4300" kern="1200" dirty="0"/>
            <a:t>Soft peak clipping or peak rounding</a:t>
          </a:r>
          <a:endParaRPr lang="en-US" sz="4300" kern="1200" dirty="0"/>
        </a:p>
      </dsp:txBody>
      <dsp:txXfrm>
        <a:off x="2129234" y="2902810"/>
        <a:ext cx="3869531" cy="232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7F243-E6AA-4868-ACB2-38FD8BC47B4A}">
      <dsp:nvSpPr>
        <dsp:cNvPr id="0" name=""/>
        <dsp:cNvSpPr/>
      </dsp:nvSpPr>
      <dsp:spPr>
        <a:xfrm>
          <a:off x="41" y="11882"/>
          <a:ext cx="4016928" cy="1606771"/>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The focus of O/P limiting hearing aid is to prevent the ceiling of sound output from becoming too loud. </a:t>
          </a:r>
        </a:p>
        <a:p>
          <a:pPr marL="0" lvl="0" indent="0" algn="ctr" defTabSz="889000" rtl="0">
            <a:lnSpc>
              <a:spcPct val="90000"/>
            </a:lnSpc>
            <a:spcBef>
              <a:spcPct val="0"/>
            </a:spcBef>
            <a:spcAft>
              <a:spcPct val="35000"/>
            </a:spcAft>
            <a:buNone/>
          </a:pPr>
          <a:endParaRPr lang="en-US" sz="2000" kern="1200" dirty="0"/>
        </a:p>
      </dsp:txBody>
      <dsp:txXfrm>
        <a:off x="41" y="11882"/>
        <a:ext cx="4016928" cy="1606771"/>
      </dsp:txXfrm>
    </dsp:sp>
    <dsp:sp modelId="{B0B6FA95-F167-4EFE-B0F3-84BD017E5362}">
      <dsp:nvSpPr>
        <dsp:cNvPr id="0" name=""/>
        <dsp:cNvSpPr/>
      </dsp:nvSpPr>
      <dsp:spPr>
        <a:xfrm>
          <a:off x="41" y="1618654"/>
          <a:ext cx="4016928" cy="2250899"/>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There is a overshoot of normal loudness growth with O/P limiting. At </a:t>
          </a:r>
          <a:r>
            <a:rPr lang="en-US" sz="2000" kern="1200" dirty="0" err="1"/>
            <a:t>hign</a:t>
          </a:r>
          <a:r>
            <a:rPr lang="en-US" sz="2000" kern="1200" dirty="0"/>
            <a:t> intensity </a:t>
          </a:r>
          <a:r>
            <a:rPr lang="en-US" sz="2000" kern="1200" dirty="0" err="1"/>
            <a:t>i</a:t>
          </a:r>
          <a:r>
            <a:rPr lang="en-US" sz="2000" kern="1200" dirty="0"/>
            <a:t>/p levels </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O/P limiting works above knee point</a:t>
          </a:r>
        </a:p>
      </dsp:txBody>
      <dsp:txXfrm>
        <a:off x="41" y="1618654"/>
        <a:ext cx="4016928" cy="2250899"/>
      </dsp:txXfrm>
    </dsp:sp>
    <dsp:sp modelId="{5BC6DE93-DF60-419F-A3F6-CC6C02C19962}">
      <dsp:nvSpPr>
        <dsp:cNvPr id="0" name=""/>
        <dsp:cNvSpPr/>
      </dsp:nvSpPr>
      <dsp:spPr>
        <a:xfrm>
          <a:off x="4579341" y="11882"/>
          <a:ext cx="4016928" cy="1606771"/>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WDRC is to lift or amplify  the soft I/P sounds so they become audible. </a:t>
          </a:r>
        </a:p>
      </dsp:txBody>
      <dsp:txXfrm>
        <a:off x="4579341" y="11882"/>
        <a:ext cx="4016928" cy="1606771"/>
      </dsp:txXfrm>
    </dsp:sp>
    <dsp:sp modelId="{137821A8-9CE8-4336-85ED-F6FFA9BD989B}">
      <dsp:nvSpPr>
        <dsp:cNvPr id="0" name=""/>
        <dsp:cNvSpPr/>
      </dsp:nvSpPr>
      <dsp:spPr>
        <a:xfrm>
          <a:off x="4579341" y="1618654"/>
          <a:ext cx="4016928" cy="2250899"/>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WDRC restores the normal loudness growth because the soft I/P signals ate given more gain and</a:t>
          </a:r>
        </a:p>
        <a:p>
          <a:pPr marL="228600" lvl="1" indent="-228600" algn="l" defTabSz="889000">
            <a:lnSpc>
              <a:spcPct val="90000"/>
            </a:lnSpc>
            <a:spcBef>
              <a:spcPct val="0"/>
            </a:spcBef>
            <a:spcAft>
              <a:spcPct val="15000"/>
            </a:spcAft>
            <a:buChar char="•"/>
          </a:pPr>
          <a:r>
            <a:rPr lang="en-US" sz="2000" kern="1200" dirty="0"/>
            <a:t>loud sounds are given less gain</a:t>
          </a:r>
        </a:p>
        <a:p>
          <a:pPr marL="228600" lvl="1" indent="-228600" algn="l" defTabSz="889000">
            <a:lnSpc>
              <a:spcPct val="90000"/>
            </a:lnSpc>
            <a:spcBef>
              <a:spcPct val="0"/>
            </a:spcBef>
            <a:spcAft>
              <a:spcPct val="15000"/>
            </a:spcAft>
            <a:buChar char="•"/>
          </a:pPr>
          <a:r>
            <a:rPr lang="en-US" sz="2000" kern="1200" dirty="0"/>
            <a:t>WDRC works below knee point </a:t>
          </a:r>
        </a:p>
      </dsp:txBody>
      <dsp:txXfrm>
        <a:off x="4579341" y="1618654"/>
        <a:ext cx="4016928" cy="22508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983611-37F4-40AB-AD15-CD2DDC5CD4E4}" type="datetimeFigureOut">
              <a:rPr lang="en-US" smtClean="0"/>
              <a:t>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FE576-93F9-4E9E-B47D-FE50980F7279}" type="slidenum">
              <a:rPr lang="en-US" smtClean="0"/>
              <a:t>‹#›</a:t>
            </a:fld>
            <a:endParaRPr lang="en-US"/>
          </a:p>
        </p:txBody>
      </p:sp>
    </p:spTree>
    <p:extLst>
      <p:ext uri="{BB962C8B-B14F-4D97-AF65-F5344CB8AC3E}">
        <p14:creationId xmlns:p14="http://schemas.microsoft.com/office/powerpoint/2010/main" val="30539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6FE576-93F9-4E9E-B47D-FE50980F7279}" type="slidenum">
              <a:rPr lang="en-US" smtClean="0"/>
              <a:t>30</a:t>
            </a:fld>
            <a:endParaRPr lang="en-US"/>
          </a:p>
        </p:txBody>
      </p:sp>
    </p:spTree>
    <p:extLst>
      <p:ext uri="{BB962C8B-B14F-4D97-AF65-F5344CB8AC3E}">
        <p14:creationId xmlns:p14="http://schemas.microsoft.com/office/powerpoint/2010/main" val="391981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28EEE3-97EC-4DDC-8098-67D6A633702B}" type="datetimeFigureOut">
              <a:rPr lang="en-IN" smtClean="0"/>
              <a:t>06-02-2021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216265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8EEE3-97EC-4DDC-8098-67D6A633702B}" type="datetimeFigureOut">
              <a:rPr lang="en-IN" smtClean="0"/>
              <a:t>06-02-2021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354159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8EEE3-97EC-4DDC-8098-67D6A633702B}" type="datetimeFigureOut">
              <a:rPr lang="en-IN" smtClean="0"/>
              <a:t>06-02-2021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015B43-28B3-42C9-8E67-07EEFA275E1A}"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34798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8EEE3-97EC-4DDC-8098-67D6A633702B}" type="datetimeFigureOut">
              <a:rPr lang="en-IN" smtClean="0"/>
              <a:t>06-02-2021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372653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8EEE3-97EC-4DDC-8098-67D6A633702B}" type="datetimeFigureOut">
              <a:rPr lang="en-IN" smtClean="0"/>
              <a:t>06-02-2021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015B43-28B3-42C9-8E67-07EEFA275E1A}"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4153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8EEE3-97EC-4DDC-8098-67D6A633702B}" type="datetimeFigureOut">
              <a:rPr lang="en-IN" smtClean="0"/>
              <a:t>06-02-2021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817577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8EEE3-97EC-4DDC-8098-67D6A633702B}" type="datetimeFigureOut">
              <a:rPr lang="en-IN" smtClean="0"/>
              <a:t>06-02-2021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3648983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8EEE3-97EC-4DDC-8098-67D6A633702B}" type="datetimeFigureOut">
              <a:rPr lang="en-IN" smtClean="0"/>
              <a:t>06-02-2021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32324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8EEE3-97EC-4DDC-8098-67D6A633702B}" type="datetimeFigureOut">
              <a:rPr lang="en-IN" smtClean="0"/>
              <a:t>06-02-2021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2484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28EEE3-97EC-4DDC-8098-67D6A633702B}" type="datetimeFigureOut">
              <a:rPr lang="en-IN" smtClean="0"/>
              <a:t>06-02-2021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410599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28EEE3-97EC-4DDC-8098-67D6A633702B}" type="datetimeFigureOut">
              <a:rPr lang="en-IN" smtClean="0"/>
              <a:t>06-02-2021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262079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28EEE3-97EC-4DDC-8098-67D6A633702B}" type="datetimeFigureOut">
              <a:rPr lang="en-IN" smtClean="0"/>
              <a:t>06-02-2021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330784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28EEE3-97EC-4DDC-8098-67D6A633702B}" type="datetimeFigureOut">
              <a:rPr lang="en-IN" smtClean="0"/>
              <a:t>06-02-2021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110988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8EEE3-97EC-4DDC-8098-67D6A633702B}" type="datetimeFigureOut">
              <a:rPr lang="en-IN" smtClean="0"/>
              <a:t>06-02-2021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254153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28EEE3-97EC-4DDC-8098-67D6A633702B}" type="datetimeFigureOut">
              <a:rPr lang="en-IN" smtClean="0"/>
              <a:t>06-02-2021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281776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28EEE3-97EC-4DDC-8098-67D6A633702B}" type="datetimeFigureOut">
              <a:rPr lang="en-IN" smtClean="0"/>
              <a:t>06-02-2021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0015B43-28B3-42C9-8E67-07EEFA275E1A}" type="slidenum">
              <a:rPr lang="en-IN" smtClean="0"/>
              <a:t>‹#›</a:t>
            </a:fld>
            <a:endParaRPr lang="en-IN"/>
          </a:p>
        </p:txBody>
      </p:sp>
    </p:spTree>
    <p:extLst>
      <p:ext uri="{BB962C8B-B14F-4D97-AF65-F5344CB8AC3E}">
        <p14:creationId xmlns:p14="http://schemas.microsoft.com/office/powerpoint/2010/main" val="191241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28EEE3-97EC-4DDC-8098-67D6A633702B}" type="datetimeFigureOut">
              <a:rPr lang="en-IN" smtClean="0"/>
              <a:t>06-02-2021</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015B43-28B3-42C9-8E67-07EEFA275E1A}" type="slidenum">
              <a:rPr lang="en-IN" smtClean="0"/>
              <a:t>‹#›</a:t>
            </a:fld>
            <a:endParaRPr lang="en-IN"/>
          </a:p>
        </p:txBody>
      </p:sp>
    </p:spTree>
    <p:extLst>
      <p:ext uri="{BB962C8B-B14F-4D97-AF65-F5344CB8AC3E}">
        <p14:creationId xmlns:p14="http://schemas.microsoft.com/office/powerpoint/2010/main" val="319206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journals.sagepub.com/doi/10.1177/10847138040080030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journals.sagepub.com/doi/10.1177/108471380400800302"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healthyhearing.com/report/51578-So-you-want-to-become-an-audiologist" TargetMode="External"/><Relationship Id="rId2" Type="http://schemas.openxmlformats.org/officeDocument/2006/relationships/hyperlink" Target="https://www.healthyhearing.com/help/tinnitus" TargetMode="External"/><Relationship Id="rId1" Type="http://schemas.openxmlformats.org/officeDocument/2006/relationships/slideLayout" Target="../slideLayouts/slideLayout2.xml"/><Relationship Id="rId4" Type="http://schemas.openxmlformats.org/officeDocument/2006/relationships/hyperlink" Target="https://www.healthyhearing.com/report/52510-Presbycusis-understanding-age-related-hearing-los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healthyhearing.com/help/hearing-aids/bluetooth" TargetMode="External"/><Relationship Id="rId2" Type="http://schemas.openxmlformats.org/officeDocument/2006/relationships/hyperlink" Target="https://www.healthyhearing.com/report/52975-Pros-and-cons-of-hearing-aids-with-rechargeable-batteri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55EB-2FD2-4B85-A2C4-ECAE37156815}"/>
              </a:ext>
            </a:extLst>
          </p:cNvPr>
          <p:cNvSpPr>
            <a:spLocks noGrp="1"/>
          </p:cNvSpPr>
          <p:nvPr>
            <p:ph type="ctrTitle"/>
          </p:nvPr>
        </p:nvSpPr>
        <p:spPr/>
        <p:txBody>
          <a:bodyPr>
            <a:normAutofit fontScale="90000"/>
          </a:bodyPr>
          <a:lstStyle/>
          <a:p>
            <a:r>
              <a:rPr lang="en-IN" sz="3600" b="1" i="1" dirty="0">
                <a:effectLst/>
                <a:latin typeface="Calibri" panose="020F0502020204030204" pitchFamily="34" charset="0"/>
                <a:ea typeface="Calibri" panose="020F0502020204030204" pitchFamily="34" charset="0"/>
                <a:cs typeface="Shruti" panose="020B0502040204020203" pitchFamily="34" charset="0"/>
              </a:rPr>
              <a:t>TECHNICAL ASPECTS IN HEARING AIDS</a:t>
            </a:r>
            <a:br>
              <a:rPr lang="en-US" sz="3600" b="1" i="1" dirty="0">
                <a:effectLst/>
                <a:latin typeface="Calibri" panose="020F0502020204030204" pitchFamily="34" charset="0"/>
                <a:ea typeface="Calibri" panose="020F0502020204030204" pitchFamily="34" charset="0"/>
                <a:cs typeface="Shruti" panose="020B0502040204020203" pitchFamily="34" charset="0"/>
              </a:rPr>
            </a:br>
            <a:endParaRPr lang="en-IN" sz="9600" b="1" i="1" dirty="0"/>
          </a:p>
        </p:txBody>
      </p:sp>
      <p:sp>
        <p:nvSpPr>
          <p:cNvPr id="3" name="Subtitle 2">
            <a:extLst>
              <a:ext uri="{FF2B5EF4-FFF2-40B4-BE49-F238E27FC236}">
                <a16:creationId xmlns:a16="http://schemas.microsoft.com/office/drawing/2014/main" id="{E4FEC342-7C30-4CE2-858B-6B0FF936C5C1}"/>
              </a:ext>
            </a:extLst>
          </p:cNvPr>
          <p:cNvSpPr>
            <a:spLocks noGrp="1"/>
          </p:cNvSpPr>
          <p:nvPr>
            <p:ph type="subTitle" idx="1"/>
          </p:nvPr>
        </p:nvSpPr>
        <p:spPr/>
        <p:txBody>
          <a:bodyPr/>
          <a:lstStyle/>
          <a:p>
            <a:r>
              <a:rPr lang="en-IN" dirty="0"/>
              <a:t>Submitted to – Muneer sir</a:t>
            </a:r>
          </a:p>
          <a:p>
            <a:r>
              <a:rPr lang="en-IN" dirty="0"/>
              <a:t>Presented by – Geeta Alimchandani</a:t>
            </a:r>
          </a:p>
        </p:txBody>
      </p:sp>
    </p:spTree>
    <p:extLst>
      <p:ext uri="{BB962C8B-B14F-4D97-AF65-F5344CB8AC3E}">
        <p14:creationId xmlns:p14="http://schemas.microsoft.com/office/powerpoint/2010/main" val="24110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EAC20-AC9D-4CC1-B932-EA44B0BE0C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52D557-41A5-4D4D-B570-F673B7712EC9}"/>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3D5FA12B-C401-4ABB-9F7D-DBDCF9BDA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14463" y="1800225"/>
            <a:ext cx="9939337" cy="3867150"/>
          </a:xfrm>
          <a:prstGeom prst="rect">
            <a:avLst/>
          </a:prstGeom>
          <a:noFill/>
        </p:spPr>
      </p:pic>
    </p:spTree>
    <p:extLst>
      <p:ext uri="{BB962C8B-B14F-4D97-AF65-F5344CB8AC3E}">
        <p14:creationId xmlns:p14="http://schemas.microsoft.com/office/powerpoint/2010/main" val="3570808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582E-C72E-4B83-9B9A-E6F9AEBEB418}"/>
              </a:ext>
            </a:extLst>
          </p:cNvPr>
          <p:cNvSpPr>
            <a:spLocks noGrp="1"/>
          </p:cNvSpPr>
          <p:nvPr>
            <p:ph type="title"/>
          </p:nvPr>
        </p:nvSpPr>
        <p:spPr/>
        <p:txBody>
          <a:bodyPr/>
          <a:lstStyle/>
          <a:p>
            <a:r>
              <a:rPr lang="en-US" altLang="en-US" dirty="0"/>
              <a:t>Asymmetrical or Hard peak clipping</a:t>
            </a:r>
            <a:endParaRPr lang="en-US" dirty="0"/>
          </a:p>
        </p:txBody>
      </p:sp>
      <p:sp>
        <p:nvSpPr>
          <p:cNvPr id="3" name="Content Placeholder 2">
            <a:extLst>
              <a:ext uri="{FF2B5EF4-FFF2-40B4-BE49-F238E27FC236}">
                <a16:creationId xmlns:a16="http://schemas.microsoft.com/office/drawing/2014/main" id="{B7867855-6B4D-4DA9-8321-8114BFA925B6}"/>
              </a:ext>
            </a:extLst>
          </p:cNvPr>
          <p:cNvSpPr>
            <a:spLocks noGrp="1"/>
          </p:cNvSpPr>
          <p:nvPr>
            <p:ph idx="1"/>
          </p:nvPr>
        </p:nvSpPr>
        <p:spPr/>
        <p:txBody>
          <a:bodyPr>
            <a:normAutofit lnSpcReduction="10000"/>
          </a:bodyPr>
          <a:lstStyle/>
          <a:p>
            <a:r>
              <a:rPr lang="en-US" altLang="en-US" sz="3600" dirty="0"/>
              <a:t>One side of the waveform the signal is clipped. This results in distortion harmonics. </a:t>
            </a:r>
          </a:p>
          <a:p>
            <a:r>
              <a:rPr lang="en-US" sz="3600" dirty="0"/>
              <a:t>It is the instantaneous electronic removal of one amplitude direction (asymmetric) as the hearing aid goes into saturation.</a:t>
            </a:r>
          </a:p>
        </p:txBody>
      </p:sp>
    </p:spTree>
    <p:extLst>
      <p:ext uri="{BB962C8B-B14F-4D97-AF65-F5344CB8AC3E}">
        <p14:creationId xmlns:p14="http://schemas.microsoft.com/office/powerpoint/2010/main" val="4409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449D-9401-42DF-A526-8309842C7825}"/>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868A67CA-DDB7-47B2-8F35-982C1C655D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862" y="786063"/>
            <a:ext cx="10860505" cy="5377708"/>
          </a:xfrm>
        </p:spPr>
      </p:pic>
    </p:spTree>
    <p:extLst>
      <p:ext uri="{BB962C8B-B14F-4D97-AF65-F5344CB8AC3E}">
        <p14:creationId xmlns:p14="http://schemas.microsoft.com/office/powerpoint/2010/main" val="416034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BFF6-1FC3-4B60-890B-2F3486306294}"/>
              </a:ext>
            </a:extLst>
          </p:cNvPr>
          <p:cNvSpPr>
            <a:spLocks noGrp="1"/>
          </p:cNvSpPr>
          <p:nvPr>
            <p:ph type="title"/>
          </p:nvPr>
        </p:nvSpPr>
        <p:spPr/>
        <p:txBody>
          <a:bodyPr/>
          <a:lstStyle/>
          <a:p>
            <a:r>
              <a:rPr lang="en-US" dirty="0"/>
              <a:t>Symmetric peak clipping</a:t>
            </a:r>
          </a:p>
        </p:txBody>
      </p:sp>
      <p:sp>
        <p:nvSpPr>
          <p:cNvPr id="3" name="Content Placeholder 2">
            <a:extLst>
              <a:ext uri="{FF2B5EF4-FFF2-40B4-BE49-F238E27FC236}">
                <a16:creationId xmlns:a16="http://schemas.microsoft.com/office/drawing/2014/main" id="{D3167874-8054-4013-ADFE-059D0095955E}"/>
              </a:ext>
            </a:extLst>
          </p:cNvPr>
          <p:cNvSpPr>
            <a:spLocks noGrp="1"/>
          </p:cNvSpPr>
          <p:nvPr>
            <p:ph idx="1"/>
          </p:nvPr>
        </p:nvSpPr>
        <p:spPr/>
        <p:txBody>
          <a:bodyPr>
            <a:normAutofit fontScale="92500"/>
          </a:bodyPr>
          <a:lstStyle/>
          <a:p>
            <a:r>
              <a:rPr lang="en-US" sz="3200" dirty="0"/>
              <a:t>It is the removal of amplitude in both directions of the signal and occurs at a predetermined level. Class A amplifiers produce even and odd harmonics.  Push pull amplifiers produce odd harmonics. While higher harmonics are usually more objectionable , the reason for the perceived improvement in push pull amplifier.</a:t>
            </a:r>
          </a:p>
        </p:txBody>
      </p:sp>
    </p:spTree>
    <p:extLst>
      <p:ext uri="{BB962C8B-B14F-4D97-AF65-F5344CB8AC3E}">
        <p14:creationId xmlns:p14="http://schemas.microsoft.com/office/powerpoint/2010/main" val="2952109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2A59-8459-4F72-A8FE-D48B551FF5CE}"/>
              </a:ext>
            </a:extLst>
          </p:cNvPr>
          <p:cNvSpPr>
            <a:spLocks noGrp="1"/>
          </p:cNvSpPr>
          <p:nvPr>
            <p:ph type="title"/>
          </p:nvPr>
        </p:nvSpPr>
        <p:spPr/>
        <p:txBody>
          <a:bodyPr/>
          <a:lstStyle/>
          <a:p>
            <a:r>
              <a:rPr lang="en-US" dirty="0"/>
              <a:t>Soft peak clipping</a:t>
            </a:r>
          </a:p>
        </p:txBody>
      </p:sp>
      <p:sp>
        <p:nvSpPr>
          <p:cNvPr id="3" name="Content Placeholder 2">
            <a:extLst>
              <a:ext uri="{FF2B5EF4-FFF2-40B4-BE49-F238E27FC236}">
                <a16:creationId xmlns:a16="http://schemas.microsoft.com/office/drawing/2014/main" id="{1DD693BB-3C55-4239-8764-F4DA2383F681}"/>
              </a:ext>
            </a:extLst>
          </p:cNvPr>
          <p:cNvSpPr>
            <a:spLocks noGrp="1"/>
          </p:cNvSpPr>
          <p:nvPr>
            <p:ph idx="1"/>
          </p:nvPr>
        </p:nvSpPr>
        <p:spPr/>
        <p:txBody>
          <a:bodyPr>
            <a:normAutofit/>
          </a:bodyPr>
          <a:lstStyle/>
          <a:p>
            <a:r>
              <a:rPr lang="en-US" sz="3200" dirty="0">
                <a:effectLst/>
                <a:latin typeface="Calibri" panose="020F0502020204030204" pitchFamily="34" charset="0"/>
                <a:ea typeface="Calibri" panose="020F0502020204030204" pitchFamily="34" charset="0"/>
                <a:cs typeface="Shruti" panose="020B0502040204020203" pitchFamily="34" charset="0"/>
              </a:rPr>
              <a:t>A peak clipper with diode in the feed-back of the output amplifier reduces second harmonic distortion. Such a circuit could be called “</a:t>
            </a:r>
            <a:r>
              <a:rPr lang="en-US" sz="3200" u="sng" dirty="0">
                <a:effectLst/>
                <a:latin typeface="Calibri" panose="020F0502020204030204" pitchFamily="34" charset="0"/>
                <a:ea typeface="Calibri" panose="020F0502020204030204" pitchFamily="34" charset="0"/>
                <a:cs typeface="Shruti" panose="020B0502040204020203" pitchFamily="34" charset="0"/>
              </a:rPr>
              <a:t>diode compression” or “soft peak </a:t>
            </a:r>
            <a:r>
              <a:rPr lang="en-US" sz="3200" u="sng" dirty="0" err="1">
                <a:effectLst/>
                <a:latin typeface="Calibri" panose="020F0502020204030204" pitchFamily="34" charset="0"/>
                <a:ea typeface="Calibri" panose="020F0502020204030204" pitchFamily="34" charset="0"/>
                <a:cs typeface="Shruti" panose="020B0502040204020203" pitchFamily="34" charset="0"/>
              </a:rPr>
              <a:t>clipping”.</a:t>
            </a:r>
            <a:r>
              <a:rPr lang="en-US" sz="3200" dirty="0" err="1">
                <a:effectLst/>
                <a:latin typeface="Calibri" panose="020F0502020204030204" pitchFamily="34" charset="0"/>
                <a:ea typeface="Calibri" panose="020F0502020204030204" pitchFamily="34" charset="0"/>
                <a:cs typeface="Shruti" panose="020B0502040204020203" pitchFamily="34" charset="0"/>
              </a:rPr>
              <a:t>Soft</a:t>
            </a:r>
            <a:r>
              <a:rPr lang="en-US" sz="3200" dirty="0">
                <a:effectLst/>
                <a:latin typeface="Calibri" panose="020F0502020204030204" pitchFamily="34" charset="0"/>
                <a:ea typeface="Calibri" panose="020F0502020204030204" pitchFamily="34" charset="0"/>
                <a:cs typeface="Shruti" panose="020B0502040204020203" pitchFamily="34" charset="0"/>
              </a:rPr>
              <a:t> PC reduces the harmonic distortion, especially in noisy environment and gives the user a more comfortable and better sound quality.</a:t>
            </a:r>
          </a:p>
          <a:p>
            <a:endParaRPr lang="en-US" sz="4400" dirty="0"/>
          </a:p>
        </p:txBody>
      </p:sp>
    </p:spTree>
    <p:extLst>
      <p:ext uri="{BB962C8B-B14F-4D97-AF65-F5344CB8AC3E}">
        <p14:creationId xmlns:p14="http://schemas.microsoft.com/office/powerpoint/2010/main" val="349742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E06A-792E-4516-A27B-4811A7BDED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83B21EF-F3C4-443D-A380-D34DA5CEFD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389" y="365125"/>
            <a:ext cx="11229474" cy="5811838"/>
          </a:xfrm>
        </p:spPr>
      </p:pic>
    </p:spTree>
    <p:extLst>
      <p:ext uri="{BB962C8B-B14F-4D97-AF65-F5344CB8AC3E}">
        <p14:creationId xmlns:p14="http://schemas.microsoft.com/office/powerpoint/2010/main" val="403938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A883-CD8B-4841-949B-211D38AB12B6}"/>
              </a:ext>
            </a:extLst>
          </p:cNvPr>
          <p:cNvSpPr>
            <a:spLocks noGrp="1"/>
          </p:cNvSpPr>
          <p:nvPr>
            <p:ph type="title"/>
          </p:nvPr>
        </p:nvSpPr>
        <p:spPr/>
        <p:txBody>
          <a:bodyPr/>
          <a:lstStyle/>
          <a:p>
            <a:r>
              <a:rPr lang="en-US" dirty="0"/>
              <a:t>Compression</a:t>
            </a:r>
          </a:p>
        </p:txBody>
      </p:sp>
      <p:sp>
        <p:nvSpPr>
          <p:cNvPr id="3" name="Content Placeholder 2">
            <a:extLst>
              <a:ext uri="{FF2B5EF4-FFF2-40B4-BE49-F238E27FC236}">
                <a16:creationId xmlns:a16="http://schemas.microsoft.com/office/drawing/2014/main" id="{07C5676A-6B90-4BA5-A7C3-CE578038B6A5}"/>
              </a:ext>
            </a:extLst>
          </p:cNvPr>
          <p:cNvSpPr>
            <a:spLocks noGrp="1"/>
          </p:cNvSpPr>
          <p:nvPr>
            <p:ph idx="1"/>
          </p:nvPr>
        </p:nvSpPr>
        <p:spPr/>
        <p:txBody>
          <a:bodyPr/>
          <a:lstStyle/>
          <a:p>
            <a:pPr marL="342900" indent="-342900" eaLnBrk="1" fontAlgn="auto" hangingPunct="1">
              <a:spcBef>
                <a:spcPct val="20000"/>
              </a:spcBef>
              <a:spcAft>
                <a:spcPts val="0"/>
              </a:spcAft>
              <a:buFont typeface="Wingdings 2"/>
              <a:buChar char=""/>
              <a:defRPr/>
            </a:pPr>
            <a:r>
              <a:rPr lang="en-US" sz="2800" dirty="0">
                <a:latin typeface="Verdana" pitchFamily="34" charset="0"/>
              </a:rPr>
              <a:t>The major role of compression is to decrease the dynamic range of the signals in the environment so that all signals of interest can fit within the restricted dynamic range of a hearing-impaired person”</a:t>
            </a:r>
          </a:p>
          <a:p>
            <a:pPr marL="342900" indent="-342900" eaLnBrk="1" fontAlgn="auto" hangingPunct="1">
              <a:spcBef>
                <a:spcPct val="20000"/>
              </a:spcBef>
              <a:spcAft>
                <a:spcPts val="0"/>
              </a:spcAft>
              <a:buFont typeface="Wingdings 2"/>
              <a:buChar char=""/>
              <a:defRPr/>
            </a:pPr>
            <a:endParaRPr lang="en-US" sz="2800" dirty="0">
              <a:latin typeface="Verdana" pitchFamily="34" charset="0"/>
            </a:endParaRPr>
          </a:p>
          <a:p>
            <a:pPr marL="0" indent="0" algn="r" eaLnBrk="1" fontAlgn="auto" hangingPunct="1">
              <a:spcBef>
                <a:spcPct val="20000"/>
              </a:spcBef>
              <a:spcAft>
                <a:spcPts val="0"/>
              </a:spcAft>
              <a:buNone/>
              <a:defRPr/>
            </a:pPr>
            <a:r>
              <a:rPr lang="en-US" sz="2800" dirty="0">
                <a:latin typeface="Verdana" pitchFamily="34" charset="0"/>
              </a:rPr>
              <a:t>			Harvey Dillon, Ph. D.</a:t>
            </a:r>
          </a:p>
          <a:p>
            <a:pPr marL="274320" indent="-274320" eaLnBrk="1" fontAlgn="auto" hangingPunct="1">
              <a:spcBef>
                <a:spcPts val="580"/>
              </a:spcBef>
              <a:spcAft>
                <a:spcPts val="0"/>
              </a:spcAft>
              <a:buFont typeface="Wingdings 2"/>
              <a:buChar char=""/>
              <a:defRPr/>
            </a:pPr>
            <a:endParaRPr lang="en-US" dirty="0"/>
          </a:p>
          <a:p>
            <a:endParaRPr lang="en-US" dirty="0"/>
          </a:p>
        </p:txBody>
      </p:sp>
    </p:spTree>
    <p:extLst>
      <p:ext uri="{BB962C8B-B14F-4D97-AF65-F5344CB8AC3E}">
        <p14:creationId xmlns:p14="http://schemas.microsoft.com/office/powerpoint/2010/main" val="31196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F684-13A0-42C8-B647-2BD37745E835}"/>
              </a:ext>
            </a:extLst>
          </p:cNvPr>
          <p:cNvSpPr>
            <a:spLocks noGrp="1"/>
          </p:cNvSpPr>
          <p:nvPr>
            <p:ph type="title"/>
          </p:nvPr>
        </p:nvSpPr>
        <p:spPr/>
        <p:txBody>
          <a:bodyPr>
            <a:normAutofit fontScale="90000"/>
          </a:bodyPr>
          <a:lstStyle/>
          <a:p>
            <a:pPr algn="ctr"/>
            <a:r>
              <a:rPr lang="en-IN" sz="3200" b="1" i="1" dirty="0">
                <a:effectLst/>
                <a:latin typeface="Calibri" panose="020F0502020204030204" pitchFamily="34" charset="0"/>
                <a:ea typeface="Calibri" panose="020F0502020204030204" pitchFamily="34" charset="0"/>
                <a:cs typeface="Symbol" panose="05050102010706020507" pitchFamily="18" charset="2"/>
              </a:rPr>
              <a:t>COMPRESSION</a:t>
            </a:r>
            <a:br>
              <a:rPr lang="en-IN" sz="3200" dirty="0">
                <a:effectLst/>
                <a:latin typeface="Calibri" panose="020F0502020204030204" pitchFamily="34" charset="0"/>
                <a:ea typeface="Calibri" panose="020F0502020204030204" pitchFamily="34" charset="0"/>
                <a:cs typeface="Symbol" panose="05050102010706020507" pitchFamily="18" charset="2"/>
              </a:rPr>
            </a:br>
            <a:endParaRPr lang="en-IN" sz="6000" dirty="0"/>
          </a:p>
        </p:txBody>
      </p:sp>
      <p:sp>
        <p:nvSpPr>
          <p:cNvPr id="3" name="Content Placeholder 2">
            <a:extLst>
              <a:ext uri="{FF2B5EF4-FFF2-40B4-BE49-F238E27FC236}">
                <a16:creationId xmlns:a16="http://schemas.microsoft.com/office/drawing/2014/main" id="{D8D97D2A-9805-4AC6-9F9A-85A33B850C50}"/>
              </a:ext>
            </a:extLst>
          </p:cNvPr>
          <p:cNvSpPr>
            <a:spLocks noGrp="1"/>
          </p:cNvSpPr>
          <p:nvPr>
            <p:ph idx="1"/>
          </p:nvPr>
        </p:nvSpPr>
        <p:spPr/>
        <p:txBody>
          <a:bodyPr>
            <a:normAutofit fontScale="92500"/>
          </a:bodyPr>
          <a:lstStyle/>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Compression is commonly referred to as the Automatic Gain Control (AGC) because it changes the gain of the Hearing aid as the input intensity SPL changes.</a:t>
            </a:r>
          </a:p>
          <a:p>
            <a:pPr marL="342900" lvl="0" indent="-342900">
              <a:lnSpc>
                <a:spcPct val="107000"/>
              </a:lnSpc>
              <a:buFont typeface="Symbol" panose="05050102010706020507" pitchFamily="18"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Compression has many faces that are there is no one simple way in which it can be described. It can be viewed in three ways:</a:t>
            </a: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Input v/s output compression</a:t>
            </a:r>
          </a:p>
          <a:p>
            <a:pPr marL="342900" lvl="0" indent="-342900">
              <a:lnSpc>
                <a:spcPct val="107000"/>
              </a:lnSpc>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Conventional compression - control v/s threshold knee point control</a:t>
            </a:r>
          </a:p>
          <a:p>
            <a:pPr marL="342900" lvl="0" indent="-342900">
              <a:lnSpc>
                <a:spcPct val="107000"/>
              </a:lnSpc>
              <a:spcAft>
                <a:spcPts val="800"/>
              </a:spcAft>
              <a:buFont typeface="+mj-lt"/>
              <a:buAutoNum type="arabicPeriod"/>
            </a:pPr>
            <a:r>
              <a:rPr lang="en-IN" sz="2400" dirty="0">
                <a:effectLst/>
                <a:latin typeface="Calibri" panose="020F0502020204030204" pitchFamily="34" charset="0"/>
                <a:ea typeface="Calibri" panose="020F0502020204030204" pitchFamily="34" charset="0"/>
                <a:cs typeface="Times New Roman" panose="02020603050405020304" pitchFamily="18" charset="0"/>
              </a:rPr>
              <a:t>Output limiting v/s WDRC</a:t>
            </a:r>
          </a:p>
          <a:p>
            <a:endParaRPr lang="en-IN" sz="4800" dirty="0"/>
          </a:p>
        </p:txBody>
      </p:sp>
    </p:spTree>
    <p:extLst>
      <p:ext uri="{BB962C8B-B14F-4D97-AF65-F5344CB8AC3E}">
        <p14:creationId xmlns:p14="http://schemas.microsoft.com/office/powerpoint/2010/main" val="1079918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5ADF-ED08-4EAE-9E37-C1A8C4EAA59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2ECA43D-8C96-4C9C-9702-1292BDFE9A8F}"/>
              </a:ext>
            </a:extLst>
          </p:cNvPr>
          <p:cNvSpPr>
            <a:spLocks noGrp="1"/>
          </p:cNvSpPr>
          <p:nvPr>
            <p:ph idx="1"/>
          </p:nvPr>
        </p:nvSpPr>
        <p:spPr>
          <a:xfrm>
            <a:off x="677334" y="609601"/>
            <a:ext cx="8596668" cy="5431762"/>
          </a:xfrm>
        </p:spPr>
        <p:txBody>
          <a:bodyPr>
            <a:normAutofit fontScale="92500" lnSpcReduction="10000"/>
          </a:bodyPr>
          <a:lstStyle/>
          <a:p>
            <a:pPr marL="342900" lvl="0" indent="-342900">
              <a:lnSpc>
                <a:spcPct val="107000"/>
              </a:lnSpc>
              <a:buFont typeface="Symbol" panose="05050102010706020507" pitchFamily="18" charset="2"/>
              <a:buChar char=""/>
            </a:pPr>
            <a:r>
              <a:rPr lang="en-IN" sz="2800" b="1" u="sng" dirty="0">
                <a:effectLst/>
                <a:latin typeface="Calibri" panose="020F0502020204030204" pitchFamily="34" charset="0"/>
                <a:ea typeface="Calibri" panose="020F0502020204030204" pitchFamily="34" charset="0"/>
                <a:cs typeface="Times New Roman" panose="02020603050405020304" pitchFamily="18" charset="0"/>
              </a:rPr>
              <a:t>RATIONALE BEHIND </a:t>
            </a:r>
            <a:r>
              <a:rPr lang="en-IN" sz="2800" b="1" u="sng" dirty="0" err="1">
                <a:effectLst/>
                <a:latin typeface="Calibri" panose="020F0502020204030204" pitchFamily="34" charset="0"/>
                <a:ea typeface="Calibri" panose="020F0502020204030204" pitchFamily="34" charset="0"/>
                <a:cs typeface="Times New Roman" panose="02020603050405020304" pitchFamily="18" charset="0"/>
              </a:rPr>
              <a:t>COMPRESSION:</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The</a:t>
            </a:r>
            <a:r>
              <a:rPr lang="en-IN" sz="2800" dirty="0">
                <a:effectLst/>
                <a:latin typeface="Calibri" panose="020F0502020204030204" pitchFamily="34" charset="0"/>
                <a:ea typeface="Calibri" panose="020F0502020204030204" pitchFamily="34" charset="0"/>
                <a:cs typeface="Times New Roman" panose="02020603050405020304" pitchFamily="18" charset="0"/>
              </a:rPr>
              <a:t> general aim in a hearing aid system is to give higher amplification for soft sounds and lower amplification for loud sounds - Dillon (1996)</a:t>
            </a:r>
          </a:p>
          <a:p>
            <a:pPr marL="342900" lvl="0" indent="-342900">
              <a:lnSpc>
                <a:spcPct val="107000"/>
              </a:lnSpc>
              <a:spcAft>
                <a:spcPts val="800"/>
              </a:spcAft>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All of the following rationales include the desire to reduce the dynamic range of the signal in some way. </a:t>
            </a:r>
          </a:p>
          <a:p>
            <a:pPr marL="342900" lvl="0" indent="-342900">
              <a:lnSpc>
                <a:spcPct val="107000"/>
              </a:lnSpc>
              <a:spcAft>
                <a:spcPts val="800"/>
              </a:spcAft>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1) Discomfort and distort avoidance (compression limiting). </a:t>
            </a:r>
          </a:p>
          <a:p>
            <a:pPr marL="342900" lvl="0" indent="-342900">
              <a:lnSpc>
                <a:spcPct val="107000"/>
              </a:lnSpc>
              <a:spcAft>
                <a:spcPts val="800"/>
              </a:spcAft>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2) Loudness normalization. </a:t>
            </a:r>
          </a:p>
          <a:p>
            <a:pPr marL="342900" lvl="0" indent="-342900">
              <a:lnSpc>
                <a:spcPct val="107000"/>
              </a:lnSpc>
              <a:spcAft>
                <a:spcPts val="800"/>
              </a:spcAft>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3) Noise reduction. </a:t>
            </a:r>
          </a:p>
          <a:p>
            <a:pPr marL="342900" lvl="0" indent="-342900">
              <a:lnSpc>
                <a:spcPct val="107000"/>
              </a:lnSpc>
              <a:spcAft>
                <a:spcPts val="800"/>
              </a:spcAft>
              <a:buFont typeface="Symbol" panose="05050102010706020507" pitchFamily="18" charset="2"/>
              <a:buChar char=""/>
            </a:pPr>
            <a:r>
              <a:rPr lang="en-IN" sz="2800" dirty="0">
                <a:effectLst/>
                <a:latin typeface="Calibri" panose="020F0502020204030204" pitchFamily="34" charset="0"/>
                <a:ea typeface="Calibri" panose="020F0502020204030204" pitchFamily="34" charset="0"/>
                <a:cs typeface="Times New Roman" panose="02020603050405020304" pitchFamily="18" charset="0"/>
              </a:rPr>
              <a:t>4) Reduction of signal dynamic range.</a:t>
            </a:r>
          </a:p>
          <a:p>
            <a:endParaRPr lang="en-IN" sz="4000" dirty="0"/>
          </a:p>
        </p:txBody>
      </p:sp>
    </p:spTree>
    <p:extLst>
      <p:ext uri="{BB962C8B-B14F-4D97-AF65-F5344CB8AC3E}">
        <p14:creationId xmlns:p14="http://schemas.microsoft.com/office/powerpoint/2010/main" val="87946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BA07-3285-4254-842B-750B35B452F7}"/>
              </a:ext>
            </a:extLst>
          </p:cNvPr>
          <p:cNvSpPr>
            <a:spLocks noGrp="1"/>
          </p:cNvSpPr>
          <p:nvPr>
            <p:ph type="title"/>
          </p:nvPr>
        </p:nvSpPr>
        <p:spPr/>
        <p:txBody>
          <a:bodyPr>
            <a:normAutofit fontScale="90000"/>
          </a:bodyPr>
          <a:lstStyle/>
          <a:p>
            <a:r>
              <a:rPr lang="en-IN" sz="3200" b="1" dirty="0">
                <a:effectLst/>
                <a:latin typeface="Calibri" panose="020F0502020204030204" pitchFamily="34" charset="0"/>
                <a:ea typeface="Calibri" panose="020F0502020204030204" pitchFamily="34" charset="0"/>
                <a:cs typeface="Times New Roman" panose="02020603050405020304" pitchFamily="18" charset="0"/>
              </a:rPr>
              <a:t>TYPES OF COMPRESSION </a:t>
            </a:r>
            <a:br>
              <a:rPr lang="en-IN" sz="3200" b="1" dirty="0">
                <a:effectLst/>
                <a:latin typeface="Calibri" panose="020F0502020204030204" pitchFamily="34" charset="0"/>
                <a:ea typeface="Calibri" panose="020F0502020204030204" pitchFamily="34" charset="0"/>
                <a:cs typeface="Times New Roman" panose="02020603050405020304" pitchFamily="18" charset="0"/>
              </a:rPr>
            </a:br>
            <a:endParaRPr lang="en-IN" sz="6600" b="1" dirty="0"/>
          </a:p>
        </p:txBody>
      </p:sp>
      <p:sp>
        <p:nvSpPr>
          <p:cNvPr id="3" name="Content Placeholder 2">
            <a:extLst>
              <a:ext uri="{FF2B5EF4-FFF2-40B4-BE49-F238E27FC236}">
                <a16:creationId xmlns:a16="http://schemas.microsoft.com/office/drawing/2014/main" id="{B0BE98AB-FE16-4D62-8D1C-332C68ED8018}"/>
              </a:ext>
            </a:extLst>
          </p:cNvPr>
          <p:cNvSpPr>
            <a:spLocks noGrp="1"/>
          </p:cNvSpPr>
          <p:nvPr>
            <p:ph idx="1"/>
          </p:nvPr>
        </p:nvSpPr>
        <p:spPr>
          <a:xfrm>
            <a:off x="838200" y="1122947"/>
            <a:ext cx="10515600" cy="5054016"/>
          </a:xfrm>
        </p:spPr>
        <p:txBody>
          <a:bodyPr>
            <a:normAutofit/>
          </a:bodyPr>
          <a:lstStyle/>
          <a:p>
            <a:r>
              <a:rPr lang="en-IN" sz="2400" dirty="0">
                <a:effectLst/>
                <a:latin typeface="Calibri" panose="020F0502020204030204" pitchFamily="34" charset="0"/>
                <a:ea typeface="Calibri" panose="020F0502020204030204" pitchFamily="34" charset="0"/>
                <a:cs typeface="Times New Roman" panose="02020603050405020304" pitchFamily="18" charset="0"/>
              </a:rPr>
              <a:t>INPUT V/S OUTPUT COMPRESSION</a:t>
            </a:r>
          </a:p>
          <a:p>
            <a:pPr marL="514350" indent="-285750">
              <a:lnSpc>
                <a:spcPct val="107000"/>
              </a:lnSpc>
              <a:buFont typeface="Wingdings" panose="05000000000000000000" pitchFamily="2"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With input-controlled compression , the level detector is located before the volume control  and compression acts on the input to the hearing aid. That is, once the input exceeds the limit, the compressor is activated and gain is reduced at the preamplifier. Therefore, the volume control setting has no impact on the compression parameters.</a:t>
            </a:r>
          </a:p>
          <a:p>
            <a:pPr indent="0">
              <a:lnSpc>
                <a:spcPct val="107000"/>
              </a:lnSpc>
              <a:buNone/>
            </a:pPr>
            <a:r>
              <a:rPr lang="en-IN" sz="2400" dirty="0">
                <a:effectLst/>
                <a:latin typeface="Calibri" panose="020F0502020204030204" pitchFamily="34" charset="0"/>
                <a:ea typeface="Calibri" panose="020F0502020204030204" pitchFamily="34" charset="0"/>
                <a:cs typeface="Times New Roman" panose="02020603050405020304" pitchFamily="18" charset="0"/>
              </a:rPr>
              <a:t> </a:t>
            </a:r>
          </a:p>
          <a:p>
            <a:pPr marL="514350" indent="-285750">
              <a:lnSpc>
                <a:spcPct val="107000"/>
              </a:lnSpc>
              <a:spcAft>
                <a:spcPts val="800"/>
              </a:spcAft>
              <a:buFont typeface="Wingdings" panose="05000000000000000000" pitchFamily="2" charset="2"/>
              <a:buChar char="§"/>
            </a:pPr>
            <a:r>
              <a:rPr lang="en-IN" sz="2400" dirty="0">
                <a:effectLst/>
                <a:latin typeface="Calibri" panose="020F0502020204030204" pitchFamily="34" charset="0"/>
                <a:ea typeface="Calibri" panose="020F0502020204030204" pitchFamily="34" charset="0"/>
                <a:cs typeface="Times New Roman" panose="02020603050405020304" pitchFamily="18" charset="0"/>
              </a:rPr>
              <a:t>In output-controlled compression , the level detector is located after the volume control  and compression acts on the output of the hearing aid. That is, the compressor is activated once the output exceeds the Threshold control. . More importantly, however, it results in an increase in the Threshold control.</a:t>
            </a:r>
          </a:p>
          <a:p>
            <a:pPr marL="0" indent="0">
              <a:buNone/>
            </a:pPr>
            <a:endParaRPr lang="en-IN" sz="3600" dirty="0"/>
          </a:p>
        </p:txBody>
      </p:sp>
    </p:spTree>
    <p:extLst>
      <p:ext uri="{BB962C8B-B14F-4D97-AF65-F5344CB8AC3E}">
        <p14:creationId xmlns:p14="http://schemas.microsoft.com/office/powerpoint/2010/main" val="299978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6B2F-6419-4D56-908E-4C040206F8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9D73DA-61CB-49BC-80AF-55581EAEAB7D}"/>
              </a:ext>
            </a:extLst>
          </p:cNvPr>
          <p:cNvSpPr>
            <a:spLocks noGrp="1"/>
          </p:cNvSpPr>
          <p:nvPr>
            <p:ph idx="1"/>
          </p:nvPr>
        </p:nvSpPr>
        <p:spPr>
          <a:xfrm>
            <a:off x="677334" y="978569"/>
            <a:ext cx="9124392" cy="5062794"/>
          </a:xfrm>
        </p:spPr>
        <p:txBody>
          <a:bodyPr>
            <a:normAutofit/>
          </a:bodyPr>
          <a:lstStyle/>
          <a:p>
            <a:pPr eaLnBrk="1" hangingPunct="1"/>
            <a:r>
              <a:rPr lang="en-US" altLang="en-US" sz="2400" b="1" dirty="0"/>
              <a:t>Input</a:t>
            </a:r>
          </a:p>
          <a:p>
            <a:pPr lvl="1" eaLnBrk="1" hangingPunct="1"/>
            <a:r>
              <a:rPr lang="en-US" altLang="en-US" sz="2000" dirty="0"/>
              <a:t>The signal in dB SPL coming into the microphone of the hearing aid.</a:t>
            </a:r>
          </a:p>
          <a:p>
            <a:pPr lvl="1" eaLnBrk="1" hangingPunct="1"/>
            <a:endParaRPr lang="en-US" altLang="en-US" sz="2000" dirty="0"/>
          </a:p>
          <a:p>
            <a:pPr eaLnBrk="1" hangingPunct="1"/>
            <a:r>
              <a:rPr lang="en-US" altLang="en-US" sz="2400" b="1" dirty="0"/>
              <a:t>Gain</a:t>
            </a:r>
          </a:p>
          <a:p>
            <a:pPr lvl="1" eaLnBrk="1" hangingPunct="1"/>
            <a:r>
              <a:rPr lang="en-US" altLang="en-US" sz="2000" dirty="0"/>
              <a:t>Gain is the amount of amplification added to the input signal. Output minus input equals gain.</a:t>
            </a:r>
          </a:p>
          <a:p>
            <a:pPr lvl="1" eaLnBrk="1" hangingPunct="1"/>
            <a:endParaRPr lang="en-US" altLang="en-US" sz="2000" dirty="0"/>
          </a:p>
          <a:p>
            <a:pPr eaLnBrk="1" hangingPunct="1"/>
            <a:r>
              <a:rPr lang="en-US" altLang="en-US" sz="2400" b="1" dirty="0"/>
              <a:t>Output</a:t>
            </a:r>
          </a:p>
          <a:p>
            <a:pPr lvl="1" eaLnBrk="1" hangingPunct="1"/>
            <a:r>
              <a:rPr lang="en-US" altLang="en-US" sz="2000" dirty="0"/>
              <a:t>The signal in dB SPL which is delivered into the patient’s ear.  </a:t>
            </a:r>
          </a:p>
          <a:p>
            <a:endParaRPr lang="en-US" sz="2400" dirty="0"/>
          </a:p>
        </p:txBody>
      </p:sp>
    </p:spTree>
    <p:extLst>
      <p:ext uri="{BB962C8B-B14F-4D97-AF65-F5344CB8AC3E}">
        <p14:creationId xmlns:p14="http://schemas.microsoft.com/office/powerpoint/2010/main" val="257342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F370-3220-456E-829F-00C42F0AF474}"/>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26AFA6C-80D9-403E-B61F-0DFE9B21E0C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967054" y="2160588"/>
            <a:ext cx="6017930" cy="3881437"/>
          </a:xfrm>
          <a:prstGeom prst="rect">
            <a:avLst/>
          </a:prstGeom>
        </p:spPr>
      </p:pic>
    </p:spTree>
    <p:extLst>
      <p:ext uri="{BB962C8B-B14F-4D97-AF65-F5344CB8AC3E}">
        <p14:creationId xmlns:p14="http://schemas.microsoft.com/office/powerpoint/2010/main" val="3695531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BA4E-C62E-42FA-A521-5326172171C0}"/>
              </a:ext>
            </a:extLst>
          </p:cNvPr>
          <p:cNvSpPr>
            <a:spLocks noGrp="1"/>
          </p:cNvSpPr>
          <p:nvPr>
            <p:ph type="title"/>
          </p:nvPr>
        </p:nvSpPr>
        <p:spPr/>
        <p:txBody>
          <a:bodyPr>
            <a:normAutofit fontScale="90000"/>
          </a:bodyPr>
          <a:lstStyle/>
          <a:p>
            <a:pPr marL="457200">
              <a:lnSpc>
                <a:spcPct val="107000"/>
              </a:lnSpc>
            </a:pPr>
            <a:r>
              <a:rPr lang="en-IN" sz="4000" b="1" dirty="0">
                <a:effectLst/>
                <a:latin typeface="Calibri" panose="020F0502020204030204" pitchFamily="34" charset="0"/>
                <a:ea typeface="Calibri" panose="020F0502020204030204" pitchFamily="34" charset="0"/>
                <a:cs typeface="Times New Roman" panose="02020603050405020304" pitchFamily="18" charset="0"/>
              </a:rPr>
              <a:t>Clinical utility of input and output compression </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594CE36D-98AF-4730-8DDD-642F7332B16F}"/>
              </a:ext>
            </a:extLst>
          </p:cNvPr>
          <p:cNvSpPr>
            <a:spLocks noGrp="1"/>
          </p:cNvSpPr>
          <p:nvPr>
            <p:ph idx="1"/>
          </p:nvPr>
        </p:nvSpPr>
        <p:spPr>
          <a:xfrm>
            <a:off x="838200" y="1203158"/>
            <a:ext cx="10515600" cy="4973806"/>
          </a:xfrm>
        </p:spPr>
        <p:txBody>
          <a:bodyPr>
            <a:normAutofit fontScale="92500"/>
          </a:bodyPr>
          <a:lstStyle/>
          <a:p>
            <a:pPr marL="457200">
              <a:lnSpc>
                <a:spcPct val="107000"/>
              </a:lnSpc>
            </a:pPr>
            <a:r>
              <a:rPr lang="en-IN" sz="2800" dirty="0">
                <a:effectLst/>
                <a:latin typeface="Calibri" panose="020F0502020204030204" pitchFamily="34" charset="0"/>
                <a:ea typeface="Calibri" panose="020F0502020204030204" pitchFamily="34" charset="0"/>
                <a:cs typeface="Times New Roman" panose="02020603050405020304" pitchFamily="18" charset="0"/>
              </a:rPr>
              <a:t>Input and output compression are not superior or inferior to one another . they are just different and they have different clinical applications.</a:t>
            </a:r>
          </a:p>
          <a:p>
            <a:pPr marL="457200">
              <a:lnSpc>
                <a:spcPct val="107000"/>
              </a:lnSpc>
            </a:pPr>
            <a:r>
              <a:rPr lang="en-IN" sz="2800" dirty="0">
                <a:effectLst/>
                <a:latin typeface="Calibri" panose="020F0502020204030204" pitchFamily="34" charset="0"/>
                <a:ea typeface="Calibri" panose="020F0502020204030204" pitchFamily="34" charset="0"/>
                <a:cs typeface="Times New Roman" panose="02020603050405020304" pitchFamily="18" charset="0"/>
              </a:rPr>
              <a:t>Output compression maybe more appropriate for severe to profound hearing loss where the dynamic range is restricted. For these patients, the clinician might be concerned that excessive voltage current settings might cause damage to the remaining hair cells or residual hearing. </a:t>
            </a:r>
          </a:p>
          <a:p>
            <a:pPr marL="457200">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Input compression may be more appropriate for mild to moderate SNHL for which the dynamic range is larger and consequently more room to manipulate the maximum power output.</a:t>
            </a:r>
          </a:p>
          <a:p>
            <a:endParaRPr lang="en-IN" sz="5400" dirty="0"/>
          </a:p>
        </p:txBody>
      </p:sp>
    </p:spTree>
    <p:extLst>
      <p:ext uri="{BB962C8B-B14F-4D97-AF65-F5344CB8AC3E}">
        <p14:creationId xmlns:p14="http://schemas.microsoft.com/office/powerpoint/2010/main" val="140865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3CB1-0D79-47F9-AE38-406A9CB3F499}"/>
              </a:ext>
            </a:extLst>
          </p:cNvPr>
          <p:cNvSpPr>
            <a:spLocks noGrp="1"/>
          </p:cNvSpPr>
          <p:nvPr>
            <p:ph type="title"/>
          </p:nvPr>
        </p:nvSpPr>
        <p:spPr/>
        <p:txBody>
          <a:bodyPr>
            <a:normAutofit fontScale="90000"/>
          </a:bodyPr>
          <a:lstStyle/>
          <a:p>
            <a:r>
              <a:rPr lang="en-IN" sz="2800" b="1" dirty="0">
                <a:effectLst/>
                <a:latin typeface="Calibri" panose="020F0502020204030204" pitchFamily="34" charset="0"/>
                <a:ea typeface="Calibri" panose="020F0502020204030204" pitchFamily="34" charset="0"/>
                <a:cs typeface="Shruti" panose="020B0502040204020203" pitchFamily="34" charset="0"/>
              </a:rPr>
              <a:t>Conventional compression - control v/s threshold knee point control</a:t>
            </a:r>
            <a:br>
              <a:rPr lang="en-US" sz="1800" dirty="0">
                <a:effectLst/>
                <a:latin typeface="Calibri" panose="020F0502020204030204" pitchFamily="34" charset="0"/>
                <a:ea typeface="Calibri" panose="020F0502020204030204" pitchFamily="34" charset="0"/>
                <a:cs typeface="Shruti" panose="020B0502040204020203" pitchFamily="34" charset="0"/>
              </a:rPr>
            </a:br>
            <a:endParaRPr lang="en-IN" dirty="0"/>
          </a:p>
        </p:txBody>
      </p:sp>
      <p:sp>
        <p:nvSpPr>
          <p:cNvPr id="3" name="Content Placeholder 2">
            <a:extLst>
              <a:ext uri="{FF2B5EF4-FFF2-40B4-BE49-F238E27FC236}">
                <a16:creationId xmlns:a16="http://schemas.microsoft.com/office/drawing/2014/main" id="{FD06FBD1-AA4A-49B6-A064-8AAF2CE7D2F7}"/>
              </a:ext>
            </a:extLst>
          </p:cNvPr>
          <p:cNvSpPr>
            <a:spLocks noGrp="1"/>
          </p:cNvSpPr>
          <p:nvPr>
            <p:ph idx="1"/>
          </p:nvPr>
        </p:nvSpPr>
        <p:spPr>
          <a:xfrm>
            <a:off x="838200" y="1187116"/>
            <a:ext cx="10515600" cy="4989847"/>
          </a:xfrm>
        </p:spPr>
        <p:txBody>
          <a:bodyPr>
            <a:normAutofit lnSpcReduction="10000"/>
          </a:bodyPr>
          <a:lstStyle/>
          <a:p>
            <a:r>
              <a:rPr lang="en-IN" sz="3600" dirty="0">
                <a:effectLst/>
                <a:latin typeface="Calibri" panose="020F0502020204030204" pitchFamily="34" charset="0"/>
                <a:ea typeface="Calibri" panose="020F0502020204030204" pitchFamily="34" charset="0"/>
                <a:cs typeface="Shruti" panose="020B0502040204020203" pitchFamily="34" charset="0"/>
              </a:rPr>
              <a:t>Compression threshold (CT) is defined as the point on the I/O function at which the output level is 2dB lower than it would be if no compression had occurred (i.e., if the processing were linear). Thus, in Figure 2-4, the CT is 40 </a:t>
            </a:r>
            <a:r>
              <a:rPr lang="en-IN" sz="3600" dirty="0" err="1">
                <a:effectLst/>
                <a:latin typeface="Calibri" panose="020F0502020204030204" pitchFamily="34" charset="0"/>
                <a:ea typeface="Calibri" panose="020F0502020204030204" pitchFamily="34" charset="0"/>
                <a:cs typeface="Shruti" panose="020B0502040204020203" pitchFamily="34" charset="0"/>
              </a:rPr>
              <a:t>dBSPL</a:t>
            </a:r>
            <a:r>
              <a:rPr lang="en-IN" sz="3600" dirty="0">
                <a:effectLst/>
                <a:latin typeface="Calibri" panose="020F0502020204030204" pitchFamily="34" charset="0"/>
                <a:ea typeface="Calibri" panose="020F0502020204030204" pitchFamily="34" charset="0"/>
                <a:cs typeface="Shruti" panose="020B0502040204020203" pitchFamily="34" charset="0"/>
              </a:rPr>
              <a:t>. Because it looks like the knee of a bent leg, the point at which the slope of the I/O function changes is referred to as the threshold knee point (TK). These two terms are used interchangeably.</a:t>
            </a:r>
            <a:endParaRPr lang="en-US" sz="3600" dirty="0">
              <a:effectLst/>
              <a:latin typeface="Calibri" panose="020F0502020204030204" pitchFamily="34" charset="0"/>
              <a:ea typeface="Calibri" panose="020F0502020204030204" pitchFamily="34" charset="0"/>
              <a:cs typeface="Shruti" panose="020B0502040204020203" pitchFamily="34" charset="0"/>
            </a:endParaRPr>
          </a:p>
          <a:p>
            <a:endParaRPr lang="en-IN" sz="4800" dirty="0"/>
          </a:p>
        </p:txBody>
      </p:sp>
    </p:spTree>
    <p:extLst>
      <p:ext uri="{BB962C8B-B14F-4D97-AF65-F5344CB8AC3E}">
        <p14:creationId xmlns:p14="http://schemas.microsoft.com/office/powerpoint/2010/main" val="239152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17DAE-06A7-4473-B1DE-8495A1EFFE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FBA6D1-612D-4C01-9A7C-BF0CA46A762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FDAE401-2B79-42CB-BD91-094C67DBA10F}"/>
              </a:ext>
            </a:extLst>
          </p:cNvPr>
          <p:cNvPicPr/>
          <p:nvPr/>
        </p:nvPicPr>
        <p:blipFill>
          <a:blip r:embed="rId2">
            <a:extLst>
              <a:ext uri="{28A0092B-C50C-407E-A947-70E740481C1C}">
                <a14:useLocalDpi xmlns:a14="http://schemas.microsoft.com/office/drawing/2010/main" val="0"/>
              </a:ext>
            </a:extLst>
          </a:blip>
          <a:stretch>
            <a:fillRect/>
          </a:stretch>
        </p:blipFill>
        <p:spPr>
          <a:xfrm>
            <a:off x="1122948" y="681037"/>
            <a:ext cx="9737558" cy="5495926"/>
          </a:xfrm>
          <a:prstGeom prst="rect">
            <a:avLst/>
          </a:prstGeom>
        </p:spPr>
      </p:pic>
    </p:spTree>
    <p:extLst>
      <p:ext uri="{BB962C8B-B14F-4D97-AF65-F5344CB8AC3E}">
        <p14:creationId xmlns:p14="http://schemas.microsoft.com/office/powerpoint/2010/main" val="1218602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A2F2-A67F-40AC-B713-FE7C22E0EC1C}"/>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E8D52D2-08A8-4369-AF81-091C7BDF78B5}"/>
                  </a:ext>
                </a:extLst>
              </p:cNvPr>
              <p:cNvSpPr>
                <a:spLocks noGrp="1"/>
              </p:cNvSpPr>
              <p:nvPr>
                <p:ph idx="1"/>
              </p:nvPr>
            </p:nvSpPr>
            <p:spPr/>
            <p:txBody>
              <a:bodyPr>
                <a:normAutofit lnSpcReduction="10000"/>
              </a:bodyPr>
              <a:lstStyle/>
              <a:p>
                <a:pPr marL="457200" marR="0">
                  <a:lnSpc>
                    <a:spcPct val="107000"/>
                  </a:lnSpc>
                  <a:spcBef>
                    <a:spcPts val="0"/>
                  </a:spcBef>
                  <a:spcAft>
                    <a:spcPts val="0"/>
                  </a:spcAft>
                </a:pPr>
                <a:r>
                  <a:rPr lang="en-IN" sz="2800" dirty="0">
                    <a:effectLst/>
                    <a:latin typeface="Calibri" panose="020F0502020204030204" pitchFamily="34" charset="0"/>
                    <a:ea typeface="Calibri" panose="020F0502020204030204" pitchFamily="34" charset="0"/>
                    <a:cs typeface="Shruti" panose="020B0502040204020203" pitchFamily="34" charset="0"/>
                  </a:rPr>
                  <a:t>Once the input signal is loud enough to activate compression (i.e., when the input level exceeds the Threshold knee point ), the compression ratio (CR) determines how much the </a:t>
                </a:r>
                <a:r>
                  <a:rPr lang="en-US" sz="2800" dirty="0">
                    <a:latin typeface="Calibri" panose="020F0502020204030204" pitchFamily="34" charset="0"/>
                    <a:ea typeface="Calibri" panose="020F0502020204030204" pitchFamily="34" charset="0"/>
                    <a:cs typeface="Shruti" panose="020B0502040204020203" pitchFamily="34" charset="0"/>
                  </a:rPr>
                  <a:t> </a:t>
                </a:r>
                <a:r>
                  <a:rPr lang="en-IN" sz="2800" dirty="0">
                    <a:effectLst/>
                    <a:latin typeface="Calibri" panose="020F0502020204030204" pitchFamily="34" charset="0"/>
                    <a:ea typeface="Calibri" panose="020F0502020204030204" pitchFamily="34" charset="0"/>
                    <a:cs typeface="Shruti" panose="020B0502040204020203" pitchFamily="34" charset="0"/>
                  </a:rPr>
                  <a:t>signal will be compressed. Specifically, under steady-state conditions, it is the ratio of incremental change in input to the resulting incremental change in output.</a:t>
                </a:r>
                <a:endParaRPr lang="en-US" sz="2800" dirty="0">
                  <a:effectLst/>
                  <a:latin typeface="Calibri" panose="020F0502020204030204" pitchFamily="34" charset="0"/>
                  <a:ea typeface="Calibri" panose="020F0502020204030204" pitchFamily="34" charset="0"/>
                  <a:cs typeface="Shruti" panose="020B0502040204020203" pitchFamily="34" charset="0"/>
                </a:endParaRPr>
              </a:p>
              <a:p>
                <a:pPr marR="0" indent="0">
                  <a:lnSpc>
                    <a:spcPct val="107000"/>
                  </a:lnSpc>
                  <a:spcBef>
                    <a:spcPts val="0"/>
                  </a:spcBef>
                  <a:spcAft>
                    <a:spcPts val="0"/>
                  </a:spcAft>
                  <a:buNone/>
                </a:pPr>
                <a:r>
                  <a:rPr lang="en-IN" sz="2800" dirty="0">
                    <a:effectLst/>
                    <a:latin typeface="Calibri" panose="020F0502020204030204" pitchFamily="34" charset="0"/>
                    <a:ea typeface="Calibri" panose="020F0502020204030204" pitchFamily="34" charset="0"/>
                    <a:cs typeface="Shruti" panose="020B0502040204020203" pitchFamily="34" charset="0"/>
                  </a:rPr>
                  <a:t>CR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Shruti" panose="020B0502040204020203" pitchFamily="34" charset="0"/>
                          </a:rPr>
                        </m:ctrlPr>
                      </m:fPr>
                      <m:num>
                        <m:r>
                          <m:rPr>
                            <m:sty m:val="p"/>
                          </m:rPr>
                          <a:rPr lang="en-IN" sz="2800">
                            <a:effectLst/>
                            <a:latin typeface="Cambria Math" panose="02040503050406030204" pitchFamily="18" charset="0"/>
                            <a:ea typeface="Calibri" panose="020F0502020204030204" pitchFamily="34" charset="0"/>
                            <a:cs typeface="Shruti" panose="020B0502040204020203" pitchFamily="34" charset="0"/>
                          </a:rPr>
                          <m:t>ΔINPUT</m:t>
                        </m:r>
                      </m:num>
                      <m:den>
                        <m:r>
                          <m:rPr>
                            <m:sty m:val="p"/>
                          </m:rPr>
                          <a:rPr lang="en-IN" sz="2800">
                            <a:effectLst/>
                            <a:latin typeface="Cambria Math" panose="02040503050406030204" pitchFamily="18" charset="0"/>
                            <a:ea typeface="Calibri" panose="020F0502020204030204" pitchFamily="34" charset="0"/>
                            <a:cs typeface="Shruti" panose="020B0502040204020203" pitchFamily="34" charset="0"/>
                          </a:rPr>
                          <m:t>ΔOUTPUT</m:t>
                        </m:r>
                      </m:den>
                    </m:f>
                  </m:oMath>
                </a14:m>
                <a:endParaRPr lang="en-US" sz="2800" dirty="0">
                  <a:effectLst/>
                  <a:latin typeface="Calibri" panose="020F0502020204030204" pitchFamily="34" charset="0"/>
                  <a:ea typeface="Calibri" panose="020F0502020204030204" pitchFamily="34" charset="0"/>
                  <a:cs typeface="Shruti" panose="020B0502040204020203" pitchFamily="34" charset="0"/>
                </a:endParaRPr>
              </a:p>
              <a:p>
                <a:endParaRPr lang="en-US" sz="5400" dirty="0"/>
              </a:p>
            </p:txBody>
          </p:sp>
        </mc:Choice>
        <mc:Fallback>
          <p:sp>
            <p:nvSpPr>
              <p:cNvPr id="3" name="Content Placeholder 2">
                <a:extLst>
                  <a:ext uri="{FF2B5EF4-FFF2-40B4-BE49-F238E27FC236}">
                    <a16:creationId xmlns:a16="http://schemas.microsoft.com/office/drawing/2014/main" id="{5E8D52D2-08A8-4369-AF81-091C7BDF78B5}"/>
                  </a:ext>
                </a:extLst>
              </p:cNvPr>
              <p:cNvSpPr>
                <a:spLocks noGrp="1" noRot="1" noChangeAspect="1" noMove="1" noResize="1" noEditPoints="1" noAdjustHandles="1" noChangeArrowheads="1" noChangeShapeType="1" noTextEdit="1"/>
              </p:cNvSpPr>
              <p:nvPr>
                <p:ph idx="1"/>
              </p:nvPr>
            </p:nvSpPr>
            <p:spPr>
              <a:blipFill>
                <a:blip r:embed="rId2"/>
                <a:stretch>
                  <a:fillRect t="-1727"/>
                </a:stretch>
              </a:blipFill>
            </p:spPr>
            <p:txBody>
              <a:bodyPr/>
              <a:lstStyle/>
              <a:p>
                <a:r>
                  <a:rPr lang="en-US">
                    <a:noFill/>
                  </a:rPr>
                  <a:t> </a:t>
                </a:r>
              </a:p>
            </p:txBody>
          </p:sp>
        </mc:Fallback>
      </mc:AlternateContent>
    </p:spTree>
    <p:extLst>
      <p:ext uri="{BB962C8B-B14F-4D97-AF65-F5344CB8AC3E}">
        <p14:creationId xmlns:p14="http://schemas.microsoft.com/office/powerpoint/2010/main" val="3682158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AE2E-CC11-4E0C-A016-A8F79E78F7E5}"/>
              </a:ext>
            </a:extLst>
          </p:cNvPr>
          <p:cNvSpPr>
            <a:spLocks noGrp="1"/>
          </p:cNvSpPr>
          <p:nvPr>
            <p:ph type="title"/>
          </p:nvPr>
        </p:nvSpPr>
        <p:spPr/>
        <p:txBody>
          <a:bodyPr/>
          <a:lstStyle/>
          <a:p>
            <a:r>
              <a:rPr lang="en-IN" sz="1800" dirty="0">
                <a:effectLst/>
                <a:latin typeface="Arial Black" panose="020B0A04020102020204" pitchFamily="34" charset="0"/>
                <a:ea typeface="Calibri" panose="020F0502020204030204" pitchFamily="34" charset="0"/>
                <a:cs typeface="Shruti" panose="020B0502040204020203" pitchFamily="34" charset="0"/>
              </a:rPr>
              <a:t>ATTACK TIME AND RELEASE TIME</a:t>
            </a:r>
            <a:endParaRPr lang="en-US" dirty="0"/>
          </a:p>
        </p:txBody>
      </p:sp>
      <p:sp>
        <p:nvSpPr>
          <p:cNvPr id="3" name="Content Placeholder 2">
            <a:extLst>
              <a:ext uri="{FF2B5EF4-FFF2-40B4-BE49-F238E27FC236}">
                <a16:creationId xmlns:a16="http://schemas.microsoft.com/office/drawing/2014/main" id="{B882BAC2-6107-4DB6-B113-1DB0CD21A517}"/>
              </a:ext>
            </a:extLst>
          </p:cNvPr>
          <p:cNvSpPr>
            <a:spLocks noGrp="1"/>
          </p:cNvSpPr>
          <p:nvPr>
            <p:ph idx="1"/>
          </p:nvPr>
        </p:nvSpPr>
        <p:spPr>
          <a:xfrm>
            <a:off x="0" y="1459832"/>
            <a:ext cx="11903242" cy="5398167"/>
          </a:xfrm>
        </p:spPr>
        <p:txBody>
          <a:bodyPr>
            <a:normAutofit lnSpcReduction="10000"/>
          </a:bodyPr>
          <a:lstStyle/>
          <a:p>
            <a:r>
              <a:rPr lang="en-IN" sz="2400" dirty="0">
                <a:effectLst/>
                <a:latin typeface="Calibri" panose="020F0502020204030204" pitchFamily="34" charset="0"/>
                <a:ea typeface="Calibri" panose="020F0502020204030204" pitchFamily="34" charset="0"/>
                <a:cs typeface="Shruti" panose="020B0502040204020203" pitchFamily="34" charset="0"/>
              </a:rPr>
              <a:t>When the incoming signal changes abruptly in level from below the TK to above it, the compressor is unable to change the gain instantaneously. The dynamic characteristics of a compressor refer to the length of time required for the compression circuit to respond to a sudden change in the input.</a:t>
            </a:r>
            <a:endParaRPr lang="en-US" sz="2400" dirty="0">
              <a:effectLst/>
              <a:latin typeface="Calibri" panose="020F0502020204030204" pitchFamily="34" charset="0"/>
              <a:ea typeface="Calibri" panose="020F0502020204030204" pitchFamily="34" charset="0"/>
              <a:cs typeface="Shruti" panose="020B0502040204020203" pitchFamily="34" charset="0"/>
            </a:endParaRPr>
          </a:p>
          <a:p>
            <a:r>
              <a:rPr lang="en-IN" sz="2400" dirty="0">
                <a:effectLst/>
                <a:latin typeface="Calibri" panose="020F0502020204030204" pitchFamily="34" charset="0"/>
                <a:ea typeface="Calibri" panose="020F0502020204030204" pitchFamily="34" charset="0"/>
                <a:cs typeface="Shruti" panose="020B0502040204020203" pitchFamily="34" charset="0"/>
              </a:rPr>
              <a:t>Attack time (AT) is the time delay that occurs between the onset of an input signal loud enough to activate compression (i.e., input signal exceeds the TK) and the resulting reduction of gain to its target value. Specifically, ANSI (2014) defines AT as the time between the abrupt increase in input level from 55 to 90 </a:t>
            </a:r>
            <a:r>
              <a:rPr lang="en-IN" sz="2400" dirty="0" err="1">
                <a:effectLst/>
                <a:latin typeface="Calibri" panose="020F0502020204030204" pitchFamily="34" charset="0"/>
                <a:ea typeface="Calibri" panose="020F0502020204030204" pitchFamily="34" charset="0"/>
                <a:cs typeface="Shruti" panose="020B0502040204020203" pitchFamily="34" charset="0"/>
              </a:rPr>
              <a:t>dBSPL</a:t>
            </a:r>
            <a:r>
              <a:rPr lang="en-IN" sz="2400" dirty="0">
                <a:effectLst/>
                <a:latin typeface="Calibri" panose="020F0502020204030204" pitchFamily="34" charset="0"/>
                <a:ea typeface="Calibri" panose="020F0502020204030204" pitchFamily="34" charset="0"/>
                <a:cs typeface="Shruti" panose="020B0502040204020203" pitchFamily="34" charset="0"/>
              </a:rPr>
              <a:t> and the point where the output level has stabilized to within 3dB of the steady value for an input of 90 </a:t>
            </a:r>
            <a:r>
              <a:rPr lang="en-IN" sz="2400" dirty="0" err="1">
                <a:effectLst/>
                <a:latin typeface="Calibri" panose="020F0502020204030204" pitchFamily="34" charset="0"/>
                <a:ea typeface="Calibri" panose="020F0502020204030204" pitchFamily="34" charset="0"/>
                <a:cs typeface="Shruti" panose="020B0502040204020203" pitchFamily="34" charset="0"/>
              </a:rPr>
              <a:t>dBSPL</a:t>
            </a:r>
            <a:r>
              <a:rPr lang="en-IN" sz="2400" dirty="0">
                <a:effectLst/>
                <a:latin typeface="Calibri" panose="020F0502020204030204" pitchFamily="34" charset="0"/>
                <a:ea typeface="Calibri" panose="020F0502020204030204" pitchFamily="34" charset="0"/>
                <a:cs typeface="Shruti" panose="020B0502040204020203" pitchFamily="34" charset="0"/>
              </a:rPr>
              <a:t>.</a:t>
            </a:r>
          </a:p>
          <a:p>
            <a:r>
              <a:rPr lang="en-IN" sz="2400" dirty="0">
                <a:effectLst/>
                <a:latin typeface="Calibri" panose="020F0502020204030204" pitchFamily="34" charset="0"/>
                <a:ea typeface="Calibri" panose="020F0502020204030204" pitchFamily="34" charset="0"/>
                <a:cs typeface="Shruti" panose="020B0502040204020203" pitchFamily="34" charset="0"/>
              </a:rPr>
              <a:t>Release (or recovery) time (RT) is the time delay that occurs between the offset of an input signal sufficiently loud to activate compression (i.e., input signal falls below the TK) and the resulting increase of gain to its target value. Specifically, ANSI (2014) defines RT as the interval between the abrupt drop in input level from 90 to 55 </a:t>
            </a:r>
            <a:r>
              <a:rPr lang="en-IN" sz="2400" dirty="0" err="1">
                <a:effectLst/>
                <a:latin typeface="Calibri" panose="020F0502020204030204" pitchFamily="34" charset="0"/>
                <a:ea typeface="Calibri" panose="020F0502020204030204" pitchFamily="34" charset="0"/>
                <a:cs typeface="Shruti" panose="020B0502040204020203" pitchFamily="34" charset="0"/>
              </a:rPr>
              <a:t>dBSPL</a:t>
            </a:r>
            <a:r>
              <a:rPr lang="en-IN" sz="2400" dirty="0">
                <a:effectLst/>
                <a:latin typeface="Calibri" panose="020F0502020204030204" pitchFamily="34" charset="0"/>
                <a:ea typeface="Calibri" panose="020F0502020204030204" pitchFamily="34" charset="0"/>
                <a:cs typeface="Shruti" panose="020B0502040204020203" pitchFamily="34" charset="0"/>
              </a:rPr>
              <a:t> and the point where the output level has stabilized to within 4dB of the steady value for an input of 55 </a:t>
            </a:r>
            <a:r>
              <a:rPr lang="en-IN" sz="2400" dirty="0" err="1">
                <a:effectLst/>
                <a:latin typeface="Calibri" panose="020F0502020204030204" pitchFamily="34" charset="0"/>
                <a:ea typeface="Calibri" panose="020F0502020204030204" pitchFamily="34" charset="0"/>
                <a:cs typeface="Shruti" panose="020B0502040204020203" pitchFamily="34" charset="0"/>
              </a:rPr>
              <a:t>dBSPL</a:t>
            </a:r>
            <a:r>
              <a:rPr lang="en-IN" sz="2400" dirty="0">
                <a:effectLst/>
                <a:latin typeface="Calibri" panose="020F0502020204030204" pitchFamily="34" charset="0"/>
                <a:ea typeface="Calibri" panose="020F0502020204030204" pitchFamily="34" charset="0"/>
                <a:cs typeface="Shruti" panose="020B0502040204020203" pitchFamily="34" charset="0"/>
              </a:rPr>
              <a:t>.</a:t>
            </a:r>
            <a:endParaRPr lang="en-US" sz="2400" dirty="0">
              <a:effectLst/>
              <a:latin typeface="Calibri" panose="020F0502020204030204" pitchFamily="34" charset="0"/>
              <a:ea typeface="Calibri" panose="020F0502020204030204" pitchFamily="34" charset="0"/>
              <a:cs typeface="Shruti" panose="020B0502040204020203" pitchFamily="34" charset="0"/>
            </a:endParaRPr>
          </a:p>
          <a:p>
            <a:endParaRPr lang="en-US" sz="2400" dirty="0">
              <a:effectLst/>
              <a:latin typeface="Calibri" panose="020F0502020204030204" pitchFamily="34" charset="0"/>
              <a:ea typeface="Calibri" panose="020F0502020204030204" pitchFamily="34" charset="0"/>
              <a:cs typeface="Shruti" panose="020B0502040204020203" pitchFamily="34" charset="0"/>
            </a:endParaRPr>
          </a:p>
          <a:p>
            <a:endParaRPr lang="en-US" sz="3600" dirty="0"/>
          </a:p>
        </p:txBody>
      </p:sp>
    </p:spTree>
    <p:extLst>
      <p:ext uri="{BB962C8B-B14F-4D97-AF65-F5344CB8AC3E}">
        <p14:creationId xmlns:p14="http://schemas.microsoft.com/office/powerpoint/2010/main" val="270369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7A5A-0E1B-47B2-BFEF-003E98A0E12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7848EFC-843D-485E-8841-1750C856B744}"/>
              </a:ext>
            </a:extLst>
          </p:cNvPr>
          <p:cNvPicPr>
            <a:picLocks noGrp="1"/>
          </p:cNvPicPr>
          <p:nvPr>
            <p:ph idx="1"/>
          </p:nvPr>
        </p:nvPicPr>
        <p:blipFill>
          <a:blip r:embed="rId2"/>
          <a:stretch>
            <a:fillRect/>
          </a:stretch>
        </p:blipFill>
        <p:spPr>
          <a:xfrm>
            <a:off x="288759" y="497305"/>
            <a:ext cx="11550316" cy="5679658"/>
          </a:xfrm>
          <a:prstGeom prst="rect">
            <a:avLst/>
          </a:prstGeom>
        </p:spPr>
      </p:pic>
    </p:spTree>
    <p:extLst>
      <p:ext uri="{BB962C8B-B14F-4D97-AF65-F5344CB8AC3E}">
        <p14:creationId xmlns:p14="http://schemas.microsoft.com/office/powerpoint/2010/main" val="197867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5A7C-3344-43BD-8026-0626A78644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9FDE30-F07D-4BE1-800F-9A4EF9F3E207}"/>
              </a:ext>
            </a:extLst>
          </p:cNvPr>
          <p:cNvSpPr>
            <a:spLocks noGrp="1"/>
          </p:cNvSpPr>
          <p:nvPr>
            <p:ph idx="1"/>
          </p:nvPr>
        </p:nvSpPr>
        <p:spPr>
          <a:xfrm>
            <a:off x="838200" y="497305"/>
            <a:ext cx="10515600" cy="5679658"/>
          </a:xfrm>
        </p:spPr>
        <p:txBody>
          <a:bodyPr>
            <a:normAutofit/>
          </a:bodyPr>
          <a:lstStyle/>
          <a:p>
            <a:pPr marL="0" marR="0">
              <a:lnSpc>
                <a:spcPct val="107000"/>
              </a:lnSpc>
              <a:spcBef>
                <a:spcPts val="0"/>
              </a:spcBef>
              <a:spcAft>
                <a:spcPts val="800"/>
              </a:spcAft>
            </a:pPr>
            <a:r>
              <a:rPr lang="en-IN" sz="2400" dirty="0">
                <a:effectLst/>
                <a:latin typeface="Calibri" panose="020F0502020204030204" pitchFamily="34" charset="0"/>
                <a:ea typeface="Calibri" panose="020F0502020204030204" pitchFamily="34" charset="0"/>
                <a:cs typeface="Shruti" panose="020B0502040204020203" pitchFamily="34" charset="0"/>
              </a:rPr>
              <a:t>In Figure 2-8, the gain of the hearing aid does not change immediately (Figure 2-8B) when the input decreases to a level below the threshold knee point (Figure 2-8A). The result is an undershoot in the output (Figure 2-8C), until both the gain and output reach their target – i.e., to within 4dB of their final values.</a:t>
            </a:r>
            <a:endParaRPr lang="en-US" sz="2400" dirty="0">
              <a:effectLst/>
              <a:latin typeface="Calibri" panose="020F0502020204030204" pitchFamily="34" charset="0"/>
              <a:ea typeface="Calibri" panose="020F0502020204030204" pitchFamily="34" charset="0"/>
              <a:cs typeface="Shruti" panose="020B0502040204020203" pitchFamily="34" charset="0"/>
            </a:endParaRPr>
          </a:p>
          <a:p>
            <a:pPr marL="0" marR="0">
              <a:lnSpc>
                <a:spcPct val="107000"/>
              </a:lnSpc>
              <a:spcBef>
                <a:spcPts val="0"/>
              </a:spcBef>
              <a:spcAft>
                <a:spcPts val="800"/>
              </a:spcAft>
            </a:pPr>
            <a:r>
              <a:rPr lang="en-IN" sz="2400" dirty="0">
                <a:effectLst/>
                <a:latin typeface="Calibri" panose="020F0502020204030204" pitchFamily="34" charset="0"/>
                <a:ea typeface="Calibri" panose="020F0502020204030204" pitchFamily="34" charset="0"/>
                <a:cs typeface="Shruti" panose="020B0502040204020203" pitchFamily="34" charset="0"/>
              </a:rPr>
              <a:t>Depending on the purpose, a compression system may have fast or slow attack and release times. The faster the AT, the shorter the duration of the overshoot and the shorter the period of time that the individual has to listen to sounds louder than desired. Indeed, ATs as fast as 5 </a:t>
            </a:r>
            <a:r>
              <a:rPr lang="en-IN" sz="2400" dirty="0" err="1">
                <a:effectLst/>
                <a:latin typeface="Calibri" panose="020F0502020204030204" pitchFamily="34" charset="0"/>
                <a:ea typeface="Calibri" panose="020F0502020204030204" pitchFamily="34" charset="0"/>
                <a:cs typeface="Shruti" panose="020B0502040204020203" pitchFamily="34" charset="0"/>
              </a:rPr>
              <a:t>ms</a:t>
            </a:r>
            <a:r>
              <a:rPr lang="en-IN" sz="2400" dirty="0">
                <a:effectLst/>
                <a:latin typeface="Calibri" panose="020F0502020204030204" pitchFamily="34" charset="0"/>
                <a:ea typeface="Calibri" panose="020F0502020204030204" pitchFamily="34" charset="0"/>
                <a:cs typeface="Shruti" panose="020B0502040204020203" pitchFamily="34" charset="0"/>
              </a:rPr>
              <a:t> are especially desirable when compression is used to limit the maximum output of a hearing aid. Although RTs may also be a few milliseconds in duration, the consequences when combined with a fast AT may be undesirable because the gain will vary in response to each cycle of the incoming signal resulting in a distorted waveform. Thus, the RT is generally longer than the AT. An RT of 20 </a:t>
            </a:r>
            <a:r>
              <a:rPr lang="en-IN" sz="2400" dirty="0" err="1">
                <a:effectLst/>
                <a:latin typeface="Calibri" panose="020F0502020204030204" pitchFamily="34" charset="0"/>
                <a:ea typeface="Calibri" panose="020F0502020204030204" pitchFamily="34" charset="0"/>
                <a:cs typeface="Shruti" panose="020B0502040204020203" pitchFamily="34" charset="0"/>
              </a:rPr>
              <a:t>ms</a:t>
            </a:r>
            <a:r>
              <a:rPr lang="en-IN" sz="2400" dirty="0">
                <a:effectLst/>
                <a:latin typeface="Calibri" panose="020F0502020204030204" pitchFamily="34" charset="0"/>
                <a:ea typeface="Calibri" panose="020F0502020204030204" pitchFamily="34" charset="0"/>
                <a:cs typeface="Shruti" panose="020B0502040204020203" pitchFamily="34" charset="0"/>
              </a:rPr>
              <a:t> is considered fas</a:t>
            </a:r>
            <a:r>
              <a:rPr lang="en-IN" sz="2400" dirty="0">
                <a:effectLst/>
                <a:latin typeface="Calibri" panose="020F0502020204030204" pitchFamily="34" charset="0"/>
                <a:ea typeface="Times New Roman" panose="02020603050405020304" pitchFamily="18" charset="0"/>
                <a:cs typeface="Shruti" panose="020B0502040204020203" pitchFamily="34" charset="0"/>
              </a:rPr>
              <a:t>t.</a:t>
            </a:r>
            <a:endParaRPr lang="en-US" sz="2400" dirty="0">
              <a:effectLst/>
              <a:latin typeface="Calibri" panose="020F0502020204030204" pitchFamily="34" charset="0"/>
              <a:ea typeface="Calibri" panose="020F0502020204030204" pitchFamily="34" charset="0"/>
              <a:cs typeface="Shruti" panose="020B0502040204020203" pitchFamily="34" charset="0"/>
            </a:endParaRPr>
          </a:p>
          <a:p>
            <a:endParaRPr lang="en-US" sz="3600" dirty="0"/>
          </a:p>
        </p:txBody>
      </p:sp>
    </p:spTree>
    <p:extLst>
      <p:ext uri="{BB962C8B-B14F-4D97-AF65-F5344CB8AC3E}">
        <p14:creationId xmlns:p14="http://schemas.microsoft.com/office/powerpoint/2010/main" val="1085433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B34E-F647-433F-8DCF-444AE0AF7A89}"/>
              </a:ext>
            </a:extLst>
          </p:cNvPr>
          <p:cNvSpPr>
            <a:spLocks noGrp="1"/>
          </p:cNvSpPr>
          <p:nvPr>
            <p:ph type="title"/>
          </p:nvPr>
        </p:nvSpPr>
        <p:spPr/>
        <p:txBody>
          <a:bodyPr/>
          <a:lstStyle/>
          <a:p>
            <a:r>
              <a:rPr lang="en-US" altLang="en-US" b="1" u="sng" dirty="0"/>
              <a:t>Output limiting compression </a:t>
            </a:r>
            <a:endParaRPr lang="en-US" dirty="0"/>
          </a:p>
        </p:txBody>
      </p:sp>
      <p:sp>
        <p:nvSpPr>
          <p:cNvPr id="3" name="Content Placeholder 2">
            <a:extLst>
              <a:ext uri="{FF2B5EF4-FFF2-40B4-BE49-F238E27FC236}">
                <a16:creationId xmlns:a16="http://schemas.microsoft.com/office/drawing/2014/main" id="{7E5A0B58-9DE2-4338-9E4F-3C99C06D672E}"/>
              </a:ext>
            </a:extLst>
          </p:cNvPr>
          <p:cNvSpPr>
            <a:spLocks noGrp="1"/>
          </p:cNvSpPr>
          <p:nvPr>
            <p:ph idx="1"/>
          </p:nvPr>
        </p:nvSpPr>
        <p:spPr/>
        <p:txBody>
          <a:bodyPr/>
          <a:lstStyle/>
          <a:p>
            <a:r>
              <a:rPr lang="en-US" altLang="en-US" dirty="0"/>
              <a:t>This type of compression has two important features </a:t>
            </a:r>
          </a:p>
          <a:p>
            <a:r>
              <a:rPr lang="en-US" altLang="en-US" dirty="0"/>
              <a:t>1) High compression knee point –means the hearing aid begins to compress at high I/P SPL 55 o 60dBSPL or more. </a:t>
            </a:r>
          </a:p>
          <a:p>
            <a:r>
              <a:rPr lang="en-US" altLang="en-US" dirty="0"/>
              <a:t>Below the knee point the hearing aid provides a linear gain. </a:t>
            </a:r>
          </a:p>
          <a:p>
            <a:r>
              <a:rPr lang="en-US" altLang="en-US" dirty="0"/>
              <a:t>2) High compression ratio –means greater than 5:1 and is mostly used to limit the O/P of the hearing aid. </a:t>
            </a:r>
          </a:p>
          <a:p>
            <a:r>
              <a:rPr lang="en-US" altLang="en-US" dirty="0"/>
              <a:t>Higher compression ratio means more compression on the I/P signal. </a:t>
            </a:r>
          </a:p>
          <a:p>
            <a:endParaRPr lang="en-US" dirty="0"/>
          </a:p>
        </p:txBody>
      </p:sp>
    </p:spTree>
    <p:extLst>
      <p:ext uri="{BB962C8B-B14F-4D97-AF65-F5344CB8AC3E}">
        <p14:creationId xmlns:p14="http://schemas.microsoft.com/office/powerpoint/2010/main" val="376702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C16C-D624-4F10-AAB8-FC7F69733FD7}"/>
              </a:ext>
            </a:extLst>
          </p:cNvPr>
          <p:cNvSpPr>
            <a:spLocks noGrp="1"/>
          </p:cNvSpPr>
          <p:nvPr>
            <p:ph type="title"/>
          </p:nvPr>
        </p:nvSpPr>
        <p:spPr/>
        <p:txBody>
          <a:bodyPr/>
          <a:lstStyle/>
          <a:p>
            <a:r>
              <a:rPr lang="en-US" altLang="en-US" b="1" u="sng" dirty="0"/>
              <a:t>Wide Dynamic Range Compression</a:t>
            </a:r>
            <a:r>
              <a:rPr lang="en-US" altLang="en-US" dirty="0"/>
              <a:t> </a:t>
            </a:r>
            <a:endParaRPr lang="en-US" dirty="0"/>
          </a:p>
        </p:txBody>
      </p:sp>
      <p:sp>
        <p:nvSpPr>
          <p:cNvPr id="3" name="Content Placeholder 2">
            <a:extLst>
              <a:ext uri="{FF2B5EF4-FFF2-40B4-BE49-F238E27FC236}">
                <a16:creationId xmlns:a16="http://schemas.microsoft.com/office/drawing/2014/main" id="{7D1919A6-4A16-45D2-AF19-13D70B5C52DD}"/>
              </a:ext>
            </a:extLst>
          </p:cNvPr>
          <p:cNvSpPr>
            <a:spLocks noGrp="1"/>
          </p:cNvSpPr>
          <p:nvPr>
            <p:ph idx="1"/>
          </p:nvPr>
        </p:nvSpPr>
        <p:spPr/>
        <p:txBody>
          <a:bodyPr/>
          <a:lstStyle/>
          <a:p>
            <a:r>
              <a:rPr lang="en-US" altLang="en-US" dirty="0"/>
              <a:t>It has two important features </a:t>
            </a:r>
          </a:p>
          <a:p>
            <a:r>
              <a:rPr lang="en-US" altLang="en-US" dirty="0"/>
              <a:t>WDRC is associated with low compression  knee points thresholds below 55 </a:t>
            </a:r>
            <a:r>
              <a:rPr lang="en-US" altLang="en-US" dirty="0" err="1"/>
              <a:t>dBSPL</a:t>
            </a:r>
            <a:r>
              <a:rPr lang="en-US" altLang="en-US" dirty="0"/>
              <a:t> and low compression ratio less than 5:1).</a:t>
            </a:r>
          </a:p>
          <a:p>
            <a:r>
              <a:rPr lang="en-US" altLang="en-US" dirty="0"/>
              <a:t>WDRC is almost always in compression from very soft speech to very loud speech. </a:t>
            </a:r>
          </a:p>
          <a:p>
            <a:r>
              <a:rPr lang="en-US" altLang="en-US" dirty="0"/>
              <a:t>WDRC reduces the gain for wide range of Input </a:t>
            </a:r>
            <a:r>
              <a:rPr lang="en-US" altLang="en-US" dirty="0" err="1"/>
              <a:t>SPLdue</a:t>
            </a:r>
            <a:r>
              <a:rPr lang="en-US" altLang="en-US" dirty="0"/>
              <a:t> to its low knee point. </a:t>
            </a:r>
          </a:p>
          <a:p>
            <a:endParaRPr lang="en-US" dirty="0"/>
          </a:p>
        </p:txBody>
      </p:sp>
    </p:spTree>
    <p:extLst>
      <p:ext uri="{BB962C8B-B14F-4D97-AF65-F5344CB8AC3E}">
        <p14:creationId xmlns:p14="http://schemas.microsoft.com/office/powerpoint/2010/main" val="353267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A32E-0182-4838-ACA5-0DAEDCE2C52B}"/>
              </a:ext>
            </a:extLst>
          </p:cNvPr>
          <p:cNvSpPr>
            <a:spLocks noGrp="1"/>
          </p:cNvSpPr>
          <p:nvPr>
            <p:ph type="title"/>
          </p:nvPr>
        </p:nvSpPr>
        <p:spPr/>
        <p:txBody>
          <a:bodyPr/>
          <a:lstStyle/>
          <a:p>
            <a:r>
              <a:rPr lang="en-US" altLang="en-US" dirty="0"/>
              <a:t>Methods of Output Limiting</a:t>
            </a:r>
            <a:endParaRPr lang="en-US" dirty="0"/>
          </a:p>
        </p:txBody>
      </p:sp>
      <p:sp>
        <p:nvSpPr>
          <p:cNvPr id="3" name="Content Placeholder 2">
            <a:extLst>
              <a:ext uri="{FF2B5EF4-FFF2-40B4-BE49-F238E27FC236}">
                <a16:creationId xmlns:a16="http://schemas.microsoft.com/office/drawing/2014/main" id="{1D34DD4A-DEE0-41E5-98DA-077535A145BC}"/>
              </a:ext>
            </a:extLst>
          </p:cNvPr>
          <p:cNvSpPr>
            <a:spLocks noGrp="1"/>
          </p:cNvSpPr>
          <p:nvPr>
            <p:ph idx="1"/>
          </p:nvPr>
        </p:nvSpPr>
        <p:spPr/>
        <p:txBody>
          <a:bodyPr/>
          <a:lstStyle/>
          <a:p>
            <a:pPr eaLnBrk="1" hangingPunct="1"/>
            <a:r>
              <a:rPr lang="en-US" altLang="en-US" sz="2800" dirty="0"/>
              <a:t>One of the first advancement in hearing instruments technology is improved circuits to limit excessive sound o/p or limiting the o/p.</a:t>
            </a:r>
          </a:p>
          <a:p>
            <a:pPr eaLnBrk="1" hangingPunct="1"/>
            <a:r>
              <a:rPr lang="en-US" altLang="en-US" sz="2800" dirty="0"/>
              <a:t>The main purpose of o/p limiting is to prevent the o/p sound pressure level of hearing aid from exceeding the hearing impaired listeners discomfort.  </a:t>
            </a:r>
          </a:p>
          <a:p>
            <a:pPr eaLnBrk="1" hangingPunct="1">
              <a:buFontTx/>
              <a:buNone/>
            </a:pPr>
            <a:endParaRPr lang="en-US" altLang="en-US" sz="2800" dirty="0"/>
          </a:p>
          <a:p>
            <a:endParaRPr lang="en-US" dirty="0"/>
          </a:p>
        </p:txBody>
      </p:sp>
    </p:spTree>
    <p:extLst>
      <p:ext uri="{BB962C8B-B14F-4D97-AF65-F5344CB8AC3E}">
        <p14:creationId xmlns:p14="http://schemas.microsoft.com/office/powerpoint/2010/main" val="3588859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07DDB-382E-44D2-B226-26FA0125BD43}"/>
              </a:ext>
            </a:extLst>
          </p:cNvPr>
          <p:cNvSpPr>
            <a:spLocks noGrp="1"/>
          </p:cNvSpPr>
          <p:nvPr>
            <p:ph type="title"/>
          </p:nvPr>
        </p:nvSpPr>
        <p:spPr/>
        <p:txBody>
          <a:bodyPr/>
          <a:lstStyle/>
          <a:p>
            <a:r>
              <a:rPr lang="en-US" altLang="en-US" dirty="0"/>
              <a:t>Output Limiting vs. WDRC</a:t>
            </a:r>
            <a:endParaRPr lang="en-US" dirty="0"/>
          </a:p>
        </p:txBody>
      </p:sp>
      <p:pic>
        <p:nvPicPr>
          <p:cNvPr id="35" name="Picture 34">
            <a:extLst>
              <a:ext uri="{FF2B5EF4-FFF2-40B4-BE49-F238E27FC236}">
                <a16:creationId xmlns:a16="http://schemas.microsoft.com/office/drawing/2014/main" id="{A59B0599-E727-40DB-A2CC-094375813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32" y="1336926"/>
            <a:ext cx="9589168" cy="5516770"/>
          </a:xfrm>
          <a:prstGeom prst="rect">
            <a:avLst/>
          </a:prstGeom>
        </p:spPr>
      </p:pic>
    </p:spTree>
    <p:extLst>
      <p:ext uri="{BB962C8B-B14F-4D97-AF65-F5344CB8AC3E}">
        <p14:creationId xmlns:p14="http://schemas.microsoft.com/office/powerpoint/2010/main" val="3771684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2988A-2A86-4F93-A85D-13DCDE6A5610}"/>
              </a:ext>
            </a:extLst>
          </p:cNvPr>
          <p:cNvSpPr>
            <a:spLocks noGrp="1"/>
          </p:cNvSpPr>
          <p:nvPr>
            <p:ph type="title"/>
          </p:nvPr>
        </p:nvSpPr>
        <p:spPr/>
        <p:txBody>
          <a:bodyPr/>
          <a:lstStyle/>
          <a:p>
            <a:r>
              <a:rPr lang="en-US" altLang="en-US" b="1" u="sng" dirty="0"/>
              <a:t>Clinical application of O/P limiting and WDRC</a:t>
            </a:r>
            <a:endParaRPr lang="en-US" dirty="0"/>
          </a:p>
        </p:txBody>
      </p:sp>
      <p:graphicFrame>
        <p:nvGraphicFramePr>
          <p:cNvPr id="4" name="Content Placeholder 4">
            <a:extLst>
              <a:ext uri="{FF2B5EF4-FFF2-40B4-BE49-F238E27FC236}">
                <a16:creationId xmlns:a16="http://schemas.microsoft.com/office/drawing/2014/main" id="{ABDA034E-1425-461F-85C5-C21F1F240F5C}"/>
              </a:ext>
            </a:extLst>
          </p:cNvPr>
          <p:cNvGraphicFramePr>
            <a:graphicFrameLocks noGrp="1"/>
          </p:cNvGraphicFramePr>
          <p:nvPr>
            <p:ph idx="1"/>
            <p:extLst>
              <p:ext uri="{D42A27DB-BD31-4B8C-83A1-F6EECF244321}">
                <p14:modId xmlns:p14="http://schemas.microsoft.com/office/powerpoint/2010/main" val="7273258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239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A8974-A7D8-4A76-A44D-3C23F7CAC69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0E13FD7-4237-4B35-8B6C-2984E1A14111}"/>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20254" y="545432"/>
            <a:ext cx="7940842" cy="6144125"/>
          </a:xfrm>
          <a:prstGeom prst="rect">
            <a:avLst/>
          </a:prstGeom>
          <a:noFill/>
        </p:spPr>
      </p:pic>
    </p:spTree>
    <p:extLst>
      <p:ext uri="{BB962C8B-B14F-4D97-AF65-F5344CB8AC3E}">
        <p14:creationId xmlns:p14="http://schemas.microsoft.com/office/powerpoint/2010/main" val="3992034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40A6-2BE9-4990-A51B-0294DE1A4209}"/>
              </a:ext>
            </a:extLst>
          </p:cNvPr>
          <p:cNvSpPr>
            <a:spLocks noGrp="1"/>
          </p:cNvSpPr>
          <p:nvPr>
            <p:ph type="title"/>
          </p:nvPr>
        </p:nvSpPr>
        <p:spPr/>
        <p:txBody>
          <a:bodyPr>
            <a:normAutofit fontScale="90000"/>
          </a:bodyPr>
          <a:lstStyle/>
          <a:p>
            <a:r>
              <a:rPr lang="en-IN" sz="3200" b="1" kern="0" dirty="0">
                <a:solidFill>
                  <a:srgbClr val="2F5496"/>
                </a:solidFill>
                <a:effectLst/>
                <a:latin typeface="Calibri Light" panose="020F0302020204030204" pitchFamily="34" charset="0"/>
                <a:ea typeface="Times New Roman" panose="02020603050405020304" pitchFamily="18" charset="0"/>
                <a:cs typeface="Shruti" panose="020B0502040204020203" pitchFamily="34" charset="0"/>
              </a:rPr>
              <a:t>Concept and use of compression in hearing aids: BILL, TILL, PILL</a:t>
            </a:r>
            <a:br>
              <a:rPr lang="en-US" sz="3200" b="1" kern="0" dirty="0">
                <a:solidFill>
                  <a:srgbClr val="2F5496"/>
                </a:solidFill>
                <a:effectLst/>
                <a:latin typeface="Calibri Light" panose="020F0302020204030204" pitchFamily="34" charset="0"/>
                <a:ea typeface="Times New Roman" panose="02020603050405020304" pitchFamily="18" charset="0"/>
                <a:cs typeface="Shruti" panose="020B0502040204020203" pitchFamily="34" charset="0"/>
              </a:rPr>
            </a:br>
            <a:endParaRPr lang="en-US" sz="6600" dirty="0"/>
          </a:p>
        </p:txBody>
      </p:sp>
      <p:sp>
        <p:nvSpPr>
          <p:cNvPr id="3" name="Content Placeholder 2">
            <a:extLst>
              <a:ext uri="{FF2B5EF4-FFF2-40B4-BE49-F238E27FC236}">
                <a16:creationId xmlns:a16="http://schemas.microsoft.com/office/drawing/2014/main" id="{D902C0B5-1708-4E1B-B700-2CA733A14CD1}"/>
              </a:ext>
            </a:extLst>
          </p:cNvPr>
          <p:cNvSpPr>
            <a:spLocks noGrp="1"/>
          </p:cNvSpPr>
          <p:nvPr>
            <p:ph idx="1"/>
          </p:nvPr>
        </p:nvSpPr>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Blip>
                <a:blip r:embed="rId2"/>
              </a:buBlip>
            </a:pPr>
            <a:r>
              <a:rPr lang="en-IN" sz="1800" b="1" i="1" dirty="0">
                <a:effectLst/>
                <a:latin typeface="Calibri" panose="020F0502020204030204" pitchFamily="34" charset="0"/>
                <a:ea typeface="Calibri" panose="020F0502020204030204" pitchFamily="34" charset="0"/>
                <a:cs typeface="Symbol" panose="05050102010706020507" pitchFamily="18" charset="2"/>
              </a:rPr>
              <a:t>BILL</a:t>
            </a:r>
            <a:endParaRPr lang="en-US" sz="18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Bass will be increased for low level of signals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Implemented in opposite way. i.e., for high level input, the bass is decreased, by reducing the low frequency energy (background noise).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This will improve listening in unfavorable listening condition.</a:t>
            </a:r>
          </a:p>
          <a:p>
            <a:pPr marL="0" indent="0">
              <a:buNone/>
            </a:pPr>
            <a:endParaRPr lang="en-US" dirty="0"/>
          </a:p>
          <a:p>
            <a:pPr marL="228600" marR="0">
              <a:lnSpc>
                <a:spcPct val="107000"/>
              </a:lnSpc>
              <a:spcBef>
                <a:spcPts val="0"/>
              </a:spcBef>
              <a:spcAft>
                <a:spcPts val="800"/>
              </a:spcAft>
            </a:pPr>
            <a:r>
              <a:rPr lang="en-IN" sz="1800" dirty="0">
                <a:effectLst/>
                <a:latin typeface="Calibri" panose="020F0502020204030204" pitchFamily="34" charset="0"/>
                <a:ea typeface="Calibri" panose="020F0502020204030204" pitchFamily="34" charset="0"/>
                <a:cs typeface="Shruti" panose="020B0502040204020203" pitchFamily="34" charset="0"/>
              </a:rPr>
              <a:t> </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pPr marL="342900" marR="0" lvl="0" indent="-342900">
              <a:lnSpc>
                <a:spcPct val="107000"/>
              </a:lnSpc>
              <a:spcBef>
                <a:spcPts val="0"/>
              </a:spcBef>
              <a:spcAft>
                <a:spcPts val="0"/>
              </a:spcAft>
              <a:buFont typeface="Symbol" panose="05050102010706020507" pitchFamily="18" charset="2"/>
              <a:buBlip>
                <a:blip r:embed="rId2"/>
              </a:buBlip>
            </a:pPr>
            <a:r>
              <a:rPr lang="en-IN" sz="1800" b="1" i="1" dirty="0">
                <a:effectLst/>
                <a:latin typeface="Calibri" panose="020F0502020204030204" pitchFamily="34" charset="0"/>
                <a:ea typeface="Calibri" panose="020F0502020204030204" pitchFamily="34" charset="0"/>
                <a:cs typeface="Symbol" panose="05050102010706020507" pitchFamily="18" charset="2"/>
              </a:rPr>
              <a:t>TILL</a:t>
            </a:r>
            <a:endParaRPr lang="en-US" sz="18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The logic of TILL is exact opposite of BILL.</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TILL devices provide greater treble response(increase in gain at HF) for low level inputs than for high.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These instruments provide significant HF gain for soft sound and minimal HF gain for loud sounds.</a:t>
            </a:r>
          </a:p>
          <a:p>
            <a:pPr marL="0" indent="0">
              <a:buNone/>
            </a:pPr>
            <a:endParaRPr lang="en-US" dirty="0"/>
          </a:p>
        </p:txBody>
      </p:sp>
    </p:spTree>
    <p:extLst>
      <p:ext uri="{BB962C8B-B14F-4D97-AF65-F5344CB8AC3E}">
        <p14:creationId xmlns:p14="http://schemas.microsoft.com/office/powerpoint/2010/main" val="2379466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D149-4701-435E-B6BC-142AF510E0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378061-86B9-4F40-8A09-9C3D3D4C03AB}"/>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Blip>
                <a:blip r:embed="rId2"/>
              </a:buBlip>
            </a:pPr>
            <a:r>
              <a:rPr lang="en-IN" sz="1800" b="1" i="1" dirty="0">
                <a:effectLst/>
                <a:latin typeface="Calibri" panose="020F0502020204030204" pitchFamily="34" charset="0"/>
                <a:ea typeface="Calibri" panose="020F0502020204030204" pitchFamily="34" charset="0"/>
                <a:cs typeface="Symbol" panose="05050102010706020507" pitchFamily="18" charset="2"/>
              </a:rPr>
              <a:t>PILL</a:t>
            </a:r>
            <a:endParaRPr lang="en-US" sz="18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These circuitries can provide either a bill or a till response.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A hearing should have a minimum of two channel compression; for soft sound in low channel, it can work as BILL and high channel it can work as TILL.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Low channel it can increase the gain at low frequency and at high channel it will increase gain at high frequency.</a:t>
            </a:r>
          </a:p>
          <a:p>
            <a:endParaRPr lang="en-US" dirty="0"/>
          </a:p>
        </p:txBody>
      </p:sp>
    </p:spTree>
    <p:extLst>
      <p:ext uri="{BB962C8B-B14F-4D97-AF65-F5344CB8AC3E}">
        <p14:creationId xmlns:p14="http://schemas.microsoft.com/office/powerpoint/2010/main" val="2300762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5086-9FC4-43A2-A7C8-7D6CCF0E420B}"/>
              </a:ext>
            </a:extLst>
          </p:cNvPr>
          <p:cNvSpPr>
            <a:spLocks noGrp="1"/>
          </p:cNvSpPr>
          <p:nvPr>
            <p:ph type="title"/>
          </p:nvPr>
        </p:nvSpPr>
        <p:spPr>
          <a:xfrm>
            <a:off x="0" y="-356769"/>
            <a:ext cx="10515600" cy="1325563"/>
          </a:xfrm>
        </p:spPr>
        <p:txBody>
          <a:bodyPr/>
          <a:lstStyle/>
          <a:p>
            <a:endParaRPr lang="en-US"/>
          </a:p>
        </p:txBody>
      </p:sp>
      <p:pic>
        <p:nvPicPr>
          <p:cNvPr id="4" name="Content Placeholder 3">
            <a:extLst>
              <a:ext uri="{FF2B5EF4-FFF2-40B4-BE49-F238E27FC236}">
                <a16:creationId xmlns:a16="http://schemas.microsoft.com/office/drawing/2014/main" id="{9863F67C-BFB7-468F-89BE-19E6B0AB4E6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390" y="368968"/>
            <a:ext cx="11293642" cy="5807995"/>
          </a:xfrm>
          <a:prstGeom prst="rect">
            <a:avLst/>
          </a:prstGeom>
          <a:noFill/>
        </p:spPr>
      </p:pic>
    </p:spTree>
    <p:extLst>
      <p:ext uri="{BB962C8B-B14F-4D97-AF65-F5344CB8AC3E}">
        <p14:creationId xmlns:p14="http://schemas.microsoft.com/office/powerpoint/2010/main" val="1936787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D5F1-7C11-4A8B-9D1C-59721FA008CF}"/>
              </a:ext>
            </a:extLst>
          </p:cNvPr>
          <p:cNvSpPr>
            <a:spLocks noGrp="1"/>
          </p:cNvSpPr>
          <p:nvPr>
            <p:ph type="title"/>
          </p:nvPr>
        </p:nvSpPr>
        <p:spPr/>
        <p:txBody>
          <a:bodyPr>
            <a:normAutofit fontScale="90000"/>
          </a:bodyPr>
          <a:lstStyle/>
          <a:p>
            <a:pPr algn="ctr"/>
            <a:r>
              <a:rPr lang="en-IN" sz="4900" b="1" i="1" kern="0" dirty="0">
                <a:solidFill>
                  <a:srgbClr val="2F5496"/>
                </a:solidFill>
                <a:effectLst/>
                <a:latin typeface="Calibri Light" panose="020F0302020204030204" pitchFamily="34" charset="0"/>
                <a:ea typeface="Times New Roman" panose="02020603050405020304" pitchFamily="18" charset="0"/>
                <a:cs typeface="Shruti" panose="020B0502040204020203" pitchFamily="34" charset="0"/>
              </a:rPr>
              <a:t>Signal enhancing technology</a:t>
            </a:r>
            <a:br>
              <a:rPr lang="en-US" sz="3200" b="1" kern="0" dirty="0">
                <a:solidFill>
                  <a:srgbClr val="2F5496"/>
                </a:solidFill>
                <a:effectLst/>
                <a:latin typeface="Calibri Light" panose="020F0302020204030204" pitchFamily="34" charset="0"/>
                <a:ea typeface="Times New Roman" panose="02020603050405020304" pitchFamily="18" charset="0"/>
                <a:cs typeface="Shruti" panose="020B0502040204020203" pitchFamily="34" charset="0"/>
              </a:rPr>
            </a:br>
            <a:endParaRPr lang="en-US" sz="6000" dirty="0"/>
          </a:p>
        </p:txBody>
      </p:sp>
      <p:sp>
        <p:nvSpPr>
          <p:cNvPr id="3" name="Content Placeholder 2">
            <a:extLst>
              <a:ext uri="{FF2B5EF4-FFF2-40B4-BE49-F238E27FC236}">
                <a16:creationId xmlns:a16="http://schemas.microsoft.com/office/drawing/2014/main" id="{2E2F88BF-D9FB-4B71-A93B-4B26182ABE91}"/>
              </a:ext>
            </a:extLst>
          </p:cNvPr>
          <p:cNvSpPr>
            <a:spLocks noGrp="1"/>
          </p:cNvSpPr>
          <p:nvPr>
            <p:ph idx="1"/>
          </p:nvPr>
        </p:nvSpPr>
        <p:spPr/>
        <p:txBody>
          <a:bodyPr>
            <a:normAutofit fontScale="92500" lnSpcReduction="10000"/>
          </a:bodyPr>
          <a:lstStyle/>
          <a:p>
            <a:r>
              <a:rPr lang="en-IN" sz="1800" b="1" i="1" dirty="0">
                <a:effectLst/>
                <a:latin typeface="Calibri" panose="020F0502020204030204" pitchFamily="34" charset="0"/>
                <a:ea typeface="Calibri" panose="020F0502020204030204" pitchFamily="34" charset="0"/>
                <a:cs typeface="Symbol" panose="05050102010706020507" pitchFamily="18" charset="2"/>
              </a:rPr>
              <a:t>Adaptive Noise Reduction</a:t>
            </a:r>
            <a:endParaRPr lang="en-US" sz="1800" dirty="0">
              <a:effectLst/>
              <a:latin typeface="Calibri" panose="020F0502020204030204" pitchFamily="34" charset="0"/>
              <a:ea typeface="Calibri" panose="020F0502020204030204" pitchFamily="34" charset="0"/>
              <a:cs typeface="Symbol" panose="05050102010706020507" pitchFamily="18" charset="2"/>
            </a:endParaRPr>
          </a:p>
          <a:p>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Noise in the real world, however, may come from different locations and the relative locations of speech and noise may change over time. A directional microphone with a fixed polar pattern may not provide the optimal directional effect in all situations. With the advances in digital technology, directional microphones with variable polar patterns (</a:t>
            </a:r>
            <a:r>
              <a:rPr lang="en-IN" sz="1800" i="1" dirty="0">
                <a:solidFill>
                  <a:srgbClr val="333333"/>
                </a:solidFill>
                <a:effectLst/>
                <a:latin typeface="Arial" panose="020B0604020202020204" pitchFamily="34" charset="0"/>
                <a:ea typeface="Calibri" panose="020F0502020204030204" pitchFamily="34" charset="0"/>
                <a:cs typeface="Shruti" panose="020B0502040204020203" pitchFamily="34" charset="0"/>
              </a:rPr>
              <a:t>i.e.</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adaptive directional microphones) are available in many digital hearing aids. These adaptive directional microphones can vary their polar patterns depending on the location of the noise. The goal is to always have maximum sensitivity to sounds from the frontal hemisphere and minimum sensitivity to sounds from the back hemisphere in noisy environments (</a:t>
            </a:r>
            <a:r>
              <a:rPr lang="en-IN" sz="1800" u="sng" dirty="0">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Kuk </a:t>
            </a:r>
            <a:r>
              <a:rPr lang="en-IN" sz="1800" i="1" u="sng" dirty="0">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et al.</a:t>
            </a:r>
            <a:r>
              <a:rPr lang="en-IN" sz="1800" u="sng" dirty="0">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 2002a</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a:t>
            </a:r>
            <a:r>
              <a:rPr lang="en-IN" sz="1800" u="sng" dirty="0">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Powers and </a:t>
            </a:r>
            <a:r>
              <a:rPr lang="en-IN" sz="1800" u="sng" dirty="0" err="1">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Hamacher</a:t>
            </a:r>
            <a:r>
              <a:rPr lang="en-IN" sz="1800" u="sng" dirty="0">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 2004</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a:t>
            </a:r>
            <a:r>
              <a:rPr lang="en-IN" sz="1800" u="sng" dirty="0">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Ricketts and Henry, 2002</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a:t>
            </a:r>
          </a:p>
          <a:p>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For example, the adaptive directional microphone should adopt the bidirectional pattern if the dominant noise source is located at the 90° or 270° azimuths and adopt the cardioid pattern if the dominant noise source is located at 180° azimuth.</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endParaRPr lang="en-US" sz="1800" dirty="0"/>
          </a:p>
          <a:p>
            <a:endParaRPr lang="en-US" sz="1800" dirty="0">
              <a:effectLst/>
              <a:latin typeface="Calibri" panose="020F0502020204030204" pitchFamily="34" charset="0"/>
              <a:ea typeface="Calibri" panose="020F0502020204030204" pitchFamily="34" charset="0"/>
              <a:cs typeface="Shruti" panose="020B0502040204020203" pitchFamily="34" charset="0"/>
            </a:endParaRPr>
          </a:p>
          <a:p>
            <a:endParaRPr lang="en-US" dirty="0"/>
          </a:p>
        </p:txBody>
      </p:sp>
    </p:spTree>
    <p:extLst>
      <p:ext uri="{BB962C8B-B14F-4D97-AF65-F5344CB8AC3E}">
        <p14:creationId xmlns:p14="http://schemas.microsoft.com/office/powerpoint/2010/main" val="2792692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A245-444B-4223-B162-B00506E661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E33AE3-CC7F-454D-911A-BB75F294BA3D}"/>
              </a:ext>
            </a:extLst>
          </p:cNvPr>
          <p:cNvSpPr>
            <a:spLocks noGrp="1"/>
          </p:cNvSpPr>
          <p:nvPr>
            <p:ph idx="1"/>
          </p:nvPr>
        </p:nvSpPr>
        <p:spPr/>
        <p:txBody>
          <a:bodyPr/>
          <a:lstStyle/>
          <a:p>
            <a:pPr marL="190500" marR="0">
              <a:lnSpc>
                <a:spcPts val="1950"/>
              </a:lnSpc>
            </a:pPr>
            <a:r>
              <a:rPr lang="en-IN" sz="1800" dirty="0">
                <a:solidFill>
                  <a:srgbClr val="333333"/>
                </a:solidFill>
                <a:effectLst/>
                <a:latin typeface="Arial" panose="020B0604020202020204" pitchFamily="34" charset="0"/>
                <a:ea typeface="Times New Roman" panose="02020603050405020304" pitchFamily="18" charset="0"/>
              </a:rPr>
              <a:t>The adaptive ability of the adaptive directional microphones is achieved in three to four steps: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ts val="1950"/>
              </a:lnSpc>
              <a:tabLst>
                <a:tab pos="457200" algn="l"/>
              </a:tabLst>
            </a:pPr>
            <a:r>
              <a:rPr lang="en-IN" sz="1800" dirty="0">
                <a:solidFill>
                  <a:srgbClr val="333333"/>
                </a:solidFill>
                <a:effectLst/>
                <a:latin typeface="Arial" panose="020B0604020202020204" pitchFamily="34" charset="0"/>
                <a:ea typeface="Times New Roman" panose="02020603050405020304" pitchFamily="18" charset="0"/>
              </a:rPr>
              <a:t>signal detection and analysis;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ts val="1950"/>
              </a:lnSpc>
              <a:tabLst>
                <a:tab pos="457200" algn="l"/>
              </a:tabLst>
            </a:pPr>
            <a:r>
              <a:rPr lang="en-IN" sz="1800" dirty="0">
                <a:solidFill>
                  <a:srgbClr val="333333"/>
                </a:solidFill>
                <a:effectLst/>
                <a:latin typeface="Arial" panose="020B0604020202020204" pitchFamily="34" charset="0"/>
                <a:ea typeface="Times New Roman" panose="02020603050405020304" pitchFamily="18" charset="0"/>
              </a:rPr>
              <a:t>determination of the appropriate operational mode (</a:t>
            </a:r>
            <a:r>
              <a:rPr lang="en-IN" sz="1800" i="1" dirty="0">
                <a:solidFill>
                  <a:srgbClr val="333333"/>
                </a:solidFill>
                <a:effectLst/>
                <a:latin typeface="Arial" panose="020B0604020202020204" pitchFamily="34" charset="0"/>
                <a:ea typeface="Times New Roman" panose="02020603050405020304" pitchFamily="18" charset="0"/>
              </a:rPr>
              <a:t>i.e.</a:t>
            </a:r>
            <a:r>
              <a:rPr lang="en-IN" sz="1800" dirty="0">
                <a:solidFill>
                  <a:srgbClr val="333333"/>
                </a:solidFill>
                <a:effectLst/>
                <a:latin typeface="Arial" panose="020B0604020202020204" pitchFamily="34" charset="0"/>
                <a:ea typeface="Times New Roman" panose="02020603050405020304" pitchFamily="18" charset="0"/>
              </a:rPr>
              <a:t>, omni-directional mode or directional mode);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ts val="1950"/>
              </a:lnSpc>
              <a:tabLst>
                <a:tab pos="457200" algn="l"/>
              </a:tabLst>
            </a:pPr>
            <a:r>
              <a:rPr lang="en-IN" sz="1800" dirty="0">
                <a:solidFill>
                  <a:srgbClr val="333333"/>
                </a:solidFill>
                <a:effectLst/>
                <a:latin typeface="Arial" panose="020B0604020202020204" pitchFamily="34" charset="0"/>
                <a:ea typeface="Times New Roman" panose="02020603050405020304" pitchFamily="18" charset="0"/>
              </a:rPr>
              <a:t>determination of the appropriate polar pattern; and</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ts val="1950"/>
              </a:lnSpc>
              <a:tabLst>
                <a:tab pos="457200" algn="l"/>
              </a:tabLst>
            </a:pPr>
            <a:r>
              <a:rPr lang="en-IN" sz="1800" dirty="0">
                <a:solidFill>
                  <a:srgbClr val="333333"/>
                </a:solidFill>
                <a:effectLst/>
                <a:latin typeface="Arial" panose="020B0604020202020204" pitchFamily="34" charset="0"/>
                <a:ea typeface="Times New Roman" panose="02020603050405020304" pitchFamily="18" charset="0"/>
              </a:rPr>
              <a:t>execution of the decision.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33012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43DB-40D8-4D12-BF6B-B744A2759C74}"/>
              </a:ext>
            </a:extLst>
          </p:cNvPr>
          <p:cNvSpPr>
            <a:spLocks noGrp="1"/>
          </p:cNvSpPr>
          <p:nvPr>
            <p:ph type="title"/>
          </p:nvPr>
        </p:nvSpPr>
        <p:spPr/>
        <p:txBody>
          <a:bodyPr/>
          <a:lstStyle/>
          <a:p>
            <a:r>
              <a:rPr lang="en-IN" sz="1800" dirty="0">
                <a:solidFill>
                  <a:srgbClr val="333333"/>
                </a:solidFill>
                <a:effectLst/>
                <a:latin typeface="Arial" panose="020B0604020202020204" pitchFamily="34" charset="0"/>
                <a:ea typeface="Times New Roman" panose="02020603050405020304" pitchFamily="18" charset="0"/>
              </a:rPr>
              <a:t>1.Signal Detection And Analysis</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B075088-86F4-4D0C-AD1B-5E7B18AA738F}"/>
              </a:ext>
            </a:extLst>
          </p:cNvPr>
          <p:cNvSpPr>
            <a:spLocks noGrp="1"/>
          </p:cNvSpPr>
          <p:nvPr>
            <p:ph idx="1"/>
          </p:nvPr>
        </p:nvSpPr>
        <p:spPr/>
        <p:txBody>
          <a:bodyPr/>
          <a:lstStyle/>
          <a:p>
            <a:r>
              <a:rPr lang="en-IN" sz="1800" b="1" dirty="0">
                <a:solidFill>
                  <a:srgbClr val="333333"/>
                </a:solidFill>
                <a:effectLst/>
                <a:latin typeface="Arial" panose="020B0604020202020204" pitchFamily="34" charset="0"/>
                <a:ea typeface="Times New Roman" panose="02020603050405020304" pitchFamily="18" charset="0"/>
              </a:rPr>
              <a:t>Level Detector</a:t>
            </a:r>
            <a:endParaRPr lang="en-US" sz="1800" dirty="0">
              <a:effectLst/>
              <a:latin typeface="Times New Roman" panose="02020603050405020304" pitchFamily="18" charset="0"/>
              <a:ea typeface="Times New Roman" panose="02020603050405020304" pitchFamily="18" charset="0"/>
            </a:endParaRPr>
          </a:p>
          <a:p>
            <a:r>
              <a:rPr lang="en-IN" sz="1800" b="1" dirty="0">
                <a:solidFill>
                  <a:srgbClr val="333333"/>
                </a:solidFill>
                <a:effectLst/>
                <a:latin typeface="Arial" panose="020B0604020202020204" pitchFamily="34" charset="0"/>
                <a:ea typeface="Times New Roman" panose="02020603050405020304" pitchFamily="18" charset="0"/>
              </a:rPr>
              <a:t>Modulation Detector</a:t>
            </a:r>
            <a:endParaRPr lang="en-US" sz="1800" dirty="0">
              <a:effectLst/>
              <a:latin typeface="Times New Roman" panose="02020603050405020304" pitchFamily="18" charset="0"/>
              <a:ea typeface="Times New Roman" panose="02020603050405020304" pitchFamily="18" charset="0"/>
            </a:endParaRPr>
          </a:p>
          <a:p>
            <a:r>
              <a:rPr lang="en-IN" sz="1800" b="1" dirty="0">
                <a:solidFill>
                  <a:srgbClr val="333333"/>
                </a:solidFill>
                <a:effectLst/>
                <a:latin typeface="Arial" panose="020B0604020202020204" pitchFamily="34" charset="0"/>
                <a:ea typeface="Times New Roman" panose="02020603050405020304" pitchFamily="18" charset="0"/>
              </a:rPr>
              <a:t>Wind Noise Detector</a:t>
            </a:r>
            <a:endParaRPr lang="en-US" sz="1800" dirty="0">
              <a:effectLst/>
              <a:latin typeface="Times New Roman" panose="02020603050405020304" pitchFamily="18" charset="0"/>
              <a:ea typeface="Times New Roman" panose="02020603050405020304" pitchFamily="18" charset="0"/>
            </a:endParaRPr>
          </a:p>
          <a:p>
            <a:r>
              <a:rPr lang="en-IN" sz="1800" b="1" dirty="0">
                <a:solidFill>
                  <a:srgbClr val="333333"/>
                </a:solidFill>
                <a:effectLst/>
                <a:latin typeface="Arial" panose="020B0604020202020204" pitchFamily="34" charset="0"/>
                <a:ea typeface="Times New Roman" panose="02020603050405020304" pitchFamily="18" charset="0"/>
              </a:rPr>
              <a:t>Front-Back Detector</a:t>
            </a:r>
          </a:p>
          <a:p>
            <a:endParaRPr lang="en-IN" sz="1800" b="1" dirty="0">
              <a:solidFill>
                <a:srgbClr val="333333"/>
              </a:solidFill>
              <a:effectLst/>
              <a:latin typeface="Arial" panose="020B0604020202020204" pitchFamily="34" charset="0"/>
              <a:ea typeface="Times New Roman" panose="02020603050405020304" pitchFamily="18" charset="0"/>
            </a:endParaRPr>
          </a:p>
          <a:p>
            <a:r>
              <a:rPr lang="en-IN" sz="1800" b="1" dirty="0">
                <a:solidFill>
                  <a:srgbClr val="333333"/>
                </a:solidFill>
                <a:effectLst/>
                <a:latin typeface="Arial" panose="020B0604020202020204" pitchFamily="34" charset="0"/>
                <a:ea typeface="Times New Roman" panose="02020603050405020304" pitchFamily="18" charset="0"/>
              </a:rPr>
              <a:t>2.Determination of Operational Mode</a:t>
            </a:r>
          </a:p>
          <a:p>
            <a:r>
              <a:rPr lang="en-IN" sz="1800" b="1" dirty="0">
                <a:solidFill>
                  <a:srgbClr val="333333"/>
                </a:solidFill>
                <a:effectLst/>
                <a:latin typeface="Arial" panose="020B0604020202020204" pitchFamily="34" charset="0"/>
                <a:ea typeface="Times New Roman" panose="02020603050405020304" pitchFamily="18" charset="0"/>
              </a:rPr>
              <a:t>3.Determination of Polar Pattern(s)</a:t>
            </a: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99413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3BF1-6833-43F6-A5BF-47DCD2E94A9B}"/>
              </a:ext>
            </a:extLst>
          </p:cNvPr>
          <p:cNvSpPr>
            <a:spLocks noGrp="1"/>
          </p:cNvSpPr>
          <p:nvPr>
            <p:ph type="title"/>
          </p:nvPr>
        </p:nvSpPr>
        <p:spPr/>
        <p:txBody>
          <a:bodyPr/>
          <a:lstStyle/>
          <a:p>
            <a:r>
              <a:rPr lang="en-US" sz="1800" b="1" i="1" dirty="0">
                <a:effectLst/>
                <a:latin typeface="Calibri" panose="020F0502020204030204" pitchFamily="34" charset="0"/>
                <a:ea typeface="Calibri" panose="020F0502020204030204" pitchFamily="34" charset="0"/>
                <a:cs typeface="Shruti" panose="020B0502040204020203" pitchFamily="34" charset="0"/>
              </a:rPr>
              <a:t>DIRECTIONAL MICROPHONES</a:t>
            </a:r>
            <a:endParaRPr lang="en-US" dirty="0"/>
          </a:p>
        </p:txBody>
      </p:sp>
      <p:sp>
        <p:nvSpPr>
          <p:cNvPr id="3" name="Content Placeholder 2">
            <a:extLst>
              <a:ext uri="{FF2B5EF4-FFF2-40B4-BE49-F238E27FC236}">
                <a16:creationId xmlns:a16="http://schemas.microsoft.com/office/drawing/2014/main" id="{A15A3580-6819-42C6-9DCA-51BA6F3C674A}"/>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These are designed to take advantage of the spatial differences between speech and noise.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 Directional Microphones are more sensitive to sounds coming from the front than sounds coming from the back and the sides. </a:t>
            </a:r>
          </a:p>
          <a:p>
            <a:endParaRPr lang="en-US" dirty="0"/>
          </a:p>
        </p:txBody>
      </p:sp>
    </p:spTree>
    <p:extLst>
      <p:ext uri="{BB962C8B-B14F-4D97-AF65-F5344CB8AC3E}">
        <p14:creationId xmlns:p14="http://schemas.microsoft.com/office/powerpoint/2010/main" val="251458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EAD9-44F1-4A71-92D3-A16D991ED6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EDBA1B-3836-4136-A577-060296B60BD2}"/>
              </a:ext>
            </a:extLst>
          </p:cNvPr>
          <p:cNvSpPr>
            <a:spLocks noGrp="1"/>
          </p:cNvSpPr>
          <p:nvPr>
            <p:ph idx="1"/>
          </p:nvPr>
        </p:nvSpPr>
        <p:spPr/>
        <p:txBody>
          <a:bodyPr>
            <a:normAutofit/>
          </a:bodyPr>
          <a:lstStyle/>
          <a:p>
            <a:pPr eaLnBrk="1" hangingPunct="1">
              <a:buFontTx/>
              <a:buNone/>
            </a:pPr>
            <a:r>
              <a:rPr lang="en-US" altLang="en-US" sz="3200" dirty="0"/>
              <a:t>The following are the methods of output limiting</a:t>
            </a:r>
          </a:p>
          <a:p>
            <a:pPr eaLnBrk="1" hangingPunct="1">
              <a:buFontTx/>
              <a:buNone/>
            </a:pPr>
            <a:r>
              <a:rPr lang="en-US" altLang="en-US" sz="3200" dirty="0"/>
              <a:t> </a:t>
            </a:r>
          </a:p>
          <a:p>
            <a:pPr eaLnBrk="1" hangingPunct="1"/>
            <a:r>
              <a:rPr lang="en-US" altLang="en-US" sz="3200" dirty="0"/>
              <a:t>Peak Clipping</a:t>
            </a:r>
          </a:p>
          <a:p>
            <a:pPr eaLnBrk="1" hangingPunct="1">
              <a:buFontTx/>
              <a:buNone/>
            </a:pPr>
            <a:endParaRPr lang="en-US" altLang="en-US" sz="3200" dirty="0"/>
          </a:p>
          <a:p>
            <a:pPr eaLnBrk="1" hangingPunct="1"/>
            <a:r>
              <a:rPr lang="en-US" altLang="en-US" sz="3200" dirty="0"/>
              <a:t>Compression Limiting</a:t>
            </a:r>
          </a:p>
          <a:p>
            <a:endParaRPr lang="en-US" sz="3200" dirty="0"/>
          </a:p>
        </p:txBody>
      </p:sp>
    </p:spTree>
    <p:extLst>
      <p:ext uri="{BB962C8B-B14F-4D97-AF65-F5344CB8AC3E}">
        <p14:creationId xmlns:p14="http://schemas.microsoft.com/office/powerpoint/2010/main" val="283679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EBAA-3C3B-402A-BF4D-CEFF4C7E19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FA6632-582F-4756-8276-EEB50B5BEDD5}"/>
              </a:ext>
            </a:extLst>
          </p:cNvPr>
          <p:cNvSpPr>
            <a:spLocks noGrp="1"/>
          </p:cNvSpPr>
          <p:nvPr>
            <p:ph idx="1"/>
          </p:nvPr>
        </p:nvSpPr>
        <p:spPr/>
        <p:txBody>
          <a:bodyPr/>
          <a:lstStyle/>
          <a:p>
            <a:pPr marL="0" marR="0">
              <a:lnSpc>
                <a:spcPct val="107000"/>
              </a:lnSpc>
              <a:spcBef>
                <a:spcPts val="0"/>
              </a:spcBef>
              <a:spcAft>
                <a:spcPts val="0"/>
              </a:spcAft>
            </a:pPr>
            <a:r>
              <a:rPr lang="en-IN" sz="1800" b="1" i="0" dirty="0">
                <a:solidFill>
                  <a:srgbClr val="333333"/>
                </a:solidFill>
                <a:effectLst/>
                <a:latin typeface="Arial" panose="020B0604020202020204" pitchFamily="34" charset="0"/>
                <a:ea typeface="Times New Roman" panose="02020603050405020304" pitchFamily="18" charset="0"/>
                <a:cs typeface="Shruti" panose="020B0502040204020203" pitchFamily="34" charset="0"/>
              </a:rPr>
              <a:t>First-Order Directional Microphones</a:t>
            </a:r>
            <a:endParaRPr lang="en-US" sz="1800" b="1" i="1" dirty="0">
              <a:solidFill>
                <a:srgbClr val="4472C4"/>
              </a:solidFill>
              <a:effectLst/>
              <a:latin typeface="Calibri Light" panose="020F0302020204030204" pitchFamily="34" charset="0"/>
              <a:ea typeface="Times New Roman" panose="02020603050405020304" pitchFamily="18" charset="0"/>
              <a:cs typeface="Shruti" panose="020B0502040204020203" pitchFamily="34" charset="0"/>
            </a:endParaRPr>
          </a:p>
          <a:p>
            <a:pPr marL="0" marR="0">
              <a:lnSpc>
                <a:spcPct val="107000"/>
              </a:lnSpc>
              <a:spcBef>
                <a:spcPts val="0"/>
              </a:spcBef>
              <a:spcAft>
                <a:spcPts val="800"/>
              </a:spcAft>
            </a:pP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First-order directional microphones are implemented with either a single-microphone design or a dual/twin-microphone design. Since the sound in the posterior port is delayed by the traveling time between the two microphone ports (</a:t>
            </a:r>
            <a:r>
              <a:rPr lang="en-IN" sz="1800" i="1" dirty="0">
                <a:solidFill>
                  <a:srgbClr val="333333"/>
                </a:solidFill>
                <a:effectLst/>
                <a:latin typeface="Arial" panose="020B0604020202020204" pitchFamily="34" charset="0"/>
                <a:ea typeface="Calibri" panose="020F0502020204030204" pitchFamily="34" charset="0"/>
                <a:cs typeface="Shruti" panose="020B0502040204020203" pitchFamily="34" charset="0"/>
              </a:rPr>
              <a:t>i.e.</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external delay) and the acoustic delay network (</a:t>
            </a:r>
            <a:r>
              <a:rPr lang="en-IN" sz="1800" i="1" dirty="0">
                <a:solidFill>
                  <a:srgbClr val="333333"/>
                </a:solidFill>
                <a:effectLst/>
                <a:latin typeface="Arial" panose="020B0604020202020204" pitchFamily="34" charset="0"/>
                <a:ea typeface="Calibri" panose="020F0502020204030204" pitchFamily="34" charset="0"/>
                <a:cs typeface="Shruti" panose="020B0502040204020203" pitchFamily="34" charset="0"/>
              </a:rPr>
              <a:t>i.e.</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the internal delay), the sound from the front is minimally affected</a:t>
            </a:r>
            <a:r>
              <a:rPr lang="en-IN" sz="1800" dirty="0">
                <a:effectLst/>
                <a:latin typeface="Calibri" panose="020F0502020204030204" pitchFamily="34" charset="0"/>
                <a:ea typeface="Calibri" panose="020F0502020204030204" pitchFamily="34" charset="0"/>
                <a:cs typeface="Shruti" panose="020B0502040204020203" pitchFamily="34" charset="0"/>
              </a:rPr>
              <a:t>.</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Therefore, the directional microphones have high sensitivity to sounds from the front. the sensitivity of the directional microphone to sounds from the back is greatly reduced.</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Directional microphones exhibit four distinct types of polar patterns: bipolar (or bidirectional, dipole), </a:t>
            </a:r>
            <a:r>
              <a:rPr lang="en-IN" sz="1800" dirty="0" err="1">
                <a:solidFill>
                  <a:srgbClr val="333333"/>
                </a:solidFill>
                <a:effectLst/>
                <a:latin typeface="Arial" panose="020B0604020202020204" pitchFamily="34" charset="0"/>
                <a:ea typeface="Calibri" panose="020F0502020204030204" pitchFamily="34" charset="0"/>
                <a:cs typeface="Shruti" panose="020B0502040204020203" pitchFamily="34" charset="0"/>
              </a:rPr>
              <a:t>hypercardioid</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a:t>
            </a:r>
            <a:r>
              <a:rPr lang="en-IN" sz="1800" dirty="0" err="1">
                <a:solidFill>
                  <a:srgbClr val="333333"/>
                </a:solidFill>
                <a:effectLst/>
                <a:latin typeface="Arial" panose="020B0604020202020204" pitchFamily="34" charset="0"/>
                <a:ea typeface="Calibri" panose="020F0502020204030204" pitchFamily="34" charset="0"/>
                <a:cs typeface="Shruti" panose="020B0502040204020203" pitchFamily="34" charset="0"/>
              </a:rPr>
              <a:t>supercardioid</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and cardioids</a:t>
            </a:r>
            <a:r>
              <a:rPr lang="en-IN" sz="1800" b="1" dirty="0">
                <a:effectLst/>
                <a:latin typeface="Calibri" panose="020F0502020204030204" pitchFamily="34" charset="0"/>
                <a:ea typeface="Calibri" panose="020F0502020204030204" pitchFamily="34" charset="0"/>
                <a:cs typeface="Shruti" panose="020B0502040204020203" pitchFamily="34" charset="0"/>
              </a:rPr>
              <a:t>.</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endParaRPr lang="en-US" dirty="0"/>
          </a:p>
        </p:txBody>
      </p:sp>
    </p:spTree>
    <p:extLst>
      <p:ext uri="{BB962C8B-B14F-4D97-AF65-F5344CB8AC3E}">
        <p14:creationId xmlns:p14="http://schemas.microsoft.com/office/powerpoint/2010/main" val="35932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B8B4-7704-4BDF-80DB-D51493C57A2A}"/>
              </a:ext>
            </a:extLst>
          </p:cNvPr>
          <p:cNvSpPr>
            <a:spLocks noGrp="1"/>
          </p:cNvSpPr>
          <p:nvPr>
            <p:ph type="title"/>
          </p:nvPr>
        </p:nvSpPr>
        <p:spPr/>
        <p:txBody>
          <a:bodyPr/>
          <a:lstStyle/>
          <a:p>
            <a:endParaRPr lang="en-US"/>
          </a:p>
        </p:txBody>
      </p:sp>
      <p:pic>
        <p:nvPicPr>
          <p:cNvPr id="9" name="Content Placeholder 8" descr="Chart&#10;&#10;Description automatically generated">
            <a:extLst>
              <a:ext uri="{FF2B5EF4-FFF2-40B4-BE49-F238E27FC236}">
                <a16:creationId xmlns:a16="http://schemas.microsoft.com/office/drawing/2014/main" id="{A592D57B-8A1F-4097-9761-500760C9F2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768" y="1042737"/>
            <a:ext cx="11053011" cy="3973111"/>
          </a:xfrm>
        </p:spPr>
      </p:pic>
    </p:spTree>
    <p:extLst>
      <p:ext uri="{BB962C8B-B14F-4D97-AF65-F5344CB8AC3E}">
        <p14:creationId xmlns:p14="http://schemas.microsoft.com/office/powerpoint/2010/main" val="456577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6FA2-9767-4C1B-AAAB-DBFEF27B6DD8}"/>
              </a:ext>
            </a:extLst>
          </p:cNvPr>
          <p:cNvSpPr>
            <a:spLocks noGrp="1"/>
          </p:cNvSpPr>
          <p:nvPr>
            <p:ph type="title"/>
          </p:nvPr>
        </p:nvSpPr>
        <p:spPr/>
        <p:txBody>
          <a:bodyPr/>
          <a:lstStyle/>
          <a:p>
            <a:r>
              <a:rPr lang="en-IN" sz="1800" b="1" i="0" dirty="0">
                <a:solidFill>
                  <a:srgbClr val="333333"/>
                </a:solidFill>
                <a:effectLst/>
                <a:latin typeface="Arial" panose="020B0604020202020204" pitchFamily="34" charset="0"/>
                <a:ea typeface="Times New Roman" panose="02020603050405020304" pitchFamily="18" charset="0"/>
                <a:cs typeface="Shruti" panose="020B0502040204020203" pitchFamily="34" charset="0"/>
              </a:rPr>
              <a:t>Working with Directional Microphones</a:t>
            </a:r>
            <a:br>
              <a:rPr lang="en-US" sz="1800" b="1" i="1" dirty="0">
                <a:solidFill>
                  <a:srgbClr val="4472C4"/>
                </a:solidFill>
                <a:effectLst/>
                <a:latin typeface="Calibri Light" panose="020F0302020204030204" pitchFamily="34" charset="0"/>
                <a:ea typeface="Times New Roman" panose="02020603050405020304" pitchFamily="18" charset="0"/>
                <a:cs typeface="Shruti" panose="020B0502040204020203" pitchFamily="34" charset="0"/>
              </a:rPr>
            </a:br>
            <a:endParaRPr lang="en-US" dirty="0"/>
          </a:p>
        </p:txBody>
      </p:sp>
      <p:sp>
        <p:nvSpPr>
          <p:cNvPr id="3" name="Content Placeholder 2">
            <a:extLst>
              <a:ext uri="{FF2B5EF4-FFF2-40B4-BE49-F238E27FC236}">
                <a16:creationId xmlns:a16="http://schemas.microsoft.com/office/drawing/2014/main" id="{518E8A71-1E65-439C-A4DE-842B845B0809}"/>
              </a:ext>
            </a:extLst>
          </p:cNvPr>
          <p:cNvSpPr>
            <a:spLocks noGrp="1"/>
          </p:cNvSpPr>
          <p:nvPr>
            <p:ph idx="1"/>
          </p:nvPr>
        </p:nvSpPr>
        <p:spPr/>
        <p:txBody>
          <a:bodyPr>
            <a:normAutofit fontScale="92500" lnSpcReduction="20000"/>
          </a:bodyPr>
          <a:lstStyle/>
          <a:p>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First, the performance of directional microphones decreases near reflective surfaces, such as a wall or a hand, or in reverberant environments. Hearing aid users therefore need to be </a:t>
            </a:r>
            <a:r>
              <a:rPr lang="en-IN" sz="1800" dirty="0" err="1">
                <a:solidFill>
                  <a:srgbClr val="333333"/>
                </a:solidFill>
                <a:effectLst/>
                <a:latin typeface="Arial" panose="020B0604020202020204" pitchFamily="34" charset="0"/>
                <a:ea typeface="Calibri" panose="020F0502020204030204" pitchFamily="34" charset="0"/>
                <a:cs typeface="Shruti" panose="020B0502040204020203" pitchFamily="34" charset="0"/>
              </a:rPr>
              <a:t>counseled</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to move away from reflective surfaces or to converse at a place with less reverberation, if possible.</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Second, the polar patterns of a directional hearing aid and the locations of the nulls when the hearing aid is worn on the user's head can be very different from an anechoic chamber measurement in which the directional microphone is free-hanging in space (Chung and Neuman, 2003; </a:t>
            </a:r>
            <a:r>
              <a:rPr lang="en-IN" sz="1800" u="sng" dirty="0">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Neuman </a:t>
            </a:r>
            <a:r>
              <a:rPr lang="en-IN" sz="1800" i="1" u="sng" dirty="0">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et al.</a:t>
            </a:r>
            <a:r>
              <a:rPr lang="en-IN" sz="1800" u="sng" dirty="0">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 2002</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Depending on the hearing aid style, the most sensitive angle of the first-order directional microphones may vary from 30° to 45° for in-the-ear hearing aids to 90° for behind-the-ear hearing aids (</a:t>
            </a:r>
            <a:r>
              <a:rPr lang="en-IN" sz="1800" dirty="0" err="1">
                <a:solidFill>
                  <a:srgbClr val="333333"/>
                </a:solidFill>
                <a:effectLst/>
                <a:latin typeface="Arial" panose="020B0604020202020204" pitchFamily="34" charset="0"/>
                <a:ea typeface="Calibri" panose="020F0502020204030204" pitchFamily="34" charset="0"/>
                <a:cs typeface="Shruti" panose="020B0502040204020203" pitchFamily="34" charset="0"/>
              </a:rPr>
              <a:t>Foutune</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1997, </a:t>
            </a:r>
            <a:r>
              <a:rPr lang="en-IN" sz="1800" u="sng" dirty="0">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Neuman et al, 2002</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a:t>
            </a:r>
            <a:r>
              <a:rPr lang="en-IN" sz="1800" u="sng" dirty="0">
                <a:solidFill>
                  <a:srgbClr val="006ACC"/>
                </a:solidFill>
                <a:effectLst/>
                <a:latin typeface="Arial" panose="020B0604020202020204" pitchFamily="34" charset="0"/>
                <a:ea typeface="Calibri" panose="020F0502020204030204" pitchFamily="34" charset="0"/>
                <a:cs typeface="Shruti" panose="020B0502040204020203" pitchFamily="34" charset="0"/>
                <a:hlinkClick r:id="rId2"/>
              </a:rPr>
              <a:t>Ricketts, 2000b</a:t>
            </a: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 If possible, clinicians need to use the polar patterns measured when the hearing aids are worn in the ear so they can counsel the hearing aid users to position themselves so that the most sensitive direction of their directional microphone points to the direction of the desired signal and the most intense noise is located at the direction with the least sensitivity, if possible.</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endParaRPr lang="en-US" dirty="0"/>
          </a:p>
        </p:txBody>
      </p:sp>
    </p:spTree>
    <p:extLst>
      <p:ext uri="{BB962C8B-B14F-4D97-AF65-F5344CB8AC3E}">
        <p14:creationId xmlns:p14="http://schemas.microsoft.com/office/powerpoint/2010/main" val="2416328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17AF-1D6A-4506-A5B6-BA43FA039882}"/>
              </a:ext>
            </a:extLst>
          </p:cNvPr>
          <p:cNvSpPr>
            <a:spLocks noGrp="1"/>
          </p:cNvSpPr>
          <p:nvPr>
            <p:ph type="title"/>
          </p:nvPr>
        </p:nvSpPr>
        <p:spPr/>
        <p:txBody>
          <a:bodyPr/>
          <a:lstStyle/>
          <a:p>
            <a:r>
              <a:rPr lang="en-IN" sz="1800" b="1" i="0" dirty="0">
                <a:solidFill>
                  <a:srgbClr val="333333"/>
                </a:solidFill>
                <a:effectLst/>
                <a:latin typeface="Arial" panose="020B0604020202020204" pitchFamily="34" charset="0"/>
                <a:ea typeface="Times New Roman" panose="02020603050405020304" pitchFamily="18" charset="0"/>
                <a:cs typeface="Shruti" panose="020B0502040204020203" pitchFamily="34" charset="0"/>
              </a:rPr>
              <a:t>Second-Order Directional Microphones</a:t>
            </a:r>
            <a:br>
              <a:rPr lang="en-US" sz="1800" b="1" i="1" dirty="0">
                <a:solidFill>
                  <a:srgbClr val="4472C4"/>
                </a:solidFill>
                <a:effectLst/>
                <a:latin typeface="Calibri Light" panose="020F0302020204030204" pitchFamily="34" charset="0"/>
                <a:ea typeface="Times New Roman" panose="02020603050405020304" pitchFamily="18" charset="0"/>
                <a:cs typeface="Shruti" panose="020B0502040204020203" pitchFamily="34" charset="0"/>
              </a:rPr>
            </a:br>
            <a:endParaRPr lang="en-US" dirty="0"/>
          </a:p>
        </p:txBody>
      </p:sp>
      <p:sp>
        <p:nvSpPr>
          <p:cNvPr id="3" name="Content Placeholder 2">
            <a:extLst>
              <a:ext uri="{FF2B5EF4-FFF2-40B4-BE49-F238E27FC236}">
                <a16:creationId xmlns:a16="http://schemas.microsoft.com/office/drawing/2014/main" id="{CEE4A86D-A118-46D5-97A4-CAF9D83D3BC1}"/>
              </a:ext>
            </a:extLst>
          </p:cNvPr>
          <p:cNvSpPr>
            <a:spLocks noGrp="1"/>
          </p:cNvSpPr>
          <p:nvPr>
            <p:ph idx="1"/>
          </p:nvPr>
        </p:nvSpPr>
        <p:spPr/>
        <p:txBody>
          <a:bodyPr>
            <a:normAutofit lnSpcReduction="10000"/>
          </a:bodyPr>
          <a:lstStyle/>
          <a:p>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Although first-order directional microphones generally provide 3 to 5 dB of improvement in SNR for speech understanding in real-world environments, people with hearing loss often experience a much higher degree of SNR-loss. This means that the benefits provided by first-order directional microphones are insufficient to close the gap between the speech understanding ability of people with hearing loss and that of people with normal hearing in background noise. This limitation prompted the development of a number of instruments, such as second-order directional microphones and array microphones, to provide higher directionality.</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Second-order directional microphones are composed of three matched omni-directional microphones, and they usually have a higher directivity index than the first-order directional microphones. The only commercially available second-order directional microphones to date are implemented in the behind-the-ear</a:t>
            </a:r>
            <a:r>
              <a:rPr lang="en-IN" sz="1800" dirty="0">
                <a:effectLst/>
                <a:latin typeface="Calibri" panose="020F0502020204030204" pitchFamily="34" charset="0"/>
                <a:ea typeface="Calibri" panose="020F0502020204030204" pitchFamily="34" charset="0"/>
                <a:cs typeface="Shruti" panose="020B0502040204020203" pitchFamily="34" charset="0"/>
              </a:rPr>
              <a:t>.</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endParaRPr lang="en-US" dirty="0"/>
          </a:p>
        </p:txBody>
      </p:sp>
    </p:spTree>
    <p:extLst>
      <p:ext uri="{BB962C8B-B14F-4D97-AF65-F5344CB8AC3E}">
        <p14:creationId xmlns:p14="http://schemas.microsoft.com/office/powerpoint/2010/main" val="645790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7456-88B6-4B44-93E3-B83ADC2E74B8}"/>
              </a:ext>
            </a:extLst>
          </p:cNvPr>
          <p:cNvSpPr>
            <a:spLocks noGrp="1"/>
          </p:cNvSpPr>
          <p:nvPr>
            <p:ph type="title"/>
          </p:nvPr>
        </p:nvSpPr>
        <p:spPr/>
        <p:txBody>
          <a:bodyPr/>
          <a:lstStyle/>
          <a:p>
            <a:endParaRPr lang="en-US"/>
          </a:p>
        </p:txBody>
      </p:sp>
      <p:pic>
        <p:nvPicPr>
          <p:cNvPr id="4" name="Content Placeholder 3" descr="&#10;                        figure&#10;                    ">
            <a:extLst>
              <a:ext uri="{FF2B5EF4-FFF2-40B4-BE49-F238E27FC236}">
                <a16:creationId xmlns:a16="http://schemas.microsoft.com/office/drawing/2014/main" id="{7629C419-9F04-4B64-95CC-48F9E38DE0CA}"/>
              </a:ext>
            </a:extLst>
          </p:cNvPr>
          <p:cNvPicPr>
            <a:picLocks noGrp="1"/>
          </p:cNvPicPr>
          <p:nvPr>
            <p:ph idx="1"/>
          </p:nvPr>
        </p:nvPicPr>
        <p:blipFill>
          <a:blip r:embed="rId2"/>
          <a:stretch>
            <a:fillRect/>
          </a:stretch>
        </p:blipFill>
        <p:spPr bwMode="auto">
          <a:xfrm>
            <a:off x="2594769" y="2210594"/>
            <a:ext cx="4762500" cy="3781425"/>
          </a:xfrm>
          <a:prstGeom prst="rect">
            <a:avLst/>
          </a:prstGeom>
          <a:noFill/>
          <a:ln w="9525">
            <a:noFill/>
            <a:miter lim="800000"/>
            <a:headEnd/>
            <a:tailEnd/>
          </a:ln>
        </p:spPr>
      </p:pic>
    </p:spTree>
    <p:extLst>
      <p:ext uri="{BB962C8B-B14F-4D97-AF65-F5344CB8AC3E}">
        <p14:creationId xmlns:p14="http://schemas.microsoft.com/office/powerpoint/2010/main" val="2092333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7396-FB29-4603-BE81-8E70198E2F25}"/>
              </a:ext>
            </a:extLst>
          </p:cNvPr>
          <p:cNvSpPr>
            <a:spLocks noGrp="1"/>
          </p:cNvSpPr>
          <p:nvPr>
            <p:ph type="title"/>
          </p:nvPr>
        </p:nvSpPr>
        <p:spPr/>
        <p:txBody>
          <a:bodyPr/>
          <a:lstStyle/>
          <a:p>
            <a:pPr algn="ctr"/>
            <a:r>
              <a:rPr lang="en-IN" b="1" kern="0" dirty="0">
                <a:solidFill>
                  <a:srgbClr val="2F5496"/>
                </a:solidFill>
                <a:effectLst/>
                <a:latin typeface="Calibri Light" panose="020F0302020204030204" pitchFamily="34" charset="0"/>
                <a:ea typeface="Times New Roman" panose="02020603050405020304" pitchFamily="18" charset="0"/>
                <a:cs typeface="Shruti" panose="020B0502040204020203" pitchFamily="34" charset="0"/>
              </a:rPr>
              <a:t>Noise reduction algorithms</a:t>
            </a:r>
            <a:br>
              <a:rPr lang="en-US" sz="1800" b="1" kern="0" dirty="0">
                <a:solidFill>
                  <a:srgbClr val="2F5496"/>
                </a:solidFill>
                <a:effectLst/>
                <a:latin typeface="Calibri Light" panose="020F0302020204030204" pitchFamily="34" charset="0"/>
                <a:ea typeface="Times New Roman" panose="02020603050405020304" pitchFamily="18" charset="0"/>
                <a:cs typeface="Shruti" panose="020B0502040204020203" pitchFamily="34" charset="0"/>
              </a:rPr>
            </a:br>
            <a:endParaRPr lang="en-US" dirty="0"/>
          </a:p>
        </p:txBody>
      </p:sp>
      <p:sp>
        <p:nvSpPr>
          <p:cNvPr id="3" name="Content Placeholder 2">
            <a:extLst>
              <a:ext uri="{FF2B5EF4-FFF2-40B4-BE49-F238E27FC236}">
                <a16:creationId xmlns:a16="http://schemas.microsoft.com/office/drawing/2014/main" id="{C169D9A1-88FF-4CEF-B07E-00DEAE7C3AD3}"/>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Noise reduction algorithms are designed to take advantage of temporal separation and spectral differences between speech and noise.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These basically detect modulations in the incoming signal to infer the presence or absence of speech.</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With the advent of DNR began the evolution of increasingly more complex algorithms that employ decision rules capable of defining what constitutes noise, how much gain reduction is appropriate, and in which frequency ranges the gain reduction should be implemented. </a:t>
            </a:r>
          </a:p>
          <a:p>
            <a:endParaRPr lang="en-US" dirty="0"/>
          </a:p>
        </p:txBody>
      </p:sp>
    </p:spTree>
    <p:extLst>
      <p:ext uri="{BB962C8B-B14F-4D97-AF65-F5344CB8AC3E}">
        <p14:creationId xmlns:p14="http://schemas.microsoft.com/office/powerpoint/2010/main" val="3157235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C502A-561A-4ADA-89ED-58D90C8025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B5CD60-40A9-4F73-B29A-70BB9086DBD0}"/>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Shruti" panose="020B0502040204020203" pitchFamily="34" charset="0"/>
              </a:rPr>
              <a:t>Noise Reduction Algorithms</a:t>
            </a:r>
            <a:r>
              <a:rPr lang="en-US" sz="1800" dirty="0">
                <a:effectLst/>
                <a:latin typeface="Calibri" panose="020F0502020204030204" pitchFamily="34" charset="0"/>
                <a:ea typeface="Calibri" panose="020F0502020204030204" pitchFamily="34" charset="0"/>
                <a:cs typeface="Shruti" panose="020B0502040204020203" pitchFamily="34" charset="0"/>
              </a:rPr>
              <a:t> are divided into two categories </a:t>
            </a:r>
          </a:p>
          <a:p>
            <a:pPr marL="342900" marR="0" lvl="0" indent="-342900">
              <a:lnSpc>
                <a:spcPct val="107000"/>
              </a:lnSpc>
              <a:spcBef>
                <a:spcPts val="0"/>
              </a:spcBef>
              <a:spcAft>
                <a:spcPts val="0"/>
              </a:spcAft>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Shruti" panose="020B0502040204020203" pitchFamily="34" charset="0"/>
              </a:rPr>
              <a:t>a) Multi </a:t>
            </a:r>
            <a:r>
              <a:rPr lang="fr-FR" sz="1800" dirty="0" err="1">
                <a:effectLst/>
                <a:latin typeface="Calibri" panose="020F0502020204030204" pitchFamily="34" charset="0"/>
                <a:ea typeface="Calibri" panose="020F0502020204030204" pitchFamily="34" charset="0"/>
                <a:cs typeface="Shruti" panose="020B0502040204020203" pitchFamily="34" charset="0"/>
              </a:rPr>
              <a:t>channel</a:t>
            </a:r>
            <a:r>
              <a:rPr lang="fr-FR" sz="1800" dirty="0">
                <a:effectLst/>
                <a:latin typeface="Calibri" panose="020F0502020204030204" pitchFamily="34" charset="0"/>
                <a:ea typeface="Calibri" panose="020F0502020204030204" pitchFamily="34" charset="0"/>
                <a:cs typeface="Shruti" panose="020B0502040204020203" pitchFamily="34" charset="0"/>
              </a:rPr>
              <a:t> Adaptive Noise Reduction</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b) Synchrony Detection Noise Reduction</a:t>
            </a:r>
          </a:p>
          <a:p>
            <a:endParaRPr lang="en-US" dirty="0"/>
          </a:p>
        </p:txBody>
      </p:sp>
    </p:spTree>
    <p:extLst>
      <p:ext uri="{BB962C8B-B14F-4D97-AF65-F5344CB8AC3E}">
        <p14:creationId xmlns:p14="http://schemas.microsoft.com/office/powerpoint/2010/main" val="2983010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1CC0-E8B2-452D-BBFC-25295B2381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53ACCC-B81D-4278-AB29-D5FCB378D285}"/>
              </a:ext>
            </a:extLst>
          </p:cNvPr>
          <p:cNvSpPr>
            <a:spLocks noGrp="1"/>
          </p:cNvSpPr>
          <p:nvPr>
            <p:ph idx="1"/>
          </p:nvPr>
        </p:nvSpPr>
        <p:spPr/>
        <p:txBody>
          <a:bodyPr>
            <a:normAutofit fontScale="925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The first step is to classify speech and noise in the incoming signal. It has detectors to estimate modulation rate and modulation depth within each frequency channel to infer the presence of speech, noise, or both.</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The assumption is that level of noise is relatively stable and speech varies rapidly within and across frequency channels. Another important test is to estimate SNR within each </a:t>
            </a:r>
            <a:r>
              <a:rPr lang="en-US" sz="1800" dirty="0" err="1">
                <a:effectLst/>
                <a:latin typeface="Calibri" panose="020F0502020204030204" pitchFamily="34" charset="0"/>
                <a:ea typeface="Calibri" panose="020F0502020204030204" pitchFamily="34" charset="0"/>
                <a:cs typeface="Shruti" panose="020B0502040204020203" pitchFamily="34" charset="0"/>
              </a:rPr>
              <a:t>freq</a:t>
            </a:r>
            <a:r>
              <a:rPr lang="en-US" sz="1800" dirty="0">
                <a:effectLst/>
                <a:latin typeface="Calibri" panose="020F0502020204030204" pitchFamily="34" charset="0"/>
                <a:ea typeface="Calibri" panose="020F0502020204030204" pitchFamily="34" charset="0"/>
                <a:cs typeface="Shruti" panose="020B0502040204020203" pitchFamily="34" charset="0"/>
              </a:rPr>
              <a:t> channel. If modulation depth is high, it assumes high SNR and moderate or low SNR when modulation depth is moderate or low in frequency channel</a:t>
            </a:r>
          </a:p>
          <a:p>
            <a:pPr marL="0" marR="0">
              <a:lnSpc>
                <a:spcPct val="107000"/>
              </a:lnSpc>
              <a:spcBef>
                <a:spcPts val="0"/>
              </a:spcBef>
              <a:spcAft>
                <a:spcPts val="800"/>
              </a:spcAft>
            </a:pPr>
            <a:r>
              <a:rPr lang="en-IN" sz="1800" dirty="0">
                <a:solidFill>
                  <a:srgbClr val="333333"/>
                </a:solidFill>
                <a:effectLst/>
                <a:latin typeface="Arial" panose="020B0604020202020204" pitchFamily="34" charset="0"/>
                <a:ea typeface="Calibri" panose="020F0502020204030204" pitchFamily="34" charset="0"/>
                <a:cs typeface="Shruti" panose="020B0502040204020203" pitchFamily="34" charset="0"/>
              </a:rPr>
              <a:t>Multichannel adaptive noise reduction algorithms have been evaluated for their effectiveness in improving speech understanding and perceived sound quality of hearing aid users. Many research studies reported that the noise reduction algorithms implemented in hearing aids increased subjective listening comfort, naturalness of speech, sound quality, and/or listening preference in background noise.</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endParaRPr lang="en-US" dirty="0"/>
          </a:p>
        </p:txBody>
      </p:sp>
    </p:spTree>
    <p:extLst>
      <p:ext uri="{BB962C8B-B14F-4D97-AF65-F5344CB8AC3E}">
        <p14:creationId xmlns:p14="http://schemas.microsoft.com/office/powerpoint/2010/main" val="2936364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FD79-63D0-465D-B845-186C0B72BE0F}"/>
              </a:ext>
            </a:extLst>
          </p:cNvPr>
          <p:cNvSpPr>
            <a:spLocks noGrp="1"/>
          </p:cNvSpPr>
          <p:nvPr>
            <p:ph type="title"/>
          </p:nvPr>
        </p:nvSpPr>
        <p:spPr/>
        <p:txBody>
          <a:bodyPr/>
          <a:lstStyle/>
          <a:p>
            <a:r>
              <a:rPr lang="en-US" sz="1800" b="1" i="1" dirty="0">
                <a:effectLst/>
                <a:latin typeface="Calibri" panose="020F0502020204030204" pitchFamily="34" charset="0"/>
                <a:ea typeface="Calibri" panose="020F0502020204030204" pitchFamily="34" charset="0"/>
                <a:cs typeface="Shruti" panose="020B0502040204020203" pitchFamily="34" charset="0"/>
              </a:rPr>
              <a:t>Synchrony Detection Noise Reduction Algorithm</a:t>
            </a:r>
            <a:endParaRPr lang="en-US" dirty="0"/>
          </a:p>
        </p:txBody>
      </p:sp>
      <p:sp>
        <p:nvSpPr>
          <p:cNvPr id="3" name="Content Placeholder 2">
            <a:extLst>
              <a:ext uri="{FF2B5EF4-FFF2-40B4-BE49-F238E27FC236}">
                <a16:creationId xmlns:a16="http://schemas.microsoft.com/office/drawing/2014/main" id="{E74EBDE2-A255-4F73-92B7-D27B7713D24B}"/>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These algorithms detect the fast modulation of speech across frequency channels and takes advantage of temporal separation between speech and noise. The rationale is that energy of speech sound is co modulated by opening and closing of vocal folds during the voicing of vowels and voiced consonants (i.e., fast modulation of speech). Noise on the other hand is rarely modulated.</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Shruti" panose="020B0502040204020203" pitchFamily="34" charset="0"/>
              </a:rPr>
              <a:t>Working</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This makes use of co modulated or synchronous nature of speech sounds to detect presence of speech</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The signal detection unit monitors the incoming signal at high frequency bands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If no synchronous energy is detected it assumes no speech signal and reduces overall gain by decreasing gain at high input levels at all frequency bands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When synchronous energy is detected it allows the signal to pass without attenuation. In another word’s synchronous energy across the frequency bands deactivates the actions of noise reduction algorithms</a:t>
            </a:r>
          </a:p>
          <a:p>
            <a:pPr marL="342900" marR="0" lvl="0" indent="-342900">
              <a:lnSpc>
                <a:spcPct val="107000"/>
              </a:lnSpc>
              <a:spcBef>
                <a:spcPts val="0"/>
              </a:spcBef>
              <a:spcAft>
                <a:spcPts val="800"/>
              </a:spcAft>
              <a:buFont typeface="Symbol" panose="05050102010706020507" pitchFamily="18" charset="2"/>
              <a:buChar char=""/>
            </a:pPr>
            <a:r>
              <a:rPr lang="en-US" sz="1800" u="sng" dirty="0" err="1">
                <a:effectLst/>
                <a:latin typeface="Calibri" panose="020F0502020204030204" pitchFamily="34" charset="0"/>
                <a:ea typeface="Calibri" panose="020F0502020204030204" pitchFamily="34" charset="0"/>
                <a:cs typeface="Shruti" panose="020B0502040204020203" pitchFamily="34" charset="0"/>
              </a:rPr>
              <a:t>Demerit:</a:t>
            </a:r>
            <a:r>
              <a:rPr lang="en-US" sz="1800" dirty="0" err="1">
                <a:effectLst/>
                <a:latin typeface="Calibri" panose="020F0502020204030204" pitchFamily="34" charset="0"/>
                <a:ea typeface="Calibri" panose="020F0502020204030204" pitchFamily="34" charset="0"/>
                <a:cs typeface="Shruti" panose="020B0502040204020203" pitchFamily="34" charset="0"/>
              </a:rPr>
              <a:t>The</a:t>
            </a:r>
            <a:r>
              <a:rPr lang="en-US" sz="1800" dirty="0">
                <a:effectLst/>
                <a:latin typeface="Calibri" panose="020F0502020204030204" pitchFamily="34" charset="0"/>
                <a:ea typeface="Calibri" panose="020F0502020204030204" pitchFamily="34" charset="0"/>
                <a:cs typeface="Shruti" panose="020B0502040204020203" pitchFamily="34" charset="0"/>
              </a:rPr>
              <a:t> major limitation is that it cannot differentiate between desired signal and unwanted signal when speech itself is competing noise.</a:t>
            </a:r>
          </a:p>
          <a:p>
            <a:endParaRPr lang="en-US" dirty="0"/>
          </a:p>
        </p:txBody>
      </p:sp>
    </p:spTree>
    <p:extLst>
      <p:ext uri="{BB962C8B-B14F-4D97-AF65-F5344CB8AC3E}">
        <p14:creationId xmlns:p14="http://schemas.microsoft.com/office/powerpoint/2010/main" val="3892567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73DA-8E32-4A7E-84FD-3ADE18CB38BA}"/>
              </a:ext>
            </a:extLst>
          </p:cNvPr>
          <p:cNvSpPr>
            <a:spLocks noGrp="1"/>
          </p:cNvSpPr>
          <p:nvPr>
            <p:ph type="title"/>
          </p:nvPr>
        </p:nvSpPr>
        <p:spPr>
          <a:xfrm>
            <a:off x="838200" y="236788"/>
            <a:ext cx="10515600" cy="1325563"/>
          </a:xfrm>
        </p:spPr>
        <p:txBody>
          <a:bodyPr/>
          <a:lstStyle/>
          <a:p>
            <a:pPr algn="ctr"/>
            <a:r>
              <a:rPr lang="en-US" sz="4000" b="1" kern="0" dirty="0">
                <a:solidFill>
                  <a:srgbClr val="2F5496"/>
                </a:solidFill>
                <a:effectLst/>
                <a:latin typeface="Calibri Light" panose="020F0302020204030204" pitchFamily="34" charset="0"/>
                <a:ea typeface="Times New Roman" panose="02020603050405020304" pitchFamily="18" charset="0"/>
                <a:cs typeface="Shruti" panose="020B0502040204020203" pitchFamily="34" charset="0"/>
              </a:rPr>
              <a:t>Frequency Transposition</a:t>
            </a:r>
            <a:br>
              <a:rPr lang="en-US" sz="1800" b="1" kern="0" dirty="0">
                <a:solidFill>
                  <a:srgbClr val="2F5496"/>
                </a:solidFill>
                <a:effectLst/>
                <a:latin typeface="Calibri Light" panose="020F0302020204030204" pitchFamily="34" charset="0"/>
                <a:ea typeface="Times New Roman" panose="02020603050405020304" pitchFamily="18" charset="0"/>
                <a:cs typeface="Shruti" panose="020B0502040204020203" pitchFamily="34" charset="0"/>
              </a:rPr>
            </a:br>
            <a:endParaRPr lang="en-US" dirty="0"/>
          </a:p>
        </p:txBody>
      </p:sp>
      <p:sp>
        <p:nvSpPr>
          <p:cNvPr id="3" name="Content Placeholder 2">
            <a:extLst>
              <a:ext uri="{FF2B5EF4-FFF2-40B4-BE49-F238E27FC236}">
                <a16:creationId xmlns:a16="http://schemas.microsoft.com/office/drawing/2014/main" id="{CD14DD1F-18A7-4522-A4AF-44269CA11E23}"/>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Hearing Impaired mostly have a high frequency loss than a low frequency loss.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For some individuals this loss is so great that they don’t get sufficient information even after amplification.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For individuals with sloping hearing loss and high frequency thresholds greater than 70dB HL or greater, high frequency parts of speech gives no information.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For such individuals in order to access information high frequency part of speech should be moved down to some other frequency region where person is able to analyze sounds.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For </a:t>
            </a:r>
            <a:r>
              <a:rPr lang="en-US" sz="1800" dirty="0" err="1">
                <a:effectLst/>
                <a:latin typeface="Calibri" panose="020F0502020204030204" pitchFamily="34" charset="0"/>
                <a:ea typeface="Calibri" panose="020F0502020204030204" pitchFamily="34" charset="0"/>
                <a:cs typeface="Shruti" panose="020B0502040204020203" pitchFamily="34" charset="0"/>
              </a:rPr>
              <a:t>eg</a:t>
            </a:r>
            <a:r>
              <a:rPr lang="en-US" sz="1800" dirty="0">
                <a:effectLst/>
                <a:latin typeface="Calibri" panose="020F0502020204030204" pitchFamily="34" charset="0"/>
                <a:ea typeface="Calibri" panose="020F0502020204030204" pitchFamily="34" charset="0"/>
                <a:cs typeface="Shruti" panose="020B0502040204020203" pitchFamily="34" charset="0"/>
              </a:rPr>
              <a:t>: a high frequency speech sound like S would be transposed into low </a:t>
            </a:r>
            <a:r>
              <a:rPr lang="en-US" sz="1800" dirty="0" err="1">
                <a:effectLst/>
                <a:latin typeface="Calibri" panose="020F0502020204030204" pitchFamily="34" charset="0"/>
                <a:ea typeface="Calibri" panose="020F0502020204030204" pitchFamily="34" charset="0"/>
                <a:cs typeface="Shruti" panose="020B0502040204020203" pitchFamily="34" charset="0"/>
              </a:rPr>
              <a:t>frequeny</a:t>
            </a:r>
            <a:r>
              <a:rPr lang="en-US" sz="1800" dirty="0">
                <a:effectLst/>
                <a:latin typeface="Calibri" panose="020F0502020204030204" pitchFamily="34" charset="0"/>
                <a:ea typeface="Calibri" panose="020F0502020204030204" pitchFamily="34" charset="0"/>
                <a:cs typeface="Shruti" panose="020B0502040204020203" pitchFamily="34" charset="0"/>
              </a:rPr>
              <a:t> region.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Shruti" panose="020B0502040204020203" pitchFamily="34" charset="0"/>
              </a:rPr>
              <a:t>This is the basics for </a:t>
            </a:r>
            <a:r>
              <a:rPr lang="en-US" sz="1800" b="1" dirty="0">
                <a:effectLst/>
                <a:latin typeface="Calibri" panose="020F0502020204030204" pitchFamily="34" charset="0"/>
                <a:ea typeface="Calibri" panose="020F0502020204030204" pitchFamily="34" charset="0"/>
                <a:cs typeface="Shruti" panose="020B0502040204020203" pitchFamily="34" charset="0"/>
              </a:rPr>
              <a:t>frequency transposition</a:t>
            </a:r>
            <a:endParaRPr lang="en-US" sz="1800" dirty="0">
              <a:effectLst/>
              <a:latin typeface="Calibri" panose="020F0502020204030204" pitchFamily="34" charset="0"/>
              <a:ea typeface="Calibri" panose="020F0502020204030204" pitchFamily="34" charset="0"/>
              <a:cs typeface="Shruti" panose="020B0502040204020203" pitchFamily="34" charset="0"/>
            </a:endParaRPr>
          </a:p>
          <a:p>
            <a:endParaRPr lang="en-US" dirty="0"/>
          </a:p>
        </p:txBody>
      </p:sp>
    </p:spTree>
    <p:extLst>
      <p:ext uri="{BB962C8B-B14F-4D97-AF65-F5344CB8AC3E}">
        <p14:creationId xmlns:p14="http://schemas.microsoft.com/office/powerpoint/2010/main" val="134267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3666-9006-4FC1-8CC4-F1643CF105C4}"/>
              </a:ext>
            </a:extLst>
          </p:cNvPr>
          <p:cNvSpPr>
            <a:spLocks noGrp="1"/>
          </p:cNvSpPr>
          <p:nvPr>
            <p:ph type="title"/>
          </p:nvPr>
        </p:nvSpPr>
        <p:spPr/>
        <p:txBody>
          <a:bodyPr>
            <a:normAutofit fontScale="90000"/>
          </a:bodyPr>
          <a:lstStyle/>
          <a:p>
            <a:pPr algn="ctr"/>
            <a:r>
              <a:rPr lang="en-IN" sz="3200" b="1" i="1" dirty="0">
                <a:effectLst/>
                <a:latin typeface="Calibri" panose="020F0502020204030204" pitchFamily="34" charset="0"/>
                <a:ea typeface="Calibri" panose="020F0502020204030204" pitchFamily="34" charset="0"/>
                <a:cs typeface="Symbol" panose="05050102010706020507" pitchFamily="18" charset="2"/>
              </a:rPr>
              <a:t>PEAK CLIPPING</a:t>
            </a:r>
            <a:br>
              <a:rPr lang="en-IN" sz="3200" dirty="0">
                <a:effectLst/>
                <a:latin typeface="Calibri" panose="020F0502020204030204" pitchFamily="34" charset="0"/>
                <a:ea typeface="Calibri" panose="020F0502020204030204" pitchFamily="34" charset="0"/>
                <a:cs typeface="Symbol" panose="05050102010706020507" pitchFamily="18" charset="2"/>
              </a:rPr>
            </a:br>
            <a:endParaRPr lang="en-IN" sz="6600" dirty="0"/>
          </a:p>
        </p:txBody>
      </p:sp>
      <p:sp>
        <p:nvSpPr>
          <p:cNvPr id="3" name="Content Placeholder 2">
            <a:extLst>
              <a:ext uri="{FF2B5EF4-FFF2-40B4-BE49-F238E27FC236}">
                <a16:creationId xmlns:a16="http://schemas.microsoft.com/office/drawing/2014/main" id="{C5687A94-851E-4C01-B9E4-31C65E572B07}"/>
              </a:ext>
            </a:extLst>
          </p:cNvPr>
          <p:cNvSpPr>
            <a:spLocks noGrp="1"/>
          </p:cNvSpPr>
          <p:nvPr>
            <p:ph idx="1"/>
          </p:nvPr>
        </p:nvSpPr>
        <p:spPr/>
        <p:txBody>
          <a:bodyPr>
            <a:normAutofit/>
          </a:bodyPr>
          <a:lstStyle/>
          <a:p>
            <a:pPr eaLnBrk="1" hangingPunct="1">
              <a:lnSpc>
                <a:spcPct val="150000"/>
              </a:lnSpc>
            </a:pPr>
            <a:r>
              <a:rPr lang="en-US" altLang="en-US" sz="2800" dirty="0"/>
              <a:t>Peak clipping occurs when electrical signals exceed the maximum o/p of hearing aid circuit which causes numerous forms of distortion. This effect will cut off the peaks converting sine wave to a complex wave form (square wave).</a:t>
            </a:r>
          </a:p>
          <a:p>
            <a:pPr eaLnBrk="1" hangingPunct="1"/>
            <a:endParaRPr lang="en-US" altLang="en-US" sz="2800" dirty="0"/>
          </a:p>
          <a:p>
            <a:pPr eaLnBrk="1" hangingPunct="1"/>
            <a:endParaRPr lang="en-US" altLang="en-US" sz="2800" dirty="0"/>
          </a:p>
          <a:p>
            <a:endParaRPr lang="en-IN" sz="2800" dirty="0"/>
          </a:p>
        </p:txBody>
      </p:sp>
    </p:spTree>
    <p:extLst>
      <p:ext uri="{BB962C8B-B14F-4D97-AF65-F5344CB8AC3E}">
        <p14:creationId xmlns:p14="http://schemas.microsoft.com/office/powerpoint/2010/main" val="1738257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8A60-0731-4FF0-8DCC-0CE8B3E2D5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EAA37D-8D86-4D55-A9AE-208B3E072A77}"/>
              </a:ext>
            </a:extLst>
          </p:cNvPr>
          <p:cNvSpPr>
            <a:spLocks noGrp="1"/>
          </p:cNvSpPr>
          <p:nvPr>
            <p:ph idx="1"/>
          </p:nvPr>
        </p:nvSpPr>
        <p:spPr/>
        <p:txBody>
          <a:bodyPr>
            <a:normAutofit fontScale="550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Shruti" panose="020B0502040204020203" pitchFamily="34" charset="0"/>
              </a:rPr>
              <a:t>The downward shifting follows many rules. </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Shruti" panose="020B0502040204020203" pitchFamily="34" charset="0"/>
              </a:rPr>
              <a:t>In one approach I/P range 4-8 kHz can be moved down to some lower range such as 0- 4 kHz that is by one octave. </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Shruti" panose="020B0502040204020203" pitchFamily="34" charset="0"/>
              </a:rPr>
              <a:t>The problem with this approach is for sounds energy below and above 4 kHz such as voiced fricatives (</a:t>
            </a:r>
            <a:r>
              <a:rPr lang="en-US" sz="2800" dirty="0" err="1">
                <a:effectLst/>
                <a:latin typeface="Calibri" panose="020F0502020204030204" pitchFamily="34" charset="0"/>
                <a:ea typeface="Calibri" panose="020F0502020204030204" pitchFamily="34" charset="0"/>
                <a:cs typeface="Shruti" panose="020B0502040204020203" pitchFamily="34" charset="0"/>
              </a:rPr>
              <a:t>eg</a:t>
            </a:r>
            <a:r>
              <a:rPr lang="en-US" sz="2800" dirty="0">
                <a:effectLst/>
                <a:latin typeface="Calibri" panose="020F0502020204030204" pitchFamily="34" charset="0"/>
                <a:ea typeface="Calibri" panose="020F0502020204030204" pitchFamily="34" charset="0"/>
                <a:cs typeface="Shruti" panose="020B0502040204020203" pitchFamily="34" charset="0"/>
              </a:rPr>
              <a:t>: </a:t>
            </a:r>
            <a:r>
              <a:rPr lang="en-US" sz="2800" dirty="0" err="1">
                <a:effectLst/>
                <a:latin typeface="Calibri" panose="020F0502020204030204" pitchFamily="34" charset="0"/>
                <a:ea typeface="Calibri" panose="020F0502020204030204" pitchFamily="34" charset="0"/>
                <a:cs typeface="Shruti" panose="020B0502040204020203" pitchFamily="34" charset="0"/>
              </a:rPr>
              <a:t>th</a:t>
            </a:r>
            <a:r>
              <a:rPr lang="en-US" sz="2800" dirty="0">
                <a:effectLst/>
                <a:latin typeface="Calibri" panose="020F0502020204030204" pitchFamily="34" charset="0"/>
                <a:ea typeface="Calibri" panose="020F0502020204030204" pitchFamily="34" charset="0"/>
                <a:cs typeface="Shruti" panose="020B0502040204020203" pitchFamily="34" charset="0"/>
              </a:rPr>
              <a:t>- them, v- vote, </a:t>
            </a:r>
            <a:r>
              <a:rPr lang="en-US" sz="2800" dirty="0" err="1">
                <a:effectLst/>
                <a:latin typeface="Calibri" panose="020F0502020204030204" pitchFamily="34" charset="0"/>
                <a:ea typeface="Calibri" panose="020F0502020204030204" pitchFamily="34" charset="0"/>
                <a:cs typeface="Shruti" panose="020B0502040204020203" pitchFamily="34" charset="0"/>
              </a:rPr>
              <a:t>zh</a:t>
            </a:r>
            <a:r>
              <a:rPr lang="en-US" sz="2800" dirty="0">
                <a:effectLst/>
                <a:latin typeface="Calibri" panose="020F0502020204030204" pitchFamily="34" charset="0"/>
                <a:ea typeface="Calibri" panose="020F0502020204030204" pitchFamily="34" charset="0"/>
                <a:cs typeface="Shruti" panose="020B0502040204020203" pitchFamily="34" charset="0"/>
              </a:rPr>
              <a:t>- Vision, z- zoo) the results may be confusing. </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Shruti" panose="020B0502040204020203" pitchFamily="34" charset="0"/>
              </a:rPr>
              <a:t>Many people with sever high frequency hearing loss </a:t>
            </a:r>
            <a:r>
              <a:rPr lang="en-US" sz="2800" dirty="0" err="1">
                <a:effectLst/>
                <a:latin typeface="Calibri" panose="020F0502020204030204" pitchFamily="34" charset="0"/>
                <a:ea typeface="Calibri" panose="020F0502020204030204" pitchFamily="34" charset="0"/>
                <a:cs typeface="Shruti" panose="020B0502040204020203" pitchFamily="34" charset="0"/>
              </a:rPr>
              <a:t>considrs</a:t>
            </a:r>
            <a:r>
              <a:rPr lang="en-US" sz="2800" dirty="0">
                <a:effectLst/>
                <a:latin typeface="Calibri" panose="020F0502020204030204" pitchFamily="34" charset="0"/>
                <a:ea typeface="Calibri" panose="020F0502020204030204" pitchFamily="34" charset="0"/>
                <a:cs typeface="Shruti" panose="020B0502040204020203" pitchFamily="34" charset="0"/>
              </a:rPr>
              <a:t> that this scheme improves speech clarity. </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Shruti" panose="020B0502040204020203" pitchFamily="34" charset="0"/>
              </a:rPr>
              <a:t>The ability to identify transposed high frequency components improves only with training. </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Shruti" panose="020B0502040204020203" pitchFamily="34" charset="0"/>
              </a:rPr>
              <a:t>Subjects with hearing thresholds greater than 70dBHL from 4-8kHz region will benefit from transposition. They could discriminate easy phonemes but not certain high frequency contrast.</a:t>
            </a:r>
          </a:p>
          <a:p>
            <a:pPr marL="342900" marR="0" lvl="0" indent="-342900">
              <a:lnSpc>
                <a:spcPct val="107000"/>
              </a:lnSpc>
              <a:spcBef>
                <a:spcPts val="0"/>
              </a:spcBef>
              <a:spcAft>
                <a:spcPts val="0"/>
              </a:spcAft>
              <a:buFont typeface="Symbol" panose="05050102010706020507" pitchFamily="18" charset="2"/>
              <a:buChar char=""/>
            </a:pPr>
            <a:r>
              <a:rPr lang="en-US" sz="2800" dirty="0" err="1">
                <a:effectLst/>
                <a:latin typeface="Calibri" panose="020F0502020204030204" pitchFamily="34" charset="0"/>
                <a:ea typeface="Calibri" panose="020F0502020204030204" pitchFamily="34" charset="0"/>
                <a:cs typeface="Shruti" panose="020B0502040204020203" pitchFamily="34" charset="0"/>
              </a:rPr>
              <a:t>Widex</a:t>
            </a:r>
            <a:r>
              <a:rPr lang="en-US" sz="2800" dirty="0">
                <a:effectLst/>
                <a:latin typeface="Calibri" panose="020F0502020204030204" pitchFamily="34" charset="0"/>
                <a:ea typeface="Calibri" panose="020F0502020204030204" pitchFamily="34" charset="0"/>
                <a:cs typeface="Shruti" panose="020B0502040204020203" pitchFamily="34" charset="0"/>
              </a:rPr>
              <a:t> </a:t>
            </a:r>
            <a:r>
              <a:rPr lang="en-US" sz="2800" dirty="0" err="1">
                <a:effectLst/>
                <a:latin typeface="Calibri" panose="020F0502020204030204" pitchFamily="34" charset="0"/>
                <a:ea typeface="Calibri" panose="020F0502020204030204" pitchFamily="34" charset="0"/>
                <a:cs typeface="Shruti" panose="020B0502040204020203" pitchFamily="34" charset="0"/>
              </a:rPr>
              <a:t>Inteo</a:t>
            </a:r>
            <a:r>
              <a:rPr lang="en-US" sz="2800" dirty="0">
                <a:effectLst/>
                <a:latin typeface="Calibri" panose="020F0502020204030204" pitchFamily="34" charset="0"/>
                <a:ea typeface="Calibri" panose="020F0502020204030204" pitchFamily="34" charset="0"/>
                <a:cs typeface="Shruti" panose="020B0502040204020203" pitchFamily="34" charset="0"/>
              </a:rPr>
              <a:t> includes a unique, patent-pending linear frequency transposition algorithm called the Audibility Extender (AE) which allows people with an unaidable high frequency hearing loss to hear the missing high frequencies in the lower frequency region. </a:t>
            </a:r>
          </a:p>
          <a:p>
            <a:endParaRPr lang="en-US" dirty="0"/>
          </a:p>
        </p:txBody>
      </p:sp>
    </p:spTree>
    <p:extLst>
      <p:ext uri="{BB962C8B-B14F-4D97-AF65-F5344CB8AC3E}">
        <p14:creationId xmlns:p14="http://schemas.microsoft.com/office/powerpoint/2010/main" val="307283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DA5D-5229-4832-AEA3-0C949E4943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54C794-0D28-47A2-BA1A-EBA7929B8519}"/>
              </a:ext>
            </a:extLst>
          </p:cNvPr>
          <p:cNvSpPr>
            <a:spLocks noGrp="1"/>
          </p:cNvSpPr>
          <p:nvPr>
            <p:ph idx="1"/>
          </p:nvPr>
        </p:nvSpPr>
        <p:spPr/>
        <p:txBody>
          <a:bodyPr/>
          <a:lstStyle/>
          <a:p>
            <a:r>
              <a:rPr lang="en-US" sz="2800" dirty="0">
                <a:effectLst/>
                <a:latin typeface="Calibri" panose="020F0502020204030204" pitchFamily="34" charset="0"/>
                <a:ea typeface="Calibri" panose="020F0502020204030204" pitchFamily="34" charset="0"/>
                <a:cs typeface="Shruti" panose="020B0502040204020203" pitchFamily="34" charset="0"/>
              </a:rPr>
              <a:t>Figure I: Frequency region to be transposed (Source octave) and where it should be transposed (target octave).</a:t>
            </a:r>
          </a:p>
          <a:p>
            <a:endParaRPr lang="en-US" dirty="0"/>
          </a:p>
        </p:txBody>
      </p:sp>
      <p:pic>
        <p:nvPicPr>
          <p:cNvPr id="4" name="Picture 3" descr="Picture 001">
            <a:extLst>
              <a:ext uri="{FF2B5EF4-FFF2-40B4-BE49-F238E27FC236}">
                <a16:creationId xmlns:a16="http://schemas.microsoft.com/office/drawing/2014/main" id="{E0F620FA-342F-4A73-AB3A-9B14844A7358}"/>
              </a:ext>
            </a:extLst>
          </p:cNvPr>
          <p:cNvPicPr/>
          <p:nvPr/>
        </p:nvPicPr>
        <p:blipFill>
          <a:blip r:embed="rId2">
            <a:lum bright="-10000"/>
          </a:blip>
          <a:srcRect/>
          <a:stretch>
            <a:fillRect/>
          </a:stretch>
        </p:blipFill>
        <p:spPr bwMode="auto">
          <a:xfrm>
            <a:off x="1187116" y="2749550"/>
            <a:ext cx="10764252" cy="3562350"/>
          </a:xfrm>
          <a:prstGeom prst="rect">
            <a:avLst/>
          </a:prstGeom>
          <a:noFill/>
          <a:ln w="9525">
            <a:noFill/>
            <a:miter lim="800000"/>
            <a:headEnd/>
            <a:tailEnd/>
          </a:ln>
        </p:spPr>
      </p:pic>
    </p:spTree>
    <p:extLst>
      <p:ext uri="{BB962C8B-B14F-4D97-AF65-F5344CB8AC3E}">
        <p14:creationId xmlns:p14="http://schemas.microsoft.com/office/powerpoint/2010/main" val="58215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4E54-4DB4-4B86-8761-779ED9FC98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807E51-78AF-459D-8DB9-93F87ADBCD59}"/>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Shruti" panose="020B0502040204020203" pitchFamily="34" charset="0"/>
              </a:rPr>
              <a:t>Figure II: Audibility Extender identifies the frequency at 4 kHz in the source octave region to have the highest peak </a:t>
            </a:r>
          </a:p>
          <a:p>
            <a:endParaRPr lang="en-US" dirty="0"/>
          </a:p>
        </p:txBody>
      </p:sp>
      <p:pic>
        <p:nvPicPr>
          <p:cNvPr id="4" name="Picture 3" descr="Picture 002">
            <a:extLst>
              <a:ext uri="{FF2B5EF4-FFF2-40B4-BE49-F238E27FC236}">
                <a16:creationId xmlns:a16="http://schemas.microsoft.com/office/drawing/2014/main" id="{CA38F32A-ADC7-46B6-9EF9-7968DE1794E8}"/>
              </a:ext>
            </a:extLst>
          </p:cNvPr>
          <p:cNvPicPr/>
          <p:nvPr/>
        </p:nvPicPr>
        <p:blipFill>
          <a:blip r:embed="rId2">
            <a:lum bright="-10000"/>
          </a:blip>
          <a:srcRect/>
          <a:stretch>
            <a:fillRect/>
          </a:stretch>
        </p:blipFill>
        <p:spPr bwMode="auto">
          <a:xfrm>
            <a:off x="320842" y="2752724"/>
            <a:ext cx="10515600" cy="3559175"/>
          </a:xfrm>
          <a:prstGeom prst="rect">
            <a:avLst/>
          </a:prstGeom>
          <a:noFill/>
          <a:ln w="9525">
            <a:noFill/>
            <a:miter lim="800000"/>
            <a:headEnd/>
            <a:tailEnd/>
          </a:ln>
        </p:spPr>
      </p:pic>
    </p:spTree>
    <p:extLst>
      <p:ext uri="{BB962C8B-B14F-4D97-AF65-F5344CB8AC3E}">
        <p14:creationId xmlns:p14="http://schemas.microsoft.com/office/powerpoint/2010/main" val="1942284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26D2-B0AD-4A60-BB09-ECC99321FD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435D16-2907-40EA-8F1D-56A744949BCF}"/>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Shruti" panose="020B0502040204020203" pitchFamily="34" charset="0"/>
              </a:rPr>
              <a:t>Figure III: Sound with the peak at 4 kHz transposed down by one octave to 2 kHz.</a:t>
            </a:r>
          </a:p>
          <a:p>
            <a:endParaRPr lang="en-US" dirty="0"/>
          </a:p>
        </p:txBody>
      </p:sp>
      <p:pic>
        <p:nvPicPr>
          <p:cNvPr id="4" name="Picture 3" descr="Picture 003">
            <a:extLst>
              <a:ext uri="{FF2B5EF4-FFF2-40B4-BE49-F238E27FC236}">
                <a16:creationId xmlns:a16="http://schemas.microsoft.com/office/drawing/2014/main" id="{BD735402-8353-4C72-8727-1202B0B624FE}"/>
              </a:ext>
            </a:extLst>
          </p:cNvPr>
          <p:cNvPicPr/>
          <p:nvPr/>
        </p:nvPicPr>
        <p:blipFill>
          <a:blip r:embed="rId2">
            <a:lum bright="-10000"/>
          </a:blip>
          <a:srcRect/>
          <a:stretch>
            <a:fillRect/>
          </a:stretch>
        </p:blipFill>
        <p:spPr bwMode="auto">
          <a:xfrm>
            <a:off x="838200" y="2670174"/>
            <a:ext cx="10760242" cy="3987299"/>
          </a:xfrm>
          <a:prstGeom prst="rect">
            <a:avLst/>
          </a:prstGeom>
          <a:noFill/>
          <a:ln w="9525">
            <a:noFill/>
            <a:miter lim="800000"/>
            <a:headEnd/>
            <a:tailEnd/>
          </a:ln>
        </p:spPr>
      </p:pic>
    </p:spTree>
    <p:extLst>
      <p:ext uri="{BB962C8B-B14F-4D97-AF65-F5344CB8AC3E}">
        <p14:creationId xmlns:p14="http://schemas.microsoft.com/office/powerpoint/2010/main" val="2863421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92BB-2BFB-40C1-9DA8-FDB3F3BF600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CFC8546-782B-4553-A1AE-1DC5E2ECB8CD}"/>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Shruti" panose="020B0502040204020203" pitchFamily="34" charset="0"/>
              </a:rPr>
              <a:t>Figure IV: Sounds beyond the one octave band width of the 2000 Hz signal will be filtered out.</a:t>
            </a:r>
          </a:p>
          <a:p>
            <a:endParaRPr lang="en-US" dirty="0"/>
          </a:p>
        </p:txBody>
      </p:sp>
      <p:pic>
        <p:nvPicPr>
          <p:cNvPr id="4" name="Picture 3" descr="Picture 005">
            <a:extLst>
              <a:ext uri="{FF2B5EF4-FFF2-40B4-BE49-F238E27FC236}">
                <a16:creationId xmlns:a16="http://schemas.microsoft.com/office/drawing/2014/main" id="{B8E6B309-6267-405A-9B9F-C6B5350AD5B2}"/>
              </a:ext>
            </a:extLst>
          </p:cNvPr>
          <p:cNvPicPr/>
          <p:nvPr/>
        </p:nvPicPr>
        <p:blipFill>
          <a:blip r:embed="rId2">
            <a:lum bright="-10000"/>
          </a:blip>
          <a:srcRect/>
          <a:stretch>
            <a:fillRect/>
          </a:stretch>
        </p:blipFill>
        <p:spPr bwMode="auto">
          <a:xfrm>
            <a:off x="320842" y="2686049"/>
            <a:ext cx="11646569" cy="3297655"/>
          </a:xfrm>
          <a:prstGeom prst="rect">
            <a:avLst/>
          </a:prstGeom>
          <a:noFill/>
          <a:ln w="9525">
            <a:noFill/>
            <a:miter lim="800000"/>
            <a:headEnd/>
            <a:tailEnd/>
          </a:ln>
        </p:spPr>
      </p:pic>
    </p:spTree>
    <p:extLst>
      <p:ext uri="{BB962C8B-B14F-4D97-AF65-F5344CB8AC3E}">
        <p14:creationId xmlns:p14="http://schemas.microsoft.com/office/powerpoint/2010/main" val="7958162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26F1-1B22-46AD-A57D-BB9211B663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9AB23D-A0EC-469D-8BCD-D05FA8045E1C}"/>
              </a:ext>
            </a:extLst>
          </p:cNvPr>
          <p:cNvSpPr>
            <a:spLocks noGrp="1"/>
          </p:cNvSpPr>
          <p:nvPr>
            <p:ph idx="1"/>
          </p:nvPr>
        </p:nvSpPr>
        <p:spPr/>
        <p:txBody>
          <a:bodyPr/>
          <a:lstStyle/>
          <a:p>
            <a:r>
              <a:rPr lang="en-US" sz="1800" dirty="0" err="1">
                <a:effectLst/>
                <a:latin typeface="Calibri" panose="020F0502020204030204" pitchFamily="34" charset="0"/>
                <a:ea typeface="Calibri" panose="020F0502020204030204" pitchFamily="34" charset="0"/>
                <a:cs typeface="Shruti" panose="020B0502040204020203" pitchFamily="34" charset="0"/>
              </a:rPr>
              <a:t>FigureV</a:t>
            </a:r>
            <a:r>
              <a:rPr lang="en-US" sz="1800" dirty="0">
                <a:effectLst/>
                <a:latin typeface="Calibri" panose="020F0502020204030204" pitchFamily="34" charset="0"/>
                <a:ea typeface="Calibri" panose="020F0502020204030204" pitchFamily="34" charset="0"/>
                <a:cs typeface="Shruti" panose="020B0502040204020203" pitchFamily="34" charset="0"/>
              </a:rPr>
              <a:t>: The filtered and transposed signal is amplified and mixed with original signal</a:t>
            </a:r>
          </a:p>
          <a:p>
            <a:endParaRPr lang="en-US" dirty="0"/>
          </a:p>
        </p:txBody>
      </p:sp>
      <p:pic>
        <p:nvPicPr>
          <p:cNvPr id="4" name="Picture 3" descr="Picture 006">
            <a:extLst>
              <a:ext uri="{FF2B5EF4-FFF2-40B4-BE49-F238E27FC236}">
                <a16:creationId xmlns:a16="http://schemas.microsoft.com/office/drawing/2014/main" id="{1CF39B12-7926-48B9-940F-B89EFE1DBE2F}"/>
              </a:ext>
            </a:extLst>
          </p:cNvPr>
          <p:cNvPicPr/>
          <p:nvPr/>
        </p:nvPicPr>
        <p:blipFill>
          <a:blip r:embed="rId2">
            <a:lum bright="-10000"/>
          </a:blip>
          <a:srcRect/>
          <a:stretch>
            <a:fillRect/>
          </a:stretch>
        </p:blipFill>
        <p:spPr bwMode="auto">
          <a:xfrm>
            <a:off x="838200" y="2654299"/>
            <a:ext cx="10343147" cy="3522663"/>
          </a:xfrm>
          <a:prstGeom prst="rect">
            <a:avLst/>
          </a:prstGeom>
          <a:noFill/>
          <a:ln w="9525">
            <a:noFill/>
            <a:miter lim="800000"/>
            <a:headEnd/>
            <a:tailEnd/>
          </a:ln>
        </p:spPr>
      </p:pic>
    </p:spTree>
    <p:extLst>
      <p:ext uri="{BB962C8B-B14F-4D97-AF65-F5344CB8AC3E}">
        <p14:creationId xmlns:p14="http://schemas.microsoft.com/office/powerpoint/2010/main" val="1089543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D53F2-A1AF-4AB8-B842-3CE223EE223D}"/>
              </a:ext>
            </a:extLst>
          </p:cNvPr>
          <p:cNvSpPr>
            <a:spLocks noGrp="1"/>
          </p:cNvSpPr>
          <p:nvPr>
            <p:ph type="title"/>
          </p:nvPr>
        </p:nvSpPr>
        <p:spPr/>
        <p:txBody>
          <a:bodyPr/>
          <a:lstStyle/>
          <a:p>
            <a:r>
              <a:rPr lang="en-IN" sz="1800" b="1" dirty="0">
                <a:solidFill>
                  <a:srgbClr val="0070C0"/>
                </a:solidFill>
                <a:effectLst/>
                <a:latin typeface="Arial" panose="020B0604020202020204" pitchFamily="34" charset="0"/>
                <a:ea typeface="Times New Roman" panose="02020603050405020304" pitchFamily="18" charset="0"/>
                <a:cs typeface="Shruti" panose="020B0502040204020203" pitchFamily="34" charset="0"/>
              </a:rPr>
              <a:t>BASIC HEARING AID TECHNOLOGY</a:t>
            </a:r>
            <a:br>
              <a:rPr lang="en-US" sz="1800" b="1" dirty="0">
                <a:solidFill>
                  <a:srgbClr val="2F5496"/>
                </a:solidFill>
                <a:effectLst/>
                <a:latin typeface="Calibri Light" panose="020F0302020204030204" pitchFamily="34" charset="0"/>
                <a:ea typeface="Times New Roman" panose="02020603050405020304" pitchFamily="18" charset="0"/>
                <a:cs typeface="Shruti" panose="020B0502040204020203" pitchFamily="34" charset="0"/>
              </a:rPr>
            </a:br>
            <a:endParaRPr lang="en-US" dirty="0"/>
          </a:p>
        </p:txBody>
      </p:sp>
      <p:sp>
        <p:nvSpPr>
          <p:cNvPr id="3" name="Content Placeholder 2">
            <a:extLst>
              <a:ext uri="{FF2B5EF4-FFF2-40B4-BE49-F238E27FC236}">
                <a16:creationId xmlns:a16="http://schemas.microsoft.com/office/drawing/2014/main" id="{A1F076AC-4458-4230-9600-6017CD3C5E9E}"/>
              </a:ext>
            </a:extLst>
          </p:cNvPr>
          <p:cNvSpPr>
            <a:spLocks noGrp="1"/>
          </p:cNvSpPr>
          <p:nvPr>
            <p:ph idx="1"/>
          </p:nvPr>
        </p:nvSpPr>
        <p:spPr/>
        <p:txBody>
          <a:bodyPr/>
          <a:lstStyle/>
          <a:p>
            <a:pPr marL="342900" marR="0" lvl="0" indent="-342900">
              <a:lnSpc>
                <a:spcPct val="107000"/>
              </a:lnSpc>
              <a:spcBef>
                <a:spcPts val="0"/>
              </a:spcBef>
              <a:spcAft>
                <a:spcPts val="1875"/>
              </a:spcAft>
              <a:buFont typeface="Arial" panose="020B0604020202020204" pitchFamily="34" charset="0"/>
              <a:buChar char="-"/>
            </a:pPr>
            <a:r>
              <a:rPr lang="en-IN" sz="1800" b="1" dirty="0">
                <a:solidFill>
                  <a:srgbClr val="2B2C2D"/>
                </a:solidFill>
                <a:effectLst/>
                <a:latin typeface="Arial" panose="020B0604020202020204" pitchFamily="34" charset="0"/>
                <a:ea typeface="Times New Roman" panose="02020603050405020304" pitchFamily="18" charset="0"/>
                <a:cs typeface="Shruti" panose="020B0502040204020203" pitchFamily="34" charset="0"/>
              </a:rPr>
              <a:t>Directional microphone systems</a:t>
            </a:r>
            <a:endParaRPr lang="en-US" sz="1800" b="1" dirty="0">
              <a:solidFill>
                <a:srgbClr val="1F3763"/>
              </a:solidFill>
              <a:effectLst/>
              <a:latin typeface="Calibri Light" panose="020F0302020204030204" pitchFamily="34" charset="0"/>
              <a:ea typeface="Times New Roman" panose="02020603050405020304" pitchFamily="18" charset="0"/>
              <a:cs typeface="Shruti" panose="020B0502040204020203" pitchFamily="34" charset="0"/>
            </a:endParaRPr>
          </a:p>
          <a:p>
            <a:pPr marL="342900" marR="0" lvl="0" indent="-342900">
              <a:lnSpc>
                <a:spcPct val="107000"/>
              </a:lnSpc>
              <a:spcBef>
                <a:spcPts val="0"/>
              </a:spcBef>
              <a:spcAft>
                <a:spcPts val="1875"/>
              </a:spcAft>
              <a:buFont typeface="Arial" panose="020B0604020202020204" pitchFamily="34" charset="0"/>
              <a:buChar char="-"/>
            </a:pPr>
            <a:r>
              <a:rPr lang="en-IN" sz="1800" b="1" dirty="0">
                <a:solidFill>
                  <a:srgbClr val="2B2C2D"/>
                </a:solidFill>
                <a:effectLst/>
                <a:latin typeface="Arial" panose="020B0604020202020204" pitchFamily="34" charset="0"/>
                <a:ea typeface="Times New Roman" panose="02020603050405020304" pitchFamily="18" charset="0"/>
                <a:cs typeface="Shruti" panose="020B0502040204020203" pitchFamily="34" charset="0"/>
              </a:rPr>
              <a:t>Digital noise reduction</a:t>
            </a:r>
            <a:endParaRPr lang="en-US" sz="1800" b="1" dirty="0">
              <a:solidFill>
                <a:srgbClr val="1F3763"/>
              </a:solidFill>
              <a:effectLst/>
              <a:latin typeface="Calibri Light" panose="020F0302020204030204" pitchFamily="34" charset="0"/>
              <a:ea typeface="Times New Roman" panose="02020603050405020304" pitchFamily="18" charset="0"/>
              <a:cs typeface="Shruti" panose="020B0502040204020203" pitchFamily="34" charset="0"/>
            </a:endParaRPr>
          </a:p>
          <a:p>
            <a:pPr marL="342900" marR="0" lvl="0" indent="-342900">
              <a:lnSpc>
                <a:spcPct val="107000"/>
              </a:lnSpc>
              <a:spcBef>
                <a:spcPts val="0"/>
              </a:spcBef>
              <a:spcAft>
                <a:spcPts val="1875"/>
              </a:spcAft>
              <a:buFont typeface="Arial" panose="020B0604020202020204" pitchFamily="34" charset="0"/>
              <a:buChar char="-"/>
            </a:pPr>
            <a:r>
              <a:rPr lang="en-IN" sz="1800" b="1" dirty="0">
                <a:solidFill>
                  <a:srgbClr val="2B2C2D"/>
                </a:solidFill>
                <a:effectLst/>
                <a:latin typeface="Arial" panose="020B0604020202020204" pitchFamily="34" charset="0"/>
                <a:ea typeface="Times New Roman" panose="02020603050405020304" pitchFamily="18" charset="0"/>
                <a:cs typeface="Shruti" panose="020B0502040204020203" pitchFamily="34" charset="0"/>
              </a:rPr>
              <a:t>Impulse noise reduction</a:t>
            </a:r>
            <a:endParaRPr lang="en-US" sz="1800" b="1" dirty="0">
              <a:solidFill>
                <a:srgbClr val="1F3763"/>
              </a:solidFill>
              <a:effectLst/>
              <a:latin typeface="Calibri Light" panose="020F0302020204030204" pitchFamily="34" charset="0"/>
              <a:ea typeface="Times New Roman" panose="02020603050405020304" pitchFamily="18" charset="0"/>
              <a:cs typeface="Shruti" panose="020B0502040204020203" pitchFamily="34" charset="0"/>
            </a:endParaRPr>
          </a:p>
          <a:p>
            <a:pPr marL="342900" marR="0" lvl="0" indent="-342900">
              <a:lnSpc>
                <a:spcPct val="107000"/>
              </a:lnSpc>
              <a:spcBef>
                <a:spcPts val="0"/>
              </a:spcBef>
              <a:spcAft>
                <a:spcPts val="1875"/>
              </a:spcAft>
              <a:buFont typeface="Arial" panose="020B0604020202020204" pitchFamily="34" charset="0"/>
              <a:buChar char="-"/>
            </a:pPr>
            <a:r>
              <a:rPr lang="en-IN" sz="1800" b="1" dirty="0">
                <a:solidFill>
                  <a:srgbClr val="2B2C2D"/>
                </a:solidFill>
                <a:effectLst/>
                <a:latin typeface="Arial" panose="020B0604020202020204" pitchFamily="34" charset="0"/>
                <a:ea typeface="Times New Roman" panose="02020603050405020304" pitchFamily="18" charset="0"/>
                <a:cs typeface="Shruti" panose="020B0502040204020203" pitchFamily="34" charset="0"/>
              </a:rPr>
              <a:t>Wind noise reduction</a:t>
            </a:r>
            <a:endParaRPr lang="en-US" sz="1800" b="1" dirty="0">
              <a:solidFill>
                <a:srgbClr val="1F3763"/>
              </a:solidFill>
              <a:effectLst/>
              <a:latin typeface="Calibri Light" panose="020F0302020204030204" pitchFamily="34" charset="0"/>
              <a:ea typeface="Times New Roman" panose="02020603050405020304" pitchFamily="18" charset="0"/>
              <a:cs typeface="Shruti" panose="020B0502040204020203" pitchFamily="34" charset="0"/>
            </a:endParaRPr>
          </a:p>
          <a:p>
            <a:pPr marL="342900" marR="0" lvl="0" indent="-342900">
              <a:lnSpc>
                <a:spcPct val="107000"/>
              </a:lnSpc>
              <a:spcBef>
                <a:spcPts val="0"/>
              </a:spcBef>
              <a:spcAft>
                <a:spcPts val="1875"/>
              </a:spcAft>
              <a:buFont typeface="Arial" panose="020B0604020202020204" pitchFamily="34" charset="0"/>
              <a:buChar char="-"/>
            </a:pPr>
            <a:r>
              <a:rPr lang="en-IN" sz="1800" b="1" dirty="0">
                <a:solidFill>
                  <a:srgbClr val="2B2C2D"/>
                </a:solidFill>
                <a:effectLst/>
                <a:latin typeface="Arial" panose="020B0604020202020204" pitchFamily="34" charset="0"/>
                <a:ea typeface="Times New Roman" panose="02020603050405020304" pitchFamily="18" charset="0"/>
                <a:cs typeface="Shruti" panose="020B0502040204020203" pitchFamily="34" charset="0"/>
              </a:rPr>
              <a:t>Telecoil</a:t>
            </a:r>
            <a:endParaRPr lang="en-US" sz="1800" b="1" dirty="0">
              <a:solidFill>
                <a:srgbClr val="1F3763"/>
              </a:solidFill>
              <a:effectLst/>
              <a:latin typeface="Calibri Light" panose="020F0302020204030204" pitchFamily="34" charset="0"/>
              <a:ea typeface="Times New Roman" panose="02020603050405020304" pitchFamily="18" charset="0"/>
              <a:cs typeface="Shruti" panose="020B0502040204020203" pitchFamily="34" charset="0"/>
            </a:endParaRPr>
          </a:p>
          <a:p>
            <a:r>
              <a:rPr lang="en-IN" sz="1800" b="1" dirty="0">
                <a:solidFill>
                  <a:srgbClr val="2B2C2D"/>
                </a:solidFill>
                <a:effectLst/>
                <a:latin typeface="Arial" panose="020B0604020202020204" pitchFamily="34" charset="0"/>
                <a:ea typeface="Calibri" panose="020F0502020204030204" pitchFamily="34" charset="0"/>
              </a:rPr>
              <a:t>FM compatibility </a:t>
            </a:r>
          </a:p>
          <a:p>
            <a:r>
              <a:rPr lang="en-IN" sz="1800" b="1" dirty="0">
                <a:solidFill>
                  <a:srgbClr val="2B2C2D"/>
                </a:solidFill>
                <a:effectLst/>
                <a:latin typeface="Arial" panose="020B0604020202020204" pitchFamily="34" charset="0"/>
                <a:ea typeface="Times New Roman" panose="02020603050405020304" pitchFamily="18" charset="0"/>
                <a:cs typeface="Shruti" panose="020B0502040204020203" pitchFamily="34" charset="0"/>
              </a:rPr>
              <a:t>Data logging</a:t>
            </a:r>
            <a:endParaRPr lang="en-US" sz="1800" b="1" dirty="0">
              <a:solidFill>
                <a:srgbClr val="1F3763"/>
              </a:solidFill>
              <a:effectLst/>
              <a:latin typeface="Calibri Light" panose="020F0302020204030204" pitchFamily="34" charset="0"/>
              <a:ea typeface="Times New Roman" panose="02020603050405020304" pitchFamily="18" charset="0"/>
              <a:cs typeface="Shruti" panose="020B0502040204020203" pitchFamily="34" charset="0"/>
            </a:endParaRPr>
          </a:p>
          <a:p>
            <a:endParaRPr lang="en-US" dirty="0"/>
          </a:p>
        </p:txBody>
      </p:sp>
    </p:spTree>
    <p:extLst>
      <p:ext uri="{BB962C8B-B14F-4D97-AF65-F5344CB8AC3E}">
        <p14:creationId xmlns:p14="http://schemas.microsoft.com/office/powerpoint/2010/main" val="1786668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DA3E-7106-4615-B4EF-026D3E7BE44A}"/>
              </a:ext>
            </a:extLst>
          </p:cNvPr>
          <p:cNvSpPr>
            <a:spLocks noGrp="1"/>
          </p:cNvSpPr>
          <p:nvPr>
            <p:ph type="title"/>
          </p:nvPr>
        </p:nvSpPr>
        <p:spPr/>
        <p:txBody>
          <a:bodyPr/>
          <a:lstStyle/>
          <a:p>
            <a:r>
              <a:rPr lang="en-IN" sz="1800" b="1" dirty="0">
                <a:solidFill>
                  <a:srgbClr val="0070C0"/>
                </a:solidFill>
                <a:effectLst/>
                <a:latin typeface="Arial" panose="020B0604020202020204" pitchFamily="34" charset="0"/>
                <a:ea typeface="Times New Roman" panose="02020603050405020304" pitchFamily="18" charset="0"/>
                <a:cs typeface="Shruti" panose="020B0502040204020203" pitchFamily="34" charset="0"/>
              </a:rPr>
              <a:t>New And Advanced Hearing Aid Technology</a:t>
            </a:r>
            <a:br>
              <a:rPr lang="en-US" sz="1800" b="1" dirty="0">
                <a:solidFill>
                  <a:srgbClr val="2F5496"/>
                </a:solidFill>
                <a:effectLst/>
                <a:latin typeface="Calibri Light" panose="020F0302020204030204" pitchFamily="34" charset="0"/>
                <a:ea typeface="Times New Roman" panose="02020603050405020304" pitchFamily="18" charset="0"/>
                <a:cs typeface="Shruti" panose="020B0502040204020203" pitchFamily="34" charset="0"/>
              </a:rPr>
            </a:br>
            <a:endParaRPr lang="en-US" dirty="0"/>
          </a:p>
        </p:txBody>
      </p:sp>
      <p:sp>
        <p:nvSpPr>
          <p:cNvPr id="3" name="Content Placeholder 2">
            <a:extLst>
              <a:ext uri="{FF2B5EF4-FFF2-40B4-BE49-F238E27FC236}">
                <a16:creationId xmlns:a16="http://schemas.microsoft.com/office/drawing/2014/main" id="{1377DFF0-7BDE-48F0-AA39-13E6E33BE800}"/>
              </a:ext>
            </a:extLst>
          </p:cNvPr>
          <p:cNvSpPr>
            <a:spLocks noGrp="1"/>
          </p:cNvSpPr>
          <p:nvPr>
            <p:ph idx="1"/>
          </p:nvPr>
        </p:nvSpPr>
        <p:spPr/>
        <p:txBody>
          <a:bodyPr>
            <a:normAutofit fontScale="85000" lnSpcReduction="20000"/>
          </a:bodyPr>
          <a:lstStyle/>
          <a:p>
            <a:pPr marL="0" marR="0">
              <a:lnSpc>
                <a:spcPct val="107000"/>
              </a:lnSpc>
              <a:spcBef>
                <a:spcPts val="0"/>
              </a:spcBef>
              <a:spcAft>
                <a:spcPts val="1875"/>
              </a:spcAft>
            </a:pPr>
            <a:r>
              <a:rPr lang="en-IN" sz="1800" b="1" dirty="0">
                <a:solidFill>
                  <a:srgbClr val="2B2C2D"/>
                </a:solidFill>
                <a:effectLst/>
                <a:latin typeface="Arial" panose="020B0604020202020204" pitchFamily="34" charset="0"/>
                <a:ea typeface="Times New Roman" panose="02020603050405020304" pitchFamily="18" charset="0"/>
                <a:cs typeface="Shruti" panose="020B0502040204020203" pitchFamily="34" charset="0"/>
              </a:rPr>
              <a:t>Binaural processing</a:t>
            </a:r>
            <a:endParaRPr lang="en-US" sz="1800" b="1" dirty="0">
              <a:solidFill>
                <a:srgbClr val="1F3763"/>
              </a:solidFill>
              <a:effectLst/>
              <a:latin typeface="Calibri Light" panose="020F0302020204030204" pitchFamily="34" charset="0"/>
              <a:ea typeface="Times New Roman" panose="02020603050405020304" pitchFamily="18" charset="0"/>
              <a:cs typeface="Shruti" panose="020B0502040204020203" pitchFamily="34" charset="0"/>
            </a:endParaRPr>
          </a:p>
          <a:p>
            <a:pPr marL="0" marR="0">
              <a:spcBef>
                <a:spcPts val="0"/>
              </a:spcBef>
              <a:spcAft>
                <a:spcPts val="1200"/>
              </a:spcAft>
            </a:pPr>
            <a:r>
              <a:rPr lang="en-IN" sz="1800" dirty="0">
                <a:solidFill>
                  <a:srgbClr val="2B2C2D"/>
                </a:solidFill>
                <a:effectLst/>
                <a:latin typeface="Arial" panose="020B0604020202020204" pitchFamily="34" charset="0"/>
                <a:ea typeface="Times New Roman" panose="02020603050405020304" pitchFamily="18" charset="0"/>
              </a:rPr>
              <a:t>This feature is often (but not always) available on basic hearing aids, too. Binaural processing means a pair of hearing aids communicate wirelessly with each other. This technology mimics the brain's ability to process information coming from both ears and helps reduce manual adjustments. It is most commonly used to keep the hearing aids operating synchronously (such as switching from program 1 to 2 at the same time) or to stream auditory signals from one hearing aid to the other.</a:t>
            </a:r>
          </a:p>
          <a:p>
            <a:pPr marL="0" marR="0">
              <a:spcBef>
                <a:spcPts val="0"/>
              </a:spcBef>
              <a:spcAft>
                <a:spcPts val="1200"/>
              </a:spcAft>
            </a:pP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1875"/>
              </a:spcAft>
            </a:pPr>
            <a:r>
              <a:rPr lang="en-IN" sz="1800" b="1" dirty="0">
                <a:solidFill>
                  <a:srgbClr val="2B2C2D"/>
                </a:solidFill>
                <a:effectLst/>
                <a:latin typeface="Arial" panose="020B0604020202020204" pitchFamily="34" charset="0"/>
                <a:ea typeface="Times New Roman" panose="02020603050405020304" pitchFamily="18" charset="0"/>
                <a:cs typeface="Shruti" panose="020B0502040204020203" pitchFamily="34" charset="0"/>
              </a:rPr>
              <a:t>Tinnitus masking features</a:t>
            </a:r>
            <a:endParaRPr lang="en-US" sz="1800" b="1" dirty="0">
              <a:solidFill>
                <a:srgbClr val="1F3763"/>
              </a:solidFill>
              <a:effectLst/>
              <a:latin typeface="Calibri Light" panose="020F0302020204030204" pitchFamily="34" charset="0"/>
              <a:ea typeface="Times New Roman" panose="02020603050405020304" pitchFamily="18" charset="0"/>
              <a:cs typeface="Shruti" panose="020B0502040204020203" pitchFamily="34" charset="0"/>
            </a:endParaRPr>
          </a:p>
          <a:p>
            <a:pPr marL="0" marR="0">
              <a:spcBef>
                <a:spcPts val="0"/>
              </a:spcBef>
              <a:spcAft>
                <a:spcPts val="1200"/>
              </a:spcAft>
            </a:pPr>
            <a:r>
              <a:rPr lang="en-IN" sz="1800" dirty="0">
                <a:solidFill>
                  <a:srgbClr val="2B2C2D"/>
                </a:solidFill>
                <a:effectLst/>
                <a:latin typeface="Arial" panose="020B0604020202020204" pitchFamily="34" charset="0"/>
                <a:ea typeface="Times New Roman" panose="02020603050405020304" pitchFamily="18" charset="0"/>
              </a:rPr>
              <a:t>The most sophisticated hearing aids come with </a:t>
            </a:r>
            <a:r>
              <a:rPr lang="en-IN" sz="1800" u="sng" dirty="0">
                <a:solidFill>
                  <a:srgbClr val="000000"/>
                </a:solidFill>
                <a:effectLst/>
                <a:latin typeface="Arial" panose="020B0604020202020204" pitchFamily="34" charset="0"/>
                <a:ea typeface="Times New Roman" panose="02020603050405020304" pitchFamily="18" charset="0"/>
                <a:hlinkClick r:id="rId2"/>
              </a:rPr>
              <a:t>tinnitus</a:t>
            </a:r>
            <a:r>
              <a:rPr lang="en-IN" sz="1800" dirty="0">
                <a:solidFill>
                  <a:srgbClr val="2B2C2D"/>
                </a:solidFill>
                <a:effectLst/>
                <a:latin typeface="Arial" panose="020B0604020202020204" pitchFamily="34" charset="0"/>
                <a:ea typeface="Times New Roman" panose="02020603050405020304" pitchFamily="18" charset="0"/>
              </a:rPr>
              <a:t> masking features. An </a:t>
            </a:r>
            <a:r>
              <a:rPr lang="en-IN" sz="1800" u="sng" dirty="0">
                <a:solidFill>
                  <a:srgbClr val="000000"/>
                </a:solidFill>
                <a:effectLst/>
                <a:latin typeface="Arial" panose="020B0604020202020204" pitchFamily="34" charset="0"/>
                <a:ea typeface="Times New Roman" panose="02020603050405020304" pitchFamily="18" charset="0"/>
                <a:hlinkClick r:id="rId3"/>
              </a:rPr>
              <a:t>audiologist</a:t>
            </a:r>
            <a:r>
              <a:rPr lang="en-IN" sz="1800" dirty="0">
                <a:solidFill>
                  <a:srgbClr val="2B2C2D"/>
                </a:solidFill>
                <a:effectLst/>
                <a:latin typeface="Arial" panose="020B0604020202020204" pitchFamily="34" charset="0"/>
                <a:ea typeface="Times New Roman" panose="02020603050405020304" pitchFamily="18" charset="0"/>
              </a:rPr>
              <a:t> or other hearing care provider can program them to emit sounds that mask the tinnitus or ringing in your ears. (But for many people with tinnitus, simply amplifying the sounds you've been missing with a hearing aid can help minimize tinnitus, which often develops when a person experiences </a:t>
            </a:r>
            <a:r>
              <a:rPr lang="en-IN" sz="1800" u="sng" dirty="0">
                <a:solidFill>
                  <a:srgbClr val="000000"/>
                </a:solidFill>
                <a:effectLst/>
                <a:latin typeface="Arial" panose="020B0604020202020204" pitchFamily="34" charset="0"/>
                <a:ea typeface="Times New Roman" panose="02020603050405020304" pitchFamily="18" charset="0"/>
                <a:hlinkClick r:id="rId4"/>
              </a:rPr>
              <a:t>age-related hearing loss</a:t>
            </a:r>
            <a:r>
              <a:rPr lang="en-IN"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05576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5A0A-1CA0-424B-AC64-6B0A1A7683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52E5BC-41CE-41F3-922A-69CF9DD8BED2}"/>
              </a:ext>
            </a:extLst>
          </p:cNvPr>
          <p:cNvSpPr>
            <a:spLocks noGrp="1"/>
          </p:cNvSpPr>
          <p:nvPr>
            <p:ph idx="1"/>
          </p:nvPr>
        </p:nvSpPr>
        <p:spPr/>
        <p:txBody>
          <a:bodyPr>
            <a:normAutofit fontScale="77500" lnSpcReduction="20000"/>
          </a:bodyPr>
          <a:lstStyle/>
          <a:p>
            <a:pPr marL="0" marR="0">
              <a:lnSpc>
                <a:spcPct val="107000"/>
              </a:lnSpc>
              <a:spcBef>
                <a:spcPts val="0"/>
              </a:spcBef>
              <a:spcAft>
                <a:spcPts val="1875"/>
              </a:spcAft>
            </a:pPr>
            <a:r>
              <a:rPr lang="en-IN" sz="1800" b="1" dirty="0">
                <a:solidFill>
                  <a:srgbClr val="2B2C2D"/>
                </a:solidFill>
                <a:effectLst/>
                <a:latin typeface="Arial" panose="020B0604020202020204" pitchFamily="34" charset="0"/>
                <a:ea typeface="Times New Roman" panose="02020603050405020304" pitchFamily="18" charset="0"/>
                <a:cs typeface="Shruti" panose="020B0502040204020203" pitchFamily="34" charset="0"/>
              </a:rPr>
              <a:t>Artificial intelligence</a:t>
            </a:r>
            <a:endParaRPr lang="en-US" sz="1800" b="1" dirty="0">
              <a:solidFill>
                <a:srgbClr val="1F3763"/>
              </a:solidFill>
              <a:effectLst/>
              <a:latin typeface="Calibri Light" panose="020F0302020204030204" pitchFamily="34" charset="0"/>
              <a:ea typeface="Times New Roman" panose="02020603050405020304" pitchFamily="18" charset="0"/>
              <a:cs typeface="Shruti" panose="020B0502040204020203" pitchFamily="34" charset="0"/>
            </a:endParaRPr>
          </a:p>
          <a:p>
            <a:pPr marL="0" marR="0">
              <a:spcBef>
                <a:spcPts val="0"/>
              </a:spcBef>
              <a:spcAft>
                <a:spcPts val="1200"/>
              </a:spcAft>
            </a:pPr>
            <a:r>
              <a:rPr lang="en-IN" sz="1800" dirty="0">
                <a:solidFill>
                  <a:srgbClr val="2B2C2D"/>
                </a:solidFill>
                <a:effectLst/>
                <a:latin typeface="Arial" panose="020B0604020202020204" pitchFamily="34" charset="0"/>
                <a:ea typeface="Times New Roman" panose="02020603050405020304" pitchFamily="18" charset="0"/>
              </a:rPr>
              <a:t>Some hearing aids have a feature that allows them to “learn” your preferences, a type of AI or artificial intelligence. By logging volume control settings and program preferences for certain sound environments, the hearing aids can begin to make these changes automatically when the environment is detected. Over time, this reduces your need to make manual adjustments.</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1875"/>
              </a:spcAft>
            </a:pPr>
            <a:r>
              <a:rPr lang="en-IN" sz="1800" b="1" dirty="0">
                <a:solidFill>
                  <a:srgbClr val="2B2C2D"/>
                </a:solidFill>
                <a:effectLst/>
                <a:latin typeface="Arial" panose="020B0604020202020204" pitchFamily="34" charset="0"/>
                <a:ea typeface="Times New Roman" panose="02020603050405020304" pitchFamily="18" charset="0"/>
                <a:cs typeface="Shruti" panose="020B0502040204020203" pitchFamily="34" charset="0"/>
              </a:rPr>
              <a:t>Rechargeable batteries</a:t>
            </a:r>
            <a:endParaRPr lang="en-US" sz="1800" b="1" dirty="0">
              <a:solidFill>
                <a:srgbClr val="1F3763"/>
              </a:solidFill>
              <a:effectLst/>
              <a:latin typeface="Calibri Light" panose="020F0302020204030204" pitchFamily="34" charset="0"/>
              <a:ea typeface="Times New Roman" panose="02020603050405020304" pitchFamily="18" charset="0"/>
              <a:cs typeface="Shruti" panose="020B0502040204020203" pitchFamily="34" charset="0"/>
            </a:endParaRPr>
          </a:p>
          <a:p>
            <a:pPr marL="0" marR="0">
              <a:spcBef>
                <a:spcPts val="0"/>
              </a:spcBef>
              <a:spcAft>
                <a:spcPts val="1200"/>
              </a:spcAft>
            </a:pPr>
            <a:r>
              <a:rPr lang="en-IN" sz="1800" dirty="0">
                <a:solidFill>
                  <a:srgbClr val="2B2C2D"/>
                </a:solidFill>
                <a:effectLst/>
                <a:latin typeface="Arial" panose="020B0604020202020204" pitchFamily="34" charset="0"/>
                <a:ea typeface="Times New Roman" panose="02020603050405020304" pitchFamily="18" charset="0"/>
              </a:rPr>
              <a:t>Increasingly, hearing aids have </a:t>
            </a:r>
            <a:r>
              <a:rPr lang="en-IN" sz="1800" u="sng" dirty="0">
                <a:solidFill>
                  <a:srgbClr val="000000"/>
                </a:solidFill>
                <a:effectLst/>
                <a:latin typeface="Arial" panose="020B0604020202020204" pitchFamily="34" charset="0"/>
                <a:ea typeface="Times New Roman" panose="02020603050405020304" pitchFamily="18" charset="0"/>
                <a:hlinkClick r:id="rId2"/>
              </a:rPr>
              <a:t>rechargeable batteries</a:t>
            </a:r>
            <a:r>
              <a:rPr lang="en-IN" sz="1800" dirty="0">
                <a:solidFill>
                  <a:srgbClr val="2B2C2D"/>
                </a:solidFill>
                <a:effectLst/>
                <a:latin typeface="Arial" panose="020B0604020202020204" pitchFamily="34" charset="0"/>
                <a:ea typeface="Times New Roman" panose="02020603050405020304" pitchFamily="18" charset="0"/>
              </a:rPr>
              <a:t>, allowing a person to stop swapping out tiny button batteries every few days or weeks. It's anticipated that these will be widely available with most hearing aid models in the next few years.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1875"/>
              </a:spcAft>
            </a:pPr>
            <a:r>
              <a:rPr lang="en-IN" sz="1800" b="1" dirty="0">
                <a:solidFill>
                  <a:srgbClr val="2B2C2D"/>
                </a:solidFill>
                <a:effectLst/>
                <a:latin typeface="Arial" panose="020B0604020202020204" pitchFamily="34" charset="0"/>
                <a:ea typeface="Times New Roman" panose="02020603050405020304" pitchFamily="18" charset="0"/>
                <a:cs typeface="Shruti" panose="020B0502040204020203" pitchFamily="34" charset="0"/>
              </a:rPr>
              <a:t>Bluetooth compatibility</a:t>
            </a:r>
            <a:endParaRPr lang="en-US" sz="1800" b="1" dirty="0">
              <a:solidFill>
                <a:srgbClr val="1F3763"/>
              </a:solidFill>
              <a:effectLst/>
              <a:latin typeface="Calibri Light" panose="020F0302020204030204" pitchFamily="34" charset="0"/>
              <a:ea typeface="Times New Roman" panose="02020603050405020304" pitchFamily="18" charset="0"/>
              <a:cs typeface="Shruti" panose="020B0502040204020203" pitchFamily="34" charset="0"/>
            </a:endParaRPr>
          </a:p>
          <a:p>
            <a:pPr marL="0" marR="0">
              <a:spcBef>
                <a:spcPts val="0"/>
              </a:spcBef>
              <a:spcAft>
                <a:spcPts val="1200"/>
              </a:spcAft>
            </a:pPr>
            <a:r>
              <a:rPr lang="en-IN" sz="1800" u="sng" dirty="0">
                <a:solidFill>
                  <a:srgbClr val="000000"/>
                </a:solidFill>
                <a:effectLst/>
                <a:latin typeface="Arial" panose="020B0604020202020204" pitchFamily="34" charset="0"/>
                <a:ea typeface="Times New Roman" panose="02020603050405020304" pitchFamily="18" charset="0"/>
                <a:hlinkClick r:id="rId3"/>
              </a:rPr>
              <a:t>Bluetooth compatibility</a:t>
            </a:r>
            <a:r>
              <a:rPr lang="en-IN" sz="1800" dirty="0">
                <a:solidFill>
                  <a:srgbClr val="2B2C2D"/>
                </a:solidFill>
                <a:effectLst/>
                <a:latin typeface="Arial" panose="020B0604020202020204" pitchFamily="34" charset="0"/>
                <a:ea typeface="Times New Roman" panose="02020603050405020304" pitchFamily="18" charset="0"/>
              </a:rPr>
              <a:t> is a wireless feature that enables hearing aids to connect to mobile phones and other devices that use Bluetooth, often through an intermediary device. Bluetooth technology has the ability to improve the signal-to-noise ratio and eliminate feedback from the microphone because the signal bypasses the microphone and directly enters the hearing aid’s processor.</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94252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B173-3A78-4C6A-A0F4-0201BA6E7157}"/>
              </a:ext>
            </a:extLst>
          </p:cNvPr>
          <p:cNvSpPr>
            <a:spLocks noGrp="1"/>
          </p:cNvSpPr>
          <p:nvPr>
            <p:ph type="title"/>
          </p:nvPr>
        </p:nvSpPr>
        <p:spPr>
          <a:xfrm>
            <a:off x="838200" y="2232609"/>
            <a:ext cx="10515600" cy="1325563"/>
          </a:xfrm>
        </p:spPr>
        <p:style>
          <a:lnRef idx="1">
            <a:schemeClr val="dk1"/>
          </a:lnRef>
          <a:fillRef idx="2">
            <a:schemeClr val="dk1"/>
          </a:fillRef>
          <a:effectRef idx="1">
            <a:schemeClr val="dk1"/>
          </a:effectRef>
          <a:fontRef idx="minor">
            <a:schemeClr val="dk1"/>
          </a:fontRef>
        </p:style>
        <p:txBody>
          <a:bodyPr/>
          <a:lstStyle/>
          <a:p>
            <a:r>
              <a:rPr lang="en-US" dirty="0"/>
              <a:t>THANK YOU</a:t>
            </a:r>
          </a:p>
        </p:txBody>
      </p:sp>
      <p:sp>
        <p:nvSpPr>
          <p:cNvPr id="3" name="Content Placeholder 2">
            <a:extLst>
              <a:ext uri="{FF2B5EF4-FFF2-40B4-BE49-F238E27FC236}">
                <a16:creationId xmlns:a16="http://schemas.microsoft.com/office/drawing/2014/main" id="{B73E78EB-63D7-4D6A-BF00-24B5F4C337D2}"/>
              </a:ext>
            </a:extLst>
          </p:cNvPr>
          <p:cNvSpPr>
            <a:spLocks noGrp="1"/>
          </p:cNvSpPr>
          <p:nvPr>
            <p:ph idx="1"/>
          </p:nvPr>
        </p:nvSpPr>
        <p:spPr>
          <a:xfrm>
            <a:off x="838200" y="5390147"/>
            <a:ext cx="1808747" cy="786816"/>
          </a:xfrm>
        </p:spPr>
        <p:style>
          <a:lnRef idx="3">
            <a:schemeClr val="lt1"/>
          </a:lnRef>
          <a:fillRef idx="1">
            <a:schemeClr val="dk1"/>
          </a:fillRef>
          <a:effectRef idx="1">
            <a:schemeClr val="dk1"/>
          </a:effectRef>
          <a:fontRef idx="minor">
            <a:schemeClr val="lt1"/>
          </a:fontRef>
        </p:style>
        <p:txBody>
          <a:bodyPr/>
          <a:lstStyle/>
          <a:p>
            <a:endParaRPr lang="en-US" dirty="0"/>
          </a:p>
        </p:txBody>
      </p:sp>
    </p:spTree>
    <p:extLst>
      <p:ext uri="{BB962C8B-B14F-4D97-AF65-F5344CB8AC3E}">
        <p14:creationId xmlns:p14="http://schemas.microsoft.com/office/powerpoint/2010/main" val="364614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060E-97E5-4D1C-A667-67976070F465}"/>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516A5A1E-F0D1-4FFC-BE70-337DF8209CAE}"/>
              </a:ext>
            </a:extLst>
          </p:cNvPr>
          <p:cNvGraphicFramePr>
            <a:graphicFrameLocks noGrp="1" noChangeAspect="1"/>
          </p:cNvGraphicFramePr>
          <p:nvPr>
            <p:ph idx="1"/>
          </p:nvPr>
        </p:nvGraphicFramePr>
        <p:xfrm>
          <a:off x="1285875" y="2160588"/>
          <a:ext cx="7378700" cy="3881437"/>
        </p:xfrm>
        <a:graphic>
          <a:graphicData uri="http://schemas.openxmlformats.org/presentationml/2006/ole">
            <mc:AlternateContent xmlns:mc="http://schemas.openxmlformats.org/markup-compatibility/2006">
              <mc:Choice xmlns:v="urn:schemas-microsoft-com:vml" Requires="v">
                <p:oleObj name="Chart" r:id="rId2" imgW="9525305" imgH="5010607" progId="Excel.Chart.8">
                  <p:embed/>
                </p:oleObj>
              </mc:Choice>
              <mc:Fallback>
                <p:oleObj name="Chart" r:id="rId2" imgW="9525305" imgH="5010607" progId="Excel.Chart.8">
                  <p:embed/>
                  <p:pic>
                    <p:nvPicPr>
                      <p:cNvPr id="1026" name="Object 3">
                        <a:extLst>
                          <a:ext uri="{FF2B5EF4-FFF2-40B4-BE49-F238E27FC236}">
                            <a16:creationId xmlns:a16="http://schemas.microsoft.com/office/drawing/2014/main" id="{F281B3C2-A4FD-4CC7-AFAB-E7334FCB7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2160588"/>
                        <a:ext cx="7378700" cy="3881437"/>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58649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CF-0BB8-4D13-A662-2911C0642B8C}"/>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9D3B3CB3-0E92-48C0-BE57-EDAA81B8E945}"/>
              </a:ext>
            </a:extLst>
          </p:cNvPr>
          <p:cNvSpPr>
            <a:spLocks noGrp="1"/>
          </p:cNvSpPr>
          <p:nvPr>
            <p:ph idx="1"/>
          </p:nvPr>
        </p:nvSpPr>
        <p:spPr/>
        <p:txBody>
          <a:bodyPr>
            <a:normAutofit/>
          </a:bodyPr>
          <a:lstStyle/>
          <a:p>
            <a:pPr eaLnBrk="1" hangingPunct="1"/>
            <a:r>
              <a:rPr lang="en-US" altLang="en-US" sz="2800" dirty="0"/>
              <a:t>Since the original shape of the waveform is changed  when peak clipping occurs it causes distortion. </a:t>
            </a:r>
          </a:p>
          <a:p>
            <a:pPr eaLnBrk="1" hangingPunct="1">
              <a:buFontTx/>
              <a:buNone/>
            </a:pPr>
            <a:endParaRPr lang="en-US" altLang="en-US" sz="2800" dirty="0"/>
          </a:p>
          <a:p>
            <a:pPr eaLnBrk="1" hangingPunct="1"/>
            <a:r>
              <a:rPr lang="en-US" altLang="en-US" sz="2800" dirty="0"/>
              <a:t>Distortion is defined as anything present in the o/p which is not there in </a:t>
            </a:r>
            <a:r>
              <a:rPr lang="en-US" altLang="en-US" sz="2800" dirty="0" err="1"/>
              <a:t>i</a:t>
            </a:r>
            <a:r>
              <a:rPr lang="en-US" altLang="en-US" sz="2800" dirty="0"/>
              <a:t>/p signal. Increase in distortion leads to poor sound quality. </a:t>
            </a:r>
          </a:p>
          <a:p>
            <a:endParaRPr lang="en-IN" sz="2800" dirty="0"/>
          </a:p>
        </p:txBody>
      </p:sp>
    </p:spTree>
    <p:extLst>
      <p:ext uri="{BB962C8B-B14F-4D97-AF65-F5344CB8AC3E}">
        <p14:creationId xmlns:p14="http://schemas.microsoft.com/office/powerpoint/2010/main" val="271498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D7E7-8A11-4D6E-9200-DA7F2D5DABF5}"/>
              </a:ext>
            </a:extLst>
          </p:cNvPr>
          <p:cNvSpPr>
            <a:spLocks noGrp="1"/>
          </p:cNvSpPr>
          <p:nvPr>
            <p:ph type="title"/>
          </p:nvPr>
        </p:nvSpPr>
        <p:spPr/>
        <p:txBody>
          <a:bodyPr>
            <a:normAutofit fontScale="90000"/>
          </a:bodyPr>
          <a:lstStyle/>
          <a:p>
            <a:r>
              <a:rPr lang="en-US" altLang="en-US" b="1" dirty="0"/>
              <a:t>There are 3 ways in which peak clipping can occur. </a:t>
            </a:r>
            <a:br>
              <a:rPr lang="en-US" altLang="en-US" b="1" dirty="0"/>
            </a:br>
            <a:endParaRPr lang="en-US" b="1" dirty="0"/>
          </a:p>
        </p:txBody>
      </p:sp>
      <p:sp>
        <p:nvSpPr>
          <p:cNvPr id="3" name="Content Placeholder 2">
            <a:extLst>
              <a:ext uri="{FF2B5EF4-FFF2-40B4-BE49-F238E27FC236}">
                <a16:creationId xmlns:a16="http://schemas.microsoft.com/office/drawing/2014/main" id="{E38388D3-C4E0-4A41-A006-5621C4CF02FB}"/>
              </a:ext>
            </a:extLst>
          </p:cNvPr>
          <p:cNvSpPr>
            <a:spLocks noGrp="1"/>
          </p:cNvSpPr>
          <p:nvPr>
            <p:ph idx="1"/>
          </p:nvPr>
        </p:nvSpPr>
        <p:spPr/>
        <p:txBody>
          <a:bodyPr/>
          <a:lstStyle/>
          <a:p>
            <a:endParaRPr lang="en-US" dirty="0"/>
          </a:p>
        </p:txBody>
      </p:sp>
      <p:graphicFrame>
        <p:nvGraphicFramePr>
          <p:cNvPr id="4" name="Diagram 3">
            <a:extLst>
              <a:ext uri="{FF2B5EF4-FFF2-40B4-BE49-F238E27FC236}">
                <a16:creationId xmlns:a16="http://schemas.microsoft.com/office/drawing/2014/main" id="{FF67940E-40B6-41C0-80ED-5FA236E8F66E}"/>
              </a:ext>
            </a:extLst>
          </p:cNvPr>
          <p:cNvGraphicFramePr/>
          <p:nvPr>
            <p:extLst>
              <p:ext uri="{D42A27DB-BD31-4B8C-83A1-F6EECF244321}">
                <p14:modId xmlns:p14="http://schemas.microsoft.com/office/powerpoint/2010/main" val="209674920"/>
              </p:ext>
            </p:extLst>
          </p:nvPr>
        </p:nvGraphicFramePr>
        <p:xfrm>
          <a:off x="1592179"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431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B7D0-CC0D-41C7-9A59-1DDC2E5507CD}"/>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93E552E7-8FDE-4EFE-AE3B-4FD792CDE7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463" y="365125"/>
            <a:ext cx="11478126"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8584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127</TotalTime>
  <Words>3905</Words>
  <Application>Microsoft Office PowerPoint</Application>
  <PresentationFormat>Widescreen</PresentationFormat>
  <Paragraphs>197</Paragraphs>
  <Slides>59</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3" baseType="lpstr">
      <vt:lpstr>Arial</vt:lpstr>
      <vt:lpstr>Arial Black</vt:lpstr>
      <vt:lpstr>Calibri</vt:lpstr>
      <vt:lpstr>Calibri Light</vt:lpstr>
      <vt:lpstr>Cambria Math</vt:lpstr>
      <vt:lpstr>Symbol</vt:lpstr>
      <vt:lpstr>Times New Roman</vt:lpstr>
      <vt:lpstr>Trebuchet MS</vt:lpstr>
      <vt:lpstr>Verdana</vt:lpstr>
      <vt:lpstr>Wingdings</vt:lpstr>
      <vt:lpstr>Wingdings 2</vt:lpstr>
      <vt:lpstr>Wingdings 3</vt:lpstr>
      <vt:lpstr>Facet</vt:lpstr>
      <vt:lpstr>Microsoft Excel Chart</vt:lpstr>
      <vt:lpstr>TECHNICAL ASPECTS IN HEARING AIDS </vt:lpstr>
      <vt:lpstr>PowerPoint Presentation</vt:lpstr>
      <vt:lpstr>Methods of Output Limiting</vt:lpstr>
      <vt:lpstr>PowerPoint Presentation</vt:lpstr>
      <vt:lpstr>PEAK CLIPPING </vt:lpstr>
      <vt:lpstr>PowerPoint Presentation</vt:lpstr>
      <vt:lpstr>PowerPoint Presentation</vt:lpstr>
      <vt:lpstr>There are 3 ways in which peak clipping can occur.  </vt:lpstr>
      <vt:lpstr>PowerPoint Presentation</vt:lpstr>
      <vt:lpstr>PowerPoint Presentation</vt:lpstr>
      <vt:lpstr>Asymmetrical or Hard peak clipping</vt:lpstr>
      <vt:lpstr>PowerPoint Presentation</vt:lpstr>
      <vt:lpstr>Symmetric peak clipping</vt:lpstr>
      <vt:lpstr>Soft peak clipping</vt:lpstr>
      <vt:lpstr>PowerPoint Presentation</vt:lpstr>
      <vt:lpstr>Compression</vt:lpstr>
      <vt:lpstr>COMPRESSION </vt:lpstr>
      <vt:lpstr>PowerPoint Presentation</vt:lpstr>
      <vt:lpstr>TYPES OF COMPRESSION  </vt:lpstr>
      <vt:lpstr>PowerPoint Presentation</vt:lpstr>
      <vt:lpstr>Clinical utility of input and output compression    </vt:lpstr>
      <vt:lpstr>Conventional compression - control v/s threshold knee point control </vt:lpstr>
      <vt:lpstr>PowerPoint Presentation</vt:lpstr>
      <vt:lpstr>PowerPoint Presentation</vt:lpstr>
      <vt:lpstr>ATTACK TIME AND RELEASE TIME</vt:lpstr>
      <vt:lpstr>PowerPoint Presentation</vt:lpstr>
      <vt:lpstr>PowerPoint Presentation</vt:lpstr>
      <vt:lpstr>Output limiting compression </vt:lpstr>
      <vt:lpstr>Wide Dynamic Range Compression </vt:lpstr>
      <vt:lpstr>Output Limiting vs. WDRC</vt:lpstr>
      <vt:lpstr>Clinical application of O/P limiting and WDRC</vt:lpstr>
      <vt:lpstr>PowerPoint Presentation</vt:lpstr>
      <vt:lpstr>Concept and use of compression in hearing aids: BILL, TILL, PILL </vt:lpstr>
      <vt:lpstr>PowerPoint Presentation</vt:lpstr>
      <vt:lpstr>PowerPoint Presentation</vt:lpstr>
      <vt:lpstr>Signal enhancing technology </vt:lpstr>
      <vt:lpstr>PowerPoint Presentation</vt:lpstr>
      <vt:lpstr>1.Signal Detection And Analysis </vt:lpstr>
      <vt:lpstr>DIRECTIONAL MICROPHONES</vt:lpstr>
      <vt:lpstr>PowerPoint Presentation</vt:lpstr>
      <vt:lpstr>PowerPoint Presentation</vt:lpstr>
      <vt:lpstr>Working with Directional Microphones </vt:lpstr>
      <vt:lpstr>Second-Order Directional Microphones </vt:lpstr>
      <vt:lpstr>PowerPoint Presentation</vt:lpstr>
      <vt:lpstr>Noise reduction algorithms </vt:lpstr>
      <vt:lpstr>PowerPoint Presentation</vt:lpstr>
      <vt:lpstr>PowerPoint Presentation</vt:lpstr>
      <vt:lpstr>Synchrony Detection Noise Reduction Algorithm</vt:lpstr>
      <vt:lpstr>Frequency Transposition </vt:lpstr>
      <vt:lpstr>PowerPoint Presentation</vt:lpstr>
      <vt:lpstr>PowerPoint Presentation</vt:lpstr>
      <vt:lpstr>PowerPoint Presentation</vt:lpstr>
      <vt:lpstr>PowerPoint Presentation</vt:lpstr>
      <vt:lpstr>PowerPoint Presentation</vt:lpstr>
      <vt:lpstr>PowerPoint Presentation</vt:lpstr>
      <vt:lpstr>BASIC HEARING AID TECHNOLOGY </vt:lpstr>
      <vt:lpstr>New And Advanced Hearing Aid Technology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Compression</dc:title>
  <dc:creator>sourav</dc:creator>
  <cp:lastModifiedBy>Pushpa K Shetty</cp:lastModifiedBy>
  <cp:revision>18</cp:revision>
  <dcterms:created xsi:type="dcterms:W3CDTF">2021-02-04T04:47:21Z</dcterms:created>
  <dcterms:modified xsi:type="dcterms:W3CDTF">2021-02-06T18:31:06Z</dcterms:modified>
</cp:coreProperties>
</file>