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5"/>
  </p:notesMasterIdLst>
  <p:handoutMasterIdLst>
    <p:handoutMasterId r:id="rId36"/>
  </p:handoutMasterIdLst>
  <p:sldIdLst>
    <p:sldId id="291"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89" r:id="rId16"/>
    <p:sldId id="290" r:id="rId17"/>
    <p:sldId id="285" r:id="rId18"/>
    <p:sldId id="271" r:id="rId19"/>
    <p:sldId id="272" r:id="rId20"/>
    <p:sldId id="273" r:id="rId21"/>
    <p:sldId id="274" r:id="rId22"/>
    <p:sldId id="275" r:id="rId23"/>
    <p:sldId id="276" r:id="rId24"/>
    <p:sldId id="287" r:id="rId25"/>
    <p:sldId id="288" r:id="rId26"/>
    <p:sldId id="277" r:id="rId27"/>
    <p:sldId id="278" r:id="rId28"/>
    <p:sldId id="279" r:id="rId29"/>
    <p:sldId id="286" r:id="rId30"/>
    <p:sldId id="280" r:id="rId31"/>
    <p:sldId id="284" r:id="rId32"/>
    <p:sldId id="281"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6FAF3B-1665-4586-B48A-EF7F9677F561}" type="datetimeFigureOut">
              <a:rPr lang="en-US" smtClean="0"/>
              <a:pPr/>
              <a:t>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42219-5B37-4E5C-B5AB-4919C0C5AFA4}" type="slidenum">
              <a:rPr lang="en-US" smtClean="0"/>
              <a:pPr/>
              <a:t>‹#›</a:t>
            </a:fld>
            <a:endParaRPr lang="en-US" dirty="0"/>
          </a:p>
        </p:txBody>
      </p:sp>
    </p:spTree>
    <p:extLst>
      <p:ext uri="{BB962C8B-B14F-4D97-AF65-F5344CB8AC3E}">
        <p14:creationId xmlns:p14="http://schemas.microsoft.com/office/powerpoint/2010/main" val="51315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1D4FE-1F68-42B8-AE21-5CFDE0D4812E}" type="datetimeFigureOut">
              <a:rPr lang="en-US" smtClean="0"/>
              <a:pPr/>
              <a:t>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B324B-7594-46BD-BA92-54F1638D2F59}" type="slidenum">
              <a:rPr lang="en-US" smtClean="0"/>
              <a:pPr/>
              <a:t>‹#›</a:t>
            </a:fld>
            <a:endParaRPr lang="en-US" dirty="0"/>
          </a:p>
        </p:txBody>
      </p:sp>
    </p:spTree>
    <p:extLst>
      <p:ext uri="{BB962C8B-B14F-4D97-AF65-F5344CB8AC3E}">
        <p14:creationId xmlns:p14="http://schemas.microsoft.com/office/powerpoint/2010/main" val="289870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B324B-7594-46BD-BA92-54F1638D2F59}"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C896F-D1CF-49E6-A167-A249C7F156EB}" type="datetime1">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BFDFE-35A6-42CC-BBA0-3738B4CED184}"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021257"/>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B0A7A-4D44-4F18-B048-FE443419DA3D}" type="datetime1">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3532207285"/>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A5C34-DDF4-4E6D-8D96-D4145A64A893}" type="datetime1">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3637468289"/>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0C35-1C3B-4FB9-8E6A-F38734B4A931}" type="datetime1">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3842463096"/>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2265C-0D92-4309-B9FD-D97E0235AFAD}" type="datetime1">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BFDFE-35A6-42CC-BBA0-3738B4CED184}"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18744"/>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FC3089-A142-4F08-97F4-3AF4DEB4E35B}" type="datetime1">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2319746495"/>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D4A1A-656E-4D82-AD7A-ADD8C9E14F0F}" type="datetime1">
              <a:rPr lang="en-US" smtClean="0"/>
              <a:pPr/>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3270671289"/>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991AC-784C-4B14-A9D8-270FC7346E7A}" type="datetime1">
              <a:rPr lang="en-US" smtClean="0"/>
              <a:pPr/>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477606668"/>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D0C68B-12A8-431F-B3E7-08CDD9D3AB76}" type="datetime1">
              <a:rPr lang="en-US" smtClean="0"/>
              <a:pPr/>
              <a:t>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201533989"/>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A8864D-6761-4037-ABCA-499481257296}" type="datetime1">
              <a:rPr lang="en-US" smtClean="0"/>
              <a:pPr/>
              <a:t>1/4/2021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1873473975"/>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C474D-7BAA-4769-A610-CFC4BF133A47}" type="datetime1">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BFDFE-35A6-42CC-BBA0-3738B4CED184}" type="slidenum">
              <a:rPr lang="en-US" smtClean="0"/>
              <a:pPr/>
              <a:t>‹#›</a:t>
            </a:fld>
            <a:endParaRPr lang="en-US" dirty="0"/>
          </a:p>
        </p:txBody>
      </p:sp>
    </p:spTree>
    <p:extLst>
      <p:ext uri="{BB962C8B-B14F-4D97-AF65-F5344CB8AC3E}">
        <p14:creationId xmlns:p14="http://schemas.microsoft.com/office/powerpoint/2010/main" val="3277426422"/>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F54107-80DD-49ED-939C-3F57FFC29093}" type="datetime1">
              <a:rPr lang="en-US" smtClean="0"/>
              <a:pPr/>
              <a:t>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8BFDFE-35A6-42CC-BBA0-3738B4CED184}"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782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circl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43F512-E2B4-4EA2-A4C7-0C2E5E64F620}"/>
              </a:ext>
            </a:extLst>
          </p:cNvPr>
          <p:cNvSpPr txBox="1"/>
          <p:nvPr/>
        </p:nvSpPr>
        <p:spPr>
          <a:xfrm>
            <a:off x="2927648" y="1626766"/>
            <a:ext cx="6696744" cy="2308324"/>
          </a:xfrm>
          <a:prstGeom prst="rect">
            <a:avLst/>
          </a:prstGeom>
          <a:noFill/>
        </p:spPr>
        <p:txBody>
          <a:bodyPr wrap="square" rtlCol="0">
            <a:spAutoFit/>
          </a:bodyPr>
          <a:lstStyle/>
          <a:p>
            <a:pPr algn="ctr"/>
            <a:r>
              <a:rPr lang="en-IN" sz="7200" dirty="0">
                <a:effectLst>
                  <a:outerShdw blurRad="38100" dist="38100" dir="2700000" algn="tl">
                    <a:srgbClr val="000000">
                      <a:alpha val="43137"/>
                    </a:srgbClr>
                  </a:outerShdw>
                </a:effectLst>
                <a:latin typeface="Goudy Old Style" panose="02020502050305020303" pitchFamily="18" charset="0"/>
              </a:rPr>
              <a:t>TEST BATTERY APPROACH</a:t>
            </a:r>
          </a:p>
        </p:txBody>
      </p:sp>
      <p:sp>
        <p:nvSpPr>
          <p:cNvPr id="8" name="TextBox 7">
            <a:extLst>
              <a:ext uri="{FF2B5EF4-FFF2-40B4-BE49-F238E27FC236}">
                <a16:creationId xmlns:a16="http://schemas.microsoft.com/office/drawing/2014/main" id="{ECC8E020-6CA0-4F0B-A2E2-2357546D52C3}"/>
              </a:ext>
            </a:extLst>
          </p:cNvPr>
          <p:cNvSpPr txBox="1"/>
          <p:nvPr/>
        </p:nvSpPr>
        <p:spPr>
          <a:xfrm>
            <a:off x="3287688" y="4005064"/>
            <a:ext cx="7560840" cy="830997"/>
          </a:xfrm>
          <a:prstGeom prst="rect">
            <a:avLst/>
          </a:prstGeom>
          <a:noFill/>
        </p:spPr>
        <p:txBody>
          <a:bodyPr wrap="square" rtlCol="0">
            <a:spAutoFit/>
          </a:bodyPr>
          <a:lstStyle/>
          <a:p>
            <a:r>
              <a:rPr lang="nb-NO" sz="2400" dirty="0">
                <a:latin typeface="Bahnschrift SemiBold" panose="020B0502040204020203" pitchFamily="34" charset="0"/>
                <a:cs typeface="Adobe Devanagari" panose="02040503050201020203" pitchFamily="18" charset="0"/>
              </a:rPr>
              <a:t>Submitted to :-  Muneer Sir, Assist. Professor, SVDU</a:t>
            </a:r>
          </a:p>
          <a:p>
            <a:r>
              <a:rPr lang="nb-NO" sz="2400" dirty="0">
                <a:latin typeface="Bahnschrift SemiBold" panose="020B0502040204020203" pitchFamily="34" charset="0"/>
                <a:cs typeface="Adobe Devanagari" panose="02040503050201020203" pitchFamily="18" charset="0"/>
              </a:rPr>
              <a:t>Made by :-  Sushant salunkhe 3rd sem B.ASLP</a:t>
            </a:r>
            <a:endParaRPr lang="en-IN" sz="2400" dirty="0">
              <a:latin typeface="Bahnschrift SemiBold" panose="020B0502040204020203" pitchFamily="34" charset="0"/>
              <a:cs typeface="Adobe Devanagari" panose="02040503050201020203" pitchFamily="18" charset="0"/>
            </a:endParaRPr>
          </a:p>
        </p:txBody>
      </p:sp>
    </p:spTree>
    <p:extLst>
      <p:ext uri="{BB962C8B-B14F-4D97-AF65-F5344CB8AC3E}">
        <p14:creationId xmlns:p14="http://schemas.microsoft.com/office/powerpoint/2010/main" val="1524626834"/>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8641"/>
            <a:ext cx="10058400" cy="864095"/>
          </a:xfrm>
        </p:spPr>
        <p:txBody>
          <a:bodyPr>
            <a:normAutofit/>
          </a:bodyPr>
          <a:lstStyle/>
          <a:p>
            <a:r>
              <a:rPr lang="en-US" sz="4400" dirty="0">
                <a:latin typeface="Bahnschrift SemiBold" panose="020B0502040204020203" pitchFamily="34" charset="0"/>
              </a:rPr>
              <a:t>1 .Pure tone audiometry </a:t>
            </a:r>
          </a:p>
        </p:txBody>
      </p:sp>
      <p:sp>
        <p:nvSpPr>
          <p:cNvPr id="3" name="Content Placeholder 2"/>
          <p:cNvSpPr>
            <a:spLocks noGrp="1"/>
          </p:cNvSpPr>
          <p:nvPr>
            <p:ph idx="1"/>
          </p:nvPr>
        </p:nvSpPr>
        <p:spPr>
          <a:xfrm>
            <a:off x="983432" y="1232347"/>
            <a:ext cx="10058400" cy="4023360"/>
          </a:xfrm>
        </p:spPr>
        <p:txBody>
          <a:bodyPr>
            <a:normAutofit fontScale="25000" lnSpcReduction="20000"/>
          </a:bodyPr>
          <a:lstStyle/>
          <a:p>
            <a:pPr algn="just">
              <a:buFont typeface="Wingdings" pitchFamily="2" charset="2"/>
              <a:buChar char="Ø"/>
            </a:pPr>
            <a:r>
              <a:rPr lang="en-US" sz="12800" b="1" i="1" u="sng" dirty="0"/>
              <a:t>PRINCIPLE</a:t>
            </a:r>
            <a:r>
              <a:rPr lang="en-US" sz="12800" dirty="0"/>
              <a:t>  : </a:t>
            </a:r>
          </a:p>
          <a:p>
            <a:pPr algn="just">
              <a:buNone/>
            </a:pPr>
            <a:r>
              <a:rPr lang="en-US" sz="9600" dirty="0"/>
              <a:t>                    Define type &amp; degree of hearing loss.</a:t>
            </a:r>
          </a:p>
          <a:p>
            <a:pPr algn="just">
              <a:buFont typeface="Wingdings" pitchFamily="2" charset="2"/>
              <a:buChar char="Ø"/>
            </a:pPr>
            <a:r>
              <a:rPr lang="en-US" sz="12800" b="1" i="1" u="sng" dirty="0"/>
              <a:t>INTERPRETATION</a:t>
            </a:r>
            <a:r>
              <a:rPr lang="en-US" sz="12800" dirty="0"/>
              <a:t> </a:t>
            </a:r>
            <a:r>
              <a:rPr lang="en-US" sz="9600" dirty="0"/>
              <a:t>:</a:t>
            </a:r>
          </a:p>
          <a:p>
            <a:pPr algn="just">
              <a:buNone/>
            </a:pPr>
            <a:r>
              <a:rPr lang="en-US" sz="11200" dirty="0"/>
              <a:t>       There are three types of hearing loss.</a:t>
            </a:r>
          </a:p>
          <a:p>
            <a:pPr algn="just">
              <a:buNone/>
            </a:pPr>
            <a:endParaRPr lang="en-US" sz="9600" dirty="0"/>
          </a:p>
          <a:p>
            <a:pPr marL="514350" indent="-514350" algn="just">
              <a:buFont typeface="+mj-lt"/>
              <a:buAutoNum type="arabicPeriod"/>
            </a:pPr>
            <a:r>
              <a:rPr lang="en-US" sz="12800" b="1" dirty="0"/>
              <a:t>Conductive hearing loss :</a:t>
            </a:r>
          </a:p>
          <a:p>
            <a:pPr marL="0" indent="0" algn="just">
              <a:buNone/>
            </a:pPr>
            <a:r>
              <a:rPr lang="en-US" sz="11200" dirty="0"/>
              <a:t>Here the lesion lies in the outer/middle ear or both i.e.  AC    pathway.       </a:t>
            </a:r>
          </a:p>
          <a:p>
            <a:pPr algn="just"/>
            <a:r>
              <a:rPr lang="en-US" sz="11200" dirty="0"/>
              <a:t>BC is normal       </a:t>
            </a:r>
          </a:p>
          <a:p>
            <a:pPr algn="just"/>
            <a:r>
              <a:rPr lang="en-US" sz="11200" dirty="0"/>
              <a:t>AC is abnormal</a:t>
            </a:r>
          </a:p>
          <a:p>
            <a:pPr algn="just"/>
            <a:r>
              <a:rPr lang="en-US" sz="11200" dirty="0"/>
              <a:t> ABG is &gt; 10 db</a:t>
            </a:r>
          </a:p>
          <a:p>
            <a:pPr marL="514350" indent="-514350" algn="just">
              <a:buNone/>
            </a:pPr>
            <a:r>
              <a:rPr lang="en-US" sz="11200" dirty="0"/>
              <a:t>        </a:t>
            </a:r>
          </a:p>
          <a:p>
            <a:pPr marL="514350" indent="-514350">
              <a:buNone/>
            </a:pPr>
            <a:r>
              <a:rPr lang="en-US" dirty="0"/>
              <a:t>       </a:t>
            </a:r>
          </a:p>
          <a:p>
            <a:pPr marL="514350" indent="-514350">
              <a:buNone/>
            </a:pPr>
            <a:endParaRPr lang="en-US" dirty="0"/>
          </a:p>
          <a:p>
            <a:pPr marL="514350" indent="-514350">
              <a:buNone/>
            </a:pPr>
            <a:endParaRPr lang="en-US" dirty="0"/>
          </a:p>
          <a:p>
            <a:pPr>
              <a:buNone/>
            </a:pPr>
            <a:r>
              <a:rPr lang="en-US" dirty="0"/>
              <a:t>                                                                                                                                             </a:t>
            </a:r>
          </a:p>
        </p:txBody>
      </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75456"/>
            <a:ext cx="11161240" cy="7152456"/>
          </a:xfrm>
        </p:spPr>
        <p:txBody>
          <a:bodyPr>
            <a:normAutofit fontScale="25000" lnSpcReduction="20000"/>
          </a:bodyPr>
          <a:lstStyle/>
          <a:p>
            <a:pPr>
              <a:buNone/>
            </a:pPr>
            <a:endParaRPr lang="en-US" sz="5800" dirty="0"/>
          </a:p>
          <a:p>
            <a:pPr>
              <a:buFont typeface="Arial" pitchFamily="34" charset="0"/>
              <a:buChar char="•"/>
            </a:pPr>
            <a:endParaRPr lang="en-US" sz="5800" dirty="0"/>
          </a:p>
          <a:p>
            <a:pPr>
              <a:buFont typeface="Arial" pitchFamily="34" charset="0"/>
              <a:buChar char="•"/>
            </a:pPr>
            <a:endParaRPr lang="en-US" sz="5800" dirty="0"/>
          </a:p>
          <a:p>
            <a:pPr>
              <a:buNone/>
            </a:pPr>
            <a:r>
              <a:rPr lang="en-US" sz="12800" b="1" dirty="0"/>
              <a:t>2  Sensory neural hearing loss:</a:t>
            </a:r>
          </a:p>
          <a:p>
            <a:pPr algn="just">
              <a:buFont typeface="Arial" pitchFamily="34" charset="0"/>
              <a:buChar char="•"/>
            </a:pPr>
            <a:r>
              <a:rPr lang="en-US" sz="11200" dirty="0"/>
              <a:t>Here the lesion is in the inner ear and/or the auditory nerve.</a:t>
            </a:r>
          </a:p>
          <a:p>
            <a:pPr algn="just">
              <a:buFont typeface="Arial" pitchFamily="34" charset="0"/>
              <a:buChar char="•"/>
            </a:pPr>
            <a:r>
              <a:rPr lang="en-US" sz="11200" dirty="0"/>
              <a:t>The transmission of sound is affected in both AC as well as the BC     pathway.  </a:t>
            </a:r>
          </a:p>
          <a:p>
            <a:pPr algn="just">
              <a:buFont typeface="Arial" pitchFamily="34" charset="0"/>
              <a:buChar char="•"/>
            </a:pPr>
            <a:r>
              <a:rPr lang="en-US" sz="11200" dirty="0"/>
              <a:t>AC affected </a:t>
            </a:r>
          </a:p>
          <a:p>
            <a:pPr algn="just">
              <a:buFont typeface="Arial" pitchFamily="34" charset="0"/>
              <a:buChar char="•"/>
            </a:pPr>
            <a:r>
              <a:rPr lang="en-US" sz="11200" dirty="0"/>
              <a:t>BC affected </a:t>
            </a:r>
          </a:p>
          <a:p>
            <a:pPr algn="just">
              <a:buFont typeface="Arial" pitchFamily="34" charset="0"/>
              <a:buChar char="•"/>
            </a:pPr>
            <a:r>
              <a:rPr lang="en-US" sz="11200" dirty="0"/>
              <a:t>A-B gap &lt;10 dB</a:t>
            </a:r>
          </a:p>
          <a:p>
            <a:pPr algn="just">
              <a:buFont typeface="Arial" pitchFamily="34" charset="0"/>
              <a:buChar char="•"/>
            </a:pPr>
            <a:endParaRPr lang="en-US" sz="2800" dirty="0"/>
          </a:p>
          <a:p>
            <a:pPr algn="just">
              <a:buNone/>
            </a:pPr>
            <a:r>
              <a:rPr lang="en-US" sz="12800" b="1" dirty="0"/>
              <a:t>3  Mixed hearing loss :</a:t>
            </a:r>
          </a:p>
          <a:p>
            <a:pPr algn="just">
              <a:buFont typeface="Arial" pitchFamily="34" charset="0"/>
              <a:buChar char="•"/>
            </a:pPr>
            <a:endParaRPr lang="en-US" dirty="0"/>
          </a:p>
          <a:p>
            <a:pPr algn="just">
              <a:buFont typeface="Arial" pitchFamily="34" charset="0"/>
              <a:buChar char="•"/>
            </a:pPr>
            <a:r>
              <a:rPr lang="en-US" sz="11200" dirty="0"/>
              <a:t>Here the lesion lies in the outer/middle &amp;  the inner ear/nerve.</a:t>
            </a:r>
          </a:p>
          <a:p>
            <a:pPr algn="just">
              <a:buFont typeface="Arial" pitchFamily="34" charset="0"/>
              <a:buChar char="•"/>
            </a:pPr>
            <a:r>
              <a:rPr lang="en-US" sz="11200" dirty="0"/>
              <a:t>AC and BC both are affected</a:t>
            </a:r>
          </a:p>
          <a:p>
            <a:pPr algn="just">
              <a:buFont typeface="Arial" pitchFamily="34" charset="0"/>
              <a:buChar char="•"/>
            </a:pPr>
            <a:r>
              <a:rPr lang="en-US" sz="11200" dirty="0"/>
              <a:t>A- B gap &gt;10 dB</a:t>
            </a:r>
          </a:p>
          <a:p>
            <a:pPr algn="just">
              <a:buFont typeface="Arial" pitchFamily="34" charset="0"/>
              <a:buChar char="•"/>
            </a:pPr>
            <a:endParaRPr lang="en-US" sz="11200" dirty="0"/>
          </a:p>
          <a:p>
            <a:pPr>
              <a:buFont typeface="Arial" pitchFamily="34" charset="0"/>
              <a:buChar char="•"/>
            </a:pPr>
            <a:endParaRPr lang="en-US" sz="11200" dirty="0"/>
          </a:p>
          <a:p>
            <a:pPr>
              <a:buFont typeface="Arial" pitchFamily="34" charset="0"/>
              <a:buChar char="•"/>
            </a:pPr>
            <a:endParaRPr lang="en-US" sz="11200" dirty="0"/>
          </a:p>
          <a:p>
            <a:pPr>
              <a:buFont typeface="Arial" pitchFamily="34" charset="0"/>
              <a:buChar char="•"/>
            </a:pPr>
            <a:endParaRPr lang="en-US" sz="11200" dirty="0"/>
          </a:p>
          <a:p>
            <a:pPr>
              <a:buFont typeface="Arial" pitchFamily="34" charset="0"/>
              <a:buChar char="•"/>
            </a:pPr>
            <a:endParaRPr lang="en-US" sz="2800" dirty="0"/>
          </a:p>
          <a:p>
            <a:pPr>
              <a:buFont typeface="Arial" pitchFamily="34" charset="0"/>
              <a:buChar char="•"/>
            </a:pPr>
            <a:endParaRPr lang="en-US" sz="2800" dirty="0"/>
          </a:p>
          <a:p>
            <a:pPr>
              <a:buFont typeface="Arial" pitchFamily="34" charset="0"/>
              <a:buChar char="•"/>
            </a:pPr>
            <a:endParaRPr lang="en-US" sz="2800" dirty="0"/>
          </a:p>
          <a:p>
            <a:pPr>
              <a:buFont typeface="Arial" pitchFamily="34" charset="0"/>
              <a:buChar char="•"/>
            </a:pPr>
            <a:endParaRPr lang="en-US" sz="2800" dirty="0"/>
          </a:p>
          <a:p>
            <a:pPr>
              <a:buFont typeface="Arial" pitchFamily="34" charset="0"/>
              <a:buChar char="•"/>
            </a:pPr>
            <a:r>
              <a:rPr lang="en-US" sz="2800" dirty="0"/>
              <a:t>  </a:t>
            </a:r>
          </a:p>
        </p:txBody>
      </p:sp>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96752"/>
            <a:ext cx="8686800" cy="4883374"/>
          </a:xfrm>
        </p:spPr>
        <p:txBody>
          <a:bodyPr>
            <a:normAutofit lnSpcReduction="10000"/>
          </a:bodyPr>
          <a:lstStyle/>
          <a:p>
            <a:pPr>
              <a:buFont typeface="Wingdings" pitchFamily="2" charset="2"/>
              <a:buChar char="Ø"/>
            </a:pPr>
            <a:r>
              <a:rPr lang="en-US" b="1" i="1" u="sng" dirty="0"/>
              <a:t>PTA (DBHL</a:t>
            </a:r>
            <a:r>
              <a:rPr lang="en-US" dirty="0"/>
              <a:t>)               </a:t>
            </a:r>
            <a:r>
              <a:rPr lang="en-US" b="1" i="1" u="sng" dirty="0"/>
              <a:t>DEGREE OF HEARING LOSS</a:t>
            </a:r>
          </a:p>
          <a:p>
            <a:pPr>
              <a:buNone/>
            </a:pPr>
            <a:r>
              <a:rPr lang="en-US" dirty="0"/>
              <a:t>     </a:t>
            </a:r>
          </a:p>
          <a:p>
            <a:pPr algn="just">
              <a:buFont typeface="Arial" pitchFamily="34" charset="0"/>
              <a:buChar char="•"/>
            </a:pPr>
            <a:r>
              <a:rPr lang="en-US" dirty="0"/>
              <a:t> 10 to 25 dB            Normal hearing sensitivity</a:t>
            </a:r>
          </a:p>
          <a:p>
            <a:pPr algn="just">
              <a:buFont typeface="Arial" pitchFamily="34" charset="0"/>
              <a:buChar char="•"/>
            </a:pPr>
            <a:r>
              <a:rPr lang="en-US" dirty="0"/>
              <a:t> 26 to 40 dB            Mild hearing loss</a:t>
            </a:r>
          </a:p>
          <a:p>
            <a:pPr algn="just">
              <a:buFont typeface="Arial" pitchFamily="34" charset="0"/>
              <a:buChar char="•"/>
            </a:pPr>
            <a:r>
              <a:rPr lang="en-US" dirty="0"/>
              <a:t> 41 to 55 dB            Moderate hearing loss</a:t>
            </a:r>
          </a:p>
          <a:p>
            <a:pPr algn="just">
              <a:buFont typeface="Arial" pitchFamily="34" charset="0"/>
              <a:buChar char="•"/>
            </a:pPr>
            <a:r>
              <a:rPr lang="en-US" dirty="0"/>
              <a:t> 56 to 70 dB            Moderately severe hearing loss                     </a:t>
            </a:r>
          </a:p>
          <a:p>
            <a:pPr algn="just">
              <a:buFont typeface="Arial" pitchFamily="34" charset="0"/>
              <a:buChar char="•"/>
            </a:pPr>
            <a:r>
              <a:rPr lang="en-US" dirty="0"/>
              <a:t> 71 to 90 dB            Severe hearing loss</a:t>
            </a:r>
          </a:p>
          <a:p>
            <a:pPr algn="just">
              <a:buFont typeface="Arial" pitchFamily="34" charset="0"/>
              <a:buChar char="•"/>
            </a:pPr>
            <a:r>
              <a:rPr lang="en-US" dirty="0"/>
              <a:t> 90 above dB           Profound hearing loss </a:t>
            </a:r>
          </a:p>
          <a:p>
            <a:pPr algn="just">
              <a:buNone/>
            </a:pPr>
            <a:r>
              <a:rPr lang="en-US" dirty="0"/>
              <a:t>   </a:t>
            </a:r>
          </a:p>
          <a:p>
            <a:pPr>
              <a:buNone/>
            </a:pPr>
            <a:r>
              <a:rPr lang="en-US" dirty="0"/>
              <a:t>   </a:t>
            </a:r>
          </a:p>
          <a:p>
            <a:pPr>
              <a:buNone/>
            </a:pPr>
            <a:r>
              <a:rPr lang="en-US" dirty="0"/>
              <a:t>   </a:t>
            </a:r>
          </a:p>
          <a:p>
            <a:pPr>
              <a:buNone/>
            </a:pPr>
            <a:endParaRPr lang="en-US" dirty="0"/>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
            <a:ext cx="8136904" cy="908719"/>
          </a:xfrm>
        </p:spPr>
        <p:txBody>
          <a:bodyPr>
            <a:normAutofit/>
          </a:bodyPr>
          <a:lstStyle/>
          <a:p>
            <a:r>
              <a:rPr lang="en-US" dirty="0"/>
              <a:t> </a:t>
            </a:r>
            <a:r>
              <a:rPr lang="en-US" sz="4400" dirty="0">
                <a:latin typeface="Bahnschrift SemiBold" panose="020B0502040204020203" pitchFamily="34" charset="0"/>
              </a:rPr>
              <a:t>2. IMPEDANCE AUDIOMETRY </a:t>
            </a:r>
          </a:p>
        </p:txBody>
      </p:sp>
      <p:sp>
        <p:nvSpPr>
          <p:cNvPr id="3" name="Content Placeholder 2"/>
          <p:cNvSpPr>
            <a:spLocks noGrp="1"/>
          </p:cNvSpPr>
          <p:nvPr>
            <p:ph idx="1"/>
          </p:nvPr>
        </p:nvSpPr>
        <p:spPr>
          <a:xfrm>
            <a:off x="191344" y="1295400"/>
            <a:ext cx="11593288" cy="4437856"/>
          </a:xfrm>
        </p:spPr>
        <p:txBody>
          <a:bodyPr>
            <a:normAutofit fontScale="92500" lnSpcReduction="20000"/>
          </a:bodyPr>
          <a:lstStyle/>
          <a:p>
            <a:pPr algn="just">
              <a:buFont typeface="Arial" pitchFamily="34" charset="0"/>
              <a:buChar char="•"/>
            </a:pPr>
            <a:r>
              <a:rPr lang="en-US" sz="3000" dirty="0"/>
              <a:t>Impedance  audiometry  include  the TYMPANOMETRY and REFLEXOMETRY</a:t>
            </a:r>
            <a:r>
              <a:rPr lang="en-US" sz="2800" dirty="0"/>
              <a:t>.</a:t>
            </a:r>
          </a:p>
          <a:p>
            <a:pPr algn="just"/>
            <a:endParaRPr lang="en-US" sz="1300" dirty="0"/>
          </a:p>
          <a:p>
            <a:pPr algn="just">
              <a:buFont typeface="Wingdings" pitchFamily="2" charset="2"/>
              <a:buChar char="v"/>
            </a:pPr>
            <a:r>
              <a:rPr lang="en-US" sz="3500" b="1" i="1" u="sng" dirty="0"/>
              <a:t>1 TYMPENOMETRY :</a:t>
            </a:r>
          </a:p>
          <a:p>
            <a:pPr algn="just">
              <a:buNone/>
            </a:pPr>
            <a:endParaRPr lang="en-US" sz="3500" b="1" i="1" u="sng" dirty="0"/>
          </a:p>
          <a:p>
            <a:pPr algn="just">
              <a:buFont typeface="Wingdings" pitchFamily="2" charset="2"/>
              <a:buChar char="Ø"/>
            </a:pPr>
            <a:r>
              <a:rPr lang="en-US" sz="3500" b="1" i="1" u="sng" dirty="0"/>
              <a:t> PRINCIPLE </a:t>
            </a:r>
            <a:r>
              <a:rPr lang="en-US" sz="2400" b="1" dirty="0"/>
              <a:t>: </a:t>
            </a:r>
            <a:r>
              <a:rPr lang="en-US" sz="3600" dirty="0"/>
              <a:t>Define the middle ear abnormality and middle ear pressure.</a:t>
            </a:r>
          </a:p>
          <a:p>
            <a:pPr algn="just">
              <a:buFont typeface="Wingdings" pitchFamily="2" charset="2"/>
              <a:buChar char="Ø"/>
            </a:pPr>
            <a:r>
              <a:rPr lang="en-US" dirty="0"/>
              <a:t> </a:t>
            </a:r>
            <a:r>
              <a:rPr lang="en-US" b="1" i="1" u="sng" dirty="0"/>
              <a:t>INTERPRETATION :</a:t>
            </a:r>
            <a:endParaRPr lang="en-US" sz="2400" b="1" i="1" u="sng" dirty="0"/>
          </a:p>
          <a:p>
            <a:pPr marL="457200" indent="-457200" algn="just"/>
            <a:r>
              <a:rPr lang="en-US" sz="3600" dirty="0"/>
              <a:t>  </a:t>
            </a:r>
            <a:r>
              <a:rPr lang="en-US" sz="3600" b="1" dirty="0"/>
              <a:t>TYPE A</a:t>
            </a:r>
            <a:r>
              <a:rPr lang="en-US" sz="3600" dirty="0"/>
              <a:t> : Normal ,sensory neural hearing loss, early otosclerosis</a:t>
            </a:r>
          </a:p>
          <a:p>
            <a:pPr marL="457200" indent="-457200" algn="just"/>
            <a:r>
              <a:rPr lang="en-US" sz="3600" b="1" dirty="0"/>
              <a:t> TYPE B </a:t>
            </a:r>
            <a:r>
              <a:rPr lang="en-US" sz="3600" dirty="0"/>
              <a:t>: Flat </a:t>
            </a:r>
            <a:r>
              <a:rPr lang="en-US" sz="3600" dirty="0" err="1"/>
              <a:t>tympenogram</a:t>
            </a:r>
            <a:r>
              <a:rPr lang="en-US" sz="3600" dirty="0"/>
              <a:t>, </a:t>
            </a:r>
            <a:r>
              <a:rPr lang="en-US" sz="3600" dirty="0" err="1"/>
              <a:t>otitismedia</a:t>
            </a:r>
            <a:r>
              <a:rPr lang="en-US" sz="3600" dirty="0"/>
              <a:t>, </a:t>
            </a:r>
            <a:r>
              <a:rPr lang="en-US" sz="3600" dirty="0" err="1"/>
              <a:t>tympanicmembrane</a:t>
            </a:r>
            <a:r>
              <a:rPr lang="en-US" sz="3600" dirty="0"/>
              <a:t> perforation, </a:t>
            </a:r>
            <a:r>
              <a:rPr lang="en-US" sz="3600" dirty="0" err="1"/>
              <a:t>cholestroma</a:t>
            </a:r>
            <a:r>
              <a:rPr lang="en-US" sz="3600" dirty="0"/>
              <a:t>.</a:t>
            </a:r>
          </a:p>
          <a:p>
            <a:pPr>
              <a:buNone/>
            </a:pPr>
            <a:endParaRPr lang="en-US" sz="2400" dirty="0"/>
          </a:p>
        </p:txBody>
      </p:sp>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692696"/>
            <a:ext cx="11089232" cy="5304731"/>
          </a:xfrm>
        </p:spPr>
        <p:txBody>
          <a:bodyPr>
            <a:normAutofit lnSpcReduction="10000"/>
          </a:bodyPr>
          <a:lstStyle/>
          <a:p>
            <a:pPr algn="just">
              <a:buFont typeface="Arial" pitchFamily="34" charset="0"/>
              <a:buChar char="•"/>
            </a:pPr>
            <a:r>
              <a:rPr lang="en-US" sz="3000" b="1" dirty="0"/>
              <a:t>TYPE C</a:t>
            </a:r>
            <a:r>
              <a:rPr lang="en-US" sz="3000" dirty="0"/>
              <a:t> :Eustachian tube dysfunction.</a:t>
            </a:r>
          </a:p>
          <a:p>
            <a:pPr algn="just">
              <a:buFont typeface="Arial" pitchFamily="34" charset="0"/>
              <a:buChar char="•"/>
            </a:pPr>
            <a:r>
              <a:rPr lang="en-US" sz="3000" b="1" dirty="0"/>
              <a:t>TYPE AS </a:t>
            </a:r>
            <a:r>
              <a:rPr lang="en-US" sz="3000" dirty="0"/>
              <a:t>:Otoscelorosis.</a:t>
            </a:r>
          </a:p>
          <a:p>
            <a:pPr algn="just">
              <a:buFont typeface="Arial" pitchFamily="34" charset="0"/>
              <a:buChar char="•"/>
            </a:pPr>
            <a:r>
              <a:rPr lang="en-US" sz="3000" b="1" dirty="0"/>
              <a:t>TYPE AD </a:t>
            </a:r>
            <a:r>
              <a:rPr lang="en-US" sz="3000" dirty="0"/>
              <a:t>: osscicular chain dyscontinuety.</a:t>
            </a:r>
          </a:p>
          <a:p>
            <a:pPr algn="just">
              <a:buNone/>
            </a:pPr>
            <a:endParaRPr lang="en-US" sz="2800" dirty="0"/>
          </a:p>
          <a:p>
            <a:pPr algn="just">
              <a:buFont typeface="Wingdings" pitchFamily="2" charset="2"/>
              <a:buChar char="v"/>
            </a:pPr>
            <a:r>
              <a:rPr lang="en-US" sz="3500" b="1" i="1" u="sng" dirty="0"/>
              <a:t>2 REFLEXOMETRY </a:t>
            </a:r>
            <a:r>
              <a:rPr lang="en-US" sz="2800" dirty="0"/>
              <a:t>:</a:t>
            </a:r>
          </a:p>
          <a:p>
            <a:pPr algn="just">
              <a:buFont typeface="Wingdings" pitchFamily="2" charset="2"/>
              <a:buChar char="Ø"/>
            </a:pPr>
            <a:r>
              <a:rPr lang="en-US" sz="3500" b="1" i="1" u="sng" dirty="0"/>
              <a:t> PRINCIPLE </a:t>
            </a:r>
            <a:r>
              <a:rPr lang="en-US" sz="2800" dirty="0"/>
              <a:t>: </a:t>
            </a:r>
            <a:r>
              <a:rPr lang="en-US" sz="3000" dirty="0"/>
              <a:t>Define stapedial muscle contraction</a:t>
            </a:r>
            <a:r>
              <a:rPr lang="en-US" sz="2800" dirty="0"/>
              <a:t>.</a:t>
            </a:r>
          </a:p>
          <a:p>
            <a:pPr algn="just">
              <a:buFont typeface="Wingdings" pitchFamily="2" charset="2"/>
              <a:buChar char="Ø"/>
            </a:pPr>
            <a:r>
              <a:rPr lang="en-US" sz="3500" b="1" i="1" u="sng" dirty="0"/>
              <a:t> INTERPRETATION </a:t>
            </a:r>
            <a:r>
              <a:rPr lang="en-US" sz="2800" dirty="0"/>
              <a:t>:</a:t>
            </a:r>
          </a:p>
          <a:p>
            <a:pPr marL="514350" indent="-514350" algn="just">
              <a:buNone/>
            </a:pPr>
            <a:r>
              <a:rPr lang="en-US" sz="3000" b="1" dirty="0"/>
              <a:t>(I)  Conductive hearing loss :</a:t>
            </a:r>
          </a:p>
          <a:p>
            <a:pPr algn="just">
              <a:buNone/>
            </a:pPr>
            <a:r>
              <a:rPr lang="en-US" sz="3000" dirty="0"/>
              <a:t>  -In right ear middle ear is affected</a:t>
            </a:r>
          </a:p>
          <a:p>
            <a:pPr>
              <a:buNone/>
            </a:pPr>
            <a:endParaRPr lang="en-US" sz="2800" dirty="0"/>
          </a:p>
        </p:txBody>
      </p:sp>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548680"/>
            <a:ext cx="10513168" cy="4896544"/>
          </a:xfrm>
        </p:spPr>
        <p:txBody>
          <a:bodyPr>
            <a:normAutofit fontScale="92500" lnSpcReduction="10000"/>
          </a:bodyPr>
          <a:lstStyle/>
          <a:p>
            <a:pPr>
              <a:buFont typeface="Arial" pitchFamily="34" charset="0"/>
              <a:buChar char="•"/>
            </a:pPr>
            <a:r>
              <a:rPr lang="en-US" dirty="0"/>
              <a:t> (ME)                 Epsi                Contra</a:t>
            </a:r>
          </a:p>
          <a:p>
            <a:pPr>
              <a:buNone/>
            </a:pPr>
            <a:r>
              <a:rPr lang="en-US" dirty="0"/>
              <a:t>                (RE)      absent            absent</a:t>
            </a:r>
          </a:p>
          <a:p>
            <a:pPr>
              <a:buNone/>
            </a:pPr>
            <a:r>
              <a:rPr lang="en-US" dirty="0"/>
              <a:t>                (LE)      present           absent/Elevated</a:t>
            </a:r>
          </a:p>
          <a:p>
            <a:pPr>
              <a:buFont typeface="Arial" pitchFamily="34" charset="0"/>
              <a:buChar char="•"/>
            </a:pPr>
            <a:r>
              <a:rPr lang="en-US" b="1" dirty="0"/>
              <a:t>Mild</a:t>
            </a:r>
            <a:r>
              <a:rPr lang="en-US" dirty="0"/>
              <a:t> problem –Elevated</a:t>
            </a:r>
          </a:p>
          <a:p>
            <a:pPr>
              <a:buFont typeface="Arial" pitchFamily="34" charset="0"/>
              <a:buChar char="•"/>
            </a:pPr>
            <a:r>
              <a:rPr lang="en-US" b="1" dirty="0"/>
              <a:t>Severe</a:t>
            </a:r>
            <a:r>
              <a:rPr lang="en-US" dirty="0"/>
              <a:t> problem -absent</a:t>
            </a:r>
          </a:p>
          <a:p>
            <a:pPr>
              <a:buNone/>
            </a:pPr>
            <a:endParaRPr lang="en-US" dirty="0"/>
          </a:p>
          <a:p>
            <a:pPr marL="514350" indent="-514350">
              <a:buNone/>
            </a:pPr>
            <a:r>
              <a:rPr lang="en-US" b="1" dirty="0"/>
              <a:t>(II)Cochlear problem :</a:t>
            </a:r>
          </a:p>
          <a:p>
            <a:pPr marL="514350" indent="-514350">
              <a:buNone/>
            </a:pPr>
            <a:endParaRPr lang="en-US" b="1" dirty="0"/>
          </a:p>
          <a:p>
            <a:pPr>
              <a:buFont typeface="Arial" pitchFamily="34" charset="0"/>
              <a:buChar char="•"/>
            </a:pPr>
            <a:r>
              <a:rPr lang="en-US" dirty="0"/>
              <a:t>In right ear inner ear is affected</a:t>
            </a:r>
          </a:p>
          <a:p>
            <a:pPr>
              <a:buFont typeface="Arial" pitchFamily="34" charset="0"/>
              <a:buChar char="•"/>
            </a:pPr>
            <a:r>
              <a:rPr lang="en-US" dirty="0"/>
              <a:t> (IE)                   Epsi                 Contra</a:t>
            </a:r>
          </a:p>
          <a:p>
            <a:pPr>
              <a:buNone/>
            </a:pPr>
            <a:r>
              <a:rPr lang="en-US" dirty="0"/>
              <a:t>                (RE)    absent             absent</a:t>
            </a:r>
          </a:p>
          <a:p>
            <a:pPr>
              <a:buNone/>
            </a:pPr>
            <a:r>
              <a:rPr lang="en-US" dirty="0"/>
              <a:t>                (LE)     present           present</a:t>
            </a:r>
          </a:p>
          <a:p>
            <a:pPr>
              <a:buNone/>
            </a:pPr>
            <a:endParaRPr lang="en-US" dirty="0"/>
          </a:p>
          <a:p>
            <a:pPr>
              <a:buFont typeface="Arial" pitchFamily="34" charset="0"/>
              <a:buChar char="•"/>
            </a:pPr>
            <a:endParaRPr lang="en-US" dirty="0"/>
          </a:p>
          <a:p>
            <a:pPr>
              <a:buFont typeface="Courier New" pitchFamily="49" charset="0"/>
              <a:buChar char="o"/>
            </a:pPr>
            <a:endParaRPr lang="en-US" dirty="0"/>
          </a:p>
          <a:p>
            <a:pPr>
              <a:buNone/>
            </a:pPr>
            <a:endParaRPr lang="en-IN" dirty="0"/>
          </a:p>
        </p:txBody>
      </p:sp>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71481"/>
            <a:ext cx="8686800" cy="5508645"/>
          </a:xfrm>
        </p:spPr>
        <p:txBody>
          <a:bodyPr/>
          <a:lstStyle/>
          <a:p>
            <a:pPr>
              <a:buNone/>
            </a:pPr>
            <a:r>
              <a:rPr lang="en-US" b="1" dirty="0"/>
              <a:t>(III)Retro cochlear loss :</a:t>
            </a:r>
          </a:p>
          <a:p>
            <a:pPr>
              <a:buFont typeface="Arial" pitchFamily="34" charset="0"/>
              <a:buChar char="•"/>
            </a:pPr>
            <a:r>
              <a:rPr lang="en-US" dirty="0"/>
              <a:t>Extra axial</a:t>
            </a:r>
          </a:p>
          <a:p>
            <a:pPr>
              <a:buFont typeface="Arial" pitchFamily="34" charset="0"/>
              <a:buChar char="•"/>
            </a:pPr>
            <a:r>
              <a:rPr lang="en-US" dirty="0"/>
              <a:t>Intra axial</a:t>
            </a:r>
            <a:endParaRPr lang="en-IN" dirty="0"/>
          </a:p>
        </p:txBody>
      </p:sp>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6186" y="1846263"/>
            <a:ext cx="5939954" cy="4022725"/>
          </a:xfrm>
        </p:spPr>
      </p:pic>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340768"/>
            <a:ext cx="10513168" cy="4752528"/>
          </a:xfrm>
        </p:spPr>
        <p:txBody>
          <a:bodyPr>
            <a:normAutofit fontScale="25000" lnSpcReduction="20000"/>
          </a:bodyPr>
          <a:lstStyle/>
          <a:p>
            <a:pPr marL="871400" lvl="5" indent="0">
              <a:buNone/>
            </a:pPr>
            <a:r>
              <a:rPr lang="en-US" sz="9600" b="1" i="1" u="sng" dirty="0">
                <a:solidFill>
                  <a:srgbClr val="4E3B30"/>
                </a:solidFill>
              </a:rPr>
              <a:t>PRINCIPLE</a:t>
            </a:r>
            <a:r>
              <a:rPr lang="en-US" sz="9600" b="1" i="1" u="sng" dirty="0"/>
              <a:t>:</a:t>
            </a:r>
          </a:p>
          <a:p>
            <a:pPr algn="just">
              <a:buFont typeface="Arial" pitchFamily="34" charset="0"/>
              <a:buChar char="•"/>
            </a:pPr>
            <a:r>
              <a:rPr lang="en-US" sz="9600" dirty="0"/>
              <a:t>  Difference limens for intensity (DLI)</a:t>
            </a:r>
          </a:p>
          <a:p>
            <a:pPr algn="just">
              <a:buFont typeface="Arial" pitchFamily="34" charset="0"/>
              <a:buChar char="•"/>
            </a:pPr>
            <a:r>
              <a:rPr lang="en-US" sz="9600" b="1" dirty="0"/>
              <a:t>  DLI </a:t>
            </a:r>
            <a:r>
              <a:rPr lang="en-US" sz="9600" dirty="0"/>
              <a:t>= Smaller difference in between two</a:t>
            </a:r>
          </a:p>
          <a:p>
            <a:pPr algn="just">
              <a:buNone/>
            </a:pPr>
            <a:r>
              <a:rPr lang="en-US" sz="9600" dirty="0"/>
              <a:t>                  intensity as known as DLI.</a:t>
            </a:r>
          </a:p>
          <a:p>
            <a:pPr algn="just">
              <a:buFont typeface="Wingdings" pitchFamily="2" charset="2"/>
              <a:buChar char="Ø"/>
            </a:pPr>
            <a:r>
              <a:rPr lang="en-US" sz="9600" b="1" i="1" u="sng" dirty="0"/>
              <a:t>INTERPRETATION</a:t>
            </a:r>
            <a:r>
              <a:rPr lang="en-US" sz="9600" dirty="0"/>
              <a:t> :</a:t>
            </a:r>
          </a:p>
          <a:p>
            <a:pPr algn="just">
              <a:buFont typeface="Arial" pitchFamily="34" charset="0"/>
              <a:buChar char="•"/>
            </a:pPr>
            <a:r>
              <a:rPr lang="en-US" sz="9600" dirty="0"/>
              <a:t>    0 to 20 % = Negative, normal &amp; Conductive </a:t>
            </a:r>
          </a:p>
          <a:p>
            <a:pPr algn="just">
              <a:buNone/>
            </a:pPr>
            <a:r>
              <a:rPr lang="en-US" sz="9600" dirty="0"/>
              <a:t>                            retro cochlear pathology.</a:t>
            </a:r>
          </a:p>
          <a:p>
            <a:pPr algn="just">
              <a:buFont typeface="Arial" pitchFamily="34" charset="0"/>
              <a:buChar char="•"/>
            </a:pPr>
            <a:r>
              <a:rPr lang="en-US" sz="9600" dirty="0"/>
              <a:t>    25 to 65 %=“Questionable”</a:t>
            </a:r>
          </a:p>
          <a:p>
            <a:pPr algn="just">
              <a:buFont typeface="Arial" pitchFamily="34" charset="0"/>
              <a:buChar char="•"/>
            </a:pPr>
            <a:r>
              <a:rPr lang="en-US" sz="9600" dirty="0"/>
              <a:t>    70 to  100%=Cochlear pathology “positive”, or  high SISI </a:t>
            </a:r>
          </a:p>
          <a:p>
            <a:pPr algn="just">
              <a:buNone/>
            </a:pPr>
            <a:r>
              <a:rPr lang="en-US" sz="9600" dirty="0"/>
              <a:t>                                scores.</a:t>
            </a:r>
          </a:p>
          <a:p>
            <a:pPr algn="just">
              <a:buNone/>
            </a:pPr>
            <a:r>
              <a:rPr lang="en-US" sz="9600" dirty="0"/>
              <a:t>                                                           Jerger et al.(1959)                       </a:t>
            </a:r>
          </a:p>
          <a:p>
            <a:pPr algn="just">
              <a:buNone/>
            </a:pPr>
            <a:r>
              <a:rPr lang="en-US" sz="7400" dirty="0"/>
              <a:t>                                           </a:t>
            </a:r>
          </a:p>
        </p:txBody>
      </p:sp>
      <p:sp>
        <p:nvSpPr>
          <p:cNvPr id="4" name="Rectangle 3"/>
          <p:cNvSpPr/>
          <p:nvPr/>
        </p:nvSpPr>
        <p:spPr>
          <a:xfrm>
            <a:off x="2362200" y="192813"/>
            <a:ext cx="2286000" cy="923330"/>
          </a:xfrm>
          <a:prstGeom prst="rect">
            <a:avLst/>
          </a:prstGeom>
        </p:spPr>
        <p:txBody>
          <a:bodyPr wrap="square">
            <a:spAutoFit/>
          </a:bodyPr>
          <a:lstStyle/>
          <a:p>
            <a:r>
              <a:rPr lang="en-US" sz="5400" dirty="0">
                <a:solidFill>
                  <a:srgbClr val="4E3B30"/>
                </a:solidFill>
              </a:rPr>
              <a:t> </a:t>
            </a:r>
            <a:endParaRPr lang="en-US" dirty="0"/>
          </a:p>
        </p:txBody>
      </p:sp>
      <p:sp>
        <p:nvSpPr>
          <p:cNvPr id="6" name="Title 5">
            <a:extLst>
              <a:ext uri="{FF2B5EF4-FFF2-40B4-BE49-F238E27FC236}">
                <a16:creationId xmlns:a16="http://schemas.microsoft.com/office/drawing/2014/main" id="{C07EA6AA-27DB-4721-956B-66735197C67F}"/>
              </a:ext>
            </a:extLst>
          </p:cNvPr>
          <p:cNvSpPr>
            <a:spLocks noGrp="1"/>
          </p:cNvSpPr>
          <p:nvPr>
            <p:ph type="title"/>
          </p:nvPr>
        </p:nvSpPr>
        <p:spPr>
          <a:xfrm>
            <a:off x="839416" y="286604"/>
            <a:ext cx="10316264" cy="829540"/>
          </a:xfrm>
        </p:spPr>
        <p:txBody>
          <a:bodyPr>
            <a:normAutofit/>
          </a:bodyPr>
          <a:lstStyle/>
          <a:p>
            <a:r>
              <a:rPr lang="en-IN" sz="4000" dirty="0">
                <a:latin typeface="Bahnschrift SemiBold" panose="020B0502040204020203" pitchFamily="34" charset="0"/>
              </a:rPr>
              <a:t>3. SHORT INCRENMENT SENSITIVIY TEST</a:t>
            </a:r>
          </a:p>
        </p:txBody>
      </p:sp>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934824" cy="694125"/>
          </a:xfrm>
        </p:spPr>
        <p:txBody>
          <a:bodyPr>
            <a:normAutofit fontScale="90000"/>
          </a:bodyPr>
          <a:lstStyle/>
          <a:p>
            <a:r>
              <a:rPr lang="en-US" dirty="0"/>
              <a:t> </a:t>
            </a:r>
            <a:r>
              <a:rPr lang="en-US" dirty="0">
                <a:latin typeface="Bahnschrift SemiBold" panose="020B0502040204020203" pitchFamily="34" charset="0"/>
              </a:rPr>
              <a:t>4.TONE DACAY TEST </a:t>
            </a:r>
            <a:endParaRPr lang="en-US" dirty="0"/>
          </a:p>
        </p:txBody>
      </p:sp>
      <p:sp>
        <p:nvSpPr>
          <p:cNvPr id="3" name="Content Placeholder 2"/>
          <p:cNvSpPr>
            <a:spLocks noGrp="1"/>
          </p:cNvSpPr>
          <p:nvPr>
            <p:ph idx="1"/>
          </p:nvPr>
        </p:nvSpPr>
        <p:spPr>
          <a:xfrm>
            <a:off x="191344" y="1196752"/>
            <a:ext cx="11737304" cy="4824536"/>
          </a:xfrm>
        </p:spPr>
        <p:txBody>
          <a:bodyPr>
            <a:normAutofit fontScale="92500" lnSpcReduction="20000"/>
          </a:bodyPr>
          <a:lstStyle/>
          <a:p>
            <a:pPr algn="just">
              <a:buFont typeface="Wingdings" pitchFamily="2" charset="2"/>
              <a:buChar char="Ø"/>
            </a:pPr>
            <a:r>
              <a:rPr lang="en-US" sz="3500" b="1" i="1" u="sng" dirty="0"/>
              <a:t>PRINCIPLE </a:t>
            </a:r>
            <a:r>
              <a:rPr lang="en-US" dirty="0"/>
              <a:t>:</a:t>
            </a:r>
          </a:p>
          <a:p>
            <a:pPr algn="just">
              <a:buFont typeface="Arial" pitchFamily="34" charset="0"/>
              <a:buChar char="•"/>
            </a:pPr>
            <a:r>
              <a:rPr lang="en-US" dirty="0"/>
              <a:t> </a:t>
            </a:r>
            <a:r>
              <a:rPr lang="en-US" sz="3300" b="1" dirty="0"/>
              <a:t>“ Adaptation”.</a:t>
            </a:r>
          </a:p>
          <a:p>
            <a:pPr algn="just">
              <a:buFont typeface="Arial" pitchFamily="34" charset="0"/>
              <a:buChar char="•"/>
            </a:pPr>
            <a:r>
              <a:rPr lang="en-US" sz="3300" dirty="0"/>
              <a:t> The decrease in the tone’s loudness over time is usually called loudness adaptation ,and the situation in which it dies out completely is called “threshold adaptation” or “tone decay”.</a:t>
            </a:r>
          </a:p>
          <a:p>
            <a:pPr algn="just">
              <a:buFont typeface="Arial" pitchFamily="34" charset="0"/>
              <a:buChar char="•"/>
            </a:pPr>
            <a:endParaRPr lang="en-US" dirty="0"/>
          </a:p>
          <a:p>
            <a:pPr algn="just">
              <a:buFont typeface="Wingdings" pitchFamily="2" charset="2"/>
              <a:buChar char="Ø"/>
            </a:pPr>
            <a:r>
              <a:rPr lang="en-US" sz="3800" b="1" i="1" u="sng" dirty="0"/>
              <a:t>INTERPRETATION</a:t>
            </a:r>
            <a:r>
              <a:rPr lang="en-US" dirty="0"/>
              <a:t> :</a:t>
            </a:r>
          </a:p>
          <a:p>
            <a:pPr algn="just">
              <a:buFont typeface="Arial" pitchFamily="34" charset="0"/>
              <a:buChar char="•"/>
            </a:pPr>
            <a:r>
              <a:rPr lang="en-US" sz="3300" dirty="0"/>
              <a:t>decay is generally from </a:t>
            </a:r>
            <a:r>
              <a:rPr lang="en-US" sz="3300" b="1" dirty="0"/>
              <a:t>0 to10 db </a:t>
            </a:r>
            <a:r>
              <a:rPr lang="en-US" sz="3300" dirty="0"/>
              <a:t>, and in some cases ,it increases to </a:t>
            </a:r>
            <a:r>
              <a:rPr lang="en-US" sz="3300" b="1" dirty="0"/>
              <a:t>25 db </a:t>
            </a:r>
            <a:r>
              <a:rPr lang="en-US" sz="3300" dirty="0"/>
              <a:t>toward the higher frequencies.</a:t>
            </a:r>
          </a:p>
          <a:p>
            <a:pPr algn="just">
              <a:buFont typeface="Arial" pitchFamily="34" charset="0"/>
              <a:buChar char="•"/>
            </a:pPr>
            <a:r>
              <a:rPr lang="en-US" sz="3300" dirty="0"/>
              <a:t>Decay is greater than </a:t>
            </a:r>
            <a:r>
              <a:rPr lang="en-US" sz="3300" b="1" dirty="0"/>
              <a:t>30 db </a:t>
            </a:r>
            <a:r>
              <a:rPr lang="en-US" sz="3300" dirty="0"/>
              <a:t>seen in cochlear losses.</a:t>
            </a:r>
          </a:p>
          <a:p>
            <a:pPr>
              <a:buNone/>
            </a:pPr>
            <a:endParaRPr lang="en-US" dirty="0"/>
          </a:p>
          <a:p>
            <a:pPr>
              <a:buFont typeface="Arial" pitchFamily="34" charset="0"/>
              <a:buChar char="•"/>
            </a:pPr>
            <a:endParaRPr lang="en-US"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88906"/>
            <a:ext cx="3198520" cy="748454"/>
          </a:xfrm>
        </p:spPr>
        <p:txBody>
          <a:bodyPr>
            <a:normAutofit/>
          </a:bodyPr>
          <a:lstStyle/>
          <a:p>
            <a:r>
              <a:rPr lang="en-US" sz="3200" b="1" dirty="0">
                <a:latin typeface="Bahnschrift SemiBold" panose="020B0502040204020203" pitchFamily="34" charset="0"/>
              </a:rPr>
              <a:t>Definition :</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800" dirty="0"/>
              <a:t> Test battery  approach is bunch of audiological test  which are useful for diagnosis , assessment, identification of individuals hearing and hearing loss and hearing disorder which may be able to identify or differentiate the cochlear loss and retro cochlear loss.</a:t>
            </a:r>
          </a:p>
          <a:p>
            <a:pPr algn="just">
              <a:buFont typeface="Wingdings" pitchFamily="2" charset="2"/>
              <a:buChar char="Ø"/>
            </a:pPr>
            <a:r>
              <a:rPr lang="en-US" sz="2800" dirty="0"/>
              <a:t>The test battery approach recommended the following points</a:t>
            </a:r>
          </a:p>
          <a:p>
            <a:pPr marL="514350" indent="-514350" algn="just">
              <a:buFont typeface="+mj-lt"/>
              <a:buAutoNum type="arabicPeriod"/>
            </a:pPr>
            <a:r>
              <a:rPr lang="en-US" sz="2800" dirty="0"/>
              <a:t> Case history </a:t>
            </a:r>
          </a:p>
          <a:p>
            <a:pPr marL="514350" indent="-514350" algn="just">
              <a:buFont typeface="+mj-lt"/>
              <a:buAutoNum type="arabicPeriod"/>
            </a:pPr>
            <a:r>
              <a:rPr lang="en-US" sz="2800" dirty="0"/>
              <a:t>Observation of auditory behavior</a:t>
            </a:r>
          </a:p>
          <a:p>
            <a:pPr marL="514350" indent="-514350" algn="just">
              <a:buFont typeface="+mj-lt"/>
              <a:buAutoNum type="arabicPeriod"/>
            </a:pPr>
            <a:r>
              <a:rPr lang="en-US" sz="2800" dirty="0"/>
              <a:t>Audiological test procedure </a:t>
            </a:r>
          </a:p>
        </p:txBody>
      </p:sp>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404664"/>
            <a:ext cx="9892208" cy="4667350"/>
          </a:xfrm>
        </p:spPr>
        <p:txBody>
          <a:bodyPr>
            <a:normAutofit/>
          </a:bodyPr>
          <a:lstStyle/>
          <a:p>
            <a:pPr algn="just">
              <a:buFont typeface="Arial" pitchFamily="34" charset="0"/>
              <a:buChar char="•"/>
            </a:pPr>
            <a:r>
              <a:rPr lang="en-US" sz="2800" dirty="0"/>
              <a:t>Maximum decay is seen in retro cochlear disorder (e.g., in patient with an eighth nerve lesion)and more likely seen at both low and high frequencies. </a:t>
            </a:r>
          </a:p>
          <a:p>
            <a:pPr algn="just">
              <a:buNone/>
            </a:pPr>
            <a:endParaRPr lang="en-US" sz="2800" dirty="0"/>
          </a:p>
          <a:p>
            <a:pPr algn="just">
              <a:buFont typeface="Arial" pitchFamily="34" charset="0"/>
              <a:buChar char="•"/>
            </a:pPr>
            <a:r>
              <a:rPr lang="en-US" sz="2800" dirty="0"/>
              <a:t>Decay usually will be </a:t>
            </a:r>
            <a:r>
              <a:rPr lang="en-US" sz="2800" b="1" dirty="0"/>
              <a:t>30 to 35 db up </a:t>
            </a:r>
            <a:r>
              <a:rPr lang="en-US" sz="2800" dirty="0"/>
              <a:t>to the audiometer limits, with slightly more decay at the higher test frequencies.</a:t>
            </a: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457200"/>
            <a:ext cx="12144672" cy="811560"/>
          </a:xfrm>
        </p:spPr>
        <p:txBody>
          <a:bodyPr>
            <a:normAutofit/>
          </a:bodyPr>
          <a:lstStyle/>
          <a:p>
            <a:r>
              <a:rPr lang="en-US" sz="4000" dirty="0">
                <a:latin typeface="Bahnschrift SemiBold" panose="020B0502040204020203" pitchFamily="34" charset="0"/>
              </a:rPr>
              <a:t>5.ALTERNATE BINAURAL LOUDNESS BALANCE TEST</a:t>
            </a:r>
          </a:p>
        </p:txBody>
      </p:sp>
      <p:sp>
        <p:nvSpPr>
          <p:cNvPr id="3" name="Content Placeholder 2"/>
          <p:cNvSpPr>
            <a:spLocks noGrp="1"/>
          </p:cNvSpPr>
          <p:nvPr>
            <p:ph idx="1"/>
          </p:nvPr>
        </p:nvSpPr>
        <p:spPr>
          <a:xfrm>
            <a:off x="191344" y="1772816"/>
            <a:ext cx="11449272" cy="4176464"/>
          </a:xfrm>
        </p:spPr>
        <p:txBody>
          <a:bodyPr>
            <a:normAutofit fontScale="25000" lnSpcReduction="20000"/>
          </a:bodyPr>
          <a:lstStyle/>
          <a:p>
            <a:pPr algn="just">
              <a:buFont typeface="Wingdings" pitchFamily="2" charset="2"/>
              <a:buChar char="Ø"/>
            </a:pPr>
            <a:r>
              <a:rPr lang="en-US" sz="12800" b="1" i="1" u="sng" dirty="0"/>
              <a:t>PRINCIPLE</a:t>
            </a:r>
            <a:r>
              <a:rPr lang="en-US" sz="12800" dirty="0"/>
              <a:t> :</a:t>
            </a:r>
          </a:p>
          <a:p>
            <a:pPr algn="just">
              <a:buFont typeface="Arial" pitchFamily="34" charset="0"/>
              <a:buChar char="•"/>
            </a:pPr>
            <a:r>
              <a:rPr lang="en-US" sz="9800" b="1" dirty="0"/>
              <a:t>Recruitment”.</a:t>
            </a:r>
          </a:p>
          <a:p>
            <a:pPr algn="just">
              <a:buFont typeface="Wingdings" panose="05000000000000000000" pitchFamily="2" charset="2"/>
              <a:buChar char="Ø"/>
            </a:pPr>
            <a:r>
              <a:rPr lang="en-US" sz="9800" dirty="0"/>
              <a:t>Recruitment is defined as an abnormal growth of loudness for signals at suprathreshold intensities.</a:t>
            </a:r>
          </a:p>
          <a:p>
            <a:pPr algn="just">
              <a:buFont typeface="Arial" pitchFamily="34" charset="0"/>
              <a:buChar char="•"/>
            </a:pPr>
            <a:endParaRPr lang="en-US" sz="2800" dirty="0"/>
          </a:p>
          <a:p>
            <a:pPr algn="just">
              <a:buFont typeface="Wingdings" pitchFamily="2" charset="2"/>
              <a:buChar char="Ø"/>
            </a:pPr>
            <a:r>
              <a:rPr lang="en-US" sz="5800" b="1" i="1" u="sng" dirty="0"/>
              <a:t> </a:t>
            </a:r>
            <a:r>
              <a:rPr lang="en-US" sz="12800" b="1" i="1" u="sng" dirty="0"/>
              <a:t>INTERPRETATION </a:t>
            </a:r>
            <a:r>
              <a:rPr lang="en-US" sz="12800" dirty="0"/>
              <a:t>:</a:t>
            </a:r>
          </a:p>
          <a:p>
            <a:pPr marL="857250" indent="-857250" algn="just">
              <a:buNone/>
            </a:pPr>
            <a:r>
              <a:rPr lang="en-US" sz="2800" dirty="0"/>
              <a:t>A</a:t>
            </a:r>
            <a:r>
              <a:rPr lang="en-US" sz="2800" b="1" dirty="0"/>
              <a:t>.</a:t>
            </a:r>
            <a:r>
              <a:rPr lang="en-US" sz="4000" b="1" dirty="0"/>
              <a:t> </a:t>
            </a:r>
            <a:r>
              <a:rPr lang="en-US" sz="11200" b="1" dirty="0"/>
              <a:t>Complete recruitment :</a:t>
            </a:r>
          </a:p>
          <a:p>
            <a:pPr algn="just">
              <a:buFont typeface="Wingdings" panose="05000000000000000000" pitchFamily="2" charset="2"/>
              <a:buChar char="Ø"/>
            </a:pPr>
            <a:r>
              <a:rPr lang="en-US" sz="11200" dirty="0"/>
              <a:t>Complete recruitment is present when  reference and variable ears are judged equally loud at equal </a:t>
            </a:r>
            <a:r>
              <a:rPr lang="en-US" sz="11200" dirty="0" err="1"/>
              <a:t>dbhl</a:t>
            </a:r>
            <a:r>
              <a:rPr lang="en-US" sz="11200" dirty="0"/>
              <a:t> +_10 db.</a:t>
            </a:r>
          </a:p>
          <a:p>
            <a:pPr algn="just">
              <a:buFont typeface="Arial" pitchFamily="34" charset="0"/>
              <a:buChar char="•"/>
            </a:pPr>
            <a:r>
              <a:rPr lang="en-US" sz="11200" dirty="0"/>
              <a:t>Cochlear pathology.</a:t>
            </a:r>
          </a:p>
          <a:p>
            <a:pPr algn="just">
              <a:buFont typeface="Arial" pitchFamily="34" charset="0"/>
              <a:buChar char="•"/>
            </a:pPr>
            <a:r>
              <a:rPr lang="en-US" sz="11200" dirty="0"/>
              <a:t>Same </a:t>
            </a:r>
            <a:r>
              <a:rPr lang="en-US" sz="11200" dirty="0" err="1"/>
              <a:t>Dbhl</a:t>
            </a:r>
            <a:r>
              <a:rPr lang="en-US" sz="11200" dirty="0"/>
              <a:t>  +- 10 db</a:t>
            </a:r>
          </a:p>
          <a:p>
            <a:pPr algn="just"/>
            <a:endParaRPr lang="en-US" sz="6000" dirty="0"/>
          </a:p>
          <a:p>
            <a:pPr algn="just">
              <a:buNone/>
            </a:pPr>
            <a:br>
              <a:rPr lang="en-US" dirty="0"/>
            </a:br>
            <a:endParaRPr lang="en-US" dirty="0"/>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381000"/>
            <a:ext cx="11017224" cy="5943600"/>
          </a:xfrm>
        </p:spPr>
        <p:txBody>
          <a:bodyPr>
            <a:normAutofit/>
          </a:bodyPr>
          <a:lstStyle/>
          <a:p>
            <a:pPr algn="just">
              <a:buNone/>
            </a:pPr>
            <a:r>
              <a:rPr lang="en-US" b="1" dirty="0"/>
              <a:t> b . Partial recruitment :</a:t>
            </a:r>
          </a:p>
          <a:p>
            <a:pPr algn="just">
              <a:buFont typeface="Arial" pitchFamily="34" charset="0"/>
              <a:buChar char="•"/>
            </a:pPr>
            <a:r>
              <a:rPr lang="en-US" sz="2400" dirty="0"/>
              <a:t>Partial recruitment is shown if equal loudness judgments full between those of complete and no recruitment. </a:t>
            </a:r>
          </a:p>
          <a:p>
            <a:pPr algn="just">
              <a:buFont typeface="Arial" pitchFamily="34" charset="0"/>
              <a:buChar char="•"/>
            </a:pPr>
            <a:r>
              <a:rPr lang="en-US" sz="2400" dirty="0"/>
              <a:t>Cochlear pathology.</a:t>
            </a:r>
          </a:p>
          <a:p>
            <a:pPr algn="just">
              <a:buFont typeface="Arial" pitchFamily="34" charset="0"/>
              <a:buChar char="•"/>
            </a:pPr>
            <a:r>
              <a:rPr lang="en-US" sz="2400" dirty="0"/>
              <a:t>In between dBhl &amp; dbsl.</a:t>
            </a:r>
          </a:p>
          <a:p>
            <a:pPr algn="just">
              <a:buNone/>
            </a:pPr>
            <a:endParaRPr lang="en-US" sz="2800" dirty="0"/>
          </a:p>
          <a:p>
            <a:pPr algn="just">
              <a:buNone/>
            </a:pPr>
            <a:r>
              <a:rPr lang="en-US" b="1" dirty="0"/>
              <a:t> C . No recruitment :</a:t>
            </a:r>
          </a:p>
          <a:p>
            <a:pPr algn="just">
              <a:buFont typeface="Arial" pitchFamily="34" charset="0"/>
              <a:buChar char="•"/>
            </a:pPr>
            <a:r>
              <a:rPr lang="en-US" sz="2400" dirty="0"/>
              <a:t>If equal loudness judgments are made at equal </a:t>
            </a:r>
            <a:r>
              <a:rPr lang="en-US" sz="2400" dirty="0" err="1"/>
              <a:t>dbsl</a:t>
            </a:r>
            <a:r>
              <a:rPr lang="en-US" sz="2400" dirty="0"/>
              <a:t> +_ 10 db ,then no recruitment is shown.</a:t>
            </a:r>
          </a:p>
          <a:p>
            <a:pPr algn="just">
              <a:buFont typeface="Arial" pitchFamily="34" charset="0"/>
              <a:buChar char="•"/>
            </a:pPr>
            <a:r>
              <a:rPr lang="en-US" sz="2400" dirty="0"/>
              <a:t>Retro cochlear pathology.</a:t>
            </a:r>
          </a:p>
          <a:p>
            <a:pPr algn="just">
              <a:buFont typeface="Arial" pitchFamily="34" charset="0"/>
              <a:buChar char="•"/>
            </a:pPr>
            <a:r>
              <a:rPr lang="en-US" sz="2400" dirty="0"/>
              <a:t>Same dbsl +-10 db</a:t>
            </a:r>
          </a:p>
          <a:p>
            <a:pPr algn="just">
              <a:buFontTx/>
              <a:buChar char="-"/>
            </a:pPr>
            <a:endParaRPr lang="en-US" sz="2800" dirty="0"/>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1"/>
            <a:ext cx="8686800" cy="5622925"/>
          </a:xfrm>
        </p:spPr>
        <p:txBody>
          <a:bodyPr/>
          <a:lstStyle/>
          <a:p>
            <a:pPr marL="514350" indent="-514350" algn="just">
              <a:buAutoNum type="alphaUcPeriod" startAt="4"/>
            </a:pPr>
            <a:r>
              <a:rPr lang="en-US" b="1" dirty="0"/>
              <a:t>De recruitment :</a:t>
            </a:r>
          </a:p>
          <a:p>
            <a:pPr marL="514350" indent="-514350" algn="just"/>
            <a:r>
              <a:rPr lang="en-US" sz="2400" dirty="0"/>
              <a:t>De recruitment has been noted less frequently than the other patterns.</a:t>
            </a:r>
          </a:p>
          <a:p>
            <a:pPr marL="514350" indent="-514350" algn="just"/>
            <a:r>
              <a:rPr lang="en-US" sz="2400" dirty="0"/>
              <a:t> Retro cochlear pathology</a:t>
            </a:r>
          </a:p>
          <a:p>
            <a:pPr marL="514350" indent="-514350" algn="just"/>
            <a:r>
              <a:rPr lang="en-US" sz="2400" dirty="0"/>
              <a:t>More than 15 db in dbsl.</a:t>
            </a:r>
          </a:p>
        </p:txBody>
      </p:sp>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063" y="1846263"/>
            <a:ext cx="5366199" cy="4022725"/>
          </a:xfrm>
        </p:spPr>
      </p:pic>
    </p:spTree>
    <p:extLst>
      <p:ext uri="{BB962C8B-B14F-4D97-AF65-F5344CB8AC3E}">
        <p14:creationId xmlns:p14="http://schemas.microsoft.com/office/powerpoint/2010/main" val="1073353367"/>
      </p:ext>
    </p:extLst>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1158" y="285729"/>
            <a:ext cx="7648604" cy="6089671"/>
          </a:xfrm>
        </p:spPr>
      </p:pic>
    </p:spTree>
    <p:extLst>
      <p:ext uri="{BB962C8B-B14F-4D97-AF65-F5344CB8AC3E}">
        <p14:creationId xmlns:p14="http://schemas.microsoft.com/office/powerpoint/2010/main" val="2095438399"/>
      </p:ext>
    </p:extLst>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4165"/>
          </a:xfrm>
        </p:spPr>
        <p:txBody>
          <a:bodyPr>
            <a:normAutofit fontScale="90000"/>
          </a:bodyPr>
          <a:lstStyle/>
          <a:p>
            <a:r>
              <a:rPr lang="en-US" dirty="0">
                <a:latin typeface="Bahnschrift SemiBold" panose="020B0502040204020203" pitchFamily="34" charset="0"/>
              </a:rPr>
              <a:t>6.MONAURAL LOUDNESS BALANCE </a:t>
            </a:r>
            <a:r>
              <a:rPr lang="en-US" dirty="0"/>
              <a:t>:</a:t>
            </a:r>
          </a:p>
        </p:txBody>
      </p:sp>
      <p:sp>
        <p:nvSpPr>
          <p:cNvPr id="3" name="Content Placeholder 2"/>
          <p:cNvSpPr>
            <a:spLocks noGrp="1"/>
          </p:cNvSpPr>
          <p:nvPr>
            <p:ph idx="1"/>
          </p:nvPr>
        </p:nvSpPr>
        <p:spPr/>
        <p:txBody>
          <a:bodyPr/>
          <a:lstStyle/>
          <a:p>
            <a:pPr algn="just">
              <a:buFont typeface="Wingdings" pitchFamily="2" charset="2"/>
              <a:buChar char="Ø"/>
            </a:pPr>
            <a:r>
              <a:rPr lang="en-US" b="1" i="1" u="sng" dirty="0"/>
              <a:t>PRINCIPLE </a:t>
            </a:r>
            <a:r>
              <a:rPr lang="en-US" dirty="0"/>
              <a:t>:  </a:t>
            </a:r>
            <a:r>
              <a:rPr lang="en-US" sz="2400" b="1" dirty="0"/>
              <a:t>“Recruitment”</a:t>
            </a:r>
          </a:p>
          <a:p>
            <a:pPr algn="just">
              <a:buNone/>
            </a:pPr>
            <a:endParaRPr lang="en-US" sz="2400" dirty="0"/>
          </a:p>
          <a:p>
            <a:pPr algn="just">
              <a:buFont typeface="Wingdings" pitchFamily="2" charset="2"/>
              <a:buChar char="Ø"/>
            </a:pPr>
            <a:r>
              <a:rPr lang="en-US" sz="2400" dirty="0"/>
              <a:t>Interpretation is same as of interpretation of ABLB.</a:t>
            </a:r>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8181"/>
          </a:xfrm>
        </p:spPr>
        <p:txBody>
          <a:bodyPr/>
          <a:lstStyle/>
          <a:p>
            <a:r>
              <a:rPr lang="en-US" dirty="0">
                <a:latin typeface="Bahnschrift SemiBold" panose="020B0502040204020203" pitchFamily="34" charset="0"/>
              </a:rPr>
              <a:t>7.OTOACOUSTIC EMMISION </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i="1" u="sng" dirty="0"/>
              <a:t>PRINCIPLE </a:t>
            </a:r>
            <a:r>
              <a:rPr lang="en-US" dirty="0"/>
              <a:t>:</a:t>
            </a:r>
          </a:p>
          <a:p>
            <a:pPr algn="just">
              <a:buFont typeface="Arial" pitchFamily="34" charset="0"/>
              <a:buChar char="•"/>
            </a:pPr>
            <a:r>
              <a:rPr lang="en-US" dirty="0"/>
              <a:t>    </a:t>
            </a:r>
            <a:r>
              <a:rPr lang="en-US" sz="2400" dirty="0"/>
              <a:t>Define outer hair cells function.</a:t>
            </a:r>
          </a:p>
          <a:p>
            <a:pPr algn="just">
              <a:buFont typeface="Wingdings" pitchFamily="2" charset="2"/>
              <a:buChar char="Ø"/>
            </a:pPr>
            <a:r>
              <a:rPr lang="en-US" b="1" i="1" u="sng" dirty="0"/>
              <a:t>INTERPRETATION </a:t>
            </a:r>
            <a:r>
              <a:rPr lang="en-US" dirty="0"/>
              <a:t>:</a:t>
            </a:r>
          </a:p>
          <a:p>
            <a:pPr algn="just">
              <a:buFont typeface="Arial" pitchFamily="34" charset="0"/>
              <a:buChar char="•"/>
            </a:pPr>
            <a:r>
              <a:rPr lang="en-US" sz="2400" dirty="0"/>
              <a:t>Sensory neural hearing loss =O.A.E absent</a:t>
            </a:r>
          </a:p>
          <a:p>
            <a:pPr algn="just">
              <a:buFont typeface="Arial" pitchFamily="34" charset="0"/>
              <a:buChar char="•"/>
            </a:pPr>
            <a:r>
              <a:rPr lang="en-US" sz="2400" dirty="0"/>
              <a:t>Conductive hearing loss = O.A.E absent</a:t>
            </a:r>
          </a:p>
          <a:p>
            <a:pPr algn="just">
              <a:buFont typeface="Arial" pitchFamily="34" charset="0"/>
              <a:buChar char="•"/>
            </a:pPr>
            <a:r>
              <a:rPr lang="en-US" sz="2400" dirty="0"/>
              <a:t>In tinnitus= O.A.E absent</a:t>
            </a:r>
          </a:p>
          <a:p>
            <a:pPr algn="just">
              <a:buFont typeface="Arial" pitchFamily="34" charset="0"/>
              <a:buChar char="•"/>
            </a:pPr>
            <a:r>
              <a:rPr lang="en-US" sz="2400" dirty="0"/>
              <a:t>Normal = </a:t>
            </a:r>
            <a:r>
              <a:rPr lang="en-US" sz="2400"/>
              <a:t>O.A.E present</a:t>
            </a:r>
            <a:endParaRPr lang="en-US" sz="2400" dirty="0"/>
          </a:p>
          <a:p>
            <a:pPr algn="just">
              <a:buFont typeface="Arial" pitchFamily="34" charset="0"/>
              <a:buChar char="•"/>
            </a:pPr>
            <a:endParaRPr lang="en-US" dirty="0"/>
          </a:p>
        </p:txBody>
      </p:sp>
    </p:spTree>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71328" cy="1054165"/>
          </a:xfrm>
        </p:spPr>
        <p:txBody>
          <a:bodyPr>
            <a:normAutofit/>
          </a:bodyPr>
          <a:lstStyle/>
          <a:p>
            <a:r>
              <a:rPr lang="en-US" dirty="0">
                <a:latin typeface="Bahnschrift SemiBold" panose="020B0502040204020203" pitchFamily="34" charset="0"/>
              </a:rPr>
              <a:t>8.AUDITORY BRAIN STEM RESPONSE </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ü"/>
            </a:pPr>
            <a:r>
              <a:rPr lang="en-US" b="1" i="1" u="sng" dirty="0"/>
              <a:t>PRINCIPLE </a:t>
            </a:r>
            <a:r>
              <a:rPr lang="en-US" dirty="0"/>
              <a:t>:</a:t>
            </a:r>
          </a:p>
          <a:p>
            <a:pPr algn="just">
              <a:buFont typeface="Arial" pitchFamily="34" charset="0"/>
              <a:buChar char="•"/>
            </a:pPr>
            <a:r>
              <a:rPr lang="en-US" sz="2400" dirty="0"/>
              <a:t>Define the brain stem &amp; auditory dysfunction.</a:t>
            </a:r>
          </a:p>
          <a:p>
            <a:pPr algn="just">
              <a:buFont typeface="Wingdings" pitchFamily="2" charset="2"/>
              <a:buChar char="ü"/>
            </a:pPr>
            <a:r>
              <a:rPr lang="en-US" b="1" i="1" u="sng" dirty="0"/>
              <a:t>INTERPRETATION </a:t>
            </a:r>
            <a:r>
              <a:rPr lang="en-US" dirty="0"/>
              <a:t>:</a:t>
            </a:r>
          </a:p>
          <a:p>
            <a:pPr algn="just">
              <a:buFont typeface="Arial" pitchFamily="34" charset="0"/>
              <a:buChar char="•"/>
            </a:pPr>
            <a:r>
              <a:rPr lang="en-US" b="1" dirty="0"/>
              <a:t>1.Normal </a:t>
            </a:r>
            <a:r>
              <a:rPr lang="en-US" dirty="0"/>
              <a:t>:All latencies WNL</a:t>
            </a:r>
          </a:p>
          <a:p>
            <a:pPr algn="just">
              <a:buNone/>
            </a:pPr>
            <a:r>
              <a:rPr lang="en-US" dirty="0"/>
              <a:t>                     Good morphology</a:t>
            </a:r>
          </a:p>
          <a:p>
            <a:pPr algn="just">
              <a:buFont typeface="Arial" pitchFamily="34" charset="0"/>
              <a:buChar char="•"/>
            </a:pPr>
            <a:r>
              <a:rPr lang="en-US" b="1" dirty="0"/>
              <a:t>2.CHL</a:t>
            </a:r>
            <a:r>
              <a:rPr lang="en-US" dirty="0"/>
              <a:t> : wave I latency markedly delayed</a:t>
            </a:r>
          </a:p>
          <a:p>
            <a:pPr algn="just">
              <a:buNone/>
            </a:pPr>
            <a:r>
              <a:rPr lang="en-US" dirty="0"/>
              <a:t>               -Interweave latency WNL</a:t>
            </a:r>
          </a:p>
          <a:p>
            <a:pPr algn="just">
              <a:buNone/>
            </a:pPr>
            <a:r>
              <a:rPr lang="en-US" dirty="0"/>
              <a:t>               -Good morphology</a:t>
            </a:r>
          </a:p>
          <a:p>
            <a:pPr algn="just">
              <a:buNone/>
            </a:pPr>
            <a:endParaRPr lang="en-US" dirty="0"/>
          </a:p>
        </p:txBody>
      </p:sp>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476672"/>
            <a:ext cx="10009112" cy="4104456"/>
          </a:xfrm>
        </p:spPr>
        <p:txBody>
          <a:bodyPr/>
          <a:lstStyle/>
          <a:p>
            <a:pPr>
              <a:buFont typeface="Arial" pitchFamily="34" charset="0"/>
              <a:buChar char="•"/>
            </a:pPr>
            <a:r>
              <a:rPr lang="en-US" b="1" dirty="0"/>
              <a:t>3.SNHL</a:t>
            </a:r>
            <a:r>
              <a:rPr lang="en-US" dirty="0"/>
              <a:t> :wave I latency slightly delayed </a:t>
            </a:r>
          </a:p>
          <a:p>
            <a:pPr>
              <a:buNone/>
            </a:pPr>
            <a:r>
              <a:rPr lang="en-US" dirty="0"/>
              <a:t>                  -wave I smaller absent </a:t>
            </a:r>
          </a:p>
          <a:p>
            <a:pPr>
              <a:buNone/>
            </a:pPr>
            <a:r>
              <a:rPr lang="en-US" dirty="0"/>
              <a:t>                  -Interweave latencies WNL</a:t>
            </a:r>
          </a:p>
          <a:p>
            <a:pPr>
              <a:buNone/>
            </a:pPr>
            <a:r>
              <a:rPr lang="en-US" dirty="0"/>
              <a:t>                  -poor morphology</a:t>
            </a:r>
          </a:p>
          <a:p>
            <a:pPr>
              <a:buFont typeface="Arial" pitchFamily="34" charset="0"/>
              <a:buChar char="•"/>
            </a:pPr>
            <a:r>
              <a:rPr lang="en-US" b="1" dirty="0"/>
              <a:t>4.Neural loss </a:t>
            </a:r>
            <a:r>
              <a:rPr lang="en-US" dirty="0"/>
              <a:t>: wave I normal</a:t>
            </a:r>
          </a:p>
          <a:p>
            <a:pPr>
              <a:buNone/>
            </a:pPr>
            <a:r>
              <a:rPr lang="en-US" dirty="0"/>
              <a:t>                           - wave I to III latency delayed</a:t>
            </a:r>
          </a:p>
          <a:p>
            <a:pPr>
              <a:buNone/>
            </a:pPr>
            <a:r>
              <a:rPr lang="en-US" dirty="0"/>
              <a:t>                           - Interweave latency delayed </a:t>
            </a:r>
          </a:p>
          <a:p>
            <a:pPr>
              <a:buNone/>
            </a:pPr>
            <a:r>
              <a:rPr lang="en-US" dirty="0"/>
              <a:t>                           - poor morphology.</a:t>
            </a: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pPr algn="ctr"/>
            <a:r>
              <a:rPr lang="en-US" b="1" dirty="0">
                <a:latin typeface="Bahnschrift SemiBold" panose="020B0502040204020203" pitchFamily="34" charset="0"/>
              </a:rPr>
              <a:t>THE BATTERY APROACH</a:t>
            </a:r>
          </a:p>
        </p:txBody>
      </p:sp>
      <p:sp>
        <p:nvSpPr>
          <p:cNvPr id="3" name="Content Placeholder 2"/>
          <p:cNvSpPr>
            <a:spLocks noGrp="1"/>
          </p:cNvSpPr>
          <p:nvPr>
            <p:ph idx="1"/>
          </p:nvPr>
        </p:nvSpPr>
        <p:spPr>
          <a:xfrm>
            <a:off x="1981200" y="1772816"/>
            <a:ext cx="8229600" cy="5085184"/>
          </a:xfrm>
        </p:spPr>
        <p:txBody>
          <a:bodyPr>
            <a:normAutofit/>
          </a:bodyPr>
          <a:lstStyle/>
          <a:p>
            <a:pPr marL="514350" indent="-514350">
              <a:buFont typeface="+mj-lt"/>
              <a:buAutoNum type="arabicPeriod"/>
            </a:pPr>
            <a:r>
              <a:rPr lang="en-US" dirty="0"/>
              <a:t>Pure tone audiometry</a:t>
            </a:r>
          </a:p>
          <a:p>
            <a:pPr marL="514350" indent="-514350">
              <a:buFont typeface="+mj-lt"/>
              <a:buAutoNum type="arabicPeriod"/>
            </a:pPr>
            <a:r>
              <a:rPr lang="en-US" dirty="0"/>
              <a:t>Impedance audiometry</a:t>
            </a:r>
          </a:p>
          <a:p>
            <a:pPr marL="514350" indent="-514350">
              <a:buFont typeface="+mj-lt"/>
              <a:buAutoNum type="arabicPeriod"/>
            </a:pPr>
            <a:r>
              <a:rPr lang="en-US" dirty="0"/>
              <a:t>Short increment sensitivity index</a:t>
            </a:r>
          </a:p>
          <a:p>
            <a:pPr marL="514350" indent="-514350">
              <a:buFont typeface="+mj-lt"/>
              <a:buAutoNum type="arabicPeriod"/>
            </a:pPr>
            <a:r>
              <a:rPr lang="en-US" dirty="0"/>
              <a:t>Tone decay test</a:t>
            </a:r>
          </a:p>
          <a:p>
            <a:pPr marL="514350" indent="-514350">
              <a:buFont typeface="+mj-lt"/>
              <a:buAutoNum type="arabicPeriod"/>
            </a:pPr>
            <a:r>
              <a:rPr lang="en-US" dirty="0"/>
              <a:t>Alternate binaural loudness balance test</a:t>
            </a:r>
          </a:p>
          <a:p>
            <a:pPr marL="514350" indent="-514350">
              <a:buFont typeface="+mj-lt"/>
              <a:buAutoNum type="arabicPeriod"/>
            </a:pPr>
            <a:r>
              <a:rPr lang="en-US" dirty="0"/>
              <a:t>Monaural loudness balance test</a:t>
            </a:r>
          </a:p>
          <a:p>
            <a:pPr marL="514350" indent="-514350">
              <a:buFont typeface="+mj-lt"/>
              <a:buAutoNum type="arabicPeriod"/>
            </a:pPr>
            <a:r>
              <a:rPr lang="en-US" dirty="0"/>
              <a:t>Otto acoustic emission</a:t>
            </a:r>
          </a:p>
          <a:p>
            <a:pPr marL="514350" indent="-514350">
              <a:buFont typeface="+mj-lt"/>
              <a:buAutoNum type="arabicPeriod"/>
            </a:pPr>
            <a:r>
              <a:rPr lang="en-US" dirty="0"/>
              <a:t>Auditory brain stem response</a:t>
            </a:r>
          </a:p>
          <a:p>
            <a:pPr marL="514350" indent="-514350">
              <a:buFont typeface="+mj-lt"/>
              <a:buAutoNum type="arabicPeriod"/>
            </a:pPr>
            <a:r>
              <a:rPr lang="en-US" dirty="0"/>
              <a:t>Speech audiometry</a:t>
            </a:r>
          </a:p>
          <a:p>
            <a:pPr marL="514350" indent="-514350">
              <a:buFont typeface="+mj-lt"/>
              <a:buAutoNum type="arabicPeriod"/>
            </a:pPr>
            <a:r>
              <a:rPr lang="en-US" dirty="0"/>
              <a:t>Supra threshold adaption test</a:t>
            </a:r>
          </a:p>
          <a:p>
            <a:pPr marL="514350" indent="-514350">
              <a:buFont typeface="+mj-lt"/>
              <a:buAutoNum type="arabicPeriod"/>
            </a:pPr>
            <a:endParaRPr lang="en-US" dirty="0"/>
          </a:p>
          <a:p>
            <a:pPr marL="514350" indent="-514350">
              <a:buFont typeface="+mj-lt"/>
              <a:buAutoNum type="arabicPeriod"/>
            </a:pPr>
            <a:endParaRPr lang="en-US" dirty="0"/>
          </a:p>
          <a:p>
            <a:pPr marL="514350" indent="-514350">
              <a:buNone/>
            </a:pPr>
            <a:endParaRPr lang="en-US" dirty="0"/>
          </a:p>
        </p:txBody>
      </p:sp>
    </p:spTree>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167072" cy="982157"/>
          </a:xfrm>
        </p:spPr>
        <p:txBody>
          <a:bodyPr/>
          <a:lstStyle/>
          <a:p>
            <a:r>
              <a:rPr lang="en-US" dirty="0">
                <a:latin typeface="Bahnschrift SemiBold" panose="020B0502040204020203" pitchFamily="34" charset="0"/>
              </a:rPr>
              <a:t>9.SPEECH AUDIOMETRY </a:t>
            </a:r>
            <a:endParaRPr lang="en-US" dirty="0"/>
          </a:p>
        </p:txBody>
      </p:sp>
      <p:sp>
        <p:nvSpPr>
          <p:cNvPr id="3" name="Content Placeholder 2"/>
          <p:cNvSpPr>
            <a:spLocks noGrp="1"/>
          </p:cNvSpPr>
          <p:nvPr>
            <p:ph idx="1"/>
          </p:nvPr>
        </p:nvSpPr>
        <p:spPr>
          <a:xfrm>
            <a:off x="457200" y="1690688"/>
            <a:ext cx="10058400" cy="5167312"/>
          </a:xfrm>
        </p:spPr>
        <p:txBody>
          <a:bodyPr>
            <a:normAutofit/>
          </a:bodyPr>
          <a:lstStyle/>
          <a:p>
            <a:pPr algn="just">
              <a:buFont typeface="Wingdings" pitchFamily="2" charset="2"/>
              <a:buChar char="Ø"/>
            </a:pPr>
            <a:r>
              <a:rPr lang="en-US" sz="2400" b="1" i="1" u="sng" dirty="0"/>
              <a:t>PRINCIPLE</a:t>
            </a:r>
            <a:r>
              <a:rPr lang="en-US" sz="2400" dirty="0"/>
              <a:t> :</a:t>
            </a:r>
          </a:p>
          <a:p>
            <a:pPr marL="0" indent="0" algn="just">
              <a:buNone/>
            </a:pPr>
            <a:r>
              <a:rPr lang="en-US" sz="2400" dirty="0"/>
              <a:t>               To find how a patient hears speech involves testing him      with speech stimuli, and this process is called speech audiometry.</a:t>
            </a:r>
          </a:p>
          <a:p>
            <a:pPr algn="just">
              <a:buFont typeface="Wingdings" pitchFamily="2" charset="2"/>
              <a:buChar char="Ø"/>
            </a:pPr>
            <a:r>
              <a:rPr lang="en-US" sz="2400" b="1" i="1" u="sng" dirty="0"/>
              <a:t>INTERPRETATION :</a:t>
            </a:r>
          </a:p>
          <a:p>
            <a:pPr algn="just">
              <a:buFont typeface="Arial" pitchFamily="34" charset="0"/>
              <a:buChar char="•"/>
            </a:pPr>
            <a:r>
              <a:rPr lang="en-US" sz="2400" dirty="0"/>
              <a:t>Determinate an index of hearing  sensitivity :</a:t>
            </a:r>
          </a:p>
          <a:p>
            <a:pPr algn="just">
              <a:buFont typeface="Arial" pitchFamily="34" charset="0"/>
              <a:buChar char="•"/>
            </a:pPr>
            <a:r>
              <a:rPr lang="en-US" sz="2400" dirty="0"/>
              <a:t>SRT of 20 dBHL or less suggests normal by hearing sensitivity for speech sound.</a:t>
            </a:r>
          </a:p>
          <a:p>
            <a:pPr algn="just">
              <a:buFont typeface="Arial" pitchFamily="34" charset="0"/>
              <a:buChar char="•"/>
            </a:pPr>
            <a:r>
              <a:rPr lang="en-US" sz="2400" dirty="0"/>
              <a:t>25  </a:t>
            </a:r>
            <a:r>
              <a:rPr lang="en-US" sz="2400" dirty="0" err="1"/>
              <a:t>dBHL</a:t>
            </a:r>
            <a:r>
              <a:rPr lang="en-US" sz="2400" dirty="0"/>
              <a:t>  - slight loss</a:t>
            </a:r>
          </a:p>
          <a:p>
            <a:pPr algn="just">
              <a:buFont typeface="Arial" pitchFamily="34" charset="0"/>
              <a:buChar char="•"/>
            </a:pPr>
            <a:r>
              <a:rPr lang="en-US" sz="2400" dirty="0"/>
              <a:t>30 to 40 dBHL - mild</a:t>
            </a:r>
          </a:p>
          <a:p>
            <a:pPr algn="just">
              <a:buFont typeface="Arial" pitchFamily="34" charset="0"/>
              <a:buChar char="•"/>
            </a:pPr>
            <a:r>
              <a:rPr lang="en-US" sz="2400" dirty="0"/>
              <a:t>45 </a:t>
            </a:r>
            <a:r>
              <a:rPr lang="en-US" sz="2400" dirty="0" err="1"/>
              <a:t>dBHL</a:t>
            </a:r>
            <a:r>
              <a:rPr lang="en-US" sz="2400" dirty="0"/>
              <a:t>   - moderate</a:t>
            </a:r>
          </a:p>
          <a:p>
            <a:pPr>
              <a:buFont typeface="Arial" pitchFamily="34" charset="0"/>
              <a:buChar char="•"/>
            </a:pPr>
            <a:endParaRPr lang="en-US" dirty="0"/>
          </a:p>
          <a:p>
            <a:pPr>
              <a:buFont typeface="Wingdings" pitchFamily="2" charset="2"/>
              <a:buChar char="§"/>
            </a:pPr>
            <a:endParaRPr lang="en-US" dirty="0"/>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81000"/>
            <a:ext cx="8686800" cy="6019800"/>
          </a:xfrm>
        </p:spPr>
        <p:txBody>
          <a:bodyPr/>
          <a:lstStyle/>
          <a:p>
            <a:pPr algn="just">
              <a:buFont typeface="Arial" pitchFamily="34" charset="0"/>
              <a:buChar char="•"/>
            </a:pPr>
            <a:r>
              <a:rPr lang="en-US" sz="2400" dirty="0"/>
              <a:t>60 dBHL -severe </a:t>
            </a:r>
          </a:p>
          <a:p>
            <a:pPr algn="just">
              <a:buFont typeface="Arial" pitchFamily="34" charset="0"/>
              <a:buChar char="•"/>
            </a:pPr>
            <a:r>
              <a:rPr lang="en-US" sz="2400" dirty="0"/>
              <a:t>90 dBHL –profound</a:t>
            </a:r>
          </a:p>
          <a:p>
            <a:pPr algn="just">
              <a:buNone/>
            </a:pPr>
            <a:endParaRPr lang="en-US" sz="2800" dirty="0"/>
          </a:p>
          <a:p>
            <a:pPr algn="just">
              <a:buFont typeface="Wingdings" pitchFamily="2" charset="2"/>
              <a:buChar char="Ø"/>
            </a:pPr>
            <a:r>
              <a:rPr lang="en-US" b="1" dirty="0"/>
              <a:t>Speech discrimination score :</a:t>
            </a:r>
          </a:p>
          <a:p>
            <a:pPr algn="just">
              <a:buNone/>
            </a:pPr>
            <a:endParaRPr lang="en-US" dirty="0"/>
          </a:p>
          <a:p>
            <a:pPr algn="just">
              <a:buFont typeface="Arial" pitchFamily="34" charset="0"/>
              <a:buChar char="•"/>
            </a:pPr>
            <a:r>
              <a:rPr lang="en-US" sz="2800" dirty="0"/>
              <a:t>Mild -80 to 100 %</a:t>
            </a:r>
          </a:p>
          <a:p>
            <a:pPr algn="just">
              <a:buFont typeface="Arial" pitchFamily="34" charset="0"/>
              <a:buChar char="•"/>
            </a:pPr>
            <a:r>
              <a:rPr lang="en-US" sz="2800" dirty="0"/>
              <a:t>Moderate -50 to 80 % in better ear</a:t>
            </a:r>
          </a:p>
          <a:p>
            <a:pPr algn="just">
              <a:buFont typeface="Arial" pitchFamily="34" charset="0"/>
              <a:buChar char="•"/>
            </a:pPr>
            <a:r>
              <a:rPr lang="en-US" sz="2800" dirty="0"/>
              <a:t>Severe – 40 to 50 % in better ear </a:t>
            </a:r>
          </a:p>
          <a:p>
            <a:pPr algn="just">
              <a:buFont typeface="Arial" pitchFamily="34" charset="0"/>
              <a:buChar char="•"/>
            </a:pPr>
            <a:r>
              <a:rPr lang="en-US" sz="2800" dirty="0"/>
              <a:t>Profound -&lt;40 % in better ear</a:t>
            </a:r>
          </a:p>
          <a:p>
            <a:pPr algn="just">
              <a:buFont typeface="Arial" pitchFamily="34" charset="0"/>
              <a:buChar char="•"/>
            </a:pPr>
            <a:r>
              <a:rPr lang="en-US" sz="2800" dirty="0"/>
              <a:t>Total or near total deafness –no discrimination</a:t>
            </a:r>
          </a:p>
        </p:txBody>
      </p:sp>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86603"/>
            <a:ext cx="10892328" cy="838141"/>
          </a:xfrm>
        </p:spPr>
        <p:txBody>
          <a:bodyPr>
            <a:normAutofit fontScale="90000"/>
          </a:bodyPr>
          <a:lstStyle/>
          <a:p>
            <a:r>
              <a:rPr lang="en-US" dirty="0">
                <a:latin typeface="Bahnschrift SemiBold" panose="020B0502040204020203" pitchFamily="34" charset="0"/>
              </a:rPr>
              <a:t>10. SUPRATHRESHOLD ADDAPTION TEST </a:t>
            </a:r>
            <a:r>
              <a:rPr lang="en-US" dirty="0"/>
              <a:t>:</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i="1" u="sng" dirty="0"/>
              <a:t>PRINCIPLE </a:t>
            </a:r>
            <a:r>
              <a:rPr lang="en-US" dirty="0"/>
              <a:t>: </a:t>
            </a:r>
            <a:r>
              <a:rPr lang="en-US" sz="2400" b="1" dirty="0"/>
              <a:t>“ADDAPTATION”.</a:t>
            </a:r>
          </a:p>
          <a:p>
            <a:pPr algn="just">
              <a:buFont typeface="Wingdings" pitchFamily="2" charset="2"/>
              <a:buChar char="Ø"/>
            </a:pPr>
            <a:r>
              <a:rPr lang="en-US" sz="2800" dirty="0"/>
              <a:t>Jerger and Jerger”s (1975) suprathreshold adaptation test  begins at high levels (e.g.,100 dB HL) , with a total test time per frequency of 1 minute ,with one of two results</a:t>
            </a:r>
            <a:r>
              <a:rPr lang="en-US" sz="2800" dirty="0">
                <a:sym typeface="Wingdings" pitchFamily="2" charset="2"/>
              </a:rPr>
              <a:t>:</a:t>
            </a:r>
          </a:p>
          <a:p>
            <a:pPr marL="514350" indent="-514350" algn="just">
              <a:buFont typeface="+mj-lt"/>
              <a:buAutoNum type="alphaUcPeriod"/>
            </a:pPr>
            <a:r>
              <a:rPr lang="en-US" sz="2800" dirty="0">
                <a:sym typeface="Wingdings" pitchFamily="2" charset="2"/>
              </a:rPr>
              <a:t>tone still heard (presumed non retrocochlear loss)</a:t>
            </a:r>
          </a:p>
          <a:p>
            <a:pPr marL="514350" indent="-514350" algn="just">
              <a:buFont typeface="+mj-lt"/>
              <a:buAutoNum type="alphaUcPeriod"/>
            </a:pPr>
            <a:r>
              <a:rPr lang="en-US" sz="2800" dirty="0">
                <a:sym typeface="Wingdings" pitchFamily="2" charset="2"/>
              </a:rPr>
              <a:t>Tone not heard (presumed retrocochlear problem).</a:t>
            </a:r>
            <a:endParaRPr lang="en-US" sz="2800" dirty="0"/>
          </a:p>
        </p:txBody>
      </p:sp>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08920"/>
            <a:ext cx="9144000" cy="2088232"/>
          </a:xfrm>
        </p:spPr>
        <p:txBody>
          <a:bodyPr>
            <a:noAutofit/>
          </a:bodyPr>
          <a:lstStyle/>
          <a:p>
            <a:pPr algn="ctr"/>
            <a:r>
              <a:rPr lang="en-US" sz="9600" dirty="0">
                <a:latin typeface="Algerian" pitchFamily="82" charset="0"/>
                <a:cs typeface="Arabic Typesetting" pitchFamily="66" charset="-78"/>
              </a:rPr>
              <a:t>Thank you</a:t>
            </a:r>
          </a:p>
        </p:txBody>
      </p:sp>
      <p:sp>
        <p:nvSpPr>
          <p:cNvPr id="6" name="Smiley Face 5"/>
          <p:cNvSpPr/>
          <p:nvPr/>
        </p:nvSpPr>
        <p:spPr>
          <a:xfrm>
            <a:off x="9296400" y="5638800"/>
            <a:ext cx="1371600" cy="1219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8458200" y="5029200"/>
            <a:ext cx="1143000" cy="1066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848600" y="4876800"/>
            <a:ext cx="762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ahnschrift SemiBold" panose="020B0502040204020203" pitchFamily="34" charset="0"/>
              </a:rPr>
              <a:t>Need of test battery : </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The  needs for to understanding statistical properties of test that are chosen for the auditory testing.</a:t>
            </a:r>
          </a:p>
          <a:p>
            <a:pPr>
              <a:buFont typeface="Wingdings" pitchFamily="2" charset="2"/>
              <a:buChar char="Ø"/>
            </a:pPr>
            <a:endParaRPr lang="en-US" dirty="0"/>
          </a:p>
          <a:p>
            <a:pPr>
              <a:buFont typeface="Wingdings" pitchFamily="2" charset="2"/>
              <a:buChar char="Ø"/>
            </a:pPr>
            <a:r>
              <a:rPr lang="en-US" dirty="0"/>
              <a:t>The test battery approach are useful for processing or auditory ability of individuals.</a:t>
            </a:r>
          </a:p>
          <a:p>
            <a:pPr>
              <a:buNone/>
            </a:pPr>
            <a:endParaRPr lang="en-US" dirty="0"/>
          </a:p>
          <a:p>
            <a:pPr>
              <a:buNone/>
            </a:pPr>
            <a:r>
              <a:rPr lang="en-US" dirty="0"/>
              <a:t> </a:t>
            </a: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Ø"/>
            </a:pPr>
            <a:r>
              <a:rPr lang="en-US" dirty="0"/>
              <a:t>From the several score of special auditory test that have been proposed from time to time over the past few decades ,only these techniques and procedures that seem to have some possibility of enduring value , especially suitable for the diversified audiological set ups in India , have been selected for comprehensive discussion. </a:t>
            </a:r>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0649"/>
            <a:ext cx="10058400" cy="1008112"/>
          </a:xfrm>
        </p:spPr>
        <p:txBody>
          <a:bodyPr>
            <a:normAutofit/>
          </a:bodyPr>
          <a:lstStyle/>
          <a:p>
            <a:r>
              <a:rPr lang="en-US" dirty="0">
                <a:latin typeface="Bahnschrift SemiBold" panose="020B0502040204020203" pitchFamily="34" charset="0"/>
              </a:rPr>
              <a:t>Peripheral vs. central disorders:</a:t>
            </a:r>
          </a:p>
        </p:txBody>
      </p:sp>
      <p:sp>
        <p:nvSpPr>
          <p:cNvPr id="3" name="Content Placeholder 2"/>
          <p:cNvSpPr>
            <a:spLocks noGrp="1"/>
          </p:cNvSpPr>
          <p:nvPr>
            <p:ph idx="1"/>
          </p:nvPr>
        </p:nvSpPr>
        <p:spPr>
          <a:xfrm>
            <a:off x="263352" y="2060848"/>
            <a:ext cx="11161240" cy="2736304"/>
          </a:xfrm>
        </p:spPr>
        <p:txBody>
          <a:bodyPr>
            <a:normAutofit/>
          </a:bodyPr>
          <a:lstStyle/>
          <a:p>
            <a:pPr algn="just">
              <a:buFont typeface="Wingdings" pitchFamily="2" charset="2"/>
              <a:buChar char="Ø"/>
            </a:pPr>
            <a:r>
              <a:rPr lang="en-US" sz="2400" dirty="0"/>
              <a:t>It is important  to distinguish at the onset  between tests especially suited to the evaluation of the peripheral auditory system and the test more appropriate to the evaluation of the central auditory system.</a:t>
            </a:r>
          </a:p>
          <a:p>
            <a:pPr algn="just">
              <a:buFont typeface="Wingdings" pitchFamily="2" charset="2"/>
              <a:buChar char="Ø"/>
            </a:pPr>
            <a:r>
              <a:rPr lang="en-US" sz="2400" dirty="0"/>
              <a:t>The lesions </a:t>
            </a:r>
            <a:r>
              <a:rPr lang="en-US" sz="2400" b="1" dirty="0"/>
              <a:t>distal</a:t>
            </a:r>
            <a:r>
              <a:rPr lang="en-US" sz="2400" dirty="0"/>
              <a:t> to this boundary may be said to affect the </a:t>
            </a:r>
            <a:r>
              <a:rPr lang="en-US" sz="2400" b="1" dirty="0"/>
              <a:t>peripheral system.</a:t>
            </a:r>
          </a:p>
          <a:p>
            <a:pPr algn="just">
              <a:buFont typeface="Wingdings" pitchFamily="2" charset="2"/>
              <a:buChar char="Ø"/>
            </a:pPr>
            <a:r>
              <a:rPr lang="en-US" sz="2400" dirty="0"/>
              <a:t>The principal location of disorders in the peripheral system are the middle ear , cochlear ,and eighth nerve. </a:t>
            </a: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Ø"/>
            </a:pPr>
            <a:r>
              <a:rPr lang="en-US" dirty="0"/>
              <a:t>Lesion </a:t>
            </a:r>
            <a:r>
              <a:rPr lang="en-US" b="1" dirty="0"/>
              <a:t>proximal </a:t>
            </a:r>
            <a:r>
              <a:rPr lang="en-US" dirty="0"/>
              <a:t>to the boundary at the first synapse may be said to affect the </a:t>
            </a:r>
            <a:r>
              <a:rPr lang="en-US" b="1" dirty="0"/>
              <a:t>central auditory system.</a:t>
            </a:r>
          </a:p>
          <a:p>
            <a:pPr algn="just">
              <a:buFont typeface="Wingdings" pitchFamily="2" charset="2"/>
              <a:buChar char="Ø"/>
            </a:pPr>
            <a:endParaRPr lang="en-US" dirty="0"/>
          </a:p>
          <a:p>
            <a:pPr algn="just">
              <a:buFont typeface="Wingdings" pitchFamily="2" charset="2"/>
              <a:buChar char="Ø"/>
            </a:pPr>
            <a:r>
              <a:rPr lang="en-US" b="1" dirty="0"/>
              <a:t>Sensory neural loss </a:t>
            </a:r>
            <a:r>
              <a:rPr lang="en-US" dirty="0"/>
              <a:t>is a term used to describe any hearing loss originating medial to the footplate of the stapes , though it is not usually considered to include the central auditory system.</a:t>
            </a:r>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Ø"/>
            </a:pPr>
            <a:r>
              <a:rPr lang="en-US" dirty="0"/>
              <a:t>When the results of auditory tests allow  the site of lesion to be specified </a:t>
            </a:r>
            <a:r>
              <a:rPr lang="en-US" b="1" dirty="0"/>
              <a:t>sensory neural hearing impairments </a:t>
            </a:r>
            <a:r>
              <a:rPr lang="en-US" dirty="0"/>
              <a:t>are described as being </a:t>
            </a:r>
            <a:r>
              <a:rPr lang="en-US" b="1" dirty="0"/>
              <a:t>cochlear or retro cochlear.</a:t>
            </a:r>
          </a:p>
          <a:p>
            <a:pPr algn="just">
              <a:buNone/>
            </a:pPr>
            <a:endParaRPr lang="en-US" dirty="0"/>
          </a:p>
          <a:p>
            <a:pPr algn="just">
              <a:buFont typeface="Wingdings" pitchFamily="2" charset="2"/>
              <a:buChar char="Ø"/>
            </a:pPr>
            <a:r>
              <a:rPr lang="en-US" dirty="0"/>
              <a:t>Although cochlear impairments can result from  otosclerosis, the term “cochlear” usually refers to hair cell damage of the organ of corti. </a:t>
            </a:r>
          </a:p>
          <a:p>
            <a:endParaRPr lang="en-US" dirty="0"/>
          </a:p>
        </p:txBody>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Ø"/>
            </a:pPr>
            <a:r>
              <a:rPr lang="en-US" dirty="0"/>
              <a:t>Therefore, </a:t>
            </a:r>
            <a:r>
              <a:rPr lang="en-US" b="1" dirty="0"/>
              <a:t>cochlear</a:t>
            </a:r>
            <a:r>
              <a:rPr lang="en-US" dirty="0"/>
              <a:t> impairments are sometimes referred to as  </a:t>
            </a:r>
            <a:r>
              <a:rPr lang="en-US" b="1" dirty="0"/>
              <a:t>sensory losses.</a:t>
            </a:r>
          </a:p>
          <a:p>
            <a:pPr algn="just">
              <a:buNone/>
            </a:pPr>
            <a:endParaRPr lang="en-US" dirty="0"/>
          </a:p>
          <a:p>
            <a:pPr algn="just">
              <a:buFont typeface="Wingdings" pitchFamily="2" charset="2"/>
              <a:buChar char="Ø"/>
            </a:pPr>
            <a:r>
              <a:rPr lang="en-US" dirty="0"/>
              <a:t>A </a:t>
            </a:r>
            <a:r>
              <a:rPr lang="en-US" b="1" dirty="0"/>
              <a:t>retro cochlear </a:t>
            </a:r>
            <a:r>
              <a:rPr lang="en-US" dirty="0"/>
              <a:t>lesion refers to damage to the auditory portion of the </a:t>
            </a:r>
            <a:r>
              <a:rPr lang="en-US" b="1" dirty="0"/>
              <a:t>eighth cranial nerve  (neural loses)</a:t>
            </a:r>
            <a:r>
              <a:rPr lang="en-US" dirty="0"/>
              <a:t>.</a:t>
            </a:r>
          </a:p>
          <a:p>
            <a:pPr algn="just">
              <a:buNone/>
            </a:pPr>
            <a:r>
              <a:rPr lang="en-US" dirty="0"/>
              <a:t>    </a:t>
            </a:r>
          </a:p>
        </p:txBody>
      </p:sp>
    </p:spTree>
  </p:cSld>
  <p:clrMapOvr>
    <a:masterClrMapping/>
  </p:clrMapOvr>
  <p:transition>
    <p:circl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930</TotalTime>
  <Words>1548</Words>
  <Application>Microsoft Office PowerPoint</Application>
  <PresentationFormat>Widescreen</PresentationFormat>
  <Paragraphs>233</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Algerian</vt:lpstr>
      <vt:lpstr>Arial</vt:lpstr>
      <vt:lpstr>Bahnschrift SemiBold</vt:lpstr>
      <vt:lpstr>Calibri</vt:lpstr>
      <vt:lpstr>Calibri Light</vt:lpstr>
      <vt:lpstr>Courier New</vt:lpstr>
      <vt:lpstr>Goudy Old Style</vt:lpstr>
      <vt:lpstr>Wingdings</vt:lpstr>
      <vt:lpstr>Retrospect</vt:lpstr>
      <vt:lpstr>PowerPoint Presentation</vt:lpstr>
      <vt:lpstr>Definition :</vt:lpstr>
      <vt:lpstr>THE BATTERY APROACH</vt:lpstr>
      <vt:lpstr>Need of test battery : </vt:lpstr>
      <vt:lpstr>PowerPoint Presentation</vt:lpstr>
      <vt:lpstr>Peripheral vs. central disorders:</vt:lpstr>
      <vt:lpstr>PowerPoint Presentation</vt:lpstr>
      <vt:lpstr>PowerPoint Presentation</vt:lpstr>
      <vt:lpstr>PowerPoint Presentation</vt:lpstr>
      <vt:lpstr>1 .Pure tone audiometry </vt:lpstr>
      <vt:lpstr>PowerPoint Presentation</vt:lpstr>
      <vt:lpstr>PowerPoint Presentation</vt:lpstr>
      <vt:lpstr> 2. IMPEDANCE AUDIOMETRY </vt:lpstr>
      <vt:lpstr>PowerPoint Presentation</vt:lpstr>
      <vt:lpstr>PowerPoint Presentation</vt:lpstr>
      <vt:lpstr>PowerPoint Presentation</vt:lpstr>
      <vt:lpstr>PowerPoint Presentation</vt:lpstr>
      <vt:lpstr>3. SHORT INCRENMENT SENSITIVIY TEST</vt:lpstr>
      <vt:lpstr> 4.TONE DACAY TEST </vt:lpstr>
      <vt:lpstr>PowerPoint Presentation</vt:lpstr>
      <vt:lpstr>5.ALTERNATE BINAURAL LOUDNESS BALANCE TEST</vt:lpstr>
      <vt:lpstr>PowerPoint Presentation</vt:lpstr>
      <vt:lpstr>PowerPoint Presentation</vt:lpstr>
      <vt:lpstr>PowerPoint Presentation</vt:lpstr>
      <vt:lpstr>PowerPoint Presentation</vt:lpstr>
      <vt:lpstr>6.MONAURAL LOUDNESS BALANCE :</vt:lpstr>
      <vt:lpstr>7.OTOACOUSTIC EMMISION </vt:lpstr>
      <vt:lpstr>8.AUDITORY BRAIN STEM RESPONSE </vt:lpstr>
      <vt:lpstr>PowerPoint Presentation</vt:lpstr>
      <vt:lpstr>9.SPEECH AUDIOMETRY </vt:lpstr>
      <vt:lpstr>PowerPoint Presentation</vt:lpstr>
      <vt:lpstr>10. SUPRATHRESHOLD ADDAPTION TEST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patel</dc:creator>
  <cp:lastModifiedBy>sourav</cp:lastModifiedBy>
  <cp:revision>122</cp:revision>
  <dcterms:created xsi:type="dcterms:W3CDTF">2014-09-03T15:21:56Z</dcterms:created>
  <dcterms:modified xsi:type="dcterms:W3CDTF">2021-01-04T14:38:55Z</dcterms:modified>
</cp:coreProperties>
</file>