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5" r:id="rId6"/>
    <p:sldId id="266" r:id="rId7"/>
    <p:sldId id="272" r:id="rId8"/>
    <p:sldId id="275" r:id="rId9"/>
    <p:sldId id="273" r:id="rId10"/>
    <p:sldId id="260" r:id="rId11"/>
    <p:sldId id="267" r:id="rId12"/>
    <p:sldId id="261" r:id="rId13"/>
    <p:sldId id="268" r:id="rId14"/>
    <p:sldId id="262" r:id="rId15"/>
    <p:sldId id="263" r:id="rId16"/>
    <p:sldId id="274" r:id="rId17"/>
    <p:sldId id="264" r:id="rId18"/>
    <p:sldId id="269" r:id="rId19"/>
    <p:sldId id="270" r:id="rId20"/>
    <p:sldId id="27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7" autoAdjust="0"/>
    <p:restoredTop sz="94660"/>
  </p:normalViewPr>
  <p:slideViewPr>
    <p:cSldViewPr snapToGrid="0">
      <p:cViewPr varScale="1">
        <p:scale>
          <a:sx n="95" d="100"/>
          <a:sy n="95" d="100"/>
        </p:scale>
        <p:origin x="72" y="1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1/6/2021</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0012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1/6/2021</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16157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1/6/2021</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5175618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1/6/2021</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378170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1/6/2021</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009597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1/6/2021</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720218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1/6/2021</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177031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1/6/2021</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919433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1/6/2021</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129336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1/6/2021</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289859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1/6/2021</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689810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1/6/2021</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3046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1/6/2021</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14642810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19" r:id="rId6"/>
    <p:sldLayoutId id="2147483714" r:id="rId7"/>
    <p:sldLayoutId id="2147483715" r:id="rId8"/>
    <p:sldLayoutId id="2147483716" r:id="rId9"/>
    <p:sldLayoutId id="2147483717" r:id="rId10"/>
    <p:sldLayoutId id="2147483718" r:id="rId11"/>
    <p:sldLayoutId id="2147483720"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Prevalence" TargetMode="External"/><Relationship Id="rId2" Type="http://schemas.openxmlformats.org/officeDocument/2006/relationships/hyperlink" Target="https://en.wikipedia.org/wiki/Sensitivity_and_specificit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51E97C3D-86C0-41DC-9F8A-476CC05E5D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927A7B7-1B6D-432E-B2C4-E71C6C361C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09C9282-EF05-4BDC-AEC6-69DA837C6B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custGeom>
            <a:avLst/>
            <a:gdLst>
              <a:gd name="connsiteX0" fmla="*/ 12192000 w 12192000"/>
              <a:gd name="connsiteY0" fmla="*/ 0 h 6858000"/>
              <a:gd name="connsiteX1" fmla="*/ 11547944 w 12192000"/>
              <a:gd name="connsiteY1" fmla="*/ 0 h 6858000"/>
              <a:gd name="connsiteX2" fmla="*/ 11535738 w 12192000"/>
              <a:gd name="connsiteY2" fmla="*/ 281721 h 6858000"/>
              <a:gd name="connsiteX3" fmla="*/ 11431495 w 12192000"/>
              <a:gd name="connsiteY3" fmla="*/ 1677203 h 6858000"/>
              <a:gd name="connsiteX4" fmla="*/ 10688925 w 12192000"/>
              <a:gd name="connsiteY4" fmla="*/ 4351060 h 6858000"/>
              <a:gd name="connsiteX5" fmla="*/ 10614116 w 12192000"/>
              <a:gd name="connsiteY5" fmla="*/ 3932986 h 6858000"/>
              <a:gd name="connsiteX6" fmla="*/ 10409240 w 12192000"/>
              <a:gd name="connsiteY6" fmla="*/ 4928884 h 6858000"/>
              <a:gd name="connsiteX7" fmla="*/ 10387136 w 12192000"/>
              <a:gd name="connsiteY7" fmla="*/ 4870724 h 6858000"/>
              <a:gd name="connsiteX8" fmla="*/ 10289799 w 12192000"/>
              <a:gd name="connsiteY8" fmla="*/ 4976470 h 6858000"/>
              <a:gd name="connsiteX9" fmla="*/ 10129980 w 12192000"/>
              <a:gd name="connsiteY9" fmla="*/ 5424001 h 6858000"/>
              <a:gd name="connsiteX10" fmla="*/ 9891949 w 12192000"/>
              <a:gd name="connsiteY10" fmla="*/ 4861282 h 6858000"/>
              <a:gd name="connsiteX11" fmla="*/ 9533630 w 12192000"/>
              <a:gd name="connsiteY11" fmla="*/ 5484049 h 6858000"/>
              <a:gd name="connsiteX12" fmla="*/ 9443092 w 12192000"/>
              <a:gd name="connsiteY12" fmla="*/ 5803552 h 6858000"/>
              <a:gd name="connsiteX13" fmla="*/ 9287948 w 12192000"/>
              <a:gd name="connsiteY13" fmla="*/ 5141886 h 6858000"/>
              <a:gd name="connsiteX14" fmla="*/ 9177009 w 12192000"/>
              <a:gd name="connsiteY14" fmla="*/ 4893006 h 6858000"/>
              <a:gd name="connsiteX15" fmla="*/ 9032066 w 12192000"/>
              <a:gd name="connsiteY15" fmla="*/ 5025944 h 6858000"/>
              <a:gd name="connsiteX16" fmla="*/ 8803811 w 12192000"/>
              <a:gd name="connsiteY16" fmla="*/ 5801663 h 6858000"/>
              <a:gd name="connsiteX17" fmla="*/ 8700949 w 12192000"/>
              <a:gd name="connsiteY17" fmla="*/ 5925915 h 6858000"/>
              <a:gd name="connsiteX18" fmla="*/ 8748555 w 12192000"/>
              <a:gd name="connsiteY18" fmla="*/ 5238946 h 6858000"/>
              <a:gd name="connsiteX19" fmla="*/ 8684372 w 12192000"/>
              <a:gd name="connsiteY19" fmla="*/ 5060689 h 6858000"/>
              <a:gd name="connsiteX20" fmla="*/ 8644194 w 12192000"/>
              <a:gd name="connsiteY20" fmla="*/ 5062160 h 6858000"/>
              <a:gd name="connsiteX21" fmla="*/ 8631433 w 12192000"/>
              <a:gd name="connsiteY21" fmla="*/ 5067734 h 6858000"/>
              <a:gd name="connsiteX22" fmla="*/ 8615844 w 12192000"/>
              <a:gd name="connsiteY22" fmla="*/ 5190580 h 6858000"/>
              <a:gd name="connsiteX23" fmla="*/ 8575345 w 12192000"/>
              <a:gd name="connsiteY23" fmla="*/ 5337526 h 6858000"/>
              <a:gd name="connsiteX24" fmla="*/ 8550498 w 12192000"/>
              <a:gd name="connsiteY24" fmla="*/ 5350201 h 6858000"/>
              <a:gd name="connsiteX25" fmla="*/ 8542151 w 12192000"/>
              <a:gd name="connsiteY25" fmla="*/ 5394531 h 6858000"/>
              <a:gd name="connsiteX26" fmla="*/ 8476520 w 12192000"/>
              <a:gd name="connsiteY26" fmla="*/ 5849250 h 6858000"/>
              <a:gd name="connsiteX27" fmla="*/ 8295447 w 12192000"/>
              <a:gd name="connsiteY27" fmla="*/ 6027507 h 6858000"/>
              <a:gd name="connsiteX28" fmla="*/ 8083344 w 12192000"/>
              <a:gd name="connsiteY28" fmla="*/ 6329638 h 6858000"/>
              <a:gd name="connsiteX29" fmla="*/ 7917149 w 12192000"/>
              <a:gd name="connsiteY29" fmla="*/ 6112858 h 6858000"/>
              <a:gd name="connsiteX30" fmla="*/ 7658292 w 12192000"/>
              <a:gd name="connsiteY30" fmla="*/ 6450489 h 6858000"/>
              <a:gd name="connsiteX31" fmla="*/ 7330149 w 12192000"/>
              <a:gd name="connsiteY31" fmla="*/ 6344744 h 6858000"/>
              <a:gd name="connsiteX32" fmla="*/ 7263841 w 12192000"/>
              <a:gd name="connsiteY32" fmla="*/ 5766164 h 6858000"/>
              <a:gd name="connsiteX33" fmla="*/ 7167779 w 12192000"/>
              <a:gd name="connsiteY33" fmla="*/ 5101098 h 6858000"/>
              <a:gd name="connsiteX34" fmla="*/ 7113797 w 12192000"/>
              <a:gd name="connsiteY34" fmla="*/ 4588988 h 6858000"/>
              <a:gd name="connsiteX35" fmla="*/ 6999883 w 12192000"/>
              <a:gd name="connsiteY35" fmla="*/ 4229829 h 6858000"/>
              <a:gd name="connsiteX36" fmla="*/ 6910621 w 12192000"/>
              <a:gd name="connsiteY36" fmla="*/ 2668948 h 6858000"/>
              <a:gd name="connsiteX37" fmla="*/ 6821785 w 12192000"/>
              <a:gd name="connsiteY37" fmla="*/ 0 h 6858000"/>
              <a:gd name="connsiteX38" fmla="*/ 0 w 12192000"/>
              <a:gd name="connsiteY38" fmla="*/ 0 h 6858000"/>
              <a:gd name="connsiteX39" fmla="*/ 0 w 12192000"/>
              <a:gd name="connsiteY39" fmla="*/ 6858000 h 6858000"/>
              <a:gd name="connsiteX40" fmla="*/ 12192000 w 12192000"/>
              <a:gd name="connsiteY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2192000" h="6858000">
                <a:moveTo>
                  <a:pt x="12192000" y="0"/>
                </a:moveTo>
                <a:lnTo>
                  <a:pt x="11547944" y="0"/>
                </a:lnTo>
                <a:lnTo>
                  <a:pt x="11535738" y="281721"/>
                </a:lnTo>
                <a:cubicBezTo>
                  <a:pt x="11506250" y="930250"/>
                  <a:pt x="11470174" y="1496443"/>
                  <a:pt x="11431495" y="1677203"/>
                </a:cubicBezTo>
                <a:cubicBezTo>
                  <a:pt x="10872549" y="4293277"/>
                  <a:pt x="10688925" y="4351060"/>
                  <a:pt x="10688925" y="4351060"/>
                </a:cubicBezTo>
                <a:cubicBezTo>
                  <a:pt x="10688925" y="4351060"/>
                  <a:pt x="10656621" y="4071210"/>
                  <a:pt x="10614116" y="3932986"/>
                </a:cubicBezTo>
                <a:cubicBezTo>
                  <a:pt x="10605614" y="4127483"/>
                  <a:pt x="10438569" y="4898294"/>
                  <a:pt x="10409240" y="4928884"/>
                </a:cubicBezTo>
                <a:cubicBezTo>
                  <a:pt x="10402015" y="4910756"/>
                  <a:pt x="10394363" y="4890363"/>
                  <a:pt x="10387136" y="4870724"/>
                </a:cubicBezTo>
                <a:cubicBezTo>
                  <a:pt x="10362909" y="4909246"/>
                  <a:pt x="10332305" y="4945124"/>
                  <a:pt x="10289799" y="4976470"/>
                </a:cubicBezTo>
                <a:cubicBezTo>
                  <a:pt x="10143581" y="5084482"/>
                  <a:pt x="10189062" y="5271424"/>
                  <a:pt x="10129980" y="5424001"/>
                </a:cubicBezTo>
                <a:cubicBezTo>
                  <a:pt x="9824791" y="5319388"/>
                  <a:pt x="9945931" y="5062199"/>
                  <a:pt x="9891949" y="4861282"/>
                </a:cubicBezTo>
                <a:cubicBezTo>
                  <a:pt x="9695575" y="5383591"/>
                  <a:pt x="9604613" y="5276334"/>
                  <a:pt x="9533630" y="5484049"/>
                </a:cubicBezTo>
                <a:cubicBezTo>
                  <a:pt x="9445643" y="5741993"/>
                  <a:pt x="9443092" y="5803552"/>
                  <a:pt x="9443092" y="5803552"/>
                </a:cubicBezTo>
                <a:cubicBezTo>
                  <a:pt x="9282847" y="5603013"/>
                  <a:pt x="9343630" y="5380569"/>
                  <a:pt x="9287948" y="5141886"/>
                </a:cubicBezTo>
                <a:cubicBezTo>
                  <a:pt x="9223339" y="5062954"/>
                  <a:pt x="9193586" y="4979491"/>
                  <a:pt x="9177009" y="4893006"/>
                </a:cubicBezTo>
                <a:cubicBezTo>
                  <a:pt x="9141304" y="4841644"/>
                  <a:pt x="9090723" y="5078439"/>
                  <a:pt x="9032066" y="5025944"/>
                </a:cubicBezTo>
                <a:cubicBezTo>
                  <a:pt x="8982759" y="5270291"/>
                  <a:pt x="8885422" y="5504443"/>
                  <a:pt x="8803811" y="5801663"/>
                </a:cubicBezTo>
                <a:cubicBezTo>
                  <a:pt x="8762156" y="5952352"/>
                  <a:pt x="8700523" y="5939888"/>
                  <a:pt x="8700949" y="5925915"/>
                </a:cubicBezTo>
                <a:cubicBezTo>
                  <a:pt x="8703498" y="5572422"/>
                  <a:pt x="8785958" y="5593194"/>
                  <a:pt x="8748555" y="5238946"/>
                </a:cubicBezTo>
                <a:cubicBezTo>
                  <a:pt x="8744304" y="5176254"/>
                  <a:pt x="8780858" y="5073151"/>
                  <a:pt x="8684372" y="5060689"/>
                </a:cubicBezTo>
                <a:cubicBezTo>
                  <a:pt x="8668751" y="5059084"/>
                  <a:pt x="8655481" y="5059715"/>
                  <a:pt x="8644194" y="5062160"/>
                </a:cubicBezTo>
                <a:lnTo>
                  <a:pt x="8631433" y="5067734"/>
                </a:lnTo>
                <a:lnTo>
                  <a:pt x="8615844" y="5190580"/>
                </a:lnTo>
                <a:cubicBezTo>
                  <a:pt x="8608004" y="5245246"/>
                  <a:pt x="8612043" y="5307373"/>
                  <a:pt x="8575345" y="5337526"/>
                </a:cubicBezTo>
                <a:lnTo>
                  <a:pt x="8550498" y="5350201"/>
                </a:lnTo>
                <a:lnTo>
                  <a:pt x="8542151" y="5394531"/>
                </a:lnTo>
                <a:cubicBezTo>
                  <a:pt x="8515492" y="5544617"/>
                  <a:pt x="8497560" y="5674203"/>
                  <a:pt x="8476520" y="5849250"/>
                </a:cubicBezTo>
                <a:cubicBezTo>
                  <a:pt x="8462492" y="5947820"/>
                  <a:pt x="8482471" y="6067917"/>
                  <a:pt x="8295447" y="6027507"/>
                </a:cubicBezTo>
                <a:cubicBezTo>
                  <a:pt x="8112674" y="6054698"/>
                  <a:pt x="8170906" y="6237864"/>
                  <a:pt x="8083344" y="6329638"/>
                </a:cubicBezTo>
                <a:cubicBezTo>
                  <a:pt x="7981758" y="6280541"/>
                  <a:pt x="8053166" y="6152135"/>
                  <a:pt x="7917149" y="6112858"/>
                </a:cubicBezTo>
                <a:cubicBezTo>
                  <a:pt x="7958379" y="6295648"/>
                  <a:pt x="7657017" y="6268455"/>
                  <a:pt x="7658292" y="6450489"/>
                </a:cubicBezTo>
                <a:cubicBezTo>
                  <a:pt x="7478068" y="6597401"/>
                  <a:pt x="7395183" y="6486367"/>
                  <a:pt x="7330149" y="6344744"/>
                </a:cubicBezTo>
                <a:cubicBezTo>
                  <a:pt x="7248964" y="6160822"/>
                  <a:pt x="7276167" y="5964059"/>
                  <a:pt x="7263841" y="5766164"/>
                </a:cubicBezTo>
                <a:cubicBezTo>
                  <a:pt x="7237063" y="5517661"/>
                  <a:pt x="7163953" y="5352622"/>
                  <a:pt x="7167779" y="5101098"/>
                </a:cubicBezTo>
                <a:cubicBezTo>
                  <a:pt x="7112947" y="4937571"/>
                  <a:pt x="7128674" y="4763090"/>
                  <a:pt x="7113797" y="4588988"/>
                </a:cubicBezTo>
                <a:cubicBezTo>
                  <a:pt x="7079792" y="4329155"/>
                  <a:pt x="7038137" y="4492306"/>
                  <a:pt x="6999883" y="4229829"/>
                </a:cubicBezTo>
                <a:cubicBezTo>
                  <a:pt x="6962053" y="3971130"/>
                  <a:pt x="6911047" y="2670836"/>
                  <a:pt x="6910621" y="2668948"/>
                </a:cubicBezTo>
                <a:cubicBezTo>
                  <a:pt x="6911047" y="2668948"/>
                  <a:pt x="6836662" y="1345614"/>
                  <a:pt x="6821785" y="0"/>
                </a:cubicBezTo>
                <a:lnTo>
                  <a:pt x="0" y="0"/>
                </a:lnTo>
                <a:lnTo>
                  <a:pt x="0" y="6858000"/>
                </a:lnTo>
                <a:lnTo>
                  <a:pt x="12192000" y="6858000"/>
                </a:lnTo>
                <a:close/>
              </a:path>
            </a:pathLst>
          </a:custGeom>
          <a:solidFill>
            <a:srgbClr val="EE6E9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FA53637-9571-4F0E-AA38-C04985102DA1}"/>
              </a:ext>
            </a:extLst>
          </p:cNvPr>
          <p:cNvSpPr>
            <a:spLocks noGrp="1"/>
          </p:cNvSpPr>
          <p:nvPr>
            <p:ph type="ctrTitle"/>
          </p:nvPr>
        </p:nvSpPr>
        <p:spPr>
          <a:xfrm>
            <a:off x="6096000" y="1406005"/>
            <a:ext cx="5257800" cy="2806704"/>
          </a:xfrm>
        </p:spPr>
        <p:txBody>
          <a:bodyPr anchor="b">
            <a:normAutofit/>
          </a:bodyPr>
          <a:lstStyle/>
          <a:p>
            <a:r>
              <a:rPr lang="en-IN" dirty="0">
                <a:solidFill>
                  <a:srgbClr val="FFFFFF"/>
                </a:solidFill>
              </a:rPr>
              <a:t>Terminologies related to efficiency of tests</a:t>
            </a:r>
          </a:p>
        </p:txBody>
      </p:sp>
      <p:sp>
        <p:nvSpPr>
          <p:cNvPr id="3" name="Subtitle 2">
            <a:extLst>
              <a:ext uri="{FF2B5EF4-FFF2-40B4-BE49-F238E27FC236}">
                <a16:creationId xmlns:a16="http://schemas.microsoft.com/office/drawing/2014/main" id="{9B45EFDF-CD66-4CE2-A37A-962DA1D7F4BD}"/>
              </a:ext>
            </a:extLst>
          </p:cNvPr>
          <p:cNvSpPr>
            <a:spLocks noGrp="1"/>
          </p:cNvSpPr>
          <p:nvPr>
            <p:ph type="subTitle" idx="1"/>
          </p:nvPr>
        </p:nvSpPr>
        <p:spPr>
          <a:xfrm>
            <a:off x="6096001" y="4279787"/>
            <a:ext cx="5257800" cy="1467873"/>
          </a:xfrm>
        </p:spPr>
        <p:txBody>
          <a:bodyPr>
            <a:normAutofit/>
          </a:bodyPr>
          <a:lstStyle/>
          <a:p>
            <a:pPr>
              <a:lnSpc>
                <a:spcPct val="90000"/>
              </a:lnSpc>
            </a:pPr>
            <a:r>
              <a:rPr lang="en-IN" sz="2200">
                <a:solidFill>
                  <a:srgbClr val="FFFFFF"/>
                </a:solidFill>
              </a:rPr>
              <a:t>Submitted to :- Muneer sir, assist pro.</a:t>
            </a:r>
          </a:p>
          <a:p>
            <a:pPr>
              <a:lnSpc>
                <a:spcPct val="90000"/>
              </a:lnSpc>
            </a:pPr>
            <a:r>
              <a:rPr lang="en-IN" sz="2200">
                <a:solidFill>
                  <a:srgbClr val="FFFFFF"/>
                </a:solidFill>
              </a:rPr>
              <a:t>Presented by :- Sourav kumar, 3</a:t>
            </a:r>
            <a:r>
              <a:rPr lang="en-IN" sz="2200" baseline="30000">
                <a:solidFill>
                  <a:srgbClr val="FFFFFF"/>
                </a:solidFill>
              </a:rPr>
              <a:t>rd</a:t>
            </a:r>
            <a:r>
              <a:rPr lang="en-IN" sz="2200">
                <a:solidFill>
                  <a:srgbClr val="FFFFFF"/>
                </a:solidFill>
              </a:rPr>
              <a:t> sem</a:t>
            </a:r>
          </a:p>
        </p:txBody>
      </p:sp>
      <p:pic>
        <p:nvPicPr>
          <p:cNvPr id="6" name="Picture 5">
            <a:extLst>
              <a:ext uri="{FF2B5EF4-FFF2-40B4-BE49-F238E27FC236}">
                <a16:creationId xmlns:a16="http://schemas.microsoft.com/office/drawing/2014/main" id="{ACC70C06-A49D-4A41-9F80-ABB47F4803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751" y="909430"/>
            <a:ext cx="4254499" cy="1288421"/>
          </a:xfrm>
          <a:prstGeom prst="rect">
            <a:avLst/>
          </a:prstGeom>
        </p:spPr>
      </p:pic>
      <p:pic>
        <p:nvPicPr>
          <p:cNvPr id="4" name="Picture 3">
            <a:extLst>
              <a:ext uri="{FF2B5EF4-FFF2-40B4-BE49-F238E27FC236}">
                <a16:creationId xmlns:a16="http://schemas.microsoft.com/office/drawing/2014/main" id="{CBD61CED-0575-4640-92E2-57C59CACEB69}"/>
              </a:ext>
            </a:extLst>
          </p:cNvPr>
          <p:cNvPicPr>
            <a:picLocks noChangeAspect="1"/>
          </p:cNvPicPr>
          <p:nvPr/>
        </p:nvPicPr>
        <p:blipFill rotWithShape="1">
          <a:blip r:embed="rId3"/>
          <a:srcRect t="12791"/>
          <a:stretch/>
        </p:blipFill>
        <p:spPr>
          <a:xfrm>
            <a:off x="1883729" y="2850607"/>
            <a:ext cx="2643017" cy="1486692"/>
          </a:xfrm>
          <a:prstGeom prst="rect">
            <a:avLst/>
          </a:prstGeom>
        </p:spPr>
      </p:pic>
    </p:spTree>
    <p:extLst>
      <p:ext uri="{BB962C8B-B14F-4D97-AF65-F5344CB8AC3E}">
        <p14:creationId xmlns:p14="http://schemas.microsoft.com/office/powerpoint/2010/main" val="203736119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1ACE4-5DB8-4A4E-830F-A4D4B82A4C5A}"/>
              </a:ext>
            </a:extLst>
          </p:cNvPr>
          <p:cNvSpPr>
            <a:spLocks noGrp="1"/>
          </p:cNvSpPr>
          <p:nvPr>
            <p:ph type="title"/>
          </p:nvPr>
        </p:nvSpPr>
        <p:spPr/>
        <p:txBody>
          <a:bodyPr/>
          <a:lstStyle/>
          <a:p>
            <a:r>
              <a:rPr lang="en-IN" dirty="0"/>
              <a:t>Sensitivity</a:t>
            </a:r>
          </a:p>
        </p:txBody>
      </p:sp>
      <p:sp>
        <p:nvSpPr>
          <p:cNvPr id="3" name="Content Placeholder 2">
            <a:extLst>
              <a:ext uri="{FF2B5EF4-FFF2-40B4-BE49-F238E27FC236}">
                <a16:creationId xmlns:a16="http://schemas.microsoft.com/office/drawing/2014/main" id="{2B79032F-177E-4B3E-918D-3D92279D2C50}"/>
              </a:ext>
            </a:extLst>
          </p:cNvPr>
          <p:cNvSpPr>
            <a:spLocks noGrp="1"/>
          </p:cNvSpPr>
          <p:nvPr>
            <p:ph idx="1"/>
          </p:nvPr>
        </p:nvSpPr>
        <p:spPr/>
        <p:txBody>
          <a:bodyPr>
            <a:normAutofit/>
          </a:bodyPr>
          <a:lstStyle/>
          <a:p>
            <a:r>
              <a:rPr lang="en-US" sz="2000" dirty="0"/>
              <a:t>Sensitivity is the proportion of abnormal people who fail the screening test, and is also known as the hit rate.</a:t>
            </a:r>
          </a:p>
          <a:p>
            <a:r>
              <a:rPr lang="en-US" sz="2000" dirty="0"/>
              <a:t>It is obtained by dividing the number of abnormals who fail by the total number of abnormals.</a:t>
            </a:r>
          </a:p>
          <a:p>
            <a:pPr marL="0" indent="0" algn="ctr">
              <a:buNone/>
            </a:pPr>
            <a:r>
              <a:rPr lang="en-US" sz="2000" dirty="0"/>
              <a:t>Or,</a:t>
            </a:r>
          </a:p>
          <a:p>
            <a:r>
              <a:rPr lang="en-US" sz="2000" dirty="0"/>
              <a:t>It is the percentage, or proportion, of true positives out of all the samples that have the condition (true positives and false negatives).</a:t>
            </a:r>
          </a:p>
          <a:p>
            <a:r>
              <a:rPr lang="en-US" sz="2000" dirty="0"/>
              <a:t>sensitivity (or the hit rate) tells us how well the screening test correctly identifies people who have the problem.</a:t>
            </a:r>
          </a:p>
          <a:p>
            <a:r>
              <a:rPr lang="en-US" sz="2000" dirty="0"/>
              <a:t>In a diagnostic test, sensitivity is a measure of how well a test can identify true positives. </a:t>
            </a:r>
          </a:p>
          <a:p>
            <a:endParaRPr lang="en-US" sz="2000" dirty="0"/>
          </a:p>
          <a:p>
            <a:endParaRPr lang="en-IN" sz="2000" dirty="0"/>
          </a:p>
        </p:txBody>
      </p:sp>
    </p:spTree>
    <p:extLst>
      <p:ext uri="{BB962C8B-B14F-4D97-AF65-F5344CB8AC3E}">
        <p14:creationId xmlns:p14="http://schemas.microsoft.com/office/powerpoint/2010/main" val="1158921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C4B7A-EFC2-42B0-A766-C3D4C48268D4}"/>
              </a:ext>
            </a:extLst>
          </p:cNvPr>
          <p:cNvSpPr>
            <a:spLocks noGrp="1"/>
          </p:cNvSpPr>
          <p:nvPr>
            <p:ph type="title"/>
          </p:nvPr>
        </p:nvSpPr>
        <p:spPr/>
        <p:txBody>
          <a:bodyPr/>
          <a:lstStyle/>
          <a:p>
            <a:r>
              <a:rPr lang="en-IN" dirty="0" err="1"/>
              <a:t>Cont</a:t>
            </a:r>
            <a:r>
              <a:rPr lang="en-IN" dirty="0"/>
              <a:t>…</a:t>
            </a:r>
          </a:p>
        </p:txBody>
      </p:sp>
      <p:pic>
        <p:nvPicPr>
          <p:cNvPr id="9" name="Content Placeholder 8">
            <a:extLst>
              <a:ext uri="{FF2B5EF4-FFF2-40B4-BE49-F238E27FC236}">
                <a16:creationId xmlns:a16="http://schemas.microsoft.com/office/drawing/2014/main" id="{000530FD-666A-463A-BB93-202AB111A840}"/>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1" y="1690689"/>
            <a:ext cx="10515600" cy="2047122"/>
          </a:xfrm>
        </p:spPr>
      </p:pic>
    </p:spTree>
    <p:extLst>
      <p:ext uri="{BB962C8B-B14F-4D97-AF65-F5344CB8AC3E}">
        <p14:creationId xmlns:p14="http://schemas.microsoft.com/office/powerpoint/2010/main" val="1074225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86784-E38C-4BFC-9533-B3C91DFEB0B3}"/>
              </a:ext>
            </a:extLst>
          </p:cNvPr>
          <p:cNvSpPr>
            <a:spLocks noGrp="1"/>
          </p:cNvSpPr>
          <p:nvPr>
            <p:ph type="title"/>
          </p:nvPr>
        </p:nvSpPr>
        <p:spPr/>
        <p:txBody>
          <a:bodyPr/>
          <a:lstStyle/>
          <a:p>
            <a:r>
              <a:rPr lang="en-IN" dirty="0"/>
              <a:t>Specificity</a:t>
            </a:r>
          </a:p>
        </p:txBody>
      </p:sp>
      <p:sp>
        <p:nvSpPr>
          <p:cNvPr id="3" name="Content Placeholder 2">
            <a:extLst>
              <a:ext uri="{FF2B5EF4-FFF2-40B4-BE49-F238E27FC236}">
                <a16:creationId xmlns:a16="http://schemas.microsoft.com/office/drawing/2014/main" id="{445171E4-F207-4753-BDEF-9459C65238CA}"/>
              </a:ext>
            </a:extLst>
          </p:cNvPr>
          <p:cNvSpPr>
            <a:spLocks noGrp="1"/>
          </p:cNvSpPr>
          <p:nvPr>
            <p:ph idx="1"/>
          </p:nvPr>
        </p:nvSpPr>
        <p:spPr/>
        <p:txBody>
          <a:bodyPr>
            <a:normAutofit/>
          </a:bodyPr>
          <a:lstStyle/>
          <a:p>
            <a:r>
              <a:rPr lang="en-US" sz="2000" dirty="0"/>
              <a:t>Specificity is the proportion of normal individuals who pass the screening test.</a:t>
            </a:r>
          </a:p>
          <a:p>
            <a:r>
              <a:rPr lang="en-US" sz="2000" dirty="0"/>
              <a:t>It is calculated by dividing the number of normals who pass by the total number of normal cases.</a:t>
            </a:r>
          </a:p>
          <a:p>
            <a:pPr marL="0" indent="0" algn="ctr">
              <a:buNone/>
            </a:pPr>
            <a:r>
              <a:rPr lang="en-US" sz="2000" dirty="0"/>
              <a:t>Or,</a:t>
            </a:r>
          </a:p>
          <a:p>
            <a:r>
              <a:rPr lang="en-US" sz="2000" dirty="0"/>
              <a:t>it is the percentage, or proportion, of the true negatives out of all the samples that do not have the condition (true negatives and false positives).</a:t>
            </a:r>
          </a:p>
          <a:p>
            <a:r>
              <a:rPr lang="en-US" sz="2000" dirty="0"/>
              <a:t>specificity shows how well the test correctly identifies those who are normal.</a:t>
            </a:r>
          </a:p>
          <a:p>
            <a:r>
              <a:rPr lang="en-US" sz="2000" dirty="0"/>
              <a:t>In a diagnostic test, specificity is a measure of how well a test can identify true negatives.</a:t>
            </a:r>
            <a:endParaRPr lang="en-IN" sz="2000" dirty="0"/>
          </a:p>
        </p:txBody>
      </p:sp>
    </p:spTree>
    <p:extLst>
      <p:ext uri="{BB962C8B-B14F-4D97-AF65-F5344CB8AC3E}">
        <p14:creationId xmlns:p14="http://schemas.microsoft.com/office/powerpoint/2010/main" val="3636862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B4012-D4CE-4D1B-9AD9-98596665E35D}"/>
              </a:ext>
            </a:extLst>
          </p:cNvPr>
          <p:cNvSpPr>
            <a:spLocks noGrp="1"/>
          </p:cNvSpPr>
          <p:nvPr>
            <p:ph type="title"/>
          </p:nvPr>
        </p:nvSpPr>
        <p:spPr/>
        <p:txBody>
          <a:bodyPr/>
          <a:lstStyle/>
          <a:p>
            <a:r>
              <a:rPr lang="en-IN" dirty="0" err="1"/>
              <a:t>Cont</a:t>
            </a:r>
            <a:r>
              <a:rPr lang="en-IN" dirty="0"/>
              <a:t>…</a:t>
            </a:r>
          </a:p>
        </p:txBody>
      </p:sp>
      <p:pic>
        <p:nvPicPr>
          <p:cNvPr id="5" name="Content Placeholder 4">
            <a:extLst>
              <a:ext uri="{FF2B5EF4-FFF2-40B4-BE49-F238E27FC236}">
                <a16:creationId xmlns:a16="http://schemas.microsoft.com/office/drawing/2014/main" id="{8F383091-F13E-458B-97EC-A40B995C1DED}"/>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1690688"/>
            <a:ext cx="10515600" cy="2103269"/>
          </a:xfrm>
        </p:spPr>
      </p:pic>
    </p:spTree>
    <p:extLst>
      <p:ext uri="{BB962C8B-B14F-4D97-AF65-F5344CB8AC3E}">
        <p14:creationId xmlns:p14="http://schemas.microsoft.com/office/powerpoint/2010/main" val="1042974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F37B5-5AE8-4446-A6F6-EF267A493EE5}"/>
              </a:ext>
            </a:extLst>
          </p:cNvPr>
          <p:cNvSpPr>
            <a:spLocks noGrp="1"/>
          </p:cNvSpPr>
          <p:nvPr>
            <p:ph type="title"/>
          </p:nvPr>
        </p:nvSpPr>
        <p:spPr/>
        <p:txBody>
          <a:bodyPr/>
          <a:lstStyle/>
          <a:p>
            <a:r>
              <a:rPr lang="en-IN" dirty="0"/>
              <a:t>False Negative</a:t>
            </a:r>
          </a:p>
        </p:txBody>
      </p:sp>
      <p:sp>
        <p:nvSpPr>
          <p:cNvPr id="3" name="Content Placeholder 2">
            <a:extLst>
              <a:ext uri="{FF2B5EF4-FFF2-40B4-BE49-F238E27FC236}">
                <a16:creationId xmlns:a16="http://schemas.microsoft.com/office/drawing/2014/main" id="{49038D61-59E1-452D-9A11-5B950BE77AF1}"/>
              </a:ext>
            </a:extLst>
          </p:cNvPr>
          <p:cNvSpPr>
            <a:spLocks noGrp="1"/>
          </p:cNvSpPr>
          <p:nvPr>
            <p:ph idx="1"/>
          </p:nvPr>
        </p:nvSpPr>
        <p:spPr/>
        <p:txBody>
          <a:bodyPr>
            <a:normAutofit/>
          </a:bodyPr>
          <a:lstStyle/>
          <a:p>
            <a:r>
              <a:rPr lang="en-US" sz="2000" dirty="0"/>
              <a:t>Passing the screening test is a “negative” result because it implies the person does not have the problem.</a:t>
            </a:r>
          </a:p>
          <a:p>
            <a:r>
              <a:rPr lang="en-US" sz="2000" dirty="0"/>
              <a:t>A false-negative result, or a miss, occurs when an abnormal person passes the screening test.</a:t>
            </a:r>
          </a:p>
          <a:p>
            <a:r>
              <a:rPr lang="en-US" sz="2000" dirty="0"/>
              <a:t>The false-negative rate is the proportion of abnormal cases who pass the test, that is, the number of misses divided by the total number of abnormals.</a:t>
            </a:r>
          </a:p>
          <a:p>
            <a:r>
              <a:rPr lang="en-US" sz="2000" dirty="0"/>
              <a:t>The false-negative (miss) rates are the errors associated with sensitivity.</a:t>
            </a:r>
          </a:p>
          <a:p>
            <a:endParaRPr lang="en-US" sz="2000" dirty="0"/>
          </a:p>
        </p:txBody>
      </p:sp>
    </p:spTree>
    <p:extLst>
      <p:ext uri="{BB962C8B-B14F-4D97-AF65-F5344CB8AC3E}">
        <p14:creationId xmlns:p14="http://schemas.microsoft.com/office/powerpoint/2010/main" val="1341223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5EE7E-EA91-4DA5-BA3A-9A4D0E9F979C}"/>
              </a:ext>
            </a:extLst>
          </p:cNvPr>
          <p:cNvSpPr>
            <a:spLocks noGrp="1"/>
          </p:cNvSpPr>
          <p:nvPr>
            <p:ph type="title"/>
          </p:nvPr>
        </p:nvSpPr>
        <p:spPr/>
        <p:txBody>
          <a:bodyPr/>
          <a:lstStyle/>
          <a:p>
            <a:r>
              <a:rPr lang="en-IN" dirty="0"/>
              <a:t>False positive</a:t>
            </a:r>
          </a:p>
        </p:txBody>
      </p:sp>
      <p:sp>
        <p:nvSpPr>
          <p:cNvPr id="3" name="Content Placeholder 2">
            <a:extLst>
              <a:ext uri="{FF2B5EF4-FFF2-40B4-BE49-F238E27FC236}">
                <a16:creationId xmlns:a16="http://schemas.microsoft.com/office/drawing/2014/main" id="{054B7E27-88CF-4496-9918-CA05FA803B18}"/>
              </a:ext>
            </a:extLst>
          </p:cNvPr>
          <p:cNvSpPr>
            <a:spLocks noGrp="1"/>
          </p:cNvSpPr>
          <p:nvPr>
            <p:ph idx="1"/>
          </p:nvPr>
        </p:nvSpPr>
        <p:spPr/>
        <p:txBody>
          <a:bodyPr>
            <a:normAutofit/>
          </a:bodyPr>
          <a:lstStyle/>
          <a:p>
            <a:r>
              <a:rPr lang="en-US" sz="2000" dirty="0"/>
              <a:t>failing the screening test is a “positive” result because it suggests the person does have the problem.</a:t>
            </a:r>
            <a:endParaRPr lang="en-IN" sz="2000" dirty="0"/>
          </a:p>
          <a:p>
            <a:r>
              <a:rPr lang="en-IN" sz="2000" dirty="0"/>
              <a:t>a false-positive result occurs when a normal person fails.</a:t>
            </a:r>
          </a:p>
          <a:p>
            <a:r>
              <a:rPr lang="en-US" sz="2000" dirty="0"/>
              <a:t>The false-positive rate is the proportion of normals who fail the screening test. It is obtained by dividing the number of false positives by the total number of normals.</a:t>
            </a:r>
          </a:p>
          <a:p>
            <a:r>
              <a:rPr lang="en-US" sz="2000" dirty="0"/>
              <a:t>false-positive rates are the errors associated with specificity.</a:t>
            </a:r>
          </a:p>
          <a:p>
            <a:r>
              <a:rPr lang="en-US" sz="2000" dirty="0"/>
              <a:t>In a "good" screening test (one that attempts to identify with precision people who have the condition), the false positives should be very low.</a:t>
            </a:r>
          </a:p>
          <a:p>
            <a:endParaRPr lang="en-IN" sz="2000" dirty="0"/>
          </a:p>
        </p:txBody>
      </p:sp>
    </p:spTree>
    <p:extLst>
      <p:ext uri="{BB962C8B-B14F-4D97-AF65-F5344CB8AC3E}">
        <p14:creationId xmlns:p14="http://schemas.microsoft.com/office/powerpoint/2010/main" val="812306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90995-5481-401C-AE41-1910AAE72E60}"/>
              </a:ext>
            </a:extLst>
          </p:cNvPr>
          <p:cNvSpPr>
            <a:spLocks noGrp="1"/>
          </p:cNvSpPr>
          <p:nvPr>
            <p:ph type="title"/>
          </p:nvPr>
        </p:nvSpPr>
        <p:spPr/>
        <p:txBody>
          <a:bodyPr/>
          <a:lstStyle/>
          <a:p>
            <a:r>
              <a:rPr lang="en-IN" dirty="0"/>
              <a:t>Results</a:t>
            </a:r>
          </a:p>
        </p:txBody>
      </p:sp>
      <p:pic>
        <p:nvPicPr>
          <p:cNvPr id="4" name="Content Placeholder 3">
            <a:extLst>
              <a:ext uri="{FF2B5EF4-FFF2-40B4-BE49-F238E27FC236}">
                <a16:creationId xmlns:a16="http://schemas.microsoft.com/office/drawing/2014/main" id="{73A916AE-446A-45A6-989B-1609DE6B081D}"/>
              </a:ext>
            </a:extLst>
          </p:cNvPr>
          <p:cNvPicPr>
            <a:picLocks noGrp="1" noChangeAspect="1"/>
          </p:cNvPicPr>
          <p:nvPr>
            <p:ph idx="1"/>
          </p:nvPr>
        </p:nvPicPr>
        <p:blipFill>
          <a:blip r:embed="rId2"/>
          <a:stretch>
            <a:fillRect/>
          </a:stretch>
        </p:blipFill>
        <p:spPr>
          <a:xfrm>
            <a:off x="1812758" y="2149642"/>
            <a:ext cx="8357937" cy="3898232"/>
          </a:xfrm>
          <a:prstGeom prst="rect">
            <a:avLst/>
          </a:prstGeom>
        </p:spPr>
      </p:pic>
    </p:spTree>
    <p:extLst>
      <p:ext uri="{BB962C8B-B14F-4D97-AF65-F5344CB8AC3E}">
        <p14:creationId xmlns:p14="http://schemas.microsoft.com/office/powerpoint/2010/main" val="1302550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2B3F8-D3C2-4C8F-8D38-34443129D02B}"/>
              </a:ext>
            </a:extLst>
          </p:cNvPr>
          <p:cNvSpPr>
            <a:spLocks noGrp="1"/>
          </p:cNvSpPr>
          <p:nvPr>
            <p:ph type="title"/>
          </p:nvPr>
        </p:nvSpPr>
        <p:spPr/>
        <p:txBody>
          <a:bodyPr/>
          <a:lstStyle/>
          <a:p>
            <a:r>
              <a:rPr lang="en-IN" dirty="0"/>
              <a:t>Conclusion</a:t>
            </a:r>
          </a:p>
        </p:txBody>
      </p:sp>
      <p:sp>
        <p:nvSpPr>
          <p:cNvPr id="3" name="Content Placeholder 2">
            <a:extLst>
              <a:ext uri="{FF2B5EF4-FFF2-40B4-BE49-F238E27FC236}">
                <a16:creationId xmlns:a16="http://schemas.microsoft.com/office/drawing/2014/main" id="{DE8DB017-9D70-4BD7-8BF5-C6BE5FDEC517}"/>
              </a:ext>
            </a:extLst>
          </p:cNvPr>
          <p:cNvSpPr>
            <a:spLocks noGrp="1"/>
          </p:cNvSpPr>
          <p:nvPr>
            <p:ph idx="1"/>
          </p:nvPr>
        </p:nvSpPr>
        <p:spPr/>
        <p:txBody>
          <a:bodyPr>
            <a:normAutofit/>
          </a:bodyPr>
          <a:lstStyle/>
          <a:p>
            <a:r>
              <a:rPr lang="en-US" sz="2000" dirty="0"/>
              <a:t>The goal is to have a screening test with both good sensitivity and good specificity.</a:t>
            </a:r>
          </a:p>
          <a:p>
            <a:r>
              <a:rPr lang="en-US" sz="2000" dirty="0"/>
              <a:t>Even a very sensitive screening test would be useless if it is also failed by too many people who are normal.</a:t>
            </a:r>
          </a:p>
          <a:p>
            <a:r>
              <a:rPr lang="en-US" sz="2000" dirty="0"/>
              <a:t>And a test with great specificity would be useless if it is also passed by too many people who are abnormal.</a:t>
            </a:r>
            <a:endParaRPr lang="en-IN" sz="2000" dirty="0"/>
          </a:p>
        </p:txBody>
      </p:sp>
    </p:spTree>
    <p:extLst>
      <p:ext uri="{BB962C8B-B14F-4D97-AF65-F5344CB8AC3E}">
        <p14:creationId xmlns:p14="http://schemas.microsoft.com/office/powerpoint/2010/main" val="1396418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E6BC38-5C7C-4010-AC88-49A6499565BD}"/>
              </a:ext>
            </a:extLst>
          </p:cNvPr>
          <p:cNvSpPr>
            <a:spLocks noGrp="1"/>
          </p:cNvSpPr>
          <p:nvPr>
            <p:ph idx="1"/>
          </p:nvPr>
        </p:nvSpPr>
        <p:spPr>
          <a:xfrm>
            <a:off x="3467100" y="2549892"/>
            <a:ext cx="5861384" cy="1758215"/>
          </a:xfrm>
        </p:spPr>
        <p:txBody>
          <a:bodyPr>
            <a:normAutofit/>
          </a:bodyPr>
          <a:lstStyle/>
          <a:p>
            <a:pPr marL="0" indent="0">
              <a:buNone/>
            </a:pPr>
            <a:r>
              <a:rPr lang="en-IN" sz="8000" dirty="0"/>
              <a:t>Any query?</a:t>
            </a:r>
          </a:p>
        </p:txBody>
      </p:sp>
    </p:spTree>
    <p:extLst>
      <p:ext uri="{BB962C8B-B14F-4D97-AF65-F5344CB8AC3E}">
        <p14:creationId xmlns:p14="http://schemas.microsoft.com/office/powerpoint/2010/main" val="40962446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7DFC-9551-45B1-A2CC-DF666186B8B4}"/>
              </a:ext>
            </a:extLst>
          </p:cNvPr>
          <p:cNvSpPr>
            <a:spLocks noGrp="1"/>
          </p:cNvSpPr>
          <p:nvPr>
            <p:ph type="title"/>
          </p:nvPr>
        </p:nvSpPr>
        <p:spPr/>
        <p:txBody>
          <a:bodyPr/>
          <a:lstStyle/>
          <a:p>
            <a:r>
              <a:rPr lang="en-IN" dirty="0"/>
              <a:t>References</a:t>
            </a:r>
          </a:p>
        </p:txBody>
      </p:sp>
      <p:sp>
        <p:nvSpPr>
          <p:cNvPr id="3" name="Content Placeholder 2">
            <a:extLst>
              <a:ext uri="{FF2B5EF4-FFF2-40B4-BE49-F238E27FC236}">
                <a16:creationId xmlns:a16="http://schemas.microsoft.com/office/drawing/2014/main" id="{EF5DAB86-796D-4895-B18E-467D636A0119}"/>
              </a:ext>
            </a:extLst>
          </p:cNvPr>
          <p:cNvSpPr>
            <a:spLocks noGrp="1"/>
          </p:cNvSpPr>
          <p:nvPr>
            <p:ph idx="1"/>
          </p:nvPr>
        </p:nvSpPr>
        <p:spPr/>
        <p:txBody>
          <a:bodyPr>
            <a:normAutofit/>
          </a:bodyPr>
          <a:lstStyle/>
          <a:p>
            <a:r>
              <a:rPr lang="en-US" sz="2000" dirty="0"/>
              <a:t>Essentials of Audiology, Fourth Edition, Stanley A. Gelfand, PhD Professor Department of Linguistics and Communication Disorders Queens College of The City University of New York.</a:t>
            </a:r>
          </a:p>
          <a:p>
            <a:r>
              <a:rPr lang="en-IN" sz="2000" dirty="0">
                <a:hlinkClick r:id="rId2"/>
              </a:rPr>
              <a:t>https://en.wikipedia.org/wiki/Sensitivity_and_specificity</a:t>
            </a:r>
            <a:endParaRPr lang="en-IN" sz="2000" dirty="0"/>
          </a:p>
          <a:p>
            <a:r>
              <a:rPr lang="en-IN" sz="2000" dirty="0">
                <a:hlinkClick r:id="rId3"/>
              </a:rPr>
              <a:t>https://en.wikipedia.org/wiki/Prevalence</a:t>
            </a:r>
            <a:endParaRPr lang="en-IN" sz="2000" dirty="0"/>
          </a:p>
          <a:p>
            <a:endParaRPr lang="en-IN" sz="2000" dirty="0"/>
          </a:p>
        </p:txBody>
      </p:sp>
    </p:spTree>
    <p:extLst>
      <p:ext uri="{BB962C8B-B14F-4D97-AF65-F5344CB8AC3E}">
        <p14:creationId xmlns:p14="http://schemas.microsoft.com/office/powerpoint/2010/main" val="2529799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5D895-DBB8-4114-BD2F-23BD28ADF942}"/>
              </a:ext>
            </a:extLst>
          </p:cNvPr>
          <p:cNvSpPr>
            <a:spLocks noGrp="1"/>
          </p:cNvSpPr>
          <p:nvPr>
            <p:ph type="title"/>
          </p:nvPr>
        </p:nvSpPr>
        <p:spPr/>
        <p:txBody>
          <a:bodyPr/>
          <a:lstStyle/>
          <a:p>
            <a:r>
              <a:rPr lang="en-IN" dirty="0"/>
              <a:t>content</a:t>
            </a:r>
          </a:p>
        </p:txBody>
      </p:sp>
      <p:sp>
        <p:nvSpPr>
          <p:cNvPr id="3" name="Content Placeholder 2">
            <a:extLst>
              <a:ext uri="{FF2B5EF4-FFF2-40B4-BE49-F238E27FC236}">
                <a16:creationId xmlns:a16="http://schemas.microsoft.com/office/drawing/2014/main" id="{27B18E60-8640-40BF-B86C-35F401047B53}"/>
              </a:ext>
            </a:extLst>
          </p:cNvPr>
          <p:cNvSpPr>
            <a:spLocks noGrp="1"/>
          </p:cNvSpPr>
          <p:nvPr>
            <p:ph idx="1"/>
          </p:nvPr>
        </p:nvSpPr>
        <p:spPr/>
        <p:txBody>
          <a:bodyPr/>
          <a:lstStyle/>
          <a:p>
            <a:pPr marL="0" indent="0">
              <a:buNone/>
            </a:pPr>
            <a:endParaRPr lang="en-IN" dirty="0"/>
          </a:p>
          <a:p>
            <a:endParaRPr lang="en-IN" dirty="0"/>
          </a:p>
        </p:txBody>
      </p:sp>
      <p:pic>
        <p:nvPicPr>
          <p:cNvPr id="5" name="Picture 4">
            <a:extLst>
              <a:ext uri="{FF2B5EF4-FFF2-40B4-BE49-F238E27FC236}">
                <a16:creationId xmlns:a16="http://schemas.microsoft.com/office/drawing/2014/main" id="{67EE56D6-2750-4EAB-BA07-9C666C5F3C72}"/>
              </a:ext>
            </a:extLst>
          </p:cNvPr>
          <p:cNvPicPr>
            <a:picLocks noChangeAspect="1"/>
          </p:cNvPicPr>
          <p:nvPr/>
        </p:nvPicPr>
        <p:blipFill>
          <a:blip r:embed="rId2"/>
          <a:stretch>
            <a:fillRect/>
          </a:stretch>
        </p:blipFill>
        <p:spPr>
          <a:xfrm>
            <a:off x="954505" y="1002581"/>
            <a:ext cx="10515600" cy="5309987"/>
          </a:xfrm>
          <a:prstGeom prst="rect">
            <a:avLst/>
          </a:prstGeom>
        </p:spPr>
      </p:pic>
    </p:spTree>
    <p:extLst>
      <p:ext uri="{BB962C8B-B14F-4D97-AF65-F5344CB8AC3E}">
        <p14:creationId xmlns:p14="http://schemas.microsoft.com/office/powerpoint/2010/main" val="284108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51E066-F309-4DE3-980D-AB414C66E4B4}"/>
              </a:ext>
            </a:extLst>
          </p:cNvPr>
          <p:cNvSpPr>
            <a:spLocks noGrp="1"/>
          </p:cNvSpPr>
          <p:nvPr>
            <p:ph idx="1"/>
          </p:nvPr>
        </p:nvSpPr>
        <p:spPr>
          <a:xfrm>
            <a:off x="2097506" y="2720340"/>
            <a:ext cx="7279105" cy="1417320"/>
          </a:xfrm>
        </p:spPr>
        <p:txBody>
          <a:bodyPr>
            <a:normAutofit lnSpcReduction="10000"/>
          </a:bodyPr>
          <a:lstStyle/>
          <a:p>
            <a:pPr marL="0" indent="0">
              <a:buNone/>
            </a:pPr>
            <a:r>
              <a:rPr lang="en-IN" sz="8800" dirty="0"/>
              <a:t>Dhanywaad</a:t>
            </a:r>
          </a:p>
        </p:txBody>
      </p:sp>
    </p:spTree>
    <p:extLst>
      <p:ext uri="{BB962C8B-B14F-4D97-AF65-F5344CB8AC3E}">
        <p14:creationId xmlns:p14="http://schemas.microsoft.com/office/powerpoint/2010/main" val="169017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3508-E491-4362-86DA-550A4180F081}"/>
              </a:ext>
            </a:extLst>
          </p:cNvPr>
          <p:cNvSpPr>
            <a:spLocks noGrp="1"/>
          </p:cNvSpPr>
          <p:nvPr>
            <p:ph type="title"/>
          </p:nvPr>
        </p:nvSpPr>
        <p:spPr/>
        <p:txBody>
          <a:bodyPr/>
          <a:lstStyle/>
          <a:p>
            <a:r>
              <a:rPr lang="en-IN" dirty="0"/>
              <a:t>Background</a:t>
            </a:r>
          </a:p>
        </p:txBody>
      </p:sp>
      <p:sp>
        <p:nvSpPr>
          <p:cNvPr id="3" name="Content Placeholder 2">
            <a:extLst>
              <a:ext uri="{FF2B5EF4-FFF2-40B4-BE49-F238E27FC236}">
                <a16:creationId xmlns:a16="http://schemas.microsoft.com/office/drawing/2014/main" id="{C22383B6-8B2F-46D5-8DA8-76AEF7B7C21F}"/>
              </a:ext>
            </a:extLst>
          </p:cNvPr>
          <p:cNvSpPr>
            <a:spLocks noGrp="1"/>
          </p:cNvSpPr>
          <p:nvPr>
            <p:ph idx="1"/>
          </p:nvPr>
        </p:nvSpPr>
        <p:spPr/>
        <p:txBody>
          <a:bodyPr>
            <a:normAutofit/>
          </a:bodyPr>
          <a:lstStyle/>
          <a:p>
            <a:r>
              <a:rPr lang="en-US" sz="2000" dirty="0"/>
              <a:t>The fundamental goal of a screening test is to identify the individuals in a population who have a specified disorder or group of disorders.</a:t>
            </a:r>
          </a:p>
          <a:p>
            <a:r>
              <a:rPr lang="en-US" sz="2000" dirty="0"/>
              <a:t>In a perfect screening test every abnormal person would fail and every normal case would pass.</a:t>
            </a:r>
          </a:p>
          <a:p>
            <a:r>
              <a:rPr lang="en-US" sz="2000" dirty="0"/>
              <a:t>In spite of our best intentions, no screening test (or any test, for that matter) can separate all normal and abnormal individuals with complete accuracy.</a:t>
            </a:r>
          </a:p>
          <a:p>
            <a:r>
              <a:rPr lang="en-US" sz="2000" dirty="0"/>
              <a:t>For this reason we must consider the screening process in terms of the percentages of correct and incorrect results.</a:t>
            </a:r>
          </a:p>
          <a:p>
            <a:r>
              <a:rPr lang="en-US" sz="2000" dirty="0"/>
              <a:t>Complicating matters is the issue of what constitutes the “gold standard” used to determine the patient’s “real status.”</a:t>
            </a:r>
          </a:p>
          <a:p>
            <a:r>
              <a:rPr lang="en-US" sz="2000" dirty="0"/>
              <a:t>This is often established by another test, which itself may not be perfect.</a:t>
            </a:r>
          </a:p>
        </p:txBody>
      </p:sp>
    </p:spTree>
    <p:extLst>
      <p:ext uri="{BB962C8B-B14F-4D97-AF65-F5344CB8AC3E}">
        <p14:creationId xmlns:p14="http://schemas.microsoft.com/office/powerpoint/2010/main" val="1919659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FFD62-A253-4BBF-A759-8AF9CA869828}"/>
              </a:ext>
            </a:extLst>
          </p:cNvPr>
          <p:cNvSpPr>
            <a:spLocks noGrp="1"/>
          </p:cNvSpPr>
          <p:nvPr>
            <p:ph type="title"/>
          </p:nvPr>
        </p:nvSpPr>
        <p:spPr/>
        <p:txBody>
          <a:bodyPr/>
          <a:lstStyle/>
          <a:p>
            <a:r>
              <a:rPr lang="en-IN" dirty="0"/>
              <a:t>Introduction</a:t>
            </a:r>
          </a:p>
        </p:txBody>
      </p:sp>
      <p:sp>
        <p:nvSpPr>
          <p:cNvPr id="3" name="Content Placeholder 2">
            <a:extLst>
              <a:ext uri="{FF2B5EF4-FFF2-40B4-BE49-F238E27FC236}">
                <a16:creationId xmlns:a16="http://schemas.microsoft.com/office/drawing/2014/main" id="{A2F2004C-145B-4484-8504-8E3594694B37}"/>
              </a:ext>
            </a:extLst>
          </p:cNvPr>
          <p:cNvSpPr>
            <a:spLocks noGrp="1"/>
          </p:cNvSpPr>
          <p:nvPr>
            <p:ph idx="1"/>
          </p:nvPr>
        </p:nvSpPr>
        <p:spPr/>
        <p:txBody>
          <a:bodyPr>
            <a:normAutofit/>
          </a:bodyPr>
          <a:lstStyle/>
          <a:p>
            <a:r>
              <a:rPr lang="en-US" sz="2000" dirty="0"/>
              <a:t>A person who passes a screening test is considered to be free of the problem, whereas one who fails is thought to have the problem.</a:t>
            </a:r>
          </a:p>
          <a:p>
            <a:r>
              <a:rPr lang="en-US" sz="2000" dirty="0"/>
              <a:t>on a perfect screening test, everyone who is really normal would pass and everyone who is really abnormal would fail.</a:t>
            </a:r>
          </a:p>
          <a:p>
            <a:r>
              <a:rPr lang="en-US" sz="2000" dirty="0"/>
              <a:t>even though screening tests seem to have two results (pass and fail), there are really four possible outcomes from the standpoint of whether the pass and fail results are right or wrong.</a:t>
            </a:r>
          </a:p>
          <a:p>
            <a:r>
              <a:rPr lang="en-US" sz="2000" dirty="0"/>
              <a:t>The two correct outcomes are called sensitivity and specificity.</a:t>
            </a:r>
          </a:p>
          <a:p>
            <a:r>
              <a:rPr lang="en-US" sz="2000" dirty="0"/>
              <a:t>The terms "sensitivity" and "specificity" were introduced by American biostatistician Jacob Yerushalmy in 1947</a:t>
            </a:r>
          </a:p>
          <a:p>
            <a:r>
              <a:rPr lang="en-US" sz="2000" dirty="0"/>
              <a:t>The two incorrect screening outcomes are false negatives and false positives.</a:t>
            </a:r>
            <a:endParaRPr lang="en-IN" sz="2000" dirty="0"/>
          </a:p>
        </p:txBody>
      </p:sp>
    </p:spTree>
    <p:extLst>
      <p:ext uri="{BB962C8B-B14F-4D97-AF65-F5344CB8AC3E}">
        <p14:creationId xmlns:p14="http://schemas.microsoft.com/office/powerpoint/2010/main" val="1495322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4EFD7-F242-42D7-85AD-02EFB57FD31A}"/>
              </a:ext>
            </a:extLst>
          </p:cNvPr>
          <p:cNvSpPr>
            <a:spLocks noGrp="1"/>
          </p:cNvSpPr>
          <p:nvPr>
            <p:ph type="title"/>
          </p:nvPr>
        </p:nvSpPr>
        <p:spPr/>
        <p:txBody>
          <a:bodyPr/>
          <a:lstStyle/>
          <a:p>
            <a:r>
              <a:rPr lang="en-IN" dirty="0"/>
              <a:t>Prevalence</a:t>
            </a:r>
          </a:p>
        </p:txBody>
      </p:sp>
      <p:sp>
        <p:nvSpPr>
          <p:cNvPr id="3" name="Content Placeholder 2">
            <a:extLst>
              <a:ext uri="{FF2B5EF4-FFF2-40B4-BE49-F238E27FC236}">
                <a16:creationId xmlns:a16="http://schemas.microsoft.com/office/drawing/2014/main" id="{629E2C9C-28B7-4D34-A159-58B6B7802F3C}"/>
              </a:ext>
            </a:extLst>
          </p:cNvPr>
          <p:cNvSpPr>
            <a:spLocks noGrp="1"/>
          </p:cNvSpPr>
          <p:nvPr>
            <p:ph idx="1"/>
          </p:nvPr>
        </p:nvSpPr>
        <p:spPr/>
        <p:txBody>
          <a:bodyPr>
            <a:normAutofit/>
          </a:bodyPr>
          <a:lstStyle/>
          <a:p>
            <a:r>
              <a:rPr lang="en-US" sz="2000" dirty="0"/>
              <a:t>Prevalence in epidemiology is the proportion of a particular population found to be affected by a medical condition (typically a disease or a risk factor such as hearing loss) at a specific time.</a:t>
            </a:r>
          </a:p>
          <a:p>
            <a:r>
              <a:rPr lang="en-US" sz="2000" dirty="0"/>
              <a:t>It is derived by comparing the number of people found to have the condition with the total number of people studied, and is usually expressed as a fraction, a percentage, or the number of cases per 10,000 or 100,000 people.</a:t>
            </a:r>
          </a:p>
          <a:p>
            <a:r>
              <a:rPr lang="en-US" sz="2000" dirty="0"/>
              <a:t>Prevalence answers "How many people have this disease right now?" or "How many people have had this disease during this time period“.</a:t>
            </a:r>
          </a:p>
          <a:p>
            <a:r>
              <a:rPr lang="en-US" sz="2000" dirty="0"/>
              <a:t>Incidence is the number of new cases that develop during a specified time period.</a:t>
            </a:r>
            <a:endParaRPr lang="en-IN" sz="2000" dirty="0"/>
          </a:p>
        </p:txBody>
      </p:sp>
    </p:spTree>
    <p:extLst>
      <p:ext uri="{BB962C8B-B14F-4D97-AF65-F5344CB8AC3E}">
        <p14:creationId xmlns:p14="http://schemas.microsoft.com/office/powerpoint/2010/main" val="1648029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C955B-D4C3-475C-AB61-E37ADB5DE6AB}"/>
              </a:ext>
            </a:extLst>
          </p:cNvPr>
          <p:cNvSpPr>
            <a:spLocks noGrp="1"/>
          </p:cNvSpPr>
          <p:nvPr>
            <p:ph type="title"/>
          </p:nvPr>
        </p:nvSpPr>
        <p:spPr/>
        <p:txBody>
          <a:bodyPr/>
          <a:lstStyle/>
          <a:p>
            <a:r>
              <a:rPr lang="en-IN" dirty="0"/>
              <a:t>Incidence</a:t>
            </a:r>
          </a:p>
        </p:txBody>
      </p:sp>
      <p:sp>
        <p:nvSpPr>
          <p:cNvPr id="3" name="Content Placeholder 2">
            <a:extLst>
              <a:ext uri="{FF2B5EF4-FFF2-40B4-BE49-F238E27FC236}">
                <a16:creationId xmlns:a16="http://schemas.microsoft.com/office/drawing/2014/main" id="{0A979891-679D-4F65-A3E5-08D38E294BB8}"/>
              </a:ext>
            </a:extLst>
          </p:cNvPr>
          <p:cNvSpPr>
            <a:spLocks noGrp="1"/>
          </p:cNvSpPr>
          <p:nvPr>
            <p:ph idx="1"/>
          </p:nvPr>
        </p:nvSpPr>
        <p:spPr/>
        <p:txBody>
          <a:bodyPr>
            <a:normAutofit/>
          </a:bodyPr>
          <a:lstStyle/>
          <a:p>
            <a:r>
              <a:rPr lang="en-US" sz="2000" dirty="0"/>
              <a:t>Incidence in epidemiology is a measure of the probability of occurrence of a given medical condition in a population within a specified period of time. Although sometimes loosely expressed simply as the number of new cases during some time period.</a:t>
            </a:r>
          </a:p>
          <a:p>
            <a:r>
              <a:rPr lang="en-US" sz="2000" dirty="0"/>
              <a:t>Incidence answers "How many people acquired the disease during [a specified time period]". </a:t>
            </a:r>
          </a:p>
          <a:p>
            <a:r>
              <a:rPr lang="en-US" sz="2000" dirty="0"/>
              <a:t>It is better expressed as a proportion or a rate with a denominator.</a:t>
            </a:r>
            <a:endParaRPr lang="en-IN" sz="2000" dirty="0"/>
          </a:p>
        </p:txBody>
      </p:sp>
    </p:spTree>
    <p:extLst>
      <p:ext uri="{BB962C8B-B14F-4D97-AF65-F5344CB8AC3E}">
        <p14:creationId xmlns:p14="http://schemas.microsoft.com/office/powerpoint/2010/main" val="2128794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12518-A669-47B4-96CE-BF52F15DA6D2}"/>
              </a:ext>
            </a:extLst>
          </p:cNvPr>
          <p:cNvSpPr>
            <a:spLocks noGrp="1"/>
          </p:cNvSpPr>
          <p:nvPr>
            <p:ph type="title"/>
          </p:nvPr>
        </p:nvSpPr>
        <p:spPr>
          <a:xfrm>
            <a:off x="838200" y="365126"/>
            <a:ext cx="10515600" cy="1325563"/>
          </a:xfrm>
        </p:spPr>
        <p:txBody>
          <a:bodyPr/>
          <a:lstStyle/>
          <a:p>
            <a:r>
              <a:rPr lang="en-IN" dirty="0"/>
              <a:t>Hypothetical case</a:t>
            </a:r>
          </a:p>
        </p:txBody>
      </p:sp>
      <p:pic>
        <p:nvPicPr>
          <p:cNvPr id="4" name="Content Placeholder 3">
            <a:extLst>
              <a:ext uri="{FF2B5EF4-FFF2-40B4-BE49-F238E27FC236}">
                <a16:creationId xmlns:a16="http://schemas.microsoft.com/office/drawing/2014/main" id="{7C93E643-05BC-4EDB-A271-388D22FA704F}"/>
              </a:ext>
            </a:extLst>
          </p:cNvPr>
          <p:cNvPicPr>
            <a:picLocks noGrp="1" noChangeAspect="1"/>
          </p:cNvPicPr>
          <p:nvPr>
            <p:ph idx="1"/>
          </p:nvPr>
        </p:nvPicPr>
        <p:blipFill>
          <a:blip r:embed="rId2"/>
          <a:stretch>
            <a:fillRect/>
          </a:stretch>
        </p:blipFill>
        <p:spPr>
          <a:xfrm>
            <a:off x="1419726" y="1690689"/>
            <a:ext cx="9208169" cy="4565732"/>
          </a:xfrm>
          <a:prstGeom prst="rect">
            <a:avLst/>
          </a:prstGeom>
        </p:spPr>
      </p:pic>
    </p:spTree>
    <p:extLst>
      <p:ext uri="{BB962C8B-B14F-4D97-AF65-F5344CB8AC3E}">
        <p14:creationId xmlns:p14="http://schemas.microsoft.com/office/powerpoint/2010/main" val="4184304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434CF-FC25-4FFD-904F-0E4D0D842E31}"/>
              </a:ext>
            </a:extLst>
          </p:cNvPr>
          <p:cNvSpPr>
            <a:spLocks noGrp="1"/>
          </p:cNvSpPr>
          <p:nvPr>
            <p:ph type="title"/>
          </p:nvPr>
        </p:nvSpPr>
        <p:spPr/>
        <p:txBody>
          <a:bodyPr/>
          <a:lstStyle/>
          <a:p>
            <a:r>
              <a:rPr lang="en-IN" dirty="0"/>
              <a:t>Numerical representation</a:t>
            </a:r>
          </a:p>
        </p:txBody>
      </p:sp>
      <p:pic>
        <p:nvPicPr>
          <p:cNvPr id="4" name="Content Placeholder 3">
            <a:extLst>
              <a:ext uri="{FF2B5EF4-FFF2-40B4-BE49-F238E27FC236}">
                <a16:creationId xmlns:a16="http://schemas.microsoft.com/office/drawing/2014/main" id="{F1841A91-DA70-46E9-BE39-9211D8F29809}"/>
              </a:ext>
            </a:extLst>
          </p:cNvPr>
          <p:cNvPicPr>
            <a:picLocks noGrp="1" noChangeAspect="1"/>
          </p:cNvPicPr>
          <p:nvPr>
            <p:ph idx="1"/>
          </p:nvPr>
        </p:nvPicPr>
        <p:blipFill>
          <a:blip r:embed="rId2"/>
          <a:stretch>
            <a:fillRect/>
          </a:stretch>
        </p:blipFill>
        <p:spPr>
          <a:xfrm>
            <a:off x="2476500" y="2491581"/>
            <a:ext cx="7239000" cy="3200400"/>
          </a:xfrm>
          <a:prstGeom prst="rect">
            <a:avLst/>
          </a:prstGeom>
        </p:spPr>
      </p:pic>
    </p:spTree>
    <p:extLst>
      <p:ext uri="{BB962C8B-B14F-4D97-AF65-F5344CB8AC3E}">
        <p14:creationId xmlns:p14="http://schemas.microsoft.com/office/powerpoint/2010/main" val="998362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24522-62F2-46B0-9322-6DBA72A91E4F}"/>
              </a:ext>
            </a:extLst>
          </p:cNvPr>
          <p:cNvSpPr>
            <a:spLocks noGrp="1"/>
          </p:cNvSpPr>
          <p:nvPr>
            <p:ph type="title"/>
          </p:nvPr>
        </p:nvSpPr>
        <p:spPr/>
        <p:txBody>
          <a:bodyPr/>
          <a:lstStyle/>
          <a:p>
            <a:r>
              <a:rPr lang="en-IN" dirty="0"/>
              <a:t>Matrix</a:t>
            </a:r>
          </a:p>
        </p:txBody>
      </p:sp>
      <p:pic>
        <p:nvPicPr>
          <p:cNvPr id="4" name="Content Placeholder 3">
            <a:extLst>
              <a:ext uri="{FF2B5EF4-FFF2-40B4-BE49-F238E27FC236}">
                <a16:creationId xmlns:a16="http://schemas.microsoft.com/office/drawing/2014/main" id="{B97C16DA-BD04-44E2-BB13-8A9B84A743B7}"/>
              </a:ext>
            </a:extLst>
          </p:cNvPr>
          <p:cNvPicPr>
            <a:picLocks noGrp="1" noChangeAspect="1"/>
          </p:cNvPicPr>
          <p:nvPr>
            <p:ph idx="1"/>
          </p:nvPr>
        </p:nvPicPr>
        <p:blipFill>
          <a:blip r:embed="rId2"/>
          <a:stretch>
            <a:fillRect/>
          </a:stretch>
        </p:blipFill>
        <p:spPr>
          <a:xfrm>
            <a:off x="1347537" y="2011363"/>
            <a:ext cx="9264316" cy="4160837"/>
          </a:xfrm>
          <a:prstGeom prst="rect">
            <a:avLst/>
          </a:prstGeom>
        </p:spPr>
      </p:pic>
    </p:spTree>
    <p:extLst>
      <p:ext uri="{BB962C8B-B14F-4D97-AF65-F5344CB8AC3E}">
        <p14:creationId xmlns:p14="http://schemas.microsoft.com/office/powerpoint/2010/main" val="108296818"/>
      </p:ext>
    </p:extLst>
  </p:cSld>
  <p:clrMapOvr>
    <a:masterClrMapping/>
  </p:clrMapOvr>
</p:sld>
</file>

<file path=ppt/theme/theme1.xml><?xml version="1.0" encoding="utf-8"?>
<a:theme xmlns:a="http://schemas.openxmlformats.org/drawingml/2006/main" name="BrushVTI">
  <a:themeElements>
    <a:clrScheme name="AnalogousFromLightSeedLeftStep">
      <a:dk1>
        <a:srgbClr val="000000"/>
      </a:dk1>
      <a:lt1>
        <a:srgbClr val="FFFFFF"/>
      </a:lt1>
      <a:dk2>
        <a:srgbClr val="312441"/>
      </a:dk2>
      <a:lt2>
        <a:srgbClr val="E2E8E6"/>
      </a:lt2>
      <a:accent1>
        <a:srgbClr val="EE6E96"/>
      </a:accent1>
      <a:accent2>
        <a:srgbClr val="EB4EC0"/>
      </a:accent2>
      <a:accent3>
        <a:srgbClr val="DC6EEE"/>
      </a:accent3>
      <a:accent4>
        <a:srgbClr val="924EEB"/>
      </a:accent4>
      <a:accent5>
        <a:srgbClr val="716EEE"/>
      </a:accent5>
      <a:accent6>
        <a:srgbClr val="4E8CEB"/>
      </a:accent6>
      <a:hlink>
        <a:srgbClr val="568F7D"/>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135</TotalTime>
  <Words>998</Words>
  <Application>Microsoft Office PowerPoint</Application>
  <PresentationFormat>Widescreen</PresentationFormat>
  <Paragraphs>68</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Century Gothic</vt:lpstr>
      <vt:lpstr>BrushVTI</vt:lpstr>
      <vt:lpstr>Terminologies related to efficiency of tests</vt:lpstr>
      <vt:lpstr>content</vt:lpstr>
      <vt:lpstr>Background</vt:lpstr>
      <vt:lpstr>Introduction</vt:lpstr>
      <vt:lpstr>Prevalence</vt:lpstr>
      <vt:lpstr>Incidence</vt:lpstr>
      <vt:lpstr>Hypothetical case</vt:lpstr>
      <vt:lpstr>Numerical representation</vt:lpstr>
      <vt:lpstr>Matrix</vt:lpstr>
      <vt:lpstr>Sensitivity</vt:lpstr>
      <vt:lpstr>Cont…</vt:lpstr>
      <vt:lpstr>Specificity</vt:lpstr>
      <vt:lpstr>Cont…</vt:lpstr>
      <vt:lpstr>False Negative</vt:lpstr>
      <vt:lpstr>False positive</vt:lpstr>
      <vt:lpstr>Results</vt:lpstr>
      <vt:lpstr>Conclusion</vt:lpstr>
      <vt:lpstr>PowerPoint Presentation</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Terminologies related to efficiency of test</dc:title>
  <dc:creator>sourav</dc:creator>
  <cp:lastModifiedBy>sourav</cp:lastModifiedBy>
  <cp:revision>15</cp:revision>
  <dcterms:created xsi:type="dcterms:W3CDTF">2021-01-05T22:28:56Z</dcterms:created>
  <dcterms:modified xsi:type="dcterms:W3CDTF">2021-01-06T00:44:44Z</dcterms:modified>
</cp:coreProperties>
</file>