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99" r:id="rId8"/>
    <p:sldId id="300" r:id="rId9"/>
    <p:sldId id="262" r:id="rId10"/>
    <p:sldId id="269" r:id="rId11"/>
    <p:sldId id="270" r:id="rId12"/>
    <p:sldId id="271" r:id="rId13"/>
    <p:sldId id="272" r:id="rId14"/>
    <p:sldId id="273" r:id="rId15"/>
    <p:sldId id="274" r:id="rId16"/>
    <p:sldId id="275" r:id="rId17"/>
    <p:sldId id="277" r:id="rId18"/>
    <p:sldId id="278" r:id="rId19"/>
    <p:sldId id="279" r:id="rId20"/>
    <p:sldId id="280" r:id="rId21"/>
    <p:sldId id="281" r:id="rId22"/>
    <p:sldId id="282" r:id="rId23"/>
    <p:sldId id="283" r:id="rId24"/>
    <p:sldId id="284" r:id="rId25"/>
    <p:sldId id="285" r:id="rId26"/>
    <p:sldId id="287" r:id="rId27"/>
    <p:sldId id="286" r:id="rId28"/>
    <p:sldId id="288" r:id="rId29"/>
    <p:sldId id="291" r:id="rId30"/>
    <p:sldId id="289" r:id="rId31"/>
    <p:sldId id="290" r:id="rId32"/>
    <p:sldId id="292" r:id="rId33"/>
    <p:sldId id="293" r:id="rId34"/>
    <p:sldId id="294" r:id="rId35"/>
    <p:sldId id="295" r:id="rId36"/>
    <p:sldId id="296" r:id="rId37"/>
    <p:sldId id="297" r:id="rId38"/>
    <p:sldId id="298" r:id="rId39"/>
    <p:sldId id="301" r:id="rId40"/>
    <p:sldId id="267" r:id="rId41"/>
    <p:sldId id="2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306BF-998D-4755-B319-5EB2629645B9}" type="doc">
      <dgm:prSet loTypeId="urn:microsoft.com/office/officeart/2005/8/layout/StepDownProcess" loCatId="process" qsTypeId="urn:microsoft.com/office/officeart/2005/8/quickstyle/simple4" qsCatId="simple" csTypeId="urn:microsoft.com/office/officeart/2005/8/colors/accent6_2" csCatId="accent6" phldr="1"/>
      <dgm:spPr/>
      <dgm:t>
        <a:bodyPr/>
        <a:lstStyle/>
        <a:p>
          <a:endParaRPr lang="en-IN"/>
        </a:p>
      </dgm:t>
    </dgm:pt>
    <dgm:pt modelId="{2E934224-E3B0-4F3D-8A22-24D39BD34688}">
      <dgm:prSet phldrT="[Text]" custT="1"/>
      <dgm:spPr>
        <a:solidFill>
          <a:schemeClr val="accent5">
            <a:lumMod val="50000"/>
          </a:schemeClr>
        </a:solidFill>
      </dgm:spPr>
      <dgm:t>
        <a:bodyPr/>
        <a:lstStyle/>
        <a:p>
          <a:r>
            <a:rPr lang="en-IN" sz="2200" dirty="0"/>
            <a:t>Introduction</a:t>
          </a:r>
        </a:p>
      </dgm:t>
    </dgm:pt>
    <dgm:pt modelId="{51E5390A-F226-4407-A64D-F862247F89F3}" type="parTrans" cxnId="{B759CE43-6784-4847-A1B9-FE31117C24A8}">
      <dgm:prSet/>
      <dgm:spPr/>
      <dgm:t>
        <a:bodyPr/>
        <a:lstStyle/>
        <a:p>
          <a:endParaRPr lang="en-IN"/>
        </a:p>
      </dgm:t>
    </dgm:pt>
    <dgm:pt modelId="{15356C00-3989-4054-B52D-82491943F9AA}" type="sibTrans" cxnId="{B759CE43-6784-4847-A1B9-FE31117C24A8}">
      <dgm:prSet/>
      <dgm:spPr/>
      <dgm:t>
        <a:bodyPr/>
        <a:lstStyle/>
        <a:p>
          <a:endParaRPr lang="en-IN"/>
        </a:p>
      </dgm:t>
    </dgm:pt>
    <dgm:pt modelId="{75246B22-6298-45B4-A0C2-8041418863AF}">
      <dgm:prSet phldrT="[Text]" custT="1"/>
      <dgm:spPr/>
      <dgm:t>
        <a:bodyPr/>
        <a:lstStyle/>
        <a:p>
          <a:r>
            <a:rPr lang="en-IN" sz="1600" dirty="0"/>
            <a:t>What is Recruitment</a:t>
          </a:r>
          <a:r>
            <a:rPr lang="en-IN" sz="1500" dirty="0"/>
            <a:t>? </a:t>
          </a:r>
        </a:p>
      </dgm:t>
    </dgm:pt>
    <dgm:pt modelId="{E925DCD8-8487-4723-ACA8-0D5AA006B751}" type="parTrans" cxnId="{64881646-1B11-4755-80B0-11CDEE3555D4}">
      <dgm:prSet/>
      <dgm:spPr/>
      <dgm:t>
        <a:bodyPr/>
        <a:lstStyle/>
        <a:p>
          <a:endParaRPr lang="en-IN"/>
        </a:p>
      </dgm:t>
    </dgm:pt>
    <dgm:pt modelId="{9F85FE62-1DC6-47DA-BE61-C744FD600167}" type="sibTrans" cxnId="{64881646-1B11-4755-80B0-11CDEE3555D4}">
      <dgm:prSet/>
      <dgm:spPr/>
      <dgm:t>
        <a:bodyPr/>
        <a:lstStyle/>
        <a:p>
          <a:endParaRPr lang="en-IN"/>
        </a:p>
      </dgm:t>
    </dgm:pt>
    <dgm:pt modelId="{22071564-13DE-42AA-920F-F4305D3D3812}">
      <dgm:prSet phldrT="[Text]"/>
      <dgm:spPr>
        <a:solidFill>
          <a:schemeClr val="accent5">
            <a:lumMod val="75000"/>
          </a:schemeClr>
        </a:solidFill>
      </dgm:spPr>
      <dgm:t>
        <a:bodyPr/>
        <a:lstStyle/>
        <a:p>
          <a:r>
            <a:rPr lang="en-IN" dirty="0"/>
            <a:t>Theories of Recruitment</a:t>
          </a:r>
        </a:p>
      </dgm:t>
    </dgm:pt>
    <dgm:pt modelId="{FD6B73CE-29C3-45C5-A933-AE2D81A326FA}" type="parTrans" cxnId="{639065F0-4458-4CB7-A4D7-A1416B7BC808}">
      <dgm:prSet/>
      <dgm:spPr/>
      <dgm:t>
        <a:bodyPr/>
        <a:lstStyle/>
        <a:p>
          <a:endParaRPr lang="en-IN"/>
        </a:p>
      </dgm:t>
    </dgm:pt>
    <dgm:pt modelId="{FB07F820-98E7-4C77-A297-8398D4014470}" type="sibTrans" cxnId="{639065F0-4458-4CB7-A4D7-A1416B7BC808}">
      <dgm:prSet/>
      <dgm:spPr/>
      <dgm:t>
        <a:bodyPr/>
        <a:lstStyle/>
        <a:p>
          <a:endParaRPr lang="en-IN"/>
        </a:p>
      </dgm:t>
    </dgm:pt>
    <dgm:pt modelId="{9038BD19-EF83-47B3-822C-19D1B954EEA1}">
      <dgm:prSet phldrT="[Text]" custT="1"/>
      <dgm:spPr/>
      <dgm:t>
        <a:bodyPr/>
        <a:lstStyle/>
        <a:p>
          <a:r>
            <a:rPr lang="en-IN" sz="1600" dirty="0"/>
            <a:t>Different theories.</a:t>
          </a:r>
        </a:p>
      </dgm:t>
    </dgm:pt>
    <dgm:pt modelId="{D731A86B-B022-465A-AFA2-AE266D77C255}" type="parTrans" cxnId="{4932B560-856E-44F1-B057-022FD2C4F225}">
      <dgm:prSet/>
      <dgm:spPr/>
      <dgm:t>
        <a:bodyPr/>
        <a:lstStyle/>
        <a:p>
          <a:endParaRPr lang="en-IN"/>
        </a:p>
      </dgm:t>
    </dgm:pt>
    <dgm:pt modelId="{FF796559-6C6B-4B06-BAFB-7C25EB2AE0FE}" type="sibTrans" cxnId="{4932B560-856E-44F1-B057-022FD2C4F225}">
      <dgm:prSet/>
      <dgm:spPr/>
      <dgm:t>
        <a:bodyPr/>
        <a:lstStyle/>
        <a:p>
          <a:endParaRPr lang="en-IN"/>
        </a:p>
      </dgm:t>
    </dgm:pt>
    <dgm:pt modelId="{0AEB10DD-7C00-4D60-B634-204B3FBD1688}">
      <dgm:prSet phldrT="[Text]"/>
      <dgm:spPr>
        <a:solidFill>
          <a:schemeClr val="accent5">
            <a:lumMod val="60000"/>
            <a:lumOff val="40000"/>
          </a:schemeClr>
        </a:solidFill>
      </dgm:spPr>
      <dgm:t>
        <a:bodyPr/>
        <a:lstStyle/>
        <a:p>
          <a:r>
            <a:rPr lang="en-IN" dirty="0"/>
            <a:t>ABLB, MLB</a:t>
          </a:r>
        </a:p>
      </dgm:t>
    </dgm:pt>
    <dgm:pt modelId="{504681C3-7471-4263-A394-A9D94F7CEE9F}" type="parTrans" cxnId="{1F69BA30-61A3-4067-AE2D-F3693BDBF992}">
      <dgm:prSet/>
      <dgm:spPr/>
      <dgm:t>
        <a:bodyPr/>
        <a:lstStyle/>
        <a:p>
          <a:endParaRPr lang="en-IN"/>
        </a:p>
      </dgm:t>
    </dgm:pt>
    <dgm:pt modelId="{5BDB2D25-65AC-4AA2-B801-DC9B5CE531AA}" type="sibTrans" cxnId="{1F69BA30-61A3-4067-AE2D-F3693BDBF992}">
      <dgm:prSet/>
      <dgm:spPr/>
      <dgm:t>
        <a:bodyPr/>
        <a:lstStyle/>
        <a:p>
          <a:endParaRPr lang="en-IN"/>
        </a:p>
      </dgm:t>
    </dgm:pt>
    <dgm:pt modelId="{5A32671A-5D88-4E6E-BFB7-6CF20E8C8A73}">
      <dgm:prSet phldrT="[Text]"/>
      <dgm:spPr/>
      <dgm:t>
        <a:bodyPr/>
        <a:lstStyle/>
        <a:p>
          <a:r>
            <a:rPr lang="en-IN" dirty="0"/>
            <a:t>What are those test, principle and diagnosis.</a:t>
          </a:r>
        </a:p>
      </dgm:t>
    </dgm:pt>
    <dgm:pt modelId="{26121F28-6D67-4CAE-8CAB-5545CE824AE5}" type="parTrans" cxnId="{CD14B122-0ED5-4E3A-BF49-70EDC9D8B3A7}">
      <dgm:prSet/>
      <dgm:spPr/>
      <dgm:t>
        <a:bodyPr/>
        <a:lstStyle/>
        <a:p>
          <a:endParaRPr lang="en-IN"/>
        </a:p>
      </dgm:t>
    </dgm:pt>
    <dgm:pt modelId="{5F3497C9-F5CB-4D76-A436-95A74B1AE828}" type="sibTrans" cxnId="{CD14B122-0ED5-4E3A-BF49-70EDC9D8B3A7}">
      <dgm:prSet/>
      <dgm:spPr/>
      <dgm:t>
        <a:bodyPr/>
        <a:lstStyle/>
        <a:p>
          <a:endParaRPr lang="en-IN"/>
        </a:p>
      </dgm:t>
    </dgm:pt>
    <dgm:pt modelId="{E888A0BE-B318-4BCE-8C71-276CBCEFD3C1}" type="pres">
      <dgm:prSet presAssocID="{FC4306BF-998D-4755-B319-5EB2629645B9}" presName="rootnode" presStyleCnt="0">
        <dgm:presLayoutVars>
          <dgm:chMax/>
          <dgm:chPref/>
          <dgm:dir/>
          <dgm:animLvl val="lvl"/>
        </dgm:presLayoutVars>
      </dgm:prSet>
      <dgm:spPr/>
    </dgm:pt>
    <dgm:pt modelId="{281FC1BF-40B9-4F69-9504-71A258144D8B}" type="pres">
      <dgm:prSet presAssocID="{2E934224-E3B0-4F3D-8A22-24D39BD34688}" presName="composite" presStyleCnt="0"/>
      <dgm:spPr/>
    </dgm:pt>
    <dgm:pt modelId="{A5BCC3FF-DE47-4DAD-97F0-DFBE2DEC9973}" type="pres">
      <dgm:prSet presAssocID="{2E934224-E3B0-4F3D-8A22-24D39BD34688}" presName="bentUpArrow1" presStyleLbl="alignImgPlace1" presStyleIdx="0" presStyleCnt="2" custLinFactNeighborY="0"/>
      <dgm:spPr>
        <a:solidFill>
          <a:schemeClr val="accent5">
            <a:lumMod val="20000"/>
            <a:lumOff val="80000"/>
          </a:schemeClr>
        </a:solidFill>
      </dgm:spPr>
    </dgm:pt>
    <dgm:pt modelId="{A04C900D-3DFD-459E-BC53-216A9C15ABEA}" type="pres">
      <dgm:prSet presAssocID="{2E934224-E3B0-4F3D-8A22-24D39BD34688}" presName="ParentText" presStyleLbl="node1" presStyleIdx="0" presStyleCnt="3" custScaleX="97378" custScaleY="87499" custLinFactNeighborX="-1204" custLinFactNeighborY="2581">
        <dgm:presLayoutVars>
          <dgm:chMax val="1"/>
          <dgm:chPref val="1"/>
          <dgm:bulletEnabled val="1"/>
        </dgm:presLayoutVars>
      </dgm:prSet>
      <dgm:spPr/>
    </dgm:pt>
    <dgm:pt modelId="{D6E208F6-6A27-4119-BDB4-2FC8A614D69C}" type="pres">
      <dgm:prSet presAssocID="{2E934224-E3B0-4F3D-8A22-24D39BD34688}" presName="ChildText" presStyleLbl="revTx" presStyleIdx="0" presStyleCnt="3" custScaleX="106737" custScaleY="104793">
        <dgm:presLayoutVars>
          <dgm:chMax val="0"/>
          <dgm:chPref val="0"/>
          <dgm:bulletEnabled val="1"/>
        </dgm:presLayoutVars>
      </dgm:prSet>
      <dgm:spPr/>
    </dgm:pt>
    <dgm:pt modelId="{8BA4DF2D-3252-45FF-9234-1D37AE136D1B}" type="pres">
      <dgm:prSet presAssocID="{15356C00-3989-4054-B52D-82491943F9AA}" presName="sibTrans" presStyleCnt="0"/>
      <dgm:spPr/>
    </dgm:pt>
    <dgm:pt modelId="{BF39553E-C0F5-4EC4-89B9-4FC98038F3A2}" type="pres">
      <dgm:prSet presAssocID="{22071564-13DE-42AA-920F-F4305D3D3812}" presName="composite" presStyleCnt="0"/>
      <dgm:spPr/>
    </dgm:pt>
    <dgm:pt modelId="{E02E112E-AC6D-418B-BCC4-599ED1A994BB}" type="pres">
      <dgm:prSet presAssocID="{22071564-13DE-42AA-920F-F4305D3D3812}" presName="bentUpArrow1" presStyleLbl="alignImgPlace1" presStyleIdx="1" presStyleCnt="2" custLinFactNeighborY="0"/>
      <dgm:spPr>
        <a:solidFill>
          <a:schemeClr val="accent5">
            <a:lumMod val="20000"/>
            <a:lumOff val="80000"/>
          </a:schemeClr>
        </a:solidFill>
      </dgm:spPr>
    </dgm:pt>
    <dgm:pt modelId="{227B8D9F-6E76-4850-864F-CF74E4ABBBE4}" type="pres">
      <dgm:prSet presAssocID="{22071564-13DE-42AA-920F-F4305D3D3812}" presName="ParentText" presStyleLbl="node1" presStyleIdx="1" presStyleCnt="3">
        <dgm:presLayoutVars>
          <dgm:chMax val="1"/>
          <dgm:chPref val="1"/>
          <dgm:bulletEnabled val="1"/>
        </dgm:presLayoutVars>
      </dgm:prSet>
      <dgm:spPr/>
    </dgm:pt>
    <dgm:pt modelId="{64E63809-91F7-4544-B38F-518C16050BC3}" type="pres">
      <dgm:prSet presAssocID="{22071564-13DE-42AA-920F-F4305D3D3812}" presName="ChildText" presStyleLbl="revTx" presStyleIdx="1" presStyleCnt="3">
        <dgm:presLayoutVars>
          <dgm:chMax val="0"/>
          <dgm:chPref val="0"/>
          <dgm:bulletEnabled val="1"/>
        </dgm:presLayoutVars>
      </dgm:prSet>
      <dgm:spPr/>
    </dgm:pt>
    <dgm:pt modelId="{CBE5F6B4-60FF-4115-B3E5-C2DC0BEA1149}" type="pres">
      <dgm:prSet presAssocID="{FB07F820-98E7-4C77-A297-8398D4014470}" presName="sibTrans" presStyleCnt="0"/>
      <dgm:spPr/>
    </dgm:pt>
    <dgm:pt modelId="{87EEF792-94A0-42FA-A8C4-741344C9C75E}" type="pres">
      <dgm:prSet presAssocID="{0AEB10DD-7C00-4D60-B634-204B3FBD1688}" presName="composite" presStyleCnt="0"/>
      <dgm:spPr/>
    </dgm:pt>
    <dgm:pt modelId="{1ED43B50-1126-48A3-BAEA-D5B7B9691DD1}" type="pres">
      <dgm:prSet presAssocID="{0AEB10DD-7C00-4D60-B634-204B3FBD1688}" presName="ParentText" presStyleLbl="node1" presStyleIdx="2" presStyleCnt="3">
        <dgm:presLayoutVars>
          <dgm:chMax val="1"/>
          <dgm:chPref val="1"/>
          <dgm:bulletEnabled val="1"/>
        </dgm:presLayoutVars>
      </dgm:prSet>
      <dgm:spPr/>
    </dgm:pt>
    <dgm:pt modelId="{FBE5123D-00F7-44F7-B45F-1E4DEC741C69}" type="pres">
      <dgm:prSet presAssocID="{0AEB10DD-7C00-4D60-B634-204B3FBD1688}" presName="FinalChildText" presStyleLbl="revTx" presStyleIdx="2" presStyleCnt="3">
        <dgm:presLayoutVars>
          <dgm:chMax val="0"/>
          <dgm:chPref val="0"/>
          <dgm:bulletEnabled val="1"/>
        </dgm:presLayoutVars>
      </dgm:prSet>
      <dgm:spPr/>
    </dgm:pt>
  </dgm:ptLst>
  <dgm:cxnLst>
    <dgm:cxn modelId="{CD14B122-0ED5-4E3A-BF49-70EDC9D8B3A7}" srcId="{0AEB10DD-7C00-4D60-B634-204B3FBD1688}" destId="{5A32671A-5D88-4E6E-BFB7-6CF20E8C8A73}" srcOrd="0" destOrd="0" parTransId="{26121F28-6D67-4CAE-8CAB-5545CE824AE5}" sibTransId="{5F3497C9-F5CB-4D76-A436-95A74B1AE828}"/>
    <dgm:cxn modelId="{1F69BA30-61A3-4067-AE2D-F3693BDBF992}" srcId="{FC4306BF-998D-4755-B319-5EB2629645B9}" destId="{0AEB10DD-7C00-4D60-B634-204B3FBD1688}" srcOrd="2" destOrd="0" parTransId="{504681C3-7471-4263-A394-A9D94F7CEE9F}" sibTransId="{5BDB2D25-65AC-4AA2-B801-DC9B5CE531AA}"/>
    <dgm:cxn modelId="{E690505C-F1BF-4FDB-B245-388A33CCFFE9}" type="presOf" srcId="{75246B22-6298-45B4-A0C2-8041418863AF}" destId="{D6E208F6-6A27-4119-BDB4-2FC8A614D69C}" srcOrd="0" destOrd="0" presId="urn:microsoft.com/office/officeart/2005/8/layout/StepDownProcess"/>
    <dgm:cxn modelId="{4932B560-856E-44F1-B057-022FD2C4F225}" srcId="{22071564-13DE-42AA-920F-F4305D3D3812}" destId="{9038BD19-EF83-47B3-822C-19D1B954EEA1}" srcOrd="0" destOrd="0" parTransId="{D731A86B-B022-465A-AFA2-AE266D77C255}" sibTransId="{FF796559-6C6B-4B06-BAFB-7C25EB2AE0FE}"/>
    <dgm:cxn modelId="{B759CE43-6784-4847-A1B9-FE31117C24A8}" srcId="{FC4306BF-998D-4755-B319-5EB2629645B9}" destId="{2E934224-E3B0-4F3D-8A22-24D39BD34688}" srcOrd="0" destOrd="0" parTransId="{51E5390A-F226-4407-A64D-F862247F89F3}" sibTransId="{15356C00-3989-4054-B52D-82491943F9AA}"/>
    <dgm:cxn modelId="{64881646-1B11-4755-80B0-11CDEE3555D4}" srcId="{2E934224-E3B0-4F3D-8A22-24D39BD34688}" destId="{75246B22-6298-45B4-A0C2-8041418863AF}" srcOrd="0" destOrd="0" parTransId="{E925DCD8-8487-4723-ACA8-0D5AA006B751}" sibTransId="{9F85FE62-1DC6-47DA-BE61-C744FD600167}"/>
    <dgm:cxn modelId="{FA376058-323B-4934-B1B9-0242269DB45C}" type="presOf" srcId="{0AEB10DD-7C00-4D60-B634-204B3FBD1688}" destId="{1ED43B50-1126-48A3-BAEA-D5B7B9691DD1}" srcOrd="0" destOrd="0" presId="urn:microsoft.com/office/officeart/2005/8/layout/StepDownProcess"/>
    <dgm:cxn modelId="{19E46891-6D65-4445-AA75-F5E43DD430CB}" type="presOf" srcId="{5A32671A-5D88-4E6E-BFB7-6CF20E8C8A73}" destId="{FBE5123D-00F7-44F7-B45F-1E4DEC741C69}" srcOrd="0" destOrd="0" presId="urn:microsoft.com/office/officeart/2005/8/layout/StepDownProcess"/>
    <dgm:cxn modelId="{095E11A4-43DD-4535-B47A-4EC17EBB89AC}" type="presOf" srcId="{2E934224-E3B0-4F3D-8A22-24D39BD34688}" destId="{A04C900D-3DFD-459E-BC53-216A9C15ABEA}" srcOrd="0" destOrd="0" presId="urn:microsoft.com/office/officeart/2005/8/layout/StepDownProcess"/>
    <dgm:cxn modelId="{7ACFF7D0-4C82-4EE8-87E1-A11F35456EFB}" type="presOf" srcId="{22071564-13DE-42AA-920F-F4305D3D3812}" destId="{227B8D9F-6E76-4850-864F-CF74E4ABBBE4}" srcOrd="0" destOrd="0" presId="urn:microsoft.com/office/officeart/2005/8/layout/StepDownProcess"/>
    <dgm:cxn modelId="{639065F0-4458-4CB7-A4D7-A1416B7BC808}" srcId="{FC4306BF-998D-4755-B319-5EB2629645B9}" destId="{22071564-13DE-42AA-920F-F4305D3D3812}" srcOrd="1" destOrd="0" parTransId="{FD6B73CE-29C3-45C5-A933-AE2D81A326FA}" sibTransId="{FB07F820-98E7-4C77-A297-8398D4014470}"/>
    <dgm:cxn modelId="{B88C68F4-D67D-4FD0-8496-89381D6156E8}" type="presOf" srcId="{9038BD19-EF83-47B3-822C-19D1B954EEA1}" destId="{64E63809-91F7-4544-B38F-518C16050BC3}" srcOrd="0" destOrd="0" presId="urn:microsoft.com/office/officeart/2005/8/layout/StepDownProcess"/>
    <dgm:cxn modelId="{8E6D0EF5-618F-4B50-8B33-F81ABB7BB41F}" type="presOf" srcId="{FC4306BF-998D-4755-B319-5EB2629645B9}" destId="{E888A0BE-B318-4BCE-8C71-276CBCEFD3C1}" srcOrd="0" destOrd="0" presId="urn:microsoft.com/office/officeart/2005/8/layout/StepDownProcess"/>
    <dgm:cxn modelId="{B1A475DA-77D4-439F-A7C3-384705176BA6}" type="presParOf" srcId="{E888A0BE-B318-4BCE-8C71-276CBCEFD3C1}" destId="{281FC1BF-40B9-4F69-9504-71A258144D8B}" srcOrd="0" destOrd="0" presId="urn:microsoft.com/office/officeart/2005/8/layout/StepDownProcess"/>
    <dgm:cxn modelId="{4197DCFC-116A-49B7-82B4-15A7DB5517DD}" type="presParOf" srcId="{281FC1BF-40B9-4F69-9504-71A258144D8B}" destId="{A5BCC3FF-DE47-4DAD-97F0-DFBE2DEC9973}" srcOrd="0" destOrd="0" presId="urn:microsoft.com/office/officeart/2005/8/layout/StepDownProcess"/>
    <dgm:cxn modelId="{E0EDF4DE-3681-499A-8752-E47F506A3221}" type="presParOf" srcId="{281FC1BF-40B9-4F69-9504-71A258144D8B}" destId="{A04C900D-3DFD-459E-BC53-216A9C15ABEA}" srcOrd="1" destOrd="0" presId="urn:microsoft.com/office/officeart/2005/8/layout/StepDownProcess"/>
    <dgm:cxn modelId="{A25C5FBA-5FA6-4FAB-8200-B8E7476C1A44}" type="presParOf" srcId="{281FC1BF-40B9-4F69-9504-71A258144D8B}" destId="{D6E208F6-6A27-4119-BDB4-2FC8A614D69C}" srcOrd="2" destOrd="0" presId="urn:microsoft.com/office/officeart/2005/8/layout/StepDownProcess"/>
    <dgm:cxn modelId="{8B653A73-AB8F-4BF2-A40A-2E544848F703}" type="presParOf" srcId="{E888A0BE-B318-4BCE-8C71-276CBCEFD3C1}" destId="{8BA4DF2D-3252-45FF-9234-1D37AE136D1B}" srcOrd="1" destOrd="0" presId="urn:microsoft.com/office/officeart/2005/8/layout/StepDownProcess"/>
    <dgm:cxn modelId="{ED36193D-E2B7-4406-BB0B-E02D7691D813}" type="presParOf" srcId="{E888A0BE-B318-4BCE-8C71-276CBCEFD3C1}" destId="{BF39553E-C0F5-4EC4-89B9-4FC98038F3A2}" srcOrd="2" destOrd="0" presId="urn:microsoft.com/office/officeart/2005/8/layout/StepDownProcess"/>
    <dgm:cxn modelId="{E61154CC-B7DB-487A-915B-6AA751CCF938}" type="presParOf" srcId="{BF39553E-C0F5-4EC4-89B9-4FC98038F3A2}" destId="{E02E112E-AC6D-418B-BCC4-599ED1A994BB}" srcOrd="0" destOrd="0" presId="urn:microsoft.com/office/officeart/2005/8/layout/StepDownProcess"/>
    <dgm:cxn modelId="{780A3FD4-945D-4D1B-A28C-5A0A7FD77562}" type="presParOf" srcId="{BF39553E-C0F5-4EC4-89B9-4FC98038F3A2}" destId="{227B8D9F-6E76-4850-864F-CF74E4ABBBE4}" srcOrd="1" destOrd="0" presId="urn:microsoft.com/office/officeart/2005/8/layout/StepDownProcess"/>
    <dgm:cxn modelId="{82053305-F230-41C1-B924-09A981942179}" type="presParOf" srcId="{BF39553E-C0F5-4EC4-89B9-4FC98038F3A2}" destId="{64E63809-91F7-4544-B38F-518C16050BC3}" srcOrd="2" destOrd="0" presId="urn:microsoft.com/office/officeart/2005/8/layout/StepDownProcess"/>
    <dgm:cxn modelId="{60B98C33-ECFC-4239-A776-A5D63667D707}" type="presParOf" srcId="{E888A0BE-B318-4BCE-8C71-276CBCEFD3C1}" destId="{CBE5F6B4-60FF-4115-B3E5-C2DC0BEA1149}" srcOrd="3" destOrd="0" presId="urn:microsoft.com/office/officeart/2005/8/layout/StepDownProcess"/>
    <dgm:cxn modelId="{85ECB078-91FA-4077-8AF3-B1627E4A2E65}" type="presParOf" srcId="{E888A0BE-B318-4BCE-8C71-276CBCEFD3C1}" destId="{87EEF792-94A0-42FA-A8C4-741344C9C75E}" srcOrd="4" destOrd="0" presId="urn:microsoft.com/office/officeart/2005/8/layout/StepDownProcess"/>
    <dgm:cxn modelId="{1DB20C4D-8D23-4E83-9CD0-5A64FFC9C701}" type="presParOf" srcId="{87EEF792-94A0-42FA-A8C4-741344C9C75E}" destId="{1ED43B50-1126-48A3-BAEA-D5B7B9691DD1}" srcOrd="0" destOrd="0" presId="urn:microsoft.com/office/officeart/2005/8/layout/StepDownProcess"/>
    <dgm:cxn modelId="{992E37DA-F507-4443-9024-3030C634FE3A}" type="presParOf" srcId="{87EEF792-94A0-42FA-A8C4-741344C9C75E}" destId="{FBE5123D-00F7-44F7-B45F-1E4DEC741C69}" srcOrd="1" destOrd="0" presId="urn:microsoft.com/office/officeart/2005/8/layout/StepDown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F2AAC5-C81A-4145-A3ED-7E7D19FD8AD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IN"/>
        </a:p>
      </dgm:t>
    </dgm:pt>
    <dgm:pt modelId="{F5F611FC-2400-46B2-B2A8-9AF69E439396}">
      <dgm:prSet phldrT="[Text]"/>
      <dgm:spPr/>
      <dgm:t>
        <a:bodyPr/>
        <a:lstStyle/>
        <a:p>
          <a:r>
            <a:rPr lang="en-IN" dirty="0"/>
            <a:t>TYPES OF RECRUITMENT</a:t>
          </a:r>
        </a:p>
      </dgm:t>
    </dgm:pt>
    <dgm:pt modelId="{3226FF07-E74E-438C-81FE-581CB011A28F}" type="parTrans" cxnId="{375CE7B2-F2A7-49FA-9E3D-E93076696644}">
      <dgm:prSet/>
      <dgm:spPr/>
      <dgm:t>
        <a:bodyPr/>
        <a:lstStyle/>
        <a:p>
          <a:endParaRPr lang="en-IN"/>
        </a:p>
      </dgm:t>
    </dgm:pt>
    <dgm:pt modelId="{8EAF8D9E-089F-423D-B2C8-43DC8499E43A}" type="sibTrans" cxnId="{375CE7B2-F2A7-49FA-9E3D-E93076696644}">
      <dgm:prSet/>
      <dgm:spPr/>
      <dgm:t>
        <a:bodyPr/>
        <a:lstStyle/>
        <a:p>
          <a:endParaRPr lang="en-IN"/>
        </a:p>
      </dgm:t>
    </dgm:pt>
    <dgm:pt modelId="{0895609C-BCBD-4205-910D-40524CD27FE8}">
      <dgm:prSet phldrT="[Text]"/>
      <dgm:spPr/>
      <dgm:t>
        <a:bodyPr/>
        <a:lstStyle/>
        <a:p>
          <a:r>
            <a:rPr lang="en-IN" dirty="0"/>
            <a:t>COMPLETE RECRUITMENT</a:t>
          </a:r>
        </a:p>
      </dgm:t>
    </dgm:pt>
    <dgm:pt modelId="{412526E8-20AF-4DD2-9EC3-CFC7FDAED4D1}" type="parTrans" cxnId="{75B7E108-8122-4DC8-9387-BB8E0438BA72}">
      <dgm:prSet/>
      <dgm:spPr/>
      <dgm:t>
        <a:bodyPr/>
        <a:lstStyle/>
        <a:p>
          <a:endParaRPr lang="en-IN"/>
        </a:p>
      </dgm:t>
    </dgm:pt>
    <dgm:pt modelId="{FD605260-12ED-4A6E-8778-26442D7446BD}" type="sibTrans" cxnId="{75B7E108-8122-4DC8-9387-BB8E0438BA72}">
      <dgm:prSet/>
      <dgm:spPr/>
      <dgm:t>
        <a:bodyPr/>
        <a:lstStyle/>
        <a:p>
          <a:endParaRPr lang="en-IN"/>
        </a:p>
      </dgm:t>
    </dgm:pt>
    <dgm:pt modelId="{C96FF27E-7392-4DB5-A05B-5B691613422B}">
      <dgm:prSet phldrT="[Text]"/>
      <dgm:spPr/>
      <dgm:t>
        <a:bodyPr/>
        <a:lstStyle/>
        <a:p>
          <a:r>
            <a:rPr lang="en-IN" dirty="0"/>
            <a:t>INCOMPLETE RECRUITMENT</a:t>
          </a:r>
        </a:p>
      </dgm:t>
    </dgm:pt>
    <dgm:pt modelId="{8826A797-87CB-4A40-9FC4-D85696F54F34}" type="parTrans" cxnId="{809AE323-7ECE-4352-B9FD-A66C5B0E86C6}">
      <dgm:prSet/>
      <dgm:spPr/>
      <dgm:t>
        <a:bodyPr/>
        <a:lstStyle/>
        <a:p>
          <a:endParaRPr lang="en-IN"/>
        </a:p>
      </dgm:t>
    </dgm:pt>
    <dgm:pt modelId="{B9AEFC1B-0C5B-4486-8810-6B9D3AB612F7}" type="sibTrans" cxnId="{809AE323-7ECE-4352-B9FD-A66C5B0E86C6}">
      <dgm:prSet/>
      <dgm:spPr/>
      <dgm:t>
        <a:bodyPr/>
        <a:lstStyle/>
        <a:p>
          <a:endParaRPr lang="en-IN"/>
        </a:p>
      </dgm:t>
    </dgm:pt>
    <dgm:pt modelId="{29BC2AD2-8C29-4E5F-9558-12037FFD1E1D}">
      <dgm:prSet phldrT="[Text]"/>
      <dgm:spPr/>
      <dgm:t>
        <a:bodyPr/>
        <a:lstStyle/>
        <a:p>
          <a:r>
            <a:rPr lang="en-IN" dirty="0"/>
            <a:t>NO RECRUITMENT</a:t>
          </a:r>
        </a:p>
      </dgm:t>
    </dgm:pt>
    <dgm:pt modelId="{FBB569FF-C463-4FA5-AB80-199B2135D4AF}" type="parTrans" cxnId="{E73460A4-0140-465E-8268-0EE7A74AB35E}">
      <dgm:prSet/>
      <dgm:spPr/>
      <dgm:t>
        <a:bodyPr/>
        <a:lstStyle/>
        <a:p>
          <a:endParaRPr lang="en-IN"/>
        </a:p>
      </dgm:t>
    </dgm:pt>
    <dgm:pt modelId="{97852B61-2588-4672-B9CB-5D082A47509E}" type="sibTrans" cxnId="{E73460A4-0140-465E-8268-0EE7A74AB35E}">
      <dgm:prSet/>
      <dgm:spPr/>
      <dgm:t>
        <a:bodyPr/>
        <a:lstStyle/>
        <a:p>
          <a:endParaRPr lang="en-IN"/>
        </a:p>
      </dgm:t>
    </dgm:pt>
    <dgm:pt modelId="{0B6183A3-324B-4D2E-B423-63B676E85F57}">
      <dgm:prSet/>
      <dgm:spPr/>
      <dgm:t>
        <a:bodyPr/>
        <a:lstStyle/>
        <a:p>
          <a:r>
            <a:rPr lang="en-IN" dirty="0"/>
            <a:t>DECRUITMENT</a:t>
          </a:r>
        </a:p>
      </dgm:t>
    </dgm:pt>
    <dgm:pt modelId="{FA2955AB-D0B3-46A9-B903-3B878157F48C}" type="parTrans" cxnId="{190DA711-8534-4158-8645-5DCB0FBE81D2}">
      <dgm:prSet/>
      <dgm:spPr/>
      <dgm:t>
        <a:bodyPr/>
        <a:lstStyle/>
        <a:p>
          <a:endParaRPr lang="en-IN"/>
        </a:p>
      </dgm:t>
    </dgm:pt>
    <dgm:pt modelId="{BDDC4D22-0D90-48CA-9E78-7914F0115B9D}" type="sibTrans" cxnId="{190DA711-8534-4158-8645-5DCB0FBE81D2}">
      <dgm:prSet/>
      <dgm:spPr/>
      <dgm:t>
        <a:bodyPr/>
        <a:lstStyle/>
        <a:p>
          <a:endParaRPr lang="en-IN"/>
        </a:p>
      </dgm:t>
    </dgm:pt>
    <dgm:pt modelId="{9C817A7A-9CF0-4467-8BDC-9EEEAE744928}" type="pres">
      <dgm:prSet presAssocID="{68F2AAC5-C81A-4145-A3ED-7E7D19FD8ADF}" presName="Name0" presStyleCnt="0">
        <dgm:presLayoutVars>
          <dgm:chPref val="1"/>
          <dgm:dir/>
          <dgm:animOne val="branch"/>
          <dgm:animLvl val="lvl"/>
          <dgm:resizeHandles val="exact"/>
        </dgm:presLayoutVars>
      </dgm:prSet>
      <dgm:spPr/>
    </dgm:pt>
    <dgm:pt modelId="{ED7211BE-0795-4513-BD06-D43F4FD9CCFF}" type="pres">
      <dgm:prSet presAssocID="{F5F611FC-2400-46B2-B2A8-9AF69E439396}" presName="root1" presStyleCnt="0"/>
      <dgm:spPr/>
    </dgm:pt>
    <dgm:pt modelId="{BD635EE3-499A-4ED0-83BF-F4661F133F12}" type="pres">
      <dgm:prSet presAssocID="{F5F611FC-2400-46B2-B2A8-9AF69E439396}" presName="LevelOneTextNode" presStyleLbl="node0" presStyleIdx="0" presStyleCnt="1">
        <dgm:presLayoutVars>
          <dgm:chPref val="3"/>
        </dgm:presLayoutVars>
      </dgm:prSet>
      <dgm:spPr/>
    </dgm:pt>
    <dgm:pt modelId="{C829F34C-55C4-411F-B0A3-9F2D0F0E225C}" type="pres">
      <dgm:prSet presAssocID="{F5F611FC-2400-46B2-B2A8-9AF69E439396}" presName="level2hierChild" presStyleCnt="0"/>
      <dgm:spPr/>
    </dgm:pt>
    <dgm:pt modelId="{C7379B13-FDC8-4C72-853B-E5AECCB9B7D1}" type="pres">
      <dgm:prSet presAssocID="{412526E8-20AF-4DD2-9EC3-CFC7FDAED4D1}" presName="conn2-1" presStyleLbl="parChTrans1D2" presStyleIdx="0" presStyleCnt="4"/>
      <dgm:spPr/>
    </dgm:pt>
    <dgm:pt modelId="{9B089A50-4513-42BC-BAC3-331649790317}" type="pres">
      <dgm:prSet presAssocID="{412526E8-20AF-4DD2-9EC3-CFC7FDAED4D1}" presName="connTx" presStyleLbl="parChTrans1D2" presStyleIdx="0" presStyleCnt="4"/>
      <dgm:spPr/>
    </dgm:pt>
    <dgm:pt modelId="{3B12B603-7BCF-4ED4-A82E-E91886569FDA}" type="pres">
      <dgm:prSet presAssocID="{0895609C-BCBD-4205-910D-40524CD27FE8}" presName="root2" presStyleCnt="0"/>
      <dgm:spPr/>
    </dgm:pt>
    <dgm:pt modelId="{185A1F74-1A53-4368-B63D-BB1F89B38746}" type="pres">
      <dgm:prSet presAssocID="{0895609C-BCBD-4205-910D-40524CD27FE8}" presName="LevelTwoTextNode" presStyleLbl="node2" presStyleIdx="0" presStyleCnt="4">
        <dgm:presLayoutVars>
          <dgm:chPref val="3"/>
        </dgm:presLayoutVars>
      </dgm:prSet>
      <dgm:spPr/>
    </dgm:pt>
    <dgm:pt modelId="{973454E1-8E29-40A6-9D4C-421E17F74DE2}" type="pres">
      <dgm:prSet presAssocID="{0895609C-BCBD-4205-910D-40524CD27FE8}" presName="level3hierChild" presStyleCnt="0"/>
      <dgm:spPr/>
    </dgm:pt>
    <dgm:pt modelId="{85B72872-403B-48B7-A13F-3F35C2607023}" type="pres">
      <dgm:prSet presAssocID="{8826A797-87CB-4A40-9FC4-D85696F54F34}" presName="conn2-1" presStyleLbl="parChTrans1D2" presStyleIdx="1" presStyleCnt="4"/>
      <dgm:spPr/>
    </dgm:pt>
    <dgm:pt modelId="{93A0BE9F-CC20-4886-BF84-C5D72EDC3AF8}" type="pres">
      <dgm:prSet presAssocID="{8826A797-87CB-4A40-9FC4-D85696F54F34}" presName="connTx" presStyleLbl="parChTrans1D2" presStyleIdx="1" presStyleCnt="4"/>
      <dgm:spPr/>
    </dgm:pt>
    <dgm:pt modelId="{6BB1ADC0-3F74-41A0-801C-DAF53D2F31F1}" type="pres">
      <dgm:prSet presAssocID="{C96FF27E-7392-4DB5-A05B-5B691613422B}" presName="root2" presStyleCnt="0"/>
      <dgm:spPr/>
    </dgm:pt>
    <dgm:pt modelId="{68412CD8-C761-4AAB-B3E2-98C274DCB22D}" type="pres">
      <dgm:prSet presAssocID="{C96FF27E-7392-4DB5-A05B-5B691613422B}" presName="LevelTwoTextNode" presStyleLbl="node2" presStyleIdx="1" presStyleCnt="4">
        <dgm:presLayoutVars>
          <dgm:chPref val="3"/>
        </dgm:presLayoutVars>
      </dgm:prSet>
      <dgm:spPr/>
    </dgm:pt>
    <dgm:pt modelId="{C2F442B9-5151-41AF-AA74-583E6280152A}" type="pres">
      <dgm:prSet presAssocID="{C96FF27E-7392-4DB5-A05B-5B691613422B}" presName="level3hierChild" presStyleCnt="0"/>
      <dgm:spPr/>
    </dgm:pt>
    <dgm:pt modelId="{B5ABE3D6-D9C1-4483-B9CB-B886C67C4352}" type="pres">
      <dgm:prSet presAssocID="{FBB569FF-C463-4FA5-AB80-199B2135D4AF}" presName="conn2-1" presStyleLbl="parChTrans1D2" presStyleIdx="2" presStyleCnt="4"/>
      <dgm:spPr/>
    </dgm:pt>
    <dgm:pt modelId="{8AD432CB-9703-4EF3-89F3-E0579D22D022}" type="pres">
      <dgm:prSet presAssocID="{FBB569FF-C463-4FA5-AB80-199B2135D4AF}" presName="connTx" presStyleLbl="parChTrans1D2" presStyleIdx="2" presStyleCnt="4"/>
      <dgm:spPr/>
    </dgm:pt>
    <dgm:pt modelId="{CA3383EA-5966-4296-BE00-222300EC70CA}" type="pres">
      <dgm:prSet presAssocID="{29BC2AD2-8C29-4E5F-9558-12037FFD1E1D}" presName="root2" presStyleCnt="0"/>
      <dgm:spPr/>
    </dgm:pt>
    <dgm:pt modelId="{96D0E972-FFFC-4AE5-A001-3A6EDA6ABA57}" type="pres">
      <dgm:prSet presAssocID="{29BC2AD2-8C29-4E5F-9558-12037FFD1E1D}" presName="LevelTwoTextNode" presStyleLbl="node2" presStyleIdx="2" presStyleCnt="4">
        <dgm:presLayoutVars>
          <dgm:chPref val="3"/>
        </dgm:presLayoutVars>
      </dgm:prSet>
      <dgm:spPr/>
    </dgm:pt>
    <dgm:pt modelId="{792054AA-C43F-4845-BCC5-B9E5B5D9594C}" type="pres">
      <dgm:prSet presAssocID="{29BC2AD2-8C29-4E5F-9558-12037FFD1E1D}" presName="level3hierChild" presStyleCnt="0"/>
      <dgm:spPr/>
    </dgm:pt>
    <dgm:pt modelId="{83085F7F-35F3-47F5-8140-66F5CCF90D63}" type="pres">
      <dgm:prSet presAssocID="{FA2955AB-D0B3-46A9-B903-3B878157F48C}" presName="conn2-1" presStyleLbl="parChTrans1D2" presStyleIdx="3" presStyleCnt="4"/>
      <dgm:spPr/>
    </dgm:pt>
    <dgm:pt modelId="{3FBEDC2F-D37E-4855-97CB-FE008E88E501}" type="pres">
      <dgm:prSet presAssocID="{FA2955AB-D0B3-46A9-B903-3B878157F48C}" presName="connTx" presStyleLbl="parChTrans1D2" presStyleIdx="3" presStyleCnt="4"/>
      <dgm:spPr/>
    </dgm:pt>
    <dgm:pt modelId="{05310E69-D100-4A89-8165-7C5E30018365}" type="pres">
      <dgm:prSet presAssocID="{0B6183A3-324B-4D2E-B423-63B676E85F57}" presName="root2" presStyleCnt="0"/>
      <dgm:spPr/>
    </dgm:pt>
    <dgm:pt modelId="{1BE3A56B-182A-4BE3-9569-9527631344F0}" type="pres">
      <dgm:prSet presAssocID="{0B6183A3-324B-4D2E-B423-63B676E85F57}" presName="LevelTwoTextNode" presStyleLbl="node2" presStyleIdx="3" presStyleCnt="4">
        <dgm:presLayoutVars>
          <dgm:chPref val="3"/>
        </dgm:presLayoutVars>
      </dgm:prSet>
      <dgm:spPr/>
    </dgm:pt>
    <dgm:pt modelId="{917F6317-0325-46DF-AB08-BFAAE683A8E7}" type="pres">
      <dgm:prSet presAssocID="{0B6183A3-324B-4D2E-B423-63B676E85F57}" presName="level3hierChild" presStyleCnt="0"/>
      <dgm:spPr/>
    </dgm:pt>
  </dgm:ptLst>
  <dgm:cxnLst>
    <dgm:cxn modelId="{50E5AD06-D00E-4F66-9917-8EBAB47EE96D}" type="presOf" srcId="{412526E8-20AF-4DD2-9EC3-CFC7FDAED4D1}" destId="{9B089A50-4513-42BC-BAC3-331649790317}" srcOrd="1" destOrd="0" presId="urn:microsoft.com/office/officeart/2008/layout/HorizontalMultiLevelHierarchy"/>
    <dgm:cxn modelId="{75B7E108-8122-4DC8-9387-BB8E0438BA72}" srcId="{F5F611FC-2400-46B2-B2A8-9AF69E439396}" destId="{0895609C-BCBD-4205-910D-40524CD27FE8}" srcOrd="0" destOrd="0" parTransId="{412526E8-20AF-4DD2-9EC3-CFC7FDAED4D1}" sibTransId="{FD605260-12ED-4A6E-8778-26442D7446BD}"/>
    <dgm:cxn modelId="{5C779F0B-B93A-4F0A-971C-B050200BE64C}" type="presOf" srcId="{412526E8-20AF-4DD2-9EC3-CFC7FDAED4D1}" destId="{C7379B13-FDC8-4C72-853B-E5AECCB9B7D1}" srcOrd="0" destOrd="0" presId="urn:microsoft.com/office/officeart/2008/layout/HorizontalMultiLevelHierarchy"/>
    <dgm:cxn modelId="{190DA711-8534-4158-8645-5DCB0FBE81D2}" srcId="{F5F611FC-2400-46B2-B2A8-9AF69E439396}" destId="{0B6183A3-324B-4D2E-B423-63B676E85F57}" srcOrd="3" destOrd="0" parTransId="{FA2955AB-D0B3-46A9-B903-3B878157F48C}" sibTransId="{BDDC4D22-0D90-48CA-9E78-7914F0115B9D}"/>
    <dgm:cxn modelId="{809AE323-7ECE-4352-B9FD-A66C5B0E86C6}" srcId="{F5F611FC-2400-46B2-B2A8-9AF69E439396}" destId="{C96FF27E-7392-4DB5-A05B-5B691613422B}" srcOrd="1" destOrd="0" parTransId="{8826A797-87CB-4A40-9FC4-D85696F54F34}" sibTransId="{B9AEFC1B-0C5B-4486-8810-6B9D3AB612F7}"/>
    <dgm:cxn modelId="{EC8EA632-F2A4-4614-A94E-0CA6FAADDC40}" type="presOf" srcId="{8826A797-87CB-4A40-9FC4-D85696F54F34}" destId="{85B72872-403B-48B7-A13F-3F35C2607023}" srcOrd="0" destOrd="0" presId="urn:microsoft.com/office/officeart/2008/layout/HorizontalMultiLevelHierarchy"/>
    <dgm:cxn modelId="{00E22854-C006-4CD2-9388-901BAC779D26}" type="presOf" srcId="{FA2955AB-D0B3-46A9-B903-3B878157F48C}" destId="{83085F7F-35F3-47F5-8140-66F5CCF90D63}" srcOrd="0" destOrd="0" presId="urn:microsoft.com/office/officeart/2008/layout/HorizontalMultiLevelHierarchy"/>
    <dgm:cxn modelId="{50A14D78-8154-4E1F-B70B-78EB71CF417C}" type="presOf" srcId="{FBB569FF-C463-4FA5-AB80-199B2135D4AF}" destId="{8AD432CB-9703-4EF3-89F3-E0579D22D022}" srcOrd="1" destOrd="0" presId="urn:microsoft.com/office/officeart/2008/layout/HorizontalMultiLevelHierarchy"/>
    <dgm:cxn modelId="{EBA30F88-2419-4295-8AD0-8133C9D6CF26}" type="presOf" srcId="{29BC2AD2-8C29-4E5F-9558-12037FFD1E1D}" destId="{96D0E972-FFFC-4AE5-A001-3A6EDA6ABA57}" srcOrd="0" destOrd="0" presId="urn:microsoft.com/office/officeart/2008/layout/HorizontalMultiLevelHierarchy"/>
    <dgm:cxn modelId="{E73460A4-0140-465E-8268-0EE7A74AB35E}" srcId="{F5F611FC-2400-46B2-B2A8-9AF69E439396}" destId="{29BC2AD2-8C29-4E5F-9558-12037FFD1E1D}" srcOrd="2" destOrd="0" parTransId="{FBB569FF-C463-4FA5-AB80-199B2135D4AF}" sibTransId="{97852B61-2588-4672-B9CB-5D082A47509E}"/>
    <dgm:cxn modelId="{375CE7B2-F2A7-49FA-9E3D-E93076696644}" srcId="{68F2AAC5-C81A-4145-A3ED-7E7D19FD8ADF}" destId="{F5F611FC-2400-46B2-B2A8-9AF69E439396}" srcOrd="0" destOrd="0" parTransId="{3226FF07-E74E-438C-81FE-581CB011A28F}" sibTransId="{8EAF8D9E-089F-423D-B2C8-43DC8499E43A}"/>
    <dgm:cxn modelId="{E92CDABE-B06A-49F1-85C2-B89ADFD35C9D}" type="presOf" srcId="{FA2955AB-D0B3-46A9-B903-3B878157F48C}" destId="{3FBEDC2F-D37E-4855-97CB-FE008E88E501}" srcOrd="1" destOrd="0" presId="urn:microsoft.com/office/officeart/2008/layout/HorizontalMultiLevelHierarchy"/>
    <dgm:cxn modelId="{900E6EC4-967E-4057-B027-CA4951AEE4C3}" type="presOf" srcId="{0895609C-BCBD-4205-910D-40524CD27FE8}" destId="{185A1F74-1A53-4368-B63D-BB1F89B38746}" srcOrd="0" destOrd="0" presId="urn:microsoft.com/office/officeart/2008/layout/HorizontalMultiLevelHierarchy"/>
    <dgm:cxn modelId="{92D592C4-FE13-436B-BFFC-21F5FEE90044}" type="presOf" srcId="{68F2AAC5-C81A-4145-A3ED-7E7D19FD8ADF}" destId="{9C817A7A-9CF0-4467-8BDC-9EEEAE744928}" srcOrd="0" destOrd="0" presId="urn:microsoft.com/office/officeart/2008/layout/HorizontalMultiLevelHierarchy"/>
    <dgm:cxn modelId="{184B5AD5-7704-416C-A670-5C1E710D464F}" type="presOf" srcId="{C96FF27E-7392-4DB5-A05B-5B691613422B}" destId="{68412CD8-C761-4AAB-B3E2-98C274DCB22D}" srcOrd="0" destOrd="0" presId="urn:microsoft.com/office/officeart/2008/layout/HorizontalMultiLevelHierarchy"/>
    <dgm:cxn modelId="{7A7D66DA-99F4-429B-AC86-13EB9449CC61}" type="presOf" srcId="{FBB569FF-C463-4FA5-AB80-199B2135D4AF}" destId="{B5ABE3D6-D9C1-4483-B9CB-B886C67C4352}" srcOrd="0" destOrd="0" presId="urn:microsoft.com/office/officeart/2008/layout/HorizontalMultiLevelHierarchy"/>
    <dgm:cxn modelId="{BE0374EE-BE78-4A0E-ADC6-1220A2E35FD0}" type="presOf" srcId="{8826A797-87CB-4A40-9FC4-D85696F54F34}" destId="{93A0BE9F-CC20-4886-BF84-C5D72EDC3AF8}" srcOrd="1" destOrd="0" presId="urn:microsoft.com/office/officeart/2008/layout/HorizontalMultiLevelHierarchy"/>
    <dgm:cxn modelId="{EDC0DCF0-44D2-4B03-98DD-53FFC6202438}" type="presOf" srcId="{F5F611FC-2400-46B2-B2A8-9AF69E439396}" destId="{BD635EE3-499A-4ED0-83BF-F4661F133F12}" srcOrd="0" destOrd="0" presId="urn:microsoft.com/office/officeart/2008/layout/HorizontalMultiLevelHierarchy"/>
    <dgm:cxn modelId="{126E67F8-26DD-46C4-84C7-C7B0823D83B9}" type="presOf" srcId="{0B6183A3-324B-4D2E-B423-63B676E85F57}" destId="{1BE3A56B-182A-4BE3-9569-9527631344F0}" srcOrd="0" destOrd="0" presId="urn:microsoft.com/office/officeart/2008/layout/HorizontalMultiLevelHierarchy"/>
    <dgm:cxn modelId="{C2AC696F-94BB-4214-ABD6-2BCB0A107B15}" type="presParOf" srcId="{9C817A7A-9CF0-4467-8BDC-9EEEAE744928}" destId="{ED7211BE-0795-4513-BD06-D43F4FD9CCFF}" srcOrd="0" destOrd="0" presId="urn:microsoft.com/office/officeart/2008/layout/HorizontalMultiLevelHierarchy"/>
    <dgm:cxn modelId="{84AECDD3-A3DA-466C-B10F-E1389F182A0E}" type="presParOf" srcId="{ED7211BE-0795-4513-BD06-D43F4FD9CCFF}" destId="{BD635EE3-499A-4ED0-83BF-F4661F133F12}" srcOrd="0" destOrd="0" presId="urn:microsoft.com/office/officeart/2008/layout/HorizontalMultiLevelHierarchy"/>
    <dgm:cxn modelId="{936744BE-4A70-4304-97AE-071FB48AB245}" type="presParOf" srcId="{ED7211BE-0795-4513-BD06-D43F4FD9CCFF}" destId="{C829F34C-55C4-411F-B0A3-9F2D0F0E225C}" srcOrd="1" destOrd="0" presId="urn:microsoft.com/office/officeart/2008/layout/HorizontalMultiLevelHierarchy"/>
    <dgm:cxn modelId="{BA0789C8-0069-4582-83B5-A93581214BBF}" type="presParOf" srcId="{C829F34C-55C4-411F-B0A3-9F2D0F0E225C}" destId="{C7379B13-FDC8-4C72-853B-E5AECCB9B7D1}" srcOrd="0" destOrd="0" presId="urn:microsoft.com/office/officeart/2008/layout/HorizontalMultiLevelHierarchy"/>
    <dgm:cxn modelId="{F900922F-E76D-4B0D-AF10-5108FCA20E2D}" type="presParOf" srcId="{C7379B13-FDC8-4C72-853B-E5AECCB9B7D1}" destId="{9B089A50-4513-42BC-BAC3-331649790317}" srcOrd="0" destOrd="0" presId="urn:microsoft.com/office/officeart/2008/layout/HorizontalMultiLevelHierarchy"/>
    <dgm:cxn modelId="{3C37C33C-A837-4BCE-8B5A-56C834FB9E81}" type="presParOf" srcId="{C829F34C-55C4-411F-B0A3-9F2D0F0E225C}" destId="{3B12B603-7BCF-4ED4-A82E-E91886569FDA}" srcOrd="1" destOrd="0" presId="urn:microsoft.com/office/officeart/2008/layout/HorizontalMultiLevelHierarchy"/>
    <dgm:cxn modelId="{A2DB092C-261D-421F-9B26-3D48C06F6311}" type="presParOf" srcId="{3B12B603-7BCF-4ED4-A82E-E91886569FDA}" destId="{185A1F74-1A53-4368-B63D-BB1F89B38746}" srcOrd="0" destOrd="0" presId="urn:microsoft.com/office/officeart/2008/layout/HorizontalMultiLevelHierarchy"/>
    <dgm:cxn modelId="{AD40F723-E16C-4AFE-AA7E-1D946C9B36E6}" type="presParOf" srcId="{3B12B603-7BCF-4ED4-A82E-E91886569FDA}" destId="{973454E1-8E29-40A6-9D4C-421E17F74DE2}" srcOrd="1" destOrd="0" presId="urn:microsoft.com/office/officeart/2008/layout/HorizontalMultiLevelHierarchy"/>
    <dgm:cxn modelId="{39ACD87B-D254-48DB-B632-63A2973F276F}" type="presParOf" srcId="{C829F34C-55C4-411F-B0A3-9F2D0F0E225C}" destId="{85B72872-403B-48B7-A13F-3F35C2607023}" srcOrd="2" destOrd="0" presId="urn:microsoft.com/office/officeart/2008/layout/HorizontalMultiLevelHierarchy"/>
    <dgm:cxn modelId="{65C4B9A9-45A2-4EA9-90EB-BB928144FDA2}" type="presParOf" srcId="{85B72872-403B-48B7-A13F-3F35C2607023}" destId="{93A0BE9F-CC20-4886-BF84-C5D72EDC3AF8}" srcOrd="0" destOrd="0" presId="urn:microsoft.com/office/officeart/2008/layout/HorizontalMultiLevelHierarchy"/>
    <dgm:cxn modelId="{51B7CDF1-89A2-494D-A372-E51EA0E8B7CE}" type="presParOf" srcId="{C829F34C-55C4-411F-B0A3-9F2D0F0E225C}" destId="{6BB1ADC0-3F74-41A0-801C-DAF53D2F31F1}" srcOrd="3" destOrd="0" presId="urn:microsoft.com/office/officeart/2008/layout/HorizontalMultiLevelHierarchy"/>
    <dgm:cxn modelId="{703E5F60-D000-46DD-AA00-BA6D4958B25F}" type="presParOf" srcId="{6BB1ADC0-3F74-41A0-801C-DAF53D2F31F1}" destId="{68412CD8-C761-4AAB-B3E2-98C274DCB22D}" srcOrd="0" destOrd="0" presId="urn:microsoft.com/office/officeart/2008/layout/HorizontalMultiLevelHierarchy"/>
    <dgm:cxn modelId="{37D31629-3E72-4470-809D-84617DCD3298}" type="presParOf" srcId="{6BB1ADC0-3F74-41A0-801C-DAF53D2F31F1}" destId="{C2F442B9-5151-41AF-AA74-583E6280152A}" srcOrd="1" destOrd="0" presId="urn:microsoft.com/office/officeart/2008/layout/HorizontalMultiLevelHierarchy"/>
    <dgm:cxn modelId="{48FDFFAF-2D94-4939-BD1D-6138BDC06717}" type="presParOf" srcId="{C829F34C-55C4-411F-B0A3-9F2D0F0E225C}" destId="{B5ABE3D6-D9C1-4483-B9CB-B886C67C4352}" srcOrd="4" destOrd="0" presId="urn:microsoft.com/office/officeart/2008/layout/HorizontalMultiLevelHierarchy"/>
    <dgm:cxn modelId="{942D2F6A-02B5-4683-8530-C80C3C04E903}" type="presParOf" srcId="{B5ABE3D6-D9C1-4483-B9CB-B886C67C4352}" destId="{8AD432CB-9703-4EF3-89F3-E0579D22D022}" srcOrd="0" destOrd="0" presId="urn:microsoft.com/office/officeart/2008/layout/HorizontalMultiLevelHierarchy"/>
    <dgm:cxn modelId="{46DD8DA1-950A-473C-90C3-5C9F2FF0606E}" type="presParOf" srcId="{C829F34C-55C4-411F-B0A3-9F2D0F0E225C}" destId="{CA3383EA-5966-4296-BE00-222300EC70CA}" srcOrd="5" destOrd="0" presId="urn:microsoft.com/office/officeart/2008/layout/HorizontalMultiLevelHierarchy"/>
    <dgm:cxn modelId="{7061D21D-28C4-499F-99D4-6B0ADF787F09}" type="presParOf" srcId="{CA3383EA-5966-4296-BE00-222300EC70CA}" destId="{96D0E972-FFFC-4AE5-A001-3A6EDA6ABA57}" srcOrd="0" destOrd="0" presId="urn:microsoft.com/office/officeart/2008/layout/HorizontalMultiLevelHierarchy"/>
    <dgm:cxn modelId="{F1F7EBEF-ED8E-467D-9285-BFBB37B86D7F}" type="presParOf" srcId="{CA3383EA-5966-4296-BE00-222300EC70CA}" destId="{792054AA-C43F-4845-BCC5-B9E5B5D9594C}" srcOrd="1" destOrd="0" presId="urn:microsoft.com/office/officeart/2008/layout/HorizontalMultiLevelHierarchy"/>
    <dgm:cxn modelId="{F452B25B-066A-4C5B-8A03-398591DB56EA}" type="presParOf" srcId="{C829F34C-55C4-411F-B0A3-9F2D0F0E225C}" destId="{83085F7F-35F3-47F5-8140-66F5CCF90D63}" srcOrd="6" destOrd="0" presId="urn:microsoft.com/office/officeart/2008/layout/HorizontalMultiLevelHierarchy"/>
    <dgm:cxn modelId="{FD761A79-15D6-46AA-A41D-F41E9FB56FFC}" type="presParOf" srcId="{83085F7F-35F3-47F5-8140-66F5CCF90D63}" destId="{3FBEDC2F-D37E-4855-97CB-FE008E88E501}" srcOrd="0" destOrd="0" presId="urn:microsoft.com/office/officeart/2008/layout/HorizontalMultiLevelHierarchy"/>
    <dgm:cxn modelId="{B716E6B9-644A-4EC4-A467-3B294321A4A2}" type="presParOf" srcId="{C829F34C-55C4-411F-B0A3-9F2D0F0E225C}" destId="{05310E69-D100-4A89-8165-7C5E30018365}" srcOrd="7" destOrd="0" presId="urn:microsoft.com/office/officeart/2008/layout/HorizontalMultiLevelHierarchy"/>
    <dgm:cxn modelId="{CF5E503F-10F7-4DAD-BC53-1451282E909D}" type="presParOf" srcId="{05310E69-D100-4A89-8165-7C5E30018365}" destId="{1BE3A56B-182A-4BE3-9569-9527631344F0}" srcOrd="0" destOrd="0" presId="urn:microsoft.com/office/officeart/2008/layout/HorizontalMultiLevelHierarchy"/>
    <dgm:cxn modelId="{7972B8B1-104C-486A-AE4F-33297DF0EC18}" type="presParOf" srcId="{05310E69-D100-4A89-8165-7C5E30018365}" destId="{917F6317-0325-46DF-AB08-BFAAE683A8E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CC3FF-DE47-4DAD-97F0-DFBE2DEC9973}">
      <dsp:nvSpPr>
        <dsp:cNvPr id="0" name=""/>
        <dsp:cNvSpPr/>
      </dsp:nvSpPr>
      <dsp:spPr>
        <a:xfrm rot="5400000">
          <a:off x="2255795" y="1210405"/>
          <a:ext cx="1147580" cy="1306479"/>
        </a:xfrm>
        <a:prstGeom prst="bentUpArrow">
          <a:avLst>
            <a:gd name="adj1" fmla="val 32840"/>
            <a:gd name="adj2" fmla="val 25000"/>
            <a:gd name="adj3" fmla="val 35780"/>
          </a:avLst>
        </a:prstGeom>
        <a:solidFill>
          <a:schemeClr val="accent5">
            <a:lumMod val="20000"/>
            <a:lumOff val="80000"/>
          </a:schemeClr>
        </a:solidFill>
        <a:ln>
          <a:noFill/>
        </a:ln>
        <a:effectLst/>
      </dsp:spPr>
      <dsp:style>
        <a:lnRef idx="0">
          <a:scrgbClr r="0" g="0" b="0"/>
        </a:lnRef>
        <a:fillRef idx="1">
          <a:scrgbClr r="0" g="0" b="0"/>
        </a:fillRef>
        <a:effectRef idx="2">
          <a:scrgbClr r="0" g="0" b="0"/>
        </a:effectRef>
        <a:fontRef idx="minor"/>
      </dsp:style>
    </dsp:sp>
    <dsp:sp modelId="{A04C900D-3DFD-459E-BC53-216A9C15ABEA}">
      <dsp:nvSpPr>
        <dsp:cNvPr id="0" name=""/>
        <dsp:cNvSpPr/>
      </dsp:nvSpPr>
      <dsp:spPr>
        <a:xfrm>
          <a:off x="1953823" y="57711"/>
          <a:ext cx="1881196" cy="1183189"/>
        </a:xfrm>
        <a:prstGeom prst="roundRect">
          <a:avLst>
            <a:gd name="adj" fmla="val 16670"/>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Introduction</a:t>
          </a:r>
        </a:p>
      </dsp:txBody>
      <dsp:txXfrm>
        <a:off x="2011592" y="115480"/>
        <a:ext cx="1765658" cy="1067651"/>
      </dsp:txXfrm>
    </dsp:sp>
    <dsp:sp modelId="{D6E208F6-6A27-4119-BDB4-2FC8A614D69C}">
      <dsp:nvSpPr>
        <dsp:cNvPr id="0" name=""/>
        <dsp:cNvSpPr/>
      </dsp:nvSpPr>
      <dsp:spPr>
        <a:xfrm>
          <a:off x="3836277" y="41063"/>
          <a:ext cx="1499701" cy="1145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t>What is Recruitment</a:t>
          </a:r>
          <a:r>
            <a:rPr lang="en-IN" sz="1500" kern="1200" dirty="0"/>
            <a:t>? </a:t>
          </a:r>
        </a:p>
      </dsp:txBody>
      <dsp:txXfrm>
        <a:off x="3836277" y="41063"/>
        <a:ext cx="1499701" cy="1145318"/>
      </dsp:txXfrm>
    </dsp:sp>
    <dsp:sp modelId="{E02E112E-AC6D-418B-BCC4-599ED1A994BB}">
      <dsp:nvSpPr>
        <dsp:cNvPr id="0" name=""/>
        <dsp:cNvSpPr/>
      </dsp:nvSpPr>
      <dsp:spPr>
        <a:xfrm rot="5400000">
          <a:off x="3893392" y="2729408"/>
          <a:ext cx="1147580" cy="1306479"/>
        </a:xfrm>
        <a:prstGeom prst="bentUpArrow">
          <a:avLst>
            <a:gd name="adj1" fmla="val 32840"/>
            <a:gd name="adj2" fmla="val 25000"/>
            <a:gd name="adj3" fmla="val 35780"/>
          </a:avLst>
        </a:prstGeom>
        <a:solidFill>
          <a:schemeClr val="accent5">
            <a:lumMod val="20000"/>
            <a:lumOff val="80000"/>
          </a:schemeClr>
        </a:solidFill>
        <a:ln>
          <a:noFill/>
        </a:ln>
        <a:effectLst/>
      </dsp:spPr>
      <dsp:style>
        <a:lnRef idx="0">
          <a:scrgbClr r="0" g="0" b="0"/>
        </a:lnRef>
        <a:fillRef idx="1">
          <a:scrgbClr r="0" g="0" b="0"/>
        </a:fillRef>
        <a:effectRef idx="2">
          <a:scrgbClr r="0" g="0" b="0"/>
        </a:effectRef>
        <a:fontRef idx="minor"/>
      </dsp:style>
    </dsp:sp>
    <dsp:sp modelId="{227B8D9F-6E76-4850-864F-CF74E4ABBBE4}">
      <dsp:nvSpPr>
        <dsp:cNvPr id="0" name=""/>
        <dsp:cNvSpPr/>
      </dsp:nvSpPr>
      <dsp:spPr>
        <a:xfrm>
          <a:off x="3589353" y="1457292"/>
          <a:ext cx="1931849" cy="1352232"/>
        </a:xfrm>
        <a:prstGeom prst="roundRect">
          <a:avLst>
            <a:gd name="adj" fmla="val 16670"/>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dirty="0"/>
            <a:t>Theories of Recruitment</a:t>
          </a:r>
        </a:p>
      </dsp:txBody>
      <dsp:txXfrm>
        <a:off x="3655375" y="1523314"/>
        <a:ext cx="1799805" cy="1220188"/>
      </dsp:txXfrm>
    </dsp:sp>
    <dsp:sp modelId="{64E63809-91F7-4544-B38F-518C16050BC3}">
      <dsp:nvSpPr>
        <dsp:cNvPr id="0" name=""/>
        <dsp:cNvSpPr/>
      </dsp:nvSpPr>
      <dsp:spPr>
        <a:xfrm>
          <a:off x="5521203" y="1586258"/>
          <a:ext cx="1405043" cy="1092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t>Different theories.</a:t>
          </a:r>
        </a:p>
      </dsp:txBody>
      <dsp:txXfrm>
        <a:off x="5521203" y="1586258"/>
        <a:ext cx="1405043" cy="1092933"/>
      </dsp:txXfrm>
    </dsp:sp>
    <dsp:sp modelId="{1ED43B50-1126-48A3-BAEA-D5B7B9691DD1}">
      <dsp:nvSpPr>
        <dsp:cNvPr id="0" name=""/>
        <dsp:cNvSpPr/>
      </dsp:nvSpPr>
      <dsp:spPr>
        <a:xfrm>
          <a:off x="5201623" y="2976295"/>
          <a:ext cx="1931849" cy="1352232"/>
        </a:xfrm>
        <a:prstGeom prst="roundRect">
          <a:avLst>
            <a:gd name="adj" fmla="val 16670"/>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dirty="0"/>
            <a:t>ABLB, MLB</a:t>
          </a:r>
        </a:p>
      </dsp:txBody>
      <dsp:txXfrm>
        <a:off x="5267645" y="3042317"/>
        <a:ext cx="1799805" cy="1220188"/>
      </dsp:txXfrm>
    </dsp:sp>
    <dsp:sp modelId="{FBE5123D-00F7-44F7-B45F-1E4DEC741C69}">
      <dsp:nvSpPr>
        <dsp:cNvPr id="0" name=""/>
        <dsp:cNvSpPr/>
      </dsp:nvSpPr>
      <dsp:spPr>
        <a:xfrm>
          <a:off x="7133473" y="3105261"/>
          <a:ext cx="1405043" cy="1092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t>What are those test, principle and diagnosis.</a:t>
          </a:r>
        </a:p>
      </dsp:txBody>
      <dsp:txXfrm>
        <a:off x="7133473" y="3105261"/>
        <a:ext cx="1405043" cy="1092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85F7F-35F3-47F5-8140-66F5CCF90D63}">
      <dsp:nvSpPr>
        <dsp:cNvPr id="0" name=""/>
        <dsp:cNvSpPr/>
      </dsp:nvSpPr>
      <dsp:spPr>
        <a:xfrm>
          <a:off x="2803350" y="3063765"/>
          <a:ext cx="763735" cy="2182932"/>
        </a:xfrm>
        <a:custGeom>
          <a:avLst/>
          <a:gdLst/>
          <a:ahLst/>
          <a:cxnLst/>
          <a:rect l="0" t="0" r="0" b="0"/>
          <a:pathLst>
            <a:path>
              <a:moveTo>
                <a:pt x="0" y="0"/>
              </a:moveTo>
              <a:lnTo>
                <a:pt x="381867" y="0"/>
              </a:lnTo>
              <a:lnTo>
                <a:pt x="381867" y="2182932"/>
              </a:lnTo>
              <a:lnTo>
                <a:pt x="763735" y="21829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N" sz="800" kern="1200"/>
        </a:p>
      </dsp:txBody>
      <dsp:txXfrm>
        <a:off x="3127401" y="4097414"/>
        <a:ext cx="115633" cy="115633"/>
      </dsp:txXfrm>
    </dsp:sp>
    <dsp:sp modelId="{B5ABE3D6-D9C1-4483-B9CB-B886C67C4352}">
      <dsp:nvSpPr>
        <dsp:cNvPr id="0" name=""/>
        <dsp:cNvSpPr/>
      </dsp:nvSpPr>
      <dsp:spPr>
        <a:xfrm>
          <a:off x="2803350" y="3063765"/>
          <a:ext cx="763735" cy="727644"/>
        </a:xfrm>
        <a:custGeom>
          <a:avLst/>
          <a:gdLst/>
          <a:ahLst/>
          <a:cxnLst/>
          <a:rect l="0" t="0" r="0" b="0"/>
          <a:pathLst>
            <a:path>
              <a:moveTo>
                <a:pt x="0" y="0"/>
              </a:moveTo>
              <a:lnTo>
                <a:pt x="381867" y="0"/>
              </a:lnTo>
              <a:lnTo>
                <a:pt x="381867" y="727644"/>
              </a:lnTo>
              <a:lnTo>
                <a:pt x="763735" y="727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158846" y="3401215"/>
        <a:ext cx="52743" cy="52743"/>
      </dsp:txXfrm>
    </dsp:sp>
    <dsp:sp modelId="{85B72872-403B-48B7-A13F-3F35C2607023}">
      <dsp:nvSpPr>
        <dsp:cNvPr id="0" name=""/>
        <dsp:cNvSpPr/>
      </dsp:nvSpPr>
      <dsp:spPr>
        <a:xfrm>
          <a:off x="2803350" y="2336121"/>
          <a:ext cx="763735" cy="727644"/>
        </a:xfrm>
        <a:custGeom>
          <a:avLst/>
          <a:gdLst/>
          <a:ahLst/>
          <a:cxnLst/>
          <a:rect l="0" t="0" r="0" b="0"/>
          <a:pathLst>
            <a:path>
              <a:moveTo>
                <a:pt x="0" y="727644"/>
              </a:moveTo>
              <a:lnTo>
                <a:pt x="381867" y="727644"/>
              </a:lnTo>
              <a:lnTo>
                <a:pt x="381867" y="0"/>
              </a:lnTo>
              <a:lnTo>
                <a:pt x="76373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158846" y="2673571"/>
        <a:ext cx="52743" cy="52743"/>
      </dsp:txXfrm>
    </dsp:sp>
    <dsp:sp modelId="{C7379B13-FDC8-4C72-853B-E5AECCB9B7D1}">
      <dsp:nvSpPr>
        <dsp:cNvPr id="0" name=""/>
        <dsp:cNvSpPr/>
      </dsp:nvSpPr>
      <dsp:spPr>
        <a:xfrm>
          <a:off x="2803350" y="880832"/>
          <a:ext cx="763735" cy="2182932"/>
        </a:xfrm>
        <a:custGeom>
          <a:avLst/>
          <a:gdLst/>
          <a:ahLst/>
          <a:cxnLst/>
          <a:rect l="0" t="0" r="0" b="0"/>
          <a:pathLst>
            <a:path>
              <a:moveTo>
                <a:pt x="0" y="2182932"/>
              </a:moveTo>
              <a:lnTo>
                <a:pt x="381867" y="2182932"/>
              </a:lnTo>
              <a:lnTo>
                <a:pt x="381867" y="0"/>
              </a:lnTo>
              <a:lnTo>
                <a:pt x="76373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N" sz="800" kern="1200"/>
        </a:p>
      </dsp:txBody>
      <dsp:txXfrm>
        <a:off x="3127401" y="1914482"/>
        <a:ext cx="115633" cy="115633"/>
      </dsp:txXfrm>
    </dsp:sp>
    <dsp:sp modelId="{BD635EE3-499A-4ED0-83BF-F4661F133F12}">
      <dsp:nvSpPr>
        <dsp:cNvPr id="0" name=""/>
        <dsp:cNvSpPr/>
      </dsp:nvSpPr>
      <dsp:spPr>
        <a:xfrm rot="16200000">
          <a:off x="-842530" y="2481650"/>
          <a:ext cx="6127531" cy="11642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IN" sz="4700" kern="1200" dirty="0"/>
            <a:t>TYPES OF RECRUITMENT</a:t>
          </a:r>
        </a:p>
      </dsp:txBody>
      <dsp:txXfrm>
        <a:off x="-842530" y="2481650"/>
        <a:ext cx="6127531" cy="1164230"/>
      </dsp:txXfrm>
    </dsp:sp>
    <dsp:sp modelId="{185A1F74-1A53-4368-B63D-BB1F89B38746}">
      <dsp:nvSpPr>
        <dsp:cNvPr id="0" name=""/>
        <dsp:cNvSpPr/>
      </dsp:nvSpPr>
      <dsp:spPr>
        <a:xfrm>
          <a:off x="3567086" y="298717"/>
          <a:ext cx="3818677" cy="11642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IN" sz="3900" kern="1200" dirty="0"/>
            <a:t>COMPLETE RECRUITMENT</a:t>
          </a:r>
        </a:p>
      </dsp:txBody>
      <dsp:txXfrm>
        <a:off x="3567086" y="298717"/>
        <a:ext cx="3818677" cy="1164230"/>
      </dsp:txXfrm>
    </dsp:sp>
    <dsp:sp modelId="{68412CD8-C761-4AAB-B3E2-98C274DCB22D}">
      <dsp:nvSpPr>
        <dsp:cNvPr id="0" name=""/>
        <dsp:cNvSpPr/>
      </dsp:nvSpPr>
      <dsp:spPr>
        <a:xfrm>
          <a:off x="3567086" y="1754005"/>
          <a:ext cx="3818677" cy="11642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IN" sz="3900" kern="1200" dirty="0"/>
            <a:t>INCOMPLETE RECRUITMENT</a:t>
          </a:r>
        </a:p>
      </dsp:txBody>
      <dsp:txXfrm>
        <a:off x="3567086" y="1754005"/>
        <a:ext cx="3818677" cy="1164230"/>
      </dsp:txXfrm>
    </dsp:sp>
    <dsp:sp modelId="{96D0E972-FFFC-4AE5-A001-3A6EDA6ABA57}">
      <dsp:nvSpPr>
        <dsp:cNvPr id="0" name=""/>
        <dsp:cNvSpPr/>
      </dsp:nvSpPr>
      <dsp:spPr>
        <a:xfrm>
          <a:off x="3567086" y="3209294"/>
          <a:ext cx="3818677" cy="11642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IN" sz="3900" kern="1200" dirty="0"/>
            <a:t>NO RECRUITMENT</a:t>
          </a:r>
        </a:p>
      </dsp:txBody>
      <dsp:txXfrm>
        <a:off x="3567086" y="3209294"/>
        <a:ext cx="3818677" cy="1164230"/>
      </dsp:txXfrm>
    </dsp:sp>
    <dsp:sp modelId="{1BE3A56B-182A-4BE3-9569-9527631344F0}">
      <dsp:nvSpPr>
        <dsp:cNvPr id="0" name=""/>
        <dsp:cNvSpPr/>
      </dsp:nvSpPr>
      <dsp:spPr>
        <a:xfrm>
          <a:off x="3567086" y="4664582"/>
          <a:ext cx="3818677" cy="11642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IN" sz="3900" kern="1200" dirty="0"/>
            <a:t>DECRUITMENT</a:t>
          </a:r>
        </a:p>
      </dsp:txBody>
      <dsp:txXfrm>
        <a:off x="3567086" y="4664582"/>
        <a:ext cx="3818677" cy="116423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4D02-F7DA-4E7C-BDD5-988566A2D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018F877-C377-4700-826A-EC4433D40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AC4445E-8F1C-48CE-B9DB-C0E82B4F1005}"/>
              </a:ext>
            </a:extLst>
          </p:cNvPr>
          <p:cNvSpPr>
            <a:spLocks noGrp="1"/>
          </p:cNvSpPr>
          <p:nvPr>
            <p:ph type="dt" sz="half" idx="10"/>
          </p:nvPr>
        </p:nvSpPr>
        <p:spPr/>
        <p:txBody>
          <a:bodyPr/>
          <a:lstStyle/>
          <a:p>
            <a:fld id="{11A80311-BB93-48E9-B120-79B73CA28446}" type="datetimeFigureOut">
              <a:rPr lang="en-IN" smtClean="0"/>
              <a:t>28-12-2020</a:t>
            </a:fld>
            <a:endParaRPr lang="en-IN"/>
          </a:p>
        </p:txBody>
      </p:sp>
      <p:sp>
        <p:nvSpPr>
          <p:cNvPr id="5" name="Footer Placeholder 4">
            <a:extLst>
              <a:ext uri="{FF2B5EF4-FFF2-40B4-BE49-F238E27FC236}">
                <a16:creationId xmlns:a16="http://schemas.microsoft.com/office/drawing/2014/main" id="{49996297-E0D7-401A-A7EA-3B1F630552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4CEF65-4C77-4B02-850F-24FC5F1DE70E}"/>
              </a:ext>
            </a:extLst>
          </p:cNvPr>
          <p:cNvSpPr>
            <a:spLocks noGrp="1"/>
          </p:cNvSpPr>
          <p:nvPr>
            <p:ph type="sldNum" sz="quarter" idx="12"/>
          </p:nvPr>
        </p:nvSpPr>
        <p:spPr/>
        <p:txBody>
          <a:bodyPr/>
          <a:lstStyle/>
          <a:p>
            <a:fld id="{4ABD13D4-03C1-42E3-9203-46B721C16446}" type="slidenum">
              <a:rPr lang="en-IN" smtClean="0"/>
              <a:t>‹#›</a:t>
            </a:fld>
            <a:endParaRPr lang="en-IN"/>
          </a:p>
        </p:txBody>
      </p:sp>
    </p:spTree>
    <p:extLst>
      <p:ext uri="{BB962C8B-B14F-4D97-AF65-F5344CB8AC3E}">
        <p14:creationId xmlns:p14="http://schemas.microsoft.com/office/powerpoint/2010/main" val="243080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07D7-912A-47C7-A1E3-F4443F272C6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BED688F-8BE3-48DE-84B7-F1418E529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28A1F1-570E-49EB-8DBB-A615D228435E}"/>
              </a:ext>
            </a:extLst>
          </p:cNvPr>
          <p:cNvSpPr>
            <a:spLocks noGrp="1"/>
          </p:cNvSpPr>
          <p:nvPr>
            <p:ph type="dt" sz="half" idx="10"/>
          </p:nvPr>
        </p:nvSpPr>
        <p:spPr/>
        <p:txBody>
          <a:bodyPr/>
          <a:lstStyle/>
          <a:p>
            <a:fld id="{11A80311-BB93-48E9-B120-79B73CA28446}" type="datetimeFigureOut">
              <a:rPr lang="en-IN" smtClean="0"/>
              <a:t>28-12-2020</a:t>
            </a:fld>
            <a:endParaRPr lang="en-IN"/>
          </a:p>
        </p:txBody>
      </p:sp>
      <p:sp>
        <p:nvSpPr>
          <p:cNvPr id="5" name="Footer Placeholder 4">
            <a:extLst>
              <a:ext uri="{FF2B5EF4-FFF2-40B4-BE49-F238E27FC236}">
                <a16:creationId xmlns:a16="http://schemas.microsoft.com/office/drawing/2014/main" id="{4ECEFEB9-A82C-4BCF-BC7C-9C3E174D92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BFB01E-0FFC-4589-A746-C33667F408D0}"/>
              </a:ext>
            </a:extLst>
          </p:cNvPr>
          <p:cNvSpPr>
            <a:spLocks noGrp="1"/>
          </p:cNvSpPr>
          <p:nvPr>
            <p:ph type="sldNum" sz="quarter" idx="12"/>
          </p:nvPr>
        </p:nvSpPr>
        <p:spPr/>
        <p:txBody>
          <a:bodyPr/>
          <a:lstStyle/>
          <a:p>
            <a:fld id="{4ABD13D4-03C1-42E3-9203-46B721C16446}" type="slidenum">
              <a:rPr lang="en-IN" smtClean="0"/>
              <a:t>‹#›</a:t>
            </a:fld>
            <a:endParaRPr lang="en-IN"/>
          </a:p>
        </p:txBody>
      </p:sp>
    </p:spTree>
    <p:extLst>
      <p:ext uri="{BB962C8B-B14F-4D97-AF65-F5344CB8AC3E}">
        <p14:creationId xmlns:p14="http://schemas.microsoft.com/office/powerpoint/2010/main" val="344845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1C03F-9B24-4FC1-8BB2-DF2EB5DDB7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9262B8-0236-4919-9C38-4438F19271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85C67A5-6B56-41D8-B3D2-DBF924E1756F}"/>
              </a:ext>
            </a:extLst>
          </p:cNvPr>
          <p:cNvSpPr>
            <a:spLocks noGrp="1"/>
          </p:cNvSpPr>
          <p:nvPr>
            <p:ph type="dt" sz="half" idx="10"/>
          </p:nvPr>
        </p:nvSpPr>
        <p:spPr/>
        <p:txBody>
          <a:bodyPr/>
          <a:lstStyle/>
          <a:p>
            <a:fld id="{11A80311-BB93-48E9-B120-79B73CA28446}" type="datetimeFigureOut">
              <a:rPr lang="en-IN" smtClean="0"/>
              <a:t>28-12-2020</a:t>
            </a:fld>
            <a:endParaRPr lang="en-IN"/>
          </a:p>
        </p:txBody>
      </p:sp>
      <p:sp>
        <p:nvSpPr>
          <p:cNvPr id="5" name="Footer Placeholder 4">
            <a:extLst>
              <a:ext uri="{FF2B5EF4-FFF2-40B4-BE49-F238E27FC236}">
                <a16:creationId xmlns:a16="http://schemas.microsoft.com/office/drawing/2014/main" id="{4FF6E9E0-8956-4C6B-BCF6-6677122504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15E92A-B43C-4801-8A79-756F148AA7D5}"/>
              </a:ext>
            </a:extLst>
          </p:cNvPr>
          <p:cNvSpPr>
            <a:spLocks noGrp="1"/>
          </p:cNvSpPr>
          <p:nvPr>
            <p:ph type="sldNum" sz="quarter" idx="12"/>
          </p:nvPr>
        </p:nvSpPr>
        <p:spPr/>
        <p:txBody>
          <a:bodyPr/>
          <a:lstStyle/>
          <a:p>
            <a:fld id="{4ABD13D4-03C1-42E3-9203-46B721C16446}" type="slidenum">
              <a:rPr lang="en-IN" smtClean="0"/>
              <a:t>‹#›</a:t>
            </a:fld>
            <a:endParaRPr lang="en-IN"/>
          </a:p>
        </p:txBody>
      </p:sp>
    </p:spTree>
    <p:extLst>
      <p:ext uri="{BB962C8B-B14F-4D97-AF65-F5344CB8AC3E}">
        <p14:creationId xmlns:p14="http://schemas.microsoft.com/office/powerpoint/2010/main" val="42405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9594-84A9-4688-BD8D-C4197EB8FDA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8AEE294-8923-454A-A0B9-AE1696DB39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2F8D4A-6E49-475F-8111-257A89576534}"/>
              </a:ext>
            </a:extLst>
          </p:cNvPr>
          <p:cNvSpPr>
            <a:spLocks noGrp="1"/>
          </p:cNvSpPr>
          <p:nvPr>
            <p:ph type="dt" sz="half" idx="10"/>
          </p:nvPr>
        </p:nvSpPr>
        <p:spPr/>
        <p:txBody>
          <a:bodyPr/>
          <a:lstStyle/>
          <a:p>
            <a:fld id="{11A80311-BB93-48E9-B120-79B73CA28446}" type="datetimeFigureOut">
              <a:rPr lang="en-IN" smtClean="0"/>
              <a:t>28-12-2020</a:t>
            </a:fld>
            <a:endParaRPr lang="en-IN"/>
          </a:p>
        </p:txBody>
      </p:sp>
      <p:sp>
        <p:nvSpPr>
          <p:cNvPr id="5" name="Footer Placeholder 4">
            <a:extLst>
              <a:ext uri="{FF2B5EF4-FFF2-40B4-BE49-F238E27FC236}">
                <a16:creationId xmlns:a16="http://schemas.microsoft.com/office/drawing/2014/main" id="{2F5314C6-33A8-4415-9686-C4E1B4CA36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066060C-7CE2-4EFE-B231-AB021FF48D1C}"/>
              </a:ext>
            </a:extLst>
          </p:cNvPr>
          <p:cNvSpPr>
            <a:spLocks noGrp="1"/>
          </p:cNvSpPr>
          <p:nvPr>
            <p:ph type="sldNum" sz="quarter" idx="12"/>
          </p:nvPr>
        </p:nvSpPr>
        <p:spPr/>
        <p:txBody>
          <a:bodyPr/>
          <a:lstStyle/>
          <a:p>
            <a:fld id="{4ABD13D4-03C1-42E3-9203-46B721C16446}" type="slidenum">
              <a:rPr lang="en-IN" smtClean="0"/>
              <a:t>‹#›</a:t>
            </a:fld>
            <a:endParaRPr lang="en-IN"/>
          </a:p>
        </p:txBody>
      </p:sp>
    </p:spTree>
    <p:extLst>
      <p:ext uri="{BB962C8B-B14F-4D97-AF65-F5344CB8AC3E}">
        <p14:creationId xmlns:p14="http://schemas.microsoft.com/office/powerpoint/2010/main" val="20404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66C0-0D1D-4A8B-85CA-9616D437DE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84E44B1-3E42-432F-A170-03F7E2384D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CFEB7-131B-4487-B7E3-B139B1866B74}"/>
              </a:ext>
            </a:extLst>
          </p:cNvPr>
          <p:cNvSpPr>
            <a:spLocks noGrp="1"/>
          </p:cNvSpPr>
          <p:nvPr>
            <p:ph type="dt" sz="half" idx="10"/>
          </p:nvPr>
        </p:nvSpPr>
        <p:spPr/>
        <p:txBody>
          <a:bodyPr/>
          <a:lstStyle/>
          <a:p>
            <a:fld id="{11A80311-BB93-48E9-B120-79B73CA28446}" type="datetimeFigureOut">
              <a:rPr lang="en-IN" smtClean="0"/>
              <a:t>28-12-2020</a:t>
            </a:fld>
            <a:endParaRPr lang="en-IN"/>
          </a:p>
        </p:txBody>
      </p:sp>
      <p:sp>
        <p:nvSpPr>
          <p:cNvPr id="5" name="Footer Placeholder 4">
            <a:extLst>
              <a:ext uri="{FF2B5EF4-FFF2-40B4-BE49-F238E27FC236}">
                <a16:creationId xmlns:a16="http://schemas.microsoft.com/office/drawing/2014/main" id="{3AE2867E-F6B8-4322-949E-FEB2FB2576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FE0DFCA-8C1B-4855-85D3-6FB233B8E43C}"/>
              </a:ext>
            </a:extLst>
          </p:cNvPr>
          <p:cNvSpPr>
            <a:spLocks noGrp="1"/>
          </p:cNvSpPr>
          <p:nvPr>
            <p:ph type="sldNum" sz="quarter" idx="12"/>
          </p:nvPr>
        </p:nvSpPr>
        <p:spPr/>
        <p:txBody>
          <a:bodyPr/>
          <a:lstStyle/>
          <a:p>
            <a:fld id="{4ABD13D4-03C1-42E3-9203-46B721C16446}" type="slidenum">
              <a:rPr lang="en-IN" smtClean="0"/>
              <a:t>‹#›</a:t>
            </a:fld>
            <a:endParaRPr lang="en-IN"/>
          </a:p>
        </p:txBody>
      </p:sp>
    </p:spTree>
    <p:extLst>
      <p:ext uri="{BB962C8B-B14F-4D97-AF65-F5344CB8AC3E}">
        <p14:creationId xmlns:p14="http://schemas.microsoft.com/office/powerpoint/2010/main" val="350105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E619-55E9-47A1-9FB2-09397D332C1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AFA40C5-89CC-4653-83AB-FC2BA23C89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18C4A77-31E0-46D3-B466-2DC23D252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F1C0082-7E99-4155-8B81-3D961FED4718}"/>
              </a:ext>
            </a:extLst>
          </p:cNvPr>
          <p:cNvSpPr>
            <a:spLocks noGrp="1"/>
          </p:cNvSpPr>
          <p:nvPr>
            <p:ph type="dt" sz="half" idx="10"/>
          </p:nvPr>
        </p:nvSpPr>
        <p:spPr/>
        <p:txBody>
          <a:bodyPr/>
          <a:lstStyle/>
          <a:p>
            <a:fld id="{11A80311-BB93-48E9-B120-79B73CA28446}" type="datetimeFigureOut">
              <a:rPr lang="en-IN" smtClean="0"/>
              <a:t>28-12-2020</a:t>
            </a:fld>
            <a:endParaRPr lang="en-IN"/>
          </a:p>
        </p:txBody>
      </p:sp>
      <p:sp>
        <p:nvSpPr>
          <p:cNvPr id="6" name="Footer Placeholder 5">
            <a:extLst>
              <a:ext uri="{FF2B5EF4-FFF2-40B4-BE49-F238E27FC236}">
                <a16:creationId xmlns:a16="http://schemas.microsoft.com/office/drawing/2014/main" id="{7EE23343-710E-48EE-8F86-2647A97CE70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8DEA470-70C3-4618-9605-1654758FD6E4}"/>
              </a:ext>
            </a:extLst>
          </p:cNvPr>
          <p:cNvSpPr>
            <a:spLocks noGrp="1"/>
          </p:cNvSpPr>
          <p:nvPr>
            <p:ph type="sldNum" sz="quarter" idx="12"/>
          </p:nvPr>
        </p:nvSpPr>
        <p:spPr/>
        <p:txBody>
          <a:bodyPr/>
          <a:lstStyle/>
          <a:p>
            <a:fld id="{4ABD13D4-03C1-42E3-9203-46B721C16446}" type="slidenum">
              <a:rPr lang="en-IN" smtClean="0"/>
              <a:t>‹#›</a:t>
            </a:fld>
            <a:endParaRPr lang="en-IN"/>
          </a:p>
        </p:txBody>
      </p:sp>
    </p:spTree>
    <p:extLst>
      <p:ext uri="{BB962C8B-B14F-4D97-AF65-F5344CB8AC3E}">
        <p14:creationId xmlns:p14="http://schemas.microsoft.com/office/powerpoint/2010/main" val="126526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2AD7-EE5B-4332-8AF6-8039DD06021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1AA111C-7995-430B-B0A1-10E08EF637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9FDE86-756D-4F51-8583-C525AE0AAA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DB36A33-2AD7-4F01-BC51-CDE7D9C08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5CE8CB-E264-4557-9724-B904DFF5EE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F172175-431D-4BA4-ADB7-CB7B7A0BF77A}"/>
              </a:ext>
            </a:extLst>
          </p:cNvPr>
          <p:cNvSpPr>
            <a:spLocks noGrp="1"/>
          </p:cNvSpPr>
          <p:nvPr>
            <p:ph type="dt" sz="half" idx="10"/>
          </p:nvPr>
        </p:nvSpPr>
        <p:spPr/>
        <p:txBody>
          <a:bodyPr/>
          <a:lstStyle/>
          <a:p>
            <a:fld id="{11A80311-BB93-48E9-B120-79B73CA28446}" type="datetimeFigureOut">
              <a:rPr lang="en-IN" smtClean="0"/>
              <a:t>28-12-2020</a:t>
            </a:fld>
            <a:endParaRPr lang="en-IN"/>
          </a:p>
        </p:txBody>
      </p:sp>
      <p:sp>
        <p:nvSpPr>
          <p:cNvPr id="8" name="Footer Placeholder 7">
            <a:extLst>
              <a:ext uri="{FF2B5EF4-FFF2-40B4-BE49-F238E27FC236}">
                <a16:creationId xmlns:a16="http://schemas.microsoft.com/office/drawing/2014/main" id="{1B905F4D-DC76-438B-83DB-C6836494788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E6D9465-E4C7-4B37-A2D0-219840D74B3D}"/>
              </a:ext>
            </a:extLst>
          </p:cNvPr>
          <p:cNvSpPr>
            <a:spLocks noGrp="1"/>
          </p:cNvSpPr>
          <p:nvPr>
            <p:ph type="sldNum" sz="quarter" idx="12"/>
          </p:nvPr>
        </p:nvSpPr>
        <p:spPr/>
        <p:txBody>
          <a:bodyPr/>
          <a:lstStyle/>
          <a:p>
            <a:fld id="{4ABD13D4-03C1-42E3-9203-46B721C16446}" type="slidenum">
              <a:rPr lang="en-IN" smtClean="0"/>
              <a:t>‹#›</a:t>
            </a:fld>
            <a:endParaRPr lang="en-IN"/>
          </a:p>
        </p:txBody>
      </p:sp>
    </p:spTree>
    <p:extLst>
      <p:ext uri="{BB962C8B-B14F-4D97-AF65-F5344CB8AC3E}">
        <p14:creationId xmlns:p14="http://schemas.microsoft.com/office/powerpoint/2010/main" val="354875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0DF0-7A60-4B10-AE9D-C45FE22A3D4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860D914-519C-45D2-9B6E-62B2D3EF8EEB}"/>
              </a:ext>
            </a:extLst>
          </p:cNvPr>
          <p:cNvSpPr>
            <a:spLocks noGrp="1"/>
          </p:cNvSpPr>
          <p:nvPr>
            <p:ph type="dt" sz="half" idx="10"/>
          </p:nvPr>
        </p:nvSpPr>
        <p:spPr/>
        <p:txBody>
          <a:bodyPr/>
          <a:lstStyle/>
          <a:p>
            <a:fld id="{11A80311-BB93-48E9-B120-79B73CA28446}" type="datetimeFigureOut">
              <a:rPr lang="en-IN" smtClean="0"/>
              <a:t>28-12-2020</a:t>
            </a:fld>
            <a:endParaRPr lang="en-IN"/>
          </a:p>
        </p:txBody>
      </p:sp>
      <p:sp>
        <p:nvSpPr>
          <p:cNvPr id="4" name="Footer Placeholder 3">
            <a:extLst>
              <a:ext uri="{FF2B5EF4-FFF2-40B4-BE49-F238E27FC236}">
                <a16:creationId xmlns:a16="http://schemas.microsoft.com/office/drawing/2014/main" id="{E05FE558-C2F2-4FC0-BDC8-D680FB39341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81B0B9A-5A0E-4C07-8A3E-C70ADB45E808}"/>
              </a:ext>
            </a:extLst>
          </p:cNvPr>
          <p:cNvSpPr>
            <a:spLocks noGrp="1"/>
          </p:cNvSpPr>
          <p:nvPr>
            <p:ph type="sldNum" sz="quarter" idx="12"/>
          </p:nvPr>
        </p:nvSpPr>
        <p:spPr/>
        <p:txBody>
          <a:bodyPr/>
          <a:lstStyle/>
          <a:p>
            <a:fld id="{4ABD13D4-03C1-42E3-9203-46B721C16446}" type="slidenum">
              <a:rPr lang="en-IN" smtClean="0"/>
              <a:t>‹#›</a:t>
            </a:fld>
            <a:endParaRPr lang="en-IN"/>
          </a:p>
        </p:txBody>
      </p:sp>
    </p:spTree>
    <p:extLst>
      <p:ext uri="{BB962C8B-B14F-4D97-AF65-F5344CB8AC3E}">
        <p14:creationId xmlns:p14="http://schemas.microsoft.com/office/powerpoint/2010/main" val="343003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3BC579-8BDF-42E9-8615-E61D5AE71E01}"/>
              </a:ext>
            </a:extLst>
          </p:cNvPr>
          <p:cNvSpPr>
            <a:spLocks noGrp="1"/>
          </p:cNvSpPr>
          <p:nvPr>
            <p:ph type="dt" sz="half" idx="10"/>
          </p:nvPr>
        </p:nvSpPr>
        <p:spPr/>
        <p:txBody>
          <a:bodyPr/>
          <a:lstStyle/>
          <a:p>
            <a:fld id="{11A80311-BB93-48E9-B120-79B73CA28446}" type="datetimeFigureOut">
              <a:rPr lang="en-IN" smtClean="0"/>
              <a:t>28-12-2020</a:t>
            </a:fld>
            <a:endParaRPr lang="en-IN"/>
          </a:p>
        </p:txBody>
      </p:sp>
      <p:sp>
        <p:nvSpPr>
          <p:cNvPr id="3" name="Footer Placeholder 2">
            <a:extLst>
              <a:ext uri="{FF2B5EF4-FFF2-40B4-BE49-F238E27FC236}">
                <a16:creationId xmlns:a16="http://schemas.microsoft.com/office/drawing/2014/main" id="{892C4783-F92D-4C22-80BB-728E6C2D163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66BD769-E37F-40C4-8003-A771EAD2A2EA}"/>
              </a:ext>
            </a:extLst>
          </p:cNvPr>
          <p:cNvSpPr>
            <a:spLocks noGrp="1"/>
          </p:cNvSpPr>
          <p:nvPr>
            <p:ph type="sldNum" sz="quarter" idx="12"/>
          </p:nvPr>
        </p:nvSpPr>
        <p:spPr/>
        <p:txBody>
          <a:bodyPr/>
          <a:lstStyle/>
          <a:p>
            <a:fld id="{4ABD13D4-03C1-42E3-9203-46B721C16446}" type="slidenum">
              <a:rPr lang="en-IN" smtClean="0"/>
              <a:t>‹#›</a:t>
            </a:fld>
            <a:endParaRPr lang="en-IN"/>
          </a:p>
        </p:txBody>
      </p:sp>
    </p:spTree>
    <p:extLst>
      <p:ext uri="{BB962C8B-B14F-4D97-AF65-F5344CB8AC3E}">
        <p14:creationId xmlns:p14="http://schemas.microsoft.com/office/powerpoint/2010/main" val="133235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081F-A5F5-4B0D-871C-4DFEC42D8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D844A01-2901-4873-B0F7-805814DBF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7651012-32BC-4D02-9FBC-767D8B4F9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255DE-9B6F-481C-B7EB-FFB6D7AEC733}"/>
              </a:ext>
            </a:extLst>
          </p:cNvPr>
          <p:cNvSpPr>
            <a:spLocks noGrp="1"/>
          </p:cNvSpPr>
          <p:nvPr>
            <p:ph type="dt" sz="half" idx="10"/>
          </p:nvPr>
        </p:nvSpPr>
        <p:spPr/>
        <p:txBody>
          <a:bodyPr/>
          <a:lstStyle/>
          <a:p>
            <a:fld id="{11A80311-BB93-48E9-B120-79B73CA28446}" type="datetimeFigureOut">
              <a:rPr lang="en-IN" smtClean="0"/>
              <a:t>28-12-2020</a:t>
            </a:fld>
            <a:endParaRPr lang="en-IN"/>
          </a:p>
        </p:txBody>
      </p:sp>
      <p:sp>
        <p:nvSpPr>
          <p:cNvPr id="6" name="Footer Placeholder 5">
            <a:extLst>
              <a:ext uri="{FF2B5EF4-FFF2-40B4-BE49-F238E27FC236}">
                <a16:creationId xmlns:a16="http://schemas.microsoft.com/office/drawing/2014/main" id="{A3469033-BDF7-4E36-9F71-843C603D8A5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BCBAD8-78D5-4791-BC42-3A546C855043}"/>
              </a:ext>
            </a:extLst>
          </p:cNvPr>
          <p:cNvSpPr>
            <a:spLocks noGrp="1"/>
          </p:cNvSpPr>
          <p:nvPr>
            <p:ph type="sldNum" sz="quarter" idx="12"/>
          </p:nvPr>
        </p:nvSpPr>
        <p:spPr/>
        <p:txBody>
          <a:bodyPr/>
          <a:lstStyle/>
          <a:p>
            <a:fld id="{4ABD13D4-03C1-42E3-9203-46B721C16446}" type="slidenum">
              <a:rPr lang="en-IN" smtClean="0"/>
              <a:t>‹#›</a:t>
            </a:fld>
            <a:endParaRPr lang="en-IN"/>
          </a:p>
        </p:txBody>
      </p:sp>
    </p:spTree>
    <p:extLst>
      <p:ext uri="{BB962C8B-B14F-4D97-AF65-F5344CB8AC3E}">
        <p14:creationId xmlns:p14="http://schemas.microsoft.com/office/powerpoint/2010/main" val="162948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E8A8-B158-492E-9D27-F96C4A633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73E142C-D8A9-4579-9A6B-3DF30648D3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CF47D0D-8BF0-4F53-8B42-ADCA336FA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73BCDB-0C3C-4729-9BB1-F7BC4A80FF1A}"/>
              </a:ext>
            </a:extLst>
          </p:cNvPr>
          <p:cNvSpPr>
            <a:spLocks noGrp="1"/>
          </p:cNvSpPr>
          <p:nvPr>
            <p:ph type="dt" sz="half" idx="10"/>
          </p:nvPr>
        </p:nvSpPr>
        <p:spPr/>
        <p:txBody>
          <a:bodyPr/>
          <a:lstStyle/>
          <a:p>
            <a:fld id="{11A80311-BB93-48E9-B120-79B73CA28446}" type="datetimeFigureOut">
              <a:rPr lang="en-IN" smtClean="0"/>
              <a:t>28-12-2020</a:t>
            </a:fld>
            <a:endParaRPr lang="en-IN"/>
          </a:p>
        </p:txBody>
      </p:sp>
      <p:sp>
        <p:nvSpPr>
          <p:cNvPr id="6" name="Footer Placeholder 5">
            <a:extLst>
              <a:ext uri="{FF2B5EF4-FFF2-40B4-BE49-F238E27FC236}">
                <a16:creationId xmlns:a16="http://schemas.microsoft.com/office/drawing/2014/main" id="{1C2F26DA-A162-4410-99E7-8E5BF404396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AEC2E4C-D89B-403B-8FE3-155D47794FC3}"/>
              </a:ext>
            </a:extLst>
          </p:cNvPr>
          <p:cNvSpPr>
            <a:spLocks noGrp="1"/>
          </p:cNvSpPr>
          <p:nvPr>
            <p:ph type="sldNum" sz="quarter" idx="12"/>
          </p:nvPr>
        </p:nvSpPr>
        <p:spPr/>
        <p:txBody>
          <a:bodyPr/>
          <a:lstStyle/>
          <a:p>
            <a:fld id="{4ABD13D4-03C1-42E3-9203-46B721C16446}" type="slidenum">
              <a:rPr lang="en-IN" smtClean="0"/>
              <a:t>‹#›</a:t>
            </a:fld>
            <a:endParaRPr lang="en-IN"/>
          </a:p>
        </p:txBody>
      </p:sp>
    </p:spTree>
    <p:extLst>
      <p:ext uri="{BB962C8B-B14F-4D97-AF65-F5344CB8AC3E}">
        <p14:creationId xmlns:p14="http://schemas.microsoft.com/office/powerpoint/2010/main" val="417530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9F03D-8C20-4573-9F93-92BAB5AA2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916FC27-C70E-4A71-B1F9-3C3F5E7E90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22F595-501E-42D5-854E-110CC0DEE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80311-BB93-48E9-B120-79B73CA28446}" type="datetimeFigureOut">
              <a:rPr lang="en-IN" smtClean="0"/>
              <a:t>28-12-2020</a:t>
            </a:fld>
            <a:endParaRPr lang="en-IN"/>
          </a:p>
        </p:txBody>
      </p:sp>
      <p:sp>
        <p:nvSpPr>
          <p:cNvPr id="5" name="Footer Placeholder 4">
            <a:extLst>
              <a:ext uri="{FF2B5EF4-FFF2-40B4-BE49-F238E27FC236}">
                <a16:creationId xmlns:a16="http://schemas.microsoft.com/office/drawing/2014/main" id="{06ED0D0E-D2FD-4772-821E-062433CF7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CCEF77E-4ABD-4408-B07C-050DC402F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D13D4-03C1-42E3-9203-46B721C16446}" type="slidenum">
              <a:rPr lang="en-IN" smtClean="0"/>
              <a:t>‹#›</a:t>
            </a:fld>
            <a:endParaRPr lang="en-IN"/>
          </a:p>
        </p:txBody>
      </p:sp>
    </p:spTree>
    <p:extLst>
      <p:ext uri="{BB962C8B-B14F-4D97-AF65-F5344CB8AC3E}">
        <p14:creationId xmlns:p14="http://schemas.microsoft.com/office/powerpoint/2010/main" val="101280670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5784-FB4B-450E-BD9A-9693AEF247BC}"/>
              </a:ext>
            </a:extLst>
          </p:cNvPr>
          <p:cNvSpPr>
            <a:spLocks noGrp="1"/>
          </p:cNvSpPr>
          <p:nvPr>
            <p:ph type="ctrTitle"/>
          </p:nvPr>
        </p:nvSpPr>
        <p:spPr>
          <a:xfrm>
            <a:off x="1687831" y="935419"/>
            <a:ext cx="9068586" cy="1145629"/>
          </a:xfrm>
        </p:spPr>
        <p:txBody>
          <a:bodyPr/>
          <a:lstStyle/>
          <a:p>
            <a:r>
              <a:rPr lang="en-IN" dirty="0"/>
              <a:t>Recruitment</a:t>
            </a:r>
          </a:p>
        </p:txBody>
      </p:sp>
      <p:sp>
        <p:nvSpPr>
          <p:cNvPr id="3" name="Subtitle 2">
            <a:extLst>
              <a:ext uri="{FF2B5EF4-FFF2-40B4-BE49-F238E27FC236}">
                <a16:creationId xmlns:a16="http://schemas.microsoft.com/office/drawing/2014/main" id="{03B53E53-9984-433E-8294-BBF5640E1E8D}"/>
              </a:ext>
            </a:extLst>
          </p:cNvPr>
          <p:cNvSpPr>
            <a:spLocks noGrp="1"/>
          </p:cNvSpPr>
          <p:nvPr>
            <p:ph type="subTitle" idx="1"/>
          </p:nvPr>
        </p:nvSpPr>
        <p:spPr>
          <a:xfrm>
            <a:off x="1685569" y="4603532"/>
            <a:ext cx="9070848" cy="1786758"/>
          </a:xfrm>
        </p:spPr>
        <p:txBody>
          <a:bodyPr>
            <a:normAutofit lnSpcReduction="10000"/>
          </a:bodyPr>
          <a:lstStyle/>
          <a:p>
            <a:r>
              <a:rPr lang="en-IN" dirty="0"/>
              <a:t>GUIDED BY:- Mr. Muneer Ahmad, Asst. professor </a:t>
            </a:r>
          </a:p>
          <a:p>
            <a:r>
              <a:rPr lang="en-IN" dirty="0"/>
              <a:t>SUBMITTED BY:- Shreeya Trivedi</a:t>
            </a:r>
          </a:p>
          <a:p>
            <a:r>
              <a:rPr lang="en-IN" dirty="0"/>
              <a:t>3</a:t>
            </a:r>
            <a:r>
              <a:rPr lang="en-IN" baseline="30000" dirty="0"/>
              <a:t>rd</a:t>
            </a:r>
            <a:r>
              <a:rPr lang="en-IN" dirty="0"/>
              <a:t> Semester BASLP</a:t>
            </a:r>
          </a:p>
          <a:p>
            <a:r>
              <a:rPr lang="en-IN" dirty="0"/>
              <a:t>CRS, Sumandeep Vidyapeeth</a:t>
            </a:r>
          </a:p>
        </p:txBody>
      </p:sp>
      <p:sp>
        <p:nvSpPr>
          <p:cNvPr id="4" name="TextBox 3">
            <a:extLst>
              <a:ext uri="{FF2B5EF4-FFF2-40B4-BE49-F238E27FC236}">
                <a16:creationId xmlns:a16="http://schemas.microsoft.com/office/drawing/2014/main" id="{7313F17C-CA9A-4BDE-8E4A-5FFDEEB56477}"/>
              </a:ext>
            </a:extLst>
          </p:cNvPr>
          <p:cNvSpPr txBox="1"/>
          <p:nvPr/>
        </p:nvSpPr>
        <p:spPr>
          <a:xfrm>
            <a:off x="3005959" y="273269"/>
            <a:ext cx="6432331" cy="369332"/>
          </a:xfrm>
          <a:prstGeom prst="rect">
            <a:avLst/>
          </a:prstGeom>
          <a:noFill/>
        </p:spPr>
        <p:txBody>
          <a:bodyPr wrap="square" rtlCol="0">
            <a:spAutoFit/>
          </a:bodyPr>
          <a:lstStyle/>
          <a:p>
            <a:r>
              <a:rPr lang="en-IN" dirty="0"/>
              <a:t>COLLEGE OF REHABILITATION SCIENCE, SUMANDEEP VIDYAPEETH</a:t>
            </a:r>
          </a:p>
        </p:txBody>
      </p:sp>
    </p:spTree>
    <p:extLst>
      <p:ext uri="{BB962C8B-B14F-4D97-AF65-F5344CB8AC3E}">
        <p14:creationId xmlns:p14="http://schemas.microsoft.com/office/powerpoint/2010/main" val="137521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368F-7CAB-489D-9AE5-3DEEEB0FB2F2}"/>
              </a:ext>
            </a:extLst>
          </p:cNvPr>
          <p:cNvSpPr>
            <a:spLocks noGrp="1"/>
          </p:cNvSpPr>
          <p:nvPr>
            <p:ph type="title"/>
          </p:nvPr>
        </p:nvSpPr>
        <p:spPr/>
        <p:txBody>
          <a:bodyPr/>
          <a:lstStyle/>
          <a:p>
            <a:pPr algn="ctr"/>
            <a:r>
              <a:rPr lang="en-US" dirty="0"/>
              <a:t>Alternate Binaural Loudness Balance (ABLB) Test</a:t>
            </a:r>
            <a:endParaRPr lang="en-IN" dirty="0"/>
          </a:p>
        </p:txBody>
      </p:sp>
      <p:sp>
        <p:nvSpPr>
          <p:cNvPr id="3" name="Content Placeholder 2">
            <a:extLst>
              <a:ext uri="{FF2B5EF4-FFF2-40B4-BE49-F238E27FC236}">
                <a16:creationId xmlns:a16="http://schemas.microsoft.com/office/drawing/2014/main" id="{83870D9B-8C0E-47C8-99E1-29A9E9C52CD9}"/>
              </a:ext>
            </a:extLst>
          </p:cNvPr>
          <p:cNvSpPr>
            <a:spLocks noGrp="1"/>
          </p:cNvSpPr>
          <p:nvPr>
            <p:ph idx="1"/>
          </p:nvPr>
        </p:nvSpPr>
        <p:spPr/>
        <p:txBody>
          <a:bodyPr>
            <a:normAutofit/>
          </a:bodyPr>
          <a:lstStyle/>
          <a:p>
            <a:r>
              <a:rPr lang="en-US" dirty="0"/>
              <a:t>A tone is presented alternately between the two ears (binaurally). The level of the tone stays the same in one ear (the “fixed” ear), but is varied up and/or down in the other ear (the “variable” ear).</a:t>
            </a:r>
          </a:p>
          <a:p>
            <a:endParaRPr lang="en-US" dirty="0"/>
          </a:p>
          <a:p>
            <a:r>
              <a:rPr lang="en-US" dirty="0"/>
              <a:t>The patient reports – the tone sounds louder in the right ear, when it is louder in the left ear, and when it sounds equally loud in both ears.</a:t>
            </a:r>
          </a:p>
          <a:p>
            <a:endParaRPr lang="en-US" dirty="0"/>
          </a:p>
          <a:p>
            <a:r>
              <a:rPr lang="en-US" dirty="0"/>
              <a:t>We say that a loudness balance has been obtained when tones sound equally loud in both ears. </a:t>
            </a:r>
            <a:endParaRPr lang="en-IN" dirty="0"/>
          </a:p>
        </p:txBody>
      </p:sp>
    </p:spTree>
    <p:extLst>
      <p:ext uri="{BB962C8B-B14F-4D97-AF65-F5344CB8AC3E}">
        <p14:creationId xmlns:p14="http://schemas.microsoft.com/office/powerpoint/2010/main" val="195800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B526E-6377-40FE-B72D-986960882E94}"/>
              </a:ext>
            </a:extLst>
          </p:cNvPr>
          <p:cNvSpPr>
            <a:spLocks noGrp="1"/>
          </p:cNvSpPr>
          <p:nvPr>
            <p:ph type="title"/>
          </p:nvPr>
        </p:nvSpPr>
        <p:spPr/>
        <p:txBody>
          <a:bodyPr/>
          <a:lstStyle/>
          <a:p>
            <a:pPr algn="ctr"/>
            <a:r>
              <a:rPr lang="en-IN" dirty="0"/>
              <a:t>Schematical Representation</a:t>
            </a:r>
          </a:p>
        </p:txBody>
      </p:sp>
      <p:pic>
        <p:nvPicPr>
          <p:cNvPr id="5" name="Content Placeholder 4">
            <a:extLst>
              <a:ext uri="{FF2B5EF4-FFF2-40B4-BE49-F238E27FC236}">
                <a16:creationId xmlns:a16="http://schemas.microsoft.com/office/drawing/2014/main" id="{6748CBCE-A4A5-4B62-8166-2D33AE1C52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2524" y="2091559"/>
            <a:ext cx="8586952" cy="3668111"/>
          </a:xfrm>
        </p:spPr>
      </p:pic>
    </p:spTree>
    <p:extLst>
      <p:ext uri="{BB962C8B-B14F-4D97-AF65-F5344CB8AC3E}">
        <p14:creationId xmlns:p14="http://schemas.microsoft.com/office/powerpoint/2010/main" val="36053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D80-BFA0-4D13-8454-BA4F27A1751E}"/>
              </a:ext>
            </a:extLst>
          </p:cNvPr>
          <p:cNvSpPr>
            <a:spLocks noGrp="1"/>
          </p:cNvSpPr>
          <p:nvPr>
            <p:ph type="title"/>
          </p:nvPr>
        </p:nvSpPr>
        <p:spPr/>
        <p:txBody>
          <a:bodyPr/>
          <a:lstStyle/>
          <a:p>
            <a:pPr algn="ctr"/>
            <a:r>
              <a:rPr lang="en-IN" dirty="0"/>
              <a:t>Procedure</a:t>
            </a:r>
          </a:p>
        </p:txBody>
      </p:sp>
      <p:sp>
        <p:nvSpPr>
          <p:cNvPr id="3" name="Content Placeholder 2">
            <a:extLst>
              <a:ext uri="{FF2B5EF4-FFF2-40B4-BE49-F238E27FC236}">
                <a16:creationId xmlns:a16="http://schemas.microsoft.com/office/drawing/2014/main" id="{02FBD4B1-AD63-479E-9D7C-57D2B8B0F853}"/>
              </a:ext>
            </a:extLst>
          </p:cNvPr>
          <p:cNvSpPr>
            <a:spLocks noGrp="1"/>
          </p:cNvSpPr>
          <p:nvPr>
            <p:ph idx="1"/>
          </p:nvPr>
        </p:nvSpPr>
        <p:spPr>
          <a:xfrm>
            <a:off x="472966" y="1825625"/>
            <a:ext cx="5023944" cy="4351338"/>
          </a:xfrm>
        </p:spPr>
        <p:txBody>
          <a:bodyPr/>
          <a:lstStyle/>
          <a:p>
            <a:r>
              <a:rPr lang="en-US" dirty="0"/>
              <a:t>ABLB is given to a normal-hearing person, same thresholds in both ears.</a:t>
            </a:r>
          </a:p>
          <a:p>
            <a:endParaRPr lang="en-US" dirty="0"/>
          </a:p>
          <a:p>
            <a:r>
              <a:rPr lang="en-US" dirty="0"/>
              <a:t>The results of loudness balances at the same frequency in 20 dB intervals are shown.</a:t>
            </a:r>
            <a:endParaRPr lang="en-IN" dirty="0"/>
          </a:p>
        </p:txBody>
      </p:sp>
      <p:pic>
        <p:nvPicPr>
          <p:cNvPr id="5" name="Picture 4">
            <a:extLst>
              <a:ext uri="{FF2B5EF4-FFF2-40B4-BE49-F238E27FC236}">
                <a16:creationId xmlns:a16="http://schemas.microsoft.com/office/drawing/2014/main" id="{57D37940-8359-4378-8552-E8553F722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910" y="2146300"/>
            <a:ext cx="6526924" cy="3129893"/>
          </a:xfrm>
          <a:prstGeom prst="rect">
            <a:avLst/>
          </a:prstGeom>
        </p:spPr>
      </p:pic>
    </p:spTree>
    <p:extLst>
      <p:ext uri="{BB962C8B-B14F-4D97-AF65-F5344CB8AC3E}">
        <p14:creationId xmlns:p14="http://schemas.microsoft.com/office/powerpoint/2010/main" val="286842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42FD9-CF6F-47D5-B1C0-EAD00A72A4D1}"/>
              </a:ext>
            </a:extLst>
          </p:cNvPr>
          <p:cNvSpPr>
            <a:spLocks noGrp="1"/>
          </p:cNvSpPr>
          <p:nvPr>
            <p:ph idx="1"/>
          </p:nvPr>
        </p:nvSpPr>
        <p:spPr>
          <a:xfrm>
            <a:off x="838200" y="493986"/>
            <a:ext cx="10515600" cy="5682977"/>
          </a:xfrm>
        </p:spPr>
        <p:txBody>
          <a:bodyPr/>
          <a:lstStyle/>
          <a:p>
            <a:r>
              <a:rPr lang="en-US" dirty="0"/>
              <a:t>We assume that 0 dB HL in right ear and left ear are equally loud because they are both at threshold.</a:t>
            </a:r>
          </a:p>
          <a:p>
            <a:endParaRPr lang="en-US" dirty="0"/>
          </a:p>
          <a:p>
            <a:r>
              <a:rPr lang="en-US" dirty="0"/>
              <a:t>Notice that 20 dB HL in the right ear = 20 dB HL in the left ear, 40 dB HL in the right ear = 40 dB HL in the left etc.</a:t>
            </a:r>
          </a:p>
          <a:p>
            <a:endParaRPr lang="en-US" dirty="0"/>
          </a:p>
          <a:p>
            <a:r>
              <a:rPr lang="en-US" dirty="0"/>
              <a:t>Results can be recorded numerically, more convenient to show them diagrammatically. The diagram in the middle panel of Figure is called a </a:t>
            </a:r>
            <a:r>
              <a:rPr lang="en-US" i="1" dirty="0"/>
              <a:t>laddergram</a:t>
            </a:r>
            <a:r>
              <a:rPr lang="en-US" dirty="0"/>
              <a:t>.</a:t>
            </a:r>
          </a:p>
          <a:p>
            <a:endParaRPr lang="en-US" dirty="0"/>
          </a:p>
          <a:p>
            <a:endParaRPr lang="en-IN" dirty="0"/>
          </a:p>
        </p:txBody>
      </p:sp>
    </p:spTree>
    <p:extLst>
      <p:ext uri="{BB962C8B-B14F-4D97-AF65-F5344CB8AC3E}">
        <p14:creationId xmlns:p14="http://schemas.microsoft.com/office/powerpoint/2010/main" val="301373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07A25-6E7D-40B7-A6EB-8100BA57D48C}"/>
              </a:ext>
            </a:extLst>
          </p:cNvPr>
          <p:cNvSpPr>
            <a:spLocks noGrp="1"/>
          </p:cNvSpPr>
          <p:nvPr>
            <p:ph idx="1"/>
          </p:nvPr>
        </p:nvSpPr>
        <p:spPr>
          <a:xfrm>
            <a:off x="483476" y="546538"/>
            <a:ext cx="5076496" cy="5630425"/>
          </a:xfrm>
        </p:spPr>
        <p:txBody>
          <a:bodyPr/>
          <a:lstStyle/>
          <a:p>
            <a:r>
              <a:rPr lang="en-US" dirty="0"/>
              <a:t>For each loudness balance, </a:t>
            </a:r>
          </a:p>
          <a:p>
            <a:r>
              <a:rPr lang="en-US" dirty="0"/>
              <a:t>we draw a circle at the hearing level in the right ear.</a:t>
            </a:r>
          </a:p>
          <a:p>
            <a:r>
              <a:rPr lang="en-US" dirty="0"/>
              <a:t> X at the hearing level for the left ear.</a:t>
            </a:r>
          </a:p>
          <a:p>
            <a:r>
              <a:rPr lang="en-US" dirty="0"/>
              <a:t>Join the two symbols with a line to show they are equally loud.</a:t>
            </a:r>
          </a:p>
          <a:p>
            <a:endParaRPr lang="en-US" dirty="0"/>
          </a:p>
          <a:p>
            <a:r>
              <a:rPr lang="en-US" dirty="0"/>
              <a:t>The horizontal lines (“rungs”) indicates, equal loudness occurs at the same intensity</a:t>
            </a:r>
            <a:endParaRPr lang="en-IN" dirty="0"/>
          </a:p>
        </p:txBody>
      </p:sp>
      <p:pic>
        <p:nvPicPr>
          <p:cNvPr id="5" name="Picture 4">
            <a:extLst>
              <a:ext uri="{FF2B5EF4-FFF2-40B4-BE49-F238E27FC236}">
                <a16:creationId xmlns:a16="http://schemas.microsoft.com/office/drawing/2014/main" id="{235AC0DA-8CAF-4C19-9FFD-EC5A5396B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972" y="1767927"/>
            <a:ext cx="6421822" cy="2877645"/>
          </a:xfrm>
          <a:prstGeom prst="rect">
            <a:avLst/>
          </a:prstGeom>
        </p:spPr>
      </p:pic>
    </p:spTree>
    <p:extLst>
      <p:ext uri="{BB962C8B-B14F-4D97-AF65-F5344CB8AC3E}">
        <p14:creationId xmlns:p14="http://schemas.microsoft.com/office/powerpoint/2010/main" val="233697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FC322-C17A-45E1-9AE0-918B26D95565}"/>
              </a:ext>
            </a:extLst>
          </p:cNvPr>
          <p:cNvSpPr>
            <a:spLocks noGrp="1"/>
          </p:cNvSpPr>
          <p:nvPr>
            <p:ph idx="1"/>
          </p:nvPr>
        </p:nvSpPr>
        <p:spPr>
          <a:xfrm>
            <a:off x="838200" y="515007"/>
            <a:ext cx="10515600" cy="5661956"/>
          </a:xfrm>
        </p:spPr>
        <p:txBody>
          <a:bodyPr/>
          <a:lstStyle/>
          <a:p>
            <a:r>
              <a:rPr lang="en-US" dirty="0"/>
              <a:t>We can also show the results on a Steinberg-Gardner plot like the one in the right panel of the figure.</a:t>
            </a:r>
          </a:p>
          <a:p>
            <a:endParaRPr lang="en-US" dirty="0"/>
          </a:p>
          <a:p>
            <a:r>
              <a:rPr lang="en-US" dirty="0"/>
              <a:t>Here, each point shows the coordinates of the levels in the two ears </a:t>
            </a:r>
            <a:r>
              <a:rPr lang="en-IN" dirty="0"/>
              <a:t>that sound equally loud</a:t>
            </a:r>
            <a:r>
              <a:rPr lang="en-US" dirty="0"/>
              <a:t>.</a:t>
            </a:r>
          </a:p>
          <a:p>
            <a:endParaRPr lang="en-US" dirty="0"/>
          </a:p>
          <a:p>
            <a:r>
              <a:rPr lang="en-US" dirty="0"/>
              <a:t>In this example, all of points fall along diagonal line because there was a one-to-one relationship between the equally loud levels. </a:t>
            </a:r>
          </a:p>
          <a:p>
            <a:endParaRPr lang="en-US" dirty="0"/>
          </a:p>
          <a:p>
            <a:r>
              <a:rPr lang="en-US" dirty="0"/>
              <a:t>Whenever points fall along this 45° line, it means, equal intensities sound equally loud. </a:t>
            </a:r>
            <a:endParaRPr lang="en-IN" dirty="0"/>
          </a:p>
        </p:txBody>
      </p:sp>
    </p:spTree>
    <p:extLst>
      <p:ext uri="{BB962C8B-B14F-4D97-AF65-F5344CB8AC3E}">
        <p14:creationId xmlns:p14="http://schemas.microsoft.com/office/powerpoint/2010/main" val="32014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A182-D422-411F-A497-0B7929030850}"/>
              </a:ext>
            </a:extLst>
          </p:cNvPr>
          <p:cNvSpPr>
            <a:spLocks noGrp="1"/>
          </p:cNvSpPr>
          <p:nvPr>
            <p:ph type="title"/>
          </p:nvPr>
        </p:nvSpPr>
        <p:spPr/>
        <p:txBody>
          <a:bodyPr/>
          <a:lstStyle/>
          <a:p>
            <a:pPr algn="ctr"/>
            <a:r>
              <a:rPr lang="en-US" dirty="0"/>
              <a:t>Clinical Use of the ABLB</a:t>
            </a:r>
            <a:endParaRPr lang="en-IN" dirty="0"/>
          </a:p>
        </p:txBody>
      </p:sp>
      <p:sp>
        <p:nvSpPr>
          <p:cNvPr id="3" name="Content Placeholder 2">
            <a:extLst>
              <a:ext uri="{FF2B5EF4-FFF2-40B4-BE49-F238E27FC236}">
                <a16:creationId xmlns:a16="http://schemas.microsoft.com/office/drawing/2014/main" id="{7BB39527-721A-46A9-AF1F-87F312E4053F}"/>
              </a:ext>
            </a:extLst>
          </p:cNvPr>
          <p:cNvSpPr>
            <a:spLocks noGrp="1"/>
          </p:cNvSpPr>
          <p:nvPr>
            <p:ph idx="1"/>
          </p:nvPr>
        </p:nvSpPr>
        <p:spPr/>
        <p:txBody>
          <a:bodyPr/>
          <a:lstStyle/>
          <a:p>
            <a:r>
              <a:rPr lang="en-US" dirty="0"/>
              <a:t>To determine whether loudness recruitment is present in abnormal ear (unilateral hearing loss).</a:t>
            </a:r>
          </a:p>
          <a:p>
            <a:pPr marL="0" indent="0">
              <a:buNone/>
            </a:pPr>
            <a:endParaRPr lang="en-US" dirty="0"/>
          </a:p>
          <a:p>
            <a:r>
              <a:rPr lang="en-US" dirty="0"/>
              <a:t>Normal thresholds are needed in the better ear because the ABLB works by comparing loudness between the two ears.</a:t>
            </a:r>
          </a:p>
          <a:p>
            <a:endParaRPr lang="en-US" dirty="0"/>
          </a:p>
          <a:p>
            <a:r>
              <a:rPr lang="en-US" dirty="0"/>
              <a:t>Further, the threshold of the abnormal ear should be at least 35 dB HL at each frequency tested.</a:t>
            </a:r>
            <a:endParaRPr lang="en-IN" dirty="0"/>
          </a:p>
          <a:p>
            <a:endParaRPr lang="en-US" dirty="0"/>
          </a:p>
          <a:p>
            <a:endParaRPr lang="en-US" dirty="0"/>
          </a:p>
          <a:p>
            <a:endParaRPr lang="en-IN" dirty="0"/>
          </a:p>
        </p:txBody>
      </p:sp>
    </p:spTree>
    <p:extLst>
      <p:ext uri="{BB962C8B-B14F-4D97-AF65-F5344CB8AC3E}">
        <p14:creationId xmlns:p14="http://schemas.microsoft.com/office/powerpoint/2010/main" val="270684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8E79-A8BA-4DCF-8D8B-E8F7BA550A5C}"/>
              </a:ext>
            </a:extLst>
          </p:cNvPr>
          <p:cNvSpPr>
            <a:spLocks noGrp="1"/>
          </p:cNvSpPr>
          <p:nvPr>
            <p:ph type="title"/>
          </p:nvPr>
        </p:nvSpPr>
        <p:spPr/>
        <p:txBody>
          <a:bodyPr/>
          <a:lstStyle/>
          <a:p>
            <a:pPr algn="ctr"/>
            <a:r>
              <a:rPr lang="en-IN" dirty="0"/>
              <a:t>Types of Recruitment</a:t>
            </a:r>
          </a:p>
        </p:txBody>
      </p:sp>
      <p:sp>
        <p:nvSpPr>
          <p:cNvPr id="3" name="Content Placeholder 2">
            <a:extLst>
              <a:ext uri="{FF2B5EF4-FFF2-40B4-BE49-F238E27FC236}">
                <a16:creationId xmlns:a16="http://schemas.microsoft.com/office/drawing/2014/main" id="{56350A84-A70F-4E2E-8774-C654D6BC1466}"/>
              </a:ext>
            </a:extLst>
          </p:cNvPr>
          <p:cNvSpPr>
            <a:spLocks noGrp="1"/>
          </p:cNvSpPr>
          <p:nvPr>
            <p:ph idx="1"/>
          </p:nvPr>
        </p:nvSpPr>
        <p:spPr/>
        <p:txBody>
          <a:bodyPr/>
          <a:lstStyle/>
          <a:p>
            <a:r>
              <a:rPr lang="en-US" dirty="0"/>
              <a:t>Suppose take, 0 dB HL = normal right ear and 45 dB HL = left ear at the frequency we are testing.</a:t>
            </a:r>
          </a:p>
          <a:p>
            <a:endParaRPr lang="en-US" dirty="0"/>
          </a:p>
          <a:p>
            <a:r>
              <a:rPr lang="en-US" dirty="0"/>
              <a:t>Therefore, 0 dB HL in the right ear = 45 dB HL in the left ear.</a:t>
            </a:r>
          </a:p>
          <a:p>
            <a:endParaRPr lang="en-US" dirty="0"/>
          </a:p>
          <a:p>
            <a:r>
              <a:rPr lang="en-US" dirty="0"/>
              <a:t>Left ear – fixed ear, right ear – variable ear, loudness balances – 20 dB increments.</a:t>
            </a:r>
          </a:p>
          <a:p>
            <a:endParaRPr lang="en-US" dirty="0"/>
          </a:p>
          <a:p>
            <a:endParaRPr lang="en-IN" dirty="0"/>
          </a:p>
        </p:txBody>
      </p:sp>
    </p:spTree>
    <p:extLst>
      <p:ext uri="{BB962C8B-B14F-4D97-AF65-F5344CB8AC3E}">
        <p14:creationId xmlns:p14="http://schemas.microsoft.com/office/powerpoint/2010/main" val="74810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63224-8022-4A23-8551-196A7810B937}"/>
              </a:ext>
            </a:extLst>
          </p:cNvPr>
          <p:cNvSpPr>
            <a:spLocks noGrp="1"/>
          </p:cNvSpPr>
          <p:nvPr>
            <p:ph idx="1"/>
          </p:nvPr>
        </p:nvSpPr>
        <p:spPr>
          <a:xfrm>
            <a:off x="838200" y="525517"/>
            <a:ext cx="10515600" cy="5651446"/>
          </a:xfrm>
        </p:spPr>
        <p:txBody>
          <a:bodyPr/>
          <a:lstStyle/>
          <a:p>
            <a:endParaRPr lang="en-US" dirty="0"/>
          </a:p>
          <a:p>
            <a:endParaRPr lang="en-US" dirty="0"/>
          </a:p>
          <a:p>
            <a:endParaRPr lang="en-IN" dirty="0"/>
          </a:p>
        </p:txBody>
      </p:sp>
      <p:graphicFrame>
        <p:nvGraphicFramePr>
          <p:cNvPr id="4" name="Diagram 3">
            <a:extLst>
              <a:ext uri="{FF2B5EF4-FFF2-40B4-BE49-F238E27FC236}">
                <a16:creationId xmlns:a16="http://schemas.microsoft.com/office/drawing/2014/main" id="{4607D598-D968-448A-AB4D-29194A14E65F}"/>
              </a:ext>
            </a:extLst>
          </p:cNvPr>
          <p:cNvGraphicFramePr/>
          <p:nvPr>
            <p:extLst>
              <p:ext uri="{D42A27DB-BD31-4B8C-83A1-F6EECF244321}">
                <p14:modId xmlns:p14="http://schemas.microsoft.com/office/powerpoint/2010/main" val="472320270"/>
              </p:ext>
            </p:extLst>
          </p:nvPr>
        </p:nvGraphicFramePr>
        <p:xfrm>
          <a:off x="1583558" y="287474"/>
          <a:ext cx="9024883" cy="6127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75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D5BB-EA7A-4617-9754-5DA26143DA0D}"/>
              </a:ext>
            </a:extLst>
          </p:cNvPr>
          <p:cNvSpPr>
            <a:spLocks noGrp="1"/>
          </p:cNvSpPr>
          <p:nvPr>
            <p:ph type="title"/>
          </p:nvPr>
        </p:nvSpPr>
        <p:spPr/>
        <p:txBody>
          <a:bodyPr/>
          <a:lstStyle/>
          <a:p>
            <a:pPr algn="ctr"/>
            <a:r>
              <a:rPr lang="en-IN" dirty="0"/>
              <a:t>Complete Recruitment</a:t>
            </a:r>
          </a:p>
        </p:txBody>
      </p:sp>
      <p:sp>
        <p:nvSpPr>
          <p:cNvPr id="3" name="Content Placeholder 2">
            <a:extLst>
              <a:ext uri="{FF2B5EF4-FFF2-40B4-BE49-F238E27FC236}">
                <a16:creationId xmlns:a16="http://schemas.microsoft.com/office/drawing/2014/main" id="{12DEC898-3745-4B58-B163-E561B0B34037}"/>
              </a:ext>
            </a:extLst>
          </p:cNvPr>
          <p:cNvSpPr>
            <a:spLocks noGrp="1"/>
          </p:cNvSpPr>
          <p:nvPr>
            <p:ph idx="1"/>
          </p:nvPr>
        </p:nvSpPr>
        <p:spPr/>
        <p:txBody>
          <a:bodyPr>
            <a:normAutofit/>
          </a:bodyPr>
          <a:lstStyle/>
          <a:p>
            <a:r>
              <a:rPr lang="en-US" dirty="0"/>
              <a:t>Occurs when – loudness balances at higher levels occur at the same intensities in both ears, that is, when equal intensities sound equally loud.</a:t>
            </a:r>
          </a:p>
          <a:p>
            <a:pPr marL="0" indent="0">
              <a:buNone/>
            </a:pPr>
            <a:endParaRPr lang="en-US" dirty="0"/>
          </a:p>
          <a:p>
            <a:r>
              <a:rPr lang="en-US" dirty="0"/>
              <a:t>Here, even though the thresholds are 0 dB HL and 45 dB HL, equal loudness is eventually obtained when both ears receive 105 dB HL.</a:t>
            </a:r>
          </a:p>
          <a:p>
            <a:endParaRPr lang="en-US" dirty="0"/>
          </a:p>
          <a:p>
            <a:r>
              <a:rPr lang="en-US" dirty="0"/>
              <a:t>In practice, recruitment is generally considered complete if equal loudness occurs at equal hearing levels (dB HL) ± 10 dB (Jerger 1962).</a:t>
            </a:r>
            <a:endParaRPr lang="en-IN" dirty="0"/>
          </a:p>
        </p:txBody>
      </p:sp>
    </p:spTree>
    <p:extLst>
      <p:ext uri="{BB962C8B-B14F-4D97-AF65-F5344CB8AC3E}">
        <p14:creationId xmlns:p14="http://schemas.microsoft.com/office/powerpoint/2010/main" val="193023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1EA5-5CCF-429F-9568-537E0065E44F}"/>
              </a:ext>
            </a:extLst>
          </p:cNvPr>
          <p:cNvSpPr>
            <a:spLocks noGrp="1"/>
          </p:cNvSpPr>
          <p:nvPr>
            <p:ph type="title"/>
          </p:nvPr>
        </p:nvSpPr>
        <p:spPr/>
        <p:txBody>
          <a:bodyPr/>
          <a:lstStyle/>
          <a:p>
            <a:pPr algn="ctr"/>
            <a:r>
              <a:rPr lang="en-IN" dirty="0"/>
              <a:t>TOPICS AT A GLANCE</a:t>
            </a:r>
          </a:p>
        </p:txBody>
      </p:sp>
      <p:graphicFrame>
        <p:nvGraphicFramePr>
          <p:cNvPr id="4" name="Content Placeholder 3">
            <a:extLst>
              <a:ext uri="{FF2B5EF4-FFF2-40B4-BE49-F238E27FC236}">
                <a16:creationId xmlns:a16="http://schemas.microsoft.com/office/drawing/2014/main" id="{BD18FF1D-25AF-4EC5-8E87-803355B40D28}"/>
              </a:ext>
            </a:extLst>
          </p:cNvPr>
          <p:cNvGraphicFramePr>
            <a:graphicFrameLocks noGrp="1"/>
          </p:cNvGraphicFramePr>
          <p:nvPr>
            <p:ph idx="1"/>
            <p:extLst>
              <p:ext uri="{D42A27DB-BD31-4B8C-83A1-F6EECF244321}">
                <p14:modId xmlns:p14="http://schemas.microsoft.com/office/powerpoint/2010/main" val="9529587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EC3D7E8-7044-47D2-95CA-0D3B6A90FF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9422" y="1561444"/>
            <a:ext cx="2095500" cy="2095500"/>
          </a:xfrm>
          <a:prstGeom prst="rect">
            <a:avLst/>
          </a:prstGeom>
        </p:spPr>
      </p:pic>
      <p:sp>
        <p:nvSpPr>
          <p:cNvPr id="6" name="Rectangle 5">
            <a:extLst>
              <a:ext uri="{FF2B5EF4-FFF2-40B4-BE49-F238E27FC236}">
                <a16:creationId xmlns:a16="http://schemas.microsoft.com/office/drawing/2014/main" id="{1F13A3E2-D7C7-4905-9C28-003DB6FC2954}"/>
              </a:ext>
            </a:extLst>
          </p:cNvPr>
          <p:cNvSpPr/>
          <p:nvPr/>
        </p:nvSpPr>
        <p:spPr>
          <a:xfrm>
            <a:off x="9109184" y="3311416"/>
            <a:ext cx="1765738" cy="691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7211EF8D-8517-420E-9535-D7936C5879CD}"/>
              </a:ext>
            </a:extLst>
          </p:cNvPr>
          <p:cNvSpPr/>
          <p:nvPr/>
        </p:nvSpPr>
        <p:spPr>
          <a:xfrm>
            <a:off x="10452210" y="3153104"/>
            <a:ext cx="441434" cy="503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061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783E3-8504-4558-A9C9-7B8DE97876EA}"/>
              </a:ext>
            </a:extLst>
          </p:cNvPr>
          <p:cNvSpPr>
            <a:spLocks noGrp="1"/>
          </p:cNvSpPr>
          <p:nvPr>
            <p:ph idx="1"/>
          </p:nvPr>
        </p:nvSpPr>
        <p:spPr>
          <a:xfrm>
            <a:off x="838200" y="578069"/>
            <a:ext cx="10515600" cy="5598894"/>
          </a:xfrm>
        </p:spPr>
        <p:txBody>
          <a:bodyPr/>
          <a:lstStyle/>
          <a:p>
            <a:r>
              <a:rPr lang="en-US" dirty="0"/>
              <a:t>This is shown by the flattening of the rungs on the laddergram.</a:t>
            </a:r>
          </a:p>
          <a:p>
            <a:endParaRPr lang="en-US" dirty="0"/>
          </a:p>
          <a:p>
            <a:r>
              <a:rPr lang="en-US" dirty="0"/>
              <a:t>In this example, a 60 dB rise (from 45 to 105 dB HL) in the abnormal ear sounds like a 105 dB rise (from 0 to 105 dB HL) in the normal ear. </a:t>
            </a:r>
          </a:p>
          <a:p>
            <a:endParaRPr lang="en-US" dirty="0"/>
          </a:p>
          <a:p>
            <a:r>
              <a:rPr lang="en-US" dirty="0"/>
              <a:t>In terms of sensation level, 60 dB SL in the bad ear is experienced as being just as loud as 105 dB SL in the good ear.</a:t>
            </a:r>
          </a:p>
          <a:p>
            <a:endParaRPr lang="en-US" dirty="0"/>
          </a:p>
          <a:p>
            <a:endParaRPr lang="en-IN" dirty="0"/>
          </a:p>
        </p:txBody>
      </p:sp>
    </p:spTree>
    <p:extLst>
      <p:ext uri="{BB962C8B-B14F-4D97-AF65-F5344CB8AC3E}">
        <p14:creationId xmlns:p14="http://schemas.microsoft.com/office/powerpoint/2010/main" val="204878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6C232B-3637-4938-A9A1-14AC912023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3793" y="892311"/>
            <a:ext cx="9333187" cy="5073377"/>
          </a:xfrm>
        </p:spPr>
      </p:pic>
    </p:spTree>
    <p:extLst>
      <p:ext uri="{BB962C8B-B14F-4D97-AF65-F5344CB8AC3E}">
        <p14:creationId xmlns:p14="http://schemas.microsoft.com/office/powerpoint/2010/main" val="244981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DD9C-7D45-499A-9593-27E162C5A6BB}"/>
              </a:ext>
            </a:extLst>
          </p:cNvPr>
          <p:cNvSpPr>
            <a:spLocks noGrp="1"/>
          </p:cNvSpPr>
          <p:nvPr>
            <p:ph type="title"/>
          </p:nvPr>
        </p:nvSpPr>
        <p:spPr/>
        <p:txBody>
          <a:bodyPr/>
          <a:lstStyle/>
          <a:p>
            <a:pPr algn="ctr"/>
            <a:r>
              <a:rPr lang="en-IN" dirty="0"/>
              <a:t>Incomplete Recruitment</a:t>
            </a:r>
          </a:p>
        </p:txBody>
      </p:sp>
      <p:sp>
        <p:nvSpPr>
          <p:cNvPr id="3" name="Content Placeholder 2">
            <a:extLst>
              <a:ext uri="{FF2B5EF4-FFF2-40B4-BE49-F238E27FC236}">
                <a16:creationId xmlns:a16="http://schemas.microsoft.com/office/drawing/2014/main" id="{E7E30EE8-677C-41DB-9AAC-0E8A33AAA0E1}"/>
              </a:ext>
            </a:extLst>
          </p:cNvPr>
          <p:cNvSpPr>
            <a:spLocks noGrp="1"/>
          </p:cNvSpPr>
          <p:nvPr>
            <p:ph idx="1"/>
          </p:nvPr>
        </p:nvSpPr>
        <p:spPr>
          <a:xfrm>
            <a:off x="838200" y="1825625"/>
            <a:ext cx="10515600" cy="3019644"/>
          </a:xfrm>
        </p:spPr>
        <p:txBody>
          <a:bodyPr>
            <a:normAutofit/>
          </a:bodyPr>
          <a:lstStyle/>
          <a:p>
            <a:r>
              <a:rPr lang="en-US" dirty="0"/>
              <a:t>Occurs when the results fall between complete recruitment and no recruitment.</a:t>
            </a:r>
          </a:p>
          <a:p>
            <a:endParaRPr lang="en-US" dirty="0"/>
          </a:p>
          <a:p>
            <a:r>
              <a:rPr lang="en-US" dirty="0"/>
              <a:t>This is shown as a partial flattening of the laddergram or by a line that rises toward but does not quite reach the diagonal on the Steinberg-Gardner plot.</a:t>
            </a:r>
          </a:p>
        </p:txBody>
      </p:sp>
    </p:spTree>
    <p:extLst>
      <p:ext uri="{BB962C8B-B14F-4D97-AF65-F5344CB8AC3E}">
        <p14:creationId xmlns:p14="http://schemas.microsoft.com/office/powerpoint/2010/main" val="153035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88F357E-E5C4-4611-A897-B086EA828D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896" y="882869"/>
            <a:ext cx="8765627" cy="4884191"/>
          </a:xfrm>
        </p:spPr>
      </p:pic>
    </p:spTree>
    <p:extLst>
      <p:ext uri="{BB962C8B-B14F-4D97-AF65-F5344CB8AC3E}">
        <p14:creationId xmlns:p14="http://schemas.microsoft.com/office/powerpoint/2010/main" val="35884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24C4-5E7D-4AFB-883E-1352FEA313F4}"/>
              </a:ext>
            </a:extLst>
          </p:cNvPr>
          <p:cNvSpPr>
            <a:spLocks noGrp="1"/>
          </p:cNvSpPr>
          <p:nvPr>
            <p:ph type="title"/>
          </p:nvPr>
        </p:nvSpPr>
        <p:spPr/>
        <p:txBody>
          <a:bodyPr/>
          <a:lstStyle/>
          <a:p>
            <a:pPr algn="ctr"/>
            <a:r>
              <a:rPr lang="en-IN" dirty="0"/>
              <a:t>No Recruitment</a:t>
            </a:r>
          </a:p>
        </p:txBody>
      </p:sp>
      <p:sp>
        <p:nvSpPr>
          <p:cNvPr id="3" name="Content Placeholder 2">
            <a:extLst>
              <a:ext uri="{FF2B5EF4-FFF2-40B4-BE49-F238E27FC236}">
                <a16:creationId xmlns:a16="http://schemas.microsoft.com/office/drawing/2014/main" id="{222529AD-EAA8-4FEA-8CE1-32FC66337EF3}"/>
              </a:ext>
            </a:extLst>
          </p:cNvPr>
          <p:cNvSpPr>
            <a:spLocks noGrp="1"/>
          </p:cNvSpPr>
          <p:nvPr>
            <p:ph idx="1"/>
          </p:nvPr>
        </p:nvSpPr>
        <p:spPr/>
        <p:txBody>
          <a:bodyPr/>
          <a:lstStyle/>
          <a:p>
            <a:r>
              <a:rPr lang="en-US" dirty="0"/>
              <a:t>Occurs when the relationship between the levels at two ears is the same for the loudness balances as it is at threshold.</a:t>
            </a:r>
          </a:p>
          <a:p>
            <a:endParaRPr lang="en-US" dirty="0"/>
          </a:p>
          <a:p>
            <a:r>
              <a:rPr lang="en-US" dirty="0"/>
              <a:t>Here, the same 45 dB spread that exists between the left and right thresholds is also found for each of the loudness balances.</a:t>
            </a:r>
          </a:p>
          <a:p>
            <a:endParaRPr lang="en-US" dirty="0"/>
          </a:p>
          <a:p>
            <a:r>
              <a:rPr lang="en-US" dirty="0"/>
              <a:t>This is seen as parallel lines on the laddergram. The situation is even clearer on the Steinberg-Gardner plot.</a:t>
            </a:r>
            <a:endParaRPr lang="en-IN" dirty="0"/>
          </a:p>
        </p:txBody>
      </p:sp>
    </p:spTree>
    <p:extLst>
      <p:ext uri="{BB962C8B-B14F-4D97-AF65-F5344CB8AC3E}">
        <p14:creationId xmlns:p14="http://schemas.microsoft.com/office/powerpoint/2010/main" val="195384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B15D93-99A0-4C31-9E71-F54C682A2EC5}"/>
              </a:ext>
            </a:extLst>
          </p:cNvPr>
          <p:cNvSpPr>
            <a:spLocks noGrp="1"/>
          </p:cNvSpPr>
          <p:nvPr>
            <p:ph idx="1"/>
          </p:nvPr>
        </p:nvSpPr>
        <p:spPr>
          <a:xfrm>
            <a:off x="838200" y="683172"/>
            <a:ext cx="10515600" cy="5493791"/>
          </a:xfrm>
        </p:spPr>
        <p:txBody>
          <a:bodyPr>
            <a:normAutofit/>
          </a:bodyPr>
          <a:lstStyle/>
          <a:p>
            <a:r>
              <a:rPr lang="en-US" dirty="0"/>
              <a:t>In spite of the threshold difference between the ears, the line showing equally loud levels rises at a 45° angle just like the normal line. This shows that the spread between the two ears is maintained at high levels. </a:t>
            </a:r>
          </a:p>
          <a:p>
            <a:endParaRPr lang="en-US" dirty="0"/>
          </a:p>
          <a:p>
            <a:r>
              <a:rPr lang="en-US" dirty="0"/>
              <a:t>It also means that a 20 dB increase in the abnormal ear sounds just as loud as a 20 dB increase in the normal ear.</a:t>
            </a:r>
          </a:p>
          <a:p>
            <a:endParaRPr lang="en-US" dirty="0"/>
          </a:p>
          <a:p>
            <a:r>
              <a:rPr lang="en-US" dirty="0"/>
              <a:t>As a practical guideline, no recruitment if equal loudness occurs at equal sensation levels (dB SL) ± l0 dB (Jerger 1962).</a:t>
            </a:r>
            <a:endParaRPr lang="en-IN" dirty="0"/>
          </a:p>
        </p:txBody>
      </p:sp>
    </p:spTree>
    <p:extLst>
      <p:ext uri="{BB962C8B-B14F-4D97-AF65-F5344CB8AC3E}">
        <p14:creationId xmlns:p14="http://schemas.microsoft.com/office/powerpoint/2010/main" val="279764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04906C-7750-424A-A8AA-CB526EE65C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958" y="1076242"/>
            <a:ext cx="9228083" cy="4705515"/>
          </a:xfrm>
        </p:spPr>
      </p:pic>
    </p:spTree>
    <p:extLst>
      <p:ext uri="{BB962C8B-B14F-4D97-AF65-F5344CB8AC3E}">
        <p14:creationId xmlns:p14="http://schemas.microsoft.com/office/powerpoint/2010/main" val="257438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E606C1-9179-467B-9821-3FC4F55D0012}"/>
              </a:ext>
            </a:extLst>
          </p:cNvPr>
          <p:cNvSpPr>
            <a:spLocks noGrp="1"/>
          </p:cNvSpPr>
          <p:nvPr>
            <p:ph idx="1"/>
          </p:nvPr>
        </p:nvSpPr>
        <p:spPr>
          <a:xfrm>
            <a:off x="838200" y="546538"/>
            <a:ext cx="10515600" cy="5630425"/>
          </a:xfrm>
        </p:spPr>
        <p:txBody>
          <a:bodyPr/>
          <a:lstStyle/>
          <a:p>
            <a:r>
              <a:rPr lang="en-US" dirty="0"/>
              <a:t>No recruitment is the expected result when the loss in the abnormal ear is conductive.</a:t>
            </a:r>
          </a:p>
          <a:p>
            <a:endParaRPr lang="en-US" dirty="0"/>
          </a:p>
          <a:p>
            <a:r>
              <a:rPr lang="en-US" dirty="0"/>
              <a:t> In fact, Fowler (1936) conceived ABLB as a test to distinguish between otosclerosis and sensorineural hearing losses.</a:t>
            </a:r>
          </a:p>
          <a:p>
            <a:endParaRPr lang="en-US" dirty="0"/>
          </a:p>
          <a:p>
            <a:r>
              <a:rPr lang="en-US" dirty="0"/>
              <a:t>However, it is not used with conductive losses because its purpose is to help to distinguish between cochlear and retro-cochlear disorders. </a:t>
            </a:r>
            <a:endParaRPr lang="en-IN" dirty="0"/>
          </a:p>
        </p:txBody>
      </p:sp>
    </p:spTree>
    <p:extLst>
      <p:ext uri="{BB962C8B-B14F-4D97-AF65-F5344CB8AC3E}">
        <p14:creationId xmlns:p14="http://schemas.microsoft.com/office/powerpoint/2010/main" val="422181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2DDF-154F-4F18-866E-9B6F7CF967F9}"/>
              </a:ext>
            </a:extLst>
          </p:cNvPr>
          <p:cNvSpPr>
            <a:spLocks noGrp="1"/>
          </p:cNvSpPr>
          <p:nvPr>
            <p:ph type="title"/>
          </p:nvPr>
        </p:nvSpPr>
        <p:spPr/>
        <p:txBody>
          <a:bodyPr/>
          <a:lstStyle/>
          <a:p>
            <a:pPr algn="ctr"/>
            <a:r>
              <a:rPr lang="en-IN" dirty="0"/>
              <a:t>Decruitment</a:t>
            </a:r>
          </a:p>
        </p:txBody>
      </p:sp>
      <p:sp>
        <p:nvSpPr>
          <p:cNvPr id="3" name="Content Placeholder 2">
            <a:extLst>
              <a:ext uri="{FF2B5EF4-FFF2-40B4-BE49-F238E27FC236}">
                <a16:creationId xmlns:a16="http://schemas.microsoft.com/office/drawing/2014/main" id="{18D473A2-C014-41DA-B226-EE0044F7D2DE}"/>
              </a:ext>
            </a:extLst>
          </p:cNvPr>
          <p:cNvSpPr>
            <a:spLocks noGrp="1"/>
          </p:cNvSpPr>
          <p:nvPr>
            <p:ph idx="1"/>
          </p:nvPr>
        </p:nvSpPr>
        <p:spPr/>
        <p:txBody>
          <a:bodyPr/>
          <a:lstStyle/>
          <a:p>
            <a:r>
              <a:rPr lang="en-US" dirty="0"/>
              <a:t>When loudness grows at a slower than normal rate as intensity increases in the abnormal ear, it is called decruitment </a:t>
            </a:r>
            <a:r>
              <a:rPr lang="en-IN" dirty="0"/>
              <a:t>or loudness reversal</a:t>
            </a:r>
            <a:r>
              <a:rPr lang="en-US" dirty="0"/>
              <a:t>.</a:t>
            </a:r>
          </a:p>
          <a:p>
            <a:endParaRPr lang="en-US" dirty="0"/>
          </a:p>
          <a:p>
            <a:r>
              <a:rPr lang="en-IN" dirty="0"/>
              <a:t>In the exam</a:t>
            </a:r>
            <a:r>
              <a:rPr lang="en-US" dirty="0"/>
              <a:t>ple, 105 dB HL in the bad ear sounds only as loud as 30 dB HL in the good ear. In other words, 60 dB SL in the abnormal ear sounds like only 30 dB SL in the normal ear.</a:t>
            </a:r>
          </a:p>
          <a:p>
            <a:endParaRPr lang="en-US" dirty="0"/>
          </a:p>
          <a:p>
            <a:r>
              <a:rPr lang="en-US" dirty="0"/>
              <a:t>In effect, loudness is lost rather than gained as intensity is raised.</a:t>
            </a:r>
          </a:p>
          <a:p>
            <a:endParaRPr lang="en-IN" dirty="0"/>
          </a:p>
        </p:txBody>
      </p:sp>
    </p:spTree>
    <p:extLst>
      <p:ext uri="{BB962C8B-B14F-4D97-AF65-F5344CB8AC3E}">
        <p14:creationId xmlns:p14="http://schemas.microsoft.com/office/powerpoint/2010/main" val="300305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6599A0-06A9-41AD-B91F-FFFA3E5670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6965" y="1162529"/>
            <a:ext cx="7945821" cy="4532942"/>
          </a:xfrm>
        </p:spPr>
      </p:pic>
    </p:spTree>
    <p:extLst>
      <p:ext uri="{BB962C8B-B14F-4D97-AF65-F5344CB8AC3E}">
        <p14:creationId xmlns:p14="http://schemas.microsoft.com/office/powerpoint/2010/main" val="18960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0E88-BC9F-499C-9CBE-7D7F813425B9}"/>
              </a:ext>
            </a:extLst>
          </p:cNvPr>
          <p:cNvSpPr>
            <a:spLocks noGrp="1"/>
          </p:cNvSpPr>
          <p:nvPr>
            <p:ph type="title"/>
          </p:nvPr>
        </p:nvSpPr>
        <p:spPr/>
        <p:txBody>
          <a:bodyPr/>
          <a:lstStyle/>
          <a:p>
            <a:pPr algn="ctr"/>
            <a:r>
              <a:rPr lang="en-IN" dirty="0"/>
              <a:t>INTRODUCTION</a:t>
            </a:r>
          </a:p>
        </p:txBody>
      </p:sp>
      <p:sp>
        <p:nvSpPr>
          <p:cNvPr id="3" name="Content Placeholder 2">
            <a:extLst>
              <a:ext uri="{FF2B5EF4-FFF2-40B4-BE49-F238E27FC236}">
                <a16:creationId xmlns:a16="http://schemas.microsoft.com/office/drawing/2014/main" id="{496777AF-71E9-473A-A69B-7B9BB2C2DB05}"/>
              </a:ext>
            </a:extLst>
          </p:cNvPr>
          <p:cNvSpPr>
            <a:spLocks noGrp="1"/>
          </p:cNvSpPr>
          <p:nvPr>
            <p:ph idx="1"/>
          </p:nvPr>
        </p:nvSpPr>
        <p:spPr>
          <a:xfrm>
            <a:off x="1066800" y="2103120"/>
            <a:ext cx="10058400" cy="3803694"/>
          </a:xfrm>
        </p:spPr>
        <p:txBody>
          <a:bodyPr>
            <a:normAutofit fontScale="92500" lnSpcReduction="10000"/>
          </a:bodyPr>
          <a:lstStyle/>
          <a:p>
            <a:r>
              <a:rPr lang="en-US" dirty="0"/>
              <a:t>Loudness is the perceptual correlate of the intensity of the acoustic stimulus.</a:t>
            </a:r>
          </a:p>
          <a:p>
            <a:endParaRPr lang="en-US" dirty="0"/>
          </a:p>
          <a:p>
            <a:r>
              <a:rPr lang="en-US" dirty="0"/>
              <a:t>An aberration of the intensity–loudness relationship is found in patients with cochlear disorders.</a:t>
            </a:r>
          </a:p>
          <a:p>
            <a:endParaRPr lang="en-US" dirty="0"/>
          </a:p>
          <a:p>
            <a:r>
              <a:rPr lang="en-US" dirty="0"/>
              <a:t>Once the signal is increased above the impaired threshold of such an ear, the loudness grows at a faster rate than normal in response to increasing stimulus level. This is called </a:t>
            </a:r>
            <a:r>
              <a:rPr lang="en-US" b="1" i="1" dirty="0"/>
              <a:t>loudness recruitment</a:t>
            </a:r>
            <a:r>
              <a:rPr lang="en-US" dirty="0"/>
              <a:t>.</a:t>
            </a:r>
          </a:p>
          <a:p>
            <a:endParaRPr lang="en-US" dirty="0"/>
          </a:p>
          <a:p>
            <a:endParaRPr lang="en-US" dirty="0"/>
          </a:p>
          <a:p>
            <a:endParaRPr lang="en-IN" dirty="0"/>
          </a:p>
        </p:txBody>
      </p:sp>
    </p:spTree>
    <p:extLst>
      <p:ext uri="{BB962C8B-B14F-4D97-AF65-F5344CB8AC3E}">
        <p14:creationId xmlns:p14="http://schemas.microsoft.com/office/powerpoint/2010/main" val="11281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3A17-4AA5-49B7-99AB-28C09468999C}"/>
              </a:ext>
            </a:extLst>
          </p:cNvPr>
          <p:cNvSpPr>
            <a:spLocks noGrp="1"/>
          </p:cNvSpPr>
          <p:nvPr>
            <p:ph type="title"/>
          </p:nvPr>
        </p:nvSpPr>
        <p:spPr/>
        <p:txBody>
          <a:bodyPr/>
          <a:lstStyle/>
          <a:p>
            <a:pPr algn="ctr"/>
            <a:r>
              <a:rPr lang="en-IN" dirty="0"/>
              <a:t>ABLB Testing Approaches</a:t>
            </a:r>
          </a:p>
        </p:txBody>
      </p:sp>
      <p:sp>
        <p:nvSpPr>
          <p:cNvPr id="3" name="Content Placeholder 2">
            <a:extLst>
              <a:ext uri="{FF2B5EF4-FFF2-40B4-BE49-F238E27FC236}">
                <a16:creationId xmlns:a16="http://schemas.microsoft.com/office/drawing/2014/main" id="{34EB44E3-3F9F-45D1-85E9-2C3EAA826C0A}"/>
              </a:ext>
            </a:extLst>
          </p:cNvPr>
          <p:cNvSpPr>
            <a:spLocks noGrp="1"/>
          </p:cNvSpPr>
          <p:nvPr>
            <p:ph idx="1"/>
          </p:nvPr>
        </p:nvSpPr>
        <p:spPr/>
        <p:txBody>
          <a:bodyPr>
            <a:normAutofit lnSpcReduction="10000"/>
          </a:bodyPr>
          <a:lstStyle/>
          <a:p>
            <a:r>
              <a:rPr lang="en-US" dirty="0"/>
              <a:t>Different procedures have been suggested for administering the ABLB. </a:t>
            </a:r>
          </a:p>
          <a:p>
            <a:endParaRPr lang="en-US" dirty="0"/>
          </a:p>
          <a:p>
            <a:r>
              <a:rPr lang="en-US" dirty="0"/>
              <a:t>In </a:t>
            </a:r>
            <a:r>
              <a:rPr lang="en-US" b="1" i="1" u="sng" dirty="0"/>
              <a:t>Jerger’s (1962) protocol</a:t>
            </a:r>
            <a:r>
              <a:rPr lang="en-US" dirty="0"/>
              <a:t>, the tone alternates in the ears automatically every 500 milliseconds with the fixed level in the abnormal ear and the variable signal in the normal ear.</a:t>
            </a:r>
          </a:p>
          <a:p>
            <a:endParaRPr lang="en-US" dirty="0"/>
          </a:p>
          <a:p>
            <a:r>
              <a:rPr lang="en-US" dirty="0"/>
              <a:t>The patient changes the intensity of the tone in the variable ear using the method of adjustment until it sounds equal in loudness to the tone in the fixed ear.</a:t>
            </a:r>
            <a:endParaRPr lang="en-IN" dirty="0"/>
          </a:p>
        </p:txBody>
      </p:sp>
    </p:spTree>
    <p:extLst>
      <p:ext uri="{BB962C8B-B14F-4D97-AF65-F5344CB8AC3E}">
        <p14:creationId xmlns:p14="http://schemas.microsoft.com/office/powerpoint/2010/main" val="292520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69C56C-2B9D-4571-A679-952790CAFB83}"/>
              </a:ext>
            </a:extLst>
          </p:cNvPr>
          <p:cNvSpPr>
            <a:spLocks noGrp="1"/>
          </p:cNvSpPr>
          <p:nvPr>
            <p:ph idx="1"/>
          </p:nvPr>
        </p:nvSpPr>
        <p:spPr>
          <a:xfrm>
            <a:off x="838200" y="525517"/>
            <a:ext cx="10515600" cy="5651446"/>
          </a:xfrm>
        </p:spPr>
        <p:txBody>
          <a:bodyPr>
            <a:normAutofit lnSpcReduction="10000"/>
          </a:bodyPr>
          <a:lstStyle/>
          <a:p>
            <a:r>
              <a:rPr lang="en-US" dirty="0"/>
              <a:t>Loudness balances are made at 20 dB intervals above the bad ear’s threshold, and are plotted on a laddergram.</a:t>
            </a:r>
          </a:p>
          <a:p>
            <a:endParaRPr lang="en-US" dirty="0"/>
          </a:p>
          <a:p>
            <a:r>
              <a:rPr lang="en-US" dirty="0"/>
              <a:t>One should note that because the tone alternates between the two ears every 500 milliseconds, it will be off for 500 milliseconds in each ear. </a:t>
            </a:r>
          </a:p>
          <a:p>
            <a:endParaRPr lang="en-US" dirty="0"/>
          </a:p>
          <a:p>
            <a:r>
              <a:rPr lang="en-US" dirty="0"/>
              <a:t>This off-time ensures that the test tones will not be subject to adaptation. This requirement is met if the tone is off for at least a certain critical off-time, which is ~ 200 to 250 milliseconds</a:t>
            </a:r>
          </a:p>
          <a:p>
            <a:endParaRPr lang="en-US" dirty="0"/>
          </a:p>
          <a:p>
            <a:r>
              <a:rPr lang="en-US" b="1" i="1" u="sng" dirty="0"/>
              <a:t>Hood (1969, 1977) </a:t>
            </a:r>
            <a:r>
              <a:rPr lang="en-US" dirty="0"/>
              <a:t>suggested manual control over the presentation of the tones according to the method of limits.</a:t>
            </a:r>
            <a:endParaRPr lang="en-IN" dirty="0"/>
          </a:p>
        </p:txBody>
      </p:sp>
    </p:spTree>
    <p:extLst>
      <p:ext uri="{BB962C8B-B14F-4D97-AF65-F5344CB8AC3E}">
        <p14:creationId xmlns:p14="http://schemas.microsoft.com/office/powerpoint/2010/main" val="162668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7DC203-ADE1-4067-9595-6A8515B3E52D}"/>
              </a:ext>
            </a:extLst>
          </p:cNvPr>
          <p:cNvSpPr>
            <a:spLocks noGrp="1"/>
          </p:cNvSpPr>
          <p:nvPr>
            <p:ph idx="1"/>
          </p:nvPr>
        </p:nvSpPr>
        <p:spPr>
          <a:xfrm>
            <a:off x="838200" y="620110"/>
            <a:ext cx="10515600" cy="5556853"/>
          </a:xfrm>
        </p:spPr>
        <p:txBody>
          <a:bodyPr/>
          <a:lstStyle/>
          <a:p>
            <a:r>
              <a:rPr lang="en-US" dirty="0"/>
              <a:t>Others have suggested presenting the fixed-level tone to the bad ear and testing according to Hood’s method (Priede &amp; Coles 1974; Coles &amp; Priede 1976), or randomizing the use of the good and bad ears as the fixed-level ear under computer control (Fritze 1978).</a:t>
            </a:r>
          </a:p>
          <a:p>
            <a:endParaRPr lang="en-US" dirty="0"/>
          </a:p>
          <a:p>
            <a:r>
              <a:rPr lang="en-US" dirty="0"/>
              <a:t>An interesting ABLB modification by Miskolczy-Fodor (1964) uses the Bekesy tracking method to keep the level in the variable ear equally loud as the one in the reference ear, and the results are automatically plotted on paper.</a:t>
            </a:r>
            <a:endParaRPr lang="en-IN" dirty="0"/>
          </a:p>
        </p:txBody>
      </p:sp>
    </p:spTree>
    <p:extLst>
      <p:ext uri="{BB962C8B-B14F-4D97-AF65-F5344CB8AC3E}">
        <p14:creationId xmlns:p14="http://schemas.microsoft.com/office/powerpoint/2010/main" val="396122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2C1C-6A6D-4C69-AF93-DC39844A8627}"/>
              </a:ext>
            </a:extLst>
          </p:cNvPr>
          <p:cNvSpPr>
            <a:spLocks noGrp="1"/>
          </p:cNvSpPr>
          <p:nvPr>
            <p:ph idx="1"/>
          </p:nvPr>
        </p:nvSpPr>
        <p:spPr>
          <a:xfrm>
            <a:off x="838200" y="525517"/>
            <a:ext cx="4868917" cy="5651446"/>
          </a:xfrm>
        </p:spPr>
        <p:txBody>
          <a:bodyPr/>
          <a:lstStyle/>
          <a:p>
            <a:r>
              <a:rPr lang="en-US" dirty="0"/>
              <a:t>Two sets of results must be combined for accurate loudness balances with this method, one using the good ear as the reference and one using the bad ear (Carver 1970; Gelfand 1976)</a:t>
            </a:r>
          </a:p>
          <a:p>
            <a:endParaRPr lang="en-US" dirty="0"/>
          </a:p>
          <a:p>
            <a:r>
              <a:rPr lang="en-US" dirty="0"/>
              <a:t>Otherwise, it over- or underestimates the loudness balance points. Other variations have also been reported (Sung &amp; Sung 1976).</a:t>
            </a:r>
            <a:endParaRPr lang="en-IN" dirty="0"/>
          </a:p>
        </p:txBody>
      </p:sp>
      <p:pic>
        <p:nvPicPr>
          <p:cNvPr id="5" name="Picture 4">
            <a:extLst>
              <a:ext uri="{FF2B5EF4-FFF2-40B4-BE49-F238E27FC236}">
                <a16:creationId xmlns:a16="http://schemas.microsoft.com/office/drawing/2014/main" id="{848DEF17-71A7-46E0-8B9C-A7209BCE7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02177"/>
            <a:ext cx="5081970" cy="4698125"/>
          </a:xfrm>
          <a:prstGeom prst="rect">
            <a:avLst/>
          </a:prstGeom>
        </p:spPr>
      </p:pic>
    </p:spTree>
    <p:extLst>
      <p:ext uri="{BB962C8B-B14F-4D97-AF65-F5344CB8AC3E}">
        <p14:creationId xmlns:p14="http://schemas.microsoft.com/office/powerpoint/2010/main" val="12806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3DD1-3C98-4143-8C91-3DBDD33F4F13}"/>
              </a:ext>
            </a:extLst>
          </p:cNvPr>
          <p:cNvSpPr>
            <a:spLocks noGrp="1"/>
          </p:cNvSpPr>
          <p:nvPr>
            <p:ph type="title"/>
          </p:nvPr>
        </p:nvSpPr>
        <p:spPr/>
        <p:txBody>
          <a:bodyPr/>
          <a:lstStyle/>
          <a:p>
            <a:pPr algn="ctr"/>
            <a:r>
              <a:rPr lang="en-US" dirty="0"/>
              <a:t>Monaural Loudness Balance Test</a:t>
            </a:r>
            <a:endParaRPr lang="en-IN" dirty="0"/>
          </a:p>
        </p:txBody>
      </p:sp>
      <p:sp>
        <p:nvSpPr>
          <p:cNvPr id="3" name="Content Placeholder 2">
            <a:extLst>
              <a:ext uri="{FF2B5EF4-FFF2-40B4-BE49-F238E27FC236}">
                <a16:creationId xmlns:a16="http://schemas.microsoft.com/office/drawing/2014/main" id="{3A5DE420-F745-4DE7-9FF0-81213DAF13AF}"/>
              </a:ext>
            </a:extLst>
          </p:cNvPr>
          <p:cNvSpPr>
            <a:spLocks noGrp="1"/>
          </p:cNvSpPr>
          <p:nvPr>
            <p:ph idx="1"/>
          </p:nvPr>
        </p:nvSpPr>
        <p:spPr/>
        <p:txBody>
          <a:bodyPr/>
          <a:lstStyle/>
          <a:p>
            <a:r>
              <a:rPr lang="en-US" dirty="0"/>
              <a:t>The ABLB often cannot be done because </a:t>
            </a:r>
          </a:p>
          <a:p>
            <a:r>
              <a:rPr lang="en-US" dirty="0"/>
              <a:t>(1) it requires a normal ear (or at least an ear with normal hearing at the frequency being tested).</a:t>
            </a:r>
          </a:p>
          <a:p>
            <a:r>
              <a:rPr lang="en-US" dirty="0"/>
              <a:t>(2) most people with sensorineural losses have bilateral impairments.</a:t>
            </a:r>
          </a:p>
          <a:p>
            <a:endParaRPr lang="en-US" dirty="0"/>
          </a:p>
          <a:p>
            <a:r>
              <a:rPr lang="en-US" dirty="0"/>
              <a:t>This dilemma was addressed with the alternate monaural loudness balance (MLB) test (Reger 1935).</a:t>
            </a:r>
            <a:endParaRPr lang="en-IN" dirty="0"/>
          </a:p>
        </p:txBody>
      </p:sp>
    </p:spTree>
    <p:extLst>
      <p:ext uri="{BB962C8B-B14F-4D97-AF65-F5344CB8AC3E}">
        <p14:creationId xmlns:p14="http://schemas.microsoft.com/office/powerpoint/2010/main" val="48205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AC0A-9E0D-4038-B60D-C4A2F495F497}"/>
              </a:ext>
            </a:extLst>
          </p:cNvPr>
          <p:cNvSpPr>
            <a:spLocks noGrp="1"/>
          </p:cNvSpPr>
          <p:nvPr>
            <p:ph type="title"/>
          </p:nvPr>
        </p:nvSpPr>
        <p:spPr/>
        <p:txBody>
          <a:bodyPr/>
          <a:lstStyle/>
          <a:p>
            <a:pPr algn="ctr"/>
            <a:r>
              <a:rPr lang="en-IN" dirty="0"/>
              <a:t>Procedure</a:t>
            </a:r>
          </a:p>
        </p:txBody>
      </p:sp>
      <p:sp>
        <p:nvSpPr>
          <p:cNvPr id="3" name="Content Placeholder 2">
            <a:extLst>
              <a:ext uri="{FF2B5EF4-FFF2-40B4-BE49-F238E27FC236}">
                <a16:creationId xmlns:a16="http://schemas.microsoft.com/office/drawing/2014/main" id="{EAE877E2-0BFD-48B0-962D-690E8BB55A4D}"/>
              </a:ext>
            </a:extLst>
          </p:cNvPr>
          <p:cNvSpPr>
            <a:spLocks noGrp="1"/>
          </p:cNvSpPr>
          <p:nvPr>
            <p:ph idx="1"/>
          </p:nvPr>
        </p:nvSpPr>
        <p:spPr/>
        <p:txBody>
          <a:bodyPr/>
          <a:lstStyle/>
          <a:p>
            <a:r>
              <a:rPr lang="en-US" dirty="0"/>
              <a:t>The AMLB is similar to the ABLB except that the loudness balance is done for two different tones within the same ear.</a:t>
            </a:r>
          </a:p>
          <a:p>
            <a:endParaRPr lang="en-US" dirty="0"/>
          </a:p>
          <a:p>
            <a:r>
              <a:rPr lang="en-US" dirty="0"/>
              <a:t>Consider a patient with a bilateral loss that slopes sharply above 1000 Hz. The thresholds in one of her ears might be 0 dB HL at 500 Hz and 50 dB at 2000 Hz.</a:t>
            </a:r>
          </a:p>
          <a:p>
            <a:endParaRPr lang="en-US" dirty="0"/>
          </a:p>
          <a:p>
            <a:r>
              <a:rPr lang="en-US" dirty="0"/>
              <a:t>In such a case, 500 Hz and 2000 Hz tones might be alternately presented to the same ear. </a:t>
            </a:r>
            <a:endParaRPr lang="en-IN" dirty="0"/>
          </a:p>
        </p:txBody>
      </p:sp>
    </p:spTree>
    <p:extLst>
      <p:ext uri="{BB962C8B-B14F-4D97-AF65-F5344CB8AC3E}">
        <p14:creationId xmlns:p14="http://schemas.microsoft.com/office/powerpoint/2010/main" val="289457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89FC1F-024B-4E5E-9E1D-411CDFE25E04}"/>
              </a:ext>
            </a:extLst>
          </p:cNvPr>
          <p:cNvSpPr>
            <a:spLocks noGrp="1"/>
          </p:cNvSpPr>
          <p:nvPr>
            <p:ph idx="1"/>
          </p:nvPr>
        </p:nvSpPr>
        <p:spPr>
          <a:xfrm>
            <a:off x="838200" y="641131"/>
            <a:ext cx="10515600" cy="5535832"/>
          </a:xfrm>
        </p:spPr>
        <p:txBody>
          <a:bodyPr/>
          <a:lstStyle/>
          <a:p>
            <a:r>
              <a:rPr lang="en-US" dirty="0"/>
              <a:t>The level would remain fixed at one frequency, and the level at the other frequency would be varied up and down until the two tones sound equally loud.</a:t>
            </a:r>
          </a:p>
          <a:p>
            <a:endParaRPr lang="en-US" dirty="0"/>
          </a:p>
          <a:p>
            <a:r>
              <a:rPr lang="en-US" dirty="0"/>
              <a:t>The results are interpreted in the same general way as for the ABLB, but a correction is needed to account for loudness level differences between frequencies (Denes &amp; Naunton 1950).</a:t>
            </a:r>
          </a:p>
          <a:p>
            <a:endParaRPr lang="en-US" dirty="0"/>
          </a:p>
          <a:p>
            <a:r>
              <a:rPr lang="en-US" dirty="0"/>
              <a:t>Moreover, the inter-frequency loudness balance task tends to be difficult for many patients. The MLB is rarely used because of these problems.</a:t>
            </a:r>
            <a:endParaRPr lang="en-IN" dirty="0"/>
          </a:p>
        </p:txBody>
      </p:sp>
    </p:spTree>
    <p:extLst>
      <p:ext uri="{BB962C8B-B14F-4D97-AF65-F5344CB8AC3E}">
        <p14:creationId xmlns:p14="http://schemas.microsoft.com/office/powerpoint/2010/main" val="19167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3931-06B4-4CEB-8C00-0693648518D7}"/>
              </a:ext>
            </a:extLst>
          </p:cNvPr>
          <p:cNvSpPr>
            <a:spLocks noGrp="1"/>
          </p:cNvSpPr>
          <p:nvPr>
            <p:ph type="title"/>
          </p:nvPr>
        </p:nvSpPr>
        <p:spPr/>
        <p:txBody>
          <a:bodyPr/>
          <a:lstStyle/>
          <a:p>
            <a:pPr algn="ctr"/>
            <a:r>
              <a:rPr lang="en-US" dirty="0"/>
              <a:t>Diagnostic Accuracy of the ABLB</a:t>
            </a:r>
            <a:endParaRPr lang="en-IN" dirty="0"/>
          </a:p>
        </p:txBody>
      </p:sp>
      <p:sp>
        <p:nvSpPr>
          <p:cNvPr id="3" name="Content Placeholder 2">
            <a:extLst>
              <a:ext uri="{FF2B5EF4-FFF2-40B4-BE49-F238E27FC236}">
                <a16:creationId xmlns:a16="http://schemas.microsoft.com/office/drawing/2014/main" id="{524F0204-F14C-463C-ABCF-660D529C415A}"/>
              </a:ext>
            </a:extLst>
          </p:cNvPr>
          <p:cNvSpPr>
            <a:spLocks noGrp="1"/>
          </p:cNvSpPr>
          <p:nvPr>
            <p:ph idx="1"/>
          </p:nvPr>
        </p:nvSpPr>
        <p:spPr/>
        <p:txBody>
          <a:bodyPr>
            <a:normAutofit lnSpcReduction="10000"/>
          </a:bodyPr>
          <a:lstStyle/>
          <a:p>
            <a:r>
              <a:rPr lang="en-US" dirty="0"/>
              <a:t>The ABLB has been found to identify the correct site of lesion in ~ 90% of cases for cochlear disorders and only ~ 59% for retro-cochlear pathologies across studies (Turner et al 1984).</a:t>
            </a:r>
          </a:p>
          <a:p>
            <a:endParaRPr lang="en-US" dirty="0"/>
          </a:p>
          <a:p>
            <a:r>
              <a:rPr lang="en-US" dirty="0"/>
              <a:t>These figures show that many acoustic tumor cases are misclassified as cochlear on the basis of having positive recruitment.</a:t>
            </a:r>
          </a:p>
          <a:p>
            <a:endParaRPr lang="en-US" dirty="0"/>
          </a:p>
          <a:p>
            <a:r>
              <a:rPr lang="en-US" dirty="0"/>
              <a:t>It is possible that some retro-cochlear cases might have recruitment or other characteristics of cochlear disorders (e.g., high SISI scores) because of secondary damage to the cochlea.</a:t>
            </a:r>
            <a:endParaRPr lang="en-IN" dirty="0"/>
          </a:p>
        </p:txBody>
      </p:sp>
    </p:spTree>
    <p:extLst>
      <p:ext uri="{BB962C8B-B14F-4D97-AF65-F5344CB8AC3E}">
        <p14:creationId xmlns:p14="http://schemas.microsoft.com/office/powerpoint/2010/main" val="286288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F3CD2B-136A-45A4-A4FB-57E29CFAAB25}"/>
              </a:ext>
            </a:extLst>
          </p:cNvPr>
          <p:cNvSpPr>
            <a:spLocks noGrp="1"/>
          </p:cNvSpPr>
          <p:nvPr>
            <p:ph idx="1"/>
          </p:nvPr>
        </p:nvSpPr>
        <p:spPr>
          <a:xfrm>
            <a:off x="838200" y="515007"/>
            <a:ext cx="10515600" cy="5661956"/>
          </a:xfrm>
        </p:spPr>
        <p:txBody>
          <a:bodyPr/>
          <a:lstStyle/>
          <a:p>
            <a:r>
              <a:rPr lang="en-US" dirty="0"/>
              <a:t>The basic concept involves these two steps:</a:t>
            </a:r>
          </a:p>
          <a:p>
            <a:r>
              <a:rPr lang="en-US" dirty="0"/>
              <a:t> (1) the tumor damages the cochlea by putting pressure on its blood supply and/or adversely altering the chemistry of the cochlear fluids.</a:t>
            </a:r>
          </a:p>
          <a:p>
            <a:r>
              <a:rPr lang="en-US" dirty="0"/>
              <a:t>(2) the resulting cochlear disorder then produces positive recruitment.</a:t>
            </a:r>
          </a:p>
          <a:p>
            <a:endParaRPr lang="en-US" dirty="0"/>
          </a:p>
          <a:p>
            <a:r>
              <a:rPr lang="en-US" dirty="0"/>
              <a:t>Also, there may well be a coexisting cochlear disorder having nothing to do with retro-cochlear pathology. For example, a patient with an acoustic tumor may well have a noise-induced cochlear impairment.</a:t>
            </a:r>
          </a:p>
          <a:p>
            <a:endParaRPr lang="en-US" dirty="0"/>
          </a:p>
          <a:p>
            <a:r>
              <a:rPr lang="en-US" dirty="0"/>
              <a:t>These points apply to the results of other site-of-lesion tests as well.</a:t>
            </a:r>
            <a:endParaRPr lang="en-IN" dirty="0"/>
          </a:p>
        </p:txBody>
      </p:sp>
    </p:spTree>
    <p:extLst>
      <p:ext uri="{BB962C8B-B14F-4D97-AF65-F5344CB8AC3E}">
        <p14:creationId xmlns:p14="http://schemas.microsoft.com/office/powerpoint/2010/main" val="348016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5CE4-1AA8-4636-8DA8-EC68AA6503B6}"/>
              </a:ext>
            </a:extLst>
          </p:cNvPr>
          <p:cNvSpPr>
            <a:spLocks noGrp="1"/>
          </p:cNvSpPr>
          <p:nvPr>
            <p:ph type="title"/>
          </p:nvPr>
        </p:nvSpPr>
        <p:spPr/>
        <p:txBody>
          <a:bodyPr/>
          <a:lstStyle/>
          <a:p>
            <a:pPr algn="ctr"/>
            <a:r>
              <a:rPr lang="en-IN" dirty="0"/>
              <a:t>video</a:t>
            </a:r>
          </a:p>
        </p:txBody>
      </p:sp>
      <p:pic>
        <p:nvPicPr>
          <p:cNvPr id="4" name="ABLB (Alternate Binaural Loudness Balancing) test in Audiolab+">
            <a:hlinkClick r:id="" action="ppaction://media"/>
            <a:extLst>
              <a:ext uri="{FF2B5EF4-FFF2-40B4-BE49-F238E27FC236}">
                <a16:creationId xmlns:a16="http://schemas.microsoft.com/office/drawing/2014/main" id="{05B90BC4-1D62-43E3-8F69-2719494C2AF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27263" y="1825625"/>
            <a:ext cx="7735887" cy="4351338"/>
          </a:xfrm>
        </p:spPr>
      </p:pic>
    </p:spTree>
    <p:extLst>
      <p:ext uri="{BB962C8B-B14F-4D97-AF65-F5344CB8AC3E}">
        <p14:creationId xmlns:p14="http://schemas.microsoft.com/office/powerpoint/2010/main" val="733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0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ED3A-7C36-4435-A95F-39D1FA121467}"/>
              </a:ext>
            </a:extLst>
          </p:cNvPr>
          <p:cNvSpPr>
            <a:spLocks noGrp="1"/>
          </p:cNvSpPr>
          <p:nvPr>
            <p:ph type="title"/>
          </p:nvPr>
        </p:nvSpPr>
        <p:spPr/>
        <p:txBody>
          <a:bodyPr>
            <a:normAutofit/>
          </a:bodyPr>
          <a:lstStyle/>
          <a:p>
            <a:pPr algn="ctr"/>
            <a:r>
              <a:rPr lang="en-IN" dirty="0"/>
              <a:t>RECRUITMENT </a:t>
            </a:r>
            <a:r>
              <a:rPr lang="en-IN" sz="2500" dirty="0"/>
              <a:t>(THEORY AND PHYSIOLOGY)</a:t>
            </a:r>
          </a:p>
        </p:txBody>
      </p:sp>
      <p:sp>
        <p:nvSpPr>
          <p:cNvPr id="3" name="Content Placeholder 2">
            <a:extLst>
              <a:ext uri="{FF2B5EF4-FFF2-40B4-BE49-F238E27FC236}">
                <a16:creationId xmlns:a16="http://schemas.microsoft.com/office/drawing/2014/main" id="{B2F582A7-8A81-4825-8FD1-547759278DE4}"/>
              </a:ext>
            </a:extLst>
          </p:cNvPr>
          <p:cNvSpPr>
            <a:spLocks noGrp="1"/>
          </p:cNvSpPr>
          <p:nvPr>
            <p:ph idx="1"/>
          </p:nvPr>
        </p:nvSpPr>
        <p:spPr>
          <a:xfrm>
            <a:off x="838200" y="1471448"/>
            <a:ext cx="10515600" cy="5265683"/>
          </a:xfrm>
        </p:spPr>
        <p:txBody>
          <a:bodyPr>
            <a:normAutofit fontScale="85000" lnSpcReduction="20000"/>
          </a:bodyPr>
          <a:lstStyle/>
          <a:p>
            <a:r>
              <a:rPr lang="en-IN" dirty="0"/>
              <a:t>Lorente de nó’s Theory of Recruitment:- </a:t>
            </a:r>
          </a:p>
          <a:p>
            <a:endParaRPr lang="en-IN" dirty="0"/>
          </a:p>
          <a:p>
            <a:r>
              <a:rPr lang="en-IN" dirty="0"/>
              <a:t>In 1937 – suggested </a:t>
            </a:r>
            <a:r>
              <a:rPr lang="en-IN" dirty="0">
                <a:solidFill>
                  <a:srgbClr val="222222"/>
                </a:solidFill>
                <a:effectLst/>
                <a:ea typeface="Times New Roman" panose="02020603050405020304" pitchFamily="18" charset="0"/>
              </a:rPr>
              <a:t>if either the hair cells/cochlear fibers were affected, the near-threshold stimuli, appear weak in loudness.</a:t>
            </a:r>
          </a:p>
          <a:p>
            <a:endParaRPr lang="en-IN" dirty="0">
              <a:solidFill>
                <a:srgbClr val="222222"/>
              </a:solidFill>
            </a:endParaRPr>
          </a:p>
          <a:p>
            <a:r>
              <a:rPr lang="en-IN" dirty="0">
                <a:solidFill>
                  <a:srgbClr val="222222"/>
                </a:solidFill>
                <a:effectLst/>
                <a:ea typeface="Times New Roman" panose="02020603050405020304" pitchFamily="18" charset="0"/>
              </a:rPr>
              <a:t>With high-intensity stimuli, non-affected hair cells/ nerve fibers are maximally excited, result - limited number of impulses/second generated at impaired ear.</a:t>
            </a:r>
          </a:p>
          <a:p>
            <a:endParaRPr lang="en-IN" dirty="0">
              <a:solidFill>
                <a:srgbClr val="222222"/>
              </a:solidFill>
              <a:ea typeface="Times New Roman" panose="02020603050405020304" pitchFamily="18" charset="0"/>
            </a:endParaRPr>
          </a:p>
          <a:p>
            <a:r>
              <a:rPr lang="en-IN" dirty="0">
                <a:solidFill>
                  <a:srgbClr val="222222"/>
                </a:solidFill>
                <a:effectLst/>
                <a:ea typeface="Times New Roman" panose="02020603050405020304" pitchFamily="18" charset="0"/>
              </a:rPr>
              <a:t>Consequently both, impaired and normal-hearing ears would similarly perceive the loudness of a high-intensity tone. </a:t>
            </a:r>
          </a:p>
          <a:p>
            <a:endParaRPr lang="en-IN" dirty="0">
              <a:solidFill>
                <a:srgbClr val="222222"/>
              </a:solidFill>
              <a:effectLst/>
              <a:ea typeface="Times New Roman" panose="02020603050405020304" pitchFamily="18" charset="0"/>
            </a:endParaRPr>
          </a:p>
          <a:p>
            <a:pPr>
              <a:lnSpc>
                <a:spcPct val="115000"/>
              </a:lnSpc>
              <a:spcAft>
                <a:spcPts val="1000"/>
              </a:spcAft>
            </a:pPr>
            <a:r>
              <a:rPr lang="en-IN" sz="2900" dirty="0">
                <a:solidFill>
                  <a:srgbClr val="222222"/>
                </a:solidFill>
                <a:effectLst/>
                <a:ea typeface="Times New Roman" panose="02020603050405020304" pitchFamily="18" charset="0"/>
                <a:cs typeface="Times New Roman" panose="02020603050405020304" pitchFamily="18" charset="0"/>
              </a:rPr>
              <a:t>Although later studies indicate that recruitment is - phenomenon originating in the hair cells, this theory holds the concept restricted to hair-cell and not to nerve-fibre damage.</a:t>
            </a:r>
            <a:endParaRPr lang="en-IN" sz="2900" dirty="0"/>
          </a:p>
          <a:p>
            <a:endParaRPr lang="en-IN" dirty="0"/>
          </a:p>
          <a:p>
            <a:endParaRPr lang="en-IN" dirty="0"/>
          </a:p>
        </p:txBody>
      </p:sp>
    </p:spTree>
    <p:extLst>
      <p:ext uri="{BB962C8B-B14F-4D97-AF65-F5344CB8AC3E}">
        <p14:creationId xmlns:p14="http://schemas.microsoft.com/office/powerpoint/2010/main" val="16704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D0000-75A0-4B96-8A52-597D669D68C3}"/>
              </a:ext>
            </a:extLst>
          </p:cNvPr>
          <p:cNvSpPr>
            <a:spLocks noGrp="1"/>
          </p:cNvSpPr>
          <p:nvPr>
            <p:ph type="title"/>
          </p:nvPr>
        </p:nvSpPr>
        <p:spPr/>
        <p:txBody>
          <a:bodyPr/>
          <a:lstStyle/>
          <a:p>
            <a:pPr algn="ctr"/>
            <a:r>
              <a:rPr lang="en-IN" dirty="0"/>
              <a:t>REFERENCE AND DOUBTS</a:t>
            </a:r>
          </a:p>
        </p:txBody>
      </p:sp>
      <p:sp>
        <p:nvSpPr>
          <p:cNvPr id="3" name="Content Placeholder 2">
            <a:extLst>
              <a:ext uri="{FF2B5EF4-FFF2-40B4-BE49-F238E27FC236}">
                <a16:creationId xmlns:a16="http://schemas.microsoft.com/office/drawing/2014/main" id="{F14F2FDA-FDB4-4A6B-A5C9-74AFEA6C511F}"/>
              </a:ext>
            </a:extLst>
          </p:cNvPr>
          <p:cNvSpPr>
            <a:spLocks noGrp="1"/>
          </p:cNvSpPr>
          <p:nvPr>
            <p:ph idx="1"/>
          </p:nvPr>
        </p:nvSpPr>
        <p:spPr/>
        <p:txBody>
          <a:bodyPr/>
          <a:lstStyle/>
          <a:p>
            <a:r>
              <a:rPr lang="en-US" dirty="0"/>
              <a:t>Hearing: An Introduction to Psychological and Physiological Acoustics 5th Edition Stanley A. Gelfand.</a:t>
            </a:r>
          </a:p>
          <a:p>
            <a:r>
              <a:rPr lang="en-US" dirty="0"/>
              <a:t>Essentials of Audiology, 4</a:t>
            </a:r>
            <a:r>
              <a:rPr lang="en-US" baseline="30000" dirty="0"/>
              <a:t>th</a:t>
            </a:r>
            <a:r>
              <a:rPr lang="en-US" dirty="0"/>
              <a:t> ed. Stanley Gelfand.</a:t>
            </a:r>
            <a:endParaRPr lang="en-IN" dirty="0"/>
          </a:p>
        </p:txBody>
      </p:sp>
      <p:pic>
        <p:nvPicPr>
          <p:cNvPr id="5" name="Picture 4">
            <a:extLst>
              <a:ext uri="{FF2B5EF4-FFF2-40B4-BE49-F238E27FC236}">
                <a16:creationId xmlns:a16="http://schemas.microsoft.com/office/drawing/2014/main" id="{42135B78-FEAF-499C-B055-17978555A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617" y="3429000"/>
            <a:ext cx="2624959" cy="2624959"/>
          </a:xfrm>
          <a:prstGeom prst="rect">
            <a:avLst/>
          </a:prstGeom>
        </p:spPr>
      </p:pic>
      <p:sp>
        <p:nvSpPr>
          <p:cNvPr id="6" name="Rectangle: Rounded Corners 5">
            <a:extLst>
              <a:ext uri="{FF2B5EF4-FFF2-40B4-BE49-F238E27FC236}">
                <a16:creationId xmlns:a16="http://schemas.microsoft.com/office/drawing/2014/main" id="{C8B1BBBC-1BD6-41E7-AA20-821B02C70DF6}"/>
              </a:ext>
            </a:extLst>
          </p:cNvPr>
          <p:cNvSpPr/>
          <p:nvPr/>
        </p:nvSpPr>
        <p:spPr>
          <a:xfrm>
            <a:off x="8843140" y="5639238"/>
            <a:ext cx="2396359" cy="6726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C474690A-E6D5-4B29-8363-38A5BE7ABB4A}"/>
              </a:ext>
            </a:extLst>
          </p:cNvPr>
          <p:cNvSpPr txBox="1"/>
          <p:nvPr/>
        </p:nvSpPr>
        <p:spPr>
          <a:xfrm>
            <a:off x="1933903" y="5639238"/>
            <a:ext cx="4687614" cy="707886"/>
          </a:xfrm>
          <a:prstGeom prst="rect">
            <a:avLst/>
          </a:prstGeom>
          <a:noFill/>
        </p:spPr>
        <p:txBody>
          <a:bodyPr wrap="square" rtlCol="0">
            <a:spAutoFit/>
          </a:bodyPr>
          <a:lstStyle/>
          <a:p>
            <a:r>
              <a:rPr lang="en-IN" sz="4000" dirty="0">
                <a:latin typeface="Arial Black" panose="020B0A04020102020204" pitchFamily="34" charset="0"/>
              </a:rPr>
              <a:t>ANY DOUBTS?</a:t>
            </a:r>
          </a:p>
        </p:txBody>
      </p:sp>
    </p:spTree>
    <p:extLst>
      <p:ext uri="{BB962C8B-B14F-4D97-AF65-F5344CB8AC3E}">
        <p14:creationId xmlns:p14="http://schemas.microsoft.com/office/powerpoint/2010/main" val="254798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1FBF-5630-4AC9-86DC-BF2AF3920149}"/>
              </a:ext>
            </a:extLst>
          </p:cNvPr>
          <p:cNvSpPr>
            <a:spLocks noGrp="1"/>
          </p:cNvSpPr>
          <p:nvPr>
            <p:ph type="title"/>
          </p:nvPr>
        </p:nvSpPr>
        <p:spPr>
          <a:xfrm>
            <a:off x="838200" y="2187520"/>
            <a:ext cx="10515600" cy="1325563"/>
          </a:xfrm>
        </p:spPr>
        <p:txBody>
          <a:bodyPr/>
          <a:lstStyle/>
          <a:p>
            <a:pPr algn="ctr"/>
            <a:r>
              <a:rPr lang="en-IN" dirty="0">
                <a:latin typeface="Algerian" panose="04020705040A02060702" pitchFamily="82" charset="0"/>
              </a:rPr>
              <a:t>THANK YOU</a:t>
            </a:r>
          </a:p>
        </p:txBody>
      </p:sp>
    </p:spTree>
    <p:extLst>
      <p:ext uri="{BB962C8B-B14F-4D97-AF65-F5344CB8AC3E}">
        <p14:creationId xmlns:p14="http://schemas.microsoft.com/office/powerpoint/2010/main" val="140672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644F6-4B89-4A3F-AE42-9EFD5F8083B1}"/>
              </a:ext>
            </a:extLst>
          </p:cNvPr>
          <p:cNvSpPr>
            <a:spLocks noGrp="1"/>
          </p:cNvSpPr>
          <p:nvPr>
            <p:ph idx="1"/>
          </p:nvPr>
        </p:nvSpPr>
        <p:spPr>
          <a:xfrm>
            <a:off x="1066800" y="451945"/>
            <a:ext cx="10058400" cy="6253655"/>
          </a:xfrm>
        </p:spPr>
        <p:txBody>
          <a:bodyPr>
            <a:normAutofit lnSpcReduction="10000"/>
          </a:bodyPr>
          <a:lstStyle/>
          <a:p>
            <a:r>
              <a:rPr lang="en-US" dirty="0"/>
              <a:t>Lurie’s Theory of Recruitment</a:t>
            </a:r>
          </a:p>
          <a:p>
            <a:endParaRPr lang="en-US" dirty="0"/>
          </a:p>
          <a:p>
            <a:r>
              <a:rPr lang="en-US" dirty="0"/>
              <a:t>In 1940, she described it by suggesting that outer hair cells play a minor role in responding to intense sounds, inner hair cells are responsible for it.</a:t>
            </a:r>
          </a:p>
          <a:p>
            <a:endParaRPr lang="en-US" dirty="0"/>
          </a:p>
          <a:p>
            <a:r>
              <a:rPr lang="en-US" dirty="0"/>
              <a:t>Thus damage to outer hair cells would elevate the pure tone thresholds and as intensity increases, the inner hair cells get excited.</a:t>
            </a:r>
          </a:p>
          <a:p>
            <a:endParaRPr lang="en-US" dirty="0"/>
          </a:p>
          <a:p>
            <a:r>
              <a:rPr lang="en-US" dirty="0"/>
              <a:t>This results in loudness sensation, equals that in impaired ear.</a:t>
            </a:r>
          </a:p>
          <a:p>
            <a:endParaRPr lang="en-US" dirty="0"/>
          </a:p>
          <a:p>
            <a:r>
              <a:rPr lang="en-US" dirty="0"/>
              <a:t>Absence of recruitment – damage to both outer and inner hair cells. </a:t>
            </a:r>
            <a:r>
              <a:rPr lang="en-IN" dirty="0">
                <a:solidFill>
                  <a:srgbClr val="222222"/>
                </a:solidFill>
                <a:effectLst/>
                <a:ea typeface="Times New Roman" panose="02020603050405020304" pitchFamily="18" charset="0"/>
              </a:rPr>
              <a:t>This theory, however, does not account for over recruitment</a:t>
            </a:r>
            <a:r>
              <a:rPr lang="en-IN" dirty="0">
                <a:solidFill>
                  <a:srgbClr val="222222"/>
                </a:solidFill>
                <a:effectLst/>
                <a:latin typeface="Arial" panose="020B0604020202020204" pitchFamily="34" charset="0"/>
                <a:ea typeface="Times New Roman" panose="02020603050405020304" pitchFamily="18" charset="0"/>
              </a:rPr>
              <a:t>.</a:t>
            </a:r>
            <a:endParaRPr lang="en-US" dirty="0"/>
          </a:p>
          <a:p>
            <a:endParaRPr lang="en-US" sz="2600" dirty="0"/>
          </a:p>
          <a:p>
            <a:endParaRPr lang="en-US" dirty="0"/>
          </a:p>
          <a:p>
            <a:endParaRPr lang="en-IN" dirty="0"/>
          </a:p>
        </p:txBody>
      </p:sp>
    </p:spTree>
    <p:extLst>
      <p:ext uri="{BB962C8B-B14F-4D97-AF65-F5344CB8AC3E}">
        <p14:creationId xmlns:p14="http://schemas.microsoft.com/office/powerpoint/2010/main" val="21762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09227-6D1B-4F97-A987-F232B2F5FBE6}"/>
              </a:ext>
            </a:extLst>
          </p:cNvPr>
          <p:cNvSpPr>
            <a:spLocks noGrp="1"/>
          </p:cNvSpPr>
          <p:nvPr>
            <p:ph idx="1"/>
          </p:nvPr>
        </p:nvSpPr>
        <p:spPr>
          <a:xfrm>
            <a:off x="838200" y="546538"/>
            <a:ext cx="10515600" cy="5917324"/>
          </a:xfrm>
        </p:spPr>
        <p:txBody>
          <a:bodyPr>
            <a:normAutofit fontScale="92500" lnSpcReduction="10000"/>
          </a:bodyPr>
          <a:lstStyle/>
          <a:p>
            <a:r>
              <a:rPr lang="en-US" dirty="0"/>
              <a:t>Simmons and Dixon’s Theory of Recruitment</a:t>
            </a:r>
          </a:p>
          <a:p>
            <a:endParaRPr lang="en-US" dirty="0"/>
          </a:p>
          <a:p>
            <a:r>
              <a:rPr lang="en-US" dirty="0"/>
              <a:t>In 1966, they suggested summation theory, meaning, the loudness recruitment depends on the area of basilar membrane excited.</a:t>
            </a:r>
          </a:p>
          <a:p>
            <a:endParaRPr lang="en-US" dirty="0"/>
          </a:p>
          <a:p>
            <a:r>
              <a:rPr lang="en-US" dirty="0"/>
              <a:t>The larger the area excited, the greater the nerves activated and the greater the loudness sensation.</a:t>
            </a:r>
          </a:p>
          <a:p>
            <a:endParaRPr lang="en-US" dirty="0"/>
          </a:p>
          <a:p>
            <a:r>
              <a:rPr lang="en-IN" dirty="0">
                <a:solidFill>
                  <a:srgbClr val="222222"/>
                </a:solidFill>
                <a:effectLst/>
                <a:ea typeface="Times New Roman" panose="02020603050405020304" pitchFamily="18" charset="0"/>
              </a:rPr>
              <a:t>Hall pike and Hood (1959) noted, if this theory was held, loss of a few receptors could affect loudness response at low intensities. </a:t>
            </a:r>
          </a:p>
          <a:p>
            <a:endParaRPr lang="en-IN" dirty="0">
              <a:solidFill>
                <a:srgbClr val="222222"/>
              </a:solidFill>
              <a:effectLst/>
              <a:ea typeface="Times New Roman" panose="02020603050405020304" pitchFamily="18" charset="0"/>
            </a:endParaRPr>
          </a:p>
          <a:p>
            <a:r>
              <a:rPr lang="en-IN" dirty="0">
                <a:solidFill>
                  <a:srgbClr val="222222"/>
                </a:solidFill>
                <a:effectLst/>
                <a:ea typeface="Times New Roman" panose="02020603050405020304" pitchFamily="18" charset="0"/>
              </a:rPr>
              <a:t>At high intensities, the contribution of these affected receptors to the loudness response would be minimal so, normal loudness sensation in the affected ear would occur for high-intensity stimuli. </a:t>
            </a:r>
            <a:endParaRPr lang="en-US" dirty="0"/>
          </a:p>
          <a:p>
            <a:endParaRPr lang="en-IN" dirty="0"/>
          </a:p>
        </p:txBody>
      </p:sp>
    </p:spTree>
    <p:extLst>
      <p:ext uri="{BB962C8B-B14F-4D97-AF65-F5344CB8AC3E}">
        <p14:creationId xmlns:p14="http://schemas.microsoft.com/office/powerpoint/2010/main" val="62217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F8AE71-BB08-4088-814E-8AA94B35F8CB}"/>
              </a:ext>
            </a:extLst>
          </p:cNvPr>
          <p:cNvSpPr>
            <a:spLocks noGrp="1"/>
          </p:cNvSpPr>
          <p:nvPr>
            <p:ph idx="1"/>
          </p:nvPr>
        </p:nvSpPr>
        <p:spPr>
          <a:xfrm>
            <a:off x="838200" y="620109"/>
            <a:ext cx="10515600" cy="6085491"/>
          </a:xfrm>
        </p:spPr>
        <p:txBody>
          <a:bodyPr>
            <a:normAutofit fontScale="92500" lnSpcReduction="20000"/>
          </a:bodyPr>
          <a:lstStyle/>
          <a:p>
            <a:r>
              <a:rPr lang="en-IN" dirty="0"/>
              <a:t>Tonndorf’s “Centre – Clipping” Theory of Recruitment:- </a:t>
            </a:r>
          </a:p>
          <a:p>
            <a:endParaRPr lang="en-IN" dirty="0"/>
          </a:p>
          <a:p>
            <a:r>
              <a:rPr lang="en-IN" dirty="0"/>
              <a:t>Cilia of the hair cells loose stiffness due to cochlear dysfunction.</a:t>
            </a:r>
          </a:p>
          <a:p>
            <a:endParaRPr lang="en-IN" dirty="0"/>
          </a:p>
          <a:p>
            <a:r>
              <a:rPr lang="en-IN" dirty="0"/>
              <a:t>Decoupling from tectorial membrane occurs.</a:t>
            </a:r>
          </a:p>
          <a:p>
            <a:endParaRPr lang="en-IN" dirty="0"/>
          </a:p>
          <a:p>
            <a:r>
              <a:rPr lang="en-IN" dirty="0">
                <a:solidFill>
                  <a:srgbClr val="222222"/>
                </a:solidFill>
                <a:effectLst/>
                <a:ea typeface="Times New Roman" panose="02020603050405020304" pitchFamily="18" charset="0"/>
              </a:rPr>
              <a:t>The decoupling occurs as cilia pass through their centre points as they move from side to side during the shearing action. At the moment of decoupling, there is an amplitude loss in the response waveform.</a:t>
            </a:r>
          </a:p>
          <a:p>
            <a:endParaRPr lang="en-IN" dirty="0">
              <a:solidFill>
                <a:srgbClr val="222222"/>
              </a:solidFill>
              <a:latin typeface="Arial" panose="020B0604020202020204" pitchFamily="34" charset="0"/>
            </a:endParaRPr>
          </a:p>
          <a:p>
            <a:r>
              <a:rPr lang="en-IN" dirty="0">
                <a:solidFill>
                  <a:srgbClr val="222222"/>
                </a:solidFill>
              </a:rPr>
              <a:t>Amplitude reduction has fixed magnitude.</a:t>
            </a:r>
          </a:p>
          <a:p>
            <a:endParaRPr lang="en-IN" dirty="0">
              <a:solidFill>
                <a:srgbClr val="222222"/>
              </a:solidFill>
            </a:endParaRPr>
          </a:p>
          <a:p>
            <a:pPr>
              <a:lnSpc>
                <a:spcPct val="115000"/>
              </a:lnSpc>
              <a:spcAft>
                <a:spcPts val="1000"/>
              </a:spcAft>
            </a:pPr>
            <a:r>
              <a:rPr lang="en-IN" dirty="0">
                <a:solidFill>
                  <a:srgbClr val="222222"/>
                </a:solidFill>
                <a:effectLst/>
                <a:ea typeface="Times New Roman" panose="02020603050405020304" pitchFamily="18" charset="0"/>
                <a:cs typeface="Times New Roman" panose="02020603050405020304" pitchFamily="18" charset="0"/>
              </a:rPr>
              <a:t>As the intensity increases, the proportion of amplitude loss with respect to the total amplitude becomes smaller and smaller and eventually disappears.</a:t>
            </a:r>
            <a:endParaRPr lang="en-IN" dirty="0">
              <a:effectLst/>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0723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3EDC9-488C-419C-8EBC-68E65B8B4A76}"/>
              </a:ext>
            </a:extLst>
          </p:cNvPr>
          <p:cNvSpPr>
            <a:spLocks noGrp="1"/>
          </p:cNvSpPr>
          <p:nvPr>
            <p:ph idx="1"/>
          </p:nvPr>
        </p:nvSpPr>
        <p:spPr>
          <a:xfrm>
            <a:off x="838200" y="420414"/>
            <a:ext cx="10515600" cy="6022427"/>
          </a:xfrm>
        </p:spPr>
        <p:txBody>
          <a:bodyPr>
            <a:normAutofit fontScale="92500" lnSpcReduction="10000"/>
          </a:bodyPr>
          <a:lstStyle/>
          <a:p>
            <a:r>
              <a:rPr lang="en-IN" dirty="0">
                <a:solidFill>
                  <a:srgbClr val="222222"/>
                </a:solidFill>
                <a:effectLst/>
                <a:ea typeface="Times New Roman" panose="02020603050405020304" pitchFamily="18" charset="0"/>
              </a:rPr>
              <a:t>Evans, Kiang, Moxon, &amp; Levine’s Theory of Recruitment:-</a:t>
            </a:r>
          </a:p>
          <a:p>
            <a:endParaRPr lang="en-IN" dirty="0">
              <a:solidFill>
                <a:srgbClr val="222222"/>
              </a:solidFill>
            </a:endParaRPr>
          </a:p>
          <a:p>
            <a:r>
              <a:rPr lang="en-IN" sz="2400" dirty="0">
                <a:solidFill>
                  <a:srgbClr val="222222"/>
                </a:solidFill>
                <a:ea typeface="Times New Roman" panose="02020603050405020304" pitchFamily="18" charset="0"/>
              </a:rPr>
              <a:t>B</a:t>
            </a:r>
            <a:r>
              <a:rPr lang="en-IN" sz="2400" dirty="0">
                <a:solidFill>
                  <a:srgbClr val="222222"/>
                </a:solidFill>
                <a:effectLst/>
                <a:ea typeface="Times New Roman" panose="02020603050405020304" pitchFamily="18" charset="0"/>
              </a:rPr>
              <a:t>ased on the rate at which nerve fibers are activated and the shape of the tuning curve-narrow at low intensities and broad at high intensities.</a:t>
            </a:r>
          </a:p>
          <a:p>
            <a:endParaRPr lang="en-IN" sz="2400" dirty="0">
              <a:solidFill>
                <a:srgbClr val="222222"/>
              </a:solidFill>
            </a:endParaRPr>
          </a:p>
          <a:p>
            <a:r>
              <a:rPr lang="en-IN" sz="2400" dirty="0">
                <a:solidFill>
                  <a:srgbClr val="222222"/>
                </a:solidFill>
                <a:effectLst/>
                <a:ea typeface="Times New Roman" panose="02020603050405020304" pitchFamily="18" charset="0"/>
              </a:rPr>
              <a:t>In the normal ear, as the intensity increases, the number of nerve fibers activated per dB increases. </a:t>
            </a:r>
          </a:p>
          <a:p>
            <a:endParaRPr lang="en-IN" sz="2400" dirty="0">
              <a:solidFill>
                <a:srgbClr val="222222"/>
              </a:solidFill>
            </a:endParaRPr>
          </a:p>
          <a:p>
            <a:r>
              <a:rPr lang="en-IN" sz="2400" dirty="0">
                <a:solidFill>
                  <a:srgbClr val="222222"/>
                </a:solidFill>
                <a:effectLst/>
                <a:ea typeface="Times New Roman" panose="02020603050405020304" pitchFamily="18" charset="0"/>
              </a:rPr>
              <a:t>The tuning curves in pathological ear are significantly wider than those in normal ears.</a:t>
            </a:r>
          </a:p>
          <a:p>
            <a:endParaRPr lang="en-IN" sz="2400" dirty="0">
              <a:solidFill>
                <a:srgbClr val="222222"/>
              </a:solidFill>
            </a:endParaRPr>
          </a:p>
          <a:p>
            <a:r>
              <a:rPr lang="en-IN" sz="2400" dirty="0">
                <a:solidFill>
                  <a:srgbClr val="222222"/>
                </a:solidFill>
              </a:rPr>
              <a:t>Therefore as intensity increases above threshold in pathological ear, the nerve fibres activated per dB is greater than normal ear.</a:t>
            </a:r>
          </a:p>
          <a:p>
            <a:endParaRPr lang="en-IN" sz="2400" dirty="0">
              <a:solidFill>
                <a:srgbClr val="222222"/>
              </a:solidFill>
            </a:endParaRPr>
          </a:p>
          <a:p>
            <a:r>
              <a:rPr lang="en-IN" sz="2400" dirty="0">
                <a:solidFill>
                  <a:srgbClr val="222222"/>
                </a:solidFill>
                <a:effectLst/>
                <a:ea typeface="Times New Roman" panose="02020603050405020304" pitchFamily="18" charset="0"/>
              </a:rPr>
              <a:t>Therefore, at a given intensity above hearing threshold – in pathological ear – number of nerve fibers activated per dB is greater than in a normal-hearing ear. But total number of fibres &lt; fibres activated in normal hearing (i.e. hearing impairment).</a:t>
            </a:r>
            <a:endParaRPr lang="en-IN" sz="2400" dirty="0"/>
          </a:p>
        </p:txBody>
      </p:sp>
    </p:spTree>
    <p:extLst>
      <p:ext uri="{BB962C8B-B14F-4D97-AF65-F5344CB8AC3E}">
        <p14:creationId xmlns:p14="http://schemas.microsoft.com/office/powerpoint/2010/main" val="39801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C62F00-241C-42A3-B148-B95B54AB8059}"/>
              </a:ext>
            </a:extLst>
          </p:cNvPr>
          <p:cNvSpPr>
            <a:spLocks noGrp="1"/>
          </p:cNvSpPr>
          <p:nvPr>
            <p:ph idx="1"/>
          </p:nvPr>
        </p:nvSpPr>
        <p:spPr>
          <a:xfrm>
            <a:off x="838200" y="756745"/>
            <a:ext cx="10515600" cy="5420218"/>
          </a:xfrm>
        </p:spPr>
        <p:txBody>
          <a:bodyPr>
            <a:normAutofit/>
          </a:bodyPr>
          <a:lstStyle/>
          <a:p>
            <a:r>
              <a:rPr lang="en-IN" sz="2600" dirty="0"/>
              <a:t>Most logical theory but still lacks some support from psychoacoustic data.</a:t>
            </a:r>
          </a:p>
          <a:p>
            <a:endParaRPr lang="en-IN" sz="2200" dirty="0"/>
          </a:p>
          <a:p>
            <a:r>
              <a:rPr lang="en-IN" sz="2600" dirty="0">
                <a:effectLst/>
                <a:ea typeface="Times New Roman" panose="02020603050405020304" pitchFamily="18" charset="0"/>
                <a:cs typeface="Times New Roman" panose="02020603050405020304" pitchFamily="18" charset="0"/>
              </a:rPr>
              <a:t>In summary, many theories of loudness recruitment exist. Further research is needed before a single theory of loudness recruitment can be accepted which accounts for the phenomena of decruitment and over-recruitment as well as complete recruitment.</a:t>
            </a:r>
            <a:endParaRPr lang="en-IN" sz="2600" dirty="0">
              <a:effectLst/>
              <a:ea typeface="Calibri" panose="020F0502020204030204" pitchFamily="34" charset="0"/>
              <a:cs typeface="Times New Roman" panose="02020603050405020304" pitchFamily="18" charset="0"/>
            </a:endParaRPr>
          </a:p>
          <a:p>
            <a:endParaRPr lang="en-IN" sz="2200" dirty="0"/>
          </a:p>
        </p:txBody>
      </p:sp>
    </p:spTree>
    <p:extLst>
      <p:ext uri="{BB962C8B-B14F-4D97-AF65-F5344CB8AC3E}">
        <p14:creationId xmlns:p14="http://schemas.microsoft.com/office/powerpoint/2010/main" val="175458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1094</TotalTime>
  <Words>2534</Words>
  <Application>Microsoft Office PowerPoint</Application>
  <PresentationFormat>Widescreen</PresentationFormat>
  <Paragraphs>214</Paragraphs>
  <Slides>41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Algerian</vt:lpstr>
      <vt:lpstr>Arial</vt:lpstr>
      <vt:lpstr>Arial Black</vt:lpstr>
      <vt:lpstr>Calibri</vt:lpstr>
      <vt:lpstr>Calibri Light</vt:lpstr>
      <vt:lpstr>Office Theme</vt:lpstr>
      <vt:lpstr>Recruitment</vt:lpstr>
      <vt:lpstr>TOPICS AT A GLANCE</vt:lpstr>
      <vt:lpstr>INTRODUCTION</vt:lpstr>
      <vt:lpstr>RECRUITMENT (THEORY AND PHYSIOLOGY)</vt:lpstr>
      <vt:lpstr>PowerPoint Presentation</vt:lpstr>
      <vt:lpstr>PowerPoint Presentation</vt:lpstr>
      <vt:lpstr>PowerPoint Presentation</vt:lpstr>
      <vt:lpstr>PowerPoint Presentation</vt:lpstr>
      <vt:lpstr>PowerPoint Presentation</vt:lpstr>
      <vt:lpstr>Alternate Binaural Loudness Balance (ABLB) Test</vt:lpstr>
      <vt:lpstr>Schematical Representation</vt:lpstr>
      <vt:lpstr>Procedure</vt:lpstr>
      <vt:lpstr>PowerPoint Presentation</vt:lpstr>
      <vt:lpstr>PowerPoint Presentation</vt:lpstr>
      <vt:lpstr>PowerPoint Presentation</vt:lpstr>
      <vt:lpstr>Clinical Use of the ABLB</vt:lpstr>
      <vt:lpstr>Types of Recruitment</vt:lpstr>
      <vt:lpstr>PowerPoint Presentation</vt:lpstr>
      <vt:lpstr>Complete Recruitment</vt:lpstr>
      <vt:lpstr>PowerPoint Presentation</vt:lpstr>
      <vt:lpstr>PowerPoint Presentation</vt:lpstr>
      <vt:lpstr>Incomplete Recruitment</vt:lpstr>
      <vt:lpstr>PowerPoint Presentation</vt:lpstr>
      <vt:lpstr>No Recruitment</vt:lpstr>
      <vt:lpstr>PowerPoint Presentation</vt:lpstr>
      <vt:lpstr>PowerPoint Presentation</vt:lpstr>
      <vt:lpstr>PowerPoint Presentation</vt:lpstr>
      <vt:lpstr>Decruitment</vt:lpstr>
      <vt:lpstr>PowerPoint Presentation</vt:lpstr>
      <vt:lpstr>ABLB Testing Approaches</vt:lpstr>
      <vt:lpstr>PowerPoint Presentation</vt:lpstr>
      <vt:lpstr>PowerPoint Presentation</vt:lpstr>
      <vt:lpstr>PowerPoint Presentation</vt:lpstr>
      <vt:lpstr>Monaural Loudness Balance Test</vt:lpstr>
      <vt:lpstr>Procedure</vt:lpstr>
      <vt:lpstr>PowerPoint Presentation</vt:lpstr>
      <vt:lpstr>Diagnostic Accuracy of the ABLB</vt:lpstr>
      <vt:lpstr>PowerPoint Presentation</vt:lpstr>
      <vt:lpstr>video</vt:lpstr>
      <vt:lpstr>REFERENCE AND DOUBTS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and adaptation</dc:title>
  <dc:creator>Shreeya Trivedi</dc:creator>
  <cp:lastModifiedBy>Shreeya Trivedi</cp:lastModifiedBy>
  <cp:revision>39</cp:revision>
  <dcterms:created xsi:type="dcterms:W3CDTF">2020-12-05T04:09:54Z</dcterms:created>
  <dcterms:modified xsi:type="dcterms:W3CDTF">2020-12-28T02:19:36Z</dcterms:modified>
</cp:coreProperties>
</file>