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59" r:id="rId6"/>
    <p:sldId id="260" r:id="rId7"/>
    <p:sldId id="261" r:id="rId8"/>
    <p:sldId id="267"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11/18/2020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11/18/2020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11/18/2020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11/18/2020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11/18/2020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image">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fontScale="90000"/>
          </a:bodyPr>
          <a:lstStyle/>
          <a:p>
            <a:r>
              <a:rPr lang="en-IN" sz="4400" b="1" i="0" u="none" strike="noStrike" baseline="0" dirty="0">
                <a:latin typeface="ThiemeGulliver2011-Bold"/>
              </a:rPr>
              <a:t>Bekesy Ascending-</a:t>
            </a:r>
            <a:br>
              <a:rPr lang="en-IN" sz="4400" b="1" i="0" u="none" strike="noStrike" baseline="0" dirty="0">
                <a:latin typeface="ThiemeGulliver2011-Bold"/>
              </a:rPr>
            </a:br>
            <a:r>
              <a:rPr lang="en-IN" sz="4400" b="1" i="0" u="none" strike="noStrike" baseline="0" dirty="0">
                <a:latin typeface="ThiemeGulliver2011-Bold"/>
              </a:rPr>
              <a:t>Descending Gap Evaluation (BADGE)</a:t>
            </a:r>
            <a:endParaRPr lang="en-US" sz="4400"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320925" y="4323240"/>
            <a:ext cx="4775075" cy="559656"/>
          </a:xfrm>
        </p:spPr>
        <p:txBody>
          <a:bodyPr>
            <a:normAutofit fontScale="92500" lnSpcReduction="20000"/>
          </a:bodyPr>
          <a:lstStyle/>
          <a:p>
            <a:r>
              <a:rPr lang="en-US" dirty="0">
                <a:solidFill>
                  <a:schemeClr val="tx1"/>
                </a:solidFill>
              </a:rPr>
              <a:t>UDIT PANDEY</a:t>
            </a:r>
          </a:p>
          <a:p>
            <a:r>
              <a:rPr lang="en-US" dirty="0">
                <a:solidFill>
                  <a:schemeClr val="tx1"/>
                </a:solidFill>
              </a:rPr>
              <a:t>3</a:t>
            </a:r>
            <a:r>
              <a:rPr lang="en-US" baseline="30000" dirty="0">
                <a:solidFill>
                  <a:schemeClr val="tx1"/>
                </a:solidFill>
              </a:rPr>
              <a:t>RD</a:t>
            </a:r>
            <a:r>
              <a:rPr lang="en-US" dirty="0">
                <a:solidFill>
                  <a:schemeClr val="tx1"/>
                </a:solidFill>
              </a:rPr>
              <a:t> SEM B.ASLP</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B941-E767-4CC8-AC59-EA7EF515D963}"/>
              </a:ext>
            </a:extLst>
          </p:cNvPr>
          <p:cNvSpPr>
            <a:spLocks noGrp="1"/>
          </p:cNvSpPr>
          <p:nvPr>
            <p:ph type="title"/>
          </p:nvPr>
        </p:nvSpPr>
        <p:spPr>
          <a:xfrm>
            <a:off x="1112518" y="2743200"/>
            <a:ext cx="10058400" cy="1371600"/>
          </a:xfrm>
        </p:spPr>
        <p:txBody>
          <a:bodyPr/>
          <a:lstStyle/>
          <a:p>
            <a:pPr algn="ctr"/>
            <a:r>
              <a:rPr lang="en-IN" dirty="0"/>
              <a:t>SHUKRIYA</a:t>
            </a:r>
          </a:p>
        </p:txBody>
      </p:sp>
      <p:sp>
        <p:nvSpPr>
          <p:cNvPr id="3" name="Content Placeholder 2">
            <a:extLst>
              <a:ext uri="{FF2B5EF4-FFF2-40B4-BE49-F238E27FC236}">
                <a16:creationId xmlns:a16="http://schemas.microsoft.com/office/drawing/2014/main" id="{3FF105C6-CFCB-4F80-BB3E-7254B54AB705}"/>
              </a:ext>
            </a:extLst>
          </p:cNvPr>
          <p:cNvSpPr>
            <a:spLocks noGrp="1"/>
          </p:cNvSpPr>
          <p:nvPr>
            <p:ph idx="1"/>
          </p:nvPr>
        </p:nvSpPr>
        <p:spPr>
          <a:xfrm flipH="1">
            <a:off x="11125199" y="2103120"/>
            <a:ext cx="45719" cy="61582"/>
          </a:xfrm>
        </p:spPr>
        <p:txBody>
          <a:bodyPr>
            <a:normAutofit fontScale="25000" lnSpcReduction="20000"/>
          </a:bodyPr>
          <a:lstStyle/>
          <a:p>
            <a:endParaRPr lang="en-IN" dirty="0"/>
          </a:p>
        </p:txBody>
      </p:sp>
    </p:spTree>
    <p:extLst>
      <p:ext uri="{BB962C8B-B14F-4D97-AF65-F5344CB8AC3E}">
        <p14:creationId xmlns:p14="http://schemas.microsoft.com/office/powerpoint/2010/main" val="47846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95243-CF43-4BB8-B94B-8000C397B345}"/>
              </a:ext>
            </a:extLst>
          </p:cNvPr>
          <p:cNvSpPr>
            <a:spLocks noGrp="1"/>
          </p:cNvSpPr>
          <p:nvPr>
            <p:ph type="title"/>
          </p:nvPr>
        </p:nvSpPr>
        <p:spPr/>
        <p:txBody>
          <a:bodyPr/>
          <a:lstStyle/>
          <a:p>
            <a:pPr algn="ctr"/>
            <a:r>
              <a:rPr lang="en-IN" dirty="0"/>
              <a:t>CONTENT</a:t>
            </a:r>
          </a:p>
        </p:txBody>
      </p:sp>
      <p:sp>
        <p:nvSpPr>
          <p:cNvPr id="3" name="Content Placeholder 2">
            <a:extLst>
              <a:ext uri="{FF2B5EF4-FFF2-40B4-BE49-F238E27FC236}">
                <a16:creationId xmlns:a16="http://schemas.microsoft.com/office/drawing/2014/main" id="{3B73E49F-1224-4981-9860-46658CD46428}"/>
              </a:ext>
            </a:extLst>
          </p:cNvPr>
          <p:cNvSpPr>
            <a:spLocks noGrp="1"/>
          </p:cNvSpPr>
          <p:nvPr>
            <p:ph idx="1"/>
          </p:nvPr>
        </p:nvSpPr>
        <p:spPr/>
        <p:txBody>
          <a:bodyPr/>
          <a:lstStyle/>
          <a:p>
            <a:r>
              <a:rPr lang="en-IN" dirty="0"/>
              <a:t>INTRODUCTION</a:t>
            </a:r>
          </a:p>
          <a:p>
            <a:pPr marL="0" indent="0">
              <a:buNone/>
            </a:pPr>
            <a:endParaRPr lang="en-IN" dirty="0"/>
          </a:p>
          <a:p>
            <a:r>
              <a:rPr lang="en-IN" dirty="0"/>
              <a:t>PROCEDURE</a:t>
            </a:r>
          </a:p>
          <a:p>
            <a:endParaRPr lang="en-IN" dirty="0"/>
          </a:p>
          <a:p>
            <a:r>
              <a:rPr lang="en-IN" dirty="0"/>
              <a:t>RESULTS</a:t>
            </a:r>
          </a:p>
          <a:p>
            <a:endParaRPr lang="en-IN" dirty="0"/>
          </a:p>
          <a:p>
            <a:r>
              <a:rPr lang="en-IN" dirty="0"/>
              <a:t>CONCLUSION</a:t>
            </a:r>
          </a:p>
          <a:p>
            <a:endParaRPr lang="en-IN" dirty="0"/>
          </a:p>
          <a:p>
            <a:r>
              <a:rPr lang="en-IN" dirty="0"/>
              <a:t>REFERENCES</a:t>
            </a:r>
          </a:p>
          <a:p>
            <a:endParaRPr lang="en-IN" dirty="0"/>
          </a:p>
          <a:p>
            <a:pPr marL="0" indent="0">
              <a:buNone/>
            </a:pPr>
            <a:endParaRPr lang="en-IN" dirty="0"/>
          </a:p>
        </p:txBody>
      </p:sp>
    </p:spTree>
    <p:extLst>
      <p:ext uri="{BB962C8B-B14F-4D97-AF65-F5344CB8AC3E}">
        <p14:creationId xmlns:p14="http://schemas.microsoft.com/office/powerpoint/2010/main" val="11907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E084-1E9B-479E-9C5D-05CAEBEA471C}"/>
              </a:ext>
            </a:extLst>
          </p:cNvPr>
          <p:cNvSpPr>
            <a:spLocks noGrp="1"/>
          </p:cNvSpPr>
          <p:nvPr>
            <p:ph type="title"/>
          </p:nvPr>
        </p:nvSpPr>
        <p:spPr/>
        <p:txBody>
          <a:bodyPr/>
          <a:lstStyle/>
          <a:p>
            <a:pPr algn="ctr"/>
            <a:r>
              <a:rPr lang="en-IN" dirty="0"/>
              <a:t>INTRODUCTION</a:t>
            </a:r>
          </a:p>
        </p:txBody>
      </p:sp>
      <p:sp>
        <p:nvSpPr>
          <p:cNvPr id="3" name="Content Placeholder 2">
            <a:extLst>
              <a:ext uri="{FF2B5EF4-FFF2-40B4-BE49-F238E27FC236}">
                <a16:creationId xmlns:a16="http://schemas.microsoft.com/office/drawing/2014/main" id="{5DBC4A5E-38DD-48BE-82EE-42BF2C3D80FA}"/>
              </a:ext>
            </a:extLst>
          </p:cNvPr>
          <p:cNvSpPr>
            <a:spLocks noGrp="1"/>
          </p:cNvSpPr>
          <p:nvPr>
            <p:ph idx="1"/>
          </p:nvPr>
        </p:nvSpPr>
        <p:spPr/>
        <p:txBody>
          <a:bodyPr>
            <a:normAutofit/>
          </a:bodyPr>
          <a:lstStyle/>
          <a:p>
            <a:r>
              <a:rPr lang="en-US" dirty="0"/>
              <a:t>One way to help identify patients with functional losses is to use techniques that cause their exaggerated thresholds to be even more variable.</a:t>
            </a:r>
          </a:p>
          <a:p>
            <a:endParaRPr lang="en-US" dirty="0"/>
          </a:p>
          <a:p>
            <a:r>
              <a:rPr lang="en-US" dirty="0"/>
              <a:t>This can be done by testing the threshold for the same tone separately with an ascending approach and with a descending approach</a:t>
            </a:r>
          </a:p>
          <a:p>
            <a:endParaRPr lang="en-US" dirty="0"/>
          </a:p>
          <a:p>
            <a:r>
              <a:rPr lang="en-US" dirty="0"/>
              <a:t>The difference between these two thresholds is usually called the ascending-descending gap, and the testing itself can be done by either manual or Bekesy audiometry.</a:t>
            </a:r>
          </a:p>
          <a:p>
            <a:endParaRPr lang="en-US" dirty="0"/>
          </a:p>
          <a:p>
            <a:r>
              <a:rPr lang="en-US" dirty="0"/>
              <a:t>When Bekesy audiometry is used, the method is known as Bekesy Ascending-Descending Gap Evaluation (BADGE)</a:t>
            </a:r>
          </a:p>
        </p:txBody>
      </p:sp>
    </p:spTree>
    <p:extLst>
      <p:ext uri="{BB962C8B-B14F-4D97-AF65-F5344CB8AC3E}">
        <p14:creationId xmlns:p14="http://schemas.microsoft.com/office/powerpoint/2010/main" val="464583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50461-4CD7-4E1D-B68A-A30423C730CF}"/>
              </a:ext>
            </a:extLst>
          </p:cNvPr>
          <p:cNvSpPr>
            <a:spLocks noGrp="1"/>
          </p:cNvSpPr>
          <p:nvPr>
            <p:ph type="title"/>
          </p:nvPr>
        </p:nvSpPr>
        <p:spPr/>
        <p:txBody>
          <a:bodyPr/>
          <a:lstStyle/>
          <a:p>
            <a:pPr algn="ctr"/>
            <a:r>
              <a:rPr lang="en-IN" dirty="0"/>
              <a:t>PROCEDURE</a:t>
            </a:r>
          </a:p>
        </p:txBody>
      </p:sp>
      <p:sp>
        <p:nvSpPr>
          <p:cNvPr id="3" name="Content Placeholder 2">
            <a:extLst>
              <a:ext uri="{FF2B5EF4-FFF2-40B4-BE49-F238E27FC236}">
                <a16:creationId xmlns:a16="http://schemas.microsoft.com/office/drawing/2014/main" id="{BB707417-95DB-458E-84F2-1F82990A4AB2}"/>
              </a:ext>
            </a:extLst>
          </p:cNvPr>
          <p:cNvSpPr>
            <a:spLocks noGrp="1"/>
          </p:cNvSpPr>
          <p:nvPr>
            <p:ph idx="1"/>
          </p:nvPr>
        </p:nvSpPr>
        <p:spPr/>
        <p:txBody>
          <a:bodyPr/>
          <a:lstStyle/>
          <a:p>
            <a:r>
              <a:rPr lang="en-US" dirty="0"/>
              <a:t>The use of both an ascending and descending approach to </a:t>
            </a:r>
            <a:r>
              <a:rPr lang="en-US" dirty="0" err="1"/>
              <a:t>puretone</a:t>
            </a:r>
            <a:r>
              <a:rPr lang="en-US" dirty="0"/>
              <a:t> threshold measurements has long been recommended as a rapid and simple procedure.</a:t>
            </a:r>
          </a:p>
          <a:p>
            <a:endParaRPr lang="en-US" dirty="0"/>
          </a:p>
          <a:p>
            <a:r>
              <a:rPr lang="en-US" dirty="0"/>
              <a:t>The common feature of these methods is that one threshold is obtained by starting at a low hearing level and increasing the intensity, whereas the other threshold is obtained by starting at a high hearing level and decreasing the intensity.</a:t>
            </a:r>
          </a:p>
          <a:p>
            <a:r>
              <a:rPr lang="en-US" dirty="0"/>
              <a:t>This test is </a:t>
            </a:r>
            <a:r>
              <a:rPr lang="en-US" dirty="0" err="1"/>
              <a:t>adminstered</a:t>
            </a:r>
            <a:r>
              <a:rPr lang="en-US" dirty="0"/>
              <a:t> same as we earlier studied in topic method of threshold estimation (method of limits)</a:t>
            </a:r>
          </a:p>
          <a:p>
            <a:endParaRPr lang="en-IN" dirty="0"/>
          </a:p>
        </p:txBody>
      </p:sp>
    </p:spTree>
    <p:extLst>
      <p:ext uri="{BB962C8B-B14F-4D97-AF65-F5344CB8AC3E}">
        <p14:creationId xmlns:p14="http://schemas.microsoft.com/office/powerpoint/2010/main" val="402968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47B05-4ECB-4775-9A85-E254A8AB596F}"/>
              </a:ext>
            </a:extLst>
          </p:cNvPr>
          <p:cNvSpPr>
            <a:spLocks noGrp="1"/>
          </p:cNvSpPr>
          <p:nvPr>
            <p:ph type="title"/>
          </p:nvPr>
        </p:nvSpPr>
        <p:spPr>
          <a:xfrm>
            <a:off x="1066800" y="670586"/>
            <a:ext cx="10058400" cy="1371600"/>
          </a:xfrm>
        </p:spPr>
        <p:txBody>
          <a:bodyPr/>
          <a:lstStyle/>
          <a:p>
            <a:endParaRPr lang="en-IN"/>
          </a:p>
        </p:txBody>
      </p:sp>
      <p:pic>
        <p:nvPicPr>
          <p:cNvPr id="5" name="Content Placeholder 4">
            <a:extLst>
              <a:ext uri="{FF2B5EF4-FFF2-40B4-BE49-F238E27FC236}">
                <a16:creationId xmlns:a16="http://schemas.microsoft.com/office/drawing/2014/main" id="{12BD8A7E-E498-4D76-8A8D-146E4A34F716}"/>
              </a:ext>
            </a:extLst>
          </p:cNvPr>
          <p:cNvPicPr>
            <a:picLocks noGrp="1" noChangeAspect="1"/>
          </p:cNvPicPr>
          <p:nvPr>
            <p:ph idx="1"/>
          </p:nvPr>
        </p:nvPicPr>
        <p:blipFill>
          <a:blip r:embed="rId2"/>
          <a:stretch>
            <a:fillRect/>
          </a:stretch>
        </p:blipFill>
        <p:spPr>
          <a:xfrm>
            <a:off x="410548" y="328021"/>
            <a:ext cx="11383346" cy="6201958"/>
          </a:xfrm>
        </p:spPr>
      </p:pic>
    </p:spTree>
    <p:extLst>
      <p:ext uri="{BB962C8B-B14F-4D97-AF65-F5344CB8AC3E}">
        <p14:creationId xmlns:p14="http://schemas.microsoft.com/office/powerpoint/2010/main" val="198842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B9A4-DF3B-4E9B-AEFB-6FAD43D69AE8}"/>
              </a:ext>
            </a:extLst>
          </p:cNvPr>
          <p:cNvSpPr>
            <a:spLocks noGrp="1"/>
          </p:cNvSpPr>
          <p:nvPr>
            <p:ph type="title"/>
          </p:nvPr>
        </p:nvSpPr>
        <p:spPr/>
        <p:txBody>
          <a:bodyPr/>
          <a:lstStyle/>
          <a:p>
            <a:pPr algn="ctr"/>
            <a:r>
              <a:rPr lang="en-IN" dirty="0"/>
              <a:t>RESULTS</a:t>
            </a:r>
          </a:p>
        </p:txBody>
      </p:sp>
      <p:sp>
        <p:nvSpPr>
          <p:cNvPr id="3" name="Content Placeholder 2">
            <a:extLst>
              <a:ext uri="{FF2B5EF4-FFF2-40B4-BE49-F238E27FC236}">
                <a16:creationId xmlns:a16="http://schemas.microsoft.com/office/drawing/2014/main" id="{51368ADA-77BF-4178-B53A-E749F95216BD}"/>
              </a:ext>
            </a:extLst>
          </p:cNvPr>
          <p:cNvSpPr>
            <a:spLocks noGrp="1"/>
          </p:cNvSpPr>
          <p:nvPr>
            <p:ph idx="1"/>
          </p:nvPr>
        </p:nvSpPr>
        <p:spPr/>
        <p:txBody>
          <a:bodyPr>
            <a:normAutofit/>
          </a:bodyPr>
          <a:lstStyle/>
          <a:p>
            <a:r>
              <a:rPr lang="en-US" dirty="0"/>
              <a:t>The ascending-descending gap is narrow for real thresholds and wide for exaggerated hearing losses.</a:t>
            </a:r>
          </a:p>
          <a:p>
            <a:endParaRPr lang="en-US" dirty="0"/>
          </a:p>
          <a:p>
            <a:r>
              <a:rPr lang="en-US" dirty="0"/>
              <a:t>A greater than 10-dB difference between these two measurements suggests a nonorganic problem because the two thresholds should be identical.</a:t>
            </a:r>
          </a:p>
          <a:p>
            <a:endParaRPr lang="en-US" dirty="0"/>
          </a:p>
          <a:p>
            <a:r>
              <a:rPr lang="en-US" dirty="0"/>
              <a:t>Personal use of this procedure indicates that this difference is often as large as 30 dB for patients with nonorganic hearing loss.</a:t>
            </a:r>
          </a:p>
          <a:p>
            <a:endParaRPr lang="en-US" dirty="0"/>
          </a:p>
          <a:p>
            <a:r>
              <a:rPr lang="en-US" dirty="0"/>
              <a:t>Functional patients have wide </a:t>
            </a:r>
            <a:r>
              <a:rPr lang="en-US" dirty="0" err="1"/>
              <a:t>ascendingdescending</a:t>
            </a:r>
            <a:r>
              <a:rPr lang="en-US" dirty="0"/>
              <a:t> gaps because it is hard to maintain the same frame of reference for the exaggerated threshold “target” when it is being approached from below as when it is being approached from above.</a:t>
            </a:r>
            <a:endParaRPr lang="en-IN" dirty="0"/>
          </a:p>
        </p:txBody>
      </p:sp>
    </p:spTree>
    <p:extLst>
      <p:ext uri="{BB962C8B-B14F-4D97-AF65-F5344CB8AC3E}">
        <p14:creationId xmlns:p14="http://schemas.microsoft.com/office/powerpoint/2010/main" val="232851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44D9-9873-4DE6-B082-15681F1452AE}"/>
              </a:ext>
            </a:extLst>
          </p:cNvPr>
          <p:cNvSpPr>
            <a:spLocks noGrp="1"/>
          </p:cNvSpPr>
          <p:nvPr>
            <p:ph type="title"/>
          </p:nvPr>
        </p:nvSpPr>
        <p:spPr/>
        <p:txBody>
          <a:bodyPr/>
          <a:lstStyle/>
          <a:p>
            <a:pPr algn="ctr"/>
            <a:r>
              <a:rPr lang="en-IN" dirty="0"/>
              <a:t>conclusion</a:t>
            </a:r>
          </a:p>
        </p:txBody>
      </p:sp>
      <p:sp>
        <p:nvSpPr>
          <p:cNvPr id="3" name="Content Placeholder 2">
            <a:extLst>
              <a:ext uri="{FF2B5EF4-FFF2-40B4-BE49-F238E27FC236}">
                <a16:creationId xmlns:a16="http://schemas.microsoft.com/office/drawing/2014/main" id="{A97E19F1-5FEC-41C8-BF98-E6843C9BC4A6}"/>
              </a:ext>
            </a:extLst>
          </p:cNvPr>
          <p:cNvSpPr>
            <a:spLocks noGrp="1"/>
          </p:cNvSpPr>
          <p:nvPr>
            <p:ph idx="1"/>
          </p:nvPr>
        </p:nvSpPr>
        <p:spPr>
          <a:xfrm>
            <a:off x="1838130" y="2103120"/>
            <a:ext cx="8192277" cy="4112286"/>
          </a:xfrm>
        </p:spPr>
        <p:txBody>
          <a:bodyPr/>
          <a:lstStyle/>
          <a:p>
            <a:r>
              <a:rPr lang="en-US" dirty="0"/>
              <a:t>The comparative ascending/descending threshold test is quick and easy to perform </a:t>
            </a:r>
            <a:r>
              <a:rPr lang="en-US" dirty="0" err="1"/>
              <a:t>withthe</a:t>
            </a:r>
            <a:r>
              <a:rPr lang="en-US" dirty="0"/>
              <a:t> simplest </a:t>
            </a:r>
            <a:r>
              <a:rPr lang="en-US" dirty="0" err="1"/>
              <a:t>puretone</a:t>
            </a:r>
            <a:r>
              <a:rPr lang="en-US" dirty="0"/>
              <a:t> audiometer and serves as the basis for the BADGE test (</a:t>
            </a:r>
            <a:r>
              <a:rPr lang="en-US" dirty="0" err="1"/>
              <a:t>Békésy</a:t>
            </a:r>
            <a:r>
              <a:rPr lang="en-US" dirty="0"/>
              <a:t> ascending–descending gap evaluation: Hood et al., 1964). This test has been found to be an excellent screening tool for nonorganic hearing loss.</a:t>
            </a:r>
            <a:endParaRPr lang="en-IN" dirty="0"/>
          </a:p>
        </p:txBody>
      </p:sp>
    </p:spTree>
    <p:extLst>
      <p:ext uri="{BB962C8B-B14F-4D97-AF65-F5344CB8AC3E}">
        <p14:creationId xmlns:p14="http://schemas.microsoft.com/office/powerpoint/2010/main" val="89868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AC72-1635-4857-AF2D-8924E0D1542A}"/>
              </a:ext>
            </a:extLst>
          </p:cNvPr>
          <p:cNvSpPr>
            <a:spLocks noGrp="1"/>
          </p:cNvSpPr>
          <p:nvPr>
            <p:ph type="title"/>
          </p:nvPr>
        </p:nvSpPr>
        <p:spPr/>
        <p:txBody>
          <a:bodyPr/>
          <a:lstStyle/>
          <a:p>
            <a:pPr algn="ctr"/>
            <a:r>
              <a:rPr lang="en-IN" dirty="0"/>
              <a:t>REFERNCES</a:t>
            </a:r>
          </a:p>
        </p:txBody>
      </p:sp>
      <p:pic>
        <p:nvPicPr>
          <p:cNvPr id="5" name="Content Placeholder 4">
            <a:extLst>
              <a:ext uri="{FF2B5EF4-FFF2-40B4-BE49-F238E27FC236}">
                <a16:creationId xmlns:a16="http://schemas.microsoft.com/office/drawing/2014/main" id="{1ED38756-8910-4A3D-AC11-B11281152939}"/>
              </a:ext>
            </a:extLst>
          </p:cNvPr>
          <p:cNvPicPr>
            <a:picLocks noGrp="1" noChangeAspect="1"/>
          </p:cNvPicPr>
          <p:nvPr>
            <p:ph idx="1"/>
          </p:nvPr>
        </p:nvPicPr>
        <p:blipFill>
          <a:blip r:embed="rId2"/>
          <a:stretch>
            <a:fillRect/>
          </a:stretch>
        </p:blipFill>
        <p:spPr>
          <a:xfrm>
            <a:off x="1194391" y="3077223"/>
            <a:ext cx="9803218" cy="1902117"/>
          </a:xfrm>
        </p:spPr>
      </p:pic>
    </p:spTree>
    <p:extLst>
      <p:ext uri="{BB962C8B-B14F-4D97-AF65-F5344CB8AC3E}">
        <p14:creationId xmlns:p14="http://schemas.microsoft.com/office/powerpoint/2010/main" val="6843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C14E-796B-4C84-88B0-519999DE3CB9}"/>
              </a:ext>
            </a:extLst>
          </p:cNvPr>
          <p:cNvSpPr>
            <a:spLocks noGrp="1"/>
          </p:cNvSpPr>
          <p:nvPr>
            <p:ph type="title"/>
          </p:nvPr>
        </p:nvSpPr>
        <p:spPr>
          <a:xfrm>
            <a:off x="1205204" y="2743200"/>
            <a:ext cx="10058400" cy="1371600"/>
          </a:xfrm>
        </p:spPr>
        <p:txBody>
          <a:bodyPr/>
          <a:lstStyle/>
          <a:p>
            <a:pPr algn="ctr"/>
            <a:r>
              <a:rPr lang="en-IN" dirty="0"/>
              <a:t>Any query</a:t>
            </a:r>
          </a:p>
        </p:txBody>
      </p:sp>
      <p:sp>
        <p:nvSpPr>
          <p:cNvPr id="3" name="Content Placeholder 2">
            <a:extLst>
              <a:ext uri="{FF2B5EF4-FFF2-40B4-BE49-F238E27FC236}">
                <a16:creationId xmlns:a16="http://schemas.microsoft.com/office/drawing/2014/main" id="{178B11C4-69A0-42EA-822E-CF76FC3A4A9E}"/>
              </a:ext>
            </a:extLst>
          </p:cNvPr>
          <p:cNvSpPr>
            <a:spLocks noGrp="1"/>
          </p:cNvSpPr>
          <p:nvPr>
            <p:ph idx="1"/>
          </p:nvPr>
        </p:nvSpPr>
        <p:spPr>
          <a:xfrm flipH="1" flipV="1">
            <a:off x="11125200" y="1903445"/>
            <a:ext cx="276808" cy="199675"/>
          </a:xfrm>
        </p:spPr>
        <p:txBody>
          <a:bodyPr>
            <a:normAutofit fontScale="47500" lnSpcReduction="20000"/>
          </a:bodyPr>
          <a:lstStyle/>
          <a:p>
            <a:pPr marL="0" indent="0">
              <a:buNone/>
            </a:pPr>
            <a:endParaRPr lang="en-IN" dirty="0"/>
          </a:p>
        </p:txBody>
      </p:sp>
    </p:spTree>
    <p:extLst>
      <p:ext uri="{BB962C8B-B14F-4D97-AF65-F5344CB8AC3E}">
        <p14:creationId xmlns:p14="http://schemas.microsoft.com/office/powerpoint/2010/main" val="3067194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92E9E5-79AF-4029-8FCA-9C327D54FD8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59927E4-E194-47BE-91C2-B87D50CF51DB}">
  <ds:schemaRefs>
    <ds:schemaRef ds:uri="http://schemas.microsoft.com/sharepoint/v3/contenttype/forms"/>
  </ds:schemaRefs>
</ds:datastoreItem>
</file>

<file path=customXml/itemProps3.xml><?xml version="1.0" encoding="utf-8"?>
<ds:datastoreItem xmlns:ds="http://schemas.openxmlformats.org/officeDocument/2006/customXml" ds:itemID="{E34A532A-EA0D-41F9-B458-AF9358EF2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{0947C13A-A7EB-4DC5-BD89-623425C8E903}tf56410444_win32</Template>
  <TotalTime>42</TotalTime>
  <Words>362</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Avenir Next LT Pro</vt:lpstr>
      <vt:lpstr>Avenir Next LT Pro Light</vt:lpstr>
      <vt:lpstr>Garamond</vt:lpstr>
      <vt:lpstr>ThiemeGulliver2011-Bold</vt:lpstr>
      <vt:lpstr>SavonVTI</vt:lpstr>
      <vt:lpstr>Bekesy Ascending- Descending Gap Evaluation (BADGE)</vt:lpstr>
      <vt:lpstr>CONTENT</vt:lpstr>
      <vt:lpstr>INTRODUCTION</vt:lpstr>
      <vt:lpstr>PROCEDURE</vt:lpstr>
      <vt:lpstr>PowerPoint Presentation</vt:lpstr>
      <vt:lpstr>RESULTS</vt:lpstr>
      <vt:lpstr>conclusion</vt:lpstr>
      <vt:lpstr>REFERNCES</vt:lpstr>
      <vt:lpstr>Any query</vt:lpstr>
      <vt:lpstr>SHUKRIYA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Bekesy Ascending- Descending Gap Evaluation (BADGE)</dc:title>
  <dc:creator>sourav kumar</dc:creator>
  <cp:lastModifiedBy>sourav kumar</cp:lastModifiedBy>
  <cp:revision>5</cp:revision>
  <dcterms:created xsi:type="dcterms:W3CDTF">2020-11-18T05:21:05Z</dcterms:created>
  <dcterms:modified xsi:type="dcterms:W3CDTF">2020-11-18T06:03:26Z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