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2895600"/>
            <a:ext cx="8382000" cy="304800"/>
            <a:chOff x="0" y="1824"/>
            <a:chExt cx="5280" cy="192"/>
          </a:xfrm>
        </p:grpSpPr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0" y="1824"/>
              <a:ext cx="5280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56" name="Rectangle 8"/>
            <p:cNvSpPr>
              <a:spLocks noChangeArrowheads="1"/>
            </p:cNvSpPr>
            <p:nvPr/>
          </p:nvSpPr>
          <p:spPr bwMode="white">
            <a:xfrm>
              <a:off x="2748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57" name="Rectangle 9"/>
            <p:cNvSpPr>
              <a:spLocks noChangeArrowheads="1"/>
            </p:cNvSpPr>
            <p:nvPr/>
          </p:nvSpPr>
          <p:spPr bwMode="white">
            <a:xfrm>
              <a:off x="313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58" name="Rectangle 10"/>
            <p:cNvSpPr>
              <a:spLocks noChangeArrowheads="1"/>
            </p:cNvSpPr>
            <p:nvPr/>
          </p:nvSpPr>
          <p:spPr bwMode="white">
            <a:xfrm>
              <a:off x="349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59" name="Rectangle 11"/>
            <p:cNvSpPr>
              <a:spLocks noChangeArrowheads="1"/>
            </p:cNvSpPr>
            <p:nvPr/>
          </p:nvSpPr>
          <p:spPr bwMode="white">
            <a:xfrm>
              <a:off x="382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60" name="Rectangle 12"/>
            <p:cNvSpPr>
              <a:spLocks noChangeArrowheads="1"/>
            </p:cNvSpPr>
            <p:nvPr/>
          </p:nvSpPr>
          <p:spPr bwMode="white">
            <a:xfrm>
              <a:off x="4104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61" name="Rectangle 13"/>
            <p:cNvSpPr>
              <a:spLocks noChangeArrowheads="1"/>
            </p:cNvSpPr>
            <p:nvPr/>
          </p:nvSpPr>
          <p:spPr bwMode="white">
            <a:xfrm>
              <a:off x="4368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62" name="Rectangle 14"/>
            <p:cNvSpPr>
              <a:spLocks noChangeArrowheads="1"/>
            </p:cNvSpPr>
            <p:nvPr/>
          </p:nvSpPr>
          <p:spPr bwMode="white">
            <a:xfrm>
              <a:off x="4800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63" name="Rectangle 15"/>
            <p:cNvSpPr>
              <a:spLocks noChangeArrowheads="1"/>
            </p:cNvSpPr>
            <p:nvPr/>
          </p:nvSpPr>
          <p:spPr bwMode="white">
            <a:xfrm>
              <a:off x="460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64" name="Rectangle 16"/>
            <p:cNvSpPr>
              <a:spLocks noChangeArrowheads="1"/>
            </p:cNvSpPr>
            <p:nvPr/>
          </p:nvSpPr>
          <p:spPr bwMode="white">
            <a:xfrm>
              <a:off x="4962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65" name="Rectangle 17"/>
            <p:cNvSpPr>
              <a:spLocks noChangeArrowheads="1"/>
            </p:cNvSpPr>
            <p:nvPr/>
          </p:nvSpPr>
          <p:spPr bwMode="white">
            <a:xfrm>
              <a:off x="5094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2066" name="Rectangle 18"/>
            <p:cNvSpPr>
              <a:spLocks noChangeArrowheads="1"/>
            </p:cNvSpPr>
            <p:nvPr/>
          </p:nvSpPr>
          <p:spPr bwMode="white">
            <a:xfrm>
              <a:off x="5196" y="1824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11/28/2020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1447800"/>
            <a:ext cx="8382000" cy="304800"/>
            <a:chOff x="0" y="912"/>
            <a:chExt cx="5280" cy="192"/>
          </a:xfrm>
        </p:grpSpPr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912"/>
              <a:ext cx="5280" cy="19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2" name="Rectangle 8"/>
            <p:cNvSpPr>
              <a:spLocks noChangeArrowheads="1"/>
            </p:cNvSpPr>
            <p:nvPr/>
          </p:nvSpPr>
          <p:spPr bwMode="white">
            <a:xfrm>
              <a:off x="2748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3" name="Rectangle 9"/>
            <p:cNvSpPr>
              <a:spLocks noChangeArrowheads="1"/>
            </p:cNvSpPr>
            <p:nvPr/>
          </p:nvSpPr>
          <p:spPr bwMode="white">
            <a:xfrm>
              <a:off x="313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4" name="Rectangle 10"/>
            <p:cNvSpPr>
              <a:spLocks noChangeArrowheads="1"/>
            </p:cNvSpPr>
            <p:nvPr/>
          </p:nvSpPr>
          <p:spPr bwMode="white">
            <a:xfrm>
              <a:off x="349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5" name="Rectangle 11"/>
            <p:cNvSpPr>
              <a:spLocks noChangeArrowheads="1"/>
            </p:cNvSpPr>
            <p:nvPr/>
          </p:nvSpPr>
          <p:spPr bwMode="white">
            <a:xfrm>
              <a:off x="382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6" name="Rectangle 12"/>
            <p:cNvSpPr>
              <a:spLocks noChangeArrowheads="1"/>
            </p:cNvSpPr>
            <p:nvPr/>
          </p:nvSpPr>
          <p:spPr bwMode="white">
            <a:xfrm>
              <a:off x="4104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7" name="Rectangle 13"/>
            <p:cNvSpPr>
              <a:spLocks noChangeArrowheads="1"/>
            </p:cNvSpPr>
            <p:nvPr/>
          </p:nvSpPr>
          <p:spPr bwMode="white">
            <a:xfrm>
              <a:off x="4368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8" name="Rectangle 14"/>
            <p:cNvSpPr>
              <a:spLocks noChangeArrowheads="1"/>
            </p:cNvSpPr>
            <p:nvPr/>
          </p:nvSpPr>
          <p:spPr bwMode="white">
            <a:xfrm>
              <a:off x="4800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39" name="Rectangle 15"/>
            <p:cNvSpPr>
              <a:spLocks noChangeArrowheads="1"/>
            </p:cNvSpPr>
            <p:nvPr/>
          </p:nvSpPr>
          <p:spPr bwMode="white">
            <a:xfrm>
              <a:off x="460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40" name="Rectangle 16"/>
            <p:cNvSpPr>
              <a:spLocks noChangeArrowheads="1"/>
            </p:cNvSpPr>
            <p:nvPr/>
          </p:nvSpPr>
          <p:spPr bwMode="white">
            <a:xfrm>
              <a:off x="4962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41" name="Rectangle 17"/>
            <p:cNvSpPr>
              <a:spLocks noChangeArrowheads="1"/>
            </p:cNvSpPr>
            <p:nvPr/>
          </p:nvSpPr>
          <p:spPr bwMode="white">
            <a:xfrm>
              <a:off x="5094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1042" name="Rectangle 18"/>
            <p:cNvSpPr>
              <a:spLocks noChangeArrowheads="1"/>
            </p:cNvSpPr>
            <p:nvPr/>
          </p:nvSpPr>
          <p:spPr bwMode="white">
            <a:xfrm>
              <a:off x="5196" y="912"/>
              <a:ext cx="36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iseandhealth.org/article.asp?issn=1463-1741;year=2012;volume=14;issue=59;spage=179;epage=183;aulast=Rowan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TONE IN NOISE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5334000" y="5715000"/>
            <a:ext cx="3352800" cy="609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- GEETA ALIMCHANDANI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/>
              <a:t>The TIN test originates from the </a:t>
            </a:r>
            <a:r>
              <a:rPr lang="en-US" dirty="0" err="1"/>
              <a:t>Doerfler</a:t>
            </a:r>
            <a:r>
              <a:rPr lang="en-US" dirty="0"/>
              <a:t>-Stewart Test , but does not require the specialized stimuli (spondees and saw-tooth noise), equipment, and procedures. </a:t>
            </a:r>
          </a:p>
          <a:p>
            <a:r>
              <a:rPr lang="en-US" dirty="0"/>
              <a:t>The TIN test simply involves comparison of pure-tone hearing thresholds for a given ear and frequency in quiet and in </a:t>
            </a:r>
            <a:r>
              <a:rPr lang="en-US" dirty="0" err="1"/>
              <a:t>ipsilateral</a:t>
            </a:r>
            <a:r>
              <a:rPr lang="en-US" dirty="0"/>
              <a:t> 'masking' noise, and could be applied to manual and automated </a:t>
            </a:r>
            <a:r>
              <a:rPr lang="en-US" dirty="0" err="1"/>
              <a:t>audiometry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rationale is that the noise, if sufficiently intense, will interfere (e.g. through partial masking ) with a subject's judgment when using a strategy for functional/exaggerating the hearing loss based on the loudness of the tone.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https://www.noiseandhealth.org/article.asp?issn=1463-1741;year=2012;volume=14;issue=59;spage=179;epage=183;aulast=Rowan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3">
  <a:themeElements>
    <a:clrScheme name="Office Theme 1">
      <a:dk1>
        <a:srgbClr val="000000"/>
      </a:dk1>
      <a:lt1>
        <a:srgbClr val="FFFFFF"/>
      </a:lt1>
      <a:dk2>
        <a:srgbClr val="CC0000"/>
      </a:dk2>
      <a:lt2>
        <a:srgbClr val="FFFFFF"/>
      </a:lt2>
      <a:accent1>
        <a:srgbClr val="FF0033"/>
      </a:accent1>
      <a:accent2>
        <a:srgbClr val="996633"/>
      </a:accent2>
      <a:accent3>
        <a:srgbClr val="E2AAAA"/>
      </a:accent3>
      <a:accent4>
        <a:srgbClr val="DADADA"/>
      </a:accent4>
      <a:accent5>
        <a:srgbClr val="FFAAAD"/>
      </a:accent5>
      <a:accent6>
        <a:srgbClr val="8A5C2D"/>
      </a:accent6>
      <a:hlink>
        <a:srgbClr val="CC9900"/>
      </a:hlink>
      <a:folHlink>
        <a:srgbClr val="FF6699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CC0000"/>
        </a:dk2>
        <a:lt2>
          <a:srgbClr val="FFFFFF"/>
        </a:lt2>
        <a:accent1>
          <a:srgbClr val="FF0033"/>
        </a:accent1>
        <a:accent2>
          <a:srgbClr val="996633"/>
        </a:accent2>
        <a:accent3>
          <a:srgbClr val="E2AAAA"/>
        </a:accent3>
        <a:accent4>
          <a:srgbClr val="DADADA"/>
        </a:accent4>
        <a:accent5>
          <a:srgbClr val="FFAAAD"/>
        </a:accent5>
        <a:accent6>
          <a:srgbClr val="8A5C2D"/>
        </a:accent6>
        <a:hlink>
          <a:srgbClr val="CC9900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FF"/>
        </a:lt2>
        <a:accent1>
          <a:srgbClr val="FF00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FF"/>
        </a:accent5>
        <a:accent6>
          <a:srgbClr val="E70000"/>
        </a:accent6>
        <a:hlink>
          <a:srgbClr val="00FFFF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DDDDDD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97979"/>
        </a:accent6>
        <a:hlink>
          <a:srgbClr val="39393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3</Template>
  <TotalTime>0</TotalTime>
  <Words>92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3</vt:lpstr>
      <vt:lpstr>TONE IN NOISE TEST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TONE IN NOISE TEST</dc:title>
  <dc:creator>Admin</dc:creator>
  <cp:lastModifiedBy>Unknown User</cp:lastModifiedBy>
  <cp:revision>2</cp:revision>
  <dcterms:created xsi:type="dcterms:W3CDTF">2006-08-16T00:00:00Z</dcterms:created>
  <dcterms:modified xsi:type="dcterms:W3CDTF">2020-11-28T04:53:50Z</dcterms:modified>
</cp:coreProperties>
</file>