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4" r:id="rId1"/>
  </p:sldMasterIdLst>
  <p:sldIdLst>
    <p:sldId id="256" r:id="rId2"/>
    <p:sldId id="270" r:id="rId3"/>
    <p:sldId id="257" r:id="rId4"/>
    <p:sldId id="258" r:id="rId5"/>
    <p:sldId id="272" r:id="rId6"/>
    <p:sldId id="259" r:id="rId7"/>
    <p:sldId id="260" r:id="rId8"/>
    <p:sldId id="261" r:id="rId9"/>
    <p:sldId id="262" r:id="rId10"/>
    <p:sldId id="267" r:id="rId11"/>
    <p:sldId id="264" r:id="rId12"/>
    <p:sldId id="265" r:id="rId13"/>
    <p:sldId id="266" r:id="rId14"/>
    <p:sldId id="273" r:id="rId15"/>
    <p:sldId id="271" r:id="rId16"/>
    <p:sldId id="269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76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0465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3868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37204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03836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06934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53353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832062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73691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43061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36759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9124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48607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99804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47667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75078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50119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395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6D56B1F-7938-4221-8F9A-F88A05C58FBB}" type="datetimeFigureOut">
              <a:rPr lang="en-IN" smtClean="0"/>
              <a:pPr/>
              <a:t>20-01-2022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2828A-348C-44CD-98F5-2757CEE3393E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385183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  <p:sldLayoutId id="2147483966" r:id="rId12"/>
    <p:sldLayoutId id="2147483967" r:id="rId13"/>
    <p:sldLayoutId id="2147483968" r:id="rId14"/>
    <p:sldLayoutId id="2147483969" r:id="rId15"/>
    <p:sldLayoutId id="2147483970" r:id="rId16"/>
    <p:sldLayoutId id="2147483971" r:id="rId17"/>
  </p:sldLayoutIdLst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Tuning_fork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7772400" cy="1209328"/>
          </a:xfrm>
        </p:spPr>
        <p:txBody>
          <a:bodyPr/>
          <a:lstStyle/>
          <a:p>
            <a:r>
              <a:rPr lang="en-IN" dirty="0"/>
              <a:t>STENGER TEST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/>
              <a:t>PRESENTED BY :- Arjun Vishwakarma</a:t>
            </a:r>
          </a:p>
          <a:p>
            <a:r>
              <a:rPr lang="en-IN" dirty="0"/>
              <a:t>3</a:t>
            </a:r>
            <a:r>
              <a:rPr lang="en-IN" baseline="30000" dirty="0"/>
              <a:t>rd</a:t>
            </a:r>
            <a:r>
              <a:rPr lang="en-IN" dirty="0"/>
              <a:t> semester B.ASLP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666" y="404664"/>
            <a:ext cx="8872830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052736"/>
            <a:ext cx="4979149" cy="4772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1628800"/>
            <a:ext cx="78488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800" dirty="0"/>
              <a:t>The test can be done using tuning forks in the clinical setting. The individual is blindfolded before the test starts.</a:t>
            </a:r>
          </a:p>
          <a:p>
            <a:pPr>
              <a:buFont typeface="Wingdings" pitchFamily="2" charset="2"/>
              <a:buChar char="Ø"/>
            </a:pPr>
            <a:endParaRPr lang="en-IN" sz="2800" dirty="0"/>
          </a:p>
          <a:p>
            <a:pPr>
              <a:buFont typeface="Wingdings" pitchFamily="2" charset="2"/>
              <a:buChar char="Ø"/>
            </a:pPr>
            <a:endParaRPr lang="en-IN" sz="2800" dirty="0"/>
          </a:p>
          <a:p>
            <a:pPr>
              <a:buFont typeface="Wingdings" pitchFamily="2" charset="2"/>
              <a:buChar char="Ø"/>
            </a:pPr>
            <a:r>
              <a:rPr lang="en-IN" sz="2800" dirty="0"/>
              <a:t>Two </a:t>
            </a:r>
            <a:r>
              <a:rPr lang="en-IN" sz="2800" dirty="0">
                <a:hlinkClick r:id="rId2" tooltip="Tuning fork"/>
              </a:rPr>
              <a:t>tuning forks</a:t>
            </a:r>
            <a:r>
              <a:rPr lang="en-IN" sz="2800" dirty="0"/>
              <a:t> of the same frequency are stricken and kept at a distance of 25 cm from each ear. When asked, the individual will claim to hear it in the normal ear.</a:t>
            </a:r>
          </a:p>
          <a:p>
            <a:endParaRPr lang="en-IN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D30D75A-C15C-455F-8A09-D1A962A03050}"/>
              </a:ext>
            </a:extLst>
          </p:cNvPr>
          <p:cNvSpPr txBox="1"/>
          <p:nvPr/>
        </p:nvSpPr>
        <p:spPr>
          <a:xfrm>
            <a:off x="2123728" y="332656"/>
            <a:ext cx="5616624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IN" sz="4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Tuning forks producer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55576" y="3629342"/>
            <a:ext cx="77048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800" dirty="0"/>
              <a:t>The individual will deny hearing anything if he/she is a malingerer. An individual with true deafness should continue to hear the sound on the normal side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576" y="1052736"/>
            <a:ext cx="70567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IN" sz="2800" dirty="0"/>
          </a:p>
          <a:p>
            <a:pPr>
              <a:buFont typeface="Wingdings" pitchFamily="2" charset="2"/>
              <a:buChar char="Ø"/>
            </a:pPr>
            <a:r>
              <a:rPr lang="en-IN" sz="2800" dirty="0"/>
              <a:t> Then, the tuning fork is brought as close as 8 cm near the feigned ear while maintaining the tuning fork at the normal side at the same distance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w To Spot A Liar_ A Stenger Tutorial(480P)">
            <a:hlinkClick r:id="" action="ppaction://media"/>
            <a:extLst>
              <a:ext uri="{FF2B5EF4-FFF2-40B4-BE49-F238E27FC236}">
                <a16:creationId xmlns:a16="http://schemas.microsoft.com/office/drawing/2014/main" xmlns="" id="{110FD318-1219-4A56-B0B4-3F344455A5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260648"/>
            <a:ext cx="8712967" cy="640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778EFA3-AE82-4218-8F9A-B57E992CF34C}"/>
              </a:ext>
            </a:extLst>
          </p:cNvPr>
          <p:cNvSpPr txBox="1"/>
          <p:nvPr/>
        </p:nvSpPr>
        <p:spPr>
          <a:xfrm>
            <a:off x="1439652" y="2924944"/>
            <a:ext cx="6264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4000" dirty="0"/>
              <a:t>ANY QUERY?</a:t>
            </a:r>
          </a:p>
        </p:txBody>
      </p:sp>
    </p:spTree>
    <p:extLst>
      <p:ext uri="{BB962C8B-B14F-4D97-AF65-F5344CB8AC3E}">
        <p14:creationId xmlns:p14="http://schemas.microsoft.com/office/powerpoint/2010/main" val="11062646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EC0F197-E680-4EC7-A2BC-533E0ED87FB5}"/>
              </a:ext>
            </a:extLst>
          </p:cNvPr>
          <p:cNvSpPr txBox="1"/>
          <p:nvPr/>
        </p:nvSpPr>
        <p:spPr>
          <a:xfrm>
            <a:off x="1691680" y="493043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IN" sz="4000" b="1" dirty="0">
                <a:ln/>
                <a:solidFill>
                  <a:schemeClr val="accent4"/>
                </a:solidFill>
              </a:rPr>
              <a:t>REFERENCES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AF13C09-0A5D-4B0A-A890-62DBB11C5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994" y="1014775"/>
            <a:ext cx="7706012" cy="482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E08507E-02FB-46C9-8FA2-FCE5D5D07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94" y="1167175"/>
            <a:ext cx="7706012" cy="48284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1616D33-242C-4B6D-ACCF-1A94FF09A38A}"/>
              </a:ext>
            </a:extLst>
          </p:cNvPr>
          <p:cNvSpPr txBox="1"/>
          <p:nvPr/>
        </p:nvSpPr>
        <p:spPr>
          <a:xfrm>
            <a:off x="1115616" y="5157192"/>
            <a:ext cx="770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https://youtu.be/g2UJPnWlSNk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C15A822-DB3F-434E-AD57-4FD57C2AC293}"/>
              </a:ext>
            </a:extLst>
          </p:cNvPr>
          <p:cNvSpPr txBox="1"/>
          <p:nvPr/>
        </p:nvSpPr>
        <p:spPr>
          <a:xfrm>
            <a:off x="907976" y="1713106"/>
            <a:ext cx="7704856" cy="2341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Essentials of Audiology, 4</a:t>
            </a:r>
            <a:r>
              <a:rPr kumimoji="0" lang="en-IN" sz="1600" b="0" i="0" u="none" strike="noStrike" kern="1200" cap="none" spc="0" normalizeH="0" baseline="3000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</a:t>
            </a: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edition by Stanley A. Gelfand</a:t>
            </a: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endParaRPr kumimoji="0" lang="en-IN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8B6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Handbook of Clinical Audiology, 7</a:t>
            </a:r>
            <a:r>
              <a:rPr kumimoji="0" lang="en-IN" sz="1600" b="0" i="0" u="none" strike="noStrike" kern="1200" cap="none" spc="0" normalizeH="0" baseline="3000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th</a:t>
            </a:r>
            <a:r>
              <a:rPr kumimoji="0" lang="en-IN" sz="16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 edition by Jack Katz, Marshall Chasin, Kristina English, Linda Hood, Kim Tillery.</a:t>
            </a: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endParaRPr kumimoji="0" lang="en-IN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  <a:p>
            <a:pPr marL="182880" marR="0" lvl="0" indent="-182880" algn="l" defTabSz="914400" rtl="0" eaLnBrk="1" fontAlgn="auto" latinLnBrk="0" hangingPunct="1">
              <a:lnSpc>
                <a:spcPct val="110000"/>
              </a:lnSpc>
              <a:spcBef>
                <a:spcPts val="900"/>
              </a:spcBef>
              <a:spcAft>
                <a:spcPts val="0"/>
              </a:spcAft>
              <a:buClr>
                <a:prstClr val="black">
                  <a:lumMod val="85000"/>
                  <a:lumOff val="15000"/>
                </a:prstClr>
              </a:buClr>
              <a:buSzTx/>
              <a:buFont typeface="Garamond" pitchFamily="18" charset="0"/>
              <a:buChar char="◦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Introduction to Audiology, ELEVENTH EDITION ,Frederick N. Martin ,John Greer Clark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37060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5050" y="1662113"/>
            <a:ext cx="45339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6031A4-2374-444D-811B-7665011DF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43594"/>
          </a:xfrm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IN" sz="4000" b="1" dirty="0">
                <a:ln/>
                <a:solidFill>
                  <a:schemeClr val="accent4"/>
                </a:solidFill>
              </a:rPr>
              <a:t>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DC7821-F5A1-4AFC-9C18-23531A7D04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INTRODUCTION</a:t>
            </a:r>
          </a:p>
          <a:p>
            <a:r>
              <a:rPr lang="en-IN" dirty="0"/>
              <a:t>PRINCIPLE</a:t>
            </a:r>
          </a:p>
          <a:p>
            <a:r>
              <a:rPr lang="en-IN" dirty="0"/>
              <a:t>PROCEDURE</a:t>
            </a:r>
          </a:p>
          <a:p>
            <a:r>
              <a:rPr lang="en-IN" dirty="0"/>
              <a:t>DIAGNOSIS</a:t>
            </a:r>
          </a:p>
          <a:p>
            <a:r>
              <a:rPr lang="en-IN" dirty="0"/>
              <a:t>REFERENCES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06859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60" y="2623552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800" b="1" dirty="0"/>
              <a:t> </a:t>
            </a:r>
            <a:r>
              <a:rPr lang="en-IN" sz="2800" b="1" dirty="0" err="1"/>
              <a:t>Stenger</a:t>
            </a:r>
            <a:r>
              <a:rPr lang="en-IN" sz="2800" b="1" dirty="0"/>
              <a:t> test</a:t>
            </a:r>
            <a:r>
              <a:rPr lang="en-IN" sz="2800" dirty="0"/>
              <a:t> is a test of hearing, primarily used to confirm non-organic hearing loss. It is also used to detect subjects who falsely claim to have hearing loss in one ear.</a:t>
            </a:r>
          </a:p>
          <a:p>
            <a:r>
              <a:rPr lang="en-IN" sz="2800" dirty="0"/>
              <a:t/>
            </a:r>
            <a:br>
              <a:rPr lang="en-IN" sz="2800" dirty="0"/>
            </a:br>
            <a:endParaRPr lang="en-IN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339752" y="488866"/>
            <a:ext cx="48245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introduction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404664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PRINCIPLE</a:t>
            </a:r>
            <a:endParaRPr lang="en-IN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83568" y="1772816"/>
            <a:ext cx="799288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800" dirty="0"/>
              <a:t>The </a:t>
            </a:r>
            <a:r>
              <a:rPr lang="en-IN" sz="2800" dirty="0" err="1"/>
              <a:t>Stenger</a:t>
            </a:r>
            <a:r>
              <a:rPr lang="en-IN" sz="2800" dirty="0"/>
              <a:t> test was designed for use with unilateral hearing losses. </a:t>
            </a:r>
          </a:p>
          <a:p>
            <a:pPr>
              <a:buFont typeface="Wingdings" pitchFamily="2" charset="2"/>
              <a:buChar char="Ø"/>
            </a:pPr>
            <a:endParaRPr lang="en-IN" sz="2800" dirty="0"/>
          </a:p>
          <a:p>
            <a:pPr>
              <a:buFont typeface="Wingdings" pitchFamily="2" charset="2"/>
              <a:buChar char="Ø"/>
            </a:pPr>
            <a:r>
              <a:rPr lang="en-IN" sz="2800" dirty="0"/>
              <a:t>This test is based on the </a:t>
            </a:r>
            <a:r>
              <a:rPr lang="en-IN" sz="2800" dirty="0" err="1"/>
              <a:t>Stenger</a:t>
            </a:r>
            <a:r>
              <a:rPr lang="en-IN" sz="2800" dirty="0"/>
              <a:t> principle; that is, when two tones of the same frequency are introduced simultaneously into both ears, only the louder tone will be perceived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D802215-8ADC-4105-A126-0C809AA36048}"/>
              </a:ext>
            </a:extLst>
          </p:cNvPr>
          <p:cNvSpPr txBox="1"/>
          <p:nvPr/>
        </p:nvSpPr>
        <p:spPr>
          <a:xfrm>
            <a:off x="1691680" y="548680"/>
            <a:ext cx="54726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CRITERIA</a:t>
            </a:r>
            <a:endParaRPr lang="en-IN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DD4E71A-6090-4370-8EAB-233B164D4DF3}"/>
              </a:ext>
            </a:extLst>
          </p:cNvPr>
          <p:cNvSpPr txBox="1"/>
          <p:nvPr/>
        </p:nvSpPr>
        <p:spPr>
          <a:xfrm>
            <a:off x="539552" y="1556792"/>
            <a:ext cx="784887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Inconsistent response in pure tone audiometry.</a:t>
            </a:r>
          </a:p>
          <a:p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Gap between better ear and worse ear must be greater than 25 </a:t>
            </a:r>
            <a:r>
              <a:rPr lang="en-US" sz="2400" dirty="0" err="1"/>
              <a:t>dB.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case of unilateral hearing loss.</a:t>
            </a:r>
            <a:endParaRPr lang="en-IN" sz="2400" dirty="0"/>
          </a:p>
        </p:txBody>
      </p:sp>
    </p:spTree>
    <p:extLst>
      <p:ext uri="{BB962C8B-B14F-4D97-AF65-F5344CB8AC3E}">
        <p14:creationId xmlns:p14="http://schemas.microsoft.com/office/powerpoint/2010/main" val="3850153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416858"/>
            <a:ext cx="34307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PROCEDURE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683568" y="1556792"/>
            <a:ext cx="7632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800" dirty="0"/>
              <a:t>The test works best when there is a large difference (at least 25 dB) between the admitted thresholds of the two ears.</a:t>
            </a:r>
          </a:p>
          <a:p>
            <a:pPr>
              <a:buFont typeface="Wingdings" pitchFamily="2" charset="2"/>
              <a:buChar char="Ø"/>
            </a:pPr>
            <a:endParaRPr lang="en-IN" sz="2800" dirty="0"/>
          </a:p>
          <a:p>
            <a:pPr>
              <a:buFont typeface="Wingdings" pitchFamily="2" charset="2"/>
              <a:buChar char="Ø"/>
            </a:pPr>
            <a:r>
              <a:rPr lang="en-IN" sz="2800" dirty="0"/>
              <a:t>Using a two-channel audiometer, a single pure-tone source may be split and controlled by two separate attenuators, or tones may be generated by two separate oscillators.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908720"/>
            <a:ext cx="856895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800" dirty="0"/>
              <a:t>The thresholds of each ear for the desired frequencies are obtained first. Then, using one channel of the audiometer, a tone is introduced 10 dB above the threshold of the “better” ear.</a:t>
            </a:r>
          </a:p>
          <a:p>
            <a:pPr>
              <a:buFont typeface="Wingdings" pitchFamily="2" charset="2"/>
              <a:buChar char="Ø"/>
            </a:pPr>
            <a:endParaRPr lang="en-IN" sz="2800" dirty="0"/>
          </a:p>
          <a:p>
            <a:pPr>
              <a:buFont typeface="Wingdings" pitchFamily="2" charset="2"/>
              <a:buChar char="Ø"/>
            </a:pPr>
            <a:r>
              <a:rPr lang="en-IN" sz="2800" dirty="0"/>
              <a:t>A response should always be obtained. A tone is then presented 10 dB below the admitted </a:t>
            </a:r>
            <a:r>
              <a:rPr lang="en-IN" sz="2800" dirty="0" err="1"/>
              <a:t>thresholdof</a:t>
            </a:r>
            <a:r>
              <a:rPr lang="en-IN" sz="2800" dirty="0"/>
              <a:t> the “poorer” ear. </a:t>
            </a:r>
          </a:p>
          <a:p>
            <a:pPr>
              <a:buFont typeface="Wingdings" pitchFamily="2" charset="2"/>
              <a:buChar char="Ø"/>
            </a:pPr>
            <a:endParaRPr lang="en-IN" sz="2800" dirty="0"/>
          </a:p>
          <a:p>
            <a:pPr>
              <a:buFont typeface="Wingdings" pitchFamily="2" charset="2"/>
              <a:buChar char="Ø"/>
            </a:pPr>
            <a:r>
              <a:rPr lang="en-IN" sz="2800" dirty="0"/>
              <a:t>A response will be absent for one of two possible reasons. The first, obviously, is that the patient does not hear it since it is below threshold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752505"/>
            <a:ext cx="756084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800" dirty="0"/>
              <a:t>The second is that the patient may be unwilling to respond to a tone that he or she does in fact hear. </a:t>
            </a:r>
          </a:p>
          <a:p>
            <a:pPr>
              <a:buFont typeface="Wingdings" pitchFamily="2" charset="2"/>
              <a:buChar char="Ø"/>
            </a:pPr>
            <a:endParaRPr lang="en-IN" sz="2800" dirty="0"/>
          </a:p>
          <a:p>
            <a:pPr>
              <a:buFont typeface="Wingdings" pitchFamily="2" charset="2"/>
              <a:buChar char="Ø"/>
            </a:pPr>
            <a:r>
              <a:rPr lang="en-IN" sz="2800" dirty="0"/>
              <a:t>At this point, both tones are introduced simultaneously, 10 dB above the better-ear threshold reading and 10 dB below the poorer-ear threshold reading.</a:t>
            </a:r>
          </a:p>
        </p:txBody>
      </p:sp>
      <p:sp>
        <p:nvSpPr>
          <p:cNvPr id="3" name="Rectangle 2"/>
          <p:cNvSpPr/>
          <p:nvPr/>
        </p:nvSpPr>
        <p:spPr>
          <a:xfrm>
            <a:off x="539552" y="4564285"/>
            <a:ext cx="784887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800" dirty="0"/>
              <a:t>If patients fail to respond, it is because they hear the tone in the poorer ear, which they do not wish to admit.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5556" y="4581128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IN" sz="2800" dirty="0"/>
              <a:t>If the patient responds when both ears are stimulated, this is called a negative </a:t>
            </a:r>
            <a:r>
              <a:rPr lang="en-IN" sz="2800" dirty="0" err="1"/>
              <a:t>Stenger</a:t>
            </a:r>
            <a:r>
              <a:rPr lang="en-IN" sz="2800" dirty="0"/>
              <a:t> and suggests the absence of erroneous </a:t>
            </a:r>
            <a:r>
              <a:rPr lang="en-IN" sz="2800" dirty="0" err="1"/>
              <a:t>behavior</a:t>
            </a:r>
            <a:r>
              <a:rPr lang="en-IN" sz="2800" dirty="0"/>
              <a:t>, at least at the frequencies tested.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624707-1A28-4A07-B22A-415F8498D828}"/>
              </a:ext>
            </a:extLst>
          </p:cNvPr>
          <p:cNvSpPr txBox="1"/>
          <p:nvPr/>
        </p:nvSpPr>
        <p:spPr>
          <a:xfrm>
            <a:off x="575556" y="2420888"/>
            <a:ext cx="756653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>
              <a:buFont typeface="Wingdings" panose="05000000000000000000" pitchFamily="2" charset="2"/>
              <a:buChar char="Ø"/>
            </a:pPr>
            <a:r>
              <a:rPr lang="en-US" sz="2800" b="0" i="0" u="none" strike="noStrike" baseline="0" dirty="0">
                <a:latin typeface="Minion-Regular"/>
              </a:rPr>
              <a:t>They will be unaware of the tone in the better ear, owing to the Stenger effect, and so will not respond at all. This is called a positive Stenger.</a:t>
            </a:r>
            <a:endParaRPr lang="en-IN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47B412-8CDF-4AEB-8299-77B4336CB2AC}"/>
              </a:ext>
            </a:extLst>
          </p:cNvPr>
          <p:cNvSpPr txBox="1"/>
          <p:nvPr/>
        </p:nvSpPr>
        <p:spPr>
          <a:xfrm>
            <a:off x="1691680" y="692696"/>
            <a:ext cx="5544616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IN" sz="4000" b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DIAGNOSIS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D0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733</TotalTime>
  <Words>521</Words>
  <Application>Microsoft Office PowerPoint</Application>
  <PresentationFormat>On-screen Show (4:3)</PresentationFormat>
  <Paragraphs>56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Century Gothic</vt:lpstr>
      <vt:lpstr>Garamond</vt:lpstr>
      <vt:lpstr>Gill Sans MT</vt:lpstr>
      <vt:lpstr>Minion-Regular</vt:lpstr>
      <vt:lpstr>Times New Roman</vt:lpstr>
      <vt:lpstr>Wingdings</vt:lpstr>
      <vt:lpstr>Wingdings 3</vt:lpstr>
      <vt:lpstr>Ion</vt:lpstr>
      <vt:lpstr>STENGER TEST</vt:lpstr>
      <vt:lpstr>CONTENT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Dell</dc:creator>
  <cp:lastModifiedBy>lenovo</cp:lastModifiedBy>
  <cp:revision>18</cp:revision>
  <dcterms:created xsi:type="dcterms:W3CDTF">2020-11-15T08:17:36Z</dcterms:created>
  <dcterms:modified xsi:type="dcterms:W3CDTF">2022-01-20T06:52:17Z</dcterms:modified>
</cp:coreProperties>
</file>