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7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FFFFF7-2E95-4079-AC30-E8C81F07AA4C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37DFA29A-EEA3-4184-9105-D8DADCACA6E5}">
      <dgm:prSet phldrT="[Text]"/>
      <dgm:spPr/>
      <dgm:t>
        <a:bodyPr/>
        <a:lstStyle/>
        <a:p>
          <a:r>
            <a:rPr lang="en-IN" dirty="0"/>
            <a:t>Introduction</a:t>
          </a:r>
        </a:p>
      </dgm:t>
    </dgm:pt>
    <dgm:pt modelId="{6711C537-5CCD-42E8-AC5C-07866DC6509E}" type="parTrans" cxnId="{7D381A2D-5262-45E1-9E50-C6A7A5CE6005}">
      <dgm:prSet/>
      <dgm:spPr/>
      <dgm:t>
        <a:bodyPr/>
        <a:lstStyle/>
        <a:p>
          <a:endParaRPr lang="en-IN"/>
        </a:p>
      </dgm:t>
    </dgm:pt>
    <dgm:pt modelId="{5F62285C-E834-4AD5-A3F4-8234521AF763}" type="sibTrans" cxnId="{7D381A2D-5262-45E1-9E50-C6A7A5CE6005}">
      <dgm:prSet/>
      <dgm:spPr/>
      <dgm:t>
        <a:bodyPr/>
        <a:lstStyle/>
        <a:p>
          <a:endParaRPr lang="en-IN"/>
        </a:p>
      </dgm:t>
    </dgm:pt>
    <dgm:pt modelId="{2C75E3F7-B3C2-4B9F-ACA4-D44F9EC4116C}">
      <dgm:prSet phldrT="[Text]"/>
      <dgm:spPr/>
      <dgm:t>
        <a:bodyPr/>
        <a:lstStyle/>
        <a:p>
          <a:r>
            <a:rPr lang="en-IN" dirty="0"/>
            <a:t>Principle</a:t>
          </a:r>
        </a:p>
      </dgm:t>
    </dgm:pt>
    <dgm:pt modelId="{0EBE2E49-23B9-417A-9FDE-577F7C18A3E0}" type="parTrans" cxnId="{072C3176-A39E-45B0-BA9D-709B57E1F0CA}">
      <dgm:prSet/>
      <dgm:spPr/>
      <dgm:t>
        <a:bodyPr/>
        <a:lstStyle/>
        <a:p>
          <a:endParaRPr lang="en-IN"/>
        </a:p>
      </dgm:t>
    </dgm:pt>
    <dgm:pt modelId="{E9B482D0-FE95-4C0F-A841-F4E5435DCD75}" type="sibTrans" cxnId="{072C3176-A39E-45B0-BA9D-709B57E1F0CA}">
      <dgm:prSet/>
      <dgm:spPr/>
      <dgm:t>
        <a:bodyPr/>
        <a:lstStyle/>
        <a:p>
          <a:endParaRPr lang="en-IN"/>
        </a:p>
      </dgm:t>
    </dgm:pt>
    <dgm:pt modelId="{A0A9497E-C74D-4CC6-9DF4-105B33BE74D8}">
      <dgm:prSet phldrT="[Text]"/>
      <dgm:spPr/>
      <dgm:t>
        <a:bodyPr/>
        <a:lstStyle/>
        <a:p>
          <a:r>
            <a:rPr lang="en-IN" dirty="0"/>
            <a:t>Procedure &amp; Example</a:t>
          </a:r>
        </a:p>
      </dgm:t>
    </dgm:pt>
    <dgm:pt modelId="{40D9B2DC-56CA-487A-8F81-61F1AFC0F4B0}" type="parTrans" cxnId="{CFB1D0B7-6972-4D8E-805F-4910E1AF4DE7}">
      <dgm:prSet/>
      <dgm:spPr/>
      <dgm:t>
        <a:bodyPr/>
        <a:lstStyle/>
        <a:p>
          <a:endParaRPr lang="en-IN"/>
        </a:p>
      </dgm:t>
    </dgm:pt>
    <dgm:pt modelId="{A40E6972-62F4-4CAD-A154-A021EC821B44}" type="sibTrans" cxnId="{CFB1D0B7-6972-4D8E-805F-4910E1AF4DE7}">
      <dgm:prSet/>
      <dgm:spPr/>
      <dgm:t>
        <a:bodyPr/>
        <a:lstStyle/>
        <a:p>
          <a:endParaRPr lang="en-IN"/>
        </a:p>
      </dgm:t>
    </dgm:pt>
    <dgm:pt modelId="{944E4092-9836-4829-BD09-8B6BB9DF5CC5}">
      <dgm:prSet/>
      <dgm:spPr/>
      <dgm:t>
        <a:bodyPr/>
        <a:lstStyle/>
        <a:p>
          <a:r>
            <a:rPr lang="en-IN" dirty="0"/>
            <a:t>Diagnosis &amp; Conclusion</a:t>
          </a:r>
        </a:p>
      </dgm:t>
    </dgm:pt>
    <dgm:pt modelId="{1C83BB1D-85EF-4733-AB3B-A9D00A2D8253}" type="parTrans" cxnId="{7E7B6BCC-F166-4E7F-9CF0-E2CAD3D2C0D0}">
      <dgm:prSet/>
      <dgm:spPr/>
      <dgm:t>
        <a:bodyPr/>
        <a:lstStyle/>
        <a:p>
          <a:endParaRPr lang="en-IN"/>
        </a:p>
      </dgm:t>
    </dgm:pt>
    <dgm:pt modelId="{C7BCB227-82CE-47AD-B093-75E2B6654755}" type="sibTrans" cxnId="{7E7B6BCC-F166-4E7F-9CF0-E2CAD3D2C0D0}">
      <dgm:prSet/>
      <dgm:spPr/>
      <dgm:t>
        <a:bodyPr/>
        <a:lstStyle/>
        <a:p>
          <a:endParaRPr lang="en-IN"/>
        </a:p>
      </dgm:t>
    </dgm:pt>
    <dgm:pt modelId="{BD6EBA95-7E8E-4A93-BD59-39D2B9436A2A}">
      <dgm:prSet/>
      <dgm:spPr/>
      <dgm:t>
        <a:bodyPr/>
        <a:lstStyle/>
        <a:p>
          <a:r>
            <a:rPr lang="en-IN" dirty="0"/>
            <a:t>Reference &amp; Doubt session</a:t>
          </a:r>
        </a:p>
      </dgm:t>
    </dgm:pt>
    <dgm:pt modelId="{C835F534-1B84-4F87-A7C1-0AD62EB444F1}" type="parTrans" cxnId="{EF77CDC9-5F0F-47FA-BCCC-3C40D76C90F9}">
      <dgm:prSet/>
      <dgm:spPr/>
      <dgm:t>
        <a:bodyPr/>
        <a:lstStyle/>
        <a:p>
          <a:endParaRPr lang="en-IN"/>
        </a:p>
      </dgm:t>
    </dgm:pt>
    <dgm:pt modelId="{5D92BC11-F2E3-4BAB-8AD3-B50C78667D83}" type="sibTrans" cxnId="{EF77CDC9-5F0F-47FA-BCCC-3C40D76C90F9}">
      <dgm:prSet/>
      <dgm:spPr/>
      <dgm:t>
        <a:bodyPr/>
        <a:lstStyle/>
        <a:p>
          <a:endParaRPr lang="en-IN"/>
        </a:p>
      </dgm:t>
    </dgm:pt>
    <dgm:pt modelId="{3428381C-5BDF-47E2-85FB-771347700797}" type="pres">
      <dgm:prSet presAssocID="{9CFFFFF7-2E95-4079-AC30-E8C81F07AA4C}" presName="outerComposite" presStyleCnt="0">
        <dgm:presLayoutVars>
          <dgm:chMax val="5"/>
          <dgm:dir/>
          <dgm:resizeHandles val="exact"/>
        </dgm:presLayoutVars>
      </dgm:prSet>
      <dgm:spPr/>
    </dgm:pt>
    <dgm:pt modelId="{9C85C62C-F878-4F04-BF57-21CBAD303E41}" type="pres">
      <dgm:prSet presAssocID="{9CFFFFF7-2E95-4079-AC30-E8C81F07AA4C}" presName="dummyMaxCanvas" presStyleCnt="0">
        <dgm:presLayoutVars/>
      </dgm:prSet>
      <dgm:spPr/>
    </dgm:pt>
    <dgm:pt modelId="{A8CB9F80-CABC-4159-8EB3-7BE862094A65}" type="pres">
      <dgm:prSet presAssocID="{9CFFFFF7-2E95-4079-AC30-E8C81F07AA4C}" presName="FiveNodes_1" presStyleLbl="node1" presStyleIdx="0" presStyleCnt="5">
        <dgm:presLayoutVars>
          <dgm:bulletEnabled val="1"/>
        </dgm:presLayoutVars>
      </dgm:prSet>
      <dgm:spPr/>
    </dgm:pt>
    <dgm:pt modelId="{72D40D12-1FCA-467F-8B19-1347B3D6E122}" type="pres">
      <dgm:prSet presAssocID="{9CFFFFF7-2E95-4079-AC30-E8C81F07AA4C}" presName="FiveNodes_2" presStyleLbl="node1" presStyleIdx="1" presStyleCnt="5">
        <dgm:presLayoutVars>
          <dgm:bulletEnabled val="1"/>
        </dgm:presLayoutVars>
      </dgm:prSet>
      <dgm:spPr/>
    </dgm:pt>
    <dgm:pt modelId="{2E49DB83-61F7-43F0-AD27-0972B04797EB}" type="pres">
      <dgm:prSet presAssocID="{9CFFFFF7-2E95-4079-AC30-E8C81F07AA4C}" presName="FiveNodes_3" presStyleLbl="node1" presStyleIdx="2" presStyleCnt="5">
        <dgm:presLayoutVars>
          <dgm:bulletEnabled val="1"/>
        </dgm:presLayoutVars>
      </dgm:prSet>
      <dgm:spPr/>
    </dgm:pt>
    <dgm:pt modelId="{90E7EE45-B1F8-43FF-99EA-E30D2B01911D}" type="pres">
      <dgm:prSet presAssocID="{9CFFFFF7-2E95-4079-AC30-E8C81F07AA4C}" presName="FiveNodes_4" presStyleLbl="node1" presStyleIdx="3" presStyleCnt="5">
        <dgm:presLayoutVars>
          <dgm:bulletEnabled val="1"/>
        </dgm:presLayoutVars>
      </dgm:prSet>
      <dgm:spPr/>
    </dgm:pt>
    <dgm:pt modelId="{80B8CFCF-DD75-4AFC-9176-119C1B1B9E41}" type="pres">
      <dgm:prSet presAssocID="{9CFFFFF7-2E95-4079-AC30-E8C81F07AA4C}" presName="FiveNodes_5" presStyleLbl="node1" presStyleIdx="4" presStyleCnt="5">
        <dgm:presLayoutVars>
          <dgm:bulletEnabled val="1"/>
        </dgm:presLayoutVars>
      </dgm:prSet>
      <dgm:spPr/>
    </dgm:pt>
    <dgm:pt modelId="{39501FB3-7A6F-4C4A-B82E-64BDB065D8B4}" type="pres">
      <dgm:prSet presAssocID="{9CFFFFF7-2E95-4079-AC30-E8C81F07AA4C}" presName="FiveConn_1-2" presStyleLbl="fgAccFollowNode1" presStyleIdx="0" presStyleCnt="4">
        <dgm:presLayoutVars>
          <dgm:bulletEnabled val="1"/>
        </dgm:presLayoutVars>
      </dgm:prSet>
      <dgm:spPr/>
    </dgm:pt>
    <dgm:pt modelId="{FA72A428-3580-4F2F-910F-F76AD17ABA82}" type="pres">
      <dgm:prSet presAssocID="{9CFFFFF7-2E95-4079-AC30-E8C81F07AA4C}" presName="FiveConn_2-3" presStyleLbl="fgAccFollowNode1" presStyleIdx="1" presStyleCnt="4">
        <dgm:presLayoutVars>
          <dgm:bulletEnabled val="1"/>
        </dgm:presLayoutVars>
      </dgm:prSet>
      <dgm:spPr/>
    </dgm:pt>
    <dgm:pt modelId="{F88C4B55-3D48-4D2F-B40B-C2A7DE903DA1}" type="pres">
      <dgm:prSet presAssocID="{9CFFFFF7-2E95-4079-AC30-E8C81F07AA4C}" presName="FiveConn_3-4" presStyleLbl="fgAccFollowNode1" presStyleIdx="2" presStyleCnt="4">
        <dgm:presLayoutVars>
          <dgm:bulletEnabled val="1"/>
        </dgm:presLayoutVars>
      </dgm:prSet>
      <dgm:spPr/>
    </dgm:pt>
    <dgm:pt modelId="{8050AB10-4475-4EA7-99C6-ECE68B91BDE6}" type="pres">
      <dgm:prSet presAssocID="{9CFFFFF7-2E95-4079-AC30-E8C81F07AA4C}" presName="FiveConn_4-5" presStyleLbl="fgAccFollowNode1" presStyleIdx="3" presStyleCnt="4">
        <dgm:presLayoutVars>
          <dgm:bulletEnabled val="1"/>
        </dgm:presLayoutVars>
      </dgm:prSet>
      <dgm:spPr/>
    </dgm:pt>
    <dgm:pt modelId="{44A70D82-7B17-4A77-9CCB-BD1A87C540E7}" type="pres">
      <dgm:prSet presAssocID="{9CFFFFF7-2E95-4079-AC30-E8C81F07AA4C}" presName="FiveNodes_1_text" presStyleLbl="node1" presStyleIdx="4" presStyleCnt="5">
        <dgm:presLayoutVars>
          <dgm:bulletEnabled val="1"/>
        </dgm:presLayoutVars>
      </dgm:prSet>
      <dgm:spPr/>
    </dgm:pt>
    <dgm:pt modelId="{CBA22242-C060-4D29-8940-AD56CAB5DEA4}" type="pres">
      <dgm:prSet presAssocID="{9CFFFFF7-2E95-4079-AC30-E8C81F07AA4C}" presName="FiveNodes_2_text" presStyleLbl="node1" presStyleIdx="4" presStyleCnt="5">
        <dgm:presLayoutVars>
          <dgm:bulletEnabled val="1"/>
        </dgm:presLayoutVars>
      </dgm:prSet>
      <dgm:spPr/>
    </dgm:pt>
    <dgm:pt modelId="{A4BDD48F-BD4A-419A-839D-6E31FE214088}" type="pres">
      <dgm:prSet presAssocID="{9CFFFFF7-2E95-4079-AC30-E8C81F07AA4C}" presName="FiveNodes_3_text" presStyleLbl="node1" presStyleIdx="4" presStyleCnt="5">
        <dgm:presLayoutVars>
          <dgm:bulletEnabled val="1"/>
        </dgm:presLayoutVars>
      </dgm:prSet>
      <dgm:spPr/>
    </dgm:pt>
    <dgm:pt modelId="{B1615CD8-15E7-47B9-BF9F-271678491A68}" type="pres">
      <dgm:prSet presAssocID="{9CFFFFF7-2E95-4079-AC30-E8C81F07AA4C}" presName="FiveNodes_4_text" presStyleLbl="node1" presStyleIdx="4" presStyleCnt="5">
        <dgm:presLayoutVars>
          <dgm:bulletEnabled val="1"/>
        </dgm:presLayoutVars>
      </dgm:prSet>
      <dgm:spPr/>
    </dgm:pt>
    <dgm:pt modelId="{A7F1BEC1-30F6-41ED-9614-77C1B08A6227}" type="pres">
      <dgm:prSet presAssocID="{9CFFFFF7-2E95-4079-AC30-E8C81F07AA4C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DBFF9225-736B-42D1-99D9-B419FAFAB81D}" type="presOf" srcId="{C7BCB227-82CE-47AD-B093-75E2B6654755}" destId="{8050AB10-4475-4EA7-99C6-ECE68B91BDE6}" srcOrd="0" destOrd="0" presId="urn:microsoft.com/office/officeart/2005/8/layout/vProcess5"/>
    <dgm:cxn modelId="{0BC98C26-6430-42DF-B816-11CF0D620F38}" type="presOf" srcId="{944E4092-9836-4829-BD09-8B6BB9DF5CC5}" destId="{90E7EE45-B1F8-43FF-99EA-E30D2B01911D}" srcOrd="0" destOrd="0" presId="urn:microsoft.com/office/officeart/2005/8/layout/vProcess5"/>
    <dgm:cxn modelId="{7D381A2D-5262-45E1-9E50-C6A7A5CE6005}" srcId="{9CFFFFF7-2E95-4079-AC30-E8C81F07AA4C}" destId="{37DFA29A-EEA3-4184-9105-D8DADCACA6E5}" srcOrd="0" destOrd="0" parTransId="{6711C537-5CCD-42E8-AC5C-07866DC6509E}" sibTransId="{5F62285C-E834-4AD5-A3F4-8234521AF763}"/>
    <dgm:cxn modelId="{E8313162-956A-4977-BFBE-D8024321B708}" type="presOf" srcId="{A0A9497E-C74D-4CC6-9DF4-105B33BE74D8}" destId="{A4BDD48F-BD4A-419A-839D-6E31FE214088}" srcOrd="1" destOrd="0" presId="urn:microsoft.com/office/officeart/2005/8/layout/vProcess5"/>
    <dgm:cxn modelId="{88CCD56A-AF1A-42C9-844F-33DE08481819}" type="presOf" srcId="{BD6EBA95-7E8E-4A93-BD59-39D2B9436A2A}" destId="{80B8CFCF-DD75-4AFC-9176-119C1B1B9E41}" srcOrd="0" destOrd="0" presId="urn:microsoft.com/office/officeart/2005/8/layout/vProcess5"/>
    <dgm:cxn modelId="{072C3176-A39E-45B0-BA9D-709B57E1F0CA}" srcId="{9CFFFFF7-2E95-4079-AC30-E8C81F07AA4C}" destId="{2C75E3F7-B3C2-4B9F-ACA4-D44F9EC4116C}" srcOrd="1" destOrd="0" parTransId="{0EBE2E49-23B9-417A-9FDE-577F7C18A3E0}" sibTransId="{E9B482D0-FE95-4C0F-A841-F4E5435DCD75}"/>
    <dgm:cxn modelId="{FB73E958-1AE1-43F7-86C0-F1D994942AB8}" type="presOf" srcId="{2C75E3F7-B3C2-4B9F-ACA4-D44F9EC4116C}" destId="{CBA22242-C060-4D29-8940-AD56CAB5DEA4}" srcOrd="1" destOrd="0" presId="urn:microsoft.com/office/officeart/2005/8/layout/vProcess5"/>
    <dgm:cxn modelId="{F7193A5A-DEAD-4F4B-B802-377929776905}" type="presOf" srcId="{5F62285C-E834-4AD5-A3F4-8234521AF763}" destId="{39501FB3-7A6F-4C4A-B82E-64BDB065D8B4}" srcOrd="0" destOrd="0" presId="urn:microsoft.com/office/officeart/2005/8/layout/vProcess5"/>
    <dgm:cxn modelId="{9A6B3C7D-DE76-4B07-990F-3823CB9C32DA}" type="presOf" srcId="{E9B482D0-FE95-4C0F-A841-F4E5435DCD75}" destId="{FA72A428-3580-4F2F-910F-F76AD17ABA82}" srcOrd="0" destOrd="0" presId="urn:microsoft.com/office/officeart/2005/8/layout/vProcess5"/>
    <dgm:cxn modelId="{57A63288-B78A-4373-8FE1-80BEF04417A3}" type="presOf" srcId="{37DFA29A-EEA3-4184-9105-D8DADCACA6E5}" destId="{44A70D82-7B17-4A77-9CCB-BD1A87C540E7}" srcOrd="1" destOrd="0" presId="urn:microsoft.com/office/officeart/2005/8/layout/vProcess5"/>
    <dgm:cxn modelId="{C9B1AD92-6417-4BB1-9D02-50D65B3A650B}" type="presOf" srcId="{A0A9497E-C74D-4CC6-9DF4-105B33BE74D8}" destId="{2E49DB83-61F7-43F0-AD27-0972B04797EB}" srcOrd="0" destOrd="0" presId="urn:microsoft.com/office/officeart/2005/8/layout/vProcess5"/>
    <dgm:cxn modelId="{34E4F8AE-F8E6-4797-97F4-A9F19839856D}" type="presOf" srcId="{37DFA29A-EEA3-4184-9105-D8DADCACA6E5}" destId="{A8CB9F80-CABC-4159-8EB3-7BE862094A65}" srcOrd="0" destOrd="0" presId="urn:microsoft.com/office/officeart/2005/8/layout/vProcess5"/>
    <dgm:cxn modelId="{70DA1BB3-C538-48E9-AEB1-FB11BDD96544}" type="presOf" srcId="{944E4092-9836-4829-BD09-8B6BB9DF5CC5}" destId="{B1615CD8-15E7-47B9-BF9F-271678491A68}" srcOrd="1" destOrd="0" presId="urn:microsoft.com/office/officeart/2005/8/layout/vProcess5"/>
    <dgm:cxn modelId="{CFB1D0B7-6972-4D8E-805F-4910E1AF4DE7}" srcId="{9CFFFFF7-2E95-4079-AC30-E8C81F07AA4C}" destId="{A0A9497E-C74D-4CC6-9DF4-105B33BE74D8}" srcOrd="2" destOrd="0" parTransId="{40D9B2DC-56CA-487A-8F81-61F1AFC0F4B0}" sibTransId="{A40E6972-62F4-4CAD-A154-A021EC821B44}"/>
    <dgm:cxn modelId="{3F91D5B8-71F4-4AE1-ADDA-C1AEF451DB0A}" type="presOf" srcId="{9CFFFFF7-2E95-4079-AC30-E8C81F07AA4C}" destId="{3428381C-5BDF-47E2-85FB-771347700797}" srcOrd="0" destOrd="0" presId="urn:microsoft.com/office/officeart/2005/8/layout/vProcess5"/>
    <dgm:cxn modelId="{EF77CDC9-5F0F-47FA-BCCC-3C40D76C90F9}" srcId="{9CFFFFF7-2E95-4079-AC30-E8C81F07AA4C}" destId="{BD6EBA95-7E8E-4A93-BD59-39D2B9436A2A}" srcOrd="4" destOrd="0" parTransId="{C835F534-1B84-4F87-A7C1-0AD62EB444F1}" sibTransId="{5D92BC11-F2E3-4BAB-8AD3-B50C78667D83}"/>
    <dgm:cxn modelId="{7E7B6BCC-F166-4E7F-9CF0-E2CAD3D2C0D0}" srcId="{9CFFFFF7-2E95-4079-AC30-E8C81F07AA4C}" destId="{944E4092-9836-4829-BD09-8B6BB9DF5CC5}" srcOrd="3" destOrd="0" parTransId="{1C83BB1D-85EF-4733-AB3B-A9D00A2D8253}" sibTransId="{C7BCB227-82CE-47AD-B093-75E2B6654755}"/>
    <dgm:cxn modelId="{AF1F7ED2-0847-4989-ACD6-E21D4E5120B2}" type="presOf" srcId="{A40E6972-62F4-4CAD-A154-A021EC821B44}" destId="{F88C4B55-3D48-4D2F-B40B-C2A7DE903DA1}" srcOrd="0" destOrd="0" presId="urn:microsoft.com/office/officeart/2005/8/layout/vProcess5"/>
    <dgm:cxn modelId="{0F2B39E0-7E66-48D8-A4C3-FF29D2462F17}" type="presOf" srcId="{BD6EBA95-7E8E-4A93-BD59-39D2B9436A2A}" destId="{A7F1BEC1-30F6-41ED-9614-77C1B08A6227}" srcOrd="1" destOrd="0" presId="urn:microsoft.com/office/officeart/2005/8/layout/vProcess5"/>
    <dgm:cxn modelId="{BCBB54F5-0D6A-4C45-9F4E-F7272205107B}" type="presOf" srcId="{2C75E3F7-B3C2-4B9F-ACA4-D44F9EC4116C}" destId="{72D40D12-1FCA-467F-8B19-1347B3D6E122}" srcOrd="0" destOrd="0" presId="urn:microsoft.com/office/officeart/2005/8/layout/vProcess5"/>
    <dgm:cxn modelId="{BDE6B9F8-5018-4963-8B03-51643CF24101}" type="presParOf" srcId="{3428381C-5BDF-47E2-85FB-771347700797}" destId="{9C85C62C-F878-4F04-BF57-21CBAD303E41}" srcOrd="0" destOrd="0" presId="urn:microsoft.com/office/officeart/2005/8/layout/vProcess5"/>
    <dgm:cxn modelId="{797D6737-2E75-4E3B-B395-B84D75578F3B}" type="presParOf" srcId="{3428381C-5BDF-47E2-85FB-771347700797}" destId="{A8CB9F80-CABC-4159-8EB3-7BE862094A65}" srcOrd="1" destOrd="0" presId="urn:microsoft.com/office/officeart/2005/8/layout/vProcess5"/>
    <dgm:cxn modelId="{A175F6B1-C163-444F-BAD6-387CF3D07E3F}" type="presParOf" srcId="{3428381C-5BDF-47E2-85FB-771347700797}" destId="{72D40D12-1FCA-467F-8B19-1347B3D6E122}" srcOrd="2" destOrd="0" presId="urn:microsoft.com/office/officeart/2005/8/layout/vProcess5"/>
    <dgm:cxn modelId="{F0D405E3-BD02-40D0-9266-8307FFFD3EFC}" type="presParOf" srcId="{3428381C-5BDF-47E2-85FB-771347700797}" destId="{2E49DB83-61F7-43F0-AD27-0972B04797EB}" srcOrd="3" destOrd="0" presId="urn:microsoft.com/office/officeart/2005/8/layout/vProcess5"/>
    <dgm:cxn modelId="{4C6DA400-8553-4793-A358-45AEA031250E}" type="presParOf" srcId="{3428381C-5BDF-47E2-85FB-771347700797}" destId="{90E7EE45-B1F8-43FF-99EA-E30D2B01911D}" srcOrd="4" destOrd="0" presId="urn:microsoft.com/office/officeart/2005/8/layout/vProcess5"/>
    <dgm:cxn modelId="{BB6837F5-B773-4CD1-9871-7192983C0907}" type="presParOf" srcId="{3428381C-5BDF-47E2-85FB-771347700797}" destId="{80B8CFCF-DD75-4AFC-9176-119C1B1B9E41}" srcOrd="5" destOrd="0" presId="urn:microsoft.com/office/officeart/2005/8/layout/vProcess5"/>
    <dgm:cxn modelId="{3E68A02F-A2DB-4955-9670-C1F7D6CFB2B7}" type="presParOf" srcId="{3428381C-5BDF-47E2-85FB-771347700797}" destId="{39501FB3-7A6F-4C4A-B82E-64BDB065D8B4}" srcOrd="6" destOrd="0" presId="urn:microsoft.com/office/officeart/2005/8/layout/vProcess5"/>
    <dgm:cxn modelId="{EECF8772-DB19-4EA1-BE17-69D429E85A0F}" type="presParOf" srcId="{3428381C-5BDF-47E2-85FB-771347700797}" destId="{FA72A428-3580-4F2F-910F-F76AD17ABA82}" srcOrd="7" destOrd="0" presId="urn:microsoft.com/office/officeart/2005/8/layout/vProcess5"/>
    <dgm:cxn modelId="{AA266C12-DF5E-4E17-8A9C-0DAF8C43F59A}" type="presParOf" srcId="{3428381C-5BDF-47E2-85FB-771347700797}" destId="{F88C4B55-3D48-4D2F-B40B-C2A7DE903DA1}" srcOrd="8" destOrd="0" presId="urn:microsoft.com/office/officeart/2005/8/layout/vProcess5"/>
    <dgm:cxn modelId="{54E53046-1E8B-4D7B-A4D7-EBE79ED43EF3}" type="presParOf" srcId="{3428381C-5BDF-47E2-85FB-771347700797}" destId="{8050AB10-4475-4EA7-99C6-ECE68B91BDE6}" srcOrd="9" destOrd="0" presId="urn:microsoft.com/office/officeart/2005/8/layout/vProcess5"/>
    <dgm:cxn modelId="{AD96AAF6-03F9-4D65-97F8-437E7D0C0F79}" type="presParOf" srcId="{3428381C-5BDF-47E2-85FB-771347700797}" destId="{44A70D82-7B17-4A77-9CCB-BD1A87C540E7}" srcOrd="10" destOrd="0" presId="urn:microsoft.com/office/officeart/2005/8/layout/vProcess5"/>
    <dgm:cxn modelId="{6FDECB6C-4D6D-4ADB-9615-8B303B5C4121}" type="presParOf" srcId="{3428381C-5BDF-47E2-85FB-771347700797}" destId="{CBA22242-C060-4D29-8940-AD56CAB5DEA4}" srcOrd="11" destOrd="0" presId="urn:microsoft.com/office/officeart/2005/8/layout/vProcess5"/>
    <dgm:cxn modelId="{52520C90-3DD9-4B8F-9D45-F5BBF06D21AF}" type="presParOf" srcId="{3428381C-5BDF-47E2-85FB-771347700797}" destId="{A4BDD48F-BD4A-419A-839D-6E31FE214088}" srcOrd="12" destOrd="0" presId="urn:microsoft.com/office/officeart/2005/8/layout/vProcess5"/>
    <dgm:cxn modelId="{C2A9388F-F26B-4483-964A-B1DB2E9780BC}" type="presParOf" srcId="{3428381C-5BDF-47E2-85FB-771347700797}" destId="{B1615CD8-15E7-47B9-BF9F-271678491A68}" srcOrd="13" destOrd="0" presId="urn:microsoft.com/office/officeart/2005/8/layout/vProcess5"/>
    <dgm:cxn modelId="{C68DDB10-C515-4F0B-BFA2-37A477731F3F}" type="presParOf" srcId="{3428381C-5BDF-47E2-85FB-771347700797}" destId="{A7F1BEC1-30F6-41ED-9614-77C1B08A6227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CB9F80-CABC-4159-8EB3-7BE862094A65}">
      <dsp:nvSpPr>
        <dsp:cNvPr id="0" name=""/>
        <dsp:cNvSpPr/>
      </dsp:nvSpPr>
      <dsp:spPr>
        <a:xfrm>
          <a:off x="0" y="0"/>
          <a:ext cx="5952966" cy="7074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100" kern="1200" dirty="0"/>
            <a:t>Introduction</a:t>
          </a:r>
        </a:p>
      </dsp:txBody>
      <dsp:txXfrm>
        <a:off x="20722" y="20722"/>
        <a:ext cx="5106743" cy="666053"/>
      </dsp:txXfrm>
    </dsp:sp>
    <dsp:sp modelId="{72D40D12-1FCA-467F-8B19-1347B3D6E122}">
      <dsp:nvSpPr>
        <dsp:cNvPr id="0" name=""/>
        <dsp:cNvSpPr/>
      </dsp:nvSpPr>
      <dsp:spPr>
        <a:xfrm>
          <a:off x="444539" y="805760"/>
          <a:ext cx="5952966" cy="7074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100" kern="1200" dirty="0"/>
            <a:t>Principle</a:t>
          </a:r>
        </a:p>
      </dsp:txBody>
      <dsp:txXfrm>
        <a:off x="465261" y="826482"/>
        <a:ext cx="5007109" cy="666053"/>
      </dsp:txXfrm>
    </dsp:sp>
    <dsp:sp modelId="{2E49DB83-61F7-43F0-AD27-0972B04797EB}">
      <dsp:nvSpPr>
        <dsp:cNvPr id="0" name=""/>
        <dsp:cNvSpPr/>
      </dsp:nvSpPr>
      <dsp:spPr>
        <a:xfrm>
          <a:off x="889079" y="1611521"/>
          <a:ext cx="5952966" cy="7074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100" kern="1200" dirty="0"/>
            <a:t>Procedure &amp; Example</a:t>
          </a:r>
        </a:p>
      </dsp:txBody>
      <dsp:txXfrm>
        <a:off x="909801" y="1632243"/>
        <a:ext cx="5007109" cy="666053"/>
      </dsp:txXfrm>
    </dsp:sp>
    <dsp:sp modelId="{90E7EE45-B1F8-43FF-99EA-E30D2B01911D}">
      <dsp:nvSpPr>
        <dsp:cNvPr id="0" name=""/>
        <dsp:cNvSpPr/>
      </dsp:nvSpPr>
      <dsp:spPr>
        <a:xfrm>
          <a:off x="1333619" y="2417282"/>
          <a:ext cx="5952966" cy="7074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100" kern="1200" dirty="0"/>
            <a:t>Diagnosis &amp; Conclusion</a:t>
          </a:r>
        </a:p>
      </dsp:txBody>
      <dsp:txXfrm>
        <a:off x="1354341" y="2438004"/>
        <a:ext cx="5007109" cy="666053"/>
      </dsp:txXfrm>
    </dsp:sp>
    <dsp:sp modelId="{80B8CFCF-DD75-4AFC-9176-119C1B1B9E41}">
      <dsp:nvSpPr>
        <dsp:cNvPr id="0" name=""/>
        <dsp:cNvSpPr/>
      </dsp:nvSpPr>
      <dsp:spPr>
        <a:xfrm>
          <a:off x="1778158" y="3223043"/>
          <a:ext cx="5952966" cy="7074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100" kern="1200" dirty="0"/>
            <a:t>Reference &amp; Doubt session</a:t>
          </a:r>
        </a:p>
      </dsp:txBody>
      <dsp:txXfrm>
        <a:off x="1798880" y="3243765"/>
        <a:ext cx="5007109" cy="666053"/>
      </dsp:txXfrm>
    </dsp:sp>
    <dsp:sp modelId="{39501FB3-7A6F-4C4A-B82E-64BDB065D8B4}">
      <dsp:nvSpPr>
        <dsp:cNvPr id="0" name=""/>
        <dsp:cNvSpPr/>
      </dsp:nvSpPr>
      <dsp:spPr>
        <a:xfrm>
          <a:off x="5493092" y="516866"/>
          <a:ext cx="459873" cy="45987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100" kern="1200"/>
        </a:p>
      </dsp:txBody>
      <dsp:txXfrm>
        <a:off x="5596563" y="516866"/>
        <a:ext cx="252931" cy="346054"/>
      </dsp:txXfrm>
    </dsp:sp>
    <dsp:sp modelId="{FA72A428-3580-4F2F-910F-F76AD17ABA82}">
      <dsp:nvSpPr>
        <dsp:cNvPr id="0" name=""/>
        <dsp:cNvSpPr/>
      </dsp:nvSpPr>
      <dsp:spPr>
        <a:xfrm>
          <a:off x="5937632" y="1322627"/>
          <a:ext cx="459873" cy="45987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100" kern="1200"/>
        </a:p>
      </dsp:txBody>
      <dsp:txXfrm>
        <a:off x="6041103" y="1322627"/>
        <a:ext cx="252931" cy="346054"/>
      </dsp:txXfrm>
    </dsp:sp>
    <dsp:sp modelId="{F88C4B55-3D48-4D2F-B40B-C2A7DE903DA1}">
      <dsp:nvSpPr>
        <dsp:cNvPr id="0" name=""/>
        <dsp:cNvSpPr/>
      </dsp:nvSpPr>
      <dsp:spPr>
        <a:xfrm>
          <a:off x="6382172" y="2116596"/>
          <a:ext cx="459873" cy="45987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100" kern="1200"/>
        </a:p>
      </dsp:txBody>
      <dsp:txXfrm>
        <a:off x="6485643" y="2116596"/>
        <a:ext cx="252931" cy="346054"/>
      </dsp:txXfrm>
    </dsp:sp>
    <dsp:sp modelId="{8050AB10-4475-4EA7-99C6-ECE68B91BDE6}">
      <dsp:nvSpPr>
        <dsp:cNvPr id="0" name=""/>
        <dsp:cNvSpPr/>
      </dsp:nvSpPr>
      <dsp:spPr>
        <a:xfrm>
          <a:off x="6826712" y="2930218"/>
          <a:ext cx="459873" cy="45987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100" kern="1200"/>
        </a:p>
      </dsp:txBody>
      <dsp:txXfrm>
        <a:off x="6930183" y="2930218"/>
        <a:ext cx="252931" cy="3460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4585-7ED8-4A4C-BA54-A0FC232CBACD}" type="datetimeFigureOut">
              <a:rPr lang="en-IN" smtClean="0"/>
              <a:t>08-11-2020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775-76B3-4CB7-944D-19529E9D12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077468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4585-7ED8-4A4C-BA54-A0FC232CBACD}" type="datetimeFigureOut">
              <a:rPr lang="en-IN" smtClean="0"/>
              <a:t>08-11-2020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775-76B3-4CB7-944D-19529E9D12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059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4585-7ED8-4A4C-BA54-A0FC232CBACD}" type="datetimeFigureOut">
              <a:rPr lang="en-IN" smtClean="0"/>
              <a:t>08-11-2020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775-76B3-4CB7-944D-19529E9D12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0823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4585-7ED8-4A4C-BA54-A0FC232CBACD}" type="datetimeFigureOut">
              <a:rPr lang="en-IN" smtClean="0"/>
              <a:t>08-11-2020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775-76B3-4CB7-944D-19529E9D12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3366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4585-7ED8-4A4C-BA54-A0FC232CBACD}" type="datetimeFigureOut">
              <a:rPr lang="en-IN" smtClean="0"/>
              <a:t>08-11-2020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775-76B3-4CB7-944D-19529E9D12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7261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4585-7ED8-4A4C-BA54-A0FC232CBACD}" type="datetimeFigureOut">
              <a:rPr lang="en-IN" smtClean="0"/>
              <a:t>08-11-2020</a:t>
            </a:fld>
            <a:endParaRPr lang="en-IN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775-76B3-4CB7-944D-19529E9D12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370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4585-7ED8-4A4C-BA54-A0FC232CBACD}" type="datetimeFigureOut">
              <a:rPr lang="en-IN" smtClean="0"/>
              <a:t>08-11-2020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775-76B3-4CB7-944D-19529E9D127F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388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4585-7ED8-4A4C-BA54-A0FC232CBACD}" type="datetimeFigureOut">
              <a:rPr lang="en-IN" smtClean="0"/>
              <a:t>08-11-2020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775-76B3-4CB7-944D-19529E9D12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3047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4585-7ED8-4A4C-BA54-A0FC232CBACD}" type="datetimeFigureOut">
              <a:rPr lang="en-IN" smtClean="0"/>
              <a:t>08-11-2020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775-76B3-4CB7-944D-19529E9D12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9227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4585-7ED8-4A4C-BA54-A0FC232CBACD}" type="datetimeFigureOut">
              <a:rPr lang="en-IN" smtClean="0"/>
              <a:t>08-11-2020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IN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775-76B3-4CB7-944D-19529E9D12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6914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EE684585-7ED8-4A4C-BA54-A0FC232CBACD}" type="datetimeFigureOut">
              <a:rPr lang="en-IN" smtClean="0"/>
              <a:t>08-11-2020</a:t>
            </a:fld>
            <a:endParaRPr lang="en-IN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775-76B3-4CB7-944D-19529E9D12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8271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EE684585-7ED8-4A4C-BA54-A0FC232CBACD}" type="datetimeFigureOut">
              <a:rPr lang="en-IN" smtClean="0"/>
              <a:t>08-11-2020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E65775-76B3-4CB7-944D-19529E9D12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1137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78A31-7373-4DBA-85B7-0A31319C90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Modified Stenger's test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775563-C4B2-4404-B2D0-A7B3D766DC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PRESENTED BY :- SHREEYA TRIVEDI</a:t>
            </a:r>
          </a:p>
          <a:p>
            <a:r>
              <a:rPr lang="en-IN" dirty="0"/>
              <a:t>3</a:t>
            </a:r>
            <a:r>
              <a:rPr lang="en-IN" baseline="30000" dirty="0"/>
              <a:t>RD</a:t>
            </a:r>
            <a:r>
              <a:rPr lang="en-IN" dirty="0"/>
              <a:t> SEMESTER</a:t>
            </a:r>
          </a:p>
        </p:txBody>
      </p:sp>
    </p:spTree>
    <p:extLst>
      <p:ext uri="{BB962C8B-B14F-4D97-AF65-F5344CB8AC3E}">
        <p14:creationId xmlns:p14="http://schemas.microsoft.com/office/powerpoint/2010/main" val="1061661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76C51-B5F9-4832-AAD4-EA09FB5DA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Reference &amp; doubt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E208AE-0765-4067-BBF2-756AEB040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5"/>
            <a:ext cx="7729728" cy="1702728"/>
          </a:xfrm>
        </p:spPr>
        <p:txBody>
          <a:bodyPr/>
          <a:lstStyle/>
          <a:p>
            <a:r>
              <a:rPr lang="en-IN" dirty="0"/>
              <a:t>Essentials of Audiology, 4</a:t>
            </a:r>
            <a:r>
              <a:rPr lang="en-IN" baseline="30000" dirty="0"/>
              <a:t>th</a:t>
            </a:r>
            <a:r>
              <a:rPr lang="en-IN" dirty="0"/>
              <a:t> edition by Stanley A. Gelfand.</a:t>
            </a:r>
          </a:p>
          <a:p>
            <a:endParaRPr lang="en-IN" dirty="0"/>
          </a:p>
          <a:p>
            <a:r>
              <a:rPr lang="en-IN" dirty="0"/>
              <a:t>Handbook of Clinical Audiology, 7</a:t>
            </a:r>
            <a:r>
              <a:rPr lang="en-IN" baseline="30000" dirty="0"/>
              <a:t>th</a:t>
            </a:r>
            <a:r>
              <a:rPr lang="en-IN" dirty="0"/>
              <a:t> edition by Jack Katz, Marshall Chasin, Kristina English, Linda Hood, Kim Tillery.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DBA50FF-A499-4542-ADBF-B7E63A505BCD}"/>
              </a:ext>
            </a:extLst>
          </p:cNvPr>
          <p:cNvSpPr/>
          <p:nvPr/>
        </p:nvSpPr>
        <p:spPr>
          <a:xfrm>
            <a:off x="3148524" y="4340773"/>
            <a:ext cx="5710218" cy="7848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500" b="1" dirty="0">
                <a:ln/>
                <a:solidFill>
                  <a:schemeClr val="accent3"/>
                </a:solidFill>
              </a:rPr>
              <a:t>ANY QUESTIONS ?</a:t>
            </a:r>
            <a:endParaRPr lang="en-US" sz="45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95788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7F7831A-C6BE-4444-9136-56A098A456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487" y="403786"/>
            <a:ext cx="11559026" cy="6050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00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EE4B9-B7AE-4CC8-AFE0-215313D5B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659892"/>
            <a:ext cx="7729728" cy="1188720"/>
          </a:xfrm>
        </p:spPr>
        <p:txBody>
          <a:bodyPr/>
          <a:lstStyle/>
          <a:p>
            <a:r>
              <a:rPr lang="en-IN" dirty="0"/>
              <a:t>TOPICS AT A GLANCE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6A15F15-32ED-4453-9F22-56248C78DC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3843169"/>
              </p:ext>
            </p:extLst>
          </p:nvPr>
        </p:nvGraphicFramePr>
        <p:xfrm>
          <a:off x="2231136" y="2267567"/>
          <a:ext cx="7731125" cy="39305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7846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0AE8-4EC2-451F-92B9-197F0E20B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9B137-D25E-4743-8E65-B47B0A892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One responsibility that Audiologists bear is to determine the organic hearing thresholds for all their patients, including those with the nonorganic hearing loss.</a:t>
            </a:r>
          </a:p>
          <a:p>
            <a:endParaRPr lang="en-IN" dirty="0"/>
          </a:p>
          <a:p>
            <a:r>
              <a:rPr lang="en-IN" dirty="0"/>
              <a:t>This may be readily achieved through behavioural means, after the potential underlying motivators for the exhibited nonorganic behaviour is been addressed.</a:t>
            </a:r>
          </a:p>
        </p:txBody>
      </p:sp>
    </p:spTree>
    <p:extLst>
      <p:ext uri="{BB962C8B-B14F-4D97-AF65-F5344CB8AC3E}">
        <p14:creationId xmlns:p14="http://schemas.microsoft.com/office/powerpoint/2010/main" val="3373957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393AB-C085-4A0D-AE45-950DF4576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PRINCIPLE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233DEA-CAFC-4D38-9E14-4829C27EB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468466"/>
          </a:xfrm>
        </p:spPr>
        <p:txBody>
          <a:bodyPr/>
          <a:lstStyle/>
          <a:p>
            <a:r>
              <a:rPr lang="en-IN" dirty="0"/>
              <a:t>One of the best ways to rule out unilateral nonorganic hearing loss is the stenger’s test.</a:t>
            </a:r>
          </a:p>
          <a:p>
            <a:endParaRPr lang="en-IN" dirty="0"/>
          </a:p>
          <a:p>
            <a:r>
              <a:rPr lang="en-IN" dirty="0"/>
              <a:t>The Stenger’s principle states that when two tones of the same frequency are introduced simultaneously into both ears, only the louder tone will be perceived.</a:t>
            </a:r>
          </a:p>
          <a:p>
            <a:endParaRPr lang="en-IN" dirty="0"/>
          </a:p>
          <a:p>
            <a:r>
              <a:rPr lang="en-IN" dirty="0"/>
              <a:t>Stenger’s test was introduced as a tuning fork test, but it has been modified quite a lot times to be in form of pure tone test as well as speech test.</a:t>
            </a:r>
          </a:p>
        </p:txBody>
      </p:sp>
    </p:spTree>
    <p:extLst>
      <p:ext uri="{BB962C8B-B14F-4D97-AF65-F5344CB8AC3E}">
        <p14:creationId xmlns:p14="http://schemas.microsoft.com/office/powerpoint/2010/main" val="1917712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3AFB9-024E-4EC8-9738-05334CC1F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Procedure &amp;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E3B00-D92F-491B-8A26-16DABF0D6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563059"/>
          </a:xfrm>
        </p:spPr>
        <p:txBody>
          <a:bodyPr/>
          <a:lstStyle/>
          <a:p>
            <a:r>
              <a:rPr lang="en-IN" dirty="0"/>
              <a:t>The Speech Stenger’s test uses Spondee words as a stimuli.</a:t>
            </a:r>
          </a:p>
          <a:p>
            <a:endParaRPr lang="en-IN" dirty="0"/>
          </a:p>
          <a:p>
            <a:r>
              <a:rPr lang="en-IN" dirty="0"/>
              <a:t>There must be a unilateral or asymmetrical hearing loss in which two ears differ by each other by at least 30dB (preferably ≥ 40dB) at each frequency where the pure tone stenger has been performed.</a:t>
            </a:r>
          </a:p>
          <a:p>
            <a:endParaRPr lang="en-IN" dirty="0"/>
          </a:p>
          <a:p>
            <a:r>
              <a:rPr lang="en-IN" dirty="0"/>
              <a:t>The Speech Stenger test requires a similar difference between two SRT’s.</a:t>
            </a:r>
          </a:p>
        </p:txBody>
      </p:sp>
    </p:spTree>
    <p:extLst>
      <p:ext uri="{BB962C8B-B14F-4D97-AF65-F5344CB8AC3E}">
        <p14:creationId xmlns:p14="http://schemas.microsoft.com/office/powerpoint/2010/main" val="1605138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B46CC5-19CC-4BC7-92C2-79E904EE7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734207"/>
            <a:ext cx="7729728" cy="2858813"/>
          </a:xfrm>
        </p:spPr>
        <p:txBody>
          <a:bodyPr/>
          <a:lstStyle/>
          <a:p>
            <a:r>
              <a:rPr lang="en-IN" dirty="0"/>
              <a:t>This test can be administered immediately after finding the voluntary thresholds of both the ears, as this test is a part of Stenger’s Pure tone threshold test.</a:t>
            </a:r>
          </a:p>
          <a:p>
            <a:endParaRPr lang="en-IN" dirty="0"/>
          </a:p>
          <a:p>
            <a:r>
              <a:rPr lang="en-IN" dirty="0"/>
              <a:t>The subjects are instructed to simply repeat every spondee they hear. The words are presented 10dB above the better ear SRT and 10dB below the poorer ear SRT.</a:t>
            </a: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14343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0DFB1-6376-4500-8355-2C753C30E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example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A4D2BEF-54AC-4FEC-BA3A-360980384B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1136" y="2554343"/>
            <a:ext cx="7729728" cy="3867478"/>
          </a:xfrm>
        </p:spPr>
      </p:pic>
    </p:spTree>
    <p:extLst>
      <p:ext uri="{BB962C8B-B14F-4D97-AF65-F5344CB8AC3E}">
        <p14:creationId xmlns:p14="http://schemas.microsoft.com/office/powerpoint/2010/main" val="111375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FE7DE-90B4-4A5C-8097-079EC3433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Diagnosis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0BD86-9303-453C-930F-F24F6AAD76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888880"/>
          </a:xfrm>
        </p:spPr>
        <p:txBody>
          <a:bodyPr/>
          <a:lstStyle/>
          <a:p>
            <a:r>
              <a:rPr lang="en-IN" dirty="0"/>
              <a:t>A patient with real hearing loss would not hear the below-threshold tone in poorer ear, and would thus respond to the above-threshold tone in the better ear. This is called </a:t>
            </a:r>
            <a:r>
              <a:rPr lang="en-IN" b="1" i="1" dirty="0"/>
              <a:t>Negative Stenger</a:t>
            </a:r>
            <a:r>
              <a:rPr lang="en-IN" dirty="0"/>
              <a:t>.</a:t>
            </a:r>
          </a:p>
          <a:p>
            <a:endParaRPr lang="en-IN" dirty="0"/>
          </a:p>
          <a:p>
            <a:r>
              <a:rPr lang="en-IN" dirty="0"/>
              <a:t>But when a patient with nonorganic hearing loss is presented a tone lower then his exaggerated threshold, but higher then his better ear threshold, he pretends that he didn’t hear the tone as it is lower then his exaggerated threshold. </a:t>
            </a:r>
          </a:p>
          <a:p>
            <a:endParaRPr lang="en-IN" dirty="0"/>
          </a:p>
          <a:p>
            <a:r>
              <a:rPr lang="en-IN" dirty="0"/>
              <a:t>Hence, a nonorganic hearing loss is suspected, and this is called </a:t>
            </a:r>
            <a:r>
              <a:rPr lang="en-IN" b="1" i="1" dirty="0"/>
              <a:t>Positive Stenger</a:t>
            </a:r>
            <a:r>
              <a:rPr lang="en-IN" dirty="0"/>
              <a:t>.</a:t>
            </a: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09693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81796-D2FF-41EA-8C25-748D52120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89CC4-710A-40AB-BF77-C113B3C3D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When it is performed as described, the Stenger test shows that a unilateral hearing loss is present.</a:t>
            </a:r>
          </a:p>
          <a:p>
            <a:endParaRPr lang="en-IN" dirty="0"/>
          </a:p>
          <a:p>
            <a:r>
              <a:rPr lang="en-IN" dirty="0"/>
              <a:t>It can also be used to approximate the organic threshold of the poorer ear.</a:t>
            </a: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2422771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69</TotalTime>
  <Words>449</Words>
  <Application>Microsoft Office PowerPoint</Application>
  <PresentationFormat>Widescreen</PresentationFormat>
  <Paragraphs>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Gill Sans MT</vt:lpstr>
      <vt:lpstr>Parcel</vt:lpstr>
      <vt:lpstr>Modified Stenger's test</vt:lpstr>
      <vt:lpstr>TOPICS AT A GLANCE</vt:lpstr>
      <vt:lpstr>INTRODUCTION</vt:lpstr>
      <vt:lpstr>PRINCIPLE</vt:lpstr>
      <vt:lpstr>Procedure &amp; example</vt:lpstr>
      <vt:lpstr>PowerPoint Presentation</vt:lpstr>
      <vt:lpstr>example</vt:lpstr>
      <vt:lpstr>Diagnosis </vt:lpstr>
      <vt:lpstr>conclusion</vt:lpstr>
      <vt:lpstr>Reference &amp; doubt session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Modified Stenger's test</dc:title>
  <dc:creator>Shreeya Trivedi</dc:creator>
  <cp:lastModifiedBy>Shreeya Trivedi</cp:lastModifiedBy>
  <cp:revision>8</cp:revision>
  <dcterms:created xsi:type="dcterms:W3CDTF">2020-11-08T05:56:21Z</dcterms:created>
  <dcterms:modified xsi:type="dcterms:W3CDTF">2020-11-08T07:05:53Z</dcterms:modified>
</cp:coreProperties>
</file>