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58" r:id="rId6"/>
    <p:sldId id="259" r:id="rId7"/>
    <p:sldId id="260" r:id="rId8"/>
    <p:sldId id="266" r:id="rId9"/>
    <p:sldId id="261" r:id="rId10"/>
    <p:sldId id="262"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urav kumar" initials="sk" lastIdx="1" clrIdx="0">
    <p:extLst>
      <p:ext uri="{19B8F6BF-5375-455C-9EA6-DF929625EA0E}">
        <p15:presenceInfo xmlns:p15="http://schemas.microsoft.com/office/powerpoint/2012/main" userId="10ae6480c6ac9c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19" autoAdjust="0"/>
  </p:normalViewPr>
  <p:slideViewPr>
    <p:cSldViewPr snapToGrid="0">
      <p:cViewPr varScale="1">
        <p:scale>
          <a:sx n="82" d="100"/>
          <a:sy n="82" d="100"/>
        </p:scale>
        <p:origin x="62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rav kumar" userId="10ae6480c6ac9c9e" providerId="LiveId" clId="{77BAC9FF-4C71-4AC9-8C57-9265E5036326}"/>
    <pc:docChg chg="modSld">
      <pc:chgData name="sourav kumar" userId="10ae6480c6ac9c9e" providerId="LiveId" clId="{77BAC9FF-4C71-4AC9-8C57-9265E5036326}" dt="2020-11-17T09:09:26.773" v="2" actId="20577"/>
      <pc:docMkLst>
        <pc:docMk/>
      </pc:docMkLst>
      <pc:sldChg chg="modSp">
        <pc:chgData name="sourav kumar" userId="10ae6480c6ac9c9e" providerId="LiveId" clId="{77BAC9FF-4C71-4AC9-8C57-9265E5036326}" dt="2020-11-17T09:09:26.773" v="2" actId="20577"/>
        <pc:sldMkLst>
          <pc:docMk/>
          <pc:sldMk cId="1488293416" sldId="262"/>
        </pc:sldMkLst>
        <pc:spChg chg="mod">
          <ac:chgData name="sourav kumar" userId="10ae6480c6ac9c9e" providerId="LiveId" clId="{77BAC9FF-4C71-4AC9-8C57-9265E5036326}" dt="2020-11-17T09:09:26.773" v="2" actId="20577"/>
          <ac:spMkLst>
            <pc:docMk/>
            <pc:sldMk cId="1488293416" sldId="262"/>
            <ac:spMk id="3" creationId="{52E77DC8-FB7F-422F-ADE1-4BCF13453DB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06217-AD45-4711-A17C-BD647F3C64EA}" type="doc">
      <dgm:prSet loTypeId="urn:microsoft.com/office/officeart/2005/8/layout/default" loCatId="list" qsTypeId="urn:microsoft.com/office/officeart/2005/8/quickstyle/3d4" qsCatId="3D" csTypeId="urn:microsoft.com/office/officeart/2005/8/colors/colorful2" csCatId="colorful" phldr="1"/>
      <dgm:spPr/>
      <dgm:t>
        <a:bodyPr/>
        <a:lstStyle/>
        <a:p>
          <a:endParaRPr lang="en-IN"/>
        </a:p>
      </dgm:t>
    </dgm:pt>
    <dgm:pt modelId="{7819BE21-9948-4A9B-A904-24AD06908F30}">
      <dgm:prSet phldrT="[Text]"/>
      <dgm:spPr/>
      <dgm:t>
        <a:bodyPr/>
        <a:lstStyle/>
        <a:p>
          <a:r>
            <a:rPr lang="en-IN" dirty="0"/>
            <a:t>INTRODUCTION</a:t>
          </a:r>
        </a:p>
      </dgm:t>
    </dgm:pt>
    <dgm:pt modelId="{B53D7FD6-A010-4EFD-B662-087B145A9F0A}" type="parTrans" cxnId="{EE41A366-F8F2-4B01-840C-63EF5619EEF5}">
      <dgm:prSet/>
      <dgm:spPr/>
      <dgm:t>
        <a:bodyPr/>
        <a:lstStyle/>
        <a:p>
          <a:endParaRPr lang="en-IN"/>
        </a:p>
      </dgm:t>
    </dgm:pt>
    <dgm:pt modelId="{D01EB418-25B5-4F99-8394-18C37ACB585D}" type="sibTrans" cxnId="{EE41A366-F8F2-4B01-840C-63EF5619EEF5}">
      <dgm:prSet/>
      <dgm:spPr/>
      <dgm:t>
        <a:bodyPr/>
        <a:lstStyle/>
        <a:p>
          <a:endParaRPr lang="en-IN"/>
        </a:p>
      </dgm:t>
    </dgm:pt>
    <dgm:pt modelId="{131E2A5F-E228-45D6-9CD7-8E2E23D557AD}">
      <dgm:prSet phldrT="[Text]"/>
      <dgm:spPr/>
      <dgm:t>
        <a:bodyPr/>
        <a:lstStyle/>
        <a:p>
          <a:r>
            <a:rPr lang="en-IN" dirty="0"/>
            <a:t>PRINCIPLE</a:t>
          </a:r>
        </a:p>
      </dgm:t>
    </dgm:pt>
    <dgm:pt modelId="{27302142-5DFE-46E3-8554-DD2D230C6C36}" type="parTrans" cxnId="{AF3A2DE2-0422-4A06-A341-5EB12736D888}">
      <dgm:prSet/>
      <dgm:spPr/>
      <dgm:t>
        <a:bodyPr/>
        <a:lstStyle/>
        <a:p>
          <a:endParaRPr lang="en-IN"/>
        </a:p>
      </dgm:t>
    </dgm:pt>
    <dgm:pt modelId="{472BA104-34B7-4843-8B60-73FD256FED36}" type="sibTrans" cxnId="{AF3A2DE2-0422-4A06-A341-5EB12736D888}">
      <dgm:prSet/>
      <dgm:spPr/>
      <dgm:t>
        <a:bodyPr/>
        <a:lstStyle/>
        <a:p>
          <a:endParaRPr lang="en-IN"/>
        </a:p>
      </dgm:t>
    </dgm:pt>
    <dgm:pt modelId="{669E4D43-CD0F-4261-BB07-17E35908987F}">
      <dgm:prSet phldrT="[Text]"/>
      <dgm:spPr/>
      <dgm:t>
        <a:bodyPr/>
        <a:lstStyle/>
        <a:p>
          <a:r>
            <a:rPr lang="en-IN" dirty="0"/>
            <a:t>PROCEDURE</a:t>
          </a:r>
        </a:p>
      </dgm:t>
    </dgm:pt>
    <dgm:pt modelId="{708E5457-4577-4B7A-90CB-5F7CA2F53B92}" type="parTrans" cxnId="{7F71A1FE-49C3-4AF9-A7EE-A0B88CBB9DF9}">
      <dgm:prSet/>
      <dgm:spPr/>
      <dgm:t>
        <a:bodyPr/>
        <a:lstStyle/>
        <a:p>
          <a:endParaRPr lang="en-IN"/>
        </a:p>
      </dgm:t>
    </dgm:pt>
    <dgm:pt modelId="{06E28152-2805-4DD0-BF68-95AAB8EC1F20}" type="sibTrans" cxnId="{7F71A1FE-49C3-4AF9-A7EE-A0B88CBB9DF9}">
      <dgm:prSet/>
      <dgm:spPr/>
      <dgm:t>
        <a:bodyPr/>
        <a:lstStyle/>
        <a:p>
          <a:endParaRPr lang="en-IN"/>
        </a:p>
      </dgm:t>
    </dgm:pt>
    <dgm:pt modelId="{1919761C-4CAA-40E2-B6F5-CE414828342D}">
      <dgm:prSet phldrT="[Text]"/>
      <dgm:spPr/>
      <dgm:t>
        <a:bodyPr/>
        <a:lstStyle/>
        <a:p>
          <a:r>
            <a:rPr lang="en-IN" dirty="0"/>
            <a:t>DAIGNOSIS</a:t>
          </a:r>
        </a:p>
      </dgm:t>
    </dgm:pt>
    <dgm:pt modelId="{62672209-3DC3-4EBF-8C54-B821683E11F5}" type="parTrans" cxnId="{870ACAD8-88CF-4CC6-811B-42BE3E3473FF}">
      <dgm:prSet/>
      <dgm:spPr/>
      <dgm:t>
        <a:bodyPr/>
        <a:lstStyle/>
        <a:p>
          <a:endParaRPr lang="en-IN"/>
        </a:p>
      </dgm:t>
    </dgm:pt>
    <dgm:pt modelId="{526D923D-5F77-4FD7-9C08-E585D5FB695D}" type="sibTrans" cxnId="{870ACAD8-88CF-4CC6-811B-42BE3E3473FF}">
      <dgm:prSet/>
      <dgm:spPr/>
      <dgm:t>
        <a:bodyPr/>
        <a:lstStyle/>
        <a:p>
          <a:endParaRPr lang="en-IN"/>
        </a:p>
      </dgm:t>
    </dgm:pt>
    <dgm:pt modelId="{3170DDEA-E930-4E9A-9F27-848D1C3404DD}">
      <dgm:prSet phldrT="[Text]"/>
      <dgm:spPr/>
      <dgm:t>
        <a:bodyPr/>
        <a:lstStyle/>
        <a:p>
          <a:r>
            <a:rPr lang="en-IN" dirty="0"/>
            <a:t>REFERENCES</a:t>
          </a:r>
        </a:p>
        <a:p>
          <a:r>
            <a:rPr lang="en-IN" dirty="0"/>
            <a:t>AND </a:t>
          </a:r>
        </a:p>
        <a:p>
          <a:r>
            <a:rPr lang="en-IN" dirty="0"/>
            <a:t>QUESTIONS</a:t>
          </a:r>
        </a:p>
      </dgm:t>
    </dgm:pt>
    <dgm:pt modelId="{8AD6D2BB-2188-4E01-8F73-71481B90CA0A}" type="parTrans" cxnId="{4797B24F-ABDD-4AA4-A94B-7B82910CA98C}">
      <dgm:prSet/>
      <dgm:spPr/>
      <dgm:t>
        <a:bodyPr/>
        <a:lstStyle/>
        <a:p>
          <a:endParaRPr lang="en-IN"/>
        </a:p>
      </dgm:t>
    </dgm:pt>
    <dgm:pt modelId="{62C3ACA3-E93E-43D3-AA45-30D7C285E27E}" type="sibTrans" cxnId="{4797B24F-ABDD-4AA4-A94B-7B82910CA98C}">
      <dgm:prSet/>
      <dgm:spPr/>
      <dgm:t>
        <a:bodyPr/>
        <a:lstStyle/>
        <a:p>
          <a:endParaRPr lang="en-IN"/>
        </a:p>
      </dgm:t>
    </dgm:pt>
    <dgm:pt modelId="{B6D063C0-C8FF-4F58-B881-90DD81806295}" type="pres">
      <dgm:prSet presAssocID="{3B406217-AD45-4711-A17C-BD647F3C64EA}" presName="diagram" presStyleCnt="0">
        <dgm:presLayoutVars>
          <dgm:dir/>
          <dgm:resizeHandles val="exact"/>
        </dgm:presLayoutVars>
      </dgm:prSet>
      <dgm:spPr/>
    </dgm:pt>
    <dgm:pt modelId="{836522CE-1615-447D-BAF6-576FCC098AE3}" type="pres">
      <dgm:prSet presAssocID="{7819BE21-9948-4A9B-A904-24AD06908F30}" presName="node" presStyleLbl="node1" presStyleIdx="0" presStyleCnt="5">
        <dgm:presLayoutVars>
          <dgm:bulletEnabled val="1"/>
        </dgm:presLayoutVars>
      </dgm:prSet>
      <dgm:spPr/>
    </dgm:pt>
    <dgm:pt modelId="{A670ADAB-4DAB-40C4-9C67-E8617889FC51}" type="pres">
      <dgm:prSet presAssocID="{D01EB418-25B5-4F99-8394-18C37ACB585D}" presName="sibTrans" presStyleCnt="0"/>
      <dgm:spPr/>
    </dgm:pt>
    <dgm:pt modelId="{5AD2F5A8-00E0-4F5D-B1BA-749ED3FDA444}" type="pres">
      <dgm:prSet presAssocID="{131E2A5F-E228-45D6-9CD7-8E2E23D557AD}" presName="node" presStyleLbl="node1" presStyleIdx="1" presStyleCnt="5">
        <dgm:presLayoutVars>
          <dgm:bulletEnabled val="1"/>
        </dgm:presLayoutVars>
      </dgm:prSet>
      <dgm:spPr/>
    </dgm:pt>
    <dgm:pt modelId="{7D4B2D16-D0A3-4344-9774-4A1652AF9DC7}" type="pres">
      <dgm:prSet presAssocID="{472BA104-34B7-4843-8B60-73FD256FED36}" presName="sibTrans" presStyleCnt="0"/>
      <dgm:spPr/>
    </dgm:pt>
    <dgm:pt modelId="{C31509A9-C361-4B39-AB79-EC0F73A24667}" type="pres">
      <dgm:prSet presAssocID="{669E4D43-CD0F-4261-BB07-17E35908987F}" presName="node" presStyleLbl="node1" presStyleIdx="2" presStyleCnt="5">
        <dgm:presLayoutVars>
          <dgm:bulletEnabled val="1"/>
        </dgm:presLayoutVars>
      </dgm:prSet>
      <dgm:spPr/>
    </dgm:pt>
    <dgm:pt modelId="{DF2D8E70-B4DF-4528-890D-22F218C6DBA9}" type="pres">
      <dgm:prSet presAssocID="{06E28152-2805-4DD0-BF68-95AAB8EC1F20}" presName="sibTrans" presStyleCnt="0"/>
      <dgm:spPr/>
    </dgm:pt>
    <dgm:pt modelId="{65340322-CC74-4BBC-91B5-67A0A095A252}" type="pres">
      <dgm:prSet presAssocID="{1919761C-4CAA-40E2-B6F5-CE414828342D}" presName="node" presStyleLbl="node1" presStyleIdx="3" presStyleCnt="5">
        <dgm:presLayoutVars>
          <dgm:bulletEnabled val="1"/>
        </dgm:presLayoutVars>
      </dgm:prSet>
      <dgm:spPr/>
    </dgm:pt>
    <dgm:pt modelId="{2143AB61-1FA0-42D1-A99E-2DCA47476632}" type="pres">
      <dgm:prSet presAssocID="{526D923D-5F77-4FD7-9C08-E585D5FB695D}" presName="sibTrans" presStyleCnt="0"/>
      <dgm:spPr/>
    </dgm:pt>
    <dgm:pt modelId="{BB12FC2E-4245-4DF3-99EB-6BD6BC11B61D}" type="pres">
      <dgm:prSet presAssocID="{3170DDEA-E930-4E9A-9F27-848D1C3404DD}" presName="node" presStyleLbl="node1" presStyleIdx="4" presStyleCnt="5">
        <dgm:presLayoutVars>
          <dgm:bulletEnabled val="1"/>
        </dgm:presLayoutVars>
      </dgm:prSet>
      <dgm:spPr/>
    </dgm:pt>
  </dgm:ptLst>
  <dgm:cxnLst>
    <dgm:cxn modelId="{9B25A50A-5E12-47F9-A27A-C5CAF33FA058}" type="presOf" srcId="{7819BE21-9948-4A9B-A904-24AD06908F30}" destId="{836522CE-1615-447D-BAF6-576FCC098AE3}" srcOrd="0" destOrd="0" presId="urn:microsoft.com/office/officeart/2005/8/layout/default"/>
    <dgm:cxn modelId="{A0132816-7825-4EAA-9105-CB8D8959732D}" type="presOf" srcId="{1919761C-4CAA-40E2-B6F5-CE414828342D}" destId="{65340322-CC74-4BBC-91B5-67A0A095A252}" srcOrd="0" destOrd="0" presId="urn:microsoft.com/office/officeart/2005/8/layout/default"/>
    <dgm:cxn modelId="{EE41A366-F8F2-4B01-840C-63EF5619EEF5}" srcId="{3B406217-AD45-4711-A17C-BD647F3C64EA}" destId="{7819BE21-9948-4A9B-A904-24AD06908F30}" srcOrd="0" destOrd="0" parTransId="{B53D7FD6-A010-4EFD-B662-087B145A9F0A}" sibTransId="{D01EB418-25B5-4F99-8394-18C37ACB585D}"/>
    <dgm:cxn modelId="{4797B24F-ABDD-4AA4-A94B-7B82910CA98C}" srcId="{3B406217-AD45-4711-A17C-BD647F3C64EA}" destId="{3170DDEA-E930-4E9A-9F27-848D1C3404DD}" srcOrd="4" destOrd="0" parTransId="{8AD6D2BB-2188-4E01-8F73-71481B90CA0A}" sibTransId="{62C3ACA3-E93E-43D3-AA45-30D7C285E27E}"/>
    <dgm:cxn modelId="{2A75E379-B20B-46AA-9E6A-84493DFDDEC9}" type="presOf" srcId="{3170DDEA-E930-4E9A-9F27-848D1C3404DD}" destId="{BB12FC2E-4245-4DF3-99EB-6BD6BC11B61D}" srcOrd="0" destOrd="0" presId="urn:microsoft.com/office/officeart/2005/8/layout/default"/>
    <dgm:cxn modelId="{B35ECF8E-5F2C-413A-A226-9A9DBE73E64D}" type="presOf" srcId="{131E2A5F-E228-45D6-9CD7-8E2E23D557AD}" destId="{5AD2F5A8-00E0-4F5D-B1BA-749ED3FDA444}" srcOrd="0" destOrd="0" presId="urn:microsoft.com/office/officeart/2005/8/layout/default"/>
    <dgm:cxn modelId="{DB7C0DA7-7DB3-4F33-8CD4-552D93018352}" type="presOf" srcId="{669E4D43-CD0F-4261-BB07-17E35908987F}" destId="{C31509A9-C361-4B39-AB79-EC0F73A24667}" srcOrd="0" destOrd="0" presId="urn:microsoft.com/office/officeart/2005/8/layout/default"/>
    <dgm:cxn modelId="{870ACAD8-88CF-4CC6-811B-42BE3E3473FF}" srcId="{3B406217-AD45-4711-A17C-BD647F3C64EA}" destId="{1919761C-4CAA-40E2-B6F5-CE414828342D}" srcOrd="3" destOrd="0" parTransId="{62672209-3DC3-4EBF-8C54-B821683E11F5}" sibTransId="{526D923D-5F77-4FD7-9C08-E585D5FB695D}"/>
    <dgm:cxn modelId="{AF3A2DE2-0422-4A06-A341-5EB12736D888}" srcId="{3B406217-AD45-4711-A17C-BD647F3C64EA}" destId="{131E2A5F-E228-45D6-9CD7-8E2E23D557AD}" srcOrd="1" destOrd="0" parTransId="{27302142-5DFE-46E3-8554-DD2D230C6C36}" sibTransId="{472BA104-34B7-4843-8B60-73FD256FED36}"/>
    <dgm:cxn modelId="{06B711E7-EA9D-49F3-BF12-5853B8518A00}" type="presOf" srcId="{3B406217-AD45-4711-A17C-BD647F3C64EA}" destId="{B6D063C0-C8FF-4F58-B881-90DD81806295}" srcOrd="0" destOrd="0" presId="urn:microsoft.com/office/officeart/2005/8/layout/default"/>
    <dgm:cxn modelId="{7F71A1FE-49C3-4AF9-A7EE-A0B88CBB9DF9}" srcId="{3B406217-AD45-4711-A17C-BD647F3C64EA}" destId="{669E4D43-CD0F-4261-BB07-17E35908987F}" srcOrd="2" destOrd="0" parTransId="{708E5457-4577-4B7A-90CB-5F7CA2F53B92}" sibTransId="{06E28152-2805-4DD0-BF68-95AAB8EC1F20}"/>
    <dgm:cxn modelId="{8E4C68E7-212F-4EDF-90DF-0925C4EF6206}" type="presParOf" srcId="{B6D063C0-C8FF-4F58-B881-90DD81806295}" destId="{836522CE-1615-447D-BAF6-576FCC098AE3}" srcOrd="0" destOrd="0" presId="urn:microsoft.com/office/officeart/2005/8/layout/default"/>
    <dgm:cxn modelId="{C1DD7A3F-4EE1-4E9E-BB50-C04313A35B04}" type="presParOf" srcId="{B6D063C0-C8FF-4F58-B881-90DD81806295}" destId="{A670ADAB-4DAB-40C4-9C67-E8617889FC51}" srcOrd="1" destOrd="0" presId="urn:microsoft.com/office/officeart/2005/8/layout/default"/>
    <dgm:cxn modelId="{74902939-C72B-4679-BEBF-69DF33671AA1}" type="presParOf" srcId="{B6D063C0-C8FF-4F58-B881-90DD81806295}" destId="{5AD2F5A8-00E0-4F5D-B1BA-749ED3FDA444}" srcOrd="2" destOrd="0" presId="urn:microsoft.com/office/officeart/2005/8/layout/default"/>
    <dgm:cxn modelId="{6BC72CDB-CD5E-4EF0-85AD-1B51D0F18D3F}" type="presParOf" srcId="{B6D063C0-C8FF-4F58-B881-90DD81806295}" destId="{7D4B2D16-D0A3-4344-9774-4A1652AF9DC7}" srcOrd="3" destOrd="0" presId="urn:microsoft.com/office/officeart/2005/8/layout/default"/>
    <dgm:cxn modelId="{646D80A2-81E0-4059-ABD9-79A13E0E9224}" type="presParOf" srcId="{B6D063C0-C8FF-4F58-B881-90DD81806295}" destId="{C31509A9-C361-4B39-AB79-EC0F73A24667}" srcOrd="4" destOrd="0" presId="urn:microsoft.com/office/officeart/2005/8/layout/default"/>
    <dgm:cxn modelId="{9C40A46E-BC14-4FB7-846A-60A236005B49}" type="presParOf" srcId="{B6D063C0-C8FF-4F58-B881-90DD81806295}" destId="{DF2D8E70-B4DF-4528-890D-22F218C6DBA9}" srcOrd="5" destOrd="0" presId="urn:microsoft.com/office/officeart/2005/8/layout/default"/>
    <dgm:cxn modelId="{3B5C02FA-6554-4D7A-8CD3-4F3BC6D27F77}" type="presParOf" srcId="{B6D063C0-C8FF-4F58-B881-90DD81806295}" destId="{65340322-CC74-4BBC-91B5-67A0A095A252}" srcOrd="6" destOrd="0" presId="urn:microsoft.com/office/officeart/2005/8/layout/default"/>
    <dgm:cxn modelId="{F41C85BE-7EE0-4EC2-A9EC-95673407B7D5}" type="presParOf" srcId="{B6D063C0-C8FF-4F58-B881-90DD81806295}" destId="{2143AB61-1FA0-42D1-A99E-2DCA47476632}" srcOrd="7" destOrd="0" presId="urn:microsoft.com/office/officeart/2005/8/layout/default"/>
    <dgm:cxn modelId="{2CC335F4-F7A6-4862-895D-9835232738E7}" type="presParOf" srcId="{B6D063C0-C8FF-4F58-B881-90DD81806295}" destId="{BB12FC2E-4245-4DF3-99EB-6BD6BC11B61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522CE-1615-447D-BAF6-576FCC098AE3}">
      <dsp:nvSpPr>
        <dsp:cNvPr id="0" name=""/>
        <dsp:cNvSpPr/>
      </dsp:nvSpPr>
      <dsp:spPr>
        <a:xfrm>
          <a:off x="440055" y="3015"/>
          <a:ext cx="2868215" cy="1720929"/>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t>INTRODUCTION</a:t>
          </a:r>
        </a:p>
      </dsp:txBody>
      <dsp:txXfrm>
        <a:off x="440055" y="3015"/>
        <a:ext cx="2868215" cy="1720929"/>
      </dsp:txXfrm>
    </dsp:sp>
    <dsp:sp modelId="{5AD2F5A8-00E0-4F5D-B1BA-749ED3FDA444}">
      <dsp:nvSpPr>
        <dsp:cNvPr id="0" name=""/>
        <dsp:cNvSpPr/>
      </dsp:nvSpPr>
      <dsp:spPr>
        <a:xfrm>
          <a:off x="3595092" y="3015"/>
          <a:ext cx="2868215" cy="1720929"/>
        </a:xfrm>
        <a:prstGeom prst="rect">
          <a:avLst/>
        </a:prstGeom>
        <a:solidFill>
          <a:schemeClr val="accent2">
            <a:hueOff val="2808628"/>
            <a:satOff val="-8960"/>
            <a:lumOff val="-34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t>PRINCIPLE</a:t>
          </a:r>
        </a:p>
      </dsp:txBody>
      <dsp:txXfrm>
        <a:off x="3595092" y="3015"/>
        <a:ext cx="2868215" cy="1720929"/>
      </dsp:txXfrm>
    </dsp:sp>
    <dsp:sp modelId="{C31509A9-C361-4B39-AB79-EC0F73A24667}">
      <dsp:nvSpPr>
        <dsp:cNvPr id="0" name=""/>
        <dsp:cNvSpPr/>
      </dsp:nvSpPr>
      <dsp:spPr>
        <a:xfrm>
          <a:off x="6750129" y="3015"/>
          <a:ext cx="2868215" cy="1720929"/>
        </a:xfrm>
        <a:prstGeom prst="rect">
          <a:avLst/>
        </a:prstGeom>
        <a:solidFill>
          <a:schemeClr val="accent2">
            <a:hueOff val="5617257"/>
            <a:satOff val="-17921"/>
            <a:lumOff val="-696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t>PROCEDURE</a:t>
          </a:r>
        </a:p>
      </dsp:txBody>
      <dsp:txXfrm>
        <a:off x="6750129" y="3015"/>
        <a:ext cx="2868215" cy="1720929"/>
      </dsp:txXfrm>
    </dsp:sp>
    <dsp:sp modelId="{65340322-CC74-4BBC-91B5-67A0A095A252}">
      <dsp:nvSpPr>
        <dsp:cNvPr id="0" name=""/>
        <dsp:cNvSpPr/>
      </dsp:nvSpPr>
      <dsp:spPr>
        <a:xfrm>
          <a:off x="2017573" y="2010766"/>
          <a:ext cx="2868215" cy="1720929"/>
        </a:xfrm>
        <a:prstGeom prst="rect">
          <a:avLst/>
        </a:prstGeom>
        <a:solidFill>
          <a:schemeClr val="accent2">
            <a:hueOff val="8425886"/>
            <a:satOff val="-26881"/>
            <a:lumOff val="-104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t>DAIGNOSIS</a:t>
          </a:r>
        </a:p>
      </dsp:txBody>
      <dsp:txXfrm>
        <a:off x="2017573" y="2010766"/>
        <a:ext cx="2868215" cy="1720929"/>
      </dsp:txXfrm>
    </dsp:sp>
    <dsp:sp modelId="{BB12FC2E-4245-4DF3-99EB-6BD6BC11B61D}">
      <dsp:nvSpPr>
        <dsp:cNvPr id="0" name=""/>
        <dsp:cNvSpPr/>
      </dsp:nvSpPr>
      <dsp:spPr>
        <a:xfrm>
          <a:off x="5172610" y="2010766"/>
          <a:ext cx="2868215" cy="1720929"/>
        </a:xfrm>
        <a:prstGeom prst="rect">
          <a:avLst/>
        </a:prstGeom>
        <a:solidFill>
          <a:schemeClr val="accent2">
            <a:hueOff val="11234514"/>
            <a:satOff val="-35841"/>
            <a:lumOff val="-1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t>REFERENCES</a:t>
          </a:r>
        </a:p>
        <a:p>
          <a:pPr marL="0" lvl="0" indent="0" algn="ctr" defTabSz="1244600">
            <a:lnSpc>
              <a:spcPct val="90000"/>
            </a:lnSpc>
            <a:spcBef>
              <a:spcPct val="0"/>
            </a:spcBef>
            <a:spcAft>
              <a:spcPct val="35000"/>
            </a:spcAft>
            <a:buNone/>
          </a:pPr>
          <a:r>
            <a:rPr lang="en-IN" sz="2800" kern="1200" dirty="0"/>
            <a:t>AND </a:t>
          </a:r>
        </a:p>
        <a:p>
          <a:pPr marL="0" lvl="0" indent="0" algn="ctr" defTabSz="1244600">
            <a:lnSpc>
              <a:spcPct val="90000"/>
            </a:lnSpc>
            <a:spcBef>
              <a:spcPct val="0"/>
            </a:spcBef>
            <a:spcAft>
              <a:spcPct val="35000"/>
            </a:spcAft>
            <a:buNone/>
          </a:pPr>
          <a:r>
            <a:rPr lang="en-IN" sz="2800" kern="1200" dirty="0"/>
            <a:t>QUESTIONS</a:t>
          </a:r>
        </a:p>
      </dsp:txBody>
      <dsp:txXfrm>
        <a:off x="5172610" y="2010766"/>
        <a:ext cx="2868215" cy="17209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11/21/2020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www.intechopen.com/books/speech-technologies/the-influence-of-lombard-effect-on-speech-recognition#B1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Lombard_effec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33974" y="302159"/>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52522" y="2337342"/>
            <a:ext cx="4775075" cy="1693632"/>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5400" b="1" i="0" u="none" strike="noStrike" kern="1200" cap="none" spc="0" normalizeH="0" baseline="0" noProof="0" dirty="0">
                <a:ln w="13462">
                  <a:solidFill>
                    <a:prstClr val="black"/>
                  </a:solidFill>
                  <a:prstDash val="solid"/>
                </a:ln>
                <a:solidFill>
                  <a:prstClr val="white">
                    <a:lumMod val="85000"/>
                    <a:lumOff val="15000"/>
                  </a:prstClr>
                </a:solidFill>
                <a:effectLst>
                  <a:outerShdw dist="38100" dir="2700000" algn="bl" rotWithShape="0">
                    <a:srgbClr val="5CC6D6"/>
                  </a:outerShdw>
                </a:effectLst>
                <a:uLnTx/>
                <a:uFillTx/>
                <a:latin typeface="Century Gothic" panose="020F0302020204030204"/>
                <a:ea typeface="+mn-ea"/>
                <a:cs typeface="+mn-cs"/>
              </a:rPr>
              <a:t>Lombard Reflex Test</a:t>
            </a:r>
            <a:br>
              <a:rPr kumimoji="0" lang="en-US" sz="5400" b="1" i="0" u="none" strike="noStrike" kern="1200" cap="none" spc="0" normalizeH="0" baseline="0" noProof="0" dirty="0">
                <a:ln w="13462">
                  <a:solidFill>
                    <a:prstClr val="black"/>
                  </a:solidFill>
                  <a:prstDash val="solid"/>
                </a:ln>
                <a:solidFill>
                  <a:prstClr val="white">
                    <a:lumMod val="85000"/>
                    <a:lumOff val="15000"/>
                  </a:prstClr>
                </a:solidFill>
                <a:effectLst>
                  <a:outerShdw dist="38100" dir="2700000" algn="bl" rotWithShape="0">
                    <a:srgbClr val="5CC6D6"/>
                  </a:outerShdw>
                </a:effectLst>
                <a:uLnTx/>
                <a:uFillTx/>
                <a:latin typeface="Century Gothic" panose="020F0302020204030204"/>
                <a:ea typeface="+mn-ea"/>
                <a:cs typeface="+mn-cs"/>
              </a:rPr>
            </a:br>
            <a:endParaRPr lang="en-US" sz="44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fontScale="77500" lnSpcReduction="20000"/>
          </a:bodyPr>
          <a:lstStyle/>
          <a:p>
            <a:pPr>
              <a:spcAft>
                <a:spcPts val="600"/>
              </a:spcAft>
            </a:pPr>
            <a:r>
              <a:rPr lang="en-US" b="1" dirty="0">
                <a:solidFill>
                  <a:schemeClr val="tx1"/>
                </a:solidFill>
              </a:rPr>
              <a:t>PRESENTED BY :- SOURAV KUMAR</a:t>
            </a:r>
          </a:p>
          <a:p>
            <a:pPr>
              <a:spcAft>
                <a:spcPts val="600"/>
              </a:spcAft>
            </a:pPr>
            <a:r>
              <a:rPr lang="en-US" b="1" dirty="0">
                <a:solidFill>
                  <a:schemeClr val="tx1"/>
                </a:solidFill>
              </a:rPr>
              <a:t>3</a:t>
            </a:r>
            <a:r>
              <a:rPr lang="en-US" b="1" baseline="30000" dirty="0">
                <a:solidFill>
                  <a:schemeClr val="tx1"/>
                </a:solidFill>
              </a:rPr>
              <a:t>RD</a:t>
            </a:r>
            <a:r>
              <a:rPr lang="en-US" b="1" dirty="0">
                <a:solidFill>
                  <a:schemeClr val="tx1"/>
                </a:solidFill>
              </a:rPr>
              <a:t> SEMESTER</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FEB1-2FCB-41FB-AD0B-4F03129A3150}"/>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F8FE63A8-26DE-4E4B-AE99-111A7AE1453C}"/>
              </a:ext>
            </a:extLst>
          </p:cNvPr>
          <p:cNvPicPr>
            <a:picLocks noGrp="1" noChangeAspect="1"/>
          </p:cNvPicPr>
          <p:nvPr>
            <p:ph idx="1"/>
          </p:nvPr>
        </p:nvPicPr>
        <p:blipFill>
          <a:blip r:embed="rId2"/>
          <a:stretch>
            <a:fillRect/>
          </a:stretch>
        </p:blipFill>
        <p:spPr>
          <a:xfrm>
            <a:off x="1066800" y="642594"/>
            <a:ext cx="10285379" cy="5456649"/>
          </a:xfrm>
          <a:prstGeom prst="rect">
            <a:avLst/>
          </a:prstGeom>
        </p:spPr>
      </p:pic>
    </p:spTree>
    <p:extLst>
      <p:ext uri="{BB962C8B-B14F-4D97-AF65-F5344CB8AC3E}">
        <p14:creationId xmlns:p14="http://schemas.microsoft.com/office/powerpoint/2010/main" val="193308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B2D6-B426-4F7D-B9E5-243BA5367D34}"/>
              </a:ext>
            </a:extLst>
          </p:cNvPr>
          <p:cNvSpPr>
            <a:spLocks noGrp="1"/>
          </p:cNvSpPr>
          <p:nvPr>
            <p:ph type="title"/>
          </p:nvPr>
        </p:nvSpPr>
        <p:spPr>
          <a:xfrm>
            <a:off x="1066800" y="682350"/>
            <a:ext cx="10058400" cy="1371600"/>
          </a:xfrm>
          <a:solidFill>
            <a:schemeClr val="bg1">
              <a:lumMod val="75000"/>
            </a:schemeClr>
          </a:solidFill>
        </p:spPr>
        <p:txBody>
          <a:bodyPr/>
          <a:lstStyle/>
          <a:p>
            <a:pPr algn="ctr"/>
            <a:r>
              <a:rPr lang="en-IN" b="1" dirty="0">
                <a:solidFill>
                  <a:schemeClr val="tx1"/>
                </a:solidFill>
              </a:rPr>
              <a:t>SUBTOPICS</a:t>
            </a:r>
            <a:r>
              <a:rPr lang="en-IN" b="1" dirty="0">
                <a:solidFill>
                  <a:schemeClr val="bg1"/>
                </a:solidFill>
              </a:rPr>
              <a:t>  </a:t>
            </a:r>
          </a:p>
        </p:txBody>
      </p:sp>
      <p:graphicFrame>
        <p:nvGraphicFramePr>
          <p:cNvPr id="4" name="Content Placeholder 3">
            <a:extLst>
              <a:ext uri="{FF2B5EF4-FFF2-40B4-BE49-F238E27FC236}">
                <a16:creationId xmlns:a16="http://schemas.microsoft.com/office/drawing/2014/main" id="{2B3AADA0-974A-424F-875C-D6A936CD897F}"/>
              </a:ext>
            </a:extLst>
          </p:cNvPr>
          <p:cNvGraphicFramePr>
            <a:graphicFrameLocks noGrp="1"/>
          </p:cNvGraphicFramePr>
          <p:nvPr>
            <p:ph idx="1"/>
            <p:extLst>
              <p:ext uri="{D42A27DB-BD31-4B8C-83A1-F6EECF244321}">
                <p14:modId xmlns:p14="http://schemas.microsoft.com/office/powerpoint/2010/main" val="2771404265"/>
              </p:ext>
            </p:extLst>
          </p:nvPr>
        </p:nvGraphicFramePr>
        <p:xfrm>
          <a:off x="1066800" y="2218414"/>
          <a:ext cx="10058400" cy="3734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58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36522CE-1615-447D-BAF6-576FCC098AE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AD2F5A8-00E0-4F5D-B1BA-749ED3FDA44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31509A9-C361-4B39-AB79-EC0F73A2466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5340322-CC74-4BBC-91B5-67A0A095A25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BB12FC2E-4245-4DF3-99EB-6BD6BC11B6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40D8-CB47-438D-8429-D683C026A89B}"/>
              </a:ext>
            </a:extLst>
          </p:cNvPr>
          <p:cNvSpPr>
            <a:spLocks noGrp="1"/>
          </p:cNvSpPr>
          <p:nvPr>
            <p:ph type="title"/>
          </p:nvPr>
        </p:nvSpPr>
        <p:spPr>
          <a:solidFill>
            <a:schemeClr val="bg1">
              <a:lumMod val="75000"/>
            </a:schemeClr>
          </a:solidFill>
        </p:spPr>
        <p:txBody>
          <a:bodyPr/>
          <a:lstStyle/>
          <a:p>
            <a:pPr algn="ctr"/>
            <a:r>
              <a:rPr lang="en-IN" dirty="0"/>
              <a:t>INTRODUCTION</a:t>
            </a:r>
          </a:p>
        </p:txBody>
      </p:sp>
      <p:sp>
        <p:nvSpPr>
          <p:cNvPr id="3" name="Content Placeholder 2">
            <a:extLst>
              <a:ext uri="{FF2B5EF4-FFF2-40B4-BE49-F238E27FC236}">
                <a16:creationId xmlns:a16="http://schemas.microsoft.com/office/drawing/2014/main" id="{EE4DCE9C-7571-4BC5-9B23-499911FF8A4D}"/>
              </a:ext>
            </a:extLst>
          </p:cNvPr>
          <p:cNvSpPr>
            <a:spLocks noGrp="1"/>
          </p:cNvSpPr>
          <p:nvPr>
            <p:ph idx="1"/>
          </p:nvPr>
        </p:nvSpPr>
        <p:spPr>
          <a:xfrm>
            <a:off x="1590261" y="2103120"/>
            <a:ext cx="8452236" cy="3653624"/>
          </a:xfrm>
        </p:spPr>
        <p:txBody>
          <a:bodyPr>
            <a:normAutofit/>
          </a:bodyPr>
          <a:lstStyle/>
          <a:p>
            <a:r>
              <a:rPr lang="en-US" sz="1800" b="0" i="0" dirty="0">
                <a:solidFill>
                  <a:srgbClr val="000000"/>
                </a:solidFill>
                <a:effectLst/>
                <a:latin typeface="FSBrabo"/>
              </a:rPr>
              <a:t>The origin of Lombard effect dates back one hundred years. In 1911 Etienne Lombard, a French otolaryngologist discovered the psychological effect of speech produced in the presence of noise (</a:t>
            </a:r>
            <a:r>
              <a:rPr lang="en-US" sz="1800" b="0" i="0" u="none" strike="noStrike" dirty="0">
                <a:solidFill>
                  <a:srgbClr val="000000"/>
                </a:solidFill>
                <a:effectLst/>
                <a:latin typeface="FSBrabo"/>
                <a:hlinkClick r:id="rId2"/>
              </a:rPr>
              <a:t>Lombard, 1911</a:t>
            </a:r>
            <a:r>
              <a:rPr lang="en-US" sz="1800" b="0" i="0" dirty="0">
                <a:solidFill>
                  <a:srgbClr val="000000"/>
                </a:solidFill>
                <a:effectLst/>
                <a:latin typeface="FSBrabo"/>
              </a:rPr>
              <a:t>). </a:t>
            </a:r>
          </a:p>
          <a:p>
            <a:pPr marL="0" indent="0">
              <a:buNone/>
            </a:pPr>
            <a:endParaRPr lang="en-US" sz="1800" b="0" i="0" dirty="0">
              <a:solidFill>
                <a:srgbClr val="000000"/>
              </a:solidFill>
              <a:effectLst/>
              <a:latin typeface="FSBrabo"/>
            </a:endParaRP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1800" b="0" i="0" u="none" strike="noStrike" kern="1200" cap="none" spc="0" normalizeH="0" baseline="0" noProof="0" dirty="0">
                <a:ln>
                  <a:noFill/>
                </a:ln>
                <a:solidFill>
                  <a:srgbClr val="000000"/>
                </a:solidFill>
                <a:effectLst/>
                <a:uLnTx/>
                <a:uFillTx/>
                <a:latin typeface="FSBrabo"/>
                <a:ea typeface="+mn-ea"/>
                <a:cs typeface="+mn-cs"/>
              </a:rPr>
              <a:t>The Lombard effect or Lombard reflex is the involuntary tendency of speakers to increase their vocal effort when speaking in loud noise to enhance the audibility of their voice.</a:t>
            </a:r>
            <a:endParaRPr lang="en-US" sz="1800" b="0" i="0" dirty="0">
              <a:solidFill>
                <a:srgbClr val="000000"/>
              </a:solidFill>
              <a:effectLst/>
              <a:latin typeface="FSBrabo"/>
            </a:endParaRPr>
          </a:p>
          <a:p>
            <a:pPr marL="0" indent="0">
              <a:buNone/>
            </a:pPr>
            <a:endParaRPr lang="en-US" sz="1800" dirty="0">
              <a:solidFill>
                <a:srgbClr val="000000"/>
              </a:solidFill>
              <a:latin typeface="FSBrabo"/>
            </a:endParaRPr>
          </a:p>
          <a:p>
            <a:r>
              <a:rPr lang="en-US" sz="1800" b="0" i="0" dirty="0">
                <a:solidFill>
                  <a:srgbClr val="000000"/>
                </a:solidFill>
                <a:effectLst/>
                <a:latin typeface="FSBrabo"/>
              </a:rPr>
              <a:t>As this effect is involuntary in nature , it is used as a means to detect malingering in those simulating hearing loss. </a:t>
            </a:r>
          </a:p>
          <a:p>
            <a:pPr marL="0" indent="0">
              <a:buNone/>
            </a:pPr>
            <a:endParaRPr lang="en-US" sz="1800" b="0" i="0" dirty="0">
              <a:solidFill>
                <a:srgbClr val="000000"/>
              </a:solidFill>
              <a:effectLst/>
              <a:latin typeface="FSBrabo"/>
            </a:endParaRPr>
          </a:p>
          <a:p>
            <a:endParaRPr lang="en-US" dirty="0">
              <a:solidFill>
                <a:srgbClr val="000000"/>
              </a:solidFill>
              <a:latin typeface="FSBrabo"/>
            </a:endParaRPr>
          </a:p>
          <a:p>
            <a:pPr marL="0" indent="0">
              <a:buNone/>
            </a:pPr>
            <a:endParaRPr lang="en-US" dirty="0">
              <a:solidFill>
                <a:srgbClr val="000000"/>
              </a:solidFill>
              <a:latin typeface="FSBrabo"/>
            </a:endParaRPr>
          </a:p>
          <a:p>
            <a:pPr marL="0" indent="0">
              <a:buNone/>
            </a:pPr>
            <a:endParaRPr lang="en-IN" dirty="0"/>
          </a:p>
        </p:txBody>
      </p:sp>
    </p:spTree>
    <p:extLst>
      <p:ext uri="{BB962C8B-B14F-4D97-AF65-F5344CB8AC3E}">
        <p14:creationId xmlns:p14="http://schemas.microsoft.com/office/powerpoint/2010/main" val="4123831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8A13-4716-4AC9-88D2-7CD3188C2377}"/>
              </a:ext>
            </a:extLst>
          </p:cNvPr>
          <p:cNvSpPr>
            <a:spLocks noGrp="1"/>
          </p:cNvSpPr>
          <p:nvPr>
            <p:ph type="title"/>
          </p:nvPr>
        </p:nvSpPr>
        <p:spPr>
          <a:solidFill>
            <a:schemeClr val="bg1">
              <a:lumMod val="75000"/>
            </a:schemeClr>
          </a:solidFill>
        </p:spPr>
        <p:txBody>
          <a:bodyPr/>
          <a:lstStyle/>
          <a:p>
            <a:pPr algn="ctr"/>
            <a:r>
              <a:rPr lang="en-IN" dirty="0"/>
              <a:t>PRINCIPLE</a:t>
            </a:r>
          </a:p>
        </p:txBody>
      </p:sp>
      <p:sp>
        <p:nvSpPr>
          <p:cNvPr id="3" name="Content Placeholder 2">
            <a:extLst>
              <a:ext uri="{FF2B5EF4-FFF2-40B4-BE49-F238E27FC236}">
                <a16:creationId xmlns:a16="http://schemas.microsoft.com/office/drawing/2014/main" id="{FB26BF9E-6CA9-4B6E-85F4-685F32829B10}"/>
              </a:ext>
            </a:extLst>
          </p:cNvPr>
          <p:cNvSpPr>
            <a:spLocks noGrp="1"/>
          </p:cNvSpPr>
          <p:nvPr>
            <p:ph idx="1"/>
          </p:nvPr>
        </p:nvSpPr>
        <p:spPr>
          <a:xfrm>
            <a:off x="1945532" y="2103120"/>
            <a:ext cx="8560340" cy="3849624"/>
          </a:xfrm>
        </p:spPr>
        <p:txBody>
          <a:bodyPr>
            <a:normAutofit fontScale="25000" lnSpcReduction="20000"/>
          </a:bodyPr>
          <a:lstStyle/>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7200" b="0" i="0" u="none" strike="noStrike" kern="1200" cap="none" spc="0" normalizeH="0" baseline="0" noProof="0" dirty="0">
                <a:ln>
                  <a:noFill/>
                </a:ln>
                <a:solidFill>
                  <a:srgbClr val="000000"/>
                </a:solidFill>
                <a:effectLst/>
                <a:uLnTx/>
                <a:uFillTx/>
                <a:latin typeface="FSBrabo"/>
                <a:ea typeface="+mn-ea"/>
                <a:cs typeface="+mn-cs"/>
              </a:rPr>
              <a:t>Speakers monitor their vocal intensity primarily by means of auditory feedback. When masking is applied to their ears and their thresholds are raised, it is normal for people to speak more loudly in an effort to monitor their voices. This is called the Lombard voice reflex.</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endParaRPr kumimoji="0" lang="en-US" sz="7200" b="0" i="0" u="none" strike="noStrike" kern="1200" cap="none" spc="0" normalizeH="0" baseline="0" noProof="0" dirty="0">
              <a:ln>
                <a:noFill/>
              </a:ln>
              <a:solidFill>
                <a:srgbClr val="000000"/>
              </a:solidFill>
              <a:effectLst/>
              <a:uLnTx/>
              <a:uFillTx/>
              <a:latin typeface="FSBrabo"/>
              <a:ea typeface="+mn-ea"/>
              <a:cs typeface="+mn-cs"/>
            </a:endParaRPr>
          </a:p>
          <a:p>
            <a:pPr algn="l"/>
            <a:r>
              <a:rPr lang="en-IN" sz="7200" b="0" i="0" u="none" strike="noStrike" baseline="0" dirty="0">
                <a:latin typeface="Minion-Regular"/>
              </a:rPr>
              <a:t>Theoretically, </a:t>
            </a:r>
            <a:r>
              <a:rPr lang="en-US" sz="7200" b="0" i="0" u="none" strike="noStrike" baseline="0" dirty="0">
                <a:latin typeface="Minion-Regular"/>
              </a:rPr>
              <a:t>there should be no change in vocal intensity unless the noise is well above the speaker’s threshold</a:t>
            </a:r>
            <a:endParaRPr kumimoji="0" lang="en-US" sz="7200" b="0" i="0" u="none" strike="noStrike" kern="1200" cap="none" spc="0" normalizeH="0" baseline="0" noProof="0" dirty="0">
              <a:ln>
                <a:noFill/>
              </a:ln>
              <a:solidFill>
                <a:srgbClr val="000000"/>
              </a:solidFill>
              <a:effectLst/>
              <a:uLnTx/>
              <a:uFillTx/>
              <a:latin typeface="FSBrabo"/>
              <a:ea typeface="+mn-ea"/>
              <a:cs typeface="+mn-cs"/>
            </a:endParaRP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endParaRPr kumimoji="0" lang="en-US" sz="7200" b="0" i="0" u="none" strike="noStrike" kern="1200" cap="none" spc="0" normalizeH="0" baseline="0" noProof="0" dirty="0">
              <a:ln>
                <a:noFill/>
              </a:ln>
              <a:solidFill>
                <a:srgbClr val="000000"/>
              </a:solidFill>
              <a:effectLst/>
              <a:uLnTx/>
              <a:uFillTx/>
              <a:latin typeface="FSBrabo"/>
              <a:ea typeface="+mn-ea"/>
              <a:cs typeface="+mn-cs"/>
            </a:endParaRP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7200" b="0" i="0" u="none" strike="noStrike" kern="1200" cap="none" spc="0" normalizeH="0" baseline="0" noProof="0" dirty="0">
                <a:ln>
                  <a:noFill/>
                </a:ln>
                <a:solidFill>
                  <a:srgbClr val="000000"/>
                </a:solidFill>
                <a:effectLst/>
                <a:uLnTx/>
                <a:uFillTx/>
                <a:latin typeface="FSBrabo"/>
                <a:ea typeface="+mn-ea"/>
                <a:cs typeface="+mn-cs"/>
              </a:rPr>
              <a:t>This effect includes not only loudness but also other acoustic features such as pitch, rate, and duration of syllables.</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endParaRPr lang="en-US" sz="7200" dirty="0">
              <a:solidFill>
                <a:srgbClr val="000000"/>
              </a:solidFill>
              <a:latin typeface="FSBrabo"/>
            </a:endParaRP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lang="en-US" sz="7200" dirty="0">
                <a:solidFill>
                  <a:srgbClr val="000000"/>
                </a:solidFill>
                <a:latin typeface="FSBrabo"/>
              </a:rPr>
              <a:t>This compensation effect maintains the auditory signal-to-noise ratio of the speaker's spoken words.</a:t>
            </a:r>
            <a:endParaRPr kumimoji="0" lang="en-US" sz="7200" b="0" i="0" u="none" strike="noStrike" kern="1200" cap="none" spc="0" normalizeH="0" baseline="0" noProof="0" dirty="0">
              <a:ln>
                <a:noFill/>
              </a:ln>
              <a:solidFill>
                <a:srgbClr val="000000"/>
              </a:solidFill>
              <a:effectLst/>
              <a:uLnTx/>
              <a:uFillTx/>
              <a:latin typeface="FSBrabo"/>
              <a:ea typeface="+mn-ea"/>
              <a:cs typeface="+mn-cs"/>
            </a:endParaRPr>
          </a:p>
          <a:p>
            <a:endParaRPr lang="en-IN" dirty="0"/>
          </a:p>
        </p:txBody>
      </p:sp>
    </p:spTree>
    <p:extLst>
      <p:ext uri="{BB962C8B-B14F-4D97-AF65-F5344CB8AC3E}">
        <p14:creationId xmlns:p14="http://schemas.microsoft.com/office/powerpoint/2010/main" val="33783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11EA-E90F-4A09-882A-71272B64B6AC}"/>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567F1CB1-236D-49DA-B199-4EB51B7C4D71}"/>
              </a:ext>
            </a:extLst>
          </p:cNvPr>
          <p:cNvPicPr>
            <a:picLocks noGrp="1" noChangeAspect="1"/>
          </p:cNvPicPr>
          <p:nvPr>
            <p:ph idx="1"/>
          </p:nvPr>
        </p:nvPicPr>
        <p:blipFill>
          <a:blip r:embed="rId2"/>
          <a:stretch>
            <a:fillRect/>
          </a:stretch>
        </p:blipFill>
        <p:spPr>
          <a:xfrm>
            <a:off x="1066800" y="642594"/>
            <a:ext cx="10058400" cy="5466376"/>
          </a:xfrm>
          <a:prstGeom prst="rect">
            <a:avLst/>
          </a:prstGeom>
        </p:spPr>
      </p:pic>
    </p:spTree>
    <p:extLst>
      <p:ext uri="{BB962C8B-B14F-4D97-AF65-F5344CB8AC3E}">
        <p14:creationId xmlns:p14="http://schemas.microsoft.com/office/powerpoint/2010/main" val="100544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5D22-2BEB-402C-9693-7A5ED9E6D655}"/>
              </a:ext>
            </a:extLst>
          </p:cNvPr>
          <p:cNvSpPr>
            <a:spLocks noGrp="1"/>
          </p:cNvSpPr>
          <p:nvPr>
            <p:ph type="title"/>
          </p:nvPr>
        </p:nvSpPr>
        <p:spPr>
          <a:xfrm>
            <a:off x="1066800" y="668962"/>
            <a:ext cx="10058400" cy="1371600"/>
          </a:xfrm>
          <a:solidFill>
            <a:schemeClr val="bg1">
              <a:lumMod val="75000"/>
            </a:schemeClr>
          </a:solidFill>
        </p:spPr>
        <p:txBody>
          <a:bodyPr/>
          <a:lstStyle/>
          <a:p>
            <a:pPr algn="ctr"/>
            <a:r>
              <a:rPr lang="en-IN" dirty="0"/>
              <a:t>PROCEDURE</a:t>
            </a:r>
          </a:p>
        </p:txBody>
      </p:sp>
      <p:sp>
        <p:nvSpPr>
          <p:cNvPr id="3" name="Content Placeholder 2">
            <a:extLst>
              <a:ext uri="{FF2B5EF4-FFF2-40B4-BE49-F238E27FC236}">
                <a16:creationId xmlns:a16="http://schemas.microsoft.com/office/drawing/2014/main" id="{6D474D20-A82D-4696-BBC1-32D52728B473}"/>
              </a:ext>
            </a:extLst>
          </p:cNvPr>
          <p:cNvSpPr>
            <a:spLocks noGrp="1"/>
          </p:cNvSpPr>
          <p:nvPr>
            <p:ph idx="1"/>
          </p:nvPr>
        </p:nvSpPr>
        <p:spPr>
          <a:xfrm>
            <a:off x="1820849" y="2250218"/>
            <a:ext cx="7959256" cy="3808675"/>
          </a:xfrm>
        </p:spPr>
        <p:txBody>
          <a:bodyPr>
            <a:normAutofit/>
          </a:bodyPr>
          <a:lstStyle/>
          <a:p>
            <a:pPr algn="l">
              <a:buFont typeface="Wingdings" panose="05000000000000000000" pitchFamily="2" charset="2"/>
              <a:buChar char="q"/>
            </a:pPr>
            <a:r>
              <a:rPr lang="en-US" sz="1800" b="0" i="0" u="none" strike="noStrike" baseline="0" dirty="0">
                <a:latin typeface="ThiemeGulliver2011-Regular"/>
              </a:rPr>
              <a:t>The </a:t>
            </a:r>
            <a:r>
              <a:rPr lang="en-US" sz="1800" b="1" i="0" u="none" strike="noStrike" baseline="0" dirty="0">
                <a:latin typeface="ThiemeGulliver2011-Bold"/>
              </a:rPr>
              <a:t>Lombard test </a:t>
            </a:r>
            <a:r>
              <a:rPr lang="en-US" sz="1800" b="0" i="0" u="none" strike="noStrike" baseline="0" dirty="0">
                <a:latin typeface="ThiemeGulliver2011-Regular"/>
              </a:rPr>
              <a:t>can be accomplished in a variety of ways, but the basic procedure may be described as </a:t>
            </a:r>
            <a:r>
              <a:rPr lang="en-IN" sz="1800" b="0" i="0" u="none" strike="noStrike" baseline="0" dirty="0">
                <a:latin typeface="ThiemeGulliver2011-Regular"/>
              </a:rPr>
              <a:t>follows:-</a:t>
            </a:r>
            <a:endParaRPr lang="en-US" sz="1800" dirty="0">
              <a:latin typeface="ThiemeGulliver2011-Regular"/>
            </a:endParaRPr>
          </a:p>
          <a:p>
            <a:pPr algn="l"/>
            <a:endParaRPr lang="en-US" sz="1800" b="0" i="0" u="none" strike="noStrike" baseline="0" dirty="0">
              <a:latin typeface="ThiemeGulliver2011-Regular"/>
            </a:endParaRPr>
          </a:p>
          <a:p>
            <a:pPr algn="l"/>
            <a:r>
              <a:rPr lang="en-US" sz="1800" b="0" i="0" u="none" strike="noStrike" baseline="0" dirty="0">
                <a:latin typeface="ThiemeGulliver2011-Regular"/>
              </a:rPr>
              <a:t>The patient is asked to read a passage, during which the clinician monitors the level of the patient’s speech on the VU meter of the audiometer.</a:t>
            </a:r>
          </a:p>
          <a:p>
            <a:pPr algn="l"/>
            <a:endParaRPr lang="en-US" sz="1800" dirty="0">
              <a:latin typeface="ThiemeGulliver2011-Regular"/>
            </a:endParaRPr>
          </a:p>
          <a:p>
            <a:pPr algn="l"/>
            <a:r>
              <a:rPr lang="en-IN" sz="1800" b="0" i="0" u="none" strike="noStrike" baseline="0" dirty="0">
                <a:latin typeface="ThiemeGulliver2011-Regular"/>
              </a:rPr>
              <a:t>Noise is </a:t>
            </a:r>
            <a:r>
              <a:rPr lang="en-US" sz="1800" b="0" i="0" u="none" strike="noStrike" baseline="0" dirty="0">
                <a:latin typeface="ThiemeGulliver2011-Regular"/>
              </a:rPr>
              <a:t>introduced into both of the patient’s earphones and its intensity is raised while the audiologist watches the VU meter (and listens) for changes in the patient’s  </a:t>
            </a:r>
            <a:r>
              <a:rPr lang="en-IN" sz="1800" b="0" i="0" u="none" strike="noStrike" baseline="0" dirty="0">
                <a:latin typeface="ThiemeGulliver2011-Regular"/>
              </a:rPr>
              <a:t>vocal level.</a:t>
            </a:r>
            <a:endParaRPr lang="en-IN" sz="1800" dirty="0"/>
          </a:p>
        </p:txBody>
      </p:sp>
    </p:spTree>
    <p:extLst>
      <p:ext uri="{BB962C8B-B14F-4D97-AF65-F5344CB8AC3E}">
        <p14:creationId xmlns:p14="http://schemas.microsoft.com/office/powerpoint/2010/main" val="210267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2F28-1E31-4703-9365-219AC8303744}"/>
              </a:ext>
            </a:extLst>
          </p:cNvPr>
          <p:cNvSpPr>
            <a:spLocks noGrp="1"/>
          </p:cNvSpPr>
          <p:nvPr>
            <p:ph type="title"/>
          </p:nvPr>
        </p:nvSpPr>
        <p:spPr>
          <a:solidFill>
            <a:schemeClr val="bg1">
              <a:lumMod val="75000"/>
            </a:schemeClr>
          </a:solidFill>
        </p:spPr>
        <p:txBody>
          <a:bodyPr/>
          <a:lstStyle/>
          <a:p>
            <a:pPr algn="ctr"/>
            <a:r>
              <a:rPr lang="en-IN" dirty="0"/>
              <a:t>DIAGNOSIS</a:t>
            </a:r>
          </a:p>
        </p:txBody>
      </p:sp>
      <p:sp>
        <p:nvSpPr>
          <p:cNvPr id="3" name="Content Placeholder 2">
            <a:extLst>
              <a:ext uri="{FF2B5EF4-FFF2-40B4-BE49-F238E27FC236}">
                <a16:creationId xmlns:a16="http://schemas.microsoft.com/office/drawing/2014/main" id="{52E77DC8-FB7F-422F-ADE1-4BCF13453DB2}"/>
              </a:ext>
            </a:extLst>
          </p:cNvPr>
          <p:cNvSpPr>
            <a:spLocks noGrp="1"/>
          </p:cNvSpPr>
          <p:nvPr>
            <p:ph idx="1"/>
          </p:nvPr>
        </p:nvSpPr>
        <p:spPr>
          <a:xfrm>
            <a:off x="1900362" y="2552368"/>
            <a:ext cx="7720716" cy="3400375"/>
          </a:xfrm>
        </p:spPr>
        <p:txBody>
          <a:bodyPr>
            <a:normAutofit/>
          </a:bodyPr>
          <a:lstStyle/>
          <a:p>
            <a:pPr algn="l"/>
            <a:r>
              <a:rPr lang="en-US" sz="1800" b="0" i="0" u="none" strike="noStrike" baseline="0" dirty="0">
                <a:latin typeface="ThiemeGulliver2011-Regular"/>
              </a:rPr>
              <a:t>An exaggerated hearing loss is suspected if the patient’s speech level is raised by a noise that is lower than the patient’s admitted thresholds.</a:t>
            </a:r>
          </a:p>
          <a:p>
            <a:pPr algn="l"/>
            <a:endParaRPr lang="en-US" sz="1800" b="0" i="0" u="none" strike="noStrike" baseline="0" dirty="0">
              <a:latin typeface="ThiemeGulliver2011-Regular"/>
            </a:endParaRPr>
          </a:p>
          <a:p>
            <a:pPr algn="l"/>
            <a:r>
              <a:rPr lang="en-US" sz="1800" dirty="0">
                <a:latin typeface="ThiemeGulliver2011-Regular"/>
              </a:rPr>
              <a:t>An organic hearing loss is confirmed if the patient’s speech is raised by a noise that is higher than the patient’s pure tone audiometry thresholds.</a:t>
            </a:r>
            <a:endParaRPr lang="en-IN" sz="1800" dirty="0"/>
          </a:p>
        </p:txBody>
      </p:sp>
    </p:spTree>
    <p:extLst>
      <p:ext uri="{BB962C8B-B14F-4D97-AF65-F5344CB8AC3E}">
        <p14:creationId xmlns:p14="http://schemas.microsoft.com/office/powerpoint/2010/main" val="14882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6144-3A51-4968-AC91-1CB4E4B56970}"/>
              </a:ext>
            </a:extLst>
          </p:cNvPr>
          <p:cNvSpPr>
            <a:spLocks noGrp="1"/>
          </p:cNvSpPr>
          <p:nvPr>
            <p:ph type="title"/>
          </p:nvPr>
        </p:nvSpPr>
        <p:spPr>
          <a:solidFill>
            <a:schemeClr val="bg1">
              <a:lumMod val="75000"/>
            </a:schemeClr>
          </a:solidFill>
        </p:spPr>
        <p:txBody>
          <a:bodyPr/>
          <a:lstStyle/>
          <a:p>
            <a:pPr algn="ctr"/>
            <a:r>
              <a:rPr lang="en-IN" dirty="0"/>
              <a:t>REFERENCES</a:t>
            </a:r>
          </a:p>
        </p:txBody>
      </p:sp>
      <p:sp>
        <p:nvSpPr>
          <p:cNvPr id="3" name="Content Placeholder 2">
            <a:extLst>
              <a:ext uri="{FF2B5EF4-FFF2-40B4-BE49-F238E27FC236}">
                <a16:creationId xmlns:a16="http://schemas.microsoft.com/office/drawing/2014/main" id="{5FA0FA12-5F47-4A73-86C0-2B47F2A6EFBE}"/>
              </a:ext>
            </a:extLst>
          </p:cNvPr>
          <p:cNvSpPr>
            <a:spLocks noGrp="1"/>
          </p:cNvSpPr>
          <p:nvPr>
            <p:ph idx="1"/>
          </p:nvPr>
        </p:nvSpPr>
        <p:spPr/>
        <p:txBody>
          <a:bodyPr>
            <a:normAutofit/>
          </a:bodyPr>
          <a:lstStyle/>
          <a:p>
            <a:r>
              <a:rPr kumimoji="0" lang="en-IN" sz="160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Essentials of Audiology, 4</a:t>
            </a:r>
            <a:r>
              <a:rPr kumimoji="0" lang="en-IN" sz="1600" i="0" u="none" strike="noStrike" kern="1200" cap="none" spc="0" normalizeH="0" baseline="30000" noProof="0" dirty="0">
                <a:ln>
                  <a:noFill/>
                </a:ln>
                <a:solidFill>
                  <a:prstClr val="black">
                    <a:lumMod val="85000"/>
                    <a:lumOff val="15000"/>
                  </a:prstClr>
                </a:solidFill>
                <a:effectLst/>
                <a:uLnTx/>
                <a:uFillTx/>
                <a:latin typeface="Gill Sans MT" panose="020B0502020104020203"/>
                <a:ea typeface="+mn-ea"/>
                <a:cs typeface="+mn-cs"/>
              </a:rPr>
              <a:t>th</a:t>
            </a:r>
            <a:r>
              <a:rPr kumimoji="0" lang="en-IN" sz="160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 edition by Stanley A. Gelfand</a:t>
            </a:r>
          </a:p>
          <a:p>
            <a:endParaRPr lang="en-IN" sz="1600" dirty="0">
              <a:solidFill>
                <a:prstClr val="black">
                  <a:lumMod val="85000"/>
                  <a:lumOff val="15000"/>
                </a:prstClr>
              </a:solidFill>
              <a:latin typeface="Gill Sans MT" panose="020B0502020104020203"/>
            </a:endParaRPr>
          </a:p>
          <a:p>
            <a:pPr marL="228600" marR="0" lvl="0" indent="-228600" algn="l" defTabSz="914400" rtl="0" eaLnBrk="1" fontAlgn="auto" latinLnBrk="0" hangingPunct="1">
              <a:lnSpc>
                <a:spcPct val="100000"/>
              </a:lnSpc>
              <a:spcBef>
                <a:spcPts val="1000"/>
              </a:spcBef>
              <a:spcAft>
                <a:spcPts val="0"/>
              </a:spcAft>
              <a:buClr>
                <a:srgbClr val="58B6C0"/>
              </a:buClr>
              <a:buSzTx/>
              <a:buFont typeface="Arial" panose="020B0604020202020204" pitchFamily="34" charset="0"/>
              <a:buChar char="•"/>
              <a:tabLst/>
              <a:defRPr/>
            </a:pPr>
            <a:r>
              <a:rPr kumimoji="0" lang="en-IN" sz="160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Handbook of Clinical Audiology, 7</a:t>
            </a:r>
            <a:r>
              <a:rPr kumimoji="0" lang="en-IN" sz="1600" i="0" u="none" strike="noStrike" kern="1200" cap="none" spc="0" normalizeH="0" baseline="30000" noProof="0" dirty="0">
                <a:ln>
                  <a:noFill/>
                </a:ln>
                <a:solidFill>
                  <a:prstClr val="black">
                    <a:lumMod val="85000"/>
                    <a:lumOff val="15000"/>
                  </a:prstClr>
                </a:solidFill>
                <a:effectLst/>
                <a:uLnTx/>
                <a:uFillTx/>
                <a:latin typeface="Gill Sans MT" panose="020B0502020104020203"/>
                <a:ea typeface="+mn-ea"/>
                <a:cs typeface="+mn-cs"/>
              </a:rPr>
              <a:t>th</a:t>
            </a:r>
            <a:r>
              <a:rPr kumimoji="0" lang="en-IN" sz="160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 edition by Jack Katz, Marshall </a:t>
            </a:r>
            <a:r>
              <a:rPr kumimoji="0" lang="en-IN" sz="1600" i="0" u="none" strike="noStrike" kern="1200" cap="none" spc="0" normalizeH="0" baseline="0" noProof="0" dirty="0" err="1">
                <a:ln>
                  <a:noFill/>
                </a:ln>
                <a:solidFill>
                  <a:prstClr val="black">
                    <a:lumMod val="85000"/>
                    <a:lumOff val="15000"/>
                  </a:prstClr>
                </a:solidFill>
                <a:effectLst/>
                <a:uLnTx/>
                <a:uFillTx/>
                <a:latin typeface="Gill Sans MT" panose="020B0502020104020203"/>
                <a:ea typeface="+mn-ea"/>
                <a:cs typeface="+mn-cs"/>
              </a:rPr>
              <a:t>Chasin</a:t>
            </a:r>
            <a:r>
              <a:rPr kumimoji="0" lang="en-IN" sz="160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 Kristina English, Linda Hood, Kim Tillery.</a:t>
            </a:r>
          </a:p>
          <a:p>
            <a:endParaRPr lang="en-IN" dirty="0"/>
          </a:p>
          <a:p>
            <a:r>
              <a:rPr lang="en-US" dirty="0"/>
              <a:t>Introduction to Audiology, ELEVENTH EDITION ,Frederick N. Martin ,John Greer Clark</a:t>
            </a:r>
          </a:p>
          <a:p>
            <a:endParaRPr lang="en-US" dirty="0"/>
          </a:p>
          <a:p>
            <a:r>
              <a:rPr lang="en-IN" dirty="0">
                <a:hlinkClick r:id="rId2"/>
              </a:rPr>
              <a:t>https://en.wikipedia.org/wiki/Lombard_effect</a:t>
            </a:r>
            <a:endParaRPr lang="en-IN" dirty="0"/>
          </a:p>
          <a:p>
            <a:endParaRPr lang="en-IN" dirty="0"/>
          </a:p>
          <a:p>
            <a:r>
              <a:rPr lang="en-IN" dirty="0"/>
              <a:t>https://www.intechopen.com/books/speech-technologies/the-influence-of-lombard-effect-on-speech-recognition</a:t>
            </a:r>
          </a:p>
        </p:txBody>
      </p:sp>
    </p:spTree>
    <p:extLst>
      <p:ext uri="{BB962C8B-B14F-4D97-AF65-F5344CB8AC3E}">
        <p14:creationId xmlns:p14="http://schemas.microsoft.com/office/powerpoint/2010/main" val="95171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BD34-39EB-4118-A362-830B43ED903F}"/>
              </a:ext>
            </a:extLst>
          </p:cNvPr>
          <p:cNvSpPr>
            <a:spLocks noGrp="1"/>
          </p:cNvSpPr>
          <p:nvPr>
            <p:ph type="title"/>
          </p:nvPr>
        </p:nvSpPr>
        <p:spPr/>
        <p:txBody>
          <a:bodyPr/>
          <a:lstStyle/>
          <a:p>
            <a:endParaRPr lang="en-IN" dirty="0"/>
          </a:p>
        </p:txBody>
      </p:sp>
      <p:pic>
        <p:nvPicPr>
          <p:cNvPr id="4" name="Content Placeholder 3">
            <a:extLst>
              <a:ext uri="{FF2B5EF4-FFF2-40B4-BE49-F238E27FC236}">
                <a16:creationId xmlns:a16="http://schemas.microsoft.com/office/drawing/2014/main" id="{2CC31DDE-7514-4FAC-8EA7-E941B0592721}"/>
              </a:ext>
            </a:extLst>
          </p:cNvPr>
          <p:cNvPicPr>
            <a:picLocks noGrp="1" noChangeAspect="1"/>
          </p:cNvPicPr>
          <p:nvPr>
            <p:ph idx="1"/>
          </p:nvPr>
        </p:nvPicPr>
        <p:blipFill>
          <a:blip r:embed="rId2"/>
          <a:stretch>
            <a:fillRect/>
          </a:stretch>
        </p:blipFill>
        <p:spPr>
          <a:xfrm>
            <a:off x="1066800" y="836578"/>
            <a:ext cx="10058399" cy="5184843"/>
          </a:xfrm>
          <a:prstGeom prst="rect">
            <a:avLst/>
          </a:prstGeom>
        </p:spPr>
      </p:pic>
    </p:spTree>
    <p:extLst>
      <p:ext uri="{BB962C8B-B14F-4D97-AF65-F5344CB8AC3E}">
        <p14:creationId xmlns:p14="http://schemas.microsoft.com/office/powerpoint/2010/main" val="326929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{2810A268-F31F-4618-B00B-C2463292B931}tf78438558_win32</Template>
  <TotalTime>228</TotalTime>
  <Words>427</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Century Gothic</vt:lpstr>
      <vt:lpstr>FSBrabo</vt:lpstr>
      <vt:lpstr>Garamond</vt:lpstr>
      <vt:lpstr>Gill Sans MT</vt:lpstr>
      <vt:lpstr>Minion-Regular</vt:lpstr>
      <vt:lpstr>ThiemeGulliver2011-Bold</vt:lpstr>
      <vt:lpstr>ThiemeGulliver2011-Regular</vt:lpstr>
      <vt:lpstr>Wingdings</vt:lpstr>
      <vt:lpstr>SavonVTI</vt:lpstr>
      <vt:lpstr>Lombard Reflex Test </vt:lpstr>
      <vt:lpstr>SUBTOPICS  </vt:lpstr>
      <vt:lpstr>INTRODUCTION</vt:lpstr>
      <vt:lpstr>PRINCIPLE</vt:lpstr>
      <vt:lpstr>PowerPoint Presentation</vt:lpstr>
      <vt:lpstr>PROCEDURE</vt:lpstr>
      <vt:lpstr>DIAGNOSIS</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sourav kumar</dc:creator>
  <cp:lastModifiedBy>sourav kumar</cp:lastModifiedBy>
  <cp:revision>15</cp:revision>
  <dcterms:created xsi:type="dcterms:W3CDTF">2020-11-17T05:21:33Z</dcterms:created>
  <dcterms:modified xsi:type="dcterms:W3CDTF">2020-11-21T12:24:55Z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