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57" r:id="rId4"/>
    <p:sldId id="258" r:id="rId5"/>
    <p:sldId id="266" r:id="rId6"/>
    <p:sldId id="259" r:id="rId7"/>
    <p:sldId id="260" r:id="rId8"/>
    <p:sldId id="261" r:id="rId9"/>
    <p:sldId id="264" r:id="rId10"/>
    <p:sldId id="263" r:id="rId11"/>
    <p:sldId id="265"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660060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1333902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1601448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78412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4135759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B584024-D720-4DF5-9307-9CE902BDA255}" type="datetimeFigureOut">
              <a:rPr lang="en-IN" smtClean="0"/>
              <a:t>26-11-2020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40678635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B584024-D720-4DF5-9307-9CE902BDA255}" type="datetimeFigureOut">
              <a:rPr lang="en-IN" smtClean="0"/>
              <a:t>26-11-2020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0470692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8167548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422833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D9143-46D3-4732-8AA7-D302EFCCF16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BBF7D39-BAC1-457D-B890-F5C9CDEB38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27785F9-BB8B-45C6-868D-37AAE3B82FFE}"/>
              </a:ext>
            </a:extLst>
          </p:cNvPr>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a:extLst>
              <a:ext uri="{FF2B5EF4-FFF2-40B4-BE49-F238E27FC236}">
                <a16:creationId xmlns:a16="http://schemas.microsoft.com/office/drawing/2014/main" id="{C1CBAE74-F25D-4700-8869-171F9B494DD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BC4163-4346-41C1-A652-EB0832193448}"/>
              </a:ext>
            </a:extLst>
          </p:cNvPr>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528279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60893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584024-D720-4DF5-9307-9CE902BDA255}" type="datetimeFigureOut">
              <a:rPr lang="en-IN" smtClean="0"/>
              <a:t>26-11-2020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995278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329175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584024-D720-4DF5-9307-9CE902BDA255}" type="datetimeFigureOut">
              <a:rPr lang="en-IN" smtClean="0"/>
              <a:t>26-11-2020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418694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584024-D720-4DF5-9307-9CE902BDA255}" type="datetimeFigureOut">
              <a:rPr lang="en-IN" smtClean="0"/>
              <a:t>26-11-2020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86367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B584024-D720-4DF5-9307-9CE902BDA255}" type="datetimeFigureOut">
              <a:rPr lang="en-IN" smtClean="0"/>
              <a:t>26-11-2020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1258498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3534680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B584024-D720-4DF5-9307-9CE902BDA255}" type="datetimeFigureOut">
              <a:rPr lang="en-IN" smtClean="0"/>
              <a:t>26-11-2020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77BA63-1197-4980-AA9B-D0A9E9AAF87F}" type="slidenum">
              <a:rPr lang="en-IN" smtClean="0"/>
              <a:t>‹#›</a:t>
            </a:fld>
            <a:endParaRPr lang="en-IN"/>
          </a:p>
        </p:txBody>
      </p:sp>
    </p:spTree>
    <p:extLst>
      <p:ext uri="{BB962C8B-B14F-4D97-AF65-F5344CB8AC3E}">
        <p14:creationId xmlns:p14="http://schemas.microsoft.com/office/powerpoint/2010/main" val="207260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DB584024-D720-4DF5-9307-9CE902BDA255}" type="datetimeFigureOut">
              <a:rPr lang="en-IN" smtClean="0"/>
              <a:t>26-11-2020</a:t>
            </a:fld>
            <a:endParaRPr lang="en-IN"/>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IN"/>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477BA63-1197-4980-AA9B-D0A9E9AAF87F}" type="slidenum">
              <a:rPr lang="en-IN" smtClean="0"/>
              <a:t>‹#›</a:t>
            </a:fld>
            <a:endParaRPr lang="en-IN"/>
          </a:p>
        </p:txBody>
      </p:sp>
    </p:spTree>
    <p:extLst>
      <p:ext uri="{BB962C8B-B14F-4D97-AF65-F5344CB8AC3E}">
        <p14:creationId xmlns:p14="http://schemas.microsoft.com/office/powerpoint/2010/main" val="3557787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FD2F2-B218-466D-B5A6-E93A304BB9A5}"/>
              </a:ext>
            </a:extLst>
          </p:cNvPr>
          <p:cNvSpPr>
            <a:spLocks noGrp="1"/>
          </p:cNvSpPr>
          <p:nvPr>
            <p:ph type="ctrTitle"/>
          </p:nvPr>
        </p:nvSpPr>
        <p:spPr/>
        <p:txBody>
          <a:bodyPr>
            <a:normAutofit/>
          </a:bodyPr>
          <a:lstStyle/>
          <a:p>
            <a:r>
              <a:rPr lang="en-GB" sz="3600" b="1" dirty="0">
                <a:effectLst/>
                <a:highlight>
                  <a:srgbClr val="D3D3D3"/>
                </a:highlight>
                <a:latin typeface="Times New Roman" panose="02020603050405020304" pitchFamily="18" charset="0"/>
                <a:ea typeface="Times New Roman" panose="02020603050405020304" pitchFamily="18" charset="0"/>
                <a:cs typeface="Times New Roman" panose="02020603050405020304" pitchFamily="18" charset="0"/>
              </a:rPr>
              <a:t>DOERFLER-STEWART TEST</a:t>
            </a:r>
            <a:br>
              <a:rPr lang="en-IN" sz="3600" b="1" dirty="0">
                <a:effectLst/>
                <a:latin typeface="Cambria" panose="02040503050406030204" pitchFamily="18" charset="0"/>
                <a:ea typeface="Times New Roman" panose="02020603050405020304" pitchFamily="18" charset="0"/>
                <a:cs typeface="Times New Roman" panose="02020603050405020304" pitchFamily="18" charset="0"/>
              </a:rPr>
            </a:br>
            <a:endParaRPr lang="en-IN" sz="9600" dirty="0"/>
          </a:p>
        </p:txBody>
      </p:sp>
      <p:sp>
        <p:nvSpPr>
          <p:cNvPr id="3" name="Subtitle 2">
            <a:extLst>
              <a:ext uri="{FF2B5EF4-FFF2-40B4-BE49-F238E27FC236}">
                <a16:creationId xmlns:a16="http://schemas.microsoft.com/office/drawing/2014/main" id="{EABF0C84-9599-4C66-93E3-C753D626329F}"/>
              </a:ext>
            </a:extLst>
          </p:cNvPr>
          <p:cNvSpPr>
            <a:spLocks noGrp="1"/>
          </p:cNvSpPr>
          <p:nvPr>
            <p:ph type="subTitle" idx="1"/>
          </p:nvPr>
        </p:nvSpPr>
        <p:spPr>
          <a:xfrm>
            <a:off x="6487886" y="2957804"/>
            <a:ext cx="7004180" cy="293914"/>
          </a:xfrm>
        </p:spPr>
        <p:txBody>
          <a:bodyPr>
            <a:normAutofit fontScale="55000" lnSpcReduction="20000"/>
          </a:bodyPr>
          <a:lstStyle/>
          <a:p>
            <a:r>
              <a:rPr lang="en-IN" dirty="0"/>
              <a:t>-Geeta </a:t>
            </a:r>
            <a:r>
              <a:rPr lang="en-IN" dirty="0" err="1"/>
              <a:t>Alimchandani</a:t>
            </a:r>
            <a:endParaRPr lang="en-IN" dirty="0"/>
          </a:p>
        </p:txBody>
      </p:sp>
    </p:spTree>
    <p:extLst>
      <p:ext uri="{BB962C8B-B14F-4D97-AF65-F5344CB8AC3E}">
        <p14:creationId xmlns:p14="http://schemas.microsoft.com/office/powerpoint/2010/main" val="2587120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EC5DF-6EA2-4778-95A6-FD33C8F042A8}"/>
              </a:ext>
            </a:extLst>
          </p:cNvPr>
          <p:cNvSpPr>
            <a:spLocks noGrp="1"/>
          </p:cNvSpPr>
          <p:nvPr>
            <p:ph type="title"/>
          </p:nvPr>
        </p:nvSpPr>
        <p:spPr/>
        <p:txBody>
          <a:bodyPr/>
          <a:lstStyle/>
          <a:p>
            <a:r>
              <a:rPr lang="en-IN" dirty="0"/>
              <a:t>RESULT </a:t>
            </a:r>
          </a:p>
        </p:txBody>
      </p:sp>
      <p:sp>
        <p:nvSpPr>
          <p:cNvPr id="3" name="Content Placeholder 2">
            <a:extLst>
              <a:ext uri="{FF2B5EF4-FFF2-40B4-BE49-F238E27FC236}">
                <a16:creationId xmlns:a16="http://schemas.microsoft.com/office/drawing/2014/main" id="{E96D4303-18CC-4A95-B8DA-9F1834BFC609}"/>
              </a:ext>
            </a:extLst>
          </p:cNvPr>
          <p:cNvSpPr>
            <a:spLocks noGrp="1"/>
          </p:cNvSpPr>
          <p:nvPr>
            <p:ph idx="1"/>
          </p:nvPr>
        </p:nvSpPr>
        <p:spPr/>
        <p:txBody>
          <a:bodyPr/>
          <a:lstStyle/>
          <a:p>
            <a:r>
              <a:rPr lang="en-IN" dirty="0"/>
              <a:t>IF THE THRESHOLDS ARE NOT IN THE NORMATIVE RANGE IT IS FUNCTIONAL HEARING LOSS ,</a:t>
            </a:r>
          </a:p>
          <a:p>
            <a:r>
              <a:rPr lang="en-IN" dirty="0"/>
              <a:t>IF IN THE NORMATIVE RANGE ORGANIC HEARING LOSS IS PRESENT</a:t>
            </a:r>
          </a:p>
        </p:txBody>
      </p:sp>
    </p:spTree>
    <p:extLst>
      <p:ext uri="{BB962C8B-B14F-4D97-AF65-F5344CB8AC3E}">
        <p14:creationId xmlns:p14="http://schemas.microsoft.com/office/powerpoint/2010/main" val="2305286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F0C55-C0A5-4C76-B550-62AF21FDA077}"/>
              </a:ext>
            </a:extLst>
          </p:cNvPr>
          <p:cNvSpPr>
            <a:spLocks noGrp="1"/>
          </p:cNvSpPr>
          <p:nvPr>
            <p:ph type="title"/>
          </p:nvPr>
        </p:nvSpPr>
        <p:spPr/>
        <p:txBody>
          <a:bodyPr/>
          <a:lstStyle/>
          <a:p>
            <a:r>
              <a:rPr lang="en-IN" dirty="0"/>
              <a:t>CONCLUSION</a:t>
            </a:r>
          </a:p>
        </p:txBody>
      </p:sp>
      <p:sp>
        <p:nvSpPr>
          <p:cNvPr id="3" name="Content Placeholder 2">
            <a:extLst>
              <a:ext uri="{FF2B5EF4-FFF2-40B4-BE49-F238E27FC236}">
                <a16:creationId xmlns:a16="http://schemas.microsoft.com/office/drawing/2014/main" id="{BE734672-ED42-47F9-8A69-6D91568DCB83}"/>
              </a:ext>
            </a:extLst>
          </p:cNvPr>
          <p:cNvSpPr>
            <a:spLocks noGrp="1"/>
          </p:cNvSpPr>
          <p:nvPr>
            <p:ph idx="1"/>
          </p:nvPr>
        </p:nvSpPr>
        <p:spPr/>
        <p:txBody>
          <a:bodyPr/>
          <a:lstStyle/>
          <a:p>
            <a:r>
              <a:rPr lang="en-IN" dirty="0"/>
              <a:t>THE TEST IS NOT WIDELY USED BUT WAS ONE OF THE PRIMARY TESTS TO RULE OUT FUCTIONAL HEARING LOSS .</a:t>
            </a:r>
          </a:p>
        </p:txBody>
      </p:sp>
    </p:spTree>
    <p:extLst>
      <p:ext uri="{BB962C8B-B14F-4D97-AF65-F5344CB8AC3E}">
        <p14:creationId xmlns:p14="http://schemas.microsoft.com/office/powerpoint/2010/main" val="1453776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86A4D-384A-4619-A976-614AA378162F}"/>
              </a:ext>
            </a:extLst>
          </p:cNvPr>
          <p:cNvSpPr>
            <a:spLocks noGrp="1"/>
          </p:cNvSpPr>
          <p:nvPr>
            <p:ph type="title"/>
          </p:nvPr>
        </p:nvSpPr>
        <p:spPr>
          <a:xfrm>
            <a:off x="5128102" y="0"/>
            <a:ext cx="7063898" cy="572506"/>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509D7D4E-8A5A-4DCF-92CF-1150E7C3EF97}"/>
              </a:ext>
            </a:extLst>
          </p:cNvPr>
          <p:cNvSpPr>
            <a:spLocks noGrp="1"/>
          </p:cNvSpPr>
          <p:nvPr>
            <p:ph idx="1"/>
          </p:nvPr>
        </p:nvSpPr>
        <p:spPr>
          <a:xfrm>
            <a:off x="913775" y="1203649"/>
            <a:ext cx="10364452" cy="4587551"/>
          </a:xfrm>
        </p:spPr>
        <p:txBody>
          <a:bodyPr>
            <a:normAutofit/>
          </a:bodyPr>
          <a:lstStyle/>
          <a:p>
            <a:pPr algn="just"/>
            <a:r>
              <a:rPr lang="en-GB" sz="1800" b="1" dirty="0">
                <a:effectLst/>
                <a:latin typeface="Cambria" panose="02040503050406030204" pitchFamily="18" charset="0"/>
                <a:ea typeface="Times New Roman" panose="02020603050405020304" pitchFamily="18" charset="0"/>
              </a:rPr>
              <a:t>Reference</a:t>
            </a:r>
            <a:endParaRPr lang="en-IN" sz="1800" b="1" dirty="0">
              <a:effectLst/>
              <a:latin typeface="Times New Roman" panose="02020603050405020304" pitchFamily="18" charset="0"/>
              <a:ea typeface="Times New Roman" panose="02020603050405020304" pitchFamily="18" charset="0"/>
            </a:endParaRPr>
          </a:p>
          <a:p>
            <a:pPr marL="457200" indent="-457200" algn="just">
              <a:lnSpc>
                <a:spcPct val="115000"/>
              </a:lnSpc>
              <a:spcAft>
                <a:spcPts val="1000"/>
              </a:spcAft>
            </a:pP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Rintelman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W. F., Schwan, S. A, &amp; Blakley, B. W. (1991). </a:t>
            </a: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Pseudohypacusis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Otolaryngologic Clinics of North America</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 24</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(2), 381-390.</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Silman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S., &amp; Silverman, C. A. Functional hearing impairment. In S. </a:t>
            </a: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Silman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&amp; C. A. Silverman,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Auditory diagnosis: Principles and applications</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(pp. 137-157). New York: Academic press, Inc.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15000"/>
              </a:lnSpc>
              <a:spcAft>
                <a:spcPts val="1000"/>
              </a:spcAft>
            </a:pP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Stach</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B. A. (1998). </a:t>
            </a:r>
            <a:r>
              <a:rPr lang="en-GB" sz="1800" i="1" dirty="0">
                <a:effectLst/>
                <a:latin typeface="Times New Roman" panose="02020603050405020304" pitchFamily="18" charset="0"/>
                <a:ea typeface="Calibri" panose="020F0502020204030204" pitchFamily="34" charset="0"/>
                <a:cs typeface="Times New Roman" panose="02020603050405020304" pitchFamily="18" charset="0"/>
              </a:rPr>
              <a:t>Clinical audiology: an introduction.</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 Singular publishing group, Inc.</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Articles from North American Clinics of otolaryngology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963791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1A602-C8F8-4834-B784-8EB3800EE5A4}"/>
              </a:ext>
            </a:extLst>
          </p:cNvPr>
          <p:cNvSpPr>
            <a:spLocks noGrp="1"/>
          </p:cNvSpPr>
          <p:nvPr>
            <p:ph type="title"/>
          </p:nvPr>
        </p:nvSpPr>
        <p:spPr>
          <a:xfrm>
            <a:off x="913773" y="2895186"/>
            <a:ext cx="10364451" cy="1596177"/>
          </a:xfrm>
        </p:spPr>
        <p:txBody>
          <a:bodyPr/>
          <a:lstStyle/>
          <a:p>
            <a:r>
              <a:rPr lang="en-IN" dirty="0"/>
              <a:t>Thank you</a:t>
            </a:r>
          </a:p>
        </p:txBody>
      </p:sp>
      <p:sp>
        <p:nvSpPr>
          <p:cNvPr id="3" name="Content Placeholder 2">
            <a:extLst>
              <a:ext uri="{FF2B5EF4-FFF2-40B4-BE49-F238E27FC236}">
                <a16:creationId xmlns:a16="http://schemas.microsoft.com/office/drawing/2014/main" id="{D8A51385-79C0-4ECD-B402-F1511C144EEC}"/>
              </a:ext>
            </a:extLst>
          </p:cNvPr>
          <p:cNvSpPr>
            <a:spLocks noGrp="1"/>
          </p:cNvSpPr>
          <p:nvPr>
            <p:ph idx="1"/>
          </p:nvPr>
        </p:nvSpPr>
        <p:spPr/>
        <p:txBody>
          <a:bodyPr/>
          <a:lstStyle/>
          <a:p>
            <a:pPr marL="0" indent="0">
              <a:buNone/>
            </a:pPr>
            <a:endParaRPr lang="en-IN" dirty="0"/>
          </a:p>
        </p:txBody>
      </p:sp>
    </p:spTree>
    <p:extLst>
      <p:ext uri="{BB962C8B-B14F-4D97-AF65-F5344CB8AC3E}">
        <p14:creationId xmlns:p14="http://schemas.microsoft.com/office/powerpoint/2010/main" val="4176054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D8662-CE3A-4CD3-B390-3ACE8F8C6373}"/>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B757C85F-FF93-4A7F-A149-BE3BDAD4371D}"/>
              </a:ext>
            </a:extLst>
          </p:cNvPr>
          <p:cNvSpPr>
            <a:spLocks noGrp="1"/>
          </p:cNvSpPr>
          <p:nvPr>
            <p:ph sz="quarter" idx="13"/>
          </p:nvPr>
        </p:nvSpPr>
        <p:spPr/>
        <p:txBody>
          <a:bodyPr/>
          <a:lstStyle/>
          <a:p>
            <a:r>
              <a:rPr lang="en-IN" dirty="0"/>
              <a:t>Introduction</a:t>
            </a:r>
          </a:p>
          <a:p>
            <a:r>
              <a:rPr lang="en-IN" dirty="0"/>
              <a:t>Principle</a:t>
            </a:r>
          </a:p>
          <a:p>
            <a:r>
              <a:rPr lang="en-IN" dirty="0"/>
              <a:t>Procedure</a:t>
            </a:r>
          </a:p>
          <a:p>
            <a:r>
              <a:rPr lang="en-IN" dirty="0"/>
              <a:t>Diagnosis</a:t>
            </a:r>
          </a:p>
          <a:p>
            <a:r>
              <a:rPr lang="en-IN" dirty="0"/>
              <a:t>Result</a:t>
            </a:r>
          </a:p>
          <a:p>
            <a:r>
              <a:rPr lang="en-IN" dirty="0"/>
              <a:t>Conclusion</a:t>
            </a:r>
          </a:p>
          <a:p>
            <a:r>
              <a:rPr lang="en-IN" dirty="0"/>
              <a:t>reference</a:t>
            </a:r>
          </a:p>
          <a:p>
            <a:endParaRPr lang="en-IN" dirty="0"/>
          </a:p>
          <a:p>
            <a:endParaRPr lang="en-IN" dirty="0"/>
          </a:p>
        </p:txBody>
      </p:sp>
    </p:spTree>
    <p:extLst>
      <p:ext uri="{BB962C8B-B14F-4D97-AF65-F5344CB8AC3E}">
        <p14:creationId xmlns:p14="http://schemas.microsoft.com/office/powerpoint/2010/main" val="2049264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34A25-FB31-497C-AFEB-A7C751ACAE45}"/>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id="{B654FB99-F545-41C8-8690-B5A2466C099F}"/>
              </a:ext>
            </a:extLst>
          </p:cNvPr>
          <p:cNvSpPr>
            <a:spLocks noGrp="1"/>
          </p:cNvSpPr>
          <p:nvPr>
            <p:ph idx="1"/>
          </p:nvPr>
        </p:nvSpPr>
        <p:spPr/>
        <p:txBody>
          <a:bodyPr/>
          <a:lstStyle/>
          <a:p>
            <a:pPr marL="0" indent="0">
              <a:buNone/>
            </a:pP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The </a:t>
            </a:r>
            <a:r>
              <a:rPr lang="en-GB" sz="1800" dirty="0" err="1">
                <a:effectLst/>
                <a:latin typeface="Times New Roman" panose="02020603050405020304" pitchFamily="18" charset="0"/>
                <a:ea typeface="Calibri" panose="020F0502020204030204" pitchFamily="34" charset="0"/>
                <a:cs typeface="Times New Roman" panose="02020603050405020304" pitchFamily="18" charset="0"/>
              </a:rPr>
              <a:t>Doerfler</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-Stewart test </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a:t>
            </a:r>
            <a:r>
              <a:rPr lang="en-GB" sz="1800" dirty="0" err="1">
                <a:solidFill>
                  <a:srgbClr val="0070C0"/>
                </a:solidFill>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Doerfler</a:t>
            </a:r>
            <a:r>
              <a:rPr lang="en-GB" sz="1800" dirty="0">
                <a:solidFill>
                  <a:srgbClr val="0070C0"/>
                </a:solidFill>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and Stewart, 1946</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was one of the earliest tests for the detection of functional hearing loss. The purpose of the test is to detect the presence of functional hearing loss</a:t>
            </a:r>
            <a:r>
              <a:rPr lang="en-GB" sz="1800" dirty="0">
                <a:latin typeface="Times New Roman" panose="02020603050405020304" pitchFamily="18" charset="0"/>
                <a:ea typeface="Calibri" panose="020F0502020204030204" pitchFamily="34" charset="0"/>
                <a:cs typeface="Times New Roman" panose="02020603050405020304" pitchFamily="18" charset="0"/>
              </a:rPr>
              <a:t>. </a:t>
            </a:r>
            <a:r>
              <a:rPr lang="en-GB" sz="1800" dirty="0">
                <a:highlight>
                  <a:srgbClr val="D3D3D3"/>
                </a:highlight>
                <a:latin typeface="Times New Roman" panose="02020603050405020304" pitchFamily="18" charset="0"/>
                <a:ea typeface="Calibri" panose="020F0502020204030204" pitchFamily="34" charset="0"/>
                <a:cs typeface="Times New Roman" panose="02020603050405020304" pitchFamily="18" charset="0"/>
              </a:rPr>
              <a:t>The test has also been administered</a:t>
            </a:r>
            <a:r>
              <a:rPr lang="en-GB" sz="1800" dirty="0">
                <a:latin typeface="Times New Roman" panose="02020603050405020304" pitchFamily="18" charset="0"/>
                <a:ea typeface="Calibri" panose="020F0502020204030204" pitchFamily="34" charset="0"/>
                <a:cs typeface="Times New Roman" panose="02020603050405020304" pitchFamily="18" charset="0"/>
              </a:rPr>
              <a:t> </a:t>
            </a:r>
            <a:r>
              <a:rPr lang="en-GB" sz="1800" dirty="0">
                <a:highlight>
                  <a:srgbClr val="D3D3D3"/>
                </a:highlight>
                <a:latin typeface="Times New Roman" panose="02020603050405020304" pitchFamily="18" charset="0"/>
                <a:ea typeface="Calibri" panose="020F0502020204030204" pitchFamily="34" charset="0"/>
                <a:cs typeface="Times New Roman" panose="02020603050405020304" pitchFamily="18" charset="0"/>
              </a:rPr>
              <a:t>in the monaural mode in order to detect the presence of unilateral functional hearing loss</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endParaRPr lang="en-GB" sz="1800" dirty="0">
              <a:highlight>
                <a:srgbClr val="D3D3D3"/>
              </a:highligh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THIS TEST REQUIRES DUAL CHANNEL AUDIOMETER AS IT USES IPSILATERAL MASKING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39705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339F8-E069-4622-9B9C-81573C29554C}"/>
              </a:ext>
            </a:extLst>
          </p:cNvPr>
          <p:cNvSpPr>
            <a:spLocks noGrp="1"/>
          </p:cNvSpPr>
          <p:nvPr>
            <p:ph type="title"/>
          </p:nvPr>
        </p:nvSpPr>
        <p:spPr/>
        <p:txBody>
          <a:bodyPr/>
          <a:lstStyle/>
          <a:p>
            <a:r>
              <a:rPr lang="en-IN" dirty="0"/>
              <a:t>PRINCIPLE</a:t>
            </a:r>
          </a:p>
        </p:txBody>
      </p:sp>
      <p:sp>
        <p:nvSpPr>
          <p:cNvPr id="3" name="Content Placeholder 2">
            <a:extLst>
              <a:ext uri="{FF2B5EF4-FFF2-40B4-BE49-F238E27FC236}">
                <a16:creationId xmlns:a16="http://schemas.microsoft.com/office/drawing/2014/main" id="{D8EA29DA-B7F5-4D9E-822C-5F736608486C}"/>
              </a:ext>
            </a:extLst>
          </p:cNvPr>
          <p:cNvSpPr>
            <a:spLocks noGrp="1"/>
          </p:cNvSpPr>
          <p:nvPr>
            <p:ph idx="1"/>
          </p:nvPr>
        </p:nvSpPr>
        <p:spPr>
          <a:xfrm>
            <a:off x="913775" y="1847461"/>
            <a:ext cx="10364452" cy="4392022"/>
          </a:xfrm>
        </p:spPr>
        <p:txBody>
          <a:bodyPr>
            <a:normAutofit fontScale="85000" lnSpcReduction="10000"/>
          </a:bodyPr>
          <a:lstStyle/>
          <a:p>
            <a:r>
              <a:rPr lang="en-GB" sz="2400" dirty="0">
                <a:effectLst/>
                <a:highlight>
                  <a:srgbClr val="D3D3D3"/>
                </a:highlight>
                <a:latin typeface="Times New Roman" panose="02020603050405020304" pitchFamily="18" charset="0"/>
                <a:ea typeface="Calibri" panose="020F0502020204030204" pitchFamily="34" charset="0"/>
              </a:rPr>
              <a:t>The basic principle of the </a:t>
            </a:r>
            <a:r>
              <a:rPr lang="en-GB" sz="2400" dirty="0" err="1">
                <a:effectLst/>
                <a:highlight>
                  <a:srgbClr val="D3D3D3"/>
                </a:highlight>
                <a:latin typeface="Times New Roman" panose="02020603050405020304" pitchFamily="18" charset="0"/>
                <a:ea typeface="Calibri" panose="020F0502020204030204" pitchFamily="34" charset="0"/>
              </a:rPr>
              <a:t>Doerfler</a:t>
            </a:r>
            <a:r>
              <a:rPr lang="en-GB" sz="2400" dirty="0">
                <a:effectLst/>
                <a:highlight>
                  <a:srgbClr val="D3D3D3"/>
                </a:highlight>
                <a:latin typeface="Times New Roman" panose="02020603050405020304" pitchFamily="18" charset="0"/>
                <a:ea typeface="Calibri" panose="020F0502020204030204" pitchFamily="34" charset="0"/>
              </a:rPr>
              <a:t>-Stewart test is the disruption by noise of the loudness yardstick</a:t>
            </a:r>
            <a:r>
              <a:rPr lang="en-GB" sz="2400" dirty="0">
                <a:effectLst/>
                <a:latin typeface="Times New Roman" panose="02020603050405020304" pitchFamily="18" charset="0"/>
                <a:ea typeface="Calibri" panose="020F0502020204030204" pitchFamily="34" charset="0"/>
              </a:rPr>
              <a:t> </a:t>
            </a:r>
            <a:r>
              <a:rPr lang="en-GB" sz="2400" dirty="0">
                <a:effectLst/>
                <a:highlight>
                  <a:srgbClr val="D3D3D3"/>
                </a:highlight>
                <a:latin typeface="Times New Roman" panose="02020603050405020304" pitchFamily="18" charset="0"/>
                <a:ea typeface="Calibri" panose="020F0502020204030204" pitchFamily="34" charset="0"/>
              </a:rPr>
              <a:t>employed by functional hearing loss subjects to present consistent audiologic results. The more the noise and procedure confuses the patient, the more effective the test in detecting the presence of functional</a:t>
            </a:r>
            <a:r>
              <a:rPr lang="en-GB" sz="2400" dirty="0">
                <a:effectLst/>
                <a:latin typeface="Times New Roman" panose="02020603050405020304" pitchFamily="18" charset="0"/>
                <a:ea typeface="Calibri" panose="020F0502020204030204" pitchFamily="34" charset="0"/>
              </a:rPr>
              <a:t> </a:t>
            </a:r>
            <a:r>
              <a:rPr lang="en-GB" sz="2400" dirty="0">
                <a:effectLst/>
                <a:highlight>
                  <a:srgbClr val="D3D3D3"/>
                </a:highlight>
                <a:latin typeface="Times New Roman" panose="02020603050405020304" pitchFamily="18" charset="0"/>
                <a:ea typeface="Calibri" panose="020F0502020204030204" pitchFamily="34" charset="0"/>
              </a:rPr>
              <a:t>hearing loss</a:t>
            </a:r>
            <a:r>
              <a:rPr lang="en-GB" sz="2400" dirty="0">
                <a:effectLst/>
                <a:latin typeface="Times New Roman" panose="02020603050405020304" pitchFamily="18" charset="0"/>
                <a:ea typeface="Calibri" panose="020F0502020204030204" pitchFamily="34" charset="0"/>
              </a:rPr>
              <a:t>.</a:t>
            </a:r>
          </a:p>
          <a:p>
            <a:endParaRPr lang="en-GB" sz="1800" dirty="0">
              <a:latin typeface="Times New Roman" panose="02020603050405020304" pitchFamily="18" charset="0"/>
            </a:endParaRPr>
          </a:p>
          <a:p>
            <a:r>
              <a:rPr lang="en-GB" sz="2800" dirty="0">
                <a:effectLst/>
                <a:highlight>
                  <a:srgbClr val="D3D3D3"/>
                </a:highlight>
                <a:latin typeface="Times New Roman" panose="02020603050405020304" pitchFamily="18" charset="0"/>
                <a:ea typeface="Calibri" panose="020F0502020204030204" pitchFamily="34" charset="0"/>
              </a:rPr>
              <a:t>The noise should be saw tooth noise (</a:t>
            </a:r>
            <a:r>
              <a:rPr lang="en-GB" sz="2800" dirty="0" err="1">
                <a:solidFill>
                  <a:srgbClr val="0070C0"/>
                </a:solidFill>
                <a:effectLst/>
                <a:highlight>
                  <a:srgbClr val="D3D3D3"/>
                </a:highlight>
                <a:latin typeface="Times New Roman" panose="02020603050405020304" pitchFamily="18" charset="0"/>
                <a:ea typeface="Calibri" panose="020F0502020204030204" pitchFamily="34" charset="0"/>
              </a:rPr>
              <a:t>Doerfler</a:t>
            </a:r>
            <a:r>
              <a:rPr lang="en-GB" sz="2800" dirty="0">
                <a:solidFill>
                  <a:srgbClr val="0070C0"/>
                </a:solidFill>
                <a:effectLst/>
                <a:highlight>
                  <a:srgbClr val="D3D3D3"/>
                </a:highlight>
                <a:latin typeface="Times New Roman" panose="02020603050405020304" pitchFamily="18" charset="0"/>
                <a:ea typeface="Calibri" panose="020F0502020204030204" pitchFamily="34" charset="0"/>
              </a:rPr>
              <a:t> &amp; Stewart, 1946</a:t>
            </a:r>
            <a:r>
              <a:rPr lang="en-GB" sz="2800" dirty="0">
                <a:effectLst/>
                <a:highlight>
                  <a:srgbClr val="D3D3D3"/>
                </a:highlight>
                <a:latin typeface="Times New Roman" panose="02020603050405020304" pitchFamily="18" charset="0"/>
                <a:ea typeface="Calibri" panose="020F0502020204030204" pitchFamily="34" charset="0"/>
              </a:rPr>
              <a:t>) which is psychologically more disruptive than other noises</a:t>
            </a:r>
            <a:r>
              <a:rPr lang="en-GB" sz="2800" dirty="0">
                <a:effectLst/>
                <a:latin typeface="Times New Roman" panose="02020603050405020304" pitchFamily="18" charset="0"/>
                <a:ea typeface="Calibri" panose="020F0502020204030204" pitchFamily="34" charset="0"/>
              </a:rPr>
              <a:t> (</a:t>
            </a:r>
            <a:r>
              <a:rPr lang="en-GB" sz="2800" dirty="0" err="1">
                <a:solidFill>
                  <a:srgbClr val="0070C0"/>
                </a:solidFill>
                <a:effectLst/>
                <a:latin typeface="Times New Roman" panose="02020603050405020304" pitchFamily="18" charset="0"/>
                <a:ea typeface="Calibri" panose="020F0502020204030204" pitchFamily="34" charset="0"/>
              </a:rPr>
              <a:t>Doerfler</a:t>
            </a:r>
            <a:r>
              <a:rPr lang="en-GB" sz="2800" dirty="0">
                <a:solidFill>
                  <a:srgbClr val="0070C0"/>
                </a:solidFill>
                <a:effectLst/>
                <a:latin typeface="Times New Roman" panose="02020603050405020304" pitchFamily="18" charset="0"/>
                <a:ea typeface="Calibri" panose="020F0502020204030204" pitchFamily="34" charset="0"/>
              </a:rPr>
              <a:t> &amp; Epstein, 1956</a:t>
            </a:r>
            <a:r>
              <a:rPr lang="en-GB" sz="2800" dirty="0">
                <a:effectLst/>
                <a:latin typeface="Times New Roman" panose="02020603050405020304" pitchFamily="18" charset="0"/>
                <a:ea typeface="Calibri" panose="020F0502020204030204" pitchFamily="34" charset="0"/>
              </a:rPr>
              <a:t>).</a:t>
            </a:r>
          </a:p>
          <a:p>
            <a:r>
              <a:rPr lang="en-GB" sz="2600" dirty="0">
                <a:latin typeface="Times New Roman" panose="02020603050405020304" pitchFamily="18" charset="0"/>
              </a:rPr>
              <a:t>Stimuli used must be spondees.</a:t>
            </a:r>
            <a:endParaRPr lang="en-IN" sz="2600" dirty="0"/>
          </a:p>
          <a:p>
            <a:endParaRPr lang="en-IN" dirty="0"/>
          </a:p>
        </p:txBody>
      </p:sp>
    </p:spTree>
    <p:extLst>
      <p:ext uri="{BB962C8B-B14F-4D97-AF65-F5344CB8AC3E}">
        <p14:creationId xmlns:p14="http://schemas.microsoft.com/office/powerpoint/2010/main" val="236505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F34A0-05E9-44E1-B07A-7B74ADE23F33}"/>
              </a:ext>
            </a:extLst>
          </p:cNvPr>
          <p:cNvSpPr>
            <a:spLocks noGrp="1"/>
          </p:cNvSpPr>
          <p:nvPr>
            <p:ph type="title"/>
          </p:nvPr>
        </p:nvSpPr>
        <p:spPr>
          <a:xfrm>
            <a:off x="1389637" y="5327780"/>
            <a:ext cx="8062274" cy="889747"/>
          </a:xfrm>
        </p:spPr>
        <p:txBody>
          <a:bodyPr>
            <a:noAutofit/>
          </a:bodyPr>
          <a:lstStyle/>
          <a:p>
            <a:r>
              <a:rPr lang="en-US" sz="1800" b="0" i="0" cap="none" dirty="0">
                <a:solidFill>
                  <a:srgbClr val="202124"/>
                </a:solidFill>
                <a:effectLst/>
                <a:latin typeface="arial" panose="020B0604020202020204" pitchFamily="34" charset="0"/>
              </a:rPr>
              <a:t>The </a:t>
            </a:r>
            <a:r>
              <a:rPr lang="en-US" sz="1800" b="1" i="0" cap="none" dirty="0">
                <a:solidFill>
                  <a:srgbClr val="202124"/>
                </a:solidFill>
                <a:effectLst/>
                <a:latin typeface="arial" panose="020B0604020202020204" pitchFamily="34" charset="0"/>
              </a:rPr>
              <a:t>sawtooth</a:t>
            </a:r>
            <a:r>
              <a:rPr lang="en-US" sz="1800" b="0" i="0" cap="none" dirty="0">
                <a:solidFill>
                  <a:srgbClr val="202124"/>
                </a:solidFill>
                <a:effectLst/>
                <a:latin typeface="arial" panose="020B0604020202020204" pitchFamily="34" charset="0"/>
              </a:rPr>
              <a:t> wave (or saw wave) is a kind of non-sinusoidal waveform. ... While a square wave is constructed from only odd harmonics, a </a:t>
            </a:r>
            <a:r>
              <a:rPr lang="en-US" sz="1800" b="1" i="0" cap="none" dirty="0">
                <a:solidFill>
                  <a:srgbClr val="202124"/>
                </a:solidFill>
                <a:effectLst/>
                <a:latin typeface="arial" panose="020B0604020202020204" pitchFamily="34" charset="0"/>
              </a:rPr>
              <a:t>sawtooth</a:t>
            </a:r>
            <a:r>
              <a:rPr lang="en-US" sz="1800" b="0" i="0" cap="none" dirty="0">
                <a:solidFill>
                  <a:srgbClr val="202124"/>
                </a:solidFill>
                <a:effectLst/>
                <a:latin typeface="arial" panose="020B0604020202020204" pitchFamily="34" charset="0"/>
              </a:rPr>
              <a:t> wave's </a:t>
            </a:r>
            <a:r>
              <a:rPr lang="en-US" sz="1800" b="1" i="0" cap="none" dirty="0">
                <a:solidFill>
                  <a:srgbClr val="202124"/>
                </a:solidFill>
                <a:effectLst/>
                <a:latin typeface="arial" panose="020B0604020202020204" pitchFamily="34" charset="0"/>
              </a:rPr>
              <a:t>sound</a:t>
            </a:r>
            <a:r>
              <a:rPr lang="en-US" sz="1800" b="0" i="0" cap="none" dirty="0">
                <a:solidFill>
                  <a:srgbClr val="202124"/>
                </a:solidFill>
                <a:effectLst/>
                <a:latin typeface="arial" panose="020B0604020202020204" pitchFamily="34" charset="0"/>
              </a:rPr>
              <a:t> is harsh and clear and its spectrum contains both even and odd harmonics of the fundamental frequency.</a:t>
            </a:r>
            <a:endParaRPr lang="en-IN" sz="1800" cap="none" dirty="0"/>
          </a:p>
        </p:txBody>
      </p:sp>
      <p:pic>
        <p:nvPicPr>
          <p:cNvPr id="5" name="Content Placeholder 4">
            <a:extLst>
              <a:ext uri="{FF2B5EF4-FFF2-40B4-BE49-F238E27FC236}">
                <a16:creationId xmlns:a16="http://schemas.microsoft.com/office/drawing/2014/main" id="{A9906D72-4363-4129-8B19-9971C55715D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9837" y="326130"/>
            <a:ext cx="6128485" cy="4317177"/>
          </a:xfrm>
        </p:spPr>
      </p:pic>
    </p:spTree>
    <p:extLst>
      <p:ext uri="{BB962C8B-B14F-4D97-AF65-F5344CB8AC3E}">
        <p14:creationId xmlns:p14="http://schemas.microsoft.com/office/powerpoint/2010/main" val="323596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D9D6-6C20-41E8-AE4B-7DC4EC7D43D2}"/>
              </a:ext>
            </a:extLst>
          </p:cNvPr>
          <p:cNvSpPr>
            <a:spLocks noGrp="1"/>
          </p:cNvSpPr>
          <p:nvPr>
            <p:ph type="title"/>
          </p:nvPr>
        </p:nvSpPr>
        <p:spPr/>
        <p:txBody>
          <a:bodyPr/>
          <a:lstStyle/>
          <a:p>
            <a:r>
              <a:rPr lang="en-IN" dirty="0"/>
              <a:t>PROCEDURE</a:t>
            </a:r>
          </a:p>
        </p:txBody>
      </p:sp>
      <p:sp>
        <p:nvSpPr>
          <p:cNvPr id="3" name="Content Placeholder 2">
            <a:extLst>
              <a:ext uri="{FF2B5EF4-FFF2-40B4-BE49-F238E27FC236}">
                <a16:creationId xmlns:a16="http://schemas.microsoft.com/office/drawing/2014/main" id="{9DF15D99-9D57-4CE9-82CE-0772264D3DE5}"/>
              </a:ext>
            </a:extLst>
          </p:cNvPr>
          <p:cNvSpPr>
            <a:spLocks noGrp="1"/>
          </p:cNvSpPr>
          <p:nvPr>
            <p:ph idx="1"/>
          </p:nvPr>
        </p:nvSpPr>
        <p:spPr/>
        <p:txBody>
          <a:bodyPr>
            <a:normAutofit fontScale="85000" lnSpcReduction="20000"/>
          </a:bodyPr>
          <a:lstStyle/>
          <a:p>
            <a:pPr marL="342900" lvl="0" indent="-342900" algn="just">
              <a:lnSpc>
                <a:spcPct val="150000"/>
              </a:lnSpc>
              <a:spcAft>
                <a:spcPts val="1000"/>
              </a:spcAft>
              <a:buFont typeface="+mj-lt"/>
              <a:buAutoNum type="arabicPeriod"/>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Obtain SRT1 using the binaural ascending mode,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Calculate the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+ 5 dB value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Introduce 0 dB HL of noise, bilaterally, and increase the noise intensity in 5 dB steps until the patient can no longer repeat the spondaic words presented at the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+ 5 dB level. This level of noise is called the noise interference level (NIL).</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Font typeface="+mj-lt"/>
              <a:buAutoNum type="arabicPeriod"/>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Continue presenting the spondaic words at the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+ 5 dB level with the noise increasing above NIL in 5-dB steps until a noise level equivalent to NIL + 20 dB is reached. One spondaic word per noise level is presented</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4432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AF839-809D-4FF1-B19A-B43341ED2B3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74A7496-4FF2-4D39-B222-80FBA1FBEF9D}"/>
              </a:ext>
            </a:extLst>
          </p:cNvPr>
          <p:cNvSpPr>
            <a:spLocks noGrp="1"/>
          </p:cNvSpPr>
          <p:nvPr>
            <p:ph idx="1"/>
          </p:nvPr>
        </p:nvSpPr>
        <p:spPr/>
        <p:txBody>
          <a:bodyPr>
            <a:normAutofit fontScale="85000" lnSpcReduction="20000"/>
          </a:bodyPr>
          <a:lstStyle/>
          <a:p>
            <a:pPr marL="0" lvl="0" indent="0" algn="just">
              <a:lnSpc>
                <a:spcPct val="150000"/>
              </a:lnSpc>
              <a:spcAft>
                <a:spcPts val="1000"/>
              </a:spcAft>
              <a:buNone/>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5.  With the noise level at NIL + 20 dB, presented spondaic words, one per level, with the intensity of speech    decreasing in 5-dB steps until the level equivalent to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15 dB is reached.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50000"/>
              </a:lnSpc>
              <a:spcAft>
                <a:spcPts val="1000"/>
              </a:spcAft>
              <a:buNone/>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6.   With the speech at the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15 dB levels, decrease the noise in 10-dB steps, giving one spondaic word per level, until the lower limit of the audiometer is reached.</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AutoNum type="arabicPeriod" startAt="7"/>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Repeat step 1 to get the SRT</a:t>
            </a:r>
            <a:r>
              <a:rPr lang="en-GB" sz="18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2</a:t>
            </a:r>
            <a:r>
              <a:rPr lang="en-GB" sz="18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a:lnSpc>
                <a:spcPct val="150000"/>
              </a:lnSpc>
              <a:spcAft>
                <a:spcPts val="1000"/>
              </a:spcAft>
              <a:buFont typeface="Arial" panose="020B0604020202020204" pitchFamily="34" charset="0"/>
              <a:buAutoNum type="arabicPeriod" startAt="7"/>
            </a:pPr>
            <a:r>
              <a:rPr lang="en-GB" sz="18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Obtain the noise-detection threshold (NDT) using the binaural ascending mode and 5-dB increments.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1000"/>
              </a:spcAft>
              <a:buAutoNum type="arabicPeriod" startAt="7"/>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1293209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CBFE6-E8C3-47C6-9D1A-084E174C1955}"/>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1DBEE510-227B-4D46-A6BA-2998ABABB8AA}"/>
              </a:ext>
            </a:extLst>
          </p:cNvPr>
          <p:cNvSpPr>
            <a:spLocks noGrp="1"/>
          </p:cNvSpPr>
          <p:nvPr>
            <p:ph idx="1"/>
          </p:nvPr>
        </p:nvSpPr>
        <p:spPr/>
        <p:txBody>
          <a:bodyPr/>
          <a:lstStyle/>
          <a:p>
            <a:pPr marL="0" lvl="0"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9.  Calculate the following difference measures:</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SRT</a:t>
            </a:r>
            <a:r>
              <a:rPr lang="en-GB" sz="12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SRT</a:t>
            </a:r>
            <a:r>
              <a:rPr lang="en-GB" sz="12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2</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SRT</a:t>
            </a:r>
            <a:r>
              <a:rPr lang="en-GB" sz="12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NDT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SRT</a:t>
            </a:r>
            <a:r>
              <a:rPr lang="en-GB" sz="12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2</a:t>
            </a: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NDT</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SRT</a:t>
            </a:r>
            <a:r>
              <a:rPr lang="en-GB" sz="1200" baseline="-250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1</a:t>
            </a: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 + 5 – NIL, </a:t>
            </a:r>
          </a:p>
          <a:p>
            <a:pPr marL="457200" lvl="1" indent="0" algn="just">
              <a:lnSpc>
                <a:spcPct val="150000"/>
              </a:lnSpc>
              <a:spcAft>
                <a:spcPts val="1000"/>
              </a:spcAft>
              <a:buNone/>
            </a:pPr>
            <a:r>
              <a:rPr lang="en-GB" sz="1200" dirty="0">
                <a:effectLst/>
                <a:highlight>
                  <a:srgbClr val="D3D3D3"/>
                </a:highlight>
                <a:latin typeface="Times New Roman" panose="02020603050405020304" pitchFamily="18" charset="0"/>
                <a:ea typeface="Calibri" panose="020F0502020204030204" pitchFamily="34" charset="0"/>
                <a:cs typeface="Times New Roman" panose="02020603050405020304" pitchFamily="18" charset="0"/>
              </a:rPr>
              <a:t>NDT – NIL</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gn="just">
              <a:lnSpc>
                <a:spcPct val="150000"/>
              </a:lnSpc>
              <a:spcAft>
                <a:spcPts val="1000"/>
              </a:spcAft>
              <a:buNone/>
            </a:pP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2979846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B9EB9-CAA6-4CE6-BC5E-0C32A31DF4D0}"/>
              </a:ext>
            </a:extLst>
          </p:cNvPr>
          <p:cNvSpPr>
            <a:spLocks noGrp="1"/>
          </p:cNvSpPr>
          <p:nvPr>
            <p:ph type="title"/>
          </p:nvPr>
        </p:nvSpPr>
        <p:spPr/>
        <p:txBody>
          <a:bodyPr/>
          <a:lstStyle/>
          <a:p>
            <a:r>
              <a:rPr lang="en-IN" dirty="0"/>
              <a:t>DIAGNOSIS</a:t>
            </a:r>
          </a:p>
        </p:txBody>
      </p:sp>
      <p:sp>
        <p:nvSpPr>
          <p:cNvPr id="3" name="Content Placeholder 2">
            <a:extLst>
              <a:ext uri="{FF2B5EF4-FFF2-40B4-BE49-F238E27FC236}">
                <a16:creationId xmlns:a16="http://schemas.microsoft.com/office/drawing/2014/main" id="{680158B2-1A1E-4A6C-BC65-1C1C2658A635}"/>
              </a:ext>
            </a:extLst>
          </p:cNvPr>
          <p:cNvSpPr>
            <a:spLocks noGrp="1"/>
          </p:cNvSpPr>
          <p:nvPr>
            <p:ph idx="1"/>
          </p:nvPr>
        </p:nvSpPr>
        <p:spPr/>
        <p:txBody>
          <a:bodyPr/>
          <a:lstStyle/>
          <a:p>
            <a:pPr algn="l"/>
            <a:r>
              <a:rPr lang="en-US" sz="1800" b="0" i="0" u="none" strike="noStrike" baseline="0" dirty="0">
                <a:latin typeface="Courier"/>
              </a:rPr>
              <a:t>These </a:t>
            </a:r>
            <a:r>
              <a:rPr lang="en-US" sz="1800" b="0" i="0" u="none" strike="noStrike" baseline="0" dirty="0" err="1">
                <a:latin typeface="Courier"/>
              </a:rPr>
              <a:t>normatives</a:t>
            </a:r>
            <a:r>
              <a:rPr lang="en-US" sz="1800" b="0" i="0" u="none" strike="noStrike" baseline="0" dirty="0">
                <a:latin typeface="Courier"/>
              </a:rPr>
              <a:t> were:</a:t>
            </a:r>
          </a:p>
          <a:p>
            <a:pPr algn="l"/>
            <a:r>
              <a:rPr lang="en-US" sz="1800" b="0" i="0" u="none" strike="noStrike" baseline="0" dirty="0">
                <a:latin typeface="Courier"/>
              </a:rPr>
              <a:t> -4 to 5 dB for the SRT (1)SRT (2) measure; </a:t>
            </a:r>
          </a:p>
          <a:p>
            <a:pPr algn="l"/>
            <a:r>
              <a:rPr lang="en-US" sz="1800" b="0" i="0" u="none" strike="noStrike" baseline="0" dirty="0">
                <a:latin typeface="Courier"/>
              </a:rPr>
              <a:t>17 to 15 dB for the SRT (1) - NDT and SRT (2) -NDT measures;</a:t>
            </a:r>
          </a:p>
          <a:p>
            <a:pPr algn="l"/>
            <a:r>
              <a:rPr lang="en-US" sz="1800" b="0" i="0" u="none" strike="noStrike" baseline="0" dirty="0">
                <a:latin typeface="Courier"/>
              </a:rPr>
              <a:t> -18 to 3 dB for the SRT (1) + 5 - NIL measure; and</a:t>
            </a:r>
          </a:p>
          <a:p>
            <a:pPr algn="l"/>
            <a:r>
              <a:rPr lang="en-US" sz="1800" b="0" i="0" u="none" strike="noStrike" baseline="0" dirty="0">
                <a:latin typeface="Courier"/>
              </a:rPr>
              <a:t>-31 to 12 dB for the NDT - NIL measure.</a:t>
            </a:r>
            <a:endParaRPr lang="en-IN" dirty="0"/>
          </a:p>
        </p:txBody>
      </p:sp>
    </p:spTree>
    <p:extLst>
      <p:ext uri="{BB962C8B-B14F-4D97-AF65-F5344CB8AC3E}">
        <p14:creationId xmlns:p14="http://schemas.microsoft.com/office/powerpoint/2010/main" val="3140587219"/>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52</TotalTime>
  <Words>696</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vt:lpstr>
      <vt:lpstr>Calibri</vt:lpstr>
      <vt:lpstr>Cambria</vt:lpstr>
      <vt:lpstr>Courier</vt:lpstr>
      <vt:lpstr>Times New Roman</vt:lpstr>
      <vt:lpstr>Tw Cen MT</vt:lpstr>
      <vt:lpstr>Droplet</vt:lpstr>
      <vt:lpstr>DOERFLER-STEWART TEST </vt:lpstr>
      <vt:lpstr>Contents</vt:lpstr>
      <vt:lpstr>INTRODUCTION</vt:lpstr>
      <vt:lpstr>PRINCIPLE</vt:lpstr>
      <vt:lpstr>The sawtooth wave (or saw wave) is a kind of non-sinusoidal waveform. ... While a square wave is constructed from only odd harmonics, a sawtooth wave's sound is harsh and clear and its spectrum contains both even and odd harmonics of the fundamental frequency.</vt:lpstr>
      <vt:lpstr>PROCEDURE</vt:lpstr>
      <vt:lpstr>PowerPoint Presentation</vt:lpstr>
      <vt:lpstr>PowerPoint Presentation</vt:lpstr>
      <vt:lpstr>DIAGNOSIS</vt:lpstr>
      <vt:lpstr>RESULT </vt:lpstr>
      <vt:lpstr>CONCLUSION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DOERFLER-STEWART TEST </dc:title>
  <dc:creator>sourav kumar</dc:creator>
  <cp:lastModifiedBy>sourav kumar</cp:lastModifiedBy>
  <cp:revision>7</cp:revision>
  <dcterms:created xsi:type="dcterms:W3CDTF">2020-11-26T02:01:16Z</dcterms:created>
  <dcterms:modified xsi:type="dcterms:W3CDTF">2020-11-26T02:58:46Z</dcterms:modified>
</cp:coreProperties>
</file>