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9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0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1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2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4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1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zh-CN" lang="en-US"/>
              <a:t>L</a:t>
            </a:r>
            <a:r>
              <a:rPr altLang="zh-CN" lang="en-US"/>
              <a:t>i</a:t>
            </a:r>
            <a:r>
              <a:rPr altLang="zh-CN" lang="en-US"/>
              <a:t>p</a:t>
            </a:r>
            <a:r>
              <a:rPr altLang="zh-CN" lang="en-US"/>
              <a:t> </a:t>
            </a:r>
            <a:r>
              <a:rPr altLang="zh-CN" lang="en-US"/>
              <a:t>reading</a:t>
            </a:r>
            <a:r>
              <a:rPr altLang="zh-CN" lang="en-US"/>
              <a:t> test</a:t>
            </a:r>
            <a:endParaRPr altLang="zh-CN" lang="en-US"/>
          </a:p>
        </p:txBody>
      </p:sp>
      <p:sp>
        <p:nvSpPr>
          <p:cNvPr id="1048595" name="Subtitle 2"/>
          <p:cNvSpPr>
            <a:spLocks noGrp="1"/>
          </p:cNvSpPr>
          <p:nvPr>
            <p:ph type="subTitle" idx="1"/>
          </p:nvPr>
        </p:nvSpPr>
        <p:spPr>
          <a:xfrm>
            <a:off x="2422124" y="5202237"/>
            <a:ext cx="6858000" cy="1655762"/>
          </a:xfrm>
        </p:spPr>
        <p:txBody>
          <a:bodyPr/>
          <a:p>
            <a:r>
              <a:rPr altLang="zh-CN" lang="en-US"/>
              <a:t>N</a:t>
            </a:r>
            <a:r>
              <a:rPr altLang="zh-CN" lang="en-US"/>
              <a:t>a</a:t>
            </a:r>
            <a:r>
              <a:rPr altLang="zh-CN" lang="en-US"/>
              <a:t>m</a:t>
            </a:r>
            <a:r>
              <a:rPr altLang="zh-CN" lang="en-US"/>
              <a:t>e</a:t>
            </a:r>
            <a:r>
              <a:rPr altLang="zh-CN" lang="en-US"/>
              <a:t>:</a:t>
            </a:r>
            <a:r>
              <a:rPr altLang="zh-CN" lang="en-US"/>
              <a:t> </a:t>
            </a:r>
            <a:r>
              <a:rPr altLang="zh-CN" b="1" lang="en-US"/>
              <a:t>M</a:t>
            </a:r>
            <a:r>
              <a:rPr altLang="zh-CN" b="1" lang="en-US"/>
              <a:t>a</a:t>
            </a:r>
            <a:r>
              <a:rPr altLang="zh-CN" b="1" lang="en-US"/>
              <a:t>n</a:t>
            </a:r>
            <a:r>
              <a:rPr altLang="zh-CN" b="1" lang="en-US"/>
              <a:t>a</a:t>
            </a:r>
            <a:r>
              <a:rPr altLang="zh-CN" b="1" lang="en-US"/>
              <a:t>s</a:t>
            </a:r>
            <a:r>
              <a:rPr altLang="zh-CN" b="1" lang="en-US"/>
              <a:t>v</a:t>
            </a:r>
            <a:r>
              <a:rPr altLang="zh-CN" b="1" lang="en-US"/>
              <a:t>i</a:t>
            </a:r>
            <a:r>
              <a:rPr altLang="zh-CN" b="1" lang="en-US"/>
              <a:t> </a:t>
            </a:r>
            <a:r>
              <a:rPr altLang="zh-CN" b="1" lang="en-US"/>
              <a:t>Patel</a:t>
            </a:r>
            <a:endParaRPr altLang="zh-CN" lang="en-US"/>
          </a:p>
          <a:p>
            <a:r>
              <a:rPr altLang="zh-CN" lang="en-US"/>
              <a:t>3</a:t>
            </a:r>
            <a:r>
              <a:rPr altLang="zh-CN" lang="en-US"/>
              <a:t>r</a:t>
            </a:r>
            <a:r>
              <a:rPr altLang="zh-CN" lang="en-US"/>
              <a:t>d</a:t>
            </a:r>
            <a:r>
              <a:rPr altLang="zh-CN" lang="en-US"/>
              <a:t> </a:t>
            </a:r>
            <a:r>
              <a:rPr altLang="zh-CN" lang="en-US"/>
              <a:t>s</a:t>
            </a:r>
            <a:r>
              <a:rPr altLang="zh-CN" lang="en-US"/>
              <a:t>e</a:t>
            </a:r>
            <a:r>
              <a:rPr altLang="zh-CN" lang="en-US"/>
              <a:t>m</a:t>
            </a:r>
            <a:r>
              <a:rPr altLang="zh-CN" lang="en-US"/>
              <a:t> </a:t>
            </a:r>
            <a:r>
              <a:rPr altLang="zh-CN" lang="en-US"/>
              <a:t>B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L</a:t>
            </a:r>
            <a:r>
              <a:rPr altLang="zh-CN" lang="en-US"/>
              <a:t>P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idx="1"/>
          </p:nvPr>
        </p:nvSpPr>
        <p:spPr>
          <a:xfrm>
            <a:off x="338148" y="2206405"/>
            <a:ext cx="8655312" cy="4351338"/>
          </a:xfrm>
        </p:spPr>
        <p:txBody>
          <a:bodyPr/>
          <a:p>
            <a:r>
              <a:rPr lang="en-US"/>
              <a:t>Falconer has designed a monosyllabic, homo-phenous word, lipreading test for the detection of functional hearing loss.</a:t>
            </a:r>
            <a:endParaRPr lang="en-IN"/>
          </a:p>
          <a:p>
            <a:r>
              <a:rPr lang="en-US"/>
              <a:t>The test contains words which are nearly impossible to perceive by lipreading alone.</a:t>
            </a:r>
            <a:endParaRPr lang="en-IN"/>
          </a:p>
          <a:p>
            <a:r>
              <a:rPr lang="en-US"/>
              <a:t>These words are presented both by sound and vision, and if the patient can repeat the words he is re ceiving auditory stimuli since the words can not be per- ceived by visual stimuli alone.</a:t>
            </a:r>
            <a:endParaRPr lang="en-IN"/>
          </a:p>
        </p:txBody>
      </p:sp>
      <p:sp>
        <p:nvSpPr>
          <p:cNvPr id="1048587" name=""/>
          <p:cNvSpPr>
            <a:spLocks noGrp="1"/>
          </p:cNvSpPr>
          <p:nvPr>
            <p:ph type="ctrTitle"/>
          </p:nvPr>
        </p:nvSpPr>
        <p:spPr>
          <a:xfrm>
            <a:off x="2784361" y="-181195"/>
            <a:ext cx="5750003" cy="23876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b="1" lang="en-US"/>
              <a:t>I</a:t>
            </a:r>
            <a:r>
              <a:rPr b="1" lang="en-US"/>
              <a:t>n</a:t>
            </a:r>
            <a:r>
              <a:rPr b="1" lang="en-US"/>
              <a:t>t</a:t>
            </a:r>
            <a:r>
              <a:rPr b="1" lang="en-US"/>
              <a:t>r</a:t>
            </a:r>
            <a:r>
              <a:rPr b="1" lang="en-US"/>
              <a:t>oduction</a:t>
            </a:r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IN"/>
              <a:t>This test is usable only for the patient who claims to 'get along so well because I read lips'.</a:t>
            </a:r>
            <a:endParaRPr lang="en-IN"/>
          </a:p>
          <a:p>
            <a:endParaRPr lang="en-IN"/>
          </a:p>
          <a:p>
            <a:r>
              <a:rPr b="1" lang="en-US"/>
              <a:t>P</a:t>
            </a:r>
            <a:r>
              <a:rPr b="1" lang="en-US"/>
              <a:t>r</a:t>
            </a:r>
            <a:r>
              <a:rPr b="1" lang="en-US"/>
              <a:t>o</a:t>
            </a:r>
            <a:r>
              <a:rPr b="1" lang="en-US"/>
              <a:t>c</a:t>
            </a:r>
            <a:r>
              <a:rPr b="1" lang="en-US"/>
              <a:t>e</a:t>
            </a:r>
            <a:r>
              <a:rPr b="1" lang="en-US"/>
              <a:t>d</a:t>
            </a:r>
            <a:r>
              <a:rPr b="1" lang="en-US"/>
              <a:t>u</a:t>
            </a:r>
            <a:r>
              <a:rPr b="1" lang="en-US"/>
              <a:t>re</a:t>
            </a:r>
            <a:endParaRPr lang="en-IN"/>
          </a:p>
          <a:p>
            <a:r>
              <a:rPr b="0" sz="2700" lang="en-US"/>
              <a:t>An investigation of the procedure revealed that the attenuation level should be presented in 6 dB steps until no response is made.</a:t>
            </a:r>
            <a:endParaRPr b="0" sz="2700" lang="en-IN"/>
          </a:p>
          <a:p>
            <a:r>
              <a:rPr b="0" sz="2700" lang="en-US"/>
              <a:t>The first list of words is presented at 12 dB above the estimated threshold of the patient so that he receives a </a:t>
            </a:r>
            <a:r>
              <a:rPr b="0" sz="2700" lang="en-US"/>
              <a:t>high</a:t>
            </a:r>
            <a:r>
              <a:rPr b="0" sz="2700" lang="en-US"/>
              <a:t> score.</a:t>
            </a:r>
            <a:endParaRPr b="0" sz="2700"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IN"/>
              <a:t>The following lists are presented in 62 decreasing 6 dB steps until the actual threshold is approached.</a:t>
            </a:r>
            <a:endParaRPr lang="en-IN"/>
          </a:p>
          <a:p>
            <a:endParaRPr lang="en-IN"/>
          </a:p>
          <a:p>
            <a:r>
              <a:rPr lang="en-US"/>
              <a:t>The SRT can be predicted at the last level at which five words are responded to correctly.</a:t>
            </a:r>
            <a:endParaRPr lang="en-IN"/>
          </a:p>
          <a:p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</a:t>
            </a:r>
            <a:r>
              <a:rPr lang="en-US"/>
              <a:t>n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stions</a:t>
            </a:r>
            <a:r>
              <a:rPr lang="en-US"/>
              <a:t>?</a:t>
            </a:r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idx="1"/>
          </p:nvPr>
        </p:nvSpPr>
        <p:spPr>
          <a:xfrm>
            <a:off x="628650" y="2736384"/>
            <a:ext cx="7886700" cy="1494066"/>
          </a:xfrm>
        </p:spPr>
        <p:txBody>
          <a:bodyPr/>
          <a:p>
            <a:pPr algn="ctr" indent="0" marL="0">
              <a:buNone/>
            </a:pPr>
            <a:r>
              <a:rPr b="0" sz="4500" lang="en-US"/>
              <a:t>T</a:t>
            </a:r>
            <a:r>
              <a:rPr b="0" sz="4500" lang="en-US"/>
              <a:t>h</a:t>
            </a:r>
            <a:r>
              <a:rPr b="0" sz="4500" lang="en-US"/>
              <a:t>a</a:t>
            </a:r>
            <a:r>
              <a:rPr b="0" sz="4500" lang="en-US"/>
              <a:t>n</a:t>
            </a:r>
            <a:r>
              <a:rPr b="0" sz="4500" lang="en-US"/>
              <a:t>k</a:t>
            </a:r>
            <a:r>
              <a:rPr b="0" sz="4500" lang="en-US"/>
              <a:t>you</a:t>
            </a:r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Note 7S</dc:creator>
  <dcterms:created xsi:type="dcterms:W3CDTF">2015-05-11T11:30:45Z</dcterms:created>
  <dcterms:modified xsi:type="dcterms:W3CDTF">2020-11-29T14:18:47Z</dcterms:modified>
</cp:coreProperties>
</file>