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57" r:id="rId4"/>
    <p:sldId id="258" r:id="rId5"/>
    <p:sldId id="260" r:id="rId6"/>
    <p:sldId id="271" r:id="rId7"/>
    <p:sldId id="270" r:id="rId8"/>
    <p:sldId id="262" r:id="rId9"/>
    <p:sldId id="261" r:id="rId10"/>
    <p:sldId id="264"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9A1E-582B-43F8-93A5-97F1D2BC70F8}"/>
              </a:ext>
            </a:extLst>
          </p:cNvPr>
          <p:cNvSpPr>
            <a:spLocks noGrp="1"/>
          </p:cNvSpPr>
          <p:nvPr>
            <p:ph type="ctrTitle"/>
          </p:nvPr>
        </p:nvSpPr>
        <p:spPr>
          <a:xfrm>
            <a:off x="1154955" y="958788"/>
            <a:ext cx="8825658" cy="3373515"/>
          </a:xfrm>
        </p:spPr>
        <p:txBody>
          <a:bodyPr/>
          <a:lstStyle/>
          <a:p>
            <a:r>
              <a:rPr lang="en-US" dirty="0"/>
              <a:t>Swinging story test </a:t>
            </a:r>
            <a:br>
              <a:rPr lang="en-US" dirty="0"/>
            </a:br>
            <a:r>
              <a:rPr lang="en-US" dirty="0"/>
              <a:t>and pulse tone methods</a:t>
            </a:r>
          </a:p>
        </p:txBody>
      </p:sp>
      <p:sp>
        <p:nvSpPr>
          <p:cNvPr id="3" name="Subtitle 2">
            <a:extLst>
              <a:ext uri="{FF2B5EF4-FFF2-40B4-BE49-F238E27FC236}">
                <a16:creationId xmlns:a16="http://schemas.microsoft.com/office/drawing/2014/main" id="{C38B8C94-8C63-40FD-A06E-1BC321A5356F}"/>
              </a:ext>
            </a:extLst>
          </p:cNvPr>
          <p:cNvSpPr>
            <a:spLocks noGrp="1"/>
          </p:cNvSpPr>
          <p:nvPr>
            <p:ph type="subTitle" idx="1"/>
          </p:nvPr>
        </p:nvSpPr>
        <p:spPr/>
        <p:txBody>
          <a:bodyPr>
            <a:normAutofit/>
          </a:bodyPr>
          <a:lstStyle/>
          <a:p>
            <a:r>
              <a:rPr lang="en-US" dirty="0">
                <a:solidFill>
                  <a:srgbClr val="FFC000"/>
                </a:solidFill>
              </a:rPr>
              <a:t>Jay Mehta </a:t>
            </a:r>
          </a:p>
          <a:p>
            <a:r>
              <a:rPr lang="en-US" sz="2200" dirty="0">
                <a:solidFill>
                  <a:srgbClr val="FFC000"/>
                </a:solidFill>
              </a:rPr>
              <a:t>Sushant </a:t>
            </a:r>
            <a:r>
              <a:rPr lang="en-US" sz="2200" dirty="0" err="1">
                <a:solidFill>
                  <a:srgbClr val="FFC000"/>
                </a:solidFill>
              </a:rPr>
              <a:t>salunkhe</a:t>
            </a:r>
            <a:endParaRPr lang="en-US" sz="2200" dirty="0">
              <a:solidFill>
                <a:srgbClr val="FFC000"/>
              </a:solidFill>
            </a:endParaRPr>
          </a:p>
        </p:txBody>
      </p:sp>
    </p:spTree>
    <p:extLst>
      <p:ext uri="{BB962C8B-B14F-4D97-AF65-F5344CB8AC3E}">
        <p14:creationId xmlns:p14="http://schemas.microsoft.com/office/powerpoint/2010/main" val="93017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61E41-EA9D-45C5-83F3-CED96A562827}"/>
              </a:ext>
            </a:extLst>
          </p:cNvPr>
          <p:cNvSpPr>
            <a:spLocks noGrp="1"/>
          </p:cNvSpPr>
          <p:nvPr>
            <p:ph type="title"/>
          </p:nvPr>
        </p:nvSpPr>
        <p:spPr/>
        <p:txBody>
          <a:bodyPr/>
          <a:lstStyle/>
          <a:p>
            <a:r>
              <a:rPr lang="en-US" dirty="0">
                <a:solidFill>
                  <a:srgbClr val="FF0000"/>
                </a:solidFill>
              </a:rPr>
              <a:t>Pulse tone methods </a:t>
            </a:r>
          </a:p>
        </p:txBody>
      </p:sp>
      <p:sp>
        <p:nvSpPr>
          <p:cNvPr id="3" name="Content Placeholder 2">
            <a:extLst>
              <a:ext uri="{FF2B5EF4-FFF2-40B4-BE49-F238E27FC236}">
                <a16:creationId xmlns:a16="http://schemas.microsoft.com/office/drawing/2014/main" id="{19EDB8ED-5104-4972-A967-075E057F497B}"/>
              </a:ext>
            </a:extLst>
          </p:cNvPr>
          <p:cNvSpPr>
            <a:spLocks noGrp="1"/>
          </p:cNvSpPr>
          <p:nvPr>
            <p:ph idx="1"/>
          </p:nvPr>
        </p:nvSpPr>
        <p:spPr>
          <a:xfrm>
            <a:off x="1103312" y="1393794"/>
            <a:ext cx="8946541" cy="4225771"/>
          </a:xfrm>
        </p:spPr>
        <p:txBody>
          <a:bodyPr/>
          <a:lstStyle/>
          <a:p>
            <a:r>
              <a:rPr lang="en-US" dirty="0"/>
              <a:t>Pulse-Count Methods Some tests may be carried out by presenting a number of </a:t>
            </a:r>
            <a:r>
              <a:rPr lang="en-US" dirty="0" err="1"/>
              <a:t>puretone</a:t>
            </a:r>
            <a:r>
              <a:rPr lang="en-US" dirty="0"/>
              <a:t> pulses in rapid succession and asking the patient to count and recall the numbers of  pulses that were heard. The intensity of  the tones may be varied above and below the admitted threshold of  the tone in one ear (Ross,  1964) or above the threshold in one ear and below the threshold in the other ear (Nagel,  1964).  If  the originally obtained thresholds are valid the patient should have no difficulty in counting the pulses.  Inconsistency should occur only if  all the tone pulses are above threshold and the patient has to  sort  out the number of  louder ones from the number of softer ones.  This can be very difficult to do.  A major advantage to this test is that it can be carried out quickly using any kind of  </a:t>
            </a:r>
            <a:r>
              <a:rPr lang="en-US" dirty="0" err="1"/>
              <a:t>puretone</a:t>
            </a:r>
            <a:r>
              <a:rPr lang="en-US" dirty="0"/>
              <a:t> audiometer.</a:t>
            </a:r>
          </a:p>
        </p:txBody>
      </p:sp>
    </p:spTree>
    <p:extLst>
      <p:ext uri="{BB962C8B-B14F-4D97-AF65-F5344CB8AC3E}">
        <p14:creationId xmlns:p14="http://schemas.microsoft.com/office/powerpoint/2010/main" val="51553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74067-2A86-4D8B-9FB1-D566715B373C}"/>
              </a:ext>
            </a:extLst>
          </p:cNvPr>
          <p:cNvSpPr>
            <a:spLocks noGrp="1"/>
          </p:cNvSpPr>
          <p:nvPr>
            <p:ph type="title"/>
          </p:nvPr>
        </p:nvSpPr>
        <p:spPr>
          <a:xfrm>
            <a:off x="646111" y="1509204"/>
            <a:ext cx="9404723" cy="3142694"/>
          </a:xfrm>
        </p:spPr>
        <p:txBody>
          <a:bodyPr/>
          <a:lstStyle/>
          <a:p>
            <a:r>
              <a:rPr lang="en-US" dirty="0">
                <a:solidFill>
                  <a:srgbClr val="FFFF00"/>
                </a:solidFill>
              </a:rPr>
              <a:t>Any Question?</a:t>
            </a:r>
          </a:p>
        </p:txBody>
      </p:sp>
    </p:spTree>
    <p:extLst>
      <p:ext uri="{BB962C8B-B14F-4D97-AF65-F5344CB8AC3E}">
        <p14:creationId xmlns:p14="http://schemas.microsoft.com/office/powerpoint/2010/main" val="416422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C96A0-C59C-4545-852B-B0DE7CF20B50}"/>
              </a:ext>
            </a:extLst>
          </p:cNvPr>
          <p:cNvSpPr>
            <a:spLocks noGrp="1"/>
          </p:cNvSpPr>
          <p:nvPr>
            <p:ph type="title"/>
          </p:nvPr>
        </p:nvSpPr>
        <p:spPr/>
        <p:txBody>
          <a:bodyPr/>
          <a:lstStyle/>
          <a:p>
            <a:r>
              <a:rPr lang="en-US" dirty="0">
                <a:solidFill>
                  <a:srgbClr val="92D050"/>
                </a:solidFill>
              </a:rPr>
              <a:t>REFERENCE</a:t>
            </a:r>
            <a:r>
              <a:rPr lang="en-US" dirty="0"/>
              <a:t> </a:t>
            </a:r>
            <a:br>
              <a:rPr lang="en-US" dirty="0"/>
            </a:br>
            <a:endParaRPr lang="en-US" dirty="0"/>
          </a:p>
        </p:txBody>
      </p:sp>
      <p:sp>
        <p:nvSpPr>
          <p:cNvPr id="3" name="Content Placeholder 2">
            <a:extLst>
              <a:ext uri="{FF2B5EF4-FFF2-40B4-BE49-F238E27FC236}">
                <a16:creationId xmlns:a16="http://schemas.microsoft.com/office/drawing/2014/main" id="{4808D54C-903D-4049-BA94-056C0A50D49F}"/>
              </a:ext>
            </a:extLst>
          </p:cNvPr>
          <p:cNvSpPr>
            <a:spLocks noGrp="1"/>
          </p:cNvSpPr>
          <p:nvPr>
            <p:ph idx="1"/>
          </p:nvPr>
        </p:nvSpPr>
        <p:spPr>
          <a:xfrm>
            <a:off x="1103312" y="2061796"/>
            <a:ext cx="8946541" cy="4195481"/>
          </a:xfrm>
        </p:spPr>
        <p:txBody>
          <a:bodyPr/>
          <a:lstStyle/>
          <a:p>
            <a:r>
              <a:rPr lang="en-US" dirty="0"/>
              <a:t>Handbook of clinical audiology [seven edition] [ jack </a:t>
            </a:r>
            <a:r>
              <a:rPr lang="en-US" dirty="0" err="1"/>
              <a:t>katz</a:t>
            </a:r>
            <a:r>
              <a:rPr lang="en-US" sz="2400" dirty="0"/>
              <a:t>]</a:t>
            </a:r>
          </a:p>
          <a:p>
            <a:endParaRPr lang="en-US" sz="2400" dirty="0"/>
          </a:p>
          <a:p>
            <a:r>
              <a:rPr lang="en-US" dirty="0"/>
              <a:t>https://www.ncbi.nlm.nih.gov/pmc/articles/PMC5531993/</a:t>
            </a:r>
          </a:p>
        </p:txBody>
      </p:sp>
    </p:spTree>
    <p:extLst>
      <p:ext uri="{BB962C8B-B14F-4D97-AF65-F5344CB8AC3E}">
        <p14:creationId xmlns:p14="http://schemas.microsoft.com/office/powerpoint/2010/main" val="2201686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C04F-D726-42E5-A5D9-4D6B2E73CA9A}"/>
              </a:ext>
            </a:extLst>
          </p:cNvPr>
          <p:cNvSpPr>
            <a:spLocks noGrp="1"/>
          </p:cNvSpPr>
          <p:nvPr>
            <p:ph type="title"/>
          </p:nvPr>
        </p:nvSpPr>
        <p:spPr>
          <a:xfrm>
            <a:off x="646111" y="2459114"/>
            <a:ext cx="9404723" cy="3270307"/>
          </a:xfrm>
        </p:spPr>
        <p:txBody>
          <a:bodyPr/>
          <a:lstStyle/>
          <a:p>
            <a:r>
              <a:rPr lang="en-US" sz="7200" dirty="0">
                <a:solidFill>
                  <a:srgbClr val="FFFF00"/>
                </a:solidFill>
              </a:rPr>
              <a:t>THANK YOU</a:t>
            </a:r>
          </a:p>
        </p:txBody>
      </p:sp>
      <p:pic>
        <p:nvPicPr>
          <p:cNvPr id="4" name="Graphic 3" descr="Angel face with no fill">
            <a:extLst>
              <a:ext uri="{FF2B5EF4-FFF2-40B4-BE49-F238E27FC236}">
                <a16:creationId xmlns:a16="http://schemas.microsoft.com/office/drawing/2014/main" id="{510E7167-56C4-4107-84C8-EFCE67F3AB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49518" y="2675504"/>
            <a:ext cx="914400" cy="914400"/>
          </a:xfrm>
          <a:prstGeom prst="rect">
            <a:avLst/>
          </a:prstGeom>
        </p:spPr>
      </p:pic>
    </p:spTree>
    <p:extLst>
      <p:ext uri="{BB962C8B-B14F-4D97-AF65-F5344CB8AC3E}">
        <p14:creationId xmlns:p14="http://schemas.microsoft.com/office/powerpoint/2010/main" val="9348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32BC3-3FF5-476C-9220-CF331A0C4098}"/>
              </a:ext>
            </a:extLst>
          </p:cNvPr>
          <p:cNvSpPr>
            <a:spLocks noGrp="1"/>
          </p:cNvSpPr>
          <p:nvPr>
            <p:ph type="title"/>
          </p:nvPr>
        </p:nvSpPr>
        <p:spPr>
          <a:xfrm>
            <a:off x="646111" y="2681056"/>
            <a:ext cx="9404723" cy="2574524"/>
          </a:xfrm>
        </p:spPr>
        <p:txBody>
          <a:bodyPr/>
          <a:lstStyle/>
          <a:p>
            <a:r>
              <a:rPr lang="en-US" sz="7200" dirty="0"/>
              <a:t>Swinging story test </a:t>
            </a:r>
          </a:p>
        </p:txBody>
      </p:sp>
    </p:spTree>
    <p:extLst>
      <p:ext uri="{BB962C8B-B14F-4D97-AF65-F5344CB8AC3E}">
        <p14:creationId xmlns:p14="http://schemas.microsoft.com/office/powerpoint/2010/main" val="405384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1CD4B-A2D0-418F-8E7F-874E8516B646}"/>
              </a:ext>
            </a:extLst>
          </p:cNvPr>
          <p:cNvSpPr>
            <a:spLocks noGrp="1"/>
          </p:cNvSpPr>
          <p:nvPr>
            <p:ph type="title"/>
          </p:nvPr>
        </p:nvSpPr>
        <p:spPr/>
        <p:txBody>
          <a:bodyPr/>
          <a:lstStyle/>
          <a:p>
            <a:r>
              <a:rPr lang="en-US" dirty="0">
                <a:solidFill>
                  <a:srgbClr val="92D050"/>
                </a:solidFill>
              </a:rPr>
              <a:t>CONTENTS</a:t>
            </a:r>
          </a:p>
        </p:txBody>
      </p:sp>
      <p:sp>
        <p:nvSpPr>
          <p:cNvPr id="3" name="Content Placeholder 2">
            <a:extLst>
              <a:ext uri="{FF2B5EF4-FFF2-40B4-BE49-F238E27FC236}">
                <a16:creationId xmlns:a16="http://schemas.microsoft.com/office/drawing/2014/main" id="{4B6F618B-8A15-4711-B0A0-D9A80CC9BC61}"/>
              </a:ext>
            </a:extLst>
          </p:cNvPr>
          <p:cNvSpPr>
            <a:spLocks noGrp="1"/>
          </p:cNvSpPr>
          <p:nvPr>
            <p:ph idx="1"/>
          </p:nvPr>
        </p:nvSpPr>
        <p:spPr/>
        <p:txBody>
          <a:bodyPr/>
          <a:lstStyle/>
          <a:p>
            <a:r>
              <a:rPr lang="en-US" dirty="0"/>
              <a:t>INTRODUCTION </a:t>
            </a:r>
          </a:p>
          <a:p>
            <a:endParaRPr lang="en-US" dirty="0"/>
          </a:p>
          <a:p>
            <a:r>
              <a:rPr lang="en-US" dirty="0"/>
              <a:t>PROCEDURE</a:t>
            </a:r>
          </a:p>
          <a:p>
            <a:endParaRPr lang="en-US" dirty="0"/>
          </a:p>
          <a:p>
            <a:r>
              <a:rPr lang="en-US" dirty="0"/>
              <a:t>STIMULI</a:t>
            </a:r>
          </a:p>
          <a:p>
            <a:endParaRPr lang="en-US" dirty="0"/>
          </a:p>
          <a:p>
            <a:r>
              <a:rPr lang="en-US" dirty="0"/>
              <a:t>CONCLUSION</a:t>
            </a:r>
          </a:p>
          <a:p>
            <a:endParaRPr lang="en-US" dirty="0"/>
          </a:p>
          <a:p>
            <a:r>
              <a:rPr lang="en-US" dirty="0"/>
              <a:t>REFERENCE </a:t>
            </a:r>
          </a:p>
          <a:p>
            <a:endParaRPr lang="en-US" dirty="0"/>
          </a:p>
        </p:txBody>
      </p:sp>
    </p:spTree>
    <p:extLst>
      <p:ext uri="{BB962C8B-B14F-4D97-AF65-F5344CB8AC3E}">
        <p14:creationId xmlns:p14="http://schemas.microsoft.com/office/powerpoint/2010/main" val="1869089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0ECD8-EFD8-4881-AB17-732F85EB4FA4}"/>
              </a:ext>
            </a:extLst>
          </p:cNvPr>
          <p:cNvSpPr>
            <a:spLocks noGrp="1"/>
          </p:cNvSpPr>
          <p:nvPr>
            <p:ph type="title"/>
          </p:nvPr>
        </p:nvSpPr>
        <p:spPr/>
        <p:txBody>
          <a:bodyPr/>
          <a:lstStyle/>
          <a:p>
            <a:r>
              <a:rPr lang="en-US" dirty="0">
                <a:solidFill>
                  <a:srgbClr val="92D050"/>
                </a:solidFill>
              </a:rPr>
              <a:t>INTRODUCTION </a:t>
            </a:r>
          </a:p>
        </p:txBody>
      </p:sp>
      <p:sp>
        <p:nvSpPr>
          <p:cNvPr id="3" name="Content Placeholder 2">
            <a:extLst>
              <a:ext uri="{FF2B5EF4-FFF2-40B4-BE49-F238E27FC236}">
                <a16:creationId xmlns:a16="http://schemas.microsoft.com/office/drawing/2014/main" id="{D6011E15-0984-4D33-A9BA-9B9C3E446B4F}"/>
              </a:ext>
            </a:extLst>
          </p:cNvPr>
          <p:cNvSpPr>
            <a:spLocks noGrp="1"/>
          </p:cNvSpPr>
          <p:nvPr>
            <p:ph idx="1"/>
          </p:nvPr>
        </p:nvSpPr>
        <p:spPr/>
        <p:txBody>
          <a:bodyPr/>
          <a:lstStyle/>
          <a:p>
            <a:r>
              <a:rPr lang="en-US" dirty="0"/>
              <a:t>This test is done to rule out functional hearing loss.</a:t>
            </a:r>
          </a:p>
          <a:p>
            <a:endParaRPr lang="en-US" dirty="0"/>
          </a:p>
          <a:p>
            <a:r>
              <a:rPr lang="en-US" dirty="0"/>
              <a:t>In unilateral hearing loss a story is presented to both the ears or either ear in parts and patient is asked to repeat. </a:t>
            </a:r>
          </a:p>
          <a:p>
            <a:endParaRPr lang="en-US" dirty="0"/>
          </a:p>
          <a:p>
            <a:r>
              <a:rPr lang="en-US" dirty="0"/>
              <a:t>A subject feigning deafness would be able to repeat the complete story without gaps.</a:t>
            </a: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3233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6CC5-F972-456F-91D3-C7D257020ED6}"/>
              </a:ext>
            </a:extLst>
          </p:cNvPr>
          <p:cNvSpPr>
            <a:spLocks noGrp="1"/>
          </p:cNvSpPr>
          <p:nvPr>
            <p:ph type="title"/>
          </p:nvPr>
        </p:nvSpPr>
        <p:spPr/>
        <p:txBody>
          <a:bodyPr/>
          <a:lstStyle/>
          <a:p>
            <a:r>
              <a:rPr lang="en-US" dirty="0">
                <a:solidFill>
                  <a:srgbClr val="92D050"/>
                </a:solidFill>
              </a:rPr>
              <a:t>PROCEDURE</a:t>
            </a:r>
          </a:p>
        </p:txBody>
      </p:sp>
      <p:sp>
        <p:nvSpPr>
          <p:cNvPr id="3" name="Content Placeholder 2">
            <a:extLst>
              <a:ext uri="{FF2B5EF4-FFF2-40B4-BE49-F238E27FC236}">
                <a16:creationId xmlns:a16="http://schemas.microsoft.com/office/drawing/2014/main" id="{BB77640A-BCED-421F-B656-678C49598DD0}"/>
              </a:ext>
            </a:extLst>
          </p:cNvPr>
          <p:cNvSpPr>
            <a:spLocks noGrp="1"/>
          </p:cNvSpPr>
          <p:nvPr>
            <p:ph idx="1"/>
          </p:nvPr>
        </p:nvSpPr>
        <p:spPr>
          <a:xfrm>
            <a:off x="1103312" y="1251752"/>
            <a:ext cx="8946541" cy="4996648"/>
          </a:xfrm>
        </p:spPr>
        <p:txBody>
          <a:bodyPr/>
          <a:lstStyle/>
          <a:p>
            <a:r>
              <a:rPr lang="en-US" dirty="0"/>
              <a:t>A story is read to a patient in two portions </a:t>
            </a:r>
          </a:p>
          <a:p>
            <a:endParaRPr lang="en-US" dirty="0"/>
          </a:p>
          <a:p>
            <a:r>
              <a:rPr lang="en-US" dirty="0"/>
              <a:t>One directed above the threshold  of  the normal ear 10 dB above the SRT through one channel,  other portions below the threshold of  the  “poorer ear”10 dB below the SRT,  and portions are presented through both channels simultaneously. </a:t>
            </a:r>
          </a:p>
          <a:p>
            <a:endParaRPr lang="en-US" dirty="0"/>
          </a:p>
          <a:p>
            <a:r>
              <a:rPr lang="en-US" dirty="0"/>
              <a:t>Although this can be done using monitored live voice,  an easier method is to use a prerecording. On completion of  the recording the patient is simply asked to repeat the story.</a:t>
            </a:r>
          </a:p>
          <a:p>
            <a:endParaRPr lang="en-US" dirty="0"/>
          </a:p>
          <a:p>
            <a:pPr marL="0" indent="0">
              <a:buNone/>
            </a:pPr>
            <a:endParaRPr lang="en-US" dirty="0"/>
          </a:p>
        </p:txBody>
      </p:sp>
    </p:spTree>
    <p:extLst>
      <p:ext uri="{BB962C8B-B14F-4D97-AF65-F5344CB8AC3E}">
        <p14:creationId xmlns:p14="http://schemas.microsoft.com/office/powerpoint/2010/main" val="50100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D0B4B-68F2-4CAF-BF10-01568419C418}"/>
              </a:ext>
            </a:extLst>
          </p:cNvPr>
          <p:cNvSpPr>
            <a:spLocks noGrp="1"/>
          </p:cNvSpPr>
          <p:nvPr>
            <p:ph type="title"/>
          </p:nvPr>
        </p:nvSpPr>
        <p:spPr/>
        <p:txBody>
          <a:bodyPr/>
          <a:lstStyle/>
          <a:p>
            <a:r>
              <a:rPr lang="en-IN" dirty="0"/>
              <a:t>stimuli</a:t>
            </a:r>
          </a:p>
        </p:txBody>
      </p:sp>
      <p:pic>
        <p:nvPicPr>
          <p:cNvPr id="5" name="Content Placeholder 4">
            <a:extLst>
              <a:ext uri="{FF2B5EF4-FFF2-40B4-BE49-F238E27FC236}">
                <a16:creationId xmlns:a16="http://schemas.microsoft.com/office/drawing/2014/main" id="{5DA4BBC0-FE91-4EEB-9266-DFA2A4FAB318}"/>
              </a:ext>
            </a:extLst>
          </p:cNvPr>
          <p:cNvPicPr>
            <a:picLocks noGrp="1" noChangeAspect="1"/>
          </p:cNvPicPr>
          <p:nvPr>
            <p:ph idx="1"/>
          </p:nvPr>
        </p:nvPicPr>
        <p:blipFill>
          <a:blip r:embed="rId2"/>
          <a:stretch>
            <a:fillRect/>
          </a:stretch>
        </p:blipFill>
        <p:spPr>
          <a:xfrm>
            <a:off x="497150" y="1376039"/>
            <a:ext cx="10635448" cy="5157926"/>
          </a:xfrm>
        </p:spPr>
      </p:pic>
    </p:spTree>
    <p:extLst>
      <p:ext uri="{BB962C8B-B14F-4D97-AF65-F5344CB8AC3E}">
        <p14:creationId xmlns:p14="http://schemas.microsoft.com/office/powerpoint/2010/main" val="52099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1430-64C8-4A8F-A32A-31A3E2F03F1D}"/>
              </a:ext>
            </a:extLst>
          </p:cNvPr>
          <p:cNvSpPr>
            <a:spLocks noGrp="1"/>
          </p:cNvSpPr>
          <p:nvPr>
            <p:ph type="title"/>
          </p:nvPr>
        </p:nvSpPr>
        <p:spPr/>
        <p:txBody>
          <a:bodyPr/>
          <a:lstStyle/>
          <a:p>
            <a:r>
              <a:rPr lang="en-US" dirty="0">
                <a:solidFill>
                  <a:srgbClr val="92D050"/>
                </a:solidFill>
              </a:rPr>
              <a:t>Conclusion</a:t>
            </a:r>
            <a:r>
              <a:rPr lang="en-US" dirty="0"/>
              <a:t> </a:t>
            </a:r>
          </a:p>
        </p:txBody>
      </p:sp>
      <p:sp>
        <p:nvSpPr>
          <p:cNvPr id="3" name="Content Placeholder 2">
            <a:extLst>
              <a:ext uri="{FF2B5EF4-FFF2-40B4-BE49-F238E27FC236}">
                <a16:creationId xmlns:a16="http://schemas.microsoft.com/office/drawing/2014/main" id="{B18CCE3F-31A7-4F99-BE26-C844B1ADFFC7}"/>
              </a:ext>
            </a:extLst>
          </p:cNvPr>
          <p:cNvSpPr>
            <a:spLocks noGrp="1"/>
          </p:cNvSpPr>
          <p:nvPr>
            <p:ph idx="1"/>
          </p:nvPr>
        </p:nvSpPr>
        <p:spPr/>
        <p:txBody>
          <a:bodyPr/>
          <a:lstStyle/>
          <a:p>
            <a:r>
              <a:rPr lang="en-US" dirty="0"/>
              <a:t>Repetition of  information directed to the good ear or both ears is to  be expected.  Any remarks from the  bad ear  column must have been heard below the patient’s admitted threshold for speech and is the prove that the threshold for that ear has been exaggerated. </a:t>
            </a:r>
          </a:p>
          <a:p>
            <a:endParaRPr lang="en-US" dirty="0"/>
          </a:p>
          <a:p>
            <a:endParaRPr lang="en-US" dirty="0"/>
          </a:p>
          <a:p>
            <a:r>
              <a:rPr lang="en-US" dirty="0"/>
              <a:t>All that can be determined from a positive result is that hearing is better in the poorer ear than what the patient has volunteered,  providing evidence  of  nonorganic  hearing loss.</a:t>
            </a:r>
          </a:p>
          <a:p>
            <a:endParaRPr lang="en-US" dirty="0"/>
          </a:p>
        </p:txBody>
      </p:sp>
    </p:spTree>
    <p:extLst>
      <p:ext uri="{BB962C8B-B14F-4D97-AF65-F5344CB8AC3E}">
        <p14:creationId xmlns:p14="http://schemas.microsoft.com/office/powerpoint/2010/main" val="2538332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034E-4B06-4C60-B39C-E8CC2578EAFF}"/>
              </a:ext>
            </a:extLst>
          </p:cNvPr>
          <p:cNvSpPr>
            <a:spLocks noGrp="1"/>
          </p:cNvSpPr>
          <p:nvPr>
            <p:ph type="title"/>
          </p:nvPr>
        </p:nvSpPr>
        <p:spPr/>
        <p:txBody>
          <a:bodyPr/>
          <a:lstStyle/>
          <a:p>
            <a:r>
              <a:rPr lang="en-US" dirty="0">
                <a:solidFill>
                  <a:srgbClr val="92D050"/>
                </a:solidFill>
              </a:rPr>
              <a:t>Varying Intensity Story Test</a:t>
            </a:r>
          </a:p>
        </p:txBody>
      </p:sp>
      <p:sp>
        <p:nvSpPr>
          <p:cNvPr id="3" name="Content Placeholder 2">
            <a:extLst>
              <a:ext uri="{FF2B5EF4-FFF2-40B4-BE49-F238E27FC236}">
                <a16:creationId xmlns:a16="http://schemas.microsoft.com/office/drawing/2014/main" id="{DB8D82E6-E515-4BE5-BF49-E79DDF79BAD8}"/>
              </a:ext>
            </a:extLst>
          </p:cNvPr>
          <p:cNvSpPr>
            <a:spLocks noGrp="1"/>
          </p:cNvSpPr>
          <p:nvPr>
            <p:ph idx="1"/>
          </p:nvPr>
        </p:nvSpPr>
        <p:spPr/>
        <p:txBody>
          <a:bodyPr>
            <a:normAutofit fontScale="92500" lnSpcReduction="10000"/>
          </a:bodyPr>
          <a:lstStyle/>
          <a:p>
            <a:r>
              <a:rPr lang="en-US" dirty="0"/>
              <a:t>A major revision of  SWINGING STORY TEST is called the  Varying Intensity Story Test (VIST) (Martin et al., 1998b).  Two main advantages to the  VIST are that it can be used in one or both ears (not limiting it to unilateral cases) and that it comes close,  in many cases,  to approximating the auditory threshold for speech.</a:t>
            </a:r>
          </a:p>
          <a:p>
            <a:r>
              <a:rPr lang="en-US" dirty="0"/>
              <a:t> To perform the  VIST,  patients are advised that they will hear a story one time ,  following which they will be asked to respond to a series of  10 written questions. Part I of  the story is presented at 10 dB SL and Part II is presented at 30 to 50 dB below the admitted SRT. The test is considered to be positive if  questions resulting from information supplied only from Part  II are answered correctly.  The interpretation is that the SRT can be no poorer than the level used for Part II.  The  VIST was shown to work well on subjects simulating nonorganic hearing loss but it remains to be verified on true nonorganic cases.</a:t>
            </a:r>
          </a:p>
          <a:p>
            <a:endParaRPr lang="en-US" dirty="0"/>
          </a:p>
        </p:txBody>
      </p:sp>
    </p:spTree>
    <p:extLst>
      <p:ext uri="{BB962C8B-B14F-4D97-AF65-F5344CB8AC3E}">
        <p14:creationId xmlns:p14="http://schemas.microsoft.com/office/powerpoint/2010/main" val="219865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EEB65C-DFFF-45CF-A032-CB10F82E0CD9}"/>
              </a:ext>
            </a:extLst>
          </p:cNvPr>
          <p:cNvSpPr>
            <a:spLocks noGrp="1"/>
          </p:cNvSpPr>
          <p:nvPr>
            <p:ph idx="1"/>
          </p:nvPr>
        </p:nvSpPr>
        <p:spPr>
          <a:xfrm>
            <a:off x="1103312" y="674704"/>
            <a:ext cx="8946541" cy="5573696"/>
          </a:xfrm>
        </p:spPr>
        <p:txBody>
          <a:bodyPr>
            <a:normAutofit/>
          </a:bodyPr>
          <a:lstStyle/>
          <a:p>
            <a:endParaRPr lang="en-US" dirty="0"/>
          </a:p>
          <a:p>
            <a:endParaRPr lang="en-US" dirty="0"/>
          </a:p>
          <a:p>
            <a:endParaRPr lang="en-US" dirty="0"/>
          </a:p>
          <a:p>
            <a:r>
              <a:rPr lang="en-US" dirty="0"/>
              <a:t>One of  the advantages of  a modification of  the swinging story test is that the theme changes when the  bad ear column is included or excluded,  adding to  the complexity of  the challenge to the patient with nonorganic hearing loss. Because the patient must concentrate on the story and commit it to memory,  it is less likely that the individual will be able to remember which material was presented to the  bad ear. </a:t>
            </a:r>
          </a:p>
        </p:txBody>
      </p:sp>
    </p:spTree>
    <p:extLst>
      <p:ext uri="{BB962C8B-B14F-4D97-AF65-F5344CB8AC3E}">
        <p14:creationId xmlns:p14="http://schemas.microsoft.com/office/powerpoint/2010/main" val="1030588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139</TotalTime>
  <Words>711</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Swinging story test  and pulse tone methods</vt:lpstr>
      <vt:lpstr>Swinging story test </vt:lpstr>
      <vt:lpstr>CONTENTS</vt:lpstr>
      <vt:lpstr>INTRODUCTION </vt:lpstr>
      <vt:lpstr>PROCEDURE</vt:lpstr>
      <vt:lpstr>stimuli</vt:lpstr>
      <vt:lpstr>Conclusion </vt:lpstr>
      <vt:lpstr>Varying Intensity Story Test</vt:lpstr>
      <vt:lpstr>PowerPoint Presentation</vt:lpstr>
      <vt:lpstr>Pulse tone methods </vt:lpstr>
      <vt:lpstr>Any Question?</vt:lpstr>
      <vt:lpstr>REFERENCE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Swinging story test </dc:title>
  <dc:creator>priti</dc:creator>
  <cp:lastModifiedBy>sourav kumar</cp:lastModifiedBy>
  <cp:revision>18</cp:revision>
  <dcterms:created xsi:type="dcterms:W3CDTF">2020-11-23T18:11:36Z</dcterms:created>
  <dcterms:modified xsi:type="dcterms:W3CDTF">2020-11-27T15:19:17Z</dcterms:modified>
</cp:coreProperties>
</file>