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Lst>
  <p:notesMasterIdLst>
    <p:notesMasterId r:id="rId232"/>
  </p:notesMasterIdLst>
  <p:handoutMasterIdLst>
    <p:handoutMasterId r:id="rId233"/>
  </p:handout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302" r:id="rId28"/>
    <p:sldId id="511" r:id="rId29"/>
    <p:sldId id="512" r:id="rId30"/>
    <p:sldId id="276" r:id="rId31"/>
    <p:sldId id="277" r:id="rId32"/>
    <p:sldId id="278" r:id="rId33"/>
    <p:sldId id="279" r:id="rId34"/>
    <p:sldId id="280" r:id="rId35"/>
    <p:sldId id="281" r:id="rId36"/>
    <p:sldId id="282" r:id="rId37"/>
    <p:sldId id="371" r:id="rId38"/>
    <p:sldId id="370" r:id="rId39"/>
    <p:sldId id="284" r:id="rId40"/>
    <p:sldId id="439" r:id="rId41"/>
    <p:sldId id="397" r:id="rId42"/>
    <p:sldId id="400" r:id="rId43"/>
    <p:sldId id="399" r:id="rId44"/>
    <p:sldId id="398" r:id="rId45"/>
    <p:sldId id="401" r:id="rId46"/>
    <p:sldId id="403" r:id="rId47"/>
    <p:sldId id="402" r:id="rId48"/>
    <p:sldId id="404" r:id="rId49"/>
    <p:sldId id="438" r:id="rId50"/>
    <p:sldId id="405" r:id="rId51"/>
    <p:sldId id="406" r:id="rId52"/>
    <p:sldId id="407" r:id="rId53"/>
    <p:sldId id="411" r:id="rId54"/>
    <p:sldId id="480" r:id="rId55"/>
    <p:sldId id="410" r:id="rId56"/>
    <p:sldId id="408" r:id="rId57"/>
    <p:sldId id="409" r:id="rId58"/>
    <p:sldId id="285" r:id="rId59"/>
    <p:sldId id="286" r:id="rId60"/>
    <p:sldId id="306" r:id="rId61"/>
    <p:sldId id="307" r:id="rId62"/>
    <p:sldId id="288" r:id="rId63"/>
    <p:sldId id="289" r:id="rId64"/>
    <p:sldId id="308" r:id="rId65"/>
    <p:sldId id="290" r:id="rId66"/>
    <p:sldId id="309" r:id="rId67"/>
    <p:sldId id="299" r:id="rId68"/>
    <p:sldId id="310" r:id="rId69"/>
    <p:sldId id="300" r:id="rId70"/>
    <p:sldId id="311" r:id="rId71"/>
    <p:sldId id="301" r:id="rId72"/>
    <p:sldId id="440" r:id="rId73"/>
    <p:sldId id="312" r:id="rId74"/>
    <p:sldId id="313" r:id="rId75"/>
    <p:sldId id="314" r:id="rId76"/>
    <p:sldId id="328" r:id="rId77"/>
    <p:sldId id="329" r:id="rId78"/>
    <p:sldId id="315" r:id="rId79"/>
    <p:sldId id="316" r:id="rId80"/>
    <p:sldId id="317" r:id="rId81"/>
    <p:sldId id="441" r:id="rId82"/>
    <p:sldId id="318" r:id="rId83"/>
    <p:sldId id="319" r:id="rId84"/>
    <p:sldId id="320" r:id="rId85"/>
    <p:sldId id="330" r:id="rId86"/>
    <p:sldId id="321" r:id="rId87"/>
    <p:sldId id="331" r:id="rId88"/>
    <p:sldId id="322" r:id="rId89"/>
    <p:sldId id="323" r:id="rId90"/>
    <p:sldId id="338" r:id="rId91"/>
    <p:sldId id="375" r:id="rId92"/>
    <p:sldId id="383" r:id="rId93"/>
    <p:sldId id="426" r:id="rId94"/>
    <p:sldId id="427" r:id="rId95"/>
    <p:sldId id="428" r:id="rId96"/>
    <p:sldId id="432" r:id="rId97"/>
    <p:sldId id="433" r:id="rId98"/>
    <p:sldId id="434" r:id="rId99"/>
    <p:sldId id="435" r:id="rId100"/>
    <p:sldId id="436" r:id="rId101"/>
    <p:sldId id="437" r:id="rId102"/>
    <p:sldId id="429" r:id="rId103"/>
    <p:sldId id="351" r:id="rId104"/>
    <p:sldId id="326" r:id="rId105"/>
    <p:sldId id="352" r:id="rId106"/>
    <p:sldId id="353" r:id="rId107"/>
    <p:sldId id="332" r:id="rId108"/>
    <p:sldId id="356" r:id="rId109"/>
    <p:sldId id="333" r:id="rId110"/>
    <p:sldId id="357" r:id="rId111"/>
    <p:sldId id="442" r:id="rId112"/>
    <p:sldId id="327" r:id="rId113"/>
    <p:sldId id="354" r:id="rId114"/>
    <p:sldId id="443" r:id="rId115"/>
    <p:sldId id="490" r:id="rId116"/>
    <p:sldId id="466" r:id="rId117"/>
    <p:sldId id="467" r:id="rId118"/>
    <p:sldId id="491" r:id="rId119"/>
    <p:sldId id="444" r:id="rId120"/>
    <p:sldId id="468" r:id="rId121"/>
    <p:sldId id="449" r:id="rId122"/>
    <p:sldId id="335" r:id="rId123"/>
    <p:sldId id="484" r:id="rId124"/>
    <p:sldId id="492" r:id="rId125"/>
    <p:sldId id="493" r:id="rId126"/>
    <p:sldId id="359" r:id="rId127"/>
    <p:sldId id="360" r:id="rId128"/>
    <p:sldId id="336" r:id="rId129"/>
    <p:sldId id="485" r:id="rId130"/>
    <p:sldId id="486" r:id="rId131"/>
    <p:sldId id="450" r:id="rId132"/>
    <p:sldId id="362" r:id="rId133"/>
    <p:sldId id="363" r:id="rId134"/>
    <p:sldId id="487" r:id="rId135"/>
    <p:sldId id="361" r:id="rId136"/>
    <p:sldId id="337" r:id="rId137"/>
    <p:sldId id="494" r:id="rId138"/>
    <p:sldId id="339" r:id="rId139"/>
    <p:sldId id="364" r:id="rId140"/>
    <p:sldId id="340" r:id="rId141"/>
    <p:sldId id="365" r:id="rId142"/>
    <p:sldId id="495" r:id="rId143"/>
    <p:sldId id="366" r:id="rId144"/>
    <p:sldId id="341" r:id="rId145"/>
    <p:sldId id="369" r:id="rId146"/>
    <p:sldId id="367" r:id="rId147"/>
    <p:sldId id="342" r:id="rId148"/>
    <p:sldId id="496" r:id="rId149"/>
    <p:sldId id="368" r:id="rId150"/>
    <p:sldId id="497" r:id="rId151"/>
    <p:sldId id="451" r:id="rId152"/>
    <p:sldId id="469" r:id="rId153"/>
    <p:sldId id="452" r:id="rId154"/>
    <p:sldId id="498" r:id="rId155"/>
    <p:sldId id="470" r:id="rId156"/>
    <p:sldId id="453" r:id="rId157"/>
    <p:sldId id="471" r:id="rId158"/>
    <p:sldId id="499" r:id="rId159"/>
    <p:sldId id="500" r:id="rId160"/>
    <p:sldId id="457" r:id="rId161"/>
    <p:sldId id="473" r:id="rId162"/>
    <p:sldId id="459" r:id="rId163"/>
    <p:sldId id="488" r:id="rId164"/>
    <p:sldId id="454" r:id="rId165"/>
    <p:sldId id="501" r:id="rId166"/>
    <p:sldId id="472" r:id="rId167"/>
    <p:sldId id="455" r:id="rId168"/>
    <p:sldId id="489" r:id="rId169"/>
    <p:sldId id="456" r:id="rId170"/>
    <p:sldId id="458" r:id="rId171"/>
    <p:sldId id="474" r:id="rId172"/>
    <p:sldId id="502" r:id="rId173"/>
    <p:sldId id="343" r:id="rId174"/>
    <p:sldId id="334" r:id="rId175"/>
    <p:sldId id="384" r:id="rId176"/>
    <p:sldId id="379" r:id="rId177"/>
    <p:sldId id="503" r:id="rId178"/>
    <p:sldId id="385" r:id="rId179"/>
    <p:sldId id="374" r:id="rId180"/>
    <p:sldId id="390" r:id="rId181"/>
    <p:sldId id="376" r:id="rId182"/>
    <p:sldId id="386" r:id="rId183"/>
    <p:sldId id="389" r:id="rId184"/>
    <p:sldId id="358" r:id="rId185"/>
    <p:sldId id="504" r:id="rId186"/>
    <p:sldId id="377" r:id="rId187"/>
    <p:sldId id="387" r:id="rId188"/>
    <p:sldId id="388" r:id="rId189"/>
    <p:sldId id="378" r:id="rId190"/>
    <p:sldId id="505" r:id="rId191"/>
    <p:sldId id="506" r:id="rId192"/>
    <p:sldId id="380" r:id="rId193"/>
    <p:sldId id="507" r:id="rId194"/>
    <p:sldId id="391" r:id="rId195"/>
    <p:sldId id="381" r:id="rId196"/>
    <p:sldId id="448" r:id="rId197"/>
    <p:sldId id="476" r:id="rId198"/>
    <p:sldId id="508" r:id="rId199"/>
    <p:sldId id="475" r:id="rId200"/>
    <p:sldId id="392" r:id="rId201"/>
    <p:sldId id="394" r:id="rId202"/>
    <p:sldId id="393" r:id="rId203"/>
    <p:sldId id="395" r:id="rId204"/>
    <p:sldId id="396" r:id="rId205"/>
    <p:sldId id="463" r:id="rId206"/>
    <p:sldId id="464" r:id="rId207"/>
    <p:sldId id="509" r:id="rId208"/>
    <p:sldId id="460" r:id="rId209"/>
    <p:sldId id="477" r:id="rId210"/>
    <p:sldId id="510" r:id="rId211"/>
    <p:sldId id="482" r:id="rId212"/>
    <p:sldId id="461" r:id="rId213"/>
    <p:sldId id="478" r:id="rId214"/>
    <p:sldId id="462" r:id="rId215"/>
    <p:sldId id="479" r:id="rId216"/>
    <p:sldId id="465" r:id="rId217"/>
    <p:sldId id="481" r:id="rId218"/>
    <p:sldId id="418" r:id="rId219"/>
    <p:sldId id="424" r:id="rId220"/>
    <p:sldId id="423" r:id="rId221"/>
    <p:sldId id="417" r:id="rId222"/>
    <p:sldId id="421" r:id="rId223"/>
    <p:sldId id="420" r:id="rId224"/>
    <p:sldId id="483" r:id="rId225"/>
    <p:sldId id="425" r:id="rId226"/>
    <p:sldId id="412" r:id="rId227"/>
    <p:sldId id="413" r:id="rId228"/>
    <p:sldId id="414" r:id="rId229"/>
    <p:sldId id="415" r:id="rId230"/>
    <p:sldId id="416" r:id="rId231"/>
  </p:sldIdLst>
  <p:sldSz cx="9144000" cy="6858000" type="screen4x3"/>
  <p:notesSz cx="6811963" cy="9942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60093"/>
    <a:srgbClr val="006666"/>
    <a:srgbClr val="19B2D1"/>
    <a:srgbClr val="FFFFFF"/>
    <a:srgbClr val="CC0066"/>
    <a:srgbClr val="99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92953" autoAdjust="0"/>
  </p:normalViewPr>
  <p:slideViewPr>
    <p:cSldViewPr>
      <p:cViewPr varScale="1">
        <p:scale>
          <a:sx n="92" d="100"/>
          <a:sy n="92" d="100"/>
        </p:scale>
        <p:origin x="1133" y="82"/>
      </p:cViewPr>
      <p:guideLst>
        <p:guide orient="horz" pos="2160"/>
        <p:guide pos="2880"/>
      </p:guideLst>
    </p:cSldViewPr>
  </p:slideViewPr>
  <p:outlineViewPr>
    <p:cViewPr>
      <p:scale>
        <a:sx n="33" d="100"/>
        <a:sy n="33" d="100"/>
      </p:scale>
      <p:origin x="66" y="299028"/>
    </p:cViewPr>
  </p:outlineViewPr>
  <p:notesTextViewPr>
    <p:cViewPr>
      <p:scale>
        <a:sx n="100" d="100"/>
        <a:sy n="100" d="100"/>
      </p:scale>
      <p:origin x="0" y="0"/>
    </p:cViewPr>
  </p:notesTextViewPr>
  <p:sorterViewPr>
    <p:cViewPr>
      <p:scale>
        <a:sx n="66" d="100"/>
        <a:sy n="66" d="100"/>
      </p:scale>
      <p:origin x="0" y="3100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slide" Target="slides/slide130.xml"/><Relationship Id="rId159" Type="http://schemas.openxmlformats.org/officeDocument/2006/relationships/slide" Target="slides/slide151.xml"/><Relationship Id="rId170" Type="http://schemas.openxmlformats.org/officeDocument/2006/relationships/slide" Target="slides/slide162.xml"/><Relationship Id="rId191" Type="http://schemas.openxmlformats.org/officeDocument/2006/relationships/slide" Target="slides/slide183.xml"/><Relationship Id="rId205" Type="http://schemas.openxmlformats.org/officeDocument/2006/relationships/slide" Target="slides/slide197.xml"/><Relationship Id="rId226" Type="http://schemas.openxmlformats.org/officeDocument/2006/relationships/slide" Target="slides/slide21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53" Type="http://schemas.openxmlformats.org/officeDocument/2006/relationships/slide" Target="slides/slide45.xml"/><Relationship Id="rId74" Type="http://schemas.openxmlformats.org/officeDocument/2006/relationships/slide" Target="slides/slide66.xml"/><Relationship Id="rId128" Type="http://schemas.openxmlformats.org/officeDocument/2006/relationships/slide" Target="slides/slide120.xml"/><Relationship Id="rId149" Type="http://schemas.openxmlformats.org/officeDocument/2006/relationships/slide" Target="slides/slide141.xml"/><Relationship Id="rId5" Type="http://schemas.openxmlformats.org/officeDocument/2006/relationships/slideMaster" Target="slideMasters/slideMaster5.xml"/><Relationship Id="rId95" Type="http://schemas.openxmlformats.org/officeDocument/2006/relationships/slide" Target="slides/slide87.xml"/><Relationship Id="rId160" Type="http://schemas.openxmlformats.org/officeDocument/2006/relationships/slide" Target="slides/slide152.xml"/><Relationship Id="rId181" Type="http://schemas.openxmlformats.org/officeDocument/2006/relationships/slide" Target="slides/slide173.xml"/><Relationship Id="rId216" Type="http://schemas.openxmlformats.org/officeDocument/2006/relationships/slide" Target="slides/slide208.xml"/><Relationship Id="rId237" Type="http://schemas.openxmlformats.org/officeDocument/2006/relationships/tableStyles" Target="tableStyles.xml"/><Relationship Id="rId22" Type="http://schemas.openxmlformats.org/officeDocument/2006/relationships/slide" Target="slides/slide14.xml"/><Relationship Id="rId43" Type="http://schemas.openxmlformats.org/officeDocument/2006/relationships/slide" Target="slides/slide35.xml"/><Relationship Id="rId64" Type="http://schemas.openxmlformats.org/officeDocument/2006/relationships/slide" Target="slides/slide56.xml"/><Relationship Id="rId118" Type="http://schemas.openxmlformats.org/officeDocument/2006/relationships/slide" Target="slides/slide110.xml"/><Relationship Id="rId139" Type="http://schemas.openxmlformats.org/officeDocument/2006/relationships/slide" Target="slides/slide131.xml"/><Relationship Id="rId85" Type="http://schemas.openxmlformats.org/officeDocument/2006/relationships/slide" Target="slides/slide77.xml"/><Relationship Id="rId150" Type="http://schemas.openxmlformats.org/officeDocument/2006/relationships/slide" Target="slides/slide142.xml"/><Relationship Id="rId171" Type="http://schemas.openxmlformats.org/officeDocument/2006/relationships/slide" Target="slides/slide163.xml"/><Relationship Id="rId192" Type="http://schemas.openxmlformats.org/officeDocument/2006/relationships/slide" Target="slides/slide184.xml"/><Relationship Id="rId206" Type="http://schemas.openxmlformats.org/officeDocument/2006/relationships/slide" Target="slides/slide198.xml"/><Relationship Id="rId227" Type="http://schemas.openxmlformats.org/officeDocument/2006/relationships/slide" Target="slides/slide219.xml"/><Relationship Id="rId12" Type="http://schemas.openxmlformats.org/officeDocument/2006/relationships/slide" Target="slides/slide4.xml"/><Relationship Id="rId33" Type="http://schemas.openxmlformats.org/officeDocument/2006/relationships/slide" Target="slides/slide25.xml"/><Relationship Id="rId108" Type="http://schemas.openxmlformats.org/officeDocument/2006/relationships/slide" Target="slides/slide100.xml"/><Relationship Id="rId129" Type="http://schemas.openxmlformats.org/officeDocument/2006/relationships/slide" Target="slides/slide121.xml"/><Relationship Id="rId54" Type="http://schemas.openxmlformats.org/officeDocument/2006/relationships/slide" Target="slides/slide46.xml"/><Relationship Id="rId75" Type="http://schemas.openxmlformats.org/officeDocument/2006/relationships/slide" Target="slides/slide67.xml"/><Relationship Id="rId96" Type="http://schemas.openxmlformats.org/officeDocument/2006/relationships/slide" Target="slides/slide88.xml"/><Relationship Id="rId140" Type="http://schemas.openxmlformats.org/officeDocument/2006/relationships/slide" Target="slides/slide132.xml"/><Relationship Id="rId161" Type="http://schemas.openxmlformats.org/officeDocument/2006/relationships/slide" Target="slides/slide153.xml"/><Relationship Id="rId182" Type="http://schemas.openxmlformats.org/officeDocument/2006/relationships/slide" Target="slides/slide174.xml"/><Relationship Id="rId217" Type="http://schemas.openxmlformats.org/officeDocument/2006/relationships/slide" Target="slides/slide209.xml"/><Relationship Id="rId6" Type="http://schemas.openxmlformats.org/officeDocument/2006/relationships/slideMaster" Target="slideMasters/slideMaster6.xml"/><Relationship Id="rId23" Type="http://schemas.openxmlformats.org/officeDocument/2006/relationships/slide" Target="slides/slide15.xml"/><Relationship Id="rId119" Type="http://schemas.openxmlformats.org/officeDocument/2006/relationships/slide" Target="slides/slide111.xml"/><Relationship Id="rId44" Type="http://schemas.openxmlformats.org/officeDocument/2006/relationships/slide" Target="slides/slide36.xml"/><Relationship Id="rId65" Type="http://schemas.openxmlformats.org/officeDocument/2006/relationships/slide" Target="slides/slide57.xml"/><Relationship Id="rId86" Type="http://schemas.openxmlformats.org/officeDocument/2006/relationships/slide" Target="slides/slide78.xml"/><Relationship Id="rId130" Type="http://schemas.openxmlformats.org/officeDocument/2006/relationships/slide" Target="slides/slide122.xml"/><Relationship Id="rId151" Type="http://schemas.openxmlformats.org/officeDocument/2006/relationships/slide" Target="slides/slide143.xml"/><Relationship Id="rId172" Type="http://schemas.openxmlformats.org/officeDocument/2006/relationships/slide" Target="slides/slide164.xml"/><Relationship Id="rId193" Type="http://schemas.openxmlformats.org/officeDocument/2006/relationships/slide" Target="slides/slide185.xml"/><Relationship Id="rId207" Type="http://schemas.openxmlformats.org/officeDocument/2006/relationships/slide" Target="slides/slide199.xml"/><Relationship Id="rId228" Type="http://schemas.openxmlformats.org/officeDocument/2006/relationships/slide" Target="slides/slide220.xml"/><Relationship Id="rId13" Type="http://schemas.openxmlformats.org/officeDocument/2006/relationships/slide" Target="slides/slide5.xml"/><Relationship Id="rId109" Type="http://schemas.openxmlformats.org/officeDocument/2006/relationships/slide" Target="slides/slide101.xml"/><Relationship Id="rId34" Type="http://schemas.openxmlformats.org/officeDocument/2006/relationships/slide" Target="slides/slide26.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20" Type="http://schemas.openxmlformats.org/officeDocument/2006/relationships/slide" Target="slides/slide112.xml"/><Relationship Id="rId141" Type="http://schemas.openxmlformats.org/officeDocument/2006/relationships/slide" Target="slides/slide133.xml"/><Relationship Id="rId7" Type="http://schemas.openxmlformats.org/officeDocument/2006/relationships/slideMaster" Target="slideMasters/slideMaster7.xml"/><Relationship Id="rId162" Type="http://schemas.openxmlformats.org/officeDocument/2006/relationships/slide" Target="slides/slide154.xml"/><Relationship Id="rId183" Type="http://schemas.openxmlformats.org/officeDocument/2006/relationships/slide" Target="slides/slide175.xml"/><Relationship Id="rId218" Type="http://schemas.openxmlformats.org/officeDocument/2006/relationships/slide" Target="slides/slide210.xml"/><Relationship Id="rId24" Type="http://schemas.openxmlformats.org/officeDocument/2006/relationships/slide" Target="slides/slide16.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31" Type="http://schemas.openxmlformats.org/officeDocument/2006/relationships/slide" Target="slides/slide123.xml"/><Relationship Id="rId152" Type="http://schemas.openxmlformats.org/officeDocument/2006/relationships/slide" Target="slides/slide144.xml"/><Relationship Id="rId173" Type="http://schemas.openxmlformats.org/officeDocument/2006/relationships/slide" Target="slides/slide165.xml"/><Relationship Id="rId194" Type="http://schemas.openxmlformats.org/officeDocument/2006/relationships/slide" Target="slides/slide186.xml"/><Relationship Id="rId208" Type="http://schemas.openxmlformats.org/officeDocument/2006/relationships/slide" Target="slides/slide200.xml"/><Relationship Id="rId229" Type="http://schemas.openxmlformats.org/officeDocument/2006/relationships/slide" Target="slides/slide221.xml"/><Relationship Id="rId14" Type="http://schemas.openxmlformats.org/officeDocument/2006/relationships/slide" Target="slides/slide6.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8" Type="http://schemas.openxmlformats.org/officeDocument/2006/relationships/slideMaster" Target="slideMasters/slideMaster8.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184" Type="http://schemas.openxmlformats.org/officeDocument/2006/relationships/slide" Target="slides/slide176.xml"/><Relationship Id="rId219" Type="http://schemas.openxmlformats.org/officeDocument/2006/relationships/slide" Target="slides/slide211.xml"/><Relationship Id="rId230" Type="http://schemas.openxmlformats.org/officeDocument/2006/relationships/slide" Target="slides/slide222.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 Id="rId174" Type="http://schemas.openxmlformats.org/officeDocument/2006/relationships/slide" Target="slides/slide166.xml"/><Relationship Id="rId195" Type="http://schemas.openxmlformats.org/officeDocument/2006/relationships/slide" Target="slides/slide187.xml"/><Relationship Id="rId209" Type="http://schemas.openxmlformats.org/officeDocument/2006/relationships/slide" Target="slides/slide201.xml"/><Relationship Id="rId190" Type="http://schemas.openxmlformats.org/officeDocument/2006/relationships/slide" Target="slides/slide182.xml"/><Relationship Id="rId204" Type="http://schemas.openxmlformats.org/officeDocument/2006/relationships/slide" Target="slides/slide196.xml"/><Relationship Id="rId220" Type="http://schemas.openxmlformats.org/officeDocument/2006/relationships/slide" Target="slides/slide212.xml"/><Relationship Id="rId225" Type="http://schemas.openxmlformats.org/officeDocument/2006/relationships/slide" Target="slides/slide217.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48" Type="http://schemas.openxmlformats.org/officeDocument/2006/relationships/slide" Target="slides/slide140.xml"/><Relationship Id="rId164" Type="http://schemas.openxmlformats.org/officeDocument/2006/relationships/slide" Target="slides/slide156.xml"/><Relationship Id="rId169" Type="http://schemas.openxmlformats.org/officeDocument/2006/relationships/slide" Target="slides/slide161.xml"/><Relationship Id="rId185" Type="http://schemas.openxmlformats.org/officeDocument/2006/relationships/slide" Target="slides/slide177.xml"/><Relationship Id="rId4" Type="http://schemas.openxmlformats.org/officeDocument/2006/relationships/slideMaster" Target="slideMasters/slideMaster4.xml"/><Relationship Id="rId9" Type="http://schemas.openxmlformats.org/officeDocument/2006/relationships/slide" Target="slides/slide1.xml"/><Relationship Id="rId180" Type="http://schemas.openxmlformats.org/officeDocument/2006/relationships/slide" Target="slides/slide172.xml"/><Relationship Id="rId210" Type="http://schemas.openxmlformats.org/officeDocument/2006/relationships/slide" Target="slides/slide202.xml"/><Relationship Id="rId215" Type="http://schemas.openxmlformats.org/officeDocument/2006/relationships/slide" Target="slides/slide207.xml"/><Relationship Id="rId236" Type="http://schemas.openxmlformats.org/officeDocument/2006/relationships/theme" Target="theme/theme1.xml"/><Relationship Id="rId26" Type="http://schemas.openxmlformats.org/officeDocument/2006/relationships/slide" Target="slides/slide18.xml"/><Relationship Id="rId231" Type="http://schemas.openxmlformats.org/officeDocument/2006/relationships/slide" Target="slides/slide223.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54" Type="http://schemas.openxmlformats.org/officeDocument/2006/relationships/slide" Target="slides/slide146.xml"/><Relationship Id="rId175" Type="http://schemas.openxmlformats.org/officeDocument/2006/relationships/slide" Target="slides/slide167.xml"/><Relationship Id="rId196" Type="http://schemas.openxmlformats.org/officeDocument/2006/relationships/slide" Target="slides/slide188.xml"/><Relationship Id="rId200" Type="http://schemas.openxmlformats.org/officeDocument/2006/relationships/slide" Target="slides/slide192.xml"/><Relationship Id="rId16" Type="http://schemas.openxmlformats.org/officeDocument/2006/relationships/slide" Target="slides/slide8.xml"/><Relationship Id="rId221" Type="http://schemas.openxmlformats.org/officeDocument/2006/relationships/slide" Target="slides/slide213.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slide" Target="slides/slide136.xml"/><Relationship Id="rId90" Type="http://schemas.openxmlformats.org/officeDocument/2006/relationships/slide" Target="slides/slide82.xml"/><Relationship Id="rId165" Type="http://schemas.openxmlformats.org/officeDocument/2006/relationships/slide" Target="slides/slide157.xml"/><Relationship Id="rId186" Type="http://schemas.openxmlformats.org/officeDocument/2006/relationships/slide" Target="slides/slide178.xml"/><Relationship Id="rId211" Type="http://schemas.openxmlformats.org/officeDocument/2006/relationships/slide" Target="slides/slide203.xml"/><Relationship Id="rId232" Type="http://schemas.openxmlformats.org/officeDocument/2006/relationships/notesMaster" Target="notesMasters/notesMaster1.xml"/><Relationship Id="rId27" Type="http://schemas.openxmlformats.org/officeDocument/2006/relationships/slide" Target="slides/slide19.xml"/><Relationship Id="rId48" Type="http://schemas.openxmlformats.org/officeDocument/2006/relationships/slide" Target="slides/slide40.xml"/><Relationship Id="rId69" Type="http://schemas.openxmlformats.org/officeDocument/2006/relationships/slide" Target="slides/slide61.xml"/><Relationship Id="rId113" Type="http://schemas.openxmlformats.org/officeDocument/2006/relationships/slide" Target="slides/slide105.xml"/><Relationship Id="rId134" Type="http://schemas.openxmlformats.org/officeDocument/2006/relationships/slide" Target="slides/slide126.xml"/><Relationship Id="rId80" Type="http://schemas.openxmlformats.org/officeDocument/2006/relationships/slide" Target="slides/slide72.xml"/><Relationship Id="rId155" Type="http://schemas.openxmlformats.org/officeDocument/2006/relationships/slide" Target="slides/slide147.xml"/><Relationship Id="rId176" Type="http://schemas.openxmlformats.org/officeDocument/2006/relationships/slide" Target="slides/slide168.xml"/><Relationship Id="rId197" Type="http://schemas.openxmlformats.org/officeDocument/2006/relationships/slide" Target="slides/slide189.xml"/><Relationship Id="rId201" Type="http://schemas.openxmlformats.org/officeDocument/2006/relationships/slide" Target="slides/slide193.xml"/><Relationship Id="rId222" Type="http://schemas.openxmlformats.org/officeDocument/2006/relationships/slide" Target="slides/slide214.xml"/><Relationship Id="rId17" Type="http://schemas.openxmlformats.org/officeDocument/2006/relationships/slide" Target="slides/slide9.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24" Type="http://schemas.openxmlformats.org/officeDocument/2006/relationships/slide" Target="slides/slide116.xml"/><Relationship Id="rId70" Type="http://schemas.openxmlformats.org/officeDocument/2006/relationships/slide" Target="slides/slide62.xml"/><Relationship Id="rId91" Type="http://schemas.openxmlformats.org/officeDocument/2006/relationships/slide" Target="slides/slide83.xml"/><Relationship Id="rId145" Type="http://schemas.openxmlformats.org/officeDocument/2006/relationships/slide" Target="slides/slide137.xml"/><Relationship Id="rId166" Type="http://schemas.openxmlformats.org/officeDocument/2006/relationships/slide" Target="slides/slide158.xml"/><Relationship Id="rId187" Type="http://schemas.openxmlformats.org/officeDocument/2006/relationships/slide" Target="slides/slide179.xml"/><Relationship Id="rId1" Type="http://schemas.openxmlformats.org/officeDocument/2006/relationships/slideMaster" Target="slideMasters/slideMaster1.xml"/><Relationship Id="rId212" Type="http://schemas.openxmlformats.org/officeDocument/2006/relationships/slide" Target="slides/slide204.xml"/><Relationship Id="rId233" Type="http://schemas.openxmlformats.org/officeDocument/2006/relationships/handoutMaster" Target="handoutMasters/handoutMaster1.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60" Type="http://schemas.openxmlformats.org/officeDocument/2006/relationships/slide" Target="slides/slide52.xml"/><Relationship Id="rId81" Type="http://schemas.openxmlformats.org/officeDocument/2006/relationships/slide" Target="slides/slide73.xml"/><Relationship Id="rId135" Type="http://schemas.openxmlformats.org/officeDocument/2006/relationships/slide" Target="slides/slide127.xml"/><Relationship Id="rId156" Type="http://schemas.openxmlformats.org/officeDocument/2006/relationships/slide" Target="slides/slide148.xml"/><Relationship Id="rId177" Type="http://schemas.openxmlformats.org/officeDocument/2006/relationships/slide" Target="slides/slide169.xml"/><Relationship Id="rId198" Type="http://schemas.openxmlformats.org/officeDocument/2006/relationships/slide" Target="slides/slide190.xml"/><Relationship Id="rId202" Type="http://schemas.openxmlformats.org/officeDocument/2006/relationships/slide" Target="slides/slide194.xml"/><Relationship Id="rId223" Type="http://schemas.openxmlformats.org/officeDocument/2006/relationships/slide" Target="slides/slide215.xml"/><Relationship Id="rId18" Type="http://schemas.openxmlformats.org/officeDocument/2006/relationships/slide" Target="slides/slide10.xml"/><Relationship Id="rId39" Type="http://schemas.openxmlformats.org/officeDocument/2006/relationships/slide" Target="slides/slide31.xml"/><Relationship Id="rId50" Type="http://schemas.openxmlformats.org/officeDocument/2006/relationships/slide" Target="slides/slide42.xml"/><Relationship Id="rId104" Type="http://schemas.openxmlformats.org/officeDocument/2006/relationships/slide" Target="slides/slide96.xml"/><Relationship Id="rId125" Type="http://schemas.openxmlformats.org/officeDocument/2006/relationships/slide" Target="slides/slide117.xml"/><Relationship Id="rId146" Type="http://schemas.openxmlformats.org/officeDocument/2006/relationships/slide" Target="slides/slide138.xml"/><Relationship Id="rId167" Type="http://schemas.openxmlformats.org/officeDocument/2006/relationships/slide" Target="slides/slide159.xml"/><Relationship Id="rId188" Type="http://schemas.openxmlformats.org/officeDocument/2006/relationships/slide" Target="slides/slide180.xml"/><Relationship Id="rId71" Type="http://schemas.openxmlformats.org/officeDocument/2006/relationships/slide" Target="slides/slide63.xml"/><Relationship Id="rId92" Type="http://schemas.openxmlformats.org/officeDocument/2006/relationships/slide" Target="slides/slide84.xml"/><Relationship Id="rId213" Type="http://schemas.openxmlformats.org/officeDocument/2006/relationships/slide" Target="slides/slide205.xml"/><Relationship Id="rId234"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1.xml"/><Relationship Id="rId40" Type="http://schemas.openxmlformats.org/officeDocument/2006/relationships/slide" Target="slides/slide32.xml"/><Relationship Id="rId115" Type="http://schemas.openxmlformats.org/officeDocument/2006/relationships/slide" Target="slides/slide107.xml"/><Relationship Id="rId136" Type="http://schemas.openxmlformats.org/officeDocument/2006/relationships/slide" Target="slides/slide128.xml"/><Relationship Id="rId157" Type="http://schemas.openxmlformats.org/officeDocument/2006/relationships/slide" Target="slides/slide149.xml"/><Relationship Id="rId178" Type="http://schemas.openxmlformats.org/officeDocument/2006/relationships/slide" Target="slides/slide170.xml"/><Relationship Id="rId61" Type="http://schemas.openxmlformats.org/officeDocument/2006/relationships/slide" Target="slides/slide53.xml"/><Relationship Id="rId82" Type="http://schemas.openxmlformats.org/officeDocument/2006/relationships/slide" Target="slides/slide74.xml"/><Relationship Id="rId199" Type="http://schemas.openxmlformats.org/officeDocument/2006/relationships/slide" Target="slides/slide191.xml"/><Relationship Id="rId203" Type="http://schemas.openxmlformats.org/officeDocument/2006/relationships/slide" Target="slides/slide195.xml"/><Relationship Id="rId19" Type="http://schemas.openxmlformats.org/officeDocument/2006/relationships/slide" Target="slides/slide11.xml"/><Relationship Id="rId224" Type="http://schemas.openxmlformats.org/officeDocument/2006/relationships/slide" Target="slides/slide216.xml"/><Relationship Id="rId30" Type="http://schemas.openxmlformats.org/officeDocument/2006/relationships/slide" Target="slides/slide2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slide" Target="slides/slide160.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189" Type="http://schemas.openxmlformats.org/officeDocument/2006/relationships/slide" Target="slides/slide181.xml"/><Relationship Id="rId3" Type="http://schemas.openxmlformats.org/officeDocument/2006/relationships/slideMaster" Target="slideMasters/slideMaster3.xml"/><Relationship Id="rId214" Type="http://schemas.openxmlformats.org/officeDocument/2006/relationships/slide" Target="slides/slide206.xml"/><Relationship Id="rId235" Type="http://schemas.openxmlformats.org/officeDocument/2006/relationships/viewProps" Target="viewProps.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179" Type="http://schemas.openxmlformats.org/officeDocument/2006/relationships/slide" Target="slides/slide17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78A90-8B64-44F2-9990-DDBC551CE92E}" type="doc">
      <dgm:prSet loTypeId="urn:microsoft.com/office/officeart/2005/8/layout/orgChart1" loCatId="hierarchy" qsTypeId="urn:microsoft.com/office/officeart/2005/8/quickstyle/simple1" qsCatId="simple" csTypeId="urn:microsoft.com/office/officeart/2005/8/colors/accent1_2" csCatId="accent1"/>
      <dgm:spPr/>
    </dgm:pt>
    <dgm:pt modelId="{DAA98725-44EF-4035-891C-A165E25A74E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CAPD TESTS</a:t>
          </a:r>
        </a:p>
      </dgm:t>
    </dgm:pt>
    <dgm:pt modelId="{AA1F70B5-7424-4423-B04C-FC40A45505C2}" type="parTrans" cxnId="{86D2E043-C6B1-4B3D-B1ED-527E3654A9FC}">
      <dgm:prSet/>
      <dgm:spPr/>
    </dgm:pt>
    <dgm:pt modelId="{12F31ECE-EE71-4A40-9C98-384A4A052C28}" type="sibTrans" cxnId="{86D2E043-C6B1-4B3D-B1ED-527E3654A9FC}">
      <dgm:prSet/>
      <dgm:spPr/>
    </dgm:pt>
    <dgm:pt modelId="{329EB8F5-C667-49C8-92B9-575E69D6670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DICHOTIC</a:t>
          </a:r>
        </a:p>
      </dgm:t>
    </dgm:pt>
    <dgm:pt modelId="{1D2D3448-D4FF-4248-9490-A0A4902D757C}" type="parTrans" cxnId="{29808A6A-8883-4DCC-94EC-3DB35B1ABCEB}">
      <dgm:prSet/>
      <dgm:spPr/>
    </dgm:pt>
    <dgm:pt modelId="{D1251CC1-6DC5-4BD8-82CD-9480CD5CF5BB}" type="sibTrans" cxnId="{29808A6A-8883-4DCC-94EC-3DB35B1ABCEB}">
      <dgm:prSet/>
      <dgm:spPr/>
    </dgm:pt>
    <dgm:pt modelId="{1FDDC12F-DFA4-46A4-84B8-E486CDB9921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BINAURAL INTERACTION</a:t>
          </a:r>
        </a:p>
      </dgm:t>
    </dgm:pt>
    <dgm:pt modelId="{1FFC9800-3FDA-4BE5-8812-B802F0EAC231}" type="parTrans" cxnId="{641DD388-309C-4944-BD86-2C074D9243ED}">
      <dgm:prSet/>
      <dgm:spPr/>
    </dgm:pt>
    <dgm:pt modelId="{C12759C3-1985-4AE4-8622-8EF8D3180E58}" type="sibTrans" cxnId="{641DD388-309C-4944-BD86-2C074D9243ED}">
      <dgm:prSet/>
      <dgm:spPr/>
    </dgm:pt>
    <dgm:pt modelId="{00E94B2C-EF80-4DA4-9F44-4A079AD06B9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TEMPORAL PROCESSING</a:t>
          </a:r>
        </a:p>
      </dgm:t>
    </dgm:pt>
    <dgm:pt modelId="{86C2FDB2-67D6-45C7-8FA0-33C2895454BB}" type="parTrans" cxnId="{A7FF788A-FC38-4510-9AA7-2FE5C8700D62}">
      <dgm:prSet/>
      <dgm:spPr/>
    </dgm:pt>
    <dgm:pt modelId="{28020085-16A7-464A-81F0-579B6EE9E3D3}" type="sibTrans" cxnId="{A7FF788A-FC38-4510-9AA7-2FE5C8700D62}">
      <dgm:prSet/>
      <dgm:spPr/>
    </dgm:pt>
    <dgm:pt modelId="{C6D7A07F-E90D-41CC-AD73-1CDF8867B7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LOW REDUNDANCY MONAURAL SPEECH</a:t>
          </a:r>
        </a:p>
      </dgm:t>
    </dgm:pt>
    <dgm:pt modelId="{1F21BDDF-A10C-488C-AAC8-D1F363D08FFE}" type="parTrans" cxnId="{D2D82FF2-4966-4B94-BDB2-69BE00373B5B}">
      <dgm:prSet/>
      <dgm:spPr/>
    </dgm:pt>
    <dgm:pt modelId="{3E914850-8C9F-48A7-8C7D-4DD18D270688}" type="sibTrans" cxnId="{D2D82FF2-4966-4B94-BDB2-69BE00373B5B}">
      <dgm:prSet/>
      <dgm:spPr/>
    </dgm:pt>
    <dgm:pt modelId="{CD268F30-948A-48B1-A848-5749CC5CFF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SPEECH-IN-NOISE</a:t>
          </a:r>
        </a:p>
      </dgm:t>
    </dgm:pt>
    <dgm:pt modelId="{8598CEB9-E0B5-4942-BC86-F7E509FF5522}" type="parTrans" cxnId="{E9D7A8B7-8DDE-4E3E-AA0C-DAD24C57D1C4}">
      <dgm:prSet/>
      <dgm:spPr/>
    </dgm:pt>
    <dgm:pt modelId="{3FF0BC01-7BAF-4E03-A899-5FC20A7E906E}" type="sibTrans" cxnId="{E9D7A8B7-8DDE-4E3E-AA0C-DAD24C57D1C4}">
      <dgm:prSet/>
      <dgm:spPr/>
    </dgm:pt>
    <dgm:pt modelId="{850D0DEF-1714-4CC0-A0F5-668BD718398F}" type="pres">
      <dgm:prSet presAssocID="{48D78A90-8B64-44F2-9990-DDBC551CE92E}" presName="hierChild1" presStyleCnt="0">
        <dgm:presLayoutVars>
          <dgm:orgChart val="1"/>
          <dgm:chPref val="1"/>
          <dgm:dir/>
          <dgm:animOne val="branch"/>
          <dgm:animLvl val="lvl"/>
          <dgm:resizeHandles/>
        </dgm:presLayoutVars>
      </dgm:prSet>
      <dgm:spPr/>
    </dgm:pt>
    <dgm:pt modelId="{523390D6-3C1D-4327-A8A2-D850D0410ED3}" type="pres">
      <dgm:prSet presAssocID="{DAA98725-44EF-4035-891C-A165E25A74E8}" presName="hierRoot1" presStyleCnt="0">
        <dgm:presLayoutVars>
          <dgm:hierBranch val="r"/>
        </dgm:presLayoutVars>
      </dgm:prSet>
      <dgm:spPr/>
    </dgm:pt>
    <dgm:pt modelId="{64057FD7-00B4-40B8-9B77-B684A19B7629}" type="pres">
      <dgm:prSet presAssocID="{DAA98725-44EF-4035-891C-A165E25A74E8}" presName="rootComposite1" presStyleCnt="0"/>
      <dgm:spPr/>
    </dgm:pt>
    <dgm:pt modelId="{91D2F447-6A9D-4D4E-BED7-047BFC997BCA}" type="pres">
      <dgm:prSet presAssocID="{DAA98725-44EF-4035-891C-A165E25A74E8}" presName="rootText1" presStyleLbl="node0" presStyleIdx="0" presStyleCnt="1">
        <dgm:presLayoutVars>
          <dgm:chPref val="3"/>
        </dgm:presLayoutVars>
      </dgm:prSet>
      <dgm:spPr/>
    </dgm:pt>
    <dgm:pt modelId="{CDA94F93-F7C7-4DD9-8098-BDB3D54F23AC}" type="pres">
      <dgm:prSet presAssocID="{DAA98725-44EF-4035-891C-A165E25A74E8}" presName="rootConnector1" presStyleLbl="node1" presStyleIdx="0" presStyleCnt="0"/>
      <dgm:spPr/>
    </dgm:pt>
    <dgm:pt modelId="{4972A979-7F47-429E-A971-86CBCA5D4238}" type="pres">
      <dgm:prSet presAssocID="{DAA98725-44EF-4035-891C-A165E25A74E8}" presName="hierChild2" presStyleCnt="0"/>
      <dgm:spPr/>
    </dgm:pt>
    <dgm:pt modelId="{0FB3F8FF-5C06-45E2-B35F-8377446A2BAE}" type="pres">
      <dgm:prSet presAssocID="{1D2D3448-D4FF-4248-9490-A0A4902D757C}" presName="Name50" presStyleLbl="parChTrans1D2" presStyleIdx="0" presStyleCnt="5"/>
      <dgm:spPr/>
    </dgm:pt>
    <dgm:pt modelId="{B0159248-3A50-465C-9413-EF4C3655AB03}" type="pres">
      <dgm:prSet presAssocID="{329EB8F5-C667-49C8-92B9-575E69D66700}" presName="hierRoot2" presStyleCnt="0">
        <dgm:presLayoutVars>
          <dgm:hierBranch/>
        </dgm:presLayoutVars>
      </dgm:prSet>
      <dgm:spPr/>
    </dgm:pt>
    <dgm:pt modelId="{2490CD33-60F6-4F81-B043-781531EB4BC4}" type="pres">
      <dgm:prSet presAssocID="{329EB8F5-C667-49C8-92B9-575E69D66700}" presName="rootComposite" presStyleCnt="0"/>
      <dgm:spPr/>
    </dgm:pt>
    <dgm:pt modelId="{94F23C33-DF0D-4904-ACA2-2EE8669F9A90}" type="pres">
      <dgm:prSet presAssocID="{329EB8F5-C667-49C8-92B9-575E69D66700}" presName="rootText" presStyleLbl="node2" presStyleIdx="0" presStyleCnt="5">
        <dgm:presLayoutVars>
          <dgm:chPref val="3"/>
        </dgm:presLayoutVars>
      </dgm:prSet>
      <dgm:spPr/>
    </dgm:pt>
    <dgm:pt modelId="{0F6B1F00-68D3-41DA-9649-3719F90851E4}" type="pres">
      <dgm:prSet presAssocID="{329EB8F5-C667-49C8-92B9-575E69D66700}" presName="rootConnector" presStyleLbl="node2" presStyleIdx="0" presStyleCnt="5"/>
      <dgm:spPr/>
    </dgm:pt>
    <dgm:pt modelId="{CAE6537F-DC5C-4501-BFE1-5F9B300EB558}" type="pres">
      <dgm:prSet presAssocID="{329EB8F5-C667-49C8-92B9-575E69D66700}" presName="hierChild4" presStyleCnt="0"/>
      <dgm:spPr/>
    </dgm:pt>
    <dgm:pt modelId="{9B007D76-D321-4AD5-88A5-318D1D0BD775}" type="pres">
      <dgm:prSet presAssocID="{329EB8F5-C667-49C8-92B9-575E69D66700}" presName="hierChild5" presStyleCnt="0"/>
      <dgm:spPr/>
    </dgm:pt>
    <dgm:pt modelId="{FA7B9F38-9BFF-46BB-8366-727E7ED2254E}" type="pres">
      <dgm:prSet presAssocID="{1FFC9800-3FDA-4BE5-8812-B802F0EAC231}" presName="Name50" presStyleLbl="parChTrans1D2" presStyleIdx="1" presStyleCnt="5"/>
      <dgm:spPr/>
    </dgm:pt>
    <dgm:pt modelId="{93F473E4-BFE0-436C-B1C4-2058D5E036F2}" type="pres">
      <dgm:prSet presAssocID="{1FDDC12F-DFA4-46A4-84B8-E486CDB99218}" presName="hierRoot2" presStyleCnt="0">
        <dgm:presLayoutVars>
          <dgm:hierBranch/>
        </dgm:presLayoutVars>
      </dgm:prSet>
      <dgm:spPr/>
    </dgm:pt>
    <dgm:pt modelId="{6AABD343-CBCD-4CA8-9FD0-94A20EC4A84D}" type="pres">
      <dgm:prSet presAssocID="{1FDDC12F-DFA4-46A4-84B8-E486CDB99218}" presName="rootComposite" presStyleCnt="0"/>
      <dgm:spPr/>
    </dgm:pt>
    <dgm:pt modelId="{D9D2C968-BA64-4FE2-8A1E-41A9D8C673AF}" type="pres">
      <dgm:prSet presAssocID="{1FDDC12F-DFA4-46A4-84B8-E486CDB99218}" presName="rootText" presStyleLbl="node2" presStyleIdx="1" presStyleCnt="5">
        <dgm:presLayoutVars>
          <dgm:chPref val="3"/>
        </dgm:presLayoutVars>
      </dgm:prSet>
      <dgm:spPr/>
    </dgm:pt>
    <dgm:pt modelId="{8D799C47-AE09-41E9-A294-6EC0EFA481A1}" type="pres">
      <dgm:prSet presAssocID="{1FDDC12F-DFA4-46A4-84B8-E486CDB99218}" presName="rootConnector" presStyleLbl="node2" presStyleIdx="1" presStyleCnt="5"/>
      <dgm:spPr/>
    </dgm:pt>
    <dgm:pt modelId="{2D18730E-8D5F-4D50-BE46-F2F2EF589856}" type="pres">
      <dgm:prSet presAssocID="{1FDDC12F-DFA4-46A4-84B8-E486CDB99218}" presName="hierChild4" presStyleCnt="0"/>
      <dgm:spPr/>
    </dgm:pt>
    <dgm:pt modelId="{48D0FCCC-337C-4B80-940D-CC508E533364}" type="pres">
      <dgm:prSet presAssocID="{1FDDC12F-DFA4-46A4-84B8-E486CDB99218}" presName="hierChild5" presStyleCnt="0"/>
      <dgm:spPr/>
    </dgm:pt>
    <dgm:pt modelId="{D8AF4B1C-906C-4374-97E6-E6DC1518DF52}" type="pres">
      <dgm:prSet presAssocID="{86C2FDB2-67D6-45C7-8FA0-33C2895454BB}" presName="Name50" presStyleLbl="parChTrans1D2" presStyleIdx="2" presStyleCnt="5"/>
      <dgm:spPr/>
    </dgm:pt>
    <dgm:pt modelId="{0EAFC02C-82E3-4B71-9CCF-63628DA72F99}" type="pres">
      <dgm:prSet presAssocID="{00E94B2C-EF80-4DA4-9F44-4A079AD06B99}" presName="hierRoot2" presStyleCnt="0">
        <dgm:presLayoutVars>
          <dgm:hierBranch/>
        </dgm:presLayoutVars>
      </dgm:prSet>
      <dgm:spPr/>
    </dgm:pt>
    <dgm:pt modelId="{C3CA1598-FD05-4C5E-A367-D2A3E1CEE669}" type="pres">
      <dgm:prSet presAssocID="{00E94B2C-EF80-4DA4-9F44-4A079AD06B99}" presName="rootComposite" presStyleCnt="0"/>
      <dgm:spPr/>
    </dgm:pt>
    <dgm:pt modelId="{EC31907C-3F99-4C56-B76A-5583FB3591B2}" type="pres">
      <dgm:prSet presAssocID="{00E94B2C-EF80-4DA4-9F44-4A079AD06B99}" presName="rootText" presStyleLbl="node2" presStyleIdx="2" presStyleCnt="5">
        <dgm:presLayoutVars>
          <dgm:chPref val="3"/>
        </dgm:presLayoutVars>
      </dgm:prSet>
      <dgm:spPr/>
    </dgm:pt>
    <dgm:pt modelId="{FA75B0E5-F326-4F38-8BAC-EE55F928D7F8}" type="pres">
      <dgm:prSet presAssocID="{00E94B2C-EF80-4DA4-9F44-4A079AD06B99}" presName="rootConnector" presStyleLbl="node2" presStyleIdx="2" presStyleCnt="5"/>
      <dgm:spPr/>
    </dgm:pt>
    <dgm:pt modelId="{97B5999A-2502-4050-9784-E7B939B411AA}" type="pres">
      <dgm:prSet presAssocID="{00E94B2C-EF80-4DA4-9F44-4A079AD06B99}" presName="hierChild4" presStyleCnt="0"/>
      <dgm:spPr/>
    </dgm:pt>
    <dgm:pt modelId="{7E2B8E0E-2C25-498B-972A-0E67EDB2AC6B}" type="pres">
      <dgm:prSet presAssocID="{00E94B2C-EF80-4DA4-9F44-4A079AD06B99}" presName="hierChild5" presStyleCnt="0"/>
      <dgm:spPr/>
    </dgm:pt>
    <dgm:pt modelId="{357F338A-0244-41FF-84F2-14ED29EBE30E}" type="pres">
      <dgm:prSet presAssocID="{1F21BDDF-A10C-488C-AAC8-D1F363D08FFE}" presName="Name50" presStyleLbl="parChTrans1D2" presStyleIdx="3" presStyleCnt="5"/>
      <dgm:spPr/>
    </dgm:pt>
    <dgm:pt modelId="{DC7989EC-ECF5-4775-A068-EC38543066D4}" type="pres">
      <dgm:prSet presAssocID="{C6D7A07F-E90D-41CC-AD73-1CDF8867B7A8}" presName="hierRoot2" presStyleCnt="0">
        <dgm:presLayoutVars>
          <dgm:hierBranch/>
        </dgm:presLayoutVars>
      </dgm:prSet>
      <dgm:spPr/>
    </dgm:pt>
    <dgm:pt modelId="{60BAED05-C876-4913-ADB5-D94092C11640}" type="pres">
      <dgm:prSet presAssocID="{C6D7A07F-E90D-41CC-AD73-1CDF8867B7A8}" presName="rootComposite" presStyleCnt="0"/>
      <dgm:spPr/>
    </dgm:pt>
    <dgm:pt modelId="{282C86DB-13B8-4BC4-84AE-AAD84239F685}" type="pres">
      <dgm:prSet presAssocID="{C6D7A07F-E90D-41CC-AD73-1CDF8867B7A8}" presName="rootText" presStyleLbl="node2" presStyleIdx="3" presStyleCnt="5">
        <dgm:presLayoutVars>
          <dgm:chPref val="3"/>
        </dgm:presLayoutVars>
      </dgm:prSet>
      <dgm:spPr/>
    </dgm:pt>
    <dgm:pt modelId="{9C6D5D93-4A03-48F5-8156-5F59D2914A0D}" type="pres">
      <dgm:prSet presAssocID="{C6D7A07F-E90D-41CC-AD73-1CDF8867B7A8}" presName="rootConnector" presStyleLbl="node2" presStyleIdx="3" presStyleCnt="5"/>
      <dgm:spPr/>
    </dgm:pt>
    <dgm:pt modelId="{7FABB41E-19BB-42BF-B8CC-3153E5B1D8EC}" type="pres">
      <dgm:prSet presAssocID="{C6D7A07F-E90D-41CC-AD73-1CDF8867B7A8}" presName="hierChild4" presStyleCnt="0"/>
      <dgm:spPr/>
    </dgm:pt>
    <dgm:pt modelId="{353A3047-54FB-4FE6-B609-7B85FA62BE22}" type="pres">
      <dgm:prSet presAssocID="{C6D7A07F-E90D-41CC-AD73-1CDF8867B7A8}" presName="hierChild5" presStyleCnt="0"/>
      <dgm:spPr/>
    </dgm:pt>
    <dgm:pt modelId="{DA4F499C-1CBF-42D5-B3E3-B950119F2E73}" type="pres">
      <dgm:prSet presAssocID="{8598CEB9-E0B5-4942-BC86-F7E509FF5522}" presName="Name50" presStyleLbl="parChTrans1D2" presStyleIdx="4" presStyleCnt="5"/>
      <dgm:spPr/>
    </dgm:pt>
    <dgm:pt modelId="{B16C75EF-C546-4942-BAA2-45F95B316B41}" type="pres">
      <dgm:prSet presAssocID="{CD268F30-948A-48B1-A848-5749CC5CFF58}" presName="hierRoot2" presStyleCnt="0">
        <dgm:presLayoutVars>
          <dgm:hierBranch/>
        </dgm:presLayoutVars>
      </dgm:prSet>
      <dgm:spPr/>
    </dgm:pt>
    <dgm:pt modelId="{BDBDF279-CA34-48DA-B23E-99B36F8F7084}" type="pres">
      <dgm:prSet presAssocID="{CD268F30-948A-48B1-A848-5749CC5CFF58}" presName="rootComposite" presStyleCnt="0"/>
      <dgm:spPr/>
    </dgm:pt>
    <dgm:pt modelId="{46AD3C42-05BC-4257-9CD1-396C7615C54D}" type="pres">
      <dgm:prSet presAssocID="{CD268F30-948A-48B1-A848-5749CC5CFF58}" presName="rootText" presStyleLbl="node2" presStyleIdx="4" presStyleCnt="5">
        <dgm:presLayoutVars>
          <dgm:chPref val="3"/>
        </dgm:presLayoutVars>
      </dgm:prSet>
      <dgm:spPr/>
    </dgm:pt>
    <dgm:pt modelId="{618DB43A-086D-4A93-83F2-FB46E6FB58E0}" type="pres">
      <dgm:prSet presAssocID="{CD268F30-948A-48B1-A848-5749CC5CFF58}" presName="rootConnector" presStyleLbl="node2" presStyleIdx="4" presStyleCnt="5"/>
      <dgm:spPr/>
    </dgm:pt>
    <dgm:pt modelId="{C4C20C5B-F0E1-4E2F-861E-12C138E34FFF}" type="pres">
      <dgm:prSet presAssocID="{CD268F30-948A-48B1-A848-5749CC5CFF58}" presName="hierChild4" presStyleCnt="0"/>
      <dgm:spPr/>
    </dgm:pt>
    <dgm:pt modelId="{84C15B5D-97F0-4107-937E-FEB95C95CC0F}" type="pres">
      <dgm:prSet presAssocID="{CD268F30-948A-48B1-A848-5749CC5CFF58}" presName="hierChild5" presStyleCnt="0"/>
      <dgm:spPr/>
    </dgm:pt>
    <dgm:pt modelId="{DDE38144-C00F-4AEE-B7E1-A24B9A7D83D4}" type="pres">
      <dgm:prSet presAssocID="{DAA98725-44EF-4035-891C-A165E25A74E8}" presName="hierChild3" presStyleCnt="0"/>
      <dgm:spPr/>
    </dgm:pt>
  </dgm:ptLst>
  <dgm:cxnLst>
    <dgm:cxn modelId="{437C1E31-FF7C-4CEA-AD66-42F52E458841}" type="presOf" srcId="{C6D7A07F-E90D-41CC-AD73-1CDF8867B7A8}" destId="{282C86DB-13B8-4BC4-84AE-AAD84239F685}" srcOrd="0" destOrd="0" presId="urn:microsoft.com/office/officeart/2005/8/layout/orgChart1"/>
    <dgm:cxn modelId="{AA2FFE3D-BC65-4317-BD39-63FBCC7DAD87}" type="presOf" srcId="{329EB8F5-C667-49C8-92B9-575E69D66700}" destId="{0F6B1F00-68D3-41DA-9649-3719F90851E4}" srcOrd="1" destOrd="0" presId="urn:microsoft.com/office/officeart/2005/8/layout/orgChart1"/>
    <dgm:cxn modelId="{39FEF25C-92B6-4CDC-B09D-AE9F02F67C69}" type="presOf" srcId="{1FDDC12F-DFA4-46A4-84B8-E486CDB99218}" destId="{D9D2C968-BA64-4FE2-8A1E-41A9D8C673AF}" srcOrd="0" destOrd="0" presId="urn:microsoft.com/office/officeart/2005/8/layout/orgChart1"/>
    <dgm:cxn modelId="{CC74D642-D71B-46F8-8E08-2D6845923079}" type="presOf" srcId="{00E94B2C-EF80-4DA4-9F44-4A079AD06B99}" destId="{FA75B0E5-F326-4F38-8BAC-EE55F928D7F8}" srcOrd="1" destOrd="0" presId="urn:microsoft.com/office/officeart/2005/8/layout/orgChart1"/>
    <dgm:cxn modelId="{86D2E043-C6B1-4B3D-B1ED-527E3654A9FC}" srcId="{48D78A90-8B64-44F2-9990-DDBC551CE92E}" destId="{DAA98725-44EF-4035-891C-A165E25A74E8}" srcOrd="0" destOrd="0" parTransId="{AA1F70B5-7424-4423-B04C-FC40A45505C2}" sibTransId="{12F31ECE-EE71-4A40-9C98-384A4A052C28}"/>
    <dgm:cxn modelId="{014D5E69-124E-43DE-AA2B-98DB239A5936}" type="presOf" srcId="{1FFC9800-3FDA-4BE5-8812-B802F0EAC231}" destId="{FA7B9F38-9BFF-46BB-8366-727E7ED2254E}" srcOrd="0" destOrd="0" presId="urn:microsoft.com/office/officeart/2005/8/layout/orgChart1"/>
    <dgm:cxn modelId="{29808A6A-8883-4DCC-94EC-3DB35B1ABCEB}" srcId="{DAA98725-44EF-4035-891C-A165E25A74E8}" destId="{329EB8F5-C667-49C8-92B9-575E69D66700}" srcOrd="0" destOrd="0" parTransId="{1D2D3448-D4FF-4248-9490-A0A4902D757C}" sibTransId="{D1251CC1-6DC5-4BD8-82CD-9480CD5CF5BB}"/>
    <dgm:cxn modelId="{E347FB4C-FE7F-475B-90CF-3C620076732A}" type="presOf" srcId="{C6D7A07F-E90D-41CC-AD73-1CDF8867B7A8}" destId="{9C6D5D93-4A03-48F5-8156-5F59D2914A0D}" srcOrd="1" destOrd="0" presId="urn:microsoft.com/office/officeart/2005/8/layout/orgChart1"/>
    <dgm:cxn modelId="{65CD9054-5FE6-4B58-9162-AA05455C6483}" type="presOf" srcId="{00E94B2C-EF80-4DA4-9F44-4A079AD06B99}" destId="{EC31907C-3F99-4C56-B76A-5583FB3591B2}" srcOrd="0" destOrd="0" presId="urn:microsoft.com/office/officeart/2005/8/layout/orgChart1"/>
    <dgm:cxn modelId="{27EBF455-AE67-46F6-B6CE-F7315082AF10}" type="presOf" srcId="{CD268F30-948A-48B1-A848-5749CC5CFF58}" destId="{618DB43A-086D-4A93-83F2-FB46E6FB58E0}" srcOrd="1" destOrd="0" presId="urn:microsoft.com/office/officeart/2005/8/layout/orgChart1"/>
    <dgm:cxn modelId="{49B9EB59-E6E5-4543-9FC6-6A738088CA08}" type="presOf" srcId="{DAA98725-44EF-4035-891C-A165E25A74E8}" destId="{91D2F447-6A9D-4D4E-BED7-047BFC997BCA}" srcOrd="0" destOrd="0" presId="urn:microsoft.com/office/officeart/2005/8/layout/orgChart1"/>
    <dgm:cxn modelId="{641DD388-309C-4944-BD86-2C074D9243ED}" srcId="{DAA98725-44EF-4035-891C-A165E25A74E8}" destId="{1FDDC12F-DFA4-46A4-84B8-E486CDB99218}" srcOrd="1" destOrd="0" parTransId="{1FFC9800-3FDA-4BE5-8812-B802F0EAC231}" sibTransId="{C12759C3-1985-4AE4-8622-8EF8D3180E58}"/>
    <dgm:cxn modelId="{58069889-64A5-40CF-9148-B4DF74F1F407}" type="presOf" srcId="{CD268F30-948A-48B1-A848-5749CC5CFF58}" destId="{46AD3C42-05BC-4257-9CD1-396C7615C54D}" srcOrd="0" destOrd="0" presId="urn:microsoft.com/office/officeart/2005/8/layout/orgChart1"/>
    <dgm:cxn modelId="{A7FF788A-FC38-4510-9AA7-2FE5C8700D62}" srcId="{DAA98725-44EF-4035-891C-A165E25A74E8}" destId="{00E94B2C-EF80-4DA4-9F44-4A079AD06B99}" srcOrd="2" destOrd="0" parTransId="{86C2FDB2-67D6-45C7-8FA0-33C2895454BB}" sibTransId="{28020085-16A7-464A-81F0-579B6EE9E3D3}"/>
    <dgm:cxn modelId="{0C68D593-6EC8-4917-A5C1-FF9E01ED451E}" type="presOf" srcId="{DAA98725-44EF-4035-891C-A165E25A74E8}" destId="{CDA94F93-F7C7-4DD9-8098-BDB3D54F23AC}" srcOrd="1" destOrd="0" presId="urn:microsoft.com/office/officeart/2005/8/layout/orgChart1"/>
    <dgm:cxn modelId="{B4245E97-5F01-4606-BD92-D1E44B474893}" type="presOf" srcId="{1D2D3448-D4FF-4248-9490-A0A4902D757C}" destId="{0FB3F8FF-5C06-45E2-B35F-8377446A2BAE}" srcOrd="0" destOrd="0" presId="urn:microsoft.com/office/officeart/2005/8/layout/orgChart1"/>
    <dgm:cxn modelId="{E9D7A8B7-8DDE-4E3E-AA0C-DAD24C57D1C4}" srcId="{DAA98725-44EF-4035-891C-A165E25A74E8}" destId="{CD268F30-948A-48B1-A848-5749CC5CFF58}" srcOrd="4" destOrd="0" parTransId="{8598CEB9-E0B5-4942-BC86-F7E509FF5522}" sibTransId="{3FF0BC01-7BAF-4E03-A899-5FC20A7E906E}"/>
    <dgm:cxn modelId="{F1CD3ED3-B2D2-4FCC-A5ED-8419DB4480BF}" type="presOf" srcId="{48D78A90-8B64-44F2-9990-DDBC551CE92E}" destId="{850D0DEF-1714-4CC0-A0F5-668BD718398F}" srcOrd="0" destOrd="0" presId="urn:microsoft.com/office/officeart/2005/8/layout/orgChart1"/>
    <dgm:cxn modelId="{E72EF9DD-EABE-499F-A67A-011C2A0ED5F2}" type="presOf" srcId="{8598CEB9-E0B5-4942-BC86-F7E509FF5522}" destId="{DA4F499C-1CBF-42D5-B3E3-B950119F2E73}" srcOrd="0" destOrd="0" presId="urn:microsoft.com/office/officeart/2005/8/layout/orgChart1"/>
    <dgm:cxn modelId="{85F4B7E3-1707-40EF-93D5-44BFBA593E0C}" type="presOf" srcId="{1FDDC12F-DFA4-46A4-84B8-E486CDB99218}" destId="{8D799C47-AE09-41E9-A294-6EC0EFA481A1}" srcOrd="1" destOrd="0" presId="urn:microsoft.com/office/officeart/2005/8/layout/orgChart1"/>
    <dgm:cxn modelId="{F112C7F0-B11C-4062-A418-A97509E44C0C}" type="presOf" srcId="{86C2FDB2-67D6-45C7-8FA0-33C2895454BB}" destId="{D8AF4B1C-906C-4374-97E6-E6DC1518DF52}" srcOrd="0" destOrd="0" presId="urn:microsoft.com/office/officeart/2005/8/layout/orgChart1"/>
    <dgm:cxn modelId="{D2D82FF2-4966-4B94-BDB2-69BE00373B5B}" srcId="{DAA98725-44EF-4035-891C-A165E25A74E8}" destId="{C6D7A07F-E90D-41CC-AD73-1CDF8867B7A8}" srcOrd="3" destOrd="0" parTransId="{1F21BDDF-A10C-488C-AAC8-D1F363D08FFE}" sibTransId="{3E914850-8C9F-48A7-8C7D-4DD18D270688}"/>
    <dgm:cxn modelId="{C8F416F3-6FFB-4503-BC44-3BB99F110C79}" type="presOf" srcId="{1F21BDDF-A10C-488C-AAC8-D1F363D08FFE}" destId="{357F338A-0244-41FF-84F2-14ED29EBE30E}" srcOrd="0" destOrd="0" presId="urn:microsoft.com/office/officeart/2005/8/layout/orgChart1"/>
    <dgm:cxn modelId="{11881EFD-730A-4829-8953-EEFED9FB72C2}" type="presOf" srcId="{329EB8F5-C667-49C8-92B9-575E69D66700}" destId="{94F23C33-DF0D-4904-ACA2-2EE8669F9A90}" srcOrd="0" destOrd="0" presId="urn:microsoft.com/office/officeart/2005/8/layout/orgChart1"/>
    <dgm:cxn modelId="{3B32AE1B-0C45-4D44-9C87-CD37D682E8D3}" type="presParOf" srcId="{850D0DEF-1714-4CC0-A0F5-668BD718398F}" destId="{523390D6-3C1D-4327-A8A2-D850D0410ED3}" srcOrd="0" destOrd="0" presId="urn:microsoft.com/office/officeart/2005/8/layout/orgChart1"/>
    <dgm:cxn modelId="{C999E220-B92B-4CCA-8D30-1C3495364AD6}" type="presParOf" srcId="{523390D6-3C1D-4327-A8A2-D850D0410ED3}" destId="{64057FD7-00B4-40B8-9B77-B684A19B7629}" srcOrd="0" destOrd="0" presId="urn:microsoft.com/office/officeart/2005/8/layout/orgChart1"/>
    <dgm:cxn modelId="{A45A097C-DA2F-4D32-9600-86667F94219B}" type="presParOf" srcId="{64057FD7-00B4-40B8-9B77-B684A19B7629}" destId="{91D2F447-6A9D-4D4E-BED7-047BFC997BCA}" srcOrd="0" destOrd="0" presId="urn:microsoft.com/office/officeart/2005/8/layout/orgChart1"/>
    <dgm:cxn modelId="{1D11B371-07C9-4AA1-BF19-0528409A749C}" type="presParOf" srcId="{64057FD7-00B4-40B8-9B77-B684A19B7629}" destId="{CDA94F93-F7C7-4DD9-8098-BDB3D54F23AC}" srcOrd="1" destOrd="0" presId="urn:microsoft.com/office/officeart/2005/8/layout/orgChart1"/>
    <dgm:cxn modelId="{91CB20D7-D67B-4E6C-97D0-E52D86774C5A}" type="presParOf" srcId="{523390D6-3C1D-4327-A8A2-D850D0410ED3}" destId="{4972A979-7F47-429E-A971-86CBCA5D4238}" srcOrd="1" destOrd="0" presId="urn:microsoft.com/office/officeart/2005/8/layout/orgChart1"/>
    <dgm:cxn modelId="{62D93B02-E36C-4A57-9CD1-B3E664AC6585}" type="presParOf" srcId="{4972A979-7F47-429E-A971-86CBCA5D4238}" destId="{0FB3F8FF-5C06-45E2-B35F-8377446A2BAE}" srcOrd="0" destOrd="0" presId="urn:microsoft.com/office/officeart/2005/8/layout/orgChart1"/>
    <dgm:cxn modelId="{1F62F2B8-D1F8-42CE-97E0-860E97914562}" type="presParOf" srcId="{4972A979-7F47-429E-A971-86CBCA5D4238}" destId="{B0159248-3A50-465C-9413-EF4C3655AB03}" srcOrd="1" destOrd="0" presId="urn:microsoft.com/office/officeart/2005/8/layout/orgChart1"/>
    <dgm:cxn modelId="{2C2CB17C-F17C-46E9-9028-1868A95F2B49}" type="presParOf" srcId="{B0159248-3A50-465C-9413-EF4C3655AB03}" destId="{2490CD33-60F6-4F81-B043-781531EB4BC4}" srcOrd="0" destOrd="0" presId="urn:microsoft.com/office/officeart/2005/8/layout/orgChart1"/>
    <dgm:cxn modelId="{036FC8E0-E840-48A3-B850-9823C3115CC9}" type="presParOf" srcId="{2490CD33-60F6-4F81-B043-781531EB4BC4}" destId="{94F23C33-DF0D-4904-ACA2-2EE8669F9A90}" srcOrd="0" destOrd="0" presId="urn:microsoft.com/office/officeart/2005/8/layout/orgChart1"/>
    <dgm:cxn modelId="{CFB58BAE-C74D-4CF5-A5C1-265D6513A03E}" type="presParOf" srcId="{2490CD33-60F6-4F81-B043-781531EB4BC4}" destId="{0F6B1F00-68D3-41DA-9649-3719F90851E4}" srcOrd="1" destOrd="0" presId="urn:microsoft.com/office/officeart/2005/8/layout/orgChart1"/>
    <dgm:cxn modelId="{CCF39480-1C4A-4A93-86BE-477A43E1AC4D}" type="presParOf" srcId="{B0159248-3A50-465C-9413-EF4C3655AB03}" destId="{CAE6537F-DC5C-4501-BFE1-5F9B300EB558}" srcOrd="1" destOrd="0" presId="urn:microsoft.com/office/officeart/2005/8/layout/orgChart1"/>
    <dgm:cxn modelId="{CF8874CE-F177-4132-89A8-C143E455D9DF}" type="presParOf" srcId="{B0159248-3A50-465C-9413-EF4C3655AB03}" destId="{9B007D76-D321-4AD5-88A5-318D1D0BD775}" srcOrd="2" destOrd="0" presId="urn:microsoft.com/office/officeart/2005/8/layout/orgChart1"/>
    <dgm:cxn modelId="{A5EE6F36-2456-4BAD-8AE8-139C6C7211AD}" type="presParOf" srcId="{4972A979-7F47-429E-A971-86CBCA5D4238}" destId="{FA7B9F38-9BFF-46BB-8366-727E7ED2254E}" srcOrd="2" destOrd="0" presId="urn:microsoft.com/office/officeart/2005/8/layout/orgChart1"/>
    <dgm:cxn modelId="{B99E6905-13DF-4C13-A7FE-6D853BD7E148}" type="presParOf" srcId="{4972A979-7F47-429E-A971-86CBCA5D4238}" destId="{93F473E4-BFE0-436C-B1C4-2058D5E036F2}" srcOrd="3" destOrd="0" presId="urn:microsoft.com/office/officeart/2005/8/layout/orgChart1"/>
    <dgm:cxn modelId="{8A895EA2-86F3-44B9-8EB7-053D5FA1074E}" type="presParOf" srcId="{93F473E4-BFE0-436C-B1C4-2058D5E036F2}" destId="{6AABD343-CBCD-4CA8-9FD0-94A20EC4A84D}" srcOrd="0" destOrd="0" presId="urn:microsoft.com/office/officeart/2005/8/layout/orgChart1"/>
    <dgm:cxn modelId="{E25BFB4E-1C9D-4837-B873-1FFFA3F0B98A}" type="presParOf" srcId="{6AABD343-CBCD-4CA8-9FD0-94A20EC4A84D}" destId="{D9D2C968-BA64-4FE2-8A1E-41A9D8C673AF}" srcOrd="0" destOrd="0" presId="urn:microsoft.com/office/officeart/2005/8/layout/orgChart1"/>
    <dgm:cxn modelId="{91238F88-188F-44F4-9F96-89E770DC9B50}" type="presParOf" srcId="{6AABD343-CBCD-4CA8-9FD0-94A20EC4A84D}" destId="{8D799C47-AE09-41E9-A294-6EC0EFA481A1}" srcOrd="1" destOrd="0" presId="urn:microsoft.com/office/officeart/2005/8/layout/orgChart1"/>
    <dgm:cxn modelId="{B29A5EF4-5B39-4EA2-B0F5-ABBF4750CE85}" type="presParOf" srcId="{93F473E4-BFE0-436C-B1C4-2058D5E036F2}" destId="{2D18730E-8D5F-4D50-BE46-F2F2EF589856}" srcOrd="1" destOrd="0" presId="urn:microsoft.com/office/officeart/2005/8/layout/orgChart1"/>
    <dgm:cxn modelId="{27B207F5-9682-4520-9C96-DA187AF9179F}" type="presParOf" srcId="{93F473E4-BFE0-436C-B1C4-2058D5E036F2}" destId="{48D0FCCC-337C-4B80-940D-CC508E533364}" srcOrd="2" destOrd="0" presId="urn:microsoft.com/office/officeart/2005/8/layout/orgChart1"/>
    <dgm:cxn modelId="{54260227-A663-4FB9-83F3-510E4EE14981}" type="presParOf" srcId="{4972A979-7F47-429E-A971-86CBCA5D4238}" destId="{D8AF4B1C-906C-4374-97E6-E6DC1518DF52}" srcOrd="4" destOrd="0" presId="urn:microsoft.com/office/officeart/2005/8/layout/orgChart1"/>
    <dgm:cxn modelId="{DFBDEEB2-9BA8-4087-B360-0E99B3A14733}" type="presParOf" srcId="{4972A979-7F47-429E-A971-86CBCA5D4238}" destId="{0EAFC02C-82E3-4B71-9CCF-63628DA72F99}" srcOrd="5" destOrd="0" presId="urn:microsoft.com/office/officeart/2005/8/layout/orgChart1"/>
    <dgm:cxn modelId="{FBD27DF1-6A2E-4941-80C6-F8F17E6A170E}" type="presParOf" srcId="{0EAFC02C-82E3-4B71-9CCF-63628DA72F99}" destId="{C3CA1598-FD05-4C5E-A367-D2A3E1CEE669}" srcOrd="0" destOrd="0" presId="urn:microsoft.com/office/officeart/2005/8/layout/orgChart1"/>
    <dgm:cxn modelId="{2BA7EDDC-8BC2-4813-95DC-2D999E7A1F30}" type="presParOf" srcId="{C3CA1598-FD05-4C5E-A367-D2A3E1CEE669}" destId="{EC31907C-3F99-4C56-B76A-5583FB3591B2}" srcOrd="0" destOrd="0" presId="urn:microsoft.com/office/officeart/2005/8/layout/orgChart1"/>
    <dgm:cxn modelId="{1CB44B57-A6A2-4180-82DD-391D0A178568}" type="presParOf" srcId="{C3CA1598-FD05-4C5E-A367-D2A3E1CEE669}" destId="{FA75B0E5-F326-4F38-8BAC-EE55F928D7F8}" srcOrd="1" destOrd="0" presId="urn:microsoft.com/office/officeart/2005/8/layout/orgChart1"/>
    <dgm:cxn modelId="{FE01CC48-0AD3-4FAD-B9A9-A553CCC75FC1}" type="presParOf" srcId="{0EAFC02C-82E3-4B71-9CCF-63628DA72F99}" destId="{97B5999A-2502-4050-9784-E7B939B411AA}" srcOrd="1" destOrd="0" presId="urn:microsoft.com/office/officeart/2005/8/layout/orgChart1"/>
    <dgm:cxn modelId="{8274CB53-067E-466A-BFDA-B6761FA56509}" type="presParOf" srcId="{0EAFC02C-82E3-4B71-9CCF-63628DA72F99}" destId="{7E2B8E0E-2C25-498B-972A-0E67EDB2AC6B}" srcOrd="2" destOrd="0" presId="urn:microsoft.com/office/officeart/2005/8/layout/orgChart1"/>
    <dgm:cxn modelId="{ACC6F26F-AD9C-4B8A-AA59-8525DCAD4396}" type="presParOf" srcId="{4972A979-7F47-429E-A971-86CBCA5D4238}" destId="{357F338A-0244-41FF-84F2-14ED29EBE30E}" srcOrd="6" destOrd="0" presId="urn:microsoft.com/office/officeart/2005/8/layout/orgChart1"/>
    <dgm:cxn modelId="{1667762A-ED1F-4F43-BC74-DE387B2ADC98}" type="presParOf" srcId="{4972A979-7F47-429E-A971-86CBCA5D4238}" destId="{DC7989EC-ECF5-4775-A068-EC38543066D4}" srcOrd="7" destOrd="0" presId="urn:microsoft.com/office/officeart/2005/8/layout/orgChart1"/>
    <dgm:cxn modelId="{AECCA40B-E7A9-4691-A8FC-DDD6887E705A}" type="presParOf" srcId="{DC7989EC-ECF5-4775-A068-EC38543066D4}" destId="{60BAED05-C876-4913-ADB5-D94092C11640}" srcOrd="0" destOrd="0" presId="urn:microsoft.com/office/officeart/2005/8/layout/orgChart1"/>
    <dgm:cxn modelId="{CAF563E2-F0C9-4949-AC0F-25A685BB9B4E}" type="presParOf" srcId="{60BAED05-C876-4913-ADB5-D94092C11640}" destId="{282C86DB-13B8-4BC4-84AE-AAD84239F685}" srcOrd="0" destOrd="0" presId="urn:microsoft.com/office/officeart/2005/8/layout/orgChart1"/>
    <dgm:cxn modelId="{BC2B2DA7-BE3D-4359-AEDD-361DDB21E7FA}" type="presParOf" srcId="{60BAED05-C876-4913-ADB5-D94092C11640}" destId="{9C6D5D93-4A03-48F5-8156-5F59D2914A0D}" srcOrd="1" destOrd="0" presId="urn:microsoft.com/office/officeart/2005/8/layout/orgChart1"/>
    <dgm:cxn modelId="{FA334124-A303-413A-8C85-C26E04F8A932}" type="presParOf" srcId="{DC7989EC-ECF5-4775-A068-EC38543066D4}" destId="{7FABB41E-19BB-42BF-B8CC-3153E5B1D8EC}" srcOrd="1" destOrd="0" presId="urn:microsoft.com/office/officeart/2005/8/layout/orgChart1"/>
    <dgm:cxn modelId="{766F60CB-6A8B-4CFD-B5E8-8D2C2BB33B50}" type="presParOf" srcId="{DC7989EC-ECF5-4775-A068-EC38543066D4}" destId="{353A3047-54FB-4FE6-B609-7B85FA62BE22}" srcOrd="2" destOrd="0" presId="urn:microsoft.com/office/officeart/2005/8/layout/orgChart1"/>
    <dgm:cxn modelId="{C3EF9A4C-A523-4244-B450-B9E1172A5F42}" type="presParOf" srcId="{4972A979-7F47-429E-A971-86CBCA5D4238}" destId="{DA4F499C-1CBF-42D5-B3E3-B950119F2E73}" srcOrd="8" destOrd="0" presId="urn:microsoft.com/office/officeart/2005/8/layout/orgChart1"/>
    <dgm:cxn modelId="{6BCE9F65-C079-4927-8B07-4C5C458B5E59}" type="presParOf" srcId="{4972A979-7F47-429E-A971-86CBCA5D4238}" destId="{B16C75EF-C546-4942-BAA2-45F95B316B41}" srcOrd="9" destOrd="0" presId="urn:microsoft.com/office/officeart/2005/8/layout/orgChart1"/>
    <dgm:cxn modelId="{384CF14C-4DF3-49CE-8366-688BC9A7E248}" type="presParOf" srcId="{B16C75EF-C546-4942-BAA2-45F95B316B41}" destId="{BDBDF279-CA34-48DA-B23E-99B36F8F7084}" srcOrd="0" destOrd="0" presId="urn:microsoft.com/office/officeart/2005/8/layout/orgChart1"/>
    <dgm:cxn modelId="{701CD001-1DCC-4112-9213-4A88A4C3A316}" type="presParOf" srcId="{BDBDF279-CA34-48DA-B23E-99B36F8F7084}" destId="{46AD3C42-05BC-4257-9CD1-396C7615C54D}" srcOrd="0" destOrd="0" presId="urn:microsoft.com/office/officeart/2005/8/layout/orgChart1"/>
    <dgm:cxn modelId="{3DE84024-6971-46C3-BB46-03AF654D6F7C}" type="presParOf" srcId="{BDBDF279-CA34-48DA-B23E-99B36F8F7084}" destId="{618DB43A-086D-4A93-83F2-FB46E6FB58E0}" srcOrd="1" destOrd="0" presId="urn:microsoft.com/office/officeart/2005/8/layout/orgChart1"/>
    <dgm:cxn modelId="{35078668-398A-4C7B-B1CF-8AE186635D33}" type="presParOf" srcId="{B16C75EF-C546-4942-BAA2-45F95B316B41}" destId="{C4C20C5B-F0E1-4E2F-861E-12C138E34FFF}" srcOrd="1" destOrd="0" presId="urn:microsoft.com/office/officeart/2005/8/layout/orgChart1"/>
    <dgm:cxn modelId="{0E92EC59-1D0E-4A87-93AE-02F2B12D87F2}" type="presParOf" srcId="{B16C75EF-C546-4942-BAA2-45F95B316B41}" destId="{84C15B5D-97F0-4107-937E-FEB95C95CC0F}" srcOrd="2" destOrd="0" presId="urn:microsoft.com/office/officeart/2005/8/layout/orgChart1"/>
    <dgm:cxn modelId="{57AD5A2C-DEB0-4E4C-B61E-E5E1F76B6A37}" type="presParOf" srcId="{523390D6-3C1D-4327-A8A2-D850D0410ED3}" destId="{DDE38144-C00F-4AEE-B7E1-A24B9A7D83D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6CD998-8525-40BB-B93E-38EC32636C42}" type="doc">
      <dgm:prSet loTypeId="urn:microsoft.com/office/officeart/2005/8/layout/radial1" loCatId="relationship" qsTypeId="urn:microsoft.com/office/officeart/2005/8/quickstyle/simple1" qsCatId="simple" csTypeId="urn:microsoft.com/office/officeart/2005/8/colors/accent1_2" csCatId="accent1"/>
      <dgm:spPr/>
    </dgm:pt>
    <dgm:pt modelId="{2809EF50-FD98-4148-8024-171EA07B508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Times New Roman" panose="02020603050405020304" pitchFamily="18" charset="0"/>
            </a:rPr>
            <a:t>DICHOTIC</a:t>
          </a:r>
        </a:p>
      </dgm:t>
    </dgm:pt>
    <dgm:pt modelId="{10E302A0-A3A6-4612-81FC-FB1DC8695A36}" type="parTrans" cxnId="{A17BD69C-A38D-4BA5-A7BE-2864339292E4}">
      <dgm:prSet/>
      <dgm:spPr/>
    </dgm:pt>
    <dgm:pt modelId="{2E235ACC-3AAB-48BA-9E2B-11BB73B73171}" type="sibTrans" cxnId="{A17BD69C-A38D-4BA5-A7BE-2864339292E4}">
      <dgm:prSet/>
      <dgm:spPr/>
    </dgm:pt>
    <dgm:pt modelId="{A724728E-53CF-447C-9653-486F545A8B8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SSW</a:t>
          </a:r>
        </a:p>
      </dgm:t>
    </dgm:pt>
    <dgm:pt modelId="{E42C4811-3ADB-46E0-A8E6-BAAAF5BF6110}" type="parTrans" cxnId="{2367D109-10D2-43CA-BA0F-B74655195394}">
      <dgm:prSet/>
      <dgm:spPr/>
      <dgm:t>
        <a:bodyPr/>
        <a:lstStyle/>
        <a:p>
          <a:endParaRPr lang="en-US"/>
        </a:p>
      </dgm:t>
    </dgm:pt>
    <dgm:pt modelId="{65DAE3DE-8C37-42A3-917A-F03B37E12ECD}" type="sibTrans" cxnId="{2367D109-10D2-43CA-BA0F-B74655195394}">
      <dgm:prSet/>
      <dgm:spPr/>
    </dgm:pt>
    <dgm:pt modelId="{B3E3F010-7DAB-4AC0-A08F-1E8745E852A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COMPETING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SENTENCES</a:t>
          </a:r>
        </a:p>
      </dgm:t>
    </dgm:pt>
    <dgm:pt modelId="{995B4456-FB33-49C6-A301-7714F906945E}" type="parTrans" cxnId="{33D07A97-5D98-412D-ACFE-5CE69B464169}">
      <dgm:prSet/>
      <dgm:spPr/>
      <dgm:t>
        <a:bodyPr/>
        <a:lstStyle/>
        <a:p>
          <a:endParaRPr lang="en-US"/>
        </a:p>
      </dgm:t>
    </dgm:pt>
    <dgm:pt modelId="{3912CAC8-6C72-4270-B0FD-03E7D18518AC}" type="sibTrans" cxnId="{33D07A97-5D98-412D-ACFE-5CE69B464169}">
      <dgm:prSet/>
      <dgm:spPr/>
    </dgm:pt>
    <dgm:pt modelId="{23C1DA12-4316-42E4-B459-BC88C99187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SSI-CCI</a:t>
          </a:r>
        </a:p>
      </dgm:t>
    </dgm:pt>
    <dgm:pt modelId="{DFBF0FC5-BC5F-4069-9CFE-4853DCD60CAC}" type="parTrans" cxnId="{57D215FB-2036-4D22-9E1E-A9243EF6619C}">
      <dgm:prSet/>
      <dgm:spPr/>
      <dgm:t>
        <a:bodyPr/>
        <a:lstStyle/>
        <a:p>
          <a:endParaRPr lang="en-US"/>
        </a:p>
      </dgm:t>
    </dgm:pt>
    <dgm:pt modelId="{A426B3F1-B70D-4D5F-BDB5-2841D18916A9}" type="sibTrans" cxnId="{57D215FB-2036-4D22-9E1E-A9243EF6619C}">
      <dgm:prSet/>
      <dgm:spPr/>
    </dgm:pt>
    <dgm:pt modelId="{5DAE2904-CB76-401E-8D2B-882A2BFD222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DSI</a:t>
          </a:r>
        </a:p>
      </dgm:t>
    </dgm:pt>
    <dgm:pt modelId="{5203BF96-08BA-4A09-A501-573609126CD1}" type="parTrans" cxnId="{3ECBEB54-8DE6-4839-9B03-B8F74188F093}">
      <dgm:prSet/>
      <dgm:spPr/>
      <dgm:t>
        <a:bodyPr/>
        <a:lstStyle/>
        <a:p>
          <a:endParaRPr lang="en-US"/>
        </a:p>
      </dgm:t>
    </dgm:pt>
    <dgm:pt modelId="{DDB979B0-1BA5-4867-B1E0-3D721F4A6A7E}" type="sibTrans" cxnId="{3ECBEB54-8DE6-4839-9B03-B8F74188F093}">
      <dgm:prSet/>
      <dgm:spPr/>
    </dgm:pt>
    <dgm:pt modelId="{17AD5EC2-1F97-4AD7-BE51-3C4135A0FD7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SCAN</a:t>
          </a:r>
        </a:p>
      </dgm:t>
    </dgm:pt>
    <dgm:pt modelId="{41477831-AA07-4261-B8D3-94EC4E6D5359}" type="parTrans" cxnId="{EF5A2C30-7D02-4AE2-AF5E-05E8B6F16DE5}">
      <dgm:prSet/>
      <dgm:spPr/>
      <dgm:t>
        <a:bodyPr/>
        <a:lstStyle/>
        <a:p>
          <a:endParaRPr lang="en-US"/>
        </a:p>
      </dgm:t>
    </dgm:pt>
    <dgm:pt modelId="{3FFEC9C8-E69A-4F4D-A856-070AA53EDEF0}" type="sibTrans" cxnId="{EF5A2C30-7D02-4AE2-AF5E-05E8B6F16DE5}">
      <dgm:prSet/>
      <dgm:spPr/>
    </dgm:pt>
    <dgm:pt modelId="{1582CBB7-4BF1-4DE1-9AA6-48F0A1197AD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DDT</a:t>
          </a:r>
        </a:p>
      </dgm:t>
    </dgm:pt>
    <dgm:pt modelId="{95914459-59A8-4DF8-B7AE-35E2367F66A8}" type="parTrans" cxnId="{4E8EFC45-A619-473B-9D80-7AC2193EF572}">
      <dgm:prSet/>
      <dgm:spPr/>
      <dgm:t>
        <a:bodyPr/>
        <a:lstStyle/>
        <a:p>
          <a:endParaRPr lang="en-US"/>
        </a:p>
      </dgm:t>
    </dgm:pt>
    <dgm:pt modelId="{A462460C-8E60-41F7-97C5-4CC1D05EECCF}" type="sibTrans" cxnId="{4E8EFC45-A619-473B-9D80-7AC2193EF572}">
      <dgm:prSet/>
      <dgm:spPr/>
    </dgm:pt>
    <dgm:pt modelId="{B269AFB2-95EE-4F3B-9C84-E2CFBA2959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DICHOTIC CV</a:t>
          </a:r>
        </a:p>
      </dgm:t>
    </dgm:pt>
    <dgm:pt modelId="{2468D030-B012-4D01-9F91-7AAC7D7EF479}" type="parTrans" cxnId="{342ED8E8-8AF4-4BB6-B2A8-D73C1FBD3DC1}">
      <dgm:prSet/>
      <dgm:spPr/>
      <dgm:t>
        <a:bodyPr/>
        <a:lstStyle/>
        <a:p>
          <a:endParaRPr lang="en-US"/>
        </a:p>
      </dgm:t>
    </dgm:pt>
    <dgm:pt modelId="{58AB2E96-133E-4B8E-868C-9813D2C7F149}" type="sibTrans" cxnId="{342ED8E8-8AF4-4BB6-B2A8-D73C1FBD3DC1}">
      <dgm:prSet/>
      <dgm:spPr/>
    </dgm:pt>
    <dgm:pt modelId="{D8777257-A0B5-4BF6-A70F-4291127C807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DICHOTIC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RHYME TEST</a:t>
          </a:r>
        </a:p>
      </dgm:t>
    </dgm:pt>
    <dgm:pt modelId="{E8BE87D3-3624-44C3-BA8D-E2B524E71E02}" type="parTrans" cxnId="{9E9178B0-EEFF-474C-8EBC-CDB796AC5120}">
      <dgm:prSet/>
      <dgm:spPr/>
      <dgm:t>
        <a:bodyPr/>
        <a:lstStyle/>
        <a:p>
          <a:endParaRPr lang="en-US"/>
        </a:p>
      </dgm:t>
    </dgm:pt>
    <dgm:pt modelId="{6F4F7B23-AC84-4B84-AB4E-8DB0A406A7DE}" type="sibTrans" cxnId="{9E9178B0-EEFF-474C-8EBC-CDB796AC5120}">
      <dgm:prSet/>
      <dgm:spPr/>
    </dgm:pt>
    <dgm:pt modelId="{18E6AECD-9E1D-4B81-B5B8-EBCF2000DE9B}" type="pres">
      <dgm:prSet presAssocID="{B36CD998-8525-40BB-B93E-38EC32636C42}" presName="cycle" presStyleCnt="0">
        <dgm:presLayoutVars>
          <dgm:chMax val="1"/>
          <dgm:dir/>
          <dgm:animLvl val="ctr"/>
          <dgm:resizeHandles val="exact"/>
        </dgm:presLayoutVars>
      </dgm:prSet>
      <dgm:spPr/>
    </dgm:pt>
    <dgm:pt modelId="{1505478D-0630-4F0A-9FA2-75147E6408B4}" type="pres">
      <dgm:prSet presAssocID="{2809EF50-FD98-4148-8024-171EA07B5082}" presName="centerShape" presStyleLbl="node0" presStyleIdx="0" presStyleCnt="1"/>
      <dgm:spPr/>
    </dgm:pt>
    <dgm:pt modelId="{50B77177-89F8-40CD-BBB8-3B3DBB916337}" type="pres">
      <dgm:prSet presAssocID="{E42C4811-3ADB-46E0-A8E6-BAAAF5BF6110}" presName="Name9" presStyleLbl="parChTrans1D2" presStyleIdx="0" presStyleCnt="8"/>
      <dgm:spPr/>
    </dgm:pt>
    <dgm:pt modelId="{0EE0B8D1-6D55-4620-B4CE-0BC7775A196F}" type="pres">
      <dgm:prSet presAssocID="{E42C4811-3ADB-46E0-A8E6-BAAAF5BF6110}" presName="connTx" presStyleLbl="parChTrans1D2" presStyleIdx="0" presStyleCnt="8"/>
      <dgm:spPr/>
    </dgm:pt>
    <dgm:pt modelId="{47D6353F-2C25-4EB9-B6E6-F56560A9C0BE}" type="pres">
      <dgm:prSet presAssocID="{A724728E-53CF-447C-9653-486F545A8B85}" presName="node" presStyleLbl="node1" presStyleIdx="0" presStyleCnt="8">
        <dgm:presLayoutVars>
          <dgm:bulletEnabled val="1"/>
        </dgm:presLayoutVars>
      </dgm:prSet>
      <dgm:spPr/>
    </dgm:pt>
    <dgm:pt modelId="{A39EAE4A-68F2-4251-99FD-9C2DDDE9B392}" type="pres">
      <dgm:prSet presAssocID="{995B4456-FB33-49C6-A301-7714F906945E}" presName="Name9" presStyleLbl="parChTrans1D2" presStyleIdx="1" presStyleCnt="8"/>
      <dgm:spPr/>
    </dgm:pt>
    <dgm:pt modelId="{A15A7658-4FA8-4784-9D08-7641FD33E08A}" type="pres">
      <dgm:prSet presAssocID="{995B4456-FB33-49C6-A301-7714F906945E}" presName="connTx" presStyleLbl="parChTrans1D2" presStyleIdx="1" presStyleCnt="8"/>
      <dgm:spPr/>
    </dgm:pt>
    <dgm:pt modelId="{7E7D5DD1-22B7-4B95-8D8C-A3FE6C5B3C8F}" type="pres">
      <dgm:prSet presAssocID="{B3E3F010-7DAB-4AC0-A08F-1E8745E852A4}" presName="node" presStyleLbl="node1" presStyleIdx="1" presStyleCnt="8">
        <dgm:presLayoutVars>
          <dgm:bulletEnabled val="1"/>
        </dgm:presLayoutVars>
      </dgm:prSet>
      <dgm:spPr/>
    </dgm:pt>
    <dgm:pt modelId="{5C970165-7CE2-4F56-9785-EAC8537C9B2C}" type="pres">
      <dgm:prSet presAssocID="{DFBF0FC5-BC5F-4069-9CFE-4853DCD60CAC}" presName="Name9" presStyleLbl="parChTrans1D2" presStyleIdx="2" presStyleCnt="8"/>
      <dgm:spPr/>
    </dgm:pt>
    <dgm:pt modelId="{50C28E28-55C0-48C5-B099-7F9CBF658A17}" type="pres">
      <dgm:prSet presAssocID="{DFBF0FC5-BC5F-4069-9CFE-4853DCD60CAC}" presName="connTx" presStyleLbl="parChTrans1D2" presStyleIdx="2" presStyleCnt="8"/>
      <dgm:spPr/>
    </dgm:pt>
    <dgm:pt modelId="{E4F24B34-4874-401D-B63D-41FCF8F2E911}" type="pres">
      <dgm:prSet presAssocID="{23C1DA12-4316-42E4-B459-BC88C991871C}" presName="node" presStyleLbl="node1" presStyleIdx="2" presStyleCnt="8">
        <dgm:presLayoutVars>
          <dgm:bulletEnabled val="1"/>
        </dgm:presLayoutVars>
      </dgm:prSet>
      <dgm:spPr/>
    </dgm:pt>
    <dgm:pt modelId="{82EC654C-EFD9-46AF-B647-1918AAC90DFA}" type="pres">
      <dgm:prSet presAssocID="{5203BF96-08BA-4A09-A501-573609126CD1}" presName="Name9" presStyleLbl="parChTrans1D2" presStyleIdx="3" presStyleCnt="8"/>
      <dgm:spPr/>
    </dgm:pt>
    <dgm:pt modelId="{2C10278A-D8F9-4693-92C1-6E91CE6BFD57}" type="pres">
      <dgm:prSet presAssocID="{5203BF96-08BA-4A09-A501-573609126CD1}" presName="connTx" presStyleLbl="parChTrans1D2" presStyleIdx="3" presStyleCnt="8"/>
      <dgm:spPr/>
    </dgm:pt>
    <dgm:pt modelId="{D630C9AC-2368-472F-9666-41133AC93DC7}" type="pres">
      <dgm:prSet presAssocID="{5DAE2904-CB76-401E-8D2B-882A2BFD2223}" presName="node" presStyleLbl="node1" presStyleIdx="3" presStyleCnt="8">
        <dgm:presLayoutVars>
          <dgm:bulletEnabled val="1"/>
        </dgm:presLayoutVars>
      </dgm:prSet>
      <dgm:spPr/>
    </dgm:pt>
    <dgm:pt modelId="{07C5AA6D-53B8-4398-835E-2EF1E0E38239}" type="pres">
      <dgm:prSet presAssocID="{41477831-AA07-4261-B8D3-94EC4E6D5359}" presName="Name9" presStyleLbl="parChTrans1D2" presStyleIdx="4" presStyleCnt="8"/>
      <dgm:spPr/>
    </dgm:pt>
    <dgm:pt modelId="{637DEEFA-E7F0-4856-A37F-D66F0F271425}" type="pres">
      <dgm:prSet presAssocID="{41477831-AA07-4261-B8D3-94EC4E6D5359}" presName="connTx" presStyleLbl="parChTrans1D2" presStyleIdx="4" presStyleCnt="8"/>
      <dgm:spPr/>
    </dgm:pt>
    <dgm:pt modelId="{4D177273-6B65-4DDD-ABC2-674408CA91E0}" type="pres">
      <dgm:prSet presAssocID="{17AD5EC2-1F97-4AD7-BE51-3C4135A0FD7E}" presName="node" presStyleLbl="node1" presStyleIdx="4" presStyleCnt="8">
        <dgm:presLayoutVars>
          <dgm:bulletEnabled val="1"/>
        </dgm:presLayoutVars>
      </dgm:prSet>
      <dgm:spPr/>
    </dgm:pt>
    <dgm:pt modelId="{9D72F1AF-4793-4D4A-9057-0590D617188D}" type="pres">
      <dgm:prSet presAssocID="{95914459-59A8-4DF8-B7AE-35E2367F66A8}" presName="Name9" presStyleLbl="parChTrans1D2" presStyleIdx="5" presStyleCnt="8"/>
      <dgm:spPr/>
    </dgm:pt>
    <dgm:pt modelId="{960AE68C-905D-4F61-AE3B-196743AA7DC1}" type="pres">
      <dgm:prSet presAssocID="{95914459-59A8-4DF8-B7AE-35E2367F66A8}" presName="connTx" presStyleLbl="parChTrans1D2" presStyleIdx="5" presStyleCnt="8"/>
      <dgm:spPr/>
    </dgm:pt>
    <dgm:pt modelId="{E9572DE8-58D3-47DC-A47C-7DA37B9407D6}" type="pres">
      <dgm:prSet presAssocID="{1582CBB7-4BF1-4DE1-9AA6-48F0A1197AD0}" presName="node" presStyleLbl="node1" presStyleIdx="5" presStyleCnt="8">
        <dgm:presLayoutVars>
          <dgm:bulletEnabled val="1"/>
        </dgm:presLayoutVars>
      </dgm:prSet>
      <dgm:spPr/>
    </dgm:pt>
    <dgm:pt modelId="{B98F7D3C-AD87-4DA8-B715-A004D768AFCC}" type="pres">
      <dgm:prSet presAssocID="{2468D030-B012-4D01-9F91-7AAC7D7EF479}" presName="Name9" presStyleLbl="parChTrans1D2" presStyleIdx="6" presStyleCnt="8"/>
      <dgm:spPr/>
    </dgm:pt>
    <dgm:pt modelId="{0987B6CD-A643-4E68-860C-A7A8C3AC455C}" type="pres">
      <dgm:prSet presAssocID="{2468D030-B012-4D01-9F91-7AAC7D7EF479}" presName="connTx" presStyleLbl="parChTrans1D2" presStyleIdx="6" presStyleCnt="8"/>
      <dgm:spPr/>
    </dgm:pt>
    <dgm:pt modelId="{D80C2831-9D28-4BBC-A03B-3E8BAF5D3A27}" type="pres">
      <dgm:prSet presAssocID="{B269AFB2-95EE-4F3B-9C84-E2CFBA295947}" presName="node" presStyleLbl="node1" presStyleIdx="6" presStyleCnt="8">
        <dgm:presLayoutVars>
          <dgm:bulletEnabled val="1"/>
        </dgm:presLayoutVars>
      </dgm:prSet>
      <dgm:spPr/>
    </dgm:pt>
    <dgm:pt modelId="{0CFD35FB-D875-47B9-8A62-F768DC3D2CD0}" type="pres">
      <dgm:prSet presAssocID="{E8BE87D3-3624-44C3-BA8D-E2B524E71E02}" presName="Name9" presStyleLbl="parChTrans1D2" presStyleIdx="7" presStyleCnt="8"/>
      <dgm:spPr/>
    </dgm:pt>
    <dgm:pt modelId="{C26E962C-9901-4B95-8CBF-8D869A3CBF52}" type="pres">
      <dgm:prSet presAssocID="{E8BE87D3-3624-44C3-BA8D-E2B524E71E02}" presName="connTx" presStyleLbl="parChTrans1D2" presStyleIdx="7" presStyleCnt="8"/>
      <dgm:spPr/>
    </dgm:pt>
    <dgm:pt modelId="{8D65556C-ADB4-4826-A4D8-D0FF820C8DDD}" type="pres">
      <dgm:prSet presAssocID="{D8777257-A0B5-4BF6-A70F-4291127C8076}" presName="node" presStyleLbl="node1" presStyleIdx="7" presStyleCnt="8">
        <dgm:presLayoutVars>
          <dgm:bulletEnabled val="1"/>
        </dgm:presLayoutVars>
      </dgm:prSet>
      <dgm:spPr/>
    </dgm:pt>
  </dgm:ptLst>
  <dgm:cxnLst>
    <dgm:cxn modelId="{16026608-889F-47DC-ABCD-67F01CF3E12C}" type="presOf" srcId="{995B4456-FB33-49C6-A301-7714F906945E}" destId="{A15A7658-4FA8-4784-9D08-7641FD33E08A}" srcOrd="1" destOrd="0" presId="urn:microsoft.com/office/officeart/2005/8/layout/radial1"/>
    <dgm:cxn modelId="{2367D109-10D2-43CA-BA0F-B74655195394}" srcId="{2809EF50-FD98-4148-8024-171EA07B5082}" destId="{A724728E-53CF-447C-9653-486F545A8B85}" srcOrd="0" destOrd="0" parTransId="{E42C4811-3ADB-46E0-A8E6-BAAAF5BF6110}" sibTransId="{65DAE3DE-8C37-42A3-917A-F03B37E12ECD}"/>
    <dgm:cxn modelId="{BD5F8E0F-198E-48A4-9DBF-C2194B8929C8}" type="presOf" srcId="{95914459-59A8-4DF8-B7AE-35E2367F66A8}" destId="{9D72F1AF-4793-4D4A-9057-0590D617188D}" srcOrd="0" destOrd="0" presId="urn:microsoft.com/office/officeart/2005/8/layout/radial1"/>
    <dgm:cxn modelId="{FC905811-C45A-4E0B-88CB-606588B9963E}" type="presOf" srcId="{DFBF0FC5-BC5F-4069-9CFE-4853DCD60CAC}" destId="{5C970165-7CE2-4F56-9785-EAC8537C9B2C}" srcOrd="0" destOrd="0" presId="urn:microsoft.com/office/officeart/2005/8/layout/radial1"/>
    <dgm:cxn modelId="{E886902A-BF13-4856-8BEF-F4639D87EAB9}" type="presOf" srcId="{DFBF0FC5-BC5F-4069-9CFE-4853DCD60CAC}" destId="{50C28E28-55C0-48C5-B099-7F9CBF658A17}" srcOrd="1" destOrd="0" presId="urn:microsoft.com/office/officeart/2005/8/layout/radial1"/>
    <dgm:cxn modelId="{EF5A2C30-7D02-4AE2-AF5E-05E8B6F16DE5}" srcId="{2809EF50-FD98-4148-8024-171EA07B5082}" destId="{17AD5EC2-1F97-4AD7-BE51-3C4135A0FD7E}" srcOrd="4" destOrd="0" parTransId="{41477831-AA07-4261-B8D3-94EC4E6D5359}" sibTransId="{3FFEC9C8-E69A-4F4D-A856-070AA53EDEF0}"/>
    <dgm:cxn modelId="{19008A5B-1B16-414F-A751-5A70F31D14F5}" type="presOf" srcId="{A724728E-53CF-447C-9653-486F545A8B85}" destId="{47D6353F-2C25-4EB9-B6E6-F56560A9C0BE}" srcOrd="0" destOrd="0" presId="urn:microsoft.com/office/officeart/2005/8/layout/radial1"/>
    <dgm:cxn modelId="{E003D144-F629-4020-BC5C-58D8A4743936}" type="presOf" srcId="{17AD5EC2-1F97-4AD7-BE51-3C4135A0FD7E}" destId="{4D177273-6B65-4DDD-ABC2-674408CA91E0}" srcOrd="0" destOrd="0" presId="urn:microsoft.com/office/officeart/2005/8/layout/radial1"/>
    <dgm:cxn modelId="{4E8EFC45-A619-473B-9D80-7AC2193EF572}" srcId="{2809EF50-FD98-4148-8024-171EA07B5082}" destId="{1582CBB7-4BF1-4DE1-9AA6-48F0A1197AD0}" srcOrd="5" destOrd="0" parTransId="{95914459-59A8-4DF8-B7AE-35E2367F66A8}" sibTransId="{A462460C-8E60-41F7-97C5-4CC1D05EECCF}"/>
    <dgm:cxn modelId="{8E51AE69-75FE-48A3-8BD3-6769B57FFD55}" type="presOf" srcId="{2809EF50-FD98-4148-8024-171EA07B5082}" destId="{1505478D-0630-4F0A-9FA2-75147E6408B4}" srcOrd="0" destOrd="0" presId="urn:microsoft.com/office/officeart/2005/8/layout/radial1"/>
    <dgm:cxn modelId="{C2171A6E-2968-4694-A3AA-79345BE63684}" type="presOf" srcId="{E8BE87D3-3624-44C3-BA8D-E2B524E71E02}" destId="{C26E962C-9901-4B95-8CBF-8D869A3CBF52}" srcOrd="1" destOrd="0" presId="urn:microsoft.com/office/officeart/2005/8/layout/radial1"/>
    <dgm:cxn modelId="{0E13844F-28BD-4433-9704-EDB4E8FFFB81}" type="presOf" srcId="{5203BF96-08BA-4A09-A501-573609126CD1}" destId="{82EC654C-EFD9-46AF-B647-1918AAC90DFA}" srcOrd="0" destOrd="0" presId="urn:microsoft.com/office/officeart/2005/8/layout/radial1"/>
    <dgm:cxn modelId="{D38F3B71-8F88-455F-BA11-10E815CC09F7}" type="presOf" srcId="{23C1DA12-4316-42E4-B459-BC88C991871C}" destId="{E4F24B34-4874-401D-B63D-41FCF8F2E911}" srcOrd="0" destOrd="0" presId="urn:microsoft.com/office/officeart/2005/8/layout/radial1"/>
    <dgm:cxn modelId="{32841A74-F0C2-4A10-8782-748AD6495CC1}" type="presOf" srcId="{995B4456-FB33-49C6-A301-7714F906945E}" destId="{A39EAE4A-68F2-4251-99FD-9C2DDDE9B392}" srcOrd="0" destOrd="0" presId="urn:microsoft.com/office/officeart/2005/8/layout/radial1"/>
    <dgm:cxn modelId="{3ECBEB54-8DE6-4839-9B03-B8F74188F093}" srcId="{2809EF50-FD98-4148-8024-171EA07B5082}" destId="{5DAE2904-CB76-401E-8D2B-882A2BFD2223}" srcOrd="3" destOrd="0" parTransId="{5203BF96-08BA-4A09-A501-573609126CD1}" sibTransId="{DDB979B0-1BA5-4867-B1E0-3D721F4A6A7E}"/>
    <dgm:cxn modelId="{93DD5887-144F-48BC-8CA3-9F4F773B5C3A}" type="presOf" srcId="{B3E3F010-7DAB-4AC0-A08F-1E8745E852A4}" destId="{7E7D5DD1-22B7-4B95-8D8C-A3FE6C5B3C8F}" srcOrd="0" destOrd="0" presId="urn:microsoft.com/office/officeart/2005/8/layout/radial1"/>
    <dgm:cxn modelId="{B136B188-F4EE-4DB6-A649-372223136443}" type="presOf" srcId="{1582CBB7-4BF1-4DE1-9AA6-48F0A1197AD0}" destId="{E9572DE8-58D3-47DC-A47C-7DA37B9407D6}" srcOrd="0" destOrd="0" presId="urn:microsoft.com/office/officeart/2005/8/layout/radial1"/>
    <dgm:cxn modelId="{D45E3B8B-FB5C-42A2-A8FC-365F45E80BE4}" type="presOf" srcId="{41477831-AA07-4261-B8D3-94EC4E6D5359}" destId="{07C5AA6D-53B8-4398-835E-2EF1E0E38239}" srcOrd="0" destOrd="0" presId="urn:microsoft.com/office/officeart/2005/8/layout/radial1"/>
    <dgm:cxn modelId="{8F9EFC8C-F39F-4F9C-A564-625733170FC5}" type="presOf" srcId="{5203BF96-08BA-4A09-A501-573609126CD1}" destId="{2C10278A-D8F9-4693-92C1-6E91CE6BFD57}" srcOrd="1" destOrd="0" presId="urn:microsoft.com/office/officeart/2005/8/layout/radial1"/>
    <dgm:cxn modelId="{33D07A97-5D98-412D-ACFE-5CE69B464169}" srcId="{2809EF50-FD98-4148-8024-171EA07B5082}" destId="{B3E3F010-7DAB-4AC0-A08F-1E8745E852A4}" srcOrd="1" destOrd="0" parTransId="{995B4456-FB33-49C6-A301-7714F906945E}" sibTransId="{3912CAC8-6C72-4270-B0FD-03E7D18518AC}"/>
    <dgm:cxn modelId="{A17BD69C-A38D-4BA5-A7BE-2864339292E4}" srcId="{B36CD998-8525-40BB-B93E-38EC32636C42}" destId="{2809EF50-FD98-4148-8024-171EA07B5082}" srcOrd="0" destOrd="0" parTransId="{10E302A0-A3A6-4612-81FC-FB1DC8695A36}" sibTransId="{2E235ACC-3AAB-48BA-9E2B-11BB73B73171}"/>
    <dgm:cxn modelId="{9E9178B0-EEFF-474C-8EBC-CDB796AC5120}" srcId="{2809EF50-FD98-4148-8024-171EA07B5082}" destId="{D8777257-A0B5-4BF6-A70F-4291127C8076}" srcOrd="7" destOrd="0" parTransId="{E8BE87D3-3624-44C3-BA8D-E2B524E71E02}" sibTransId="{6F4F7B23-AC84-4B84-AB4E-8DB0A406A7DE}"/>
    <dgm:cxn modelId="{685E01BE-0FB7-47D6-A73B-D20F1E82E121}" type="presOf" srcId="{B36CD998-8525-40BB-B93E-38EC32636C42}" destId="{18E6AECD-9E1D-4B81-B5B8-EBCF2000DE9B}" srcOrd="0" destOrd="0" presId="urn:microsoft.com/office/officeart/2005/8/layout/radial1"/>
    <dgm:cxn modelId="{D70AFBC4-F157-44D0-9DCD-3D5BB12C460D}" type="presOf" srcId="{D8777257-A0B5-4BF6-A70F-4291127C8076}" destId="{8D65556C-ADB4-4826-A4D8-D0FF820C8DDD}" srcOrd="0" destOrd="0" presId="urn:microsoft.com/office/officeart/2005/8/layout/radial1"/>
    <dgm:cxn modelId="{8B88D6C9-1142-4CB0-810F-A4D675703D35}" type="presOf" srcId="{E8BE87D3-3624-44C3-BA8D-E2B524E71E02}" destId="{0CFD35FB-D875-47B9-8A62-F768DC3D2CD0}" srcOrd="0" destOrd="0" presId="urn:microsoft.com/office/officeart/2005/8/layout/radial1"/>
    <dgm:cxn modelId="{15A73BD0-6286-4978-9D40-77F2EF70B4F4}" type="presOf" srcId="{2468D030-B012-4D01-9F91-7AAC7D7EF479}" destId="{B98F7D3C-AD87-4DA8-B715-A004D768AFCC}" srcOrd="0" destOrd="0" presId="urn:microsoft.com/office/officeart/2005/8/layout/radial1"/>
    <dgm:cxn modelId="{7E177DD6-DD6B-4187-AC27-A8F588C70192}" type="presOf" srcId="{5DAE2904-CB76-401E-8D2B-882A2BFD2223}" destId="{D630C9AC-2368-472F-9666-41133AC93DC7}" srcOrd="0" destOrd="0" presId="urn:microsoft.com/office/officeart/2005/8/layout/radial1"/>
    <dgm:cxn modelId="{2367E6DB-05C4-4CA4-83C7-167151934146}" type="presOf" srcId="{E42C4811-3ADB-46E0-A8E6-BAAAF5BF6110}" destId="{0EE0B8D1-6D55-4620-B4CE-0BC7775A196F}" srcOrd="1" destOrd="0" presId="urn:microsoft.com/office/officeart/2005/8/layout/radial1"/>
    <dgm:cxn modelId="{87165FE3-769D-44B7-AD43-589C026757CC}" type="presOf" srcId="{B269AFB2-95EE-4F3B-9C84-E2CFBA295947}" destId="{D80C2831-9D28-4BBC-A03B-3E8BAF5D3A27}" srcOrd="0" destOrd="0" presId="urn:microsoft.com/office/officeart/2005/8/layout/radial1"/>
    <dgm:cxn modelId="{342ED8E8-8AF4-4BB6-B2A8-D73C1FBD3DC1}" srcId="{2809EF50-FD98-4148-8024-171EA07B5082}" destId="{B269AFB2-95EE-4F3B-9C84-E2CFBA295947}" srcOrd="6" destOrd="0" parTransId="{2468D030-B012-4D01-9F91-7AAC7D7EF479}" sibTransId="{58AB2E96-133E-4B8E-868C-9813D2C7F149}"/>
    <dgm:cxn modelId="{17F2A9E9-1EC0-4B92-AB6B-06EDECB95C65}" type="presOf" srcId="{41477831-AA07-4261-B8D3-94EC4E6D5359}" destId="{637DEEFA-E7F0-4856-A37F-D66F0F271425}" srcOrd="1" destOrd="0" presId="urn:microsoft.com/office/officeart/2005/8/layout/radial1"/>
    <dgm:cxn modelId="{ABDEE3EC-2D65-4991-B9D9-4AE9131D96EC}" type="presOf" srcId="{95914459-59A8-4DF8-B7AE-35E2367F66A8}" destId="{960AE68C-905D-4F61-AE3B-196743AA7DC1}" srcOrd="1" destOrd="0" presId="urn:microsoft.com/office/officeart/2005/8/layout/radial1"/>
    <dgm:cxn modelId="{459384EE-FCD6-47ED-B8FF-20AE1B6B27F6}" type="presOf" srcId="{2468D030-B012-4D01-9F91-7AAC7D7EF479}" destId="{0987B6CD-A643-4E68-860C-A7A8C3AC455C}" srcOrd="1" destOrd="0" presId="urn:microsoft.com/office/officeart/2005/8/layout/radial1"/>
    <dgm:cxn modelId="{92E5B8F1-2ED1-4FFD-9F59-6AD99E321840}" type="presOf" srcId="{E42C4811-3ADB-46E0-A8E6-BAAAF5BF6110}" destId="{50B77177-89F8-40CD-BBB8-3B3DBB916337}" srcOrd="0" destOrd="0" presId="urn:microsoft.com/office/officeart/2005/8/layout/radial1"/>
    <dgm:cxn modelId="{57D215FB-2036-4D22-9E1E-A9243EF6619C}" srcId="{2809EF50-FD98-4148-8024-171EA07B5082}" destId="{23C1DA12-4316-42E4-B459-BC88C991871C}" srcOrd="2" destOrd="0" parTransId="{DFBF0FC5-BC5F-4069-9CFE-4853DCD60CAC}" sibTransId="{A426B3F1-B70D-4D5F-BDB5-2841D18916A9}"/>
    <dgm:cxn modelId="{9E08F3BE-FFE9-479B-93E9-922A14D0D219}" type="presParOf" srcId="{18E6AECD-9E1D-4B81-B5B8-EBCF2000DE9B}" destId="{1505478D-0630-4F0A-9FA2-75147E6408B4}" srcOrd="0" destOrd="0" presId="urn:microsoft.com/office/officeart/2005/8/layout/radial1"/>
    <dgm:cxn modelId="{DDE6DAAF-9BE5-4D1B-967F-292B38DB6466}" type="presParOf" srcId="{18E6AECD-9E1D-4B81-B5B8-EBCF2000DE9B}" destId="{50B77177-89F8-40CD-BBB8-3B3DBB916337}" srcOrd="1" destOrd="0" presId="urn:microsoft.com/office/officeart/2005/8/layout/radial1"/>
    <dgm:cxn modelId="{5CCA5CF0-D395-4E64-B4BE-963B8B1E8B1C}" type="presParOf" srcId="{50B77177-89F8-40CD-BBB8-3B3DBB916337}" destId="{0EE0B8D1-6D55-4620-B4CE-0BC7775A196F}" srcOrd="0" destOrd="0" presId="urn:microsoft.com/office/officeart/2005/8/layout/radial1"/>
    <dgm:cxn modelId="{CBBFE83A-DFDA-4C9C-BC1D-AE439F6745E4}" type="presParOf" srcId="{18E6AECD-9E1D-4B81-B5B8-EBCF2000DE9B}" destId="{47D6353F-2C25-4EB9-B6E6-F56560A9C0BE}" srcOrd="2" destOrd="0" presId="urn:microsoft.com/office/officeart/2005/8/layout/radial1"/>
    <dgm:cxn modelId="{8B8301E7-6A2D-4D96-B892-59A43FF949D0}" type="presParOf" srcId="{18E6AECD-9E1D-4B81-B5B8-EBCF2000DE9B}" destId="{A39EAE4A-68F2-4251-99FD-9C2DDDE9B392}" srcOrd="3" destOrd="0" presId="urn:microsoft.com/office/officeart/2005/8/layout/radial1"/>
    <dgm:cxn modelId="{32354AEB-8CCA-499A-9697-000171F95873}" type="presParOf" srcId="{A39EAE4A-68F2-4251-99FD-9C2DDDE9B392}" destId="{A15A7658-4FA8-4784-9D08-7641FD33E08A}" srcOrd="0" destOrd="0" presId="urn:microsoft.com/office/officeart/2005/8/layout/radial1"/>
    <dgm:cxn modelId="{A00DC64E-ABB3-4480-9D2B-4F74C178A95A}" type="presParOf" srcId="{18E6AECD-9E1D-4B81-B5B8-EBCF2000DE9B}" destId="{7E7D5DD1-22B7-4B95-8D8C-A3FE6C5B3C8F}" srcOrd="4" destOrd="0" presId="urn:microsoft.com/office/officeart/2005/8/layout/radial1"/>
    <dgm:cxn modelId="{D124F599-AE56-46FF-9686-DE3BFEABDB52}" type="presParOf" srcId="{18E6AECD-9E1D-4B81-B5B8-EBCF2000DE9B}" destId="{5C970165-7CE2-4F56-9785-EAC8537C9B2C}" srcOrd="5" destOrd="0" presId="urn:microsoft.com/office/officeart/2005/8/layout/radial1"/>
    <dgm:cxn modelId="{79383AC6-E53E-43AA-B62F-3AA809A0CF44}" type="presParOf" srcId="{5C970165-7CE2-4F56-9785-EAC8537C9B2C}" destId="{50C28E28-55C0-48C5-B099-7F9CBF658A17}" srcOrd="0" destOrd="0" presId="urn:microsoft.com/office/officeart/2005/8/layout/radial1"/>
    <dgm:cxn modelId="{FAF9CFD2-53DE-4DD1-934B-90675C45C87B}" type="presParOf" srcId="{18E6AECD-9E1D-4B81-B5B8-EBCF2000DE9B}" destId="{E4F24B34-4874-401D-B63D-41FCF8F2E911}" srcOrd="6" destOrd="0" presId="urn:microsoft.com/office/officeart/2005/8/layout/radial1"/>
    <dgm:cxn modelId="{D0C33E39-45EC-4999-89B3-28AD544995BC}" type="presParOf" srcId="{18E6AECD-9E1D-4B81-B5B8-EBCF2000DE9B}" destId="{82EC654C-EFD9-46AF-B647-1918AAC90DFA}" srcOrd="7" destOrd="0" presId="urn:microsoft.com/office/officeart/2005/8/layout/radial1"/>
    <dgm:cxn modelId="{40C7B151-48A9-4C95-AAD2-7FB678386E08}" type="presParOf" srcId="{82EC654C-EFD9-46AF-B647-1918AAC90DFA}" destId="{2C10278A-D8F9-4693-92C1-6E91CE6BFD57}" srcOrd="0" destOrd="0" presId="urn:microsoft.com/office/officeart/2005/8/layout/radial1"/>
    <dgm:cxn modelId="{F4A792F7-2CA2-44BB-A127-BE05060EE076}" type="presParOf" srcId="{18E6AECD-9E1D-4B81-B5B8-EBCF2000DE9B}" destId="{D630C9AC-2368-472F-9666-41133AC93DC7}" srcOrd="8" destOrd="0" presId="urn:microsoft.com/office/officeart/2005/8/layout/radial1"/>
    <dgm:cxn modelId="{161BA5B0-7EAE-493D-8DA6-80CAD809EEBA}" type="presParOf" srcId="{18E6AECD-9E1D-4B81-B5B8-EBCF2000DE9B}" destId="{07C5AA6D-53B8-4398-835E-2EF1E0E38239}" srcOrd="9" destOrd="0" presId="urn:microsoft.com/office/officeart/2005/8/layout/radial1"/>
    <dgm:cxn modelId="{AE3D1C1F-03AF-4730-A6B1-091D260323E5}" type="presParOf" srcId="{07C5AA6D-53B8-4398-835E-2EF1E0E38239}" destId="{637DEEFA-E7F0-4856-A37F-D66F0F271425}" srcOrd="0" destOrd="0" presId="urn:microsoft.com/office/officeart/2005/8/layout/radial1"/>
    <dgm:cxn modelId="{5B6E44E7-780D-4968-80C9-CDB45F2DBC7F}" type="presParOf" srcId="{18E6AECD-9E1D-4B81-B5B8-EBCF2000DE9B}" destId="{4D177273-6B65-4DDD-ABC2-674408CA91E0}" srcOrd="10" destOrd="0" presId="urn:microsoft.com/office/officeart/2005/8/layout/radial1"/>
    <dgm:cxn modelId="{70F9CC9B-B571-4FC8-89F3-CB743A3A8913}" type="presParOf" srcId="{18E6AECD-9E1D-4B81-B5B8-EBCF2000DE9B}" destId="{9D72F1AF-4793-4D4A-9057-0590D617188D}" srcOrd="11" destOrd="0" presId="urn:microsoft.com/office/officeart/2005/8/layout/radial1"/>
    <dgm:cxn modelId="{E88C0961-95D0-4DBA-9A56-B4B5F2146126}" type="presParOf" srcId="{9D72F1AF-4793-4D4A-9057-0590D617188D}" destId="{960AE68C-905D-4F61-AE3B-196743AA7DC1}" srcOrd="0" destOrd="0" presId="urn:microsoft.com/office/officeart/2005/8/layout/radial1"/>
    <dgm:cxn modelId="{FF8C0918-E6CE-4BE3-A5FC-D5E4545413EE}" type="presParOf" srcId="{18E6AECD-9E1D-4B81-B5B8-EBCF2000DE9B}" destId="{E9572DE8-58D3-47DC-A47C-7DA37B9407D6}" srcOrd="12" destOrd="0" presId="urn:microsoft.com/office/officeart/2005/8/layout/radial1"/>
    <dgm:cxn modelId="{35C279BE-D63C-4330-99E5-353D867179AD}" type="presParOf" srcId="{18E6AECD-9E1D-4B81-B5B8-EBCF2000DE9B}" destId="{B98F7D3C-AD87-4DA8-B715-A004D768AFCC}" srcOrd="13" destOrd="0" presId="urn:microsoft.com/office/officeart/2005/8/layout/radial1"/>
    <dgm:cxn modelId="{F948B494-F599-483C-86A5-1127A6379867}" type="presParOf" srcId="{B98F7D3C-AD87-4DA8-B715-A004D768AFCC}" destId="{0987B6CD-A643-4E68-860C-A7A8C3AC455C}" srcOrd="0" destOrd="0" presId="urn:microsoft.com/office/officeart/2005/8/layout/radial1"/>
    <dgm:cxn modelId="{A7C311B5-3149-4484-9594-0E2502EB1716}" type="presParOf" srcId="{18E6AECD-9E1D-4B81-B5B8-EBCF2000DE9B}" destId="{D80C2831-9D28-4BBC-A03B-3E8BAF5D3A27}" srcOrd="14" destOrd="0" presId="urn:microsoft.com/office/officeart/2005/8/layout/radial1"/>
    <dgm:cxn modelId="{6A9110D7-2AC9-41E4-82AC-38DAE81C7828}" type="presParOf" srcId="{18E6AECD-9E1D-4B81-B5B8-EBCF2000DE9B}" destId="{0CFD35FB-D875-47B9-8A62-F768DC3D2CD0}" srcOrd="15" destOrd="0" presId="urn:microsoft.com/office/officeart/2005/8/layout/radial1"/>
    <dgm:cxn modelId="{474A5C82-4CF2-41B8-84D9-55A0DC751100}" type="presParOf" srcId="{0CFD35FB-D875-47B9-8A62-F768DC3D2CD0}" destId="{C26E962C-9901-4B95-8CBF-8D869A3CBF52}" srcOrd="0" destOrd="0" presId="urn:microsoft.com/office/officeart/2005/8/layout/radial1"/>
    <dgm:cxn modelId="{22594E2C-3775-4542-877B-97BF42EE029A}" type="presParOf" srcId="{18E6AECD-9E1D-4B81-B5B8-EBCF2000DE9B}" destId="{8D65556C-ADB4-4826-A4D8-D0FF820C8DDD}"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7ACFA-53E7-41F3-BB19-4355B657E5DF}" type="doc">
      <dgm:prSet loTypeId="urn:microsoft.com/office/officeart/2005/8/layout/radial1" loCatId="relationship" qsTypeId="urn:microsoft.com/office/officeart/2005/8/quickstyle/simple1" qsCatId="simple" csTypeId="urn:microsoft.com/office/officeart/2005/8/colors/accent1_2" csCatId="accent1"/>
      <dgm:spPr/>
    </dgm:pt>
    <dgm:pt modelId="{1BA24CE8-258A-4CD0-B422-09089508DF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TEMPORAL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PROCESSING</a:t>
          </a:r>
        </a:p>
      </dgm:t>
    </dgm:pt>
    <dgm:pt modelId="{6D51B9B4-257F-4307-BF6A-A9231680FF78}" type="parTrans" cxnId="{C5952FDE-8C38-477C-B038-11BC87188AF0}">
      <dgm:prSet/>
      <dgm:spPr/>
    </dgm:pt>
    <dgm:pt modelId="{D2B46402-BD83-4648-86BB-5A5332699872}" type="sibTrans" cxnId="{C5952FDE-8C38-477C-B038-11BC87188AF0}">
      <dgm:prSet/>
      <dgm:spPr/>
    </dgm:pt>
    <dgm:pt modelId="{AC96FE8F-969E-42AF-AD99-18D78E1780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PPP</a:t>
          </a:r>
        </a:p>
      </dgm:t>
    </dgm:pt>
    <dgm:pt modelId="{2195DC21-C0E2-4A98-86EB-0854737CF017}" type="parTrans" cxnId="{65E05E3F-CD24-4A11-A477-15FA795AF2F7}">
      <dgm:prSet/>
      <dgm:spPr/>
      <dgm:t>
        <a:bodyPr/>
        <a:lstStyle/>
        <a:p>
          <a:endParaRPr lang="en-US"/>
        </a:p>
      </dgm:t>
    </dgm:pt>
    <dgm:pt modelId="{E5552C0B-5B68-482F-AF1B-0CC4C4A7521A}" type="sibTrans" cxnId="{65E05E3F-CD24-4A11-A477-15FA795AF2F7}">
      <dgm:prSet/>
      <dgm:spPr/>
    </dgm:pt>
    <dgm:pt modelId="{8E56C489-7B85-476B-9D73-2CC91307F2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PPDT</a:t>
          </a:r>
        </a:p>
      </dgm:t>
    </dgm:pt>
    <dgm:pt modelId="{38FABC9E-137D-4FDF-84CC-D6D3720D82C1}" type="parTrans" cxnId="{4A53EBE6-EF9C-4801-9D69-D96C807B1008}">
      <dgm:prSet/>
      <dgm:spPr/>
      <dgm:t>
        <a:bodyPr/>
        <a:lstStyle/>
        <a:p>
          <a:endParaRPr lang="en-US"/>
        </a:p>
      </dgm:t>
    </dgm:pt>
    <dgm:pt modelId="{06F9B045-EB54-4259-9012-71B97957B0A9}" type="sibTrans" cxnId="{4A53EBE6-EF9C-4801-9D69-D96C807B1008}">
      <dgm:prSet/>
      <dgm:spPr/>
    </dgm:pt>
    <dgm:pt modelId="{6E9CEDE6-5DF4-4733-8D8E-53F5873678C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DPT</a:t>
          </a:r>
        </a:p>
      </dgm:t>
    </dgm:pt>
    <dgm:pt modelId="{AA410C26-7537-4B9B-8B0A-DE1637ACB2FB}" type="parTrans" cxnId="{BA77D849-6EE9-4138-B058-447E906E5C4F}">
      <dgm:prSet/>
      <dgm:spPr/>
      <dgm:t>
        <a:bodyPr/>
        <a:lstStyle/>
        <a:p>
          <a:endParaRPr lang="en-US"/>
        </a:p>
      </dgm:t>
    </dgm:pt>
    <dgm:pt modelId="{4B351E4A-0E78-4A70-8638-1AD39A39D03B}" type="sibTrans" cxnId="{BA77D849-6EE9-4138-B058-447E906E5C4F}">
      <dgm:prSet/>
      <dgm:spPr/>
    </dgm:pt>
    <dgm:pt modelId="{DA4E7CB6-47C0-4B80-A271-06BDE3A570A8}" type="pres">
      <dgm:prSet presAssocID="{3D07ACFA-53E7-41F3-BB19-4355B657E5DF}" presName="cycle" presStyleCnt="0">
        <dgm:presLayoutVars>
          <dgm:chMax val="1"/>
          <dgm:dir/>
          <dgm:animLvl val="ctr"/>
          <dgm:resizeHandles val="exact"/>
        </dgm:presLayoutVars>
      </dgm:prSet>
      <dgm:spPr/>
    </dgm:pt>
    <dgm:pt modelId="{CA5BDE86-222C-4728-B132-7D9C1EDCE547}" type="pres">
      <dgm:prSet presAssocID="{1BA24CE8-258A-4CD0-B422-09089508DF0F}" presName="centerShape" presStyleLbl="node0" presStyleIdx="0" presStyleCnt="1"/>
      <dgm:spPr/>
    </dgm:pt>
    <dgm:pt modelId="{D0157501-5232-449D-A2A2-D43681F5FDA3}" type="pres">
      <dgm:prSet presAssocID="{2195DC21-C0E2-4A98-86EB-0854737CF017}" presName="Name9" presStyleLbl="parChTrans1D2" presStyleIdx="0" presStyleCnt="3"/>
      <dgm:spPr/>
    </dgm:pt>
    <dgm:pt modelId="{AFA9DF8D-CE3F-47E7-B801-F6695F2E06F6}" type="pres">
      <dgm:prSet presAssocID="{2195DC21-C0E2-4A98-86EB-0854737CF017}" presName="connTx" presStyleLbl="parChTrans1D2" presStyleIdx="0" presStyleCnt="3"/>
      <dgm:spPr/>
    </dgm:pt>
    <dgm:pt modelId="{AB902E5A-6481-4897-AF81-9FAB1D03119D}" type="pres">
      <dgm:prSet presAssocID="{AC96FE8F-969E-42AF-AD99-18D78E178048}" presName="node" presStyleLbl="node1" presStyleIdx="0" presStyleCnt="3">
        <dgm:presLayoutVars>
          <dgm:bulletEnabled val="1"/>
        </dgm:presLayoutVars>
      </dgm:prSet>
      <dgm:spPr/>
    </dgm:pt>
    <dgm:pt modelId="{1B2150E4-8CCC-449D-A6B2-4B1E7D16441D}" type="pres">
      <dgm:prSet presAssocID="{38FABC9E-137D-4FDF-84CC-D6D3720D82C1}" presName="Name9" presStyleLbl="parChTrans1D2" presStyleIdx="1" presStyleCnt="3"/>
      <dgm:spPr/>
    </dgm:pt>
    <dgm:pt modelId="{4DB56101-7B17-4F4E-B4C4-69E0007F8D3C}" type="pres">
      <dgm:prSet presAssocID="{38FABC9E-137D-4FDF-84CC-D6D3720D82C1}" presName="connTx" presStyleLbl="parChTrans1D2" presStyleIdx="1" presStyleCnt="3"/>
      <dgm:spPr/>
    </dgm:pt>
    <dgm:pt modelId="{5BB01A1E-EB81-4EEA-AC8B-B87C1F297592}" type="pres">
      <dgm:prSet presAssocID="{8E56C489-7B85-476B-9D73-2CC91307F28A}" presName="node" presStyleLbl="node1" presStyleIdx="1" presStyleCnt="3">
        <dgm:presLayoutVars>
          <dgm:bulletEnabled val="1"/>
        </dgm:presLayoutVars>
      </dgm:prSet>
      <dgm:spPr/>
    </dgm:pt>
    <dgm:pt modelId="{64459327-0535-4BD4-8335-3FCF63A2183E}" type="pres">
      <dgm:prSet presAssocID="{AA410C26-7537-4B9B-8B0A-DE1637ACB2FB}" presName="Name9" presStyleLbl="parChTrans1D2" presStyleIdx="2" presStyleCnt="3"/>
      <dgm:spPr/>
    </dgm:pt>
    <dgm:pt modelId="{BD700B4B-B148-460F-A77B-BD55DB07B483}" type="pres">
      <dgm:prSet presAssocID="{AA410C26-7537-4B9B-8B0A-DE1637ACB2FB}" presName="connTx" presStyleLbl="parChTrans1D2" presStyleIdx="2" presStyleCnt="3"/>
      <dgm:spPr/>
    </dgm:pt>
    <dgm:pt modelId="{C7D5B15A-9C68-49D4-8428-9CB24AEC263F}" type="pres">
      <dgm:prSet presAssocID="{6E9CEDE6-5DF4-4733-8D8E-53F5873678C0}" presName="node" presStyleLbl="node1" presStyleIdx="2" presStyleCnt="3">
        <dgm:presLayoutVars>
          <dgm:bulletEnabled val="1"/>
        </dgm:presLayoutVars>
      </dgm:prSet>
      <dgm:spPr/>
    </dgm:pt>
  </dgm:ptLst>
  <dgm:cxnLst>
    <dgm:cxn modelId="{8CB3A30C-1874-45D6-AC5F-77DF13EED6D5}" type="presOf" srcId="{6E9CEDE6-5DF4-4733-8D8E-53F5873678C0}" destId="{C7D5B15A-9C68-49D4-8428-9CB24AEC263F}" srcOrd="0" destOrd="0" presId="urn:microsoft.com/office/officeart/2005/8/layout/radial1"/>
    <dgm:cxn modelId="{262CBF37-0635-490B-B731-48C40CDF1C33}" type="presOf" srcId="{2195DC21-C0E2-4A98-86EB-0854737CF017}" destId="{D0157501-5232-449D-A2A2-D43681F5FDA3}" srcOrd="0" destOrd="0" presId="urn:microsoft.com/office/officeart/2005/8/layout/radial1"/>
    <dgm:cxn modelId="{42854A38-2690-42D5-8B65-C24CD439D411}" type="presOf" srcId="{3D07ACFA-53E7-41F3-BB19-4355B657E5DF}" destId="{DA4E7CB6-47C0-4B80-A271-06BDE3A570A8}" srcOrd="0" destOrd="0" presId="urn:microsoft.com/office/officeart/2005/8/layout/radial1"/>
    <dgm:cxn modelId="{65E05E3F-CD24-4A11-A477-15FA795AF2F7}" srcId="{1BA24CE8-258A-4CD0-B422-09089508DF0F}" destId="{AC96FE8F-969E-42AF-AD99-18D78E178048}" srcOrd="0" destOrd="0" parTransId="{2195DC21-C0E2-4A98-86EB-0854737CF017}" sibTransId="{E5552C0B-5B68-482F-AF1B-0CC4C4A7521A}"/>
    <dgm:cxn modelId="{D9068F44-F55F-4A26-BFEC-AF2C18BAB6D4}" type="presOf" srcId="{1BA24CE8-258A-4CD0-B422-09089508DF0F}" destId="{CA5BDE86-222C-4728-B132-7D9C1EDCE547}" srcOrd="0" destOrd="0" presId="urn:microsoft.com/office/officeart/2005/8/layout/radial1"/>
    <dgm:cxn modelId="{BA77D849-6EE9-4138-B058-447E906E5C4F}" srcId="{1BA24CE8-258A-4CD0-B422-09089508DF0F}" destId="{6E9CEDE6-5DF4-4733-8D8E-53F5873678C0}" srcOrd="2" destOrd="0" parTransId="{AA410C26-7537-4B9B-8B0A-DE1637ACB2FB}" sibTransId="{4B351E4A-0E78-4A70-8638-1AD39A39D03B}"/>
    <dgm:cxn modelId="{232BDD88-B18E-4773-8A10-29292CC7F62A}" type="presOf" srcId="{AA410C26-7537-4B9B-8B0A-DE1637ACB2FB}" destId="{64459327-0535-4BD4-8335-3FCF63A2183E}" srcOrd="0" destOrd="0" presId="urn:microsoft.com/office/officeart/2005/8/layout/radial1"/>
    <dgm:cxn modelId="{A721AD8E-6367-46FF-BDBA-05D504D83FFC}" type="presOf" srcId="{8E56C489-7B85-476B-9D73-2CC91307F28A}" destId="{5BB01A1E-EB81-4EEA-AC8B-B87C1F297592}" srcOrd="0" destOrd="0" presId="urn:microsoft.com/office/officeart/2005/8/layout/radial1"/>
    <dgm:cxn modelId="{A4EFC5AA-4B78-4A75-8A27-FBC2C8B8A792}" type="presOf" srcId="{2195DC21-C0E2-4A98-86EB-0854737CF017}" destId="{AFA9DF8D-CE3F-47E7-B801-F6695F2E06F6}" srcOrd="1" destOrd="0" presId="urn:microsoft.com/office/officeart/2005/8/layout/radial1"/>
    <dgm:cxn modelId="{4222ECAC-2A1C-4431-920C-06B7E55C73AC}" type="presOf" srcId="{AC96FE8F-969E-42AF-AD99-18D78E178048}" destId="{AB902E5A-6481-4897-AF81-9FAB1D03119D}" srcOrd="0" destOrd="0" presId="urn:microsoft.com/office/officeart/2005/8/layout/radial1"/>
    <dgm:cxn modelId="{C5952FDE-8C38-477C-B038-11BC87188AF0}" srcId="{3D07ACFA-53E7-41F3-BB19-4355B657E5DF}" destId="{1BA24CE8-258A-4CD0-B422-09089508DF0F}" srcOrd="0" destOrd="0" parTransId="{6D51B9B4-257F-4307-BF6A-A9231680FF78}" sibTransId="{D2B46402-BD83-4648-86BB-5A5332699872}"/>
    <dgm:cxn modelId="{4A53EBE6-EF9C-4801-9D69-D96C807B1008}" srcId="{1BA24CE8-258A-4CD0-B422-09089508DF0F}" destId="{8E56C489-7B85-476B-9D73-2CC91307F28A}" srcOrd="1" destOrd="0" parTransId="{38FABC9E-137D-4FDF-84CC-D6D3720D82C1}" sibTransId="{06F9B045-EB54-4259-9012-71B97957B0A9}"/>
    <dgm:cxn modelId="{61A80FE9-818B-4C89-BC57-FE12C06E0D04}" type="presOf" srcId="{38FABC9E-137D-4FDF-84CC-D6D3720D82C1}" destId="{1B2150E4-8CCC-449D-A6B2-4B1E7D16441D}" srcOrd="0" destOrd="0" presId="urn:microsoft.com/office/officeart/2005/8/layout/radial1"/>
    <dgm:cxn modelId="{BD7BCCEC-F2BF-4506-9A98-E5C7F41C4259}" type="presOf" srcId="{38FABC9E-137D-4FDF-84CC-D6D3720D82C1}" destId="{4DB56101-7B17-4F4E-B4C4-69E0007F8D3C}" srcOrd="1" destOrd="0" presId="urn:microsoft.com/office/officeart/2005/8/layout/radial1"/>
    <dgm:cxn modelId="{17C702ED-619C-456E-89ED-DE565E9C3C6D}" type="presOf" srcId="{AA410C26-7537-4B9B-8B0A-DE1637ACB2FB}" destId="{BD700B4B-B148-460F-A77B-BD55DB07B483}" srcOrd="1" destOrd="0" presId="urn:microsoft.com/office/officeart/2005/8/layout/radial1"/>
    <dgm:cxn modelId="{81E252B6-04DD-42F6-A1C9-8AA641C8DA65}" type="presParOf" srcId="{DA4E7CB6-47C0-4B80-A271-06BDE3A570A8}" destId="{CA5BDE86-222C-4728-B132-7D9C1EDCE547}" srcOrd="0" destOrd="0" presId="urn:microsoft.com/office/officeart/2005/8/layout/radial1"/>
    <dgm:cxn modelId="{6BB4E85E-8554-4664-9993-49A9F44DA77D}" type="presParOf" srcId="{DA4E7CB6-47C0-4B80-A271-06BDE3A570A8}" destId="{D0157501-5232-449D-A2A2-D43681F5FDA3}" srcOrd="1" destOrd="0" presId="urn:microsoft.com/office/officeart/2005/8/layout/radial1"/>
    <dgm:cxn modelId="{8A6B8F63-EB9A-4DC7-B7CC-F83B65324463}" type="presParOf" srcId="{D0157501-5232-449D-A2A2-D43681F5FDA3}" destId="{AFA9DF8D-CE3F-47E7-B801-F6695F2E06F6}" srcOrd="0" destOrd="0" presId="urn:microsoft.com/office/officeart/2005/8/layout/radial1"/>
    <dgm:cxn modelId="{43208A1E-D1AC-4530-BBAD-A035D4A2B9CF}" type="presParOf" srcId="{DA4E7CB6-47C0-4B80-A271-06BDE3A570A8}" destId="{AB902E5A-6481-4897-AF81-9FAB1D03119D}" srcOrd="2" destOrd="0" presId="urn:microsoft.com/office/officeart/2005/8/layout/radial1"/>
    <dgm:cxn modelId="{55926A32-ACBF-4F58-ACC7-551100A9CC11}" type="presParOf" srcId="{DA4E7CB6-47C0-4B80-A271-06BDE3A570A8}" destId="{1B2150E4-8CCC-449D-A6B2-4B1E7D16441D}" srcOrd="3" destOrd="0" presId="urn:microsoft.com/office/officeart/2005/8/layout/radial1"/>
    <dgm:cxn modelId="{8CEA8FEB-575F-4FAC-B00F-9730E5E2DA0C}" type="presParOf" srcId="{1B2150E4-8CCC-449D-A6B2-4B1E7D16441D}" destId="{4DB56101-7B17-4F4E-B4C4-69E0007F8D3C}" srcOrd="0" destOrd="0" presId="urn:microsoft.com/office/officeart/2005/8/layout/radial1"/>
    <dgm:cxn modelId="{F4206854-1BD9-4B0D-9389-72FFA08E438F}" type="presParOf" srcId="{DA4E7CB6-47C0-4B80-A271-06BDE3A570A8}" destId="{5BB01A1E-EB81-4EEA-AC8B-B87C1F297592}" srcOrd="4" destOrd="0" presId="urn:microsoft.com/office/officeart/2005/8/layout/radial1"/>
    <dgm:cxn modelId="{84B7D663-9419-4CFE-A736-1C3B783B6D18}" type="presParOf" srcId="{DA4E7CB6-47C0-4B80-A271-06BDE3A570A8}" destId="{64459327-0535-4BD4-8335-3FCF63A2183E}" srcOrd="5" destOrd="0" presId="urn:microsoft.com/office/officeart/2005/8/layout/radial1"/>
    <dgm:cxn modelId="{5EF210B9-70C4-437E-8C44-2E521DC034BA}" type="presParOf" srcId="{64459327-0535-4BD4-8335-3FCF63A2183E}" destId="{BD700B4B-B148-460F-A77B-BD55DB07B483}" srcOrd="0" destOrd="0" presId="urn:microsoft.com/office/officeart/2005/8/layout/radial1"/>
    <dgm:cxn modelId="{671FE793-A07E-438F-980D-F3532DAE2A09}" type="presParOf" srcId="{DA4E7CB6-47C0-4B80-A271-06BDE3A570A8}" destId="{C7D5B15A-9C68-49D4-8428-9CB24AEC263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6007F0-93FE-41CE-A433-9EE342E66C91}" type="doc">
      <dgm:prSet loTypeId="urn:microsoft.com/office/officeart/2005/8/layout/radial1" loCatId="relationship" qsTypeId="urn:microsoft.com/office/officeart/2005/8/quickstyle/simple1" qsCatId="simple" csTypeId="urn:microsoft.com/office/officeart/2005/8/colors/accent1_2" csCatId="accent1"/>
      <dgm:spPr/>
    </dgm:pt>
    <dgm:pt modelId="{EF90A28C-5EAA-4865-835F-81493DFE683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BINAURAL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INTERACTION</a:t>
          </a:r>
        </a:p>
      </dgm:t>
    </dgm:pt>
    <dgm:pt modelId="{894D9691-D574-4759-98B8-D4BA919F0000}" type="parTrans" cxnId="{12B621D4-880F-4FB9-943C-4315280FCD7C}">
      <dgm:prSet/>
      <dgm:spPr/>
    </dgm:pt>
    <dgm:pt modelId="{C722CF50-418D-4B04-A5BD-5FD8492ED08A}" type="sibTrans" cxnId="{12B621D4-880F-4FB9-943C-4315280FCD7C}">
      <dgm:prSet/>
      <dgm:spPr/>
    </dgm:pt>
    <dgm:pt modelId="{7A8C3CD9-B15F-4988-B861-B7450A4FB6F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RASP</a:t>
          </a:r>
        </a:p>
      </dgm:t>
    </dgm:pt>
    <dgm:pt modelId="{C633ED22-B37A-4BE3-A338-F193D47DE355}" type="parTrans" cxnId="{BC49EB62-4818-4705-B345-5C803DA1CCF9}">
      <dgm:prSet/>
      <dgm:spPr/>
      <dgm:t>
        <a:bodyPr/>
        <a:lstStyle/>
        <a:p>
          <a:endParaRPr lang="en-US"/>
        </a:p>
      </dgm:t>
    </dgm:pt>
    <dgm:pt modelId="{1B594963-36D5-478F-9306-31C61AAA3228}" type="sibTrans" cxnId="{BC49EB62-4818-4705-B345-5C803DA1CCF9}">
      <dgm:prSet/>
      <dgm:spPr/>
    </dgm:pt>
    <dgm:pt modelId="{5C05D138-07E6-4B0B-8050-46EC0801D9B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BINAURAL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FUSION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TEST</a:t>
          </a:r>
        </a:p>
      </dgm:t>
    </dgm:pt>
    <dgm:pt modelId="{EA13C711-E3A1-4DB0-B410-F79CF0D7F51C}" type="parTrans" cxnId="{8DAE3973-AFA0-4B98-AFF6-8EF85943B7FE}">
      <dgm:prSet/>
      <dgm:spPr/>
      <dgm:t>
        <a:bodyPr/>
        <a:lstStyle/>
        <a:p>
          <a:endParaRPr lang="en-US"/>
        </a:p>
      </dgm:t>
    </dgm:pt>
    <dgm:pt modelId="{E8AE9D5F-0242-4DF7-B1F9-8ADA50A731BD}" type="sibTrans" cxnId="{8DAE3973-AFA0-4B98-AFF6-8EF85943B7FE}">
      <dgm:prSet/>
      <dgm:spPr/>
    </dgm:pt>
    <dgm:pt modelId="{BC2B5C66-ECFC-434B-826B-334DCEC80D7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NU-6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FUSION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TEST</a:t>
          </a:r>
        </a:p>
      </dgm:t>
    </dgm:pt>
    <dgm:pt modelId="{D146170D-62C6-4849-A6C0-D4CFD7E045F2}" type="parTrans" cxnId="{08639C01-338D-4CCF-BB26-D2D2676C646F}">
      <dgm:prSet/>
      <dgm:spPr/>
      <dgm:t>
        <a:bodyPr/>
        <a:lstStyle/>
        <a:p>
          <a:endParaRPr lang="en-US"/>
        </a:p>
      </dgm:t>
    </dgm:pt>
    <dgm:pt modelId="{3AB497CF-6EDE-4063-A821-A716EE85CC02}" type="sibTrans" cxnId="{08639C01-338D-4CCF-BB26-D2D2676C646F}">
      <dgm:prSet/>
      <dgm:spPr/>
    </dgm:pt>
    <dgm:pt modelId="{0C53E607-187B-4D3E-8705-0FB1BAB2E8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CVC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FUSION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TEST</a:t>
          </a:r>
        </a:p>
      </dgm:t>
    </dgm:pt>
    <dgm:pt modelId="{F79B4EEF-D608-4063-9738-1C082A4527B8}" type="parTrans" cxnId="{5D45AE49-A750-4785-B364-057FDD17C59F}">
      <dgm:prSet/>
      <dgm:spPr/>
      <dgm:t>
        <a:bodyPr/>
        <a:lstStyle/>
        <a:p>
          <a:endParaRPr lang="en-US"/>
        </a:p>
      </dgm:t>
    </dgm:pt>
    <dgm:pt modelId="{B2449725-BD91-4375-9A3E-D4DA47E1AD93}" type="sibTrans" cxnId="{5D45AE49-A750-4785-B364-057FDD17C59F}">
      <dgm:prSet/>
      <dgm:spPr/>
    </dgm:pt>
    <dgm:pt modelId="{01EACEF0-640C-4EE4-83D3-0863AD56A68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MLD</a:t>
          </a:r>
        </a:p>
      </dgm:t>
    </dgm:pt>
    <dgm:pt modelId="{38F44F5E-DF00-43A4-9923-7325F127A68F}" type="parTrans" cxnId="{DBBD37AE-1E7B-43C7-873C-56E89A01C546}">
      <dgm:prSet/>
      <dgm:spPr/>
      <dgm:t>
        <a:bodyPr/>
        <a:lstStyle/>
        <a:p>
          <a:endParaRPr lang="en-US"/>
        </a:p>
      </dgm:t>
    </dgm:pt>
    <dgm:pt modelId="{FD8014C5-4972-426A-AECE-468139D26E14}" type="sibTrans" cxnId="{DBBD37AE-1E7B-43C7-873C-56E89A01C546}">
      <dgm:prSet/>
      <dgm:spPr/>
    </dgm:pt>
    <dgm:pt modelId="{7E5E7DD4-7483-46CB-90D8-A676ECAC7312}" type="pres">
      <dgm:prSet presAssocID="{906007F0-93FE-41CE-A433-9EE342E66C91}" presName="cycle" presStyleCnt="0">
        <dgm:presLayoutVars>
          <dgm:chMax val="1"/>
          <dgm:dir/>
          <dgm:animLvl val="ctr"/>
          <dgm:resizeHandles val="exact"/>
        </dgm:presLayoutVars>
      </dgm:prSet>
      <dgm:spPr/>
    </dgm:pt>
    <dgm:pt modelId="{82C35BAF-17EC-4A3E-B0CA-A098C5808EB4}" type="pres">
      <dgm:prSet presAssocID="{EF90A28C-5EAA-4865-835F-81493DFE6831}" presName="centerShape" presStyleLbl="node0" presStyleIdx="0" presStyleCnt="1"/>
      <dgm:spPr/>
    </dgm:pt>
    <dgm:pt modelId="{67FA8125-AAA0-48BC-8EAE-9B19A7909B33}" type="pres">
      <dgm:prSet presAssocID="{C633ED22-B37A-4BE3-A338-F193D47DE355}" presName="Name9" presStyleLbl="parChTrans1D2" presStyleIdx="0" presStyleCnt="5"/>
      <dgm:spPr/>
    </dgm:pt>
    <dgm:pt modelId="{24DBBD6B-2128-40E3-AAEE-BD8D80C431D2}" type="pres">
      <dgm:prSet presAssocID="{C633ED22-B37A-4BE3-A338-F193D47DE355}" presName="connTx" presStyleLbl="parChTrans1D2" presStyleIdx="0" presStyleCnt="5"/>
      <dgm:spPr/>
    </dgm:pt>
    <dgm:pt modelId="{E78A1C79-3468-40DD-822D-07B077ED217A}" type="pres">
      <dgm:prSet presAssocID="{7A8C3CD9-B15F-4988-B861-B7450A4FB6F3}" presName="node" presStyleLbl="node1" presStyleIdx="0" presStyleCnt="5">
        <dgm:presLayoutVars>
          <dgm:bulletEnabled val="1"/>
        </dgm:presLayoutVars>
      </dgm:prSet>
      <dgm:spPr/>
    </dgm:pt>
    <dgm:pt modelId="{D02D77B4-A975-493F-8127-2096EEBB7CD2}" type="pres">
      <dgm:prSet presAssocID="{EA13C711-E3A1-4DB0-B410-F79CF0D7F51C}" presName="Name9" presStyleLbl="parChTrans1D2" presStyleIdx="1" presStyleCnt="5"/>
      <dgm:spPr/>
    </dgm:pt>
    <dgm:pt modelId="{5B6EB431-C1B4-4864-99B6-5A4849FE40CB}" type="pres">
      <dgm:prSet presAssocID="{EA13C711-E3A1-4DB0-B410-F79CF0D7F51C}" presName="connTx" presStyleLbl="parChTrans1D2" presStyleIdx="1" presStyleCnt="5"/>
      <dgm:spPr/>
    </dgm:pt>
    <dgm:pt modelId="{7D2B6293-B86B-4345-871F-1000CF01325A}" type="pres">
      <dgm:prSet presAssocID="{5C05D138-07E6-4B0B-8050-46EC0801D9BB}" presName="node" presStyleLbl="node1" presStyleIdx="1" presStyleCnt="5">
        <dgm:presLayoutVars>
          <dgm:bulletEnabled val="1"/>
        </dgm:presLayoutVars>
      </dgm:prSet>
      <dgm:spPr/>
    </dgm:pt>
    <dgm:pt modelId="{86FED902-05D5-470D-A3F0-5958123A26CC}" type="pres">
      <dgm:prSet presAssocID="{D146170D-62C6-4849-A6C0-D4CFD7E045F2}" presName="Name9" presStyleLbl="parChTrans1D2" presStyleIdx="2" presStyleCnt="5"/>
      <dgm:spPr/>
    </dgm:pt>
    <dgm:pt modelId="{90ED288D-2386-4748-A05F-463F7596385D}" type="pres">
      <dgm:prSet presAssocID="{D146170D-62C6-4849-A6C0-D4CFD7E045F2}" presName="connTx" presStyleLbl="parChTrans1D2" presStyleIdx="2" presStyleCnt="5"/>
      <dgm:spPr/>
    </dgm:pt>
    <dgm:pt modelId="{E8D5575B-2FA9-42CD-A747-41F8B0B84EEC}" type="pres">
      <dgm:prSet presAssocID="{BC2B5C66-ECFC-434B-826B-334DCEC80D7D}" presName="node" presStyleLbl="node1" presStyleIdx="2" presStyleCnt="5">
        <dgm:presLayoutVars>
          <dgm:bulletEnabled val="1"/>
        </dgm:presLayoutVars>
      </dgm:prSet>
      <dgm:spPr/>
    </dgm:pt>
    <dgm:pt modelId="{0758CE14-541E-47FA-AE87-5CD1CDDE92D3}" type="pres">
      <dgm:prSet presAssocID="{F79B4EEF-D608-4063-9738-1C082A4527B8}" presName="Name9" presStyleLbl="parChTrans1D2" presStyleIdx="3" presStyleCnt="5"/>
      <dgm:spPr/>
    </dgm:pt>
    <dgm:pt modelId="{C6BD9B29-073C-4031-8F2D-F6726B003951}" type="pres">
      <dgm:prSet presAssocID="{F79B4EEF-D608-4063-9738-1C082A4527B8}" presName="connTx" presStyleLbl="parChTrans1D2" presStyleIdx="3" presStyleCnt="5"/>
      <dgm:spPr/>
    </dgm:pt>
    <dgm:pt modelId="{457B8E06-6832-4E1E-85D9-E7FDA318ABA8}" type="pres">
      <dgm:prSet presAssocID="{0C53E607-187B-4D3E-8705-0FB1BAB2E8A2}" presName="node" presStyleLbl="node1" presStyleIdx="3" presStyleCnt="5">
        <dgm:presLayoutVars>
          <dgm:bulletEnabled val="1"/>
        </dgm:presLayoutVars>
      </dgm:prSet>
      <dgm:spPr/>
    </dgm:pt>
    <dgm:pt modelId="{A81D2D81-C212-4724-BD03-420D9572F7FC}" type="pres">
      <dgm:prSet presAssocID="{38F44F5E-DF00-43A4-9923-7325F127A68F}" presName="Name9" presStyleLbl="parChTrans1D2" presStyleIdx="4" presStyleCnt="5"/>
      <dgm:spPr/>
    </dgm:pt>
    <dgm:pt modelId="{67714ADB-C72D-40D0-ADC8-96C2ED38AB31}" type="pres">
      <dgm:prSet presAssocID="{38F44F5E-DF00-43A4-9923-7325F127A68F}" presName="connTx" presStyleLbl="parChTrans1D2" presStyleIdx="4" presStyleCnt="5"/>
      <dgm:spPr/>
    </dgm:pt>
    <dgm:pt modelId="{0C7E49A8-7D1D-4C45-846F-D3B4363BFDB7}" type="pres">
      <dgm:prSet presAssocID="{01EACEF0-640C-4EE4-83D3-0863AD56A685}" presName="node" presStyleLbl="node1" presStyleIdx="4" presStyleCnt="5">
        <dgm:presLayoutVars>
          <dgm:bulletEnabled val="1"/>
        </dgm:presLayoutVars>
      </dgm:prSet>
      <dgm:spPr/>
    </dgm:pt>
  </dgm:ptLst>
  <dgm:cxnLst>
    <dgm:cxn modelId="{08639C01-338D-4CCF-BB26-D2D2676C646F}" srcId="{EF90A28C-5EAA-4865-835F-81493DFE6831}" destId="{BC2B5C66-ECFC-434B-826B-334DCEC80D7D}" srcOrd="2" destOrd="0" parTransId="{D146170D-62C6-4849-A6C0-D4CFD7E045F2}" sibTransId="{3AB497CF-6EDE-4063-A821-A716EE85CC02}"/>
    <dgm:cxn modelId="{3EFA9119-C603-41B8-9194-5388E2F19EDF}" type="presOf" srcId="{D146170D-62C6-4849-A6C0-D4CFD7E045F2}" destId="{86FED902-05D5-470D-A3F0-5958123A26CC}" srcOrd="0" destOrd="0" presId="urn:microsoft.com/office/officeart/2005/8/layout/radial1"/>
    <dgm:cxn modelId="{BCF2D31C-9DED-4232-B9EA-6BAE95852F40}" type="presOf" srcId="{38F44F5E-DF00-43A4-9923-7325F127A68F}" destId="{67714ADB-C72D-40D0-ADC8-96C2ED38AB31}" srcOrd="1" destOrd="0" presId="urn:microsoft.com/office/officeart/2005/8/layout/radial1"/>
    <dgm:cxn modelId="{7924C55F-0A1B-4D81-B74A-C726782FE93C}" type="presOf" srcId="{C633ED22-B37A-4BE3-A338-F193D47DE355}" destId="{24DBBD6B-2128-40E3-AAEE-BD8D80C431D2}" srcOrd="1" destOrd="0" presId="urn:microsoft.com/office/officeart/2005/8/layout/radial1"/>
    <dgm:cxn modelId="{7D745962-9EE6-4A0C-84BB-A416615F6A6E}" type="presOf" srcId="{D146170D-62C6-4849-A6C0-D4CFD7E045F2}" destId="{90ED288D-2386-4748-A05F-463F7596385D}" srcOrd="1" destOrd="0" presId="urn:microsoft.com/office/officeart/2005/8/layout/radial1"/>
    <dgm:cxn modelId="{BC49EB62-4818-4705-B345-5C803DA1CCF9}" srcId="{EF90A28C-5EAA-4865-835F-81493DFE6831}" destId="{7A8C3CD9-B15F-4988-B861-B7450A4FB6F3}" srcOrd="0" destOrd="0" parTransId="{C633ED22-B37A-4BE3-A338-F193D47DE355}" sibTransId="{1B594963-36D5-478F-9306-31C61AAA3228}"/>
    <dgm:cxn modelId="{ED650E49-7678-44FB-A871-74CAB8AD738F}" type="presOf" srcId="{EA13C711-E3A1-4DB0-B410-F79CF0D7F51C}" destId="{5B6EB431-C1B4-4864-99B6-5A4849FE40CB}" srcOrd="1" destOrd="0" presId="urn:microsoft.com/office/officeart/2005/8/layout/radial1"/>
    <dgm:cxn modelId="{5D45AE49-A750-4785-B364-057FDD17C59F}" srcId="{EF90A28C-5EAA-4865-835F-81493DFE6831}" destId="{0C53E607-187B-4D3E-8705-0FB1BAB2E8A2}" srcOrd="3" destOrd="0" parTransId="{F79B4EEF-D608-4063-9738-1C082A4527B8}" sibTransId="{B2449725-BD91-4375-9A3E-D4DA47E1AD93}"/>
    <dgm:cxn modelId="{7F1BF74F-BD9B-4773-89B3-10F3E5FB202E}" type="presOf" srcId="{F79B4EEF-D608-4063-9738-1C082A4527B8}" destId="{0758CE14-541E-47FA-AE87-5CD1CDDE92D3}" srcOrd="0" destOrd="0" presId="urn:microsoft.com/office/officeart/2005/8/layout/radial1"/>
    <dgm:cxn modelId="{8DAE3973-AFA0-4B98-AFF6-8EF85943B7FE}" srcId="{EF90A28C-5EAA-4865-835F-81493DFE6831}" destId="{5C05D138-07E6-4B0B-8050-46EC0801D9BB}" srcOrd="1" destOrd="0" parTransId="{EA13C711-E3A1-4DB0-B410-F79CF0D7F51C}" sibTransId="{E8AE9D5F-0242-4DF7-B1F9-8ADA50A731BD}"/>
    <dgm:cxn modelId="{28D2F956-4277-4B08-BE45-473E96CE5FF3}" type="presOf" srcId="{7A8C3CD9-B15F-4988-B861-B7450A4FB6F3}" destId="{E78A1C79-3468-40DD-822D-07B077ED217A}" srcOrd="0" destOrd="0" presId="urn:microsoft.com/office/officeart/2005/8/layout/radial1"/>
    <dgm:cxn modelId="{7533E78A-AF52-441E-BEB0-1D84051680F4}" type="presOf" srcId="{EA13C711-E3A1-4DB0-B410-F79CF0D7F51C}" destId="{D02D77B4-A975-493F-8127-2096EEBB7CD2}" srcOrd="0" destOrd="0" presId="urn:microsoft.com/office/officeart/2005/8/layout/radial1"/>
    <dgm:cxn modelId="{69F7078D-947D-4D87-84DD-E7122001B5DC}" type="presOf" srcId="{F79B4EEF-D608-4063-9738-1C082A4527B8}" destId="{C6BD9B29-073C-4031-8F2D-F6726B003951}" srcOrd="1" destOrd="0" presId="urn:microsoft.com/office/officeart/2005/8/layout/radial1"/>
    <dgm:cxn modelId="{4BD9F29A-888C-4BA9-ACF6-C19074E133B1}" type="presOf" srcId="{0C53E607-187B-4D3E-8705-0FB1BAB2E8A2}" destId="{457B8E06-6832-4E1E-85D9-E7FDA318ABA8}" srcOrd="0" destOrd="0" presId="urn:microsoft.com/office/officeart/2005/8/layout/radial1"/>
    <dgm:cxn modelId="{DBBD37AE-1E7B-43C7-873C-56E89A01C546}" srcId="{EF90A28C-5EAA-4865-835F-81493DFE6831}" destId="{01EACEF0-640C-4EE4-83D3-0863AD56A685}" srcOrd="4" destOrd="0" parTransId="{38F44F5E-DF00-43A4-9923-7325F127A68F}" sibTransId="{FD8014C5-4972-426A-AECE-468139D26E14}"/>
    <dgm:cxn modelId="{B52165BA-B48E-42CE-82A6-0ABBC5E5FED7}" type="presOf" srcId="{C633ED22-B37A-4BE3-A338-F193D47DE355}" destId="{67FA8125-AAA0-48BC-8EAE-9B19A7909B33}" srcOrd="0" destOrd="0" presId="urn:microsoft.com/office/officeart/2005/8/layout/radial1"/>
    <dgm:cxn modelId="{832EFBC8-D286-4045-9195-E1FE0C56E840}" type="presOf" srcId="{5C05D138-07E6-4B0B-8050-46EC0801D9BB}" destId="{7D2B6293-B86B-4345-871F-1000CF01325A}" srcOrd="0" destOrd="0" presId="urn:microsoft.com/office/officeart/2005/8/layout/radial1"/>
    <dgm:cxn modelId="{A8733CD2-E9F3-406F-A440-F4D5E7939E7D}" type="presOf" srcId="{906007F0-93FE-41CE-A433-9EE342E66C91}" destId="{7E5E7DD4-7483-46CB-90D8-A676ECAC7312}" srcOrd="0" destOrd="0" presId="urn:microsoft.com/office/officeart/2005/8/layout/radial1"/>
    <dgm:cxn modelId="{12B621D4-880F-4FB9-943C-4315280FCD7C}" srcId="{906007F0-93FE-41CE-A433-9EE342E66C91}" destId="{EF90A28C-5EAA-4865-835F-81493DFE6831}" srcOrd="0" destOrd="0" parTransId="{894D9691-D574-4759-98B8-D4BA919F0000}" sibTransId="{C722CF50-418D-4B04-A5BD-5FD8492ED08A}"/>
    <dgm:cxn modelId="{B90D23D5-E6A9-43EB-8B74-27AA0D9E2895}" type="presOf" srcId="{38F44F5E-DF00-43A4-9923-7325F127A68F}" destId="{A81D2D81-C212-4724-BD03-420D9572F7FC}" srcOrd="0" destOrd="0" presId="urn:microsoft.com/office/officeart/2005/8/layout/radial1"/>
    <dgm:cxn modelId="{FCFD51EB-80DA-458B-933A-CCCE0838ABC5}" type="presOf" srcId="{01EACEF0-640C-4EE4-83D3-0863AD56A685}" destId="{0C7E49A8-7D1D-4C45-846F-D3B4363BFDB7}" srcOrd="0" destOrd="0" presId="urn:microsoft.com/office/officeart/2005/8/layout/radial1"/>
    <dgm:cxn modelId="{B1BE87ED-B9CC-49A7-BC44-29CF6D62FA1D}" type="presOf" srcId="{EF90A28C-5EAA-4865-835F-81493DFE6831}" destId="{82C35BAF-17EC-4A3E-B0CA-A098C5808EB4}" srcOrd="0" destOrd="0" presId="urn:microsoft.com/office/officeart/2005/8/layout/radial1"/>
    <dgm:cxn modelId="{DDD57CF9-0F88-4849-A28C-E54B41FA6336}" type="presOf" srcId="{BC2B5C66-ECFC-434B-826B-334DCEC80D7D}" destId="{E8D5575B-2FA9-42CD-A747-41F8B0B84EEC}" srcOrd="0" destOrd="0" presId="urn:microsoft.com/office/officeart/2005/8/layout/radial1"/>
    <dgm:cxn modelId="{28D51E13-5ABE-4D3D-B27A-3DDBEC3ED08F}" type="presParOf" srcId="{7E5E7DD4-7483-46CB-90D8-A676ECAC7312}" destId="{82C35BAF-17EC-4A3E-B0CA-A098C5808EB4}" srcOrd="0" destOrd="0" presId="urn:microsoft.com/office/officeart/2005/8/layout/radial1"/>
    <dgm:cxn modelId="{88BAA3ED-3103-4E4B-A3E0-84867A161929}" type="presParOf" srcId="{7E5E7DD4-7483-46CB-90D8-A676ECAC7312}" destId="{67FA8125-AAA0-48BC-8EAE-9B19A7909B33}" srcOrd="1" destOrd="0" presId="urn:microsoft.com/office/officeart/2005/8/layout/radial1"/>
    <dgm:cxn modelId="{46D86250-18E4-48A7-AE8A-CACF77D2DB00}" type="presParOf" srcId="{67FA8125-AAA0-48BC-8EAE-9B19A7909B33}" destId="{24DBBD6B-2128-40E3-AAEE-BD8D80C431D2}" srcOrd="0" destOrd="0" presId="urn:microsoft.com/office/officeart/2005/8/layout/radial1"/>
    <dgm:cxn modelId="{2BCEC8B9-6EB1-4C2B-BD8B-D45B2A16BB95}" type="presParOf" srcId="{7E5E7DD4-7483-46CB-90D8-A676ECAC7312}" destId="{E78A1C79-3468-40DD-822D-07B077ED217A}" srcOrd="2" destOrd="0" presId="urn:microsoft.com/office/officeart/2005/8/layout/radial1"/>
    <dgm:cxn modelId="{29007DE3-7FDA-4DEA-BFAA-DA2054219757}" type="presParOf" srcId="{7E5E7DD4-7483-46CB-90D8-A676ECAC7312}" destId="{D02D77B4-A975-493F-8127-2096EEBB7CD2}" srcOrd="3" destOrd="0" presId="urn:microsoft.com/office/officeart/2005/8/layout/radial1"/>
    <dgm:cxn modelId="{DAE94481-57C2-4EB2-92CB-21FB60D7CA12}" type="presParOf" srcId="{D02D77B4-A975-493F-8127-2096EEBB7CD2}" destId="{5B6EB431-C1B4-4864-99B6-5A4849FE40CB}" srcOrd="0" destOrd="0" presId="urn:microsoft.com/office/officeart/2005/8/layout/radial1"/>
    <dgm:cxn modelId="{A9DC9275-F9C4-4906-814A-8A4A16C3F722}" type="presParOf" srcId="{7E5E7DD4-7483-46CB-90D8-A676ECAC7312}" destId="{7D2B6293-B86B-4345-871F-1000CF01325A}" srcOrd="4" destOrd="0" presId="urn:microsoft.com/office/officeart/2005/8/layout/radial1"/>
    <dgm:cxn modelId="{2E71A320-E633-42AF-B5B4-EA20876C6748}" type="presParOf" srcId="{7E5E7DD4-7483-46CB-90D8-A676ECAC7312}" destId="{86FED902-05D5-470D-A3F0-5958123A26CC}" srcOrd="5" destOrd="0" presId="urn:microsoft.com/office/officeart/2005/8/layout/radial1"/>
    <dgm:cxn modelId="{46151F55-7CD7-404A-8B90-6255688E41B9}" type="presParOf" srcId="{86FED902-05D5-470D-A3F0-5958123A26CC}" destId="{90ED288D-2386-4748-A05F-463F7596385D}" srcOrd="0" destOrd="0" presId="urn:microsoft.com/office/officeart/2005/8/layout/radial1"/>
    <dgm:cxn modelId="{0E69AE0C-3658-4BE2-A19A-A113C63DD1FD}" type="presParOf" srcId="{7E5E7DD4-7483-46CB-90D8-A676ECAC7312}" destId="{E8D5575B-2FA9-42CD-A747-41F8B0B84EEC}" srcOrd="6" destOrd="0" presId="urn:microsoft.com/office/officeart/2005/8/layout/radial1"/>
    <dgm:cxn modelId="{CF37DF7B-E9F7-42E9-84BF-065E42FE7098}" type="presParOf" srcId="{7E5E7DD4-7483-46CB-90D8-A676ECAC7312}" destId="{0758CE14-541E-47FA-AE87-5CD1CDDE92D3}" srcOrd="7" destOrd="0" presId="urn:microsoft.com/office/officeart/2005/8/layout/radial1"/>
    <dgm:cxn modelId="{346C73D5-5CB8-4437-BDB5-2CD5CBAEE186}" type="presParOf" srcId="{0758CE14-541E-47FA-AE87-5CD1CDDE92D3}" destId="{C6BD9B29-073C-4031-8F2D-F6726B003951}" srcOrd="0" destOrd="0" presId="urn:microsoft.com/office/officeart/2005/8/layout/radial1"/>
    <dgm:cxn modelId="{D3577C9D-0D64-43E3-A71D-B402307AA30E}" type="presParOf" srcId="{7E5E7DD4-7483-46CB-90D8-A676ECAC7312}" destId="{457B8E06-6832-4E1E-85D9-E7FDA318ABA8}" srcOrd="8" destOrd="0" presId="urn:microsoft.com/office/officeart/2005/8/layout/radial1"/>
    <dgm:cxn modelId="{4B73404E-84F0-4065-B813-2C4E7B95D15E}" type="presParOf" srcId="{7E5E7DD4-7483-46CB-90D8-A676ECAC7312}" destId="{A81D2D81-C212-4724-BD03-420D9572F7FC}" srcOrd="9" destOrd="0" presId="urn:microsoft.com/office/officeart/2005/8/layout/radial1"/>
    <dgm:cxn modelId="{64DE0EB4-F933-43E9-B5AA-F8EF8F1F345F}" type="presParOf" srcId="{A81D2D81-C212-4724-BD03-420D9572F7FC}" destId="{67714ADB-C72D-40D0-ADC8-96C2ED38AB31}" srcOrd="0" destOrd="0" presId="urn:microsoft.com/office/officeart/2005/8/layout/radial1"/>
    <dgm:cxn modelId="{8FCD8F27-D13F-4DE4-BBFB-07E9DF548BE6}" type="presParOf" srcId="{7E5E7DD4-7483-46CB-90D8-A676ECAC7312}" destId="{0C7E49A8-7D1D-4C45-846F-D3B4363BFDB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712885-0A53-414C-B684-872F341200CD}" type="doc">
      <dgm:prSet loTypeId="urn:microsoft.com/office/officeart/2005/8/layout/radial1" loCatId="relationship" qsTypeId="urn:microsoft.com/office/officeart/2005/8/quickstyle/simple1" qsCatId="simple" csTypeId="urn:microsoft.com/office/officeart/2005/8/colors/accent1_2" csCatId="accent1"/>
      <dgm:spPr/>
    </dgm:pt>
    <dgm:pt modelId="{D1BE7E19-A783-4B5B-83FA-4B92A48CF3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LRMS</a:t>
          </a:r>
        </a:p>
      </dgm:t>
    </dgm:pt>
    <dgm:pt modelId="{94953E10-F3F7-4454-B811-9CDA02E9C4E6}" type="parTrans" cxnId="{E69AB196-065A-4FE1-95CA-9DE54F7E4C62}">
      <dgm:prSet/>
      <dgm:spPr/>
    </dgm:pt>
    <dgm:pt modelId="{D8BB25F6-6BEF-4B2E-B5F2-07416FE03280}" type="sibTrans" cxnId="{E69AB196-065A-4FE1-95CA-9DE54F7E4C62}">
      <dgm:prSet/>
      <dgm:spPr/>
    </dgm:pt>
    <dgm:pt modelId="{CD9A0B97-FCC1-4301-85BC-D6722EEB9B6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FILTERED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SPEECH</a:t>
          </a:r>
        </a:p>
      </dgm:t>
    </dgm:pt>
    <dgm:pt modelId="{AB3AB384-FCF3-4B41-87F9-EF378FF5BB5B}" type="parTrans" cxnId="{AA82E00A-E8DA-434B-BD35-8EBA471FC8ED}">
      <dgm:prSet/>
      <dgm:spPr/>
      <dgm:t>
        <a:bodyPr/>
        <a:lstStyle/>
        <a:p>
          <a:endParaRPr lang="en-US"/>
        </a:p>
      </dgm:t>
    </dgm:pt>
    <dgm:pt modelId="{BC33D631-0D6A-4AA0-A780-DC54AB0B2CD6}" type="sibTrans" cxnId="{AA82E00A-E8DA-434B-BD35-8EBA471FC8ED}">
      <dgm:prSet/>
      <dgm:spPr/>
    </dgm:pt>
    <dgm:pt modelId="{62C79AA2-FE0C-4B18-B63E-E0F259306BC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NU-6</a:t>
          </a:r>
        </a:p>
      </dgm:t>
    </dgm:pt>
    <dgm:pt modelId="{66863316-DDB8-4A87-B17E-5E1A937108DB}" type="parTrans" cxnId="{FA79EBAB-9FF4-43BA-9701-5F3760C7CF2F}">
      <dgm:prSet/>
      <dgm:spPr/>
      <dgm:t>
        <a:bodyPr/>
        <a:lstStyle/>
        <a:p>
          <a:endParaRPr lang="en-US"/>
        </a:p>
      </dgm:t>
    </dgm:pt>
    <dgm:pt modelId="{53E86188-3C09-479F-A3C2-AAF91DE5CD65}" type="sibTrans" cxnId="{FA79EBAB-9FF4-43BA-9701-5F3760C7CF2F}">
      <dgm:prSet/>
      <dgm:spPr/>
    </dgm:pt>
    <dgm:pt modelId="{DA488857-BBDA-490F-A20E-FFC1EAC855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TIIME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COMPRESED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NU-S</a:t>
          </a:r>
        </a:p>
      </dgm:t>
    </dgm:pt>
    <dgm:pt modelId="{BE1EE5FD-88AC-446D-97BD-C28CB8AC695D}" type="parTrans" cxnId="{C5AE21B8-7CDD-4509-A31A-2F5C7593D801}">
      <dgm:prSet/>
      <dgm:spPr/>
      <dgm:t>
        <a:bodyPr/>
        <a:lstStyle/>
        <a:p>
          <a:endParaRPr lang="en-US"/>
        </a:p>
      </dgm:t>
    </dgm:pt>
    <dgm:pt modelId="{28A92FE5-6ADB-4977-ABBB-07E527258666}" type="sibTrans" cxnId="{C5AE21B8-7CDD-4509-A31A-2F5C7593D801}">
      <dgm:prSet/>
      <dgm:spPr/>
    </dgm:pt>
    <dgm:pt modelId="{00299CD3-5EDD-4FB0-9085-49AE7561CF0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TONAL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&amp; Speech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Materials</a:t>
          </a:r>
        </a:p>
      </dgm:t>
    </dgm:pt>
    <dgm:pt modelId="{A62A9A9D-0299-4664-9BF5-C233906F1032}" type="parTrans" cxnId="{5A2658D0-65D4-4AD9-B630-C2B942BE43EE}">
      <dgm:prSet/>
      <dgm:spPr/>
      <dgm:t>
        <a:bodyPr/>
        <a:lstStyle/>
        <a:p>
          <a:endParaRPr lang="en-US"/>
        </a:p>
      </dgm:t>
    </dgm:pt>
    <dgm:pt modelId="{55AE83D9-FFC5-4F0E-841D-474D384482B3}" type="sibTrans" cxnId="{5A2658D0-65D4-4AD9-B630-C2B942BE43EE}">
      <dgm:prSet/>
      <dgm:spPr/>
    </dgm:pt>
    <dgm:pt modelId="{A50D6C4E-6BBB-436D-8957-5E73711EC2AF}" type="pres">
      <dgm:prSet presAssocID="{ED712885-0A53-414C-B684-872F341200CD}" presName="cycle" presStyleCnt="0">
        <dgm:presLayoutVars>
          <dgm:chMax val="1"/>
          <dgm:dir/>
          <dgm:animLvl val="ctr"/>
          <dgm:resizeHandles val="exact"/>
        </dgm:presLayoutVars>
      </dgm:prSet>
      <dgm:spPr/>
    </dgm:pt>
    <dgm:pt modelId="{49433F52-1FF6-49D7-B9A6-9582822CB83E}" type="pres">
      <dgm:prSet presAssocID="{D1BE7E19-A783-4B5B-83FA-4B92A48CF349}" presName="centerShape" presStyleLbl="node0" presStyleIdx="0" presStyleCnt="1"/>
      <dgm:spPr/>
    </dgm:pt>
    <dgm:pt modelId="{40BBF8F5-E3F2-49B8-BD5A-F710D9A5B069}" type="pres">
      <dgm:prSet presAssocID="{AB3AB384-FCF3-4B41-87F9-EF378FF5BB5B}" presName="Name9" presStyleLbl="parChTrans1D2" presStyleIdx="0" presStyleCnt="4"/>
      <dgm:spPr/>
    </dgm:pt>
    <dgm:pt modelId="{0E7476A4-907A-4A58-8BEC-E80FB5324C95}" type="pres">
      <dgm:prSet presAssocID="{AB3AB384-FCF3-4B41-87F9-EF378FF5BB5B}" presName="connTx" presStyleLbl="parChTrans1D2" presStyleIdx="0" presStyleCnt="4"/>
      <dgm:spPr/>
    </dgm:pt>
    <dgm:pt modelId="{EB8F737D-7EB9-4511-9774-AA0649262E74}" type="pres">
      <dgm:prSet presAssocID="{CD9A0B97-FCC1-4301-85BC-D6722EEB9B63}" presName="node" presStyleLbl="node1" presStyleIdx="0" presStyleCnt="4">
        <dgm:presLayoutVars>
          <dgm:bulletEnabled val="1"/>
        </dgm:presLayoutVars>
      </dgm:prSet>
      <dgm:spPr/>
    </dgm:pt>
    <dgm:pt modelId="{F607C6F0-95AF-47E1-B73C-3044F744B209}" type="pres">
      <dgm:prSet presAssocID="{66863316-DDB8-4A87-B17E-5E1A937108DB}" presName="Name9" presStyleLbl="parChTrans1D2" presStyleIdx="1" presStyleCnt="4"/>
      <dgm:spPr/>
    </dgm:pt>
    <dgm:pt modelId="{885F3422-CED1-40F9-849E-B5FC93C76CE3}" type="pres">
      <dgm:prSet presAssocID="{66863316-DDB8-4A87-B17E-5E1A937108DB}" presName="connTx" presStyleLbl="parChTrans1D2" presStyleIdx="1" presStyleCnt="4"/>
      <dgm:spPr/>
    </dgm:pt>
    <dgm:pt modelId="{272220B7-E1AC-4B5D-9AB8-A161F2441E99}" type="pres">
      <dgm:prSet presAssocID="{62C79AA2-FE0C-4B18-B63E-E0F259306BC7}" presName="node" presStyleLbl="node1" presStyleIdx="1" presStyleCnt="4">
        <dgm:presLayoutVars>
          <dgm:bulletEnabled val="1"/>
        </dgm:presLayoutVars>
      </dgm:prSet>
      <dgm:spPr/>
    </dgm:pt>
    <dgm:pt modelId="{566B3845-545B-43DC-8C6A-4CF81F0FD76C}" type="pres">
      <dgm:prSet presAssocID="{BE1EE5FD-88AC-446D-97BD-C28CB8AC695D}" presName="Name9" presStyleLbl="parChTrans1D2" presStyleIdx="2" presStyleCnt="4"/>
      <dgm:spPr/>
    </dgm:pt>
    <dgm:pt modelId="{D16708A0-316F-4F19-9F97-17124D88AC89}" type="pres">
      <dgm:prSet presAssocID="{BE1EE5FD-88AC-446D-97BD-C28CB8AC695D}" presName="connTx" presStyleLbl="parChTrans1D2" presStyleIdx="2" presStyleCnt="4"/>
      <dgm:spPr/>
    </dgm:pt>
    <dgm:pt modelId="{35301960-0F8D-468B-BA12-9F43717D44A1}" type="pres">
      <dgm:prSet presAssocID="{DA488857-BBDA-490F-A20E-FFC1EAC85570}" presName="node" presStyleLbl="node1" presStyleIdx="2" presStyleCnt="4">
        <dgm:presLayoutVars>
          <dgm:bulletEnabled val="1"/>
        </dgm:presLayoutVars>
      </dgm:prSet>
      <dgm:spPr/>
    </dgm:pt>
    <dgm:pt modelId="{7F5F6F4C-C700-4332-9FA2-1C84DD07518F}" type="pres">
      <dgm:prSet presAssocID="{A62A9A9D-0299-4664-9BF5-C233906F1032}" presName="Name9" presStyleLbl="parChTrans1D2" presStyleIdx="3" presStyleCnt="4"/>
      <dgm:spPr/>
    </dgm:pt>
    <dgm:pt modelId="{C11DA21C-4B53-4196-A529-F47AE96C08B9}" type="pres">
      <dgm:prSet presAssocID="{A62A9A9D-0299-4664-9BF5-C233906F1032}" presName="connTx" presStyleLbl="parChTrans1D2" presStyleIdx="3" presStyleCnt="4"/>
      <dgm:spPr/>
    </dgm:pt>
    <dgm:pt modelId="{0AF821E6-D6D4-45DD-B21A-A38904F2B894}" type="pres">
      <dgm:prSet presAssocID="{00299CD3-5EDD-4FB0-9085-49AE7561CF06}" presName="node" presStyleLbl="node1" presStyleIdx="3" presStyleCnt="4">
        <dgm:presLayoutVars>
          <dgm:bulletEnabled val="1"/>
        </dgm:presLayoutVars>
      </dgm:prSet>
      <dgm:spPr/>
    </dgm:pt>
  </dgm:ptLst>
  <dgm:cxnLst>
    <dgm:cxn modelId="{AA82E00A-E8DA-434B-BD35-8EBA471FC8ED}" srcId="{D1BE7E19-A783-4B5B-83FA-4B92A48CF349}" destId="{CD9A0B97-FCC1-4301-85BC-D6722EEB9B63}" srcOrd="0" destOrd="0" parTransId="{AB3AB384-FCF3-4B41-87F9-EF378FF5BB5B}" sibTransId="{BC33D631-0D6A-4AA0-A780-DC54AB0B2CD6}"/>
    <dgm:cxn modelId="{D0134E13-1E6D-439D-ACDD-D8832387507B}" type="presOf" srcId="{66863316-DDB8-4A87-B17E-5E1A937108DB}" destId="{F607C6F0-95AF-47E1-B73C-3044F744B209}" srcOrd="0" destOrd="0" presId="urn:microsoft.com/office/officeart/2005/8/layout/radial1"/>
    <dgm:cxn modelId="{0AB3311A-F40B-455F-A7E3-49181B20A586}" type="presOf" srcId="{00299CD3-5EDD-4FB0-9085-49AE7561CF06}" destId="{0AF821E6-D6D4-45DD-B21A-A38904F2B894}" srcOrd="0" destOrd="0" presId="urn:microsoft.com/office/officeart/2005/8/layout/radial1"/>
    <dgm:cxn modelId="{0BC5E11A-146C-45A1-9E37-73597D79C9C0}" type="presOf" srcId="{BE1EE5FD-88AC-446D-97BD-C28CB8AC695D}" destId="{D16708A0-316F-4F19-9F97-17124D88AC89}" srcOrd="1" destOrd="0" presId="urn:microsoft.com/office/officeart/2005/8/layout/radial1"/>
    <dgm:cxn modelId="{3DBD803F-BC1F-4514-81D3-B3F6F2BA1E81}" type="presOf" srcId="{AB3AB384-FCF3-4B41-87F9-EF378FF5BB5B}" destId="{0E7476A4-907A-4A58-8BEC-E80FB5324C95}" srcOrd="1" destOrd="0" presId="urn:microsoft.com/office/officeart/2005/8/layout/radial1"/>
    <dgm:cxn modelId="{B5AEF65B-CB9F-44A5-A946-6D199EF72810}" type="presOf" srcId="{ED712885-0A53-414C-B684-872F341200CD}" destId="{A50D6C4E-6BBB-436D-8957-5E73711EC2AF}" srcOrd="0" destOrd="0" presId="urn:microsoft.com/office/officeart/2005/8/layout/radial1"/>
    <dgm:cxn modelId="{D6F7B343-2A0D-4CB3-8A36-56BF23BDD661}" type="presOf" srcId="{CD9A0B97-FCC1-4301-85BC-D6722EEB9B63}" destId="{EB8F737D-7EB9-4511-9774-AA0649262E74}" srcOrd="0" destOrd="0" presId="urn:microsoft.com/office/officeart/2005/8/layout/radial1"/>
    <dgm:cxn modelId="{A46CEB44-0656-494C-8558-464F6B9481D4}" type="presOf" srcId="{BE1EE5FD-88AC-446D-97BD-C28CB8AC695D}" destId="{566B3845-545B-43DC-8C6A-4CF81F0FD76C}" srcOrd="0" destOrd="0" presId="urn:microsoft.com/office/officeart/2005/8/layout/radial1"/>
    <dgm:cxn modelId="{9A213047-8FF5-43F2-BDA3-8788418DDFAB}" type="presOf" srcId="{A62A9A9D-0299-4664-9BF5-C233906F1032}" destId="{C11DA21C-4B53-4196-A529-F47AE96C08B9}" srcOrd="1" destOrd="0" presId="urn:microsoft.com/office/officeart/2005/8/layout/radial1"/>
    <dgm:cxn modelId="{A9F6204A-3F93-4360-947C-6661419BD16B}" type="presOf" srcId="{62C79AA2-FE0C-4B18-B63E-E0F259306BC7}" destId="{272220B7-E1AC-4B5D-9AB8-A161F2441E99}" srcOrd="0" destOrd="0" presId="urn:microsoft.com/office/officeart/2005/8/layout/radial1"/>
    <dgm:cxn modelId="{ADC1B56A-A8A0-47F7-9C63-0F3FA41FC971}" type="presOf" srcId="{66863316-DDB8-4A87-B17E-5E1A937108DB}" destId="{885F3422-CED1-40F9-849E-B5FC93C76CE3}" srcOrd="1" destOrd="0" presId="urn:microsoft.com/office/officeart/2005/8/layout/radial1"/>
    <dgm:cxn modelId="{AE990879-A4AF-4BC5-85F4-66B0491C1103}" type="presOf" srcId="{A62A9A9D-0299-4664-9BF5-C233906F1032}" destId="{7F5F6F4C-C700-4332-9FA2-1C84DD07518F}" srcOrd="0" destOrd="0" presId="urn:microsoft.com/office/officeart/2005/8/layout/radial1"/>
    <dgm:cxn modelId="{E69AB196-065A-4FE1-95CA-9DE54F7E4C62}" srcId="{ED712885-0A53-414C-B684-872F341200CD}" destId="{D1BE7E19-A783-4B5B-83FA-4B92A48CF349}" srcOrd="0" destOrd="0" parTransId="{94953E10-F3F7-4454-B811-9CDA02E9C4E6}" sibTransId="{D8BB25F6-6BEF-4B2E-B5F2-07416FE03280}"/>
    <dgm:cxn modelId="{CB098B99-9390-4440-9D90-DB013C5B6602}" type="presOf" srcId="{AB3AB384-FCF3-4B41-87F9-EF378FF5BB5B}" destId="{40BBF8F5-E3F2-49B8-BD5A-F710D9A5B069}" srcOrd="0" destOrd="0" presId="urn:microsoft.com/office/officeart/2005/8/layout/radial1"/>
    <dgm:cxn modelId="{27E5519B-98F0-4232-AB45-88F7CA7BEFEA}" type="presOf" srcId="{DA488857-BBDA-490F-A20E-FFC1EAC85570}" destId="{35301960-0F8D-468B-BA12-9F43717D44A1}" srcOrd="0" destOrd="0" presId="urn:microsoft.com/office/officeart/2005/8/layout/radial1"/>
    <dgm:cxn modelId="{F039789C-C1A2-4FA1-8CAC-CBEC25A16110}" type="presOf" srcId="{D1BE7E19-A783-4B5B-83FA-4B92A48CF349}" destId="{49433F52-1FF6-49D7-B9A6-9582822CB83E}" srcOrd="0" destOrd="0" presId="urn:microsoft.com/office/officeart/2005/8/layout/radial1"/>
    <dgm:cxn modelId="{FA79EBAB-9FF4-43BA-9701-5F3760C7CF2F}" srcId="{D1BE7E19-A783-4B5B-83FA-4B92A48CF349}" destId="{62C79AA2-FE0C-4B18-B63E-E0F259306BC7}" srcOrd="1" destOrd="0" parTransId="{66863316-DDB8-4A87-B17E-5E1A937108DB}" sibTransId="{53E86188-3C09-479F-A3C2-AAF91DE5CD65}"/>
    <dgm:cxn modelId="{C5AE21B8-7CDD-4509-A31A-2F5C7593D801}" srcId="{D1BE7E19-A783-4B5B-83FA-4B92A48CF349}" destId="{DA488857-BBDA-490F-A20E-FFC1EAC85570}" srcOrd="2" destOrd="0" parTransId="{BE1EE5FD-88AC-446D-97BD-C28CB8AC695D}" sibTransId="{28A92FE5-6ADB-4977-ABBB-07E527258666}"/>
    <dgm:cxn modelId="{5A2658D0-65D4-4AD9-B630-C2B942BE43EE}" srcId="{D1BE7E19-A783-4B5B-83FA-4B92A48CF349}" destId="{00299CD3-5EDD-4FB0-9085-49AE7561CF06}" srcOrd="3" destOrd="0" parTransId="{A62A9A9D-0299-4664-9BF5-C233906F1032}" sibTransId="{55AE83D9-FFC5-4F0E-841D-474D384482B3}"/>
    <dgm:cxn modelId="{6AC9DEDA-371E-4A6C-ABA4-F2420568AAAC}" type="presParOf" srcId="{A50D6C4E-6BBB-436D-8957-5E73711EC2AF}" destId="{49433F52-1FF6-49D7-B9A6-9582822CB83E}" srcOrd="0" destOrd="0" presId="urn:microsoft.com/office/officeart/2005/8/layout/radial1"/>
    <dgm:cxn modelId="{A57C06CD-7AB4-4FD3-B1D0-1019A43AD512}" type="presParOf" srcId="{A50D6C4E-6BBB-436D-8957-5E73711EC2AF}" destId="{40BBF8F5-E3F2-49B8-BD5A-F710D9A5B069}" srcOrd="1" destOrd="0" presId="urn:microsoft.com/office/officeart/2005/8/layout/radial1"/>
    <dgm:cxn modelId="{345220C5-7B13-4EE3-962E-2B6C04D76EFD}" type="presParOf" srcId="{40BBF8F5-E3F2-49B8-BD5A-F710D9A5B069}" destId="{0E7476A4-907A-4A58-8BEC-E80FB5324C95}" srcOrd="0" destOrd="0" presId="urn:microsoft.com/office/officeart/2005/8/layout/radial1"/>
    <dgm:cxn modelId="{C7ABC7CA-B3ED-45AC-8758-62F8FF6FD91A}" type="presParOf" srcId="{A50D6C4E-6BBB-436D-8957-5E73711EC2AF}" destId="{EB8F737D-7EB9-4511-9774-AA0649262E74}" srcOrd="2" destOrd="0" presId="urn:microsoft.com/office/officeart/2005/8/layout/radial1"/>
    <dgm:cxn modelId="{B3B1BD26-F55C-4AAB-89EB-3063F175FA22}" type="presParOf" srcId="{A50D6C4E-6BBB-436D-8957-5E73711EC2AF}" destId="{F607C6F0-95AF-47E1-B73C-3044F744B209}" srcOrd="3" destOrd="0" presId="urn:microsoft.com/office/officeart/2005/8/layout/radial1"/>
    <dgm:cxn modelId="{EA8D00AB-A373-4B8F-9531-43159A1F8310}" type="presParOf" srcId="{F607C6F0-95AF-47E1-B73C-3044F744B209}" destId="{885F3422-CED1-40F9-849E-B5FC93C76CE3}" srcOrd="0" destOrd="0" presId="urn:microsoft.com/office/officeart/2005/8/layout/radial1"/>
    <dgm:cxn modelId="{DB49E768-A7A2-4AA0-9BD0-945B7B45710F}" type="presParOf" srcId="{A50D6C4E-6BBB-436D-8957-5E73711EC2AF}" destId="{272220B7-E1AC-4B5D-9AB8-A161F2441E99}" srcOrd="4" destOrd="0" presId="urn:microsoft.com/office/officeart/2005/8/layout/radial1"/>
    <dgm:cxn modelId="{C557F687-4188-43D0-BC67-06D1EA118A10}" type="presParOf" srcId="{A50D6C4E-6BBB-436D-8957-5E73711EC2AF}" destId="{566B3845-545B-43DC-8C6A-4CF81F0FD76C}" srcOrd="5" destOrd="0" presId="urn:microsoft.com/office/officeart/2005/8/layout/radial1"/>
    <dgm:cxn modelId="{DA281586-D8B3-407F-A473-903754D1F196}" type="presParOf" srcId="{566B3845-545B-43DC-8C6A-4CF81F0FD76C}" destId="{D16708A0-316F-4F19-9F97-17124D88AC89}" srcOrd="0" destOrd="0" presId="urn:microsoft.com/office/officeart/2005/8/layout/radial1"/>
    <dgm:cxn modelId="{7102812E-1BCA-4732-8771-35BF9145F32C}" type="presParOf" srcId="{A50D6C4E-6BBB-436D-8957-5E73711EC2AF}" destId="{35301960-0F8D-468B-BA12-9F43717D44A1}" srcOrd="6" destOrd="0" presId="urn:microsoft.com/office/officeart/2005/8/layout/radial1"/>
    <dgm:cxn modelId="{5149440C-B18E-4583-9633-F3F9406456FA}" type="presParOf" srcId="{A50D6C4E-6BBB-436D-8957-5E73711EC2AF}" destId="{7F5F6F4C-C700-4332-9FA2-1C84DD07518F}" srcOrd="7" destOrd="0" presId="urn:microsoft.com/office/officeart/2005/8/layout/radial1"/>
    <dgm:cxn modelId="{6ECB457D-47A1-4DC9-BF10-EA47536DD280}" type="presParOf" srcId="{7F5F6F4C-C700-4332-9FA2-1C84DD07518F}" destId="{C11DA21C-4B53-4196-A529-F47AE96C08B9}" srcOrd="0" destOrd="0" presId="urn:microsoft.com/office/officeart/2005/8/layout/radial1"/>
    <dgm:cxn modelId="{A6A25D02-9EAE-4C5F-A744-2357F699145B}" type="presParOf" srcId="{A50D6C4E-6BBB-436D-8957-5E73711EC2AF}" destId="{0AF821E6-D6D4-45DD-B21A-A38904F2B89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F72C11-5F19-4C95-B56A-C5185F35EF0D}" type="doc">
      <dgm:prSet loTypeId="urn:microsoft.com/office/officeart/2005/8/layout/radial1" loCatId="relationship" qsTypeId="urn:microsoft.com/office/officeart/2005/8/quickstyle/simple1" qsCatId="simple" csTypeId="urn:microsoft.com/office/officeart/2005/8/colors/accent1_2" csCatId="accent1"/>
      <dgm:spPr/>
    </dgm:pt>
    <dgm:pt modelId="{161A3B2B-8E64-457B-ADC6-96F78AAA169F}">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SPEECH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NOISE</a:t>
          </a:r>
        </a:p>
      </dgm:t>
    </dgm:pt>
    <dgm:pt modelId="{BA169A3B-0176-492B-80EA-724A73858720}" type="parTrans" cxnId="{E12977FF-C7E6-481F-A35F-0ADBA45084AB}">
      <dgm:prSet/>
      <dgm:spPr/>
    </dgm:pt>
    <dgm:pt modelId="{EBBCF000-C9A8-4010-8CCD-448DCB5D6B06}" type="sibTrans" cxnId="{E12977FF-C7E6-481F-A35F-0ADBA45084AB}">
      <dgm:prSet/>
      <dgm:spPr/>
    </dgm:pt>
    <dgm:pt modelId="{FA78DD35-37C0-47F6-B2EC-4A5CAF106864}">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SSI-ICM</a:t>
          </a:r>
        </a:p>
      </dgm:t>
    </dgm:pt>
    <dgm:pt modelId="{C51647EC-8A3C-4843-BDDC-ACA9E304B859}" type="parTrans" cxnId="{C20B9BAE-B710-4C3B-94D7-55DB7A1533E7}">
      <dgm:prSet/>
      <dgm:spPr/>
      <dgm:t>
        <a:bodyPr/>
        <a:lstStyle/>
        <a:p>
          <a:endParaRPr lang="en-US"/>
        </a:p>
      </dgm:t>
    </dgm:pt>
    <dgm:pt modelId="{D070B1ED-4874-4920-82C0-E9894FA6FB9C}" type="sibTrans" cxnId="{C20B9BAE-B710-4C3B-94D7-55DB7A1533E7}">
      <dgm:prSet/>
      <dgm:spPr/>
    </dgm:pt>
    <dgm:pt modelId="{C6666177-2752-4759-B6F9-31CE60CF0AB4}">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NU-6</a:t>
          </a:r>
        </a:p>
      </dgm:t>
    </dgm:pt>
    <dgm:pt modelId="{4DE5E2C8-BF94-42F1-9F36-F87B6419B7B3}" type="parTrans" cxnId="{387CB385-48A3-46E7-BDE6-9783CCE13BF8}">
      <dgm:prSet/>
      <dgm:spPr/>
      <dgm:t>
        <a:bodyPr/>
        <a:lstStyle/>
        <a:p>
          <a:endParaRPr lang="en-US"/>
        </a:p>
      </dgm:t>
    </dgm:pt>
    <dgm:pt modelId="{E0A17D39-EAFB-4871-8051-85D68019D5A8}" type="sibTrans" cxnId="{387CB385-48A3-46E7-BDE6-9783CCE13BF8}">
      <dgm:prSet/>
      <dgm:spPr/>
    </dgm:pt>
    <dgm:pt modelId="{5E2C7F73-E622-4C18-A684-970B5EF0DAEF}">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GOLDMAN-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FRISTOE-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WOODCOCK</a:t>
          </a:r>
        </a:p>
      </dgm:t>
    </dgm:pt>
    <dgm:pt modelId="{767AB0EB-4869-4230-A52B-FF237BC21427}" type="parTrans" cxnId="{1F46DD59-FB23-434F-9938-740F0E6E61E7}">
      <dgm:prSet/>
      <dgm:spPr/>
      <dgm:t>
        <a:bodyPr/>
        <a:lstStyle/>
        <a:p>
          <a:endParaRPr lang="en-US"/>
        </a:p>
      </dgm:t>
    </dgm:pt>
    <dgm:pt modelId="{EE29D955-EA14-45FD-A3B4-6F40142A51EA}" type="sibTrans" cxnId="{1F46DD59-FB23-434F-9938-740F0E6E61E7}">
      <dgm:prSet/>
      <dgm:spPr/>
    </dgm:pt>
    <dgm:pt modelId="{3BA5B53D-4195-4B56-B1DC-D2E03F837297}" type="pres">
      <dgm:prSet presAssocID="{1CF72C11-5F19-4C95-B56A-C5185F35EF0D}" presName="cycle" presStyleCnt="0">
        <dgm:presLayoutVars>
          <dgm:chMax val="1"/>
          <dgm:dir/>
          <dgm:animLvl val="ctr"/>
          <dgm:resizeHandles val="exact"/>
        </dgm:presLayoutVars>
      </dgm:prSet>
      <dgm:spPr/>
    </dgm:pt>
    <dgm:pt modelId="{67D21728-4E75-46ED-AE3C-1ECA6AC825FA}" type="pres">
      <dgm:prSet presAssocID="{161A3B2B-8E64-457B-ADC6-96F78AAA169F}" presName="centerShape" presStyleLbl="node0" presStyleIdx="0" presStyleCnt="1"/>
      <dgm:spPr/>
    </dgm:pt>
    <dgm:pt modelId="{CC9BD205-B84A-4125-B1EE-13BBD0AA9271}" type="pres">
      <dgm:prSet presAssocID="{C51647EC-8A3C-4843-BDDC-ACA9E304B859}" presName="Name9" presStyleLbl="parChTrans1D2" presStyleIdx="0" presStyleCnt="3"/>
      <dgm:spPr/>
    </dgm:pt>
    <dgm:pt modelId="{F983A84C-1ABC-46B6-971C-19DEC94DEFEF}" type="pres">
      <dgm:prSet presAssocID="{C51647EC-8A3C-4843-BDDC-ACA9E304B859}" presName="connTx" presStyleLbl="parChTrans1D2" presStyleIdx="0" presStyleCnt="3"/>
      <dgm:spPr/>
    </dgm:pt>
    <dgm:pt modelId="{F09E2052-8868-4823-8C1E-311A490F23EC}" type="pres">
      <dgm:prSet presAssocID="{FA78DD35-37C0-47F6-B2EC-4A5CAF106864}" presName="node" presStyleLbl="node1" presStyleIdx="0" presStyleCnt="3">
        <dgm:presLayoutVars>
          <dgm:bulletEnabled val="1"/>
        </dgm:presLayoutVars>
      </dgm:prSet>
      <dgm:spPr/>
    </dgm:pt>
    <dgm:pt modelId="{D778F9DF-EF63-47CB-8131-7AAEB33756FE}" type="pres">
      <dgm:prSet presAssocID="{4DE5E2C8-BF94-42F1-9F36-F87B6419B7B3}" presName="Name9" presStyleLbl="parChTrans1D2" presStyleIdx="1" presStyleCnt="3"/>
      <dgm:spPr/>
    </dgm:pt>
    <dgm:pt modelId="{286B433E-E4C7-48FE-A395-E48FE30356E5}" type="pres">
      <dgm:prSet presAssocID="{4DE5E2C8-BF94-42F1-9F36-F87B6419B7B3}" presName="connTx" presStyleLbl="parChTrans1D2" presStyleIdx="1" presStyleCnt="3"/>
      <dgm:spPr/>
    </dgm:pt>
    <dgm:pt modelId="{ECABBA31-977B-4DDC-B261-A7003591EED9}" type="pres">
      <dgm:prSet presAssocID="{C6666177-2752-4759-B6F9-31CE60CF0AB4}" presName="node" presStyleLbl="node1" presStyleIdx="1" presStyleCnt="3">
        <dgm:presLayoutVars>
          <dgm:bulletEnabled val="1"/>
        </dgm:presLayoutVars>
      </dgm:prSet>
      <dgm:spPr/>
    </dgm:pt>
    <dgm:pt modelId="{40F2F56B-385D-4665-B2F9-40A28FE1DFD4}" type="pres">
      <dgm:prSet presAssocID="{767AB0EB-4869-4230-A52B-FF237BC21427}" presName="Name9" presStyleLbl="parChTrans1D2" presStyleIdx="2" presStyleCnt="3"/>
      <dgm:spPr/>
    </dgm:pt>
    <dgm:pt modelId="{D97535C1-22A7-45DC-88F5-5113E5DFDF2F}" type="pres">
      <dgm:prSet presAssocID="{767AB0EB-4869-4230-A52B-FF237BC21427}" presName="connTx" presStyleLbl="parChTrans1D2" presStyleIdx="2" presStyleCnt="3"/>
      <dgm:spPr/>
    </dgm:pt>
    <dgm:pt modelId="{5404B8A7-9776-48F7-88B7-2A7269814153}" type="pres">
      <dgm:prSet presAssocID="{5E2C7F73-E622-4C18-A684-970B5EF0DAEF}" presName="node" presStyleLbl="node1" presStyleIdx="2" presStyleCnt="3">
        <dgm:presLayoutVars>
          <dgm:bulletEnabled val="1"/>
        </dgm:presLayoutVars>
      </dgm:prSet>
      <dgm:spPr/>
    </dgm:pt>
  </dgm:ptLst>
  <dgm:cxnLst>
    <dgm:cxn modelId="{7B171107-26A4-4DD2-AFB1-C0007F5C655A}" type="presOf" srcId="{4DE5E2C8-BF94-42F1-9F36-F87B6419B7B3}" destId="{286B433E-E4C7-48FE-A395-E48FE30356E5}" srcOrd="1" destOrd="0" presId="urn:microsoft.com/office/officeart/2005/8/layout/radial1"/>
    <dgm:cxn modelId="{4710560D-B2CE-465B-9629-9E1686AA177D}" type="presOf" srcId="{C6666177-2752-4759-B6F9-31CE60CF0AB4}" destId="{ECABBA31-977B-4DDC-B261-A7003591EED9}" srcOrd="0" destOrd="0" presId="urn:microsoft.com/office/officeart/2005/8/layout/radial1"/>
    <dgm:cxn modelId="{417EF41C-BDFA-47E7-A1F9-3EEE122FDC57}" type="presOf" srcId="{767AB0EB-4869-4230-A52B-FF237BC21427}" destId="{D97535C1-22A7-45DC-88F5-5113E5DFDF2F}" srcOrd="1" destOrd="0" presId="urn:microsoft.com/office/officeart/2005/8/layout/radial1"/>
    <dgm:cxn modelId="{2918143E-78BE-4170-B7B4-A4F9AFE6A984}" type="presOf" srcId="{767AB0EB-4869-4230-A52B-FF237BC21427}" destId="{40F2F56B-385D-4665-B2F9-40A28FE1DFD4}" srcOrd="0" destOrd="0" presId="urn:microsoft.com/office/officeart/2005/8/layout/radial1"/>
    <dgm:cxn modelId="{B777F544-67B3-4B20-B544-D6616ADE1568}" type="presOf" srcId="{4DE5E2C8-BF94-42F1-9F36-F87B6419B7B3}" destId="{D778F9DF-EF63-47CB-8131-7AAEB33756FE}" srcOrd="0" destOrd="0" presId="urn:microsoft.com/office/officeart/2005/8/layout/radial1"/>
    <dgm:cxn modelId="{17C84F48-CF77-42B9-BAAA-B5D37E7CD9AD}" type="presOf" srcId="{5E2C7F73-E622-4C18-A684-970B5EF0DAEF}" destId="{5404B8A7-9776-48F7-88B7-2A7269814153}" srcOrd="0" destOrd="0" presId="urn:microsoft.com/office/officeart/2005/8/layout/radial1"/>
    <dgm:cxn modelId="{1DA1256A-F9D2-4D56-91D0-50DB9CC32275}" type="presOf" srcId="{FA78DD35-37C0-47F6-B2EC-4A5CAF106864}" destId="{F09E2052-8868-4823-8C1E-311A490F23EC}" srcOrd="0" destOrd="0" presId="urn:microsoft.com/office/officeart/2005/8/layout/radial1"/>
    <dgm:cxn modelId="{F14C2B6C-B48A-43C3-9433-9469576C6A00}" type="presOf" srcId="{161A3B2B-8E64-457B-ADC6-96F78AAA169F}" destId="{67D21728-4E75-46ED-AE3C-1ECA6AC825FA}" srcOrd="0" destOrd="0" presId="urn:microsoft.com/office/officeart/2005/8/layout/radial1"/>
    <dgm:cxn modelId="{10DA2A50-D7F1-4F95-BF92-1F76841350BC}" type="presOf" srcId="{C51647EC-8A3C-4843-BDDC-ACA9E304B859}" destId="{CC9BD205-B84A-4125-B1EE-13BBD0AA9271}" srcOrd="0" destOrd="0" presId="urn:microsoft.com/office/officeart/2005/8/layout/radial1"/>
    <dgm:cxn modelId="{1F46DD59-FB23-434F-9938-740F0E6E61E7}" srcId="{161A3B2B-8E64-457B-ADC6-96F78AAA169F}" destId="{5E2C7F73-E622-4C18-A684-970B5EF0DAEF}" srcOrd="2" destOrd="0" parTransId="{767AB0EB-4869-4230-A52B-FF237BC21427}" sibTransId="{EE29D955-EA14-45FD-A3B4-6F40142A51EA}"/>
    <dgm:cxn modelId="{7FF2AC83-C67E-4808-B728-66FFA6EEB80B}" type="presOf" srcId="{C51647EC-8A3C-4843-BDDC-ACA9E304B859}" destId="{F983A84C-1ABC-46B6-971C-19DEC94DEFEF}" srcOrd="1" destOrd="0" presId="urn:microsoft.com/office/officeart/2005/8/layout/radial1"/>
    <dgm:cxn modelId="{387CB385-48A3-46E7-BDE6-9783CCE13BF8}" srcId="{161A3B2B-8E64-457B-ADC6-96F78AAA169F}" destId="{C6666177-2752-4759-B6F9-31CE60CF0AB4}" srcOrd="1" destOrd="0" parTransId="{4DE5E2C8-BF94-42F1-9F36-F87B6419B7B3}" sibTransId="{E0A17D39-EAFB-4871-8051-85D68019D5A8}"/>
    <dgm:cxn modelId="{C20B9BAE-B710-4C3B-94D7-55DB7A1533E7}" srcId="{161A3B2B-8E64-457B-ADC6-96F78AAA169F}" destId="{FA78DD35-37C0-47F6-B2EC-4A5CAF106864}" srcOrd="0" destOrd="0" parTransId="{C51647EC-8A3C-4843-BDDC-ACA9E304B859}" sibTransId="{D070B1ED-4874-4920-82C0-E9894FA6FB9C}"/>
    <dgm:cxn modelId="{E12977FF-C7E6-481F-A35F-0ADBA45084AB}" srcId="{1CF72C11-5F19-4C95-B56A-C5185F35EF0D}" destId="{161A3B2B-8E64-457B-ADC6-96F78AAA169F}" srcOrd="0" destOrd="0" parTransId="{BA169A3B-0176-492B-80EA-724A73858720}" sibTransId="{EBBCF000-C9A8-4010-8CCD-448DCB5D6B06}"/>
    <dgm:cxn modelId="{713887FF-6FC3-42CC-BDE2-B71A37C46AFF}" type="presOf" srcId="{1CF72C11-5F19-4C95-B56A-C5185F35EF0D}" destId="{3BA5B53D-4195-4B56-B1DC-D2E03F837297}" srcOrd="0" destOrd="0" presId="urn:microsoft.com/office/officeart/2005/8/layout/radial1"/>
    <dgm:cxn modelId="{940A0066-F4FF-4A55-A877-E27197B201DA}" type="presParOf" srcId="{3BA5B53D-4195-4B56-B1DC-D2E03F837297}" destId="{67D21728-4E75-46ED-AE3C-1ECA6AC825FA}" srcOrd="0" destOrd="0" presId="urn:microsoft.com/office/officeart/2005/8/layout/radial1"/>
    <dgm:cxn modelId="{6929F1F0-04CC-4D0D-9800-29F86AED5597}" type="presParOf" srcId="{3BA5B53D-4195-4B56-B1DC-D2E03F837297}" destId="{CC9BD205-B84A-4125-B1EE-13BBD0AA9271}" srcOrd="1" destOrd="0" presId="urn:microsoft.com/office/officeart/2005/8/layout/radial1"/>
    <dgm:cxn modelId="{C630547E-E510-4A13-B8B4-65C7FBE0CC80}" type="presParOf" srcId="{CC9BD205-B84A-4125-B1EE-13BBD0AA9271}" destId="{F983A84C-1ABC-46B6-971C-19DEC94DEFEF}" srcOrd="0" destOrd="0" presId="urn:microsoft.com/office/officeart/2005/8/layout/radial1"/>
    <dgm:cxn modelId="{6C4DF806-90F5-45D1-A6B6-B437B224649D}" type="presParOf" srcId="{3BA5B53D-4195-4B56-B1DC-D2E03F837297}" destId="{F09E2052-8868-4823-8C1E-311A490F23EC}" srcOrd="2" destOrd="0" presId="urn:microsoft.com/office/officeart/2005/8/layout/radial1"/>
    <dgm:cxn modelId="{39CC98C7-4C3E-4714-A89E-105270ACA184}" type="presParOf" srcId="{3BA5B53D-4195-4B56-B1DC-D2E03F837297}" destId="{D778F9DF-EF63-47CB-8131-7AAEB33756FE}" srcOrd="3" destOrd="0" presId="urn:microsoft.com/office/officeart/2005/8/layout/radial1"/>
    <dgm:cxn modelId="{7FB98FE9-36DE-4846-9911-127A8D93F979}" type="presParOf" srcId="{D778F9DF-EF63-47CB-8131-7AAEB33756FE}" destId="{286B433E-E4C7-48FE-A395-E48FE30356E5}" srcOrd="0" destOrd="0" presId="urn:microsoft.com/office/officeart/2005/8/layout/radial1"/>
    <dgm:cxn modelId="{778CEBFC-A834-461B-A631-954F73B02AAA}" type="presParOf" srcId="{3BA5B53D-4195-4B56-B1DC-D2E03F837297}" destId="{ECABBA31-977B-4DDC-B261-A7003591EED9}" srcOrd="4" destOrd="0" presId="urn:microsoft.com/office/officeart/2005/8/layout/radial1"/>
    <dgm:cxn modelId="{04804807-EF35-43E0-B32F-296F01DA15EF}" type="presParOf" srcId="{3BA5B53D-4195-4B56-B1DC-D2E03F837297}" destId="{40F2F56B-385D-4665-B2F9-40A28FE1DFD4}" srcOrd="5" destOrd="0" presId="urn:microsoft.com/office/officeart/2005/8/layout/radial1"/>
    <dgm:cxn modelId="{18C98617-2E09-4FAD-9FA3-E1D1A1B12450}" type="presParOf" srcId="{40F2F56B-385D-4665-B2F9-40A28FE1DFD4}" destId="{D97535C1-22A7-45DC-88F5-5113E5DFDF2F}" srcOrd="0" destOrd="0" presId="urn:microsoft.com/office/officeart/2005/8/layout/radial1"/>
    <dgm:cxn modelId="{518F76B6-7114-4F86-8A3B-1AA184254AA9}" type="presParOf" srcId="{3BA5B53D-4195-4B56-B1DC-D2E03F837297}" destId="{5404B8A7-9776-48F7-88B7-2A7269814153}"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F499C-1CBF-42D5-B3E3-B950119F2E73}">
      <dsp:nvSpPr>
        <dsp:cNvPr id="0" name=""/>
        <dsp:cNvSpPr/>
      </dsp:nvSpPr>
      <dsp:spPr>
        <a:xfrm>
          <a:off x="3438580" y="793458"/>
          <a:ext cx="236748" cy="5208463"/>
        </a:xfrm>
        <a:custGeom>
          <a:avLst/>
          <a:gdLst/>
          <a:ahLst/>
          <a:cxnLst/>
          <a:rect l="0" t="0" r="0" b="0"/>
          <a:pathLst>
            <a:path>
              <a:moveTo>
                <a:pt x="0" y="0"/>
              </a:moveTo>
              <a:lnTo>
                <a:pt x="0" y="5208463"/>
              </a:lnTo>
              <a:lnTo>
                <a:pt x="236748" y="52084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F338A-0244-41FF-84F2-14ED29EBE30E}">
      <dsp:nvSpPr>
        <dsp:cNvPr id="0" name=""/>
        <dsp:cNvSpPr/>
      </dsp:nvSpPr>
      <dsp:spPr>
        <a:xfrm>
          <a:off x="3438580" y="793458"/>
          <a:ext cx="236748" cy="4087854"/>
        </a:xfrm>
        <a:custGeom>
          <a:avLst/>
          <a:gdLst/>
          <a:ahLst/>
          <a:cxnLst/>
          <a:rect l="0" t="0" r="0" b="0"/>
          <a:pathLst>
            <a:path>
              <a:moveTo>
                <a:pt x="0" y="0"/>
              </a:moveTo>
              <a:lnTo>
                <a:pt x="0" y="4087854"/>
              </a:lnTo>
              <a:lnTo>
                <a:pt x="236748" y="40878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F4B1C-906C-4374-97E6-E6DC1518DF52}">
      <dsp:nvSpPr>
        <dsp:cNvPr id="0" name=""/>
        <dsp:cNvSpPr/>
      </dsp:nvSpPr>
      <dsp:spPr>
        <a:xfrm>
          <a:off x="3438580" y="793458"/>
          <a:ext cx="236748" cy="2967245"/>
        </a:xfrm>
        <a:custGeom>
          <a:avLst/>
          <a:gdLst/>
          <a:ahLst/>
          <a:cxnLst/>
          <a:rect l="0" t="0" r="0" b="0"/>
          <a:pathLst>
            <a:path>
              <a:moveTo>
                <a:pt x="0" y="0"/>
              </a:moveTo>
              <a:lnTo>
                <a:pt x="0" y="2967245"/>
              </a:lnTo>
              <a:lnTo>
                <a:pt x="236748" y="29672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7B9F38-9BFF-46BB-8366-727E7ED2254E}">
      <dsp:nvSpPr>
        <dsp:cNvPr id="0" name=""/>
        <dsp:cNvSpPr/>
      </dsp:nvSpPr>
      <dsp:spPr>
        <a:xfrm>
          <a:off x="3438580" y="793458"/>
          <a:ext cx="236748" cy="1846637"/>
        </a:xfrm>
        <a:custGeom>
          <a:avLst/>
          <a:gdLst/>
          <a:ahLst/>
          <a:cxnLst/>
          <a:rect l="0" t="0" r="0" b="0"/>
          <a:pathLst>
            <a:path>
              <a:moveTo>
                <a:pt x="0" y="0"/>
              </a:moveTo>
              <a:lnTo>
                <a:pt x="0" y="1846637"/>
              </a:lnTo>
              <a:lnTo>
                <a:pt x="236748" y="1846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3F8FF-5C06-45E2-B35F-8377446A2BAE}">
      <dsp:nvSpPr>
        <dsp:cNvPr id="0" name=""/>
        <dsp:cNvSpPr/>
      </dsp:nvSpPr>
      <dsp:spPr>
        <a:xfrm>
          <a:off x="3438580" y="793458"/>
          <a:ext cx="236748" cy="726028"/>
        </a:xfrm>
        <a:custGeom>
          <a:avLst/>
          <a:gdLst/>
          <a:ahLst/>
          <a:cxnLst/>
          <a:rect l="0" t="0" r="0" b="0"/>
          <a:pathLst>
            <a:path>
              <a:moveTo>
                <a:pt x="0" y="0"/>
              </a:moveTo>
              <a:lnTo>
                <a:pt x="0" y="726028"/>
              </a:lnTo>
              <a:lnTo>
                <a:pt x="236748" y="726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D2F447-6A9D-4D4E-BED7-047BFC997BCA}">
      <dsp:nvSpPr>
        <dsp:cNvPr id="0" name=""/>
        <dsp:cNvSpPr/>
      </dsp:nvSpPr>
      <dsp:spPr>
        <a:xfrm>
          <a:off x="3280748" y="4297"/>
          <a:ext cx="1578322" cy="7891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CAPD TESTS</a:t>
          </a:r>
        </a:p>
      </dsp:txBody>
      <dsp:txXfrm>
        <a:off x="3280748" y="4297"/>
        <a:ext cx="1578322" cy="789161"/>
      </dsp:txXfrm>
    </dsp:sp>
    <dsp:sp modelId="{94F23C33-DF0D-4904-ACA2-2EE8669F9A90}">
      <dsp:nvSpPr>
        <dsp:cNvPr id="0" name=""/>
        <dsp:cNvSpPr/>
      </dsp:nvSpPr>
      <dsp:spPr>
        <a:xfrm>
          <a:off x="3675329" y="1124906"/>
          <a:ext cx="1578322" cy="7891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DICHOTIC</a:t>
          </a:r>
        </a:p>
      </dsp:txBody>
      <dsp:txXfrm>
        <a:off x="3675329" y="1124906"/>
        <a:ext cx="1578322" cy="789161"/>
      </dsp:txXfrm>
    </dsp:sp>
    <dsp:sp modelId="{D9D2C968-BA64-4FE2-8A1E-41A9D8C673AF}">
      <dsp:nvSpPr>
        <dsp:cNvPr id="0" name=""/>
        <dsp:cNvSpPr/>
      </dsp:nvSpPr>
      <dsp:spPr>
        <a:xfrm>
          <a:off x="3675329" y="2245515"/>
          <a:ext cx="1578322" cy="7891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BINAURAL INTERACTION</a:t>
          </a:r>
        </a:p>
      </dsp:txBody>
      <dsp:txXfrm>
        <a:off x="3675329" y="2245515"/>
        <a:ext cx="1578322" cy="789161"/>
      </dsp:txXfrm>
    </dsp:sp>
    <dsp:sp modelId="{EC31907C-3F99-4C56-B76A-5583FB3591B2}">
      <dsp:nvSpPr>
        <dsp:cNvPr id="0" name=""/>
        <dsp:cNvSpPr/>
      </dsp:nvSpPr>
      <dsp:spPr>
        <a:xfrm>
          <a:off x="3675329" y="3366123"/>
          <a:ext cx="1578322" cy="7891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TEMPORAL PROCESSING</a:t>
          </a:r>
        </a:p>
      </dsp:txBody>
      <dsp:txXfrm>
        <a:off x="3675329" y="3366123"/>
        <a:ext cx="1578322" cy="789161"/>
      </dsp:txXfrm>
    </dsp:sp>
    <dsp:sp modelId="{282C86DB-13B8-4BC4-84AE-AAD84239F685}">
      <dsp:nvSpPr>
        <dsp:cNvPr id="0" name=""/>
        <dsp:cNvSpPr/>
      </dsp:nvSpPr>
      <dsp:spPr>
        <a:xfrm>
          <a:off x="3675329" y="4486732"/>
          <a:ext cx="1578322" cy="7891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LOW REDUNDANCY MONAURAL SPEECH</a:t>
          </a:r>
        </a:p>
      </dsp:txBody>
      <dsp:txXfrm>
        <a:off x="3675329" y="4486732"/>
        <a:ext cx="1578322" cy="789161"/>
      </dsp:txXfrm>
    </dsp:sp>
    <dsp:sp modelId="{46AD3C42-05BC-4257-9CD1-396C7615C54D}">
      <dsp:nvSpPr>
        <dsp:cNvPr id="0" name=""/>
        <dsp:cNvSpPr/>
      </dsp:nvSpPr>
      <dsp:spPr>
        <a:xfrm>
          <a:off x="3675329" y="5607341"/>
          <a:ext cx="1578322" cy="7891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SPEECH-IN-NOISE</a:t>
          </a:r>
        </a:p>
      </dsp:txBody>
      <dsp:txXfrm>
        <a:off x="3675329" y="5607341"/>
        <a:ext cx="1578322" cy="789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5478D-0630-4F0A-9FA2-75147E6408B4}">
      <dsp:nvSpPr>
        <dsp:cNvPr id="0" name=""/>
        <dsp:cNvSpPr/>
      </dsp:nvSpPr>
      <dsp:spPr>
        <a:xfrm>
          <a:off x="5018245" y="2656045"/>
          <a:ext cx="1545909" cy="1545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Times New Roman" panose="02020603050405020304" pitchFamily="18" charset="0"/>
            </a:rPr>
            <a:t>DICHOTIC</a:t>
          </a:r>
        </a:p>
      </dsp:txBody>
      <dsp:txXfrm>
        <a:off x="5244638" y="2882438"/>
        <a:ext cx="1093123" cy="1093123"/>
      </dsp:txXfrm>
    </dsp:sp>
    <dsp:sp modelId="{50B77177-89F8-40CD-BBB8-3B3DBB916337}">
      <dsp:nvSpPr>
        <dsp:cNvPr id="0" name=""/>
        <dsp:cNvSpPr/>
      </dsp:nvSpPr>
      <dsp:spPr>
        <a:xfrm rot="16200000">
          <a:off x="5249618" y="2102451"/>
          <a:ext cx="1083163" cy="24024"/>
        </a:xfrm>
        <a:custGeom>
          <a:avLst/>
          <a:gdLst/>
          <a:ahLst/>
          <a:cxnLst/>
          <a:rect l="0" t="0" r="0" b="0"/>
          <a:pathLst>
            <a:path>
              <a:moveTo>
                <a:pt x="0" y="12012"/>
              </a:moveTo>
              <a:lnTo>
                <a:pt x="1083163" y="1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4120" y="2087384"/>
        <a:ext cx="54158" cy="54158"/>
      </dsp:txXfrm>
    </dsp:sp>
    <dsp:sp modelId="{47D6353F-2C25-4EB9-B6E6-F56560A9C0BE}">
      <dsp:nvSpPr>
        <dsp:cNvPr id="0" name=""/>
        <dsp:cNvSpPr/>
      </dsp:nvSpPr>
      <dsp:spPr>
        <a:xfrm>
          <a:off x="5018245" y="26972"/>
          <a:ext cx="1545909" cy="1545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SSW</a:t>
          </a:r>
        </a:p>
      </dsp:txBody>
      <dsp:txXfrm>
        <a:off x="5244638" y="253365"/>
        <a:ext cx="1093123" cy="1093123"/>
      </dsp:txXfrm>
    </dsp:sp>
    <dsp:sp modelId="{A39EAE4A-68F2-4251-99FD-9C2DDDE9B392}">
      <dsp:nvSpPr>
        <dsp:cNvPr id="0" name=""/>
        <dsp:cNvSpPr/>
      </dsp:nvSpPr>
      <dsp:spPr>
        <a:xfrm rot="18900000">
          <a:off x="6179135" y="2487470"/>
          <a:ext cx="1083163" cy="24024"/>
        </a:xfrm>
        <a:custGeom>
          <a:avLst/>
          <a:gdLst/>
          <a:ahLst/>
          <a:cxnLst/>
          <a:rect l="0" t="0" r="0" b="0"/>
          <a:pathLst>
            <a:path>
              <a:moveTo>
                <a:pt x="0" y="12012"/>
              </a:moveTo>
              <a:lnTo>
                <a:pt x="1083163" y="1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93638" y="2472403"/>
        <a:ext cx="54158" cy="54158"/>
      </dsp:txXfrm>
    </dsp:sp>
    <dsp:sp modelId="{7E7D5DD1-22B7-4B95-8D8C-A3FE6C5B3C8F}">
      <dsp:nvSpPr>
        <dsp:cNvPr id="0" name=""/>
        <dsp:cNvSpPr/>
      </dsp:nvSpPr>
      <dsp:spPr>
        <a:xfrm>
          <a:off x="6877280" y="797010"/>
          <a:ext cx="1545909" cy="1545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COMPETING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SENTENCES</a:t>
          </a:r>
        </a:p>
      </dsp:txBody>
      <dsp:txXfrm>
        <a:off x="7103673" y="1023403"/>
        <a:ext cx="1093123" cy="1093123"/>
      </dsp:txXfrm>
    </dsp:sp>
    <dsp:sp modelId="{5C970165-7CE2-4F56-9785-EAC8537C9B2C}">
      <dsp:nvSpPr>
        <dsp:cNvPr id="0" name=""/>
        <dsp:cNvSpPr/>
      </dsp:nvSpPr>
      <dsp:spPr>
        <a:xfrm>
          <a:off x="6564154" y="3416987"/>
          <a:ext cx="1083163" cy="24024"/>
        </a:xfrm>
        <a:custGeom>
          <a:avLst/>
          <a:gdLst/>
          <a:ahLst/>
          <a:cxnLst/>
          <a:rect l="0" t="0" r="0" b="0"/>
          <a:pathLst>
            <a:path>
              <a:moveTo>
                <a:pt x="0" y="12012"/>
              </a:moveTo>
              <a:lnTo>
                <a:pt x="1083163" y="1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78657" y="3401920"/>
        <a:ext cx="54158" cy="54158"/>
      </dsp:txXfrm>
    </dsp:sp>
    <dsp:sp modelId="{E4F24B34-4874-401D-B63D-41FCF8F2E911}">
      <dsp:nvSpPr>
        <dsp:cNvPr id="0" name=""/>
        <dsp:cNvSpPr/>
      </dsp:nvSpPr>
      <dsp:spPr>
        <a:xfrm>
          <a:off x="7647318" y="2656045"/>
          <a:ext cx="1545909" cy="1545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SSI-CCI</a:t>
          </a:r>
        </a:p>
      </dsp:txBody>
      <dsp:txXfrm>
        <a:off x="7873711" y="2882438"/>
        <a:ext cx="1093123" cy="1093123"/>
      </dsp:txXfrm>
    </dsp:sp>
    <dsp:sp modelId="{82EC654C-EFD9-46AF-B647-1918AAC90DFA}">
      <dsp:nvSpPr>
        <dsp:cNvPr id="0" name=""/>
        <dsp:cNvSpPr/>
      </dsp:nvSpPr>
      <dsp:spPr>
        <a:xfrm rot="2700000">
          <a:off x="6179135" y="4346505"/>
          <a:ext cx="1083163" cy="24024"/>
        </a:xfrm>
        <a:custGeom>
          <a:avLst/>
          <a:gdLst/>
          <a:ahLst/>
          <a:cxnLst/>
          <a:rect l="0" t="0" r="0" b="0"/>
          <a:pathLst>
            <a:path>
              <a:moveTo>
                <a:pt x="0" y="12012"/>
              </a:moveTo>
              <a:lnTo>
                <a:pt x="1083163" y="1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93638" y="4331438"/>
        <a:ext cx="54158" cy="54158"/>
      </dsp:txXfrm>
    </dsp:sp>
    <dsp:sp modelId="{D630C9AC-2368-472F-9666-41133AC93DC7}">
      <dsp:nvSpPr>
        <dsp:cNvPr id="0" name=""/>
        <dsp:cNvSpPr/>
      </dsp:nvSpPr>
      <dsp:spPr>
        <a:xfrm>
          <a:off x="6877280" y="4515080"/>
          <a:ext cx="1545909" cy="1545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DSI</a:t>
          </a:r>
        </a:p>
      </dsp:txBody>
      <dsp:txXfrm>
        <a:off x="7103673" y="4741473"/>
        <a:ext cx="1093123" cy="1093123"/>
      </dsp:txXfrm>
    </dsp:sp>
    <dsp:sp modelId="{07C5AA6D-53B8-4398-835E-2EF1E0E38239}">
      <dsp:nvSpPr>
        <dsp:cNvPr id="0" name=""/>
        <dsp:cNvSpPr/>
      </dsp:nvSpPr>
      <dsp:spPr>
        <a:xfrm rot="5400000">
          <a:off x="5249618" y="4731524"/>
          <a:ext cx="1083163" cy="24024"/>
        </a:xfrm>
        <a:custGeom>
          <a:avLst/>
          <a:gdLst/>
          <a:ahLst/>
          <a:cxnLst/>
          <a:rect l="0" t="0" r="0" b="0"/>
          <a:pathLst>
            <a:path>
              <a:moveTo>
                <a:pt x="0" y="12012"/>
              </a:moveTo>
              <a:lnTo>
                <a:pt x="1083163" y="1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4120" y="4716457"/>
        <a:ext cx="54158" cy="54158"/>
      </dsp:txXfrm>
    </dsp:sp>
    <dsp:sp modelId="{4D177273-6B65-4DDD-ABC2-674408CA91E0}">
      <dsp:nvSpPr>
        <dsp:cNvPr id="0" name=""/>
        <dsp:cNvSpPr/>
      </dsp:nvSpPr>
      <dsp:spPr>
        <a:xfrm>
          <a:off x="5018245" y="5285118"/>
          <a:ext cx="1545909" cy="1545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SCAN</a:t>
          </a:r>
        </a:p>
      </dsp:txBody>
      <dsp:txXfrm>
        <a:off x="5244638" y="5511511"/>
        <a:ext cx="1093123" cy="1093123"/>
      </dsp:txXfrm>
    </dsp:sp>
    <dsp:sp modelId="{9D72F1AF-4793-4D4A-9057-0590D617188D}">
      <dsp:nvSpPr>
        <dsp:cNvPr id="0" name=""/>
        <dsp:cNvSpPr/>
      </dsp:nvSpPr>
      <dsp:spPr>
        <a:xfrm rot="8100000">
          <a:off x="4320100" y="4346505"/>
          <a:ext cx="1083163" cy="24024"/>
        </a:xfrm>
        <a:custGeom>
          <a:avLst/>
          <a:gdLst/>
          <a:ahLst/>
          <a:cxnLst/>
          <a:rect l="0" t="0" r="0" b="0"/>
          <a:pathLst>
            <a:path>
              <a:moveTo>
                <a:pt x="0" y="12012"/>
              </a:moveTo>
              <a:lnTo>
                <a:pt x="1083163" y="1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834603" y="4331438"/>
        <a:ext cx="54158" cy="54158"/>
      </dsp:txXfrm>
    </dsp:sp>
    <dsp:sp modelId="{E9572DE8-58D3-47DC-A47C-7DA37B9407D6}">
      <dsp:nvSpPr>
        <dsp:cNvPr id="0" name=""/>
        <dsp:cNvSpPr/>
      </dsp:nvSpPr>
      <dsp:spPr>
        <a:xfrm>
          <a:off x="3159210" y="4515080"/>
          <a:ext cx="1545909" cy="1545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DDT</a:t>
          </a:r>
        </a:p>
      </dsp:txBody>
      <dsp:txXfrm>
        <a:off x="3385603" y="4741473"/>
        <a:ext cx="1093123" cy="1093123"/>
      </dsp:txXfrm>
    </dsp:sp>
    <dsp:sp modelId="{B98F7D3C-AD87-4DA8-B715-A004D768AFCC}">
      <dsp:nvSpPr>
        <dsp:cNvPr id="0" name=""/>
        <dsp:cNvSpPr/>
      </dsp:nvSpPr>
      <dsp:spPr>
        <a:xfrm rot="10800000">
          <a:off x="3935081" y="3416987"/>
          <a:ext cx="1083163" cy="24024"/>
        </a:xfrm>
        <a:custGeom>
          <a:avLst/>
          <a:gdLst/>
          <a:ahLst/>
          <a:cxnLst/>
          <a:rect l="0" t="0" r="0" b="0"/>
          <a:pathLst>
            <a:path>
              <a:moveTo>
                <a:pt x="0" y="12012"/>
              </a:moveTo>
              <a:lnTo>
                <a:pt x="1083163" y="1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449584" y="3401920"/>
        <a:ext cx="54158" cy="54158"/>
      </dsp:txXfrm>
    </dsp:sp>
    <dsp:sp modelId="{D80C2831-9D28-4BBC-A03B-3E8BAF5D3A27}">
      <dsp:nvSpPr>
        <dsp:cNvPr id="0" name=""/>
        <dsp:cNvSpPr/>
      </dsp:nvSpPr>
      <dsp:spPr>
        <a:xfrm>
          <a:off x="2389172" y="2656045"/>
          <a:ext cx="1545909" cy="1545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DICHOTIC CV</a:t>
          </a:r>
        </a:p>
      </dsp:txBody>
      <dsp:txXfrm>
        <a:off x="2615565" y="2882438"/>
        <a:ext cx="1093123" cy="1093123"/>
      </dsp:txXfrm>
    </dsp:sp>
    <dsp:sp modelId="{0CFD35FB-D875-47B9-8A62-F768DC3D2CD0}">
      <dsp:nvSpPr>
        <dsp:cNvPr id="0" name=""/>
        <dsp:cNvSpPr/>
      </dsp:nvSpPr>
      <dsp:spPr>
        <a:xfrm rot="13500000">
          <a:off x="4320100" y="2487470"/>
          <a:ext cx="1083163" cy="24024"/>
        </a:xfrm>
        <a:custGeom>
          <a:avLst/>
          <a:gdLst/>
          <a:ahLst/>
          <a:cxnLst/>
          <a:rect l="0" t="0" r="0" b="0"/>
          <a:pathLst>
            <a:path>
              <a:moveTo>
                <a:pt x="0" y="12012"/>
              </a:moveTo>
              <a:lnTo>
                <a:pt x="1083163" y="1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834603" y="2472403"/>
        <a:ext cx="54158" cy="54158"/>
      </dsp:txXfrm>
    </dsp:sp>
    <dsp:sp modelId="{8D65556C-ADB4-4826-A4D8-D0FF820C8DDD}">
      <dsp:nvSpPr>
        <dsp:cNvPr id="0" name=""/>
        <dsp:cNvSpPr/>
      </dsp:nvSpPr>
      <dsp:spPr>
        <a:xfrm>
          <a:off x="3159210" y="797010"/>
          <a:ext cx="1545909" cy="1545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DICHOTIC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tx1"/>
              </a:solidFill>
              <a:effectLst/>
              <a:latin typeface="Arial" panose="020B0604020202020204" pitchFamily="34" charset="0"/>
            </a:rPr>
            <a:t>RHYME TEST</a:t>
          </a:r>
        </a:p>
      </dsp:txBody>
      <dsp:txXfrm>
        <a:off x="3385603" y="1023403"/>
        <a:ext cx="1093123" cy="1093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BDE86-222C-4728-B132-7D9C1EDCE547}">
      <dsp:nvSpPr>
        <dsp:cNvPr id="0" name=""/>
        <dsp:cNvSpPr/>
      </dsp:nvSpPr>
      <dsp:spPr>
        <a:xfrm>
          <a:off x="6459140" y="3022895"/>
          <a:ext cx="2321718" cy="2321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a:ln>
                <a:noFill/>
              </a:ln>
              <a:solidFill>
                <a:schemeClr val="tx1"/>
              </a:solidFill>
              <a:effectLst/>
              <a:latin typeface="Arial" panose="020B0604020202020204" pitchFamily="34" charset="0"/>
            </a:rPr>
            <a:t>TEMPORAL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a:ln>
                <a:noFill/>
              </a:ln>
              <a:solidFill>
                <a:schemeClr val="tx1"/>
              </a:solidFill>
              <a:effectLst/>
              <a:latin typeface="Arial" panose="020B0604020202020204" pitchFamily="34" charset="0"/>
            </a:rPr>
            <a:t>PROCESSING</a:t>
          </a:r>
        </a:p>
      </dsp:txBody>
      <dsp:txXfrm>
        <a:off x="6799148" y="3362903"/>
        <a:ext cx="1641702" cy="1641702"/>
      </dsp:txXfrm>
    </dsp:sp>
    <dsp:sp modelId="{D0157501-5232-449D-A2A2-D43681F5FDA3}">
      <dsp:nvSpPr>
        <dsp:cNvPr id="0" name=""/>
        <dsp:cNvSpPr/>
      </dsp:nvSpPr>
      <dsp:spPr>
        <a:xfrm rot="16200000">
          <a:off x="7271349" y="2660533"/>
          <a:ext cx="697301" cy="27421"/>
        </a:xfrm>
        <a:custGeom>
          <a:avLst/>
          <a:gdLst/>
          <a:ahLst/>
          <a:cxnLst/>
          <a:rect l="0" t="0" r="0" b="0"/>
          <a:pathLst>
            <a:path>
              <a:moveTo>
                <a:pt x="0" y="13710"/>
              </a:moveTo>
              <a:lnTo>
                <a:pt x="697301" y="13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2567" y="2656812"/>
        <a:ext cx="34865" cy="34865"/>
      </dsp:txXfrm>
    </dsp:sp>
    <dsp:sp modelId="{AB902E5A-6481-4897-AF81-9FAB1D03119D}">
      <dsp:nvSpPr>
        <dsp:cNvPr id="0" name=""/>
        <dsp:cNvSpPr/>
      </dsp:nvSpPr>
      <dsp:spPr>
        <a:xfrm>
          <a:off x="6459140" y="3875"/>
          <a:ext cx="2321718" cy="2321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600" b="1" i="0" u="none" strike="noStrike" kern="1200" cap="none" normalizeH="0" baseline="0">
              <a:ln>
                <a:noFill/>
              </a:ln>
              <a:solidFill>
                <a:schemeClr val="tx1"/>
              </a:solidFill>
              <a:effectLst/>
              <a:latin typeface="Arial" panose="020B0604020202020204" pitchFamily="34" charset="0"/>
            </a:rPr>
            <a:t>PPP</a:t>
          </a:r>
        </a:p>
      </dsp:txBody>
      <dsp:txXfrm>
        <a:off x="6799148" y="343883"/>
        <a:ext cx="1641702" cy="1641702"/>
      </dsp:txXfrm>
    </dsp:sp>
    <dsp:sp modelId="{1B2150E4-8CCC-449D-A6B2-4B1E7D16441D}">
      <dsp:nvSpPr>
        <dsp:cNvPr id="0" name=""/>
        <dsp:cNvSpPr/>
      </dsp:nvSpPr>
      <dsp:spPr>
        <a:xfrm rot="1800000">
          <a:off x="8578623" y="4924799"/>
          <a:ext cx="697301" cy="27421"/>
        </a:xfrm>
        <a:custGeom>
          <a:avLst/>
          <a:gdLst/>
          <a:ahLst/>
          <a:cxnLst/>
          <a:rect l="0" t="0" r="0" b="0"/>
          <a:pathLst>
            <a:path>
              <a:moveTo>
                <a:pt x="0" y="13710"/>
              </a:moveTo>
              <a:lnTo>
                <a:pt x="697301" y="13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09841" y="4921077"/>
        <a:ext cx="34865" cy="34865"/>
      </dsp:txXfrm>
    </dsp:sp>
    <dsp:sp modelId="{5BB01A1E-EB81-4EEA-AC8B-B87C1F297592}">
      <dsp:nvSpPr>
        <dsp:cNvPr id="0" name=""/>
        <dsp:cNvSpPr/>
      </dsp:nvSpPr>
      <dsp:spPr>
        <a:xfrm>
          <a:off x="9073689" y="4532406"/>
          <a:ext cx="2321718" cy="2321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600" b="1" i="0" u="none" strike="noStrike" kern="1200" cap="none" normalizeH="0" baseline="0">
              <a:ln>
                <a:noFill/>
              </a:ln>
              <a:solidFill>
                <a:schemeClr val="tx1"/>
              </a:solidFill>
              <a:effectLst/>
              <a:latin typeface="Arial" panose="020B0604020202020204" pitchFamily="34" charset="0"/>
            </a:rPr>
            <a:t>PPDT</a:t>
          </a:r>
        </a:p>
      </dsp:txBody>
      <dsp:txXfrm>
        <a:off x="9413697" y="4872414"/>
        <a:ext cx="1641702" cy="1641702"/>
      </dsp:txXfrm>
    </dsp:sp>
    <dsp:sp modelId="{64459327-0535-4BD4-8335-3FCF63A2183E}">
      <dsp:nvSpPr>
        <dsp:cNvPr id="0" name=""/>
        <dsp:cNvSpPr/>
      </dsp:nvSpPr>
      <dsp:spPr>
        <a:xfrm rot="9000000">
          <a:off x="5964074" y="4924799"/>
          <a:ext cx="697301" cy="27421"/>
        </a:xfrm>
        <a:custGeom>
          <a:avLst/>
          <a:gdLst/>
          <a:ahLst/>
          <a:cxnLst/>
          <a:rect l="0" t="0" r="0" b="0"/>
          <a:pathLst>
            <a:path>
              <a:moveTo>
                <a:pt x="0" y="13710"/>
              </a:moveTo>
              <a:lnTo>
                <a:pt x="697301" y="13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6295293" y="4921077"/>
        <a:ext cx="34865" cy="34865"/>
      </dsp:txXfrm>
    </dsp:sp>
    <dsp:sp modelId="{C7D5B15A-9C68-49D4-8428-9CB24AEC263F}">
      <dsp:nvSpPr>
        <dsp:cNvPr id="0" name=""/>
        <dsp:cNvSpPr/>
      </dsp:nvSpPr>
      <dsp:spPr>
        <a:xfrm>
          <a:off x="3844592" y="4532406"/>
          <a:ext cx="2321718" cy="2321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600" b="1" i="0" u="none" strike="noStrike" kern="1200" cap="none" normalizeH="0" baseline="0">
              <a:ln>
                <a:noFill/>
              </a:ln>
              <a:solidFill>
                <a:schemeClr val="tx1"/>
              </a:solidFill>
              <a:effectLst/>
              <a:latin typeface="Arial" panose="020B0604020202020204" pitchFamily="34" charset="0"/>
            </a:rPr>
            <a:t>DPT</a:t>
          </a:r>
        </a:p>
      </dsp:txBody>
      <dsp:txXfrm>
        <a:off x="4184600" y="4872414"/>
        <a:ext cx="1641702" cy="1641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35BAF-17EC-4A3E-B0CA-A098C5808EB4}">
      <dsp:nvSpPr>
        <dsp:cNvPr id="0" name=""/>
        <dsp:cNvSpPr/>
      </dsp:nvSpPr>
      <dsp:spPr>
        <a:xfrm>
          <a:off x="6141541" y="2661572"/>
          <a:ext cx="2042517" cy="2042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Arial" panose="020B0604020202020204" pitchFamily="34" charset="0"/>
            </a:rPr>
            <a:t>BINAURAL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Arial" panose="020B0604020202020204" pitchFamily="34" charset="0"/>
            </a:rPr>
            <a:t>INTERACTION</a:t>
          </a:r>
        </a:p>
      </dsp:txBody>
      <dsp:txXfrm>
        <a:off x="6440661" y="2960692"/>
        <a:ext cx="1444277" cy="1444277"/>
      </dsp:txXfrm>
    </dsp:sp>
    <dsp:sp modelId="{67FA8125-AAA0-48BC-8EAE-9B19A7909B33}">
      <dsp:nvSpPr>
        <dsp:cNvPr id="0" name=""/>
        <dsp:cNvSpPr/>
      </dsp:nvSpPr>
      <dsp:spPr>
        <a:xfrm rot="16200000">
          <a:off x="6854981" y="2340922"/>
          <a:ext cx="615636" cy="25664"/>
        </a:xfrm>
        <a:custGeom>
          <a:avLst/>
          <a:gdLst/>
          <a:ahLst/>
          <a:cxnLst/>
          <a:rect l="0" t="0" r="0" b="0"/>
          <a:pathLst>
            <a:path>
              <a:moveTo>
                <a:pt x="0" y="12832"/>
              </a:moveTo>
              <a:lnTo>
                <a:pt x="615636" y="12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47409" y="2338363"/>
        <a:ext cx="30781" cy="30781"/>
      </dsp:txXfrm>
    </dsp:sp>
    <dsp:sp modelId="{E78A1C79-3468-40DD-822D-07B077ED217A}">
      <dsp:nvSpPr>
        <dsp:cNvPr id="0" name=""/>
        <dsp:cNvSpPr/>
      </dsp:nvSpPr>
      <dsp:spPr>
        <a:xfrm>
          <a:off x="6141541" y="3419"/>
          <a:ext cx="2042517" cy="2042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RASP</a:t>
          </a:r>
        </a:p>
      </dsp:txBody>
      <dsp:txXfrm>
        <a:off x="6440661" y="302539"/>
        <a:ext cx="1444277" cy="1444277"/>
      </dsp:txXfrm>
    </dsp:sp>
    <dsp:sp modelId="{D02D77B4-A975-493F-8127-2096EEBB7CD2}">
      <dsp:nvSpPr>
        <dsp:cNvPr id="0" name=""/>
        <dsp:cNvSpPr/>
      </dsp:nvSpPr>
      <dsp:spPr>
        <a:xfrm rot="20520000">
          <a:off x="8119008" y="3259291"/>
          <a:ext cx="615636" cy="25664"/>
        </a:xfrm>
        <a:custGeom>
          <a:avLst/>
          <a:gdLst/>
          <a:ahLst/>
          <a:cxnLst/>
          <a:rect l="0" t="0" r="0" b="0"/>
          <a:pathLst>
            <a:path>
              <a:moveTo>
                <a:pt x="0" y="12832"/>
              </a:moveTo>
              <a:lnTo>
                <a:pt x="615636" y="12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11436" y="3256732"/>
        <a:ext cx="30781" cy="30781"/>
      </dsp:txXfrm>
    </dsp:sp>
    <dsp:sp modelId="{7D2B6293-B86B-4345-871F-1000CF01325A}">
      <dsp:nvSpPr>
        <dsp:cNvPr id="0" name=""/>
        <dsp:cNvSpPr/>
      </dsp:nvSpPr>
      <dsp:spPr>
        <a:xfrm>
          <a:off x="8669595" y="1840157"/>
          <a:ext cx="2042517" cy="2042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BINAURAL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FUSION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TEST</a:t>
          </a:r>
        </a:p>
      </dsp:txBody>
      <dsp:txXfrm>
        <a:off x="8968715" y="2139277"/>
        <a:ext cx="1444277" cy="1444277"/>
      </dsp:txXfrm>
    </dsp:sp>
    <dsp:sp modelId="{86FED902-05D5-470D-A3F0-5958123A26CC}">
      <dsp:nvSpPr>
        <dsp:cNvPr id="0" name=""/>
        <dsp:cNvSpPr/>
      </dsp:nvSpPr>
      <dsp:spPr>
        <a:xfrm rot="3240000">
          <a:off x="7636193" y="4745244"/>
          <a:ext cx="615636" cy="25664"/>
        </a:xfrm>
        <a:custGeom>
          <a:avLst/>
          <a:gdLst/>
          <a:ahLst/>
          <a:cxnLst/>
          <a:rect l="0" t="0" r="0" b="0"/>
          <a:pathLst>
            <a:path>
              <a:moveTo>
                <a:pt x="0" y="12832"/>
              </a:moveTo>
              <a:lnTo>
                <a:pt x="615636" y="12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28620" y="4742685"/>
        <a:ext cx="30781" cy="30781"/>
      </dsp:txXfrm>
    </dsp:sp>
    <dsp:sp modelId="{E8D5575B-2FA9-42CD-A747-41F8B0B84EEC}">
      <dsp:nvSpPr>
        <dsp:cNvPr id="0" name=""/>
        <dsp:cNvSpPr/>
      </dsp:nvSpPr>
      <dsp:spPr>
        <a:xfrm>
          <a:off x="7703964" y="4812063"/>
          <a:ext cx="2042517" cy="2042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NU-6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FUSION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TEST</a:t>
          </a:r>
        </a:p>
      </dsp:txBody>
      <dsp:txXfrm>
        <a:off x="8003084" y="5111183"/>
        <a:ext cx="1444277" cy="1444277"/>
      </dsp:txXfrm>
    </dsp:sp>
    <dsp:sp modelId="{0758CE14-541E-47FA-AE87-5CD1CDDE92D3}">
      <dsp:nvSpPr>
        <dsp:cNvPr id="0" name=""/>
        <dsp:cNvSpPr/>
      </dsp:nvSpPr>
      <dsp:spPr>
        <a:xfrm rot="7560000">
          <a:off x="6073770" y="4745244"/>
          <a:ext cx="615636" cy="25664"/>
        </a:xfrm>
        <a:custGeom>
          <a:avLst/>
          <a:gdLst/>
          <a:ahLst/>
          <a:cxnLst/>
          <a:rect l="0" t="0" r="0" b="0"/>
          <a:pathLst>
            <a:path>
              <a:moveTo>
                <a:pt x="0" y="12832"/>
              </a:moveTo>
              <a:lnTo>
                <a:pt x="615636" y="12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6366197" y="4742685"/>
        <a:ext cx="30781" cy="30781"/>
      </dsp:txXfrm>
    </dsp:sp>
    <dsp:sp modelId="{457B8E06-6832-4E1E-85D9-E7FDA318ABA8}">
      <dsp:nvSpPr>
        <dsp:cNvPr id="0" name=""/>
        <dsp:cNvSpPr/>
      </dsp:nvSpPr>
      <dsp:spPr>
        <a:xfrm>
          <a:off x="4579118" y="4812063"/>
          <a:ext cx="2042517" cy="2042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CVC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FUSION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TEST</a:t>
          </a:r>
        </a:p>
      </dsp:txBody>
      <dsp:txXfrm>
        <a:off x="4878238" y="5111183"/>
        <a:ext cx="1444277" cy="1444277"/>
      </dsp:txXfrm>
    </dsp:sp>
    <dsp:sp modelId="{A81D2D81-C212-4724-BD03-420D9572F7FC}">
      <dsp:nvSpPr>
        <dsp:cNvPr id="0" name=""/>
        <dsp:cNvSpPr/>
      </dsp:nvSpPr>
      <dsp:spPr>
        <a:xfrm rot="11880000">
          <a:off x="5590954" y="3259291"/>
          <a:ext cx="615636" cy="25664"/>
        </a:xfrm>
        <a:custGeom>
          <a:avLst/>
          <a:gdLst/>
          <a:ahLst/>
          <a:cxnLst/>
          <a:rect l="0" t="0" r="0" b="0"/>
          <a:pathLst>
            <a:path>
              <a:moveTo>
                <a:pt x="0" y="12832"/>
              </a:moveTo>
              <a:lnTo>
                <a:pt x="615636" y="12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883382" y="3256732"/>
        <a:ext cx="30781" cy="30781"/>
      </dsp:txXfrm>
    </dsp:sp>
    <dsp:sp modelId="{0C7E49A8-7D1D-4C45-846F-D3B4363BFDB7}">
      <dsp:nvSpPr>
        <dsp:cNvPr id="0" name=""/>
        <dsp:cNvSpPr/>
      </dsp:nvSpPr>
      <dsp:spPr>
        <a:xfrm>
          <a:off x="3613487" y="1840157"/>
          <a:ext cx="2042517" cy="2042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MLD</a:t>
          </a:r>
        </a:p>
      </dsp:txBody>
      <dsp:txXfrm>
        <a:off x="3912607" y="2139277"/>
        <a:ext cx="1444277" cy="1444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33F52-1FF6-49D7-B9A6-9582822CB83E}">
      <dsp:nvSpPr>
        <dsp:cNvPr id="0" name=""/>
        <dsp:cNvSpPr/>
      </dsp:nvSpPr>
      <dsp:spPr>
        <a:xfrm>
          <a:off x="5831420" y="2478620"/>
          <a:ext cx="1900758" cy="1900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kern="1200" cap="none" normalizeH="0" baseline="0">
              <a:ln>
                <a:noFill/>
              </a:ln>
              <a:solidFill>
                <a:schemeClr val="tx1"/>
              </a:solidFill>
              <a:effectLst/>
              <a:latin typeface="Arial" panose="020B0604020202020204" pitchFamily="34" charset="0"/>
            </a:rPr>
            <a:t>LRMS</a:t>
          </a:r>
        </a:p>
      </dsp:txBody>
      <dsp:txXfrm>
        <a:off x="6109780" y="2756980"/>
        <a:ext cx="1344038" cy="1344038"/>
      </dsp:txXfrm>
    </dsp:sp>
    <dsp:sp modelId="{40BBF8F5-E3F2-49B8-BD5A-F710D9A5B069}">
      <dsp:nvSpPr>
        <dsp:cNvPr id="0" name=""/>
        <dsp:cNvSpPr/>
      </dsp:nvSpPr>
      <dsp:spPr>
        <a:xfrm rot="16200000">
          <a:off x="6495101" y="2179310"/>
          <a:ext cx="573396" cy="25224"/>
        </a:xfrm>
        <a:custGeom>
          <a:avLst/>
          <a:gdLst/>
          <a:ahLst/>
          <a:cxnLst/>
          <a:rect l="0" t="0" r="0" b="0"/>
          <a:pathLst>
            <a:path>
              <a:moveTo>
                <a:pt x="0" y="12612"/>
              </a:moveTo>
              <a:lnTo>
                <a:pt x="573396" y="12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67465" y="2177587"/>
        <a:ext cx="28669" cy="28669"/>
      </dsp:txXfrm>
    </dsp:sp>
    <dsp:sp modelId="{EB8F737D-7EB9-4511-9774-AA0649262E74}">
      <dsp:nvSpPr>
        <dsp:cNvPr id="0" name=""/>
        <dsp:cNvSpPr/>
      </dsp:nvSpPr>
      <dsp:spPr>
        <a:xfrm>
          <a:off x="5831420" y="4465"/>
          <a:ext cx="1900758" cy="1900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Arial" panose="020B0604020202020204" pitchFamily="34" charset="0"/>
            </a:rPr>
            <a:t>FILTERED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Arial" panose="020B0604020202020204" pitchFamily="34" charset="0"/>
            </a:rPr>
            <a:t>SPEECH</a:t>
          </a:r>
        </a:p>
      </dsp:txBody>
      <dsp:txXfrm>
        <a:off x="6109780" y="282825"/>
        <a:ext cx="1344038" cy="1344038"/>
      </dsp:txXfrm>
    </dsp:sp>
    <dsp:sp modelId="{F607C6F0-95AF-47E1-B73C-3044F744B209}">
      <dsp:nvSpPr>
        <dsp:cNvPr id="0" name=""/>
        <dsp:cNvSpPr/>
      </dsp:nvSpPr>
      <dsp:spPr>
        <a:xfrm>
          <a:off x="7732179" y="3416387"/>
          <a:ext cx="573396" cy="25224"/>
        </a:xfrm>
        <a:custGeom>
          <a:avLst/>
          <a:gdLst/>
          <a:ahLst/>
          <a:cxnLst/>
          <a:rect l="0" t="0" r="0" b="0"/>
          <a:pathLst>
            <a:path>
              <a:moveTo>
                <a:pt x="0" y="12612"/>
              </a:moveTo>
              <a:lnTo>
                <a:pt x="573396" y="12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04542" y="3414665"/>
        <a:ext cx="28669" cy="28669"/>
      </dsp:txXfrm>
    </dsp:sp>
    <dsp:sp modelId="{272220B7-E1AC-4B5D-9AB8-A161F2441E99}">
      <dsp:nvSpPr>
        <dsp:cNvPr id="0" name=""/>
        <dsp:cNvSpPr/>
      </dsp:nvSpPr>
      <dsp:spPr>
        <a:xfrm>
          <a:off x="8305575" y="2478620"/>
          <a:ext cx="1900758" cy="1900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Arial" panose="020B0604020202020204" pitchFamily="34" charset="0"/>
            </a:rPr>
            <a:t>NU-6</a:t>
          </a:r>
        </a:p>
      </dsp:txBody>
      <dsp:txXfrm>
        <a:off x="8583935" y="2756980"/>
        <a:ext cx="1344038" cy="1344038"/>
      </dsp:txXfrm>
    </dsp:sp>
    <dsp:sp modelId="{566B3845-545B-43DC-8C6A-4CF81F0FD76C}">
      <dsp:nvSpPr>
        <dsp:cNvPr id="0" name=""/>
        <dsp:cNvSpPr/>
      </dsp:nvSpPr>
      <dsp:spPr>
        <a:xfrm rot="5400000">
          <a:off x="6495101" y="4653465"/>
          <a:ext cx="573396" cy="25224"/>
        </a:xfrm>
        <a:custGeom>
          <a:avLst/>
          <a:gdLst/>
          <a:ahLst/>
          <a:cxnLst/>
          <a:rect l="0" t="0" r="0" b="0"/>
          <a:pathLst>
            <a:path>
              <a:moveTo>
                <a:pt x="0" y="12612"/>
              </a:moveTo>
              <a:lnTo>
                <a:pt x="573396" y="12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67465" y="4651742"/>
        <a:ext cx="28669" cy="28669"/>
      </dsp:txXfrm>
    </dsp:sp>
    <dsp:sp modelId="{35301960-0F8D-468B-BA12-9F43717D44A1}">
      <dsp:nvSpPr>
        <dsp:cNvPr id="0" name=""/>
        <dsp:cNvSpPr/>
      </dsp:nvSpPr>
      <dsp:spPr>
        <a:xfrm>
          <a:off x="5831420" y="4952775"/>
          <a:ext cx="1900758" cy="1900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Arial" panose="020B0604020202020204" pitchFamily="34" charset="0"/>
            </a:rPr>
            <a:t>TIIME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Arial" panose="020B0604020202020204" pitchFamily="34" charset="0"/>
            </a:rPr>
            <a:t>COMPRESED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Arial" panose="020B0604020202020204" pitchFamily="34" charset="0"/>
            </a:rPr>
            <a:t>NU-S</a:t>
          </a:r>
        </a:p>
      </dsp:txBody>
      <dsp:txXfrm>
        <a:off x="6109780" y="5231135"/>
        <a:ext cx="1344038" cy="1344038"/>
      </dsp:txXfrm>
    </dsp:sp>
    <dsp:sp modelId="{7F5F6F4C-C700-4332-9FA2-1C84DD07518F}">
      <dsp:nvSpPr>
        <dsp:cNvPr id="0" name=""/>
        <dsp:cNvSpPr/>
      </dsp:nvSpPr>
      <dsp:spPr>
        <a:xfrm rot="10800000">
          <a:off x="5258024" y="3416387"/>
          <a:ext cx="573396" cy="25224"/>
        </a:xfrm>
        <a:custGeom>
          <a:avLst/>
          <a:gdLst/>
          <a:ahLst/>
          <a:cxnLst/>
          <a:rect l="0" t="0" r="0" b="0"/>
          <a:pathLst>
            <a:path>
              <a:moveTo>
                <a:pt x="0" y="12612"/>
              </a:moveTo>
              <a:lnTo>
                <a:pt x="573396" y="12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530387" y="3414665"/>
        <a:ext cx="28669" cy="28669"/>
      </dsp:txXfrm>
    </dsp:sp>
    <dsp:sp modelId="{0AF821E6-D6D4-45DD-B21A-A38904F2B894}">
      <dsp:nvSpPr>
        <dsp:cNvPr id="0" name=""/>
        <dsp:cNvSpPr/>
      </dsp:nvSpPr>
      <dsp:spPr>
        <a:xfrm>
          <a:off x="3357265" y="2478620"/>
          <a:ext cx="1900758" cy="1900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Arial" panose="020B0604020202020204" pitchFamily="34" charset="0"/>
            </a:rPr>
            <a:t>TONAL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Arial" panose="020B0604020202020204" pitchFamily="34" charset="0"/>
            </a:rPr>
            <a:t>&amp; Speech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a:ln>
                <a:noFill/>
              </a:ln>
              <a:solidFill>
                <a:schemeClr val="tx1"/>
              </a:solidFill>
              <a:effectLst/>
              <a:latin typeface="Arial" panose="020B0604020202020204" pitchFamily="34" charset="0"/>
            </a:rPr>
            <a:t>Materials</a:t>
          </a:r>
        </a:p>
      </dsp:txBody>
      <dsp:txXfrm>
        <a:off x="3635625" y="2756980"/>
        <a:ext cx="1344038" cy="13440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21728-4E75-46ED-AE3C-1ECA6AC825FA}">
      <dsp:nvSpPr>
        <dsp:cNvPr id="0" name=""/>
        <dsp:cNvSpPr/>
      </dsp:nvSpPr>
      <dsp:spPr>
        <a:xfrm>
          <a:off x="5716408" y="3396279"/>
          <a:ext cx="2587983" cy="2587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400" b="1" i="0" u="none" strike="noStrike" kern="1200" cap="none" normalizeH="0" baseline="0">
              <a:ln>
                <a:noFill/>
              </a:ln>
              <a:solidFill>
                <a:schemeClr val="tx1"/>
              </a:solidFill>
              <a:effectLst/>
              <a:latin typeface="Arial" panose="020B0604020202020204" pitchFamily="34" charset="0"/>
            </a:rPr>
            <a:t>SPEECH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400" b="1" i="0" u="none" strike="noStrike" kern="1200" cap="none" normalizeH="0" baseline="0">
              <a:ln>
                <a:noFill/>
              </a:ln>
              <a:solidFill>
                <a:schemeClr val="tx1"/>
              </a:solidFill>
              <a:effectLst/>
              <a:latin typeface="Arial" panose="020B0604020202020204" pitchFamily="34" charset="0"/>
            </a:rPr>
            <a:t>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400" b="1" i="0" u="none" strike="noStrike" kern="1200" cap="none" normalizeH="0" baseline="0">
              <a:ln>
                <a:noFill/>
              </a:ln>
              <a:solidFill>
                <a:schemeClr val="tx1"/>
              </a:solidFill>
              <a:effectLst/>
              <a:latin typeface="Arial" panose="020B0604020202020204" pitchFamily="34" charset="0"/>
            </a:rPr>
            <a:t>NOISE</a:t>
          </a:r>
        </a:p>
      </dsp:txBody>
      <dsp:txXfrm>
        <a:off x="6095409" y="3775280"/>
        <a:ext cx="1829981" cy="1829981"/>
      </dsp:txXfrm>
    </dsp:sp>
    <dsp:sp modelId="{CC9BD205-B84A-4125-B1EE-13BBD0AA9271}">
      <dsp:nvSpPr>
        <dsp:cNvPr id="0" name=""/>
        <dsp:cNvSpPr/>
      </dsp:nvSpPr>
      <dsp:spPr>
        <a:xfrm rot="16200000">
          <a:off x="6620049" y="2989316"/>
          <a:ext cx="780700" cy="33224"/>
        </a:xfrm>
        <a:custGeom>
          <a:avLst/>
          <a:gdLst/>
          <a:ahLst/>
          <a:cxnLst/>
          <a:rect l="0" t="0" r="0" b="0"/>
          <a:pathLst>
            <a:path>
              <a:moveTo>
                <a:pt x="0" y="16612"/>
              </a:moveTo>
              <a:lnTo>
                <a:pt x="780700" y="16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90882" y="2986411"/>
        <a:ext cx="39035" cy="39035"/>
      </dsp:txXfrm>
    </dsp:sp>
    <dsp:sp modelId="{F09E2052-8868-4823-8C1E-311A490F23EC}">
      <dsp:nvSpPr>
        <dsp:cNvPr id="0" name=""/>
        <dsp:cNvSpPr/>
      </dsp:nvSpPr>
      <dsp:spPr>
        <a:xfrm>
          <a:off x="5716408" y="27594"/>
          <a:ext cx="2587983" cy="2587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kern="1200" cap="none" normalizeH="0" baseline="0">
              <a:ln>
                <a:noFill/>
              </a:ln>
              <a:solidFill>
                <a:schemeClr val="tx1"/>
              </a:solidFill>
              <a:effectLst/>
              <a:latin typeface="Arial" panose="020B0604020202020204" pitchFamily="34" charset="0"/>
            </a:rPr>
            <a:t>SSI-ICM</a:t>
          </a:r>
        </a:p>
      </dsp:txBody>
      <dsp:txXfrm>
        <a:off x="6095409" y="406595"/>
        <a:ext cx="1829981" cy="1829981"/>
      </dsp:txXfrm>
    </dsp:sp>
    <dsp:sp modelId="{D778F9DF-EF63-47CB-8131-7AAEB33756FE}">
      <dsp:nvSpPr>
        <dsp:cNvPr id="0" name=""/>
        <dsp:cNvSpPr/>
      </dsp:nvSpPr>
      <dsp:spPr>
        <a:xfrm rot="1800000">
          <a:off x="8078732" y="5515829"/>
          <a:ext cx="780700" cy="33224"/>
        </a:xfrm>
        <a:custGeom>
          <a:avLst/>
          <a:gdLst/>
          <a:ahLst/>
          <a:cxnLst/>
          <a:rect l="0" t="0" r="0" b="0"/>
          <a:pathLst>
            <a:path>
              <a:moveTo>
                <a:pt x="0" y="16612"/>
              </a:moveTo>
              <a:lnTo>
                <a:pt x="780700" y="16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49565" y="5512924"/>
        <a:ext cx="39035" cy="39035"/>
      </dsp:txXfrm>
    </dsp:sp>
    <dsp:sp modelId="{ECABBA31-977B-4DDC-B261-A7003591EED9}">
      <dsp:nvSpPr>
        <dsp:cNvPr id="0" name=""/>
        <dsp:cNvSpPr/>
      </dsp:nvSpPr>
      <dsp:spPr>
        <a:xfrm>
          <a:off x="8633774" y="5080621"/>
          <a:ext cx="2587983" cy="2587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kern="1200" cap="none" normalizeH="0" baseline="0">
              <a:ln>
                <a:noFill/>
              </a:ln>
              <a:solidFill>
                <a:schemeClr val="tx1"/>
              </a:solidFill>
              <a:effectLst/>
              <a:latin typeface="Arial" panose="020B0604020202020204" pitchFamily="34" charset="0"/>
            </a:rPr>
            <a:t>NU-6</a:t>
          </a:r>
        </a:p>
      </dsp:txBody>
      <dsp:txXfrm>
        <a:off x="9012775" y="5459622"/>
        <a:ext cx="1829981" cy="1829981"/>
      </dsp:txXfrm>
    </dsp:sp>
    <dsp:sp modelId="{40F2F56B-385D-4665-B2F9-40A28FE1DFD4}">
      <dsp:nvSpPr>
        <dsp:cNvPr id="0" name=""/>
        <dsp:cNvSpPr/>
      </dsp:nvSpPr>
      <dsp:spPr>
        <a:xfrm rot="9000000">
          <a:off x="5161366" y="5515829"/>
          <a:ext cx="780700" cy="33224"/>
        </a:xfrm>
        <a:custGeom>
          <a:avLst/>
          <a:gdLst/>
          <a:ahLst/>
          <a:cxnLst/>
          <a:rect l="0" t="0" r="0" b="0"/>
          <a:pathLst>
            <a:path>
              <a:moveTo>
                <a:pt x="0" y="16612"/>
              </a:moveTo>
              <a:lnTo>
                <a:pt x="780700" y="16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532199" y="5512924"/>
        <a:ext cx="39035" cy="39035"/>
      </dsp:txXfrm>
    </dsp:sp>
    <dsp:sp modelId="{5404B8A7-9776-48F7-88B7-2A7269814153}">
      <dsp:nvSpPr>
        <dsp:cNvPr id="0" name=""/>
        <dsp:cNvSpPr/>
      </dsp:nvSpPr>
      <dsp:spPr>
        <a:xfrm>
          <a:off x="2799041" y="5080621"/>
          <a:ext cx="2587983" cy="25879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kern="1200" cap="none" normalizeH="0" baseline="0">
              <a:ln>
                <a:noFill/>
              </a:ln>
              <a:solidFill>
                <a:schemeClr val="tx1"/>
              </a:solidFill>
              <a:effectLst/>
              <a:latin typeface="Arial" panose="020B0604020202020204" pitchFamily="34" charset="0"/>
            </a:rPr>
            <a:t>GOLDMAN-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kern="1200" cap="none" normalizeH="0" baseline="0">
              <a:ln>
                <a:noFill/>
              </a:ln>
              <a:solidFill>
                <a:schemeClr val="tx1"/>
              </a:solidFill>
              <a:effectLst/>
              <a:latin typeface="Arial" panose="020B0604020202020204" pitchFamily="34" charset="0"/>
            </a:rPr>
            <a:t>FRISTOE-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kern="1200" cap="none" normalizeH="0" baseline="0">
              <a:ln>
                <a:noFill/>
              </a:ln>
              <a:solidFill>
                <a:schemeClr val="tx1"/>
              </a:solidFill>
              <a:effectLst/>
              <a:latin typeface="Arial" panose="020B0604020202020204" pitchFamily="34" charset="0"/>
            </a:rPr>
            <a:t>WOODCOCK</a:t>
          </a:r>
        </a:p>
      </dsp:txBody>
      <dsp:txXfrm>
        <a:off x="3178042" y="5459622"/>
        <a:ext cx="1829981" cy="18299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9213" y="0"/>
            <a:ext cx="2951162" cy="496888"/>
          </a:xfrm>
          <a:prstGeom prst="rect">
            <a:avLst/>
          </a:prstGeom>
        </p:spPr>
        <p:txBody>
          <a:bodyPr vert="horz" lIns="91440" tIns="45720" rIns="91440" bIns="45720" rtlCol="0"/>
          <a:lstStyle>
            <a:lvl1pPr algn="r">
              <a:defRPr sz="1200"/>
            </a:lvl1pPr>
          </a:lstStyle>
          <a:p>
            <a:fld id="{1529EF0B-4F65-4A80-936A-C03765DFC9D5}" type="datetimeFigureOut">
              <a:rPr lang="en-US" smtClean="0"/>
              <a:t>4/8/2021</a:t>
            </a:fld>
            <a:endParaRPr lang="en-US"/>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9213" y="9444038"/>
            <a:ext cx="2951162" cy="496887"/>
          </a:xfrm>
          <a:prstGeom prst="rect">
            <a:avLst/>
          </a:prstGeom>
        </p:spPr>
        <p:txBody>
          <a:bodyPr vert="horz" lIns="91440" tIns="45720" rIns="91440" bIns="45720" rtlCol="0" anchor="b"/>
          <a:lstStyle>
            <a:lvl1pPr algn="r">
              <a:defRPr sz="1200"/>
            </a:lvl1pPr>
          </a:lstStyle>
          <a:p>
            <a:fld id="{C5E75D84-15E4-4E4B-B66B-9DF888F675ED}"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1851"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387" name="Rectangle 3"/>
          <p:cNvSpPr>
            <a:spLocks noGrp="1" noChangeArrowheads="1"/>
          </p:cNvSpPr>
          <p:nvPr>
            <p:ph type="dt" idx="1"/>
          </p:nvPr>
        </p:nvSpPr>
        <p:spPr bwMode="auto">
          <a:xfrm>
            <a:off x="3858536" y="0"/>
            <a:ext cx="2951851"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388" name="Rectangle 4"/>
          <p:cNvSpPr>
            <a:spLocks noGrp="1" noRot="1" noChangeAspect="1" noChangeArrowheads="1" noTextEdit="1"/>
          </p:cNvSpPr>
          <p:nvPr>
            <p:ph type="sldImg" idx="2"/>
          </p:nvPr>
        </p:nvSpPr>
        <p:spPr bwMode="auto">
          <a:xfrm>
            <a:off x="922338" y="746125"/>
            <a:ext cx="4967287" cy="37274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681197" y="4722694"/>
            <a:ext cx="5449570" cy="447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0" y="9443662"/>
            <a:ext cx="2951851"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6391" name="Rectangle 7"/>
          <p:cNvSpPr>
            <a:spLocks noGrp="1" noChangeArrowheads="1"/>
          </p:cNvSpPr>
          <p:nvPr>
            <p:ph type="sldNum" sz="quarter" idx="5"/>
          </p:nvPr>
        </p:nvSpPr>
        <p:spPr bwMode="auto">
          <a:xfrm>
            <a:off x="3858536" y="9443662"/>
            <a:ext cx="2951851"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FAF0233-09DB-40BC-8ED4-6B9248F41A4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504C0-813D-4AC8-93D5-FC213406FFFD}" type="slidenum">
              <a:rPr lang="en-US"/>
              <a:pPr/>
              <a:t>1</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80A39-3C1A-4A40-8608-80EB2A9F2255}" type="slidenum">
              <a:rPr lang="en-US"/>
              <a:pPr/>
              <a:t>10</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D3763-35F2-46DB-8CBC-CE338892B862}" type="slidenum">
              <a:rPr lang="en-US"/>
              <a:pPr/>
              <a:t>100</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20339-CA20-4156-A964-F1EB7A8BD1C6}" type="slidenum">
              <a:rPr lang="en-US"/>
              <a:pPr/>
              <a:t>101</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4C20F-A1C1-4549-8AB4-C412A9B8C7EB}" type="slidenum">
              <a:rPr lang="en-US"/>
              <a:pPr/>
              <a:t>102</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6279A-6D38-4FDF-8510-9991B397FBE4}" type="slidenum">
              <a:rPr lang="en-US"/>
              <a:pPr/>
              <a:t>103</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7F4C8-D366-47C9-902A-C3B486AB898A}" type="slidenum">
              <a:rPr lang="en-US"/>
              <a:pPr/>
              <a:t>104</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9D322-8830-4C2C-8D51-E520D7FEECFD}" type="slidenum">
              <a:rPr lang="en-US"/>
              <a:pPr/>
              <a:t>105</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90D73-1494-4917-AD30-FDD7B41C1C4E}" type="slidenum">
              <a:rPr lang="en-US"/>
              <a:pPr/>
              <a:t>106</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65691-EC28-4642-BC17-3DD2FD40CB7D}" type="slidenum">
              <a:rPr lang="en-US"/>
              <a:pPr/>
              <a:t>107</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6C28E-95FD-450E-8C76-0006CA130A1E}" type="slidenum">
              <a:rPr lang="en-US"/>
              <a:pPr/>
              <a:t>108</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CCD29-BAD2-4C37-9C9D-D060EDDF271A}" type="slidenum">
              <a:rPr lang="en-US"/>
              <a:pPr/>
              <a:t>109</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33E35-876D-42B0-8D6C-417D3B46D033}" type="slidenum">
              <a:rPr lang="en-US"/>
              <a:pPr/>
              <a:t>11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59E0E-C84B-47A2-8466-77A0F24C6BD3}" type="slidenum">
              <a:rPr lang="en-US"/>
              <a:pPr/>
              <a:t>110</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05926-AAFC-4A9A-9897-F69F8AF660EF}" type="slidenum">
              <a:rPr lang="en-US"/>
              <a:pPr/>
              <a:t>111</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7E89F-9971-42D0-8FFC-066DDEDEC8D8}" type="slidenum">
              <a:rPr lang="en-US"/>
              <a:pPr/>
              <a:t>112</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32808-7DBE-40C2-B332-B938CC5C64E3}" type="slidenum">
              <a:rPr lang="en-US"/>
              <a:pPr/>
              <a:t>113</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7385E-836B-4BB5-9F92-BA85F5BAB47D}" type="slidenum">
              <a:rPr lang="en-US"/>
              <a:pPr/>
              <a:t>114</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56BC2-3D8B-42B6-B6BA-A4BAC13524E9}" type="slidenum">
              <a:rPr lang="en-US"/>
              <a:pPr/>
              <a:t>115</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C4EB8-1369-4068-A068-79DD03EE86B6}" type="slidenum">
              <a:rPr lang="en-US"/>
              <a:pPr/>
              <a:t>116</a:t>
            </a:fld>
            <a:endParaRPr lang="en-US"/>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FE7E32-AAD5-4D78-B2C0-D4FF7585955C}" type="slidenum">
              <a:rPr lang="en-US"/>
              <a:pPr/>
              <a:t>117</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7EC6C-903B-4F6B-A5B0-AAC86E4C61CD}" type="slidenum">
              <a:rPr lang="en-US"/>
              <a:pPr/>
              <a:t>118</a:t>
            </a:fld>
            <a:endParaRPr lang="en-US"/>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56364-3B0E-42A5-94E2-2676EFF83C52}" type="slidenum">
              <a:rPr lang="en-US"/>
              <a:pPr/>
              <a:t>119</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6CB1F-0A34-4494-9DC4-13A907A93FA6}" type="slidenum">
              <a:rPr lang="en-US"/>
              <a:pPr/>
              <a:t>12</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3728D-9DE3-445F-AE7D-47F573E1A79A}" type="slidenum">
              <a:rPr lang="en-US"/>
              <a:pPr/>
              <a:t>120</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8AD11-EC80-4506-9B08-042541F8798E}" type="slidenum">
              <a:rPr lang="en-US"/>
              <a:pPr/>
              <a:t>121</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02D90-018F-4C77-AA17-3B273BFAB0F4}" type="slidenum">
              <a:rPr lang="en-US"/>
              <a:pPr/>
              <a:t>122</a:t>
            </a:fld>
            <a:endParaRPr lang="en-US"/>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41427-C502-4002-A816-E32DC9CAFB40}" type="slidenum">
              <a:rPr lang="en-US"/>
              <a:pPr/>
              <a:t>123</a:t>
            </a:fld>
            <a:endParaRPr lang="en-US"/>
          </a:p>
        </p:txBody>
      </p:sp>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49A31-3C32-4C70-8811-D8538810D8F2}" type="slidenum">
              <a:rPr lang="en-US"/>
              <a:pPr/>
              <a:t>124</a:t>
            </a:fld>
            <a:endParaRPr 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1BD52-0169-476C-B4EF-0DFEFF0738CA}" type="slidenum">
              <a:rPr lang="en-US"/>
              <a:pPr/>
              <a:t>125</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67185-62D6-49C8-9796-0F456D4EAC9F}" type="slidenum">
              <a:rPr lang="en-US"/>
              <a:pPr/>
              <a:t>126</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65A863-F2AA-4542-A622-F73E5DA16786}" type="slidenum">
              <a:rPr lang="en-US"/>
              <a:pPr/>
              <a:t>127</a:t>
            </a:fld>
            <a:endParaRPr lang="en-US"/>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6FDA7-2AAD-43B4-95FE-6713E28A338E}" type="slidenum">
              <a:rPr lang="en-US"/>
              <a:pPr/>
              <a:t>128</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50D37-5ECE-4382-9095-0A4C07B01B20}" type="slidenum">
              <a:rPr lang="en-US"/>
              <a:pPr/>
              <a:t>129</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98156-8D99-44DF-AB36-D4BB72BF9E3B}" type="slidenum">
              <a:rPr lang="en-US"/>
              <a:pPr/>
              <a:t>13</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E5C86-C22B-4956-B8E6-B5296D981C60}" type="slidenum">
              <a:rPr lang="en-US"/>
              <a:pPr/>
              <a:t>130</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A9C8B-E238-4D52-8913-653CEF934EE3}" type="slidenum">
              <a:rPr lang="en-US"/>
              <a:pPr/>
              <a:t>131</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162E9-DD69-4382-9CC6-948D01C92311}" type="slidenum">
              <a:rPr lang="en-US"/>
              <a:pPr/>
              <a:t>132</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4152C-6386-4D1B-95F8-24F0352157A8}" type="slidenum">
              <a:rPr lang="en-US"/>
              <a:pPr/>
              <a:t>133</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9523B-5731-480D-9EEC-2CC04FF05AC1}" type="slidenum">
              <a:rPr lang="en-US"/>
              <a:pPr/>
              <a:t>134</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999E4-8774-4464-B8A4-95BD021A2ACB}" type="slidenum">
              <a:rPr lang="en-US"/>
              <a:pPr/>
              <a:t>135</a:t>
            </a:fld>
            <a:endParaRPr lang="en-US"/>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B85EBE-CC6E-4424-953D-4A03AC7AC747}" type="slidenum">
              <a:rPr lang="en-US"/>
              <a:pPr/>
              <a:t>136</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A3FDB-B2A0-4190-AE8C-5FC5B6E4AF6D}" type="slidenum">
              <a:rPr lang="en-US"/>
              <a:pPr/>
              <a:t>137</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99B98-0C25-4A74-A9EA-88A54082420F}" type="slidenum">
              <a:rPr lang="en-US"/>
              <a:pPr/>
              <a:t>138</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0BCAA-C8B2-4D30-A344-D2FFC1A20DF4}" type="slidenum">
              <a:rPr lang="en-US"/>
              <a:pPr/>
              <a:t>139</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8E283-47D9-42A8-AF10-7FDF18863A7E}" type="slidenum">
              <a:rPr lang="en-US"/>
              <a:pPr/>
              <a:t>14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CEEAF-F949-491C-B0CA-D435B758F9C3}" type="slidenum">
              <a:rPr lang="en-US"/>
              <a:pPr/>
              <a:t>140</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5F3F3-8A2F-4F75-A85F-9D42A53280A8}" type="slidenum">
              <a:rPr lang="en-US"/>
              <a:pPr/>
              <a:t>141</a:t>
            </a:fld>
            <a:endParaRPr lang="en-US"/>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BD5A2-283E-4CED-A8F0-5DDC94B712A3}" type="slidenum">
              <a:rPr lang="en-US"/>
              <a:pPr/>
              <a:t>142</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DA28B-9863-4ABD-9950-BA36A16C08F9}" type="slidenum">
              <a:rPr lang="en-US"/>
              <a:pPr/>
              <a:t>143</a:t>
            </a:fld>
            <a:endParaRPr lang="en-US"/>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89136-1786-4062-96E2-1B92681A3FCC}" type="slidenum">
              <a:rPr lang="en-US"/>
              <a:pPr/>
              <a:t>144</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58673-E463-4A92-989E-9D81EC636ABC}" type="slidenum">
              <a:rPr lang="en-US"/>
              <a:pPr/>
              <a:t>145</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41EB2-D2E6-465C-874F-55AC7BF55314}" type="slidenum">
              <a:rPr lang="en-US"/>
              <a:pPr/>
              <a:t>146</a:t>
            </a:fld>
            <a:endParaRPr lang="en-US"/>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BCF0D-8F73-4B49-96C6-9CB733861AE1}" type="slidenum">
              <a:rPr lang="en-US"/>
              <a:pPr/>
              <a:t>147</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00CB0-3837-4999-A3B6-29267BBE2874}" type="slidenum">
              <a:rPr lang="en-US"/>
              <a:pPr/>
              <a:t>148</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2E3DC-BB04-4C3D-945C-42DB1619F0B5}" type="slidenum">
              <a:rPr lang="en-US"/>
              <a:pPr/>
              <a:t>149</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1402D-BDFC-40D6-9CA8-C73B26365C3C}" type="slidenum">
              <a:rPr lang="en-US"/>
              <a:pPr/>
              <a:t>15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41D06-3E6C-4B64-9A3F-D6EB17BA6FC3}" type="slidenum">
              <a:rPr lang="en-US"/>
              <a:pPr/>
              <a:t>150</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7BDB9-5EA7-4039-ABEA-76E7A5B304D2}" type="slidenum">
              <a:rPr lang="en-US"/>
              <a:pPr/>
              <a:t>151</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89989-DAB8-4F2A-897A-81C014BC1C3B}" type="slidenum">
              <a:rPr lang="en-US"/>
              <a:pPr/>
              <a:t>152</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A55D7-685C-437C-A2AA-55FAC126C9E9}" type="slidenum">
              <a:rPr lang="en-US"/>
              <a:pPr/>
              <a:t>153</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E2EE82-4F04-4730-8834-F6EC878B95D4}" type="slidenum">
              <a:rPr lang="en-US"/>
              <a:pPr/>
              <a:t>154</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ECDF66-9084-498E-89A4-D11381F337D9}" type="slidenum">
              <a:rPr lang="en-US"/>
              <a:pPr/>
              <a:t>155</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68A01-3E24-48C6-BF37-3B3937DF8327}" type="slidenum">
              <a:rPr lang="en-US"/>
              <a:pPr/>
              <a:t>156</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53E4F-6045-4940-8A84-111652F8BD54}" type="slidenum">
              <a:rPr lang="en-US"/>
              <a:pPr/>
              <a:t>157</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DCA19D-0945-46BD-AC47-66B212FC8E92}" type="slidenum">
              <a:rPr lang="en-US"/>
              <a:pPr/>
              <a:t>158</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9055A-1CFD-4BAF-83FC-001E4BEF6366}" type="slidenum">
              <a:rPr lang="en-US"/>
              <a:pPr/>
              <a:t>159</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28E482-7458-4A95-A5FE-1ED622C95A76}" type="slidenum">
              <a:rPr lang="en-US"/>
              <a:pPr/>
              <a:t>16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CC507-BFC4-4A3D-ADE9-398ADCB7F0AD}" type="slidenum">
              <a:rPr lang="en-US"/>
              <a:pPr/>
              <a:t>160</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496A2-D85B-42DD-9E85-64679E5D8F09}" type="slidenum">
              <a:rPr lang="en-US"/>
              <a:pPr/>
              <a:t>161</a:t>
            </a:fld>
            <a:endParaRPr 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96428C-CED3-4068-96FA-7999305E89C3}" type="slidenum">
              <a:rPr lang="en-US"/>
              <a:pPr/>
              <a:t>162</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1AFC5-B185-4F72-8297-E418335AB7D4}" type="slidenum">
              <a:rPr lang="en-US"/>
              <a:pPr/>
              <a:t>163</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36E94-01E1-4DEE-8596-48D59B57714B}" type="slidenum">
              <a:rPr lang="en-US"/>
              <a:pPr/>
              <a:t>164</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D4EE4F-CAA0-4874-B81A-4BB6EA85984B}" type="slidenum">
              <a:rPr lang="en-US"/>
              <a:pPr/>
              <a:t>165</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D50AA-EFD7-400E-95A9-8EC4593285A7}" type="slidenum">
              <a:rPr lang="en-US"/>
              <a:pPr/>
              <a:t>166</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1B055-B7B6-4336-B630-D37B9BACF22F}" type="slidenum">
              <a:rPr lang="en-US"/>
              <a:pPr/>
              <a:t>167</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74931-490C-45F7-82BC-C978367BFA5D}" type="slidenum">
              <a:rPr lang="en-US"/>
              <a:pPr/>
              <a:t>168</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979A2-557F-4FD8-8A62-AAAB2F7BFE01}" type="slidenum">
              <a:rPr lang="en-US"/>
              <a:pPr/>
              <a:t>169</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21384-1475-456E-86A4-914130853501}" type="slidenum">
              <a:rPr lang="en-US"/>
              <a:pPr/>
              <a:t>17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2A49F-C454-4EB4-86CA-509C7178DBA1}" type="slidenum">
              <a:rPr lang="en-US"/>
              <a:pPr/>
              <a:t>170</a:t>
            </a:fld>
            <a:endParaRPr lang="en-US"/>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10EDD-6EC6-40F6-BFB3-A9E78C02146D}" type="slidenum">
              <a:rPr lang="en-US"/>
              <a:pPr/>
              <a:t>171</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66E49-F61C-46EA-807F-B5C1923DBCBC}" type="slidenum">
              <a:rPr lang="en-US"/>
              <a:pPr/>
              <a:t>172</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D5B95-3F47-47B5-B899-234C1E563DDB}" type="slidenum">
              <a:rPr lang="en-US"/>
              <a:pPr/>
              <a:t>173</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30087-C7A1-4470-B847-C77FCC8DEACA}" type="slidenum">
              <a:rPr lang="en-US"/>
              <a:pPr/>
              <a:t>174</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62593-A807-49F0-A38C-DAC6F6A8AF32}" type="slidenum">
              <a:rPr lang="en-US"/>
              <a:pPr/>
              <a:t>175</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46C93-02CB-48CE-B1D6-8B6B0D3C6DB2}" type="slidenum">
              <a:rPr lang="en-US"/>
              <a:pPr/>
              <a:t>176</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58722-A2FE-454E-8400-A5FE1821647C}" type="slidenum">
              <a:rPr lang="en-US"/>
              <a:pPr/>
              <a:t>177</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48A77-5032-4CF5-8C72-657EF8043D34}" type="slidenum">
              <a:rPr lang="en-US"/>
              <a:pPr/>
              <a:t>178</a:t>
            </a:fld>
            <a:endParaRPr lang="en-US"/>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53312-46DE-4B59-B506-CB9078C838DA}" type="slidenum">
              <a:rPr lang="en-US"/>
              <a:pPr/>
              <a:t>179</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04469-9608-4CB1-B2FB-E87FB2FB6E3E}" type="slidenum">
              <a:rPr lang="en-US"/>
              <a:pPr/>
              <a:t>18</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C5C5A-2AC0-4F4F-8C81-E6A13DD8C9CD}" type="slidenum">
              <a:rPr lang="en-US"/>
              <a:pPr/>
              <a:t>180</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CDC76-02D9-4151-9E4A-256571947AB4}" type="slidenum">
              <a:rPr lang="en-US"/>
              <a:pPr/>
              <a:t>181</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95621-52DA-4C32-B44C-1B16A8DDF81F}" type="slidenum">
              <a:rPr lang="en-US"/>
              <a:pPr/>
              <a:t>182</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FFD62-ABC9-4BFB-AF2B-3CC5D3D886F2}" type="slidenum">
              <a:rPr lang="en-US"/>
              <a:pPr/>
              <a:t>183</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A5A4A0-71CC-4472-9AEF-D9EB613B6911}" type="slidenum">
              <a:rPr lang="en-US"/>
              <a:pPr/>
              <a:t>184</a:t>
            </a:fld>
            <a:endParaRPr lang="en-US"/>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8ED1F-D2BC-4E61-A82A-394BDA862959}" type="slidenum">
              <a:rPr lang="en-US"/>
              <a:pPr/>
              <a:t>185</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AE457-EE5C-46F7-89DF-8577700BF8F5}" type="slidenum">
              <a:rPr lang="en-US"/>
              <a:pPr/>
              <a:t>186</a:t>
            </a:fld>
            <a:endParaRPr lang="en-US"/>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8112A-1CA6-4F33-90D6-2A501010E55F}" type="slidenum">
              <a:rPr lang="en-US"/>
              <a:pPr/>
              <a:t>187</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FD5AF-24C0-4D2C-8502-D47D1F6B9D6B}" type="slidenum">
              <a:rPr lang="en-US"/>
              <a:pPr/>
              <a:t>188</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1162D-6FB9-4ADC-98A1-6F031832A944}" type="slidenum">
              <a:rPr lang="en-US"/>
              <a:pPr/>
              <a:t>189</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4E62-6667-4526-9D02-C56332DB8110}" type="slidenum">
              <a:rPr lang="en-US"/>
              <a:pPr/>
              <a:t>19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6D87E-0AE9-49F0-AB4C-E96DC81F9C39}" type="slidenum">
              <a:rPr lang="en-US"/>
              <a:pPr/>
              <a:t>190</a:t>
            </a:fld>
            <a:endParaRPr lang="en-US"/>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53B69-4552-48E1-AC95-9DFE701B020C}" type="slidenum">
              <a:rPr lang="en-US"/>
              <a:pPr/>
              <a:t>191</a:t>
            </a:fld>
            <a:endParaRPr lang="en-US"/>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CE400-44F5-4579-9F13-2F87E0E35CC7}" type="slidenum">
              <a:rPr lang="en-US"/>
              <a:pPr/>
              <a:t>192</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EEF59-EFE7-4C3D-9D2B-5695043281EF}" type="slidenum">
              <a:rPr lang="en-US"/>
              <a:pPr/>
              <a:t>193</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4D25D-EBDC-43DF-A9CD-38C831896FD6}" type="slidenum">
              <a:rPr lang="en-US"/>
              <a:pPr/>
              <a:t>194</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ACBBE-3152-4F60-88B1-E68C02DEC27F}" type="slidenum">
              <a:rPr lang="en-US"/>
              <a:pPr/>
              <a:t>195</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ED864-12C7-44BF-9FB1-70BB258E0BE1}" type="slidenum">
              <a:rPr lang="en-US"/>
              <a:pPr/>
              <a:t>196</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46AF8-48FA-46D9-B0EC-CA0143538F2C}" type="slidenum">
              <a:rPr lang="en-US"/>
              <a:pPr/>
              <a:t>197</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828C7-D545-4CF9-88C1-CB3B6304BBD8}" type="slidenum">
              <a:rPr lang="en-US"/>
              <a:pPr/>
              <a:t>198</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6AAAA-C9DE-4811-BA5A-DD92BDEB9ACB}" type="slidenum">
              <a:rPr lang="en-US"/>
              <a:pPr/>
              <a:t>199</a:t>
            </a:fld>
            <a:endParaRPr 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AB15FA-1DEC-46CA-B8F0-C51E351D0CAC}" type="slidenum">
              <a:rPr lang="en-US"/>
              <a:pPr/>
              <a:t>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0C88F-0758-4F66-99B0-32E5BCEF22E2}" type="slidenum">
              <a:rPr lang="en-US"/>
              <a:pPr/>
              <a:t>20</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B4B3C-C99F-4DB8-A22C-1A5071A5E27E}" type="slidenum">
              <a:rPr lang="en-US"/>
              <a:pPr/>
              <a:t>200</a:t>
            </a:fld>
            <a:endParaRPr 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F8700-CB5D-4EF0-83AE-917D9514F2A4}" type="slidenum">
              <a:rPr lang="en-US"/>
              <a:pPr/>
              <a:t>201</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E232E-6FB7-4487-B38D-09A90ED0C6F9}" type="slidenum">
              <a:rPr lang="en-US"/>
              <a:pPr/>
              <a:t>202</a:t>
            </a:fld>
            <a:endParaRPr lang="en-US"/>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A31E6-4630-4440-8927-B7850818A705}" type="slidenum">
              <a:rPr lang="en-US"/>
              <a:pPr/>
              <a:t>203</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E9045-FB2C-45EC-9958-89EE0C965CFF}" type="slidenum">
              <a:rPr lang="en-US"/>
              <a:pPr/>
              <a:t>204</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A5995-0254-4C11-BA25-11CDEFD27AF2}" type="slidenum">
              <a:rPr lang="en-US"/>
              <a:pPr/>
              <a:t>205</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A6CB8-0D39-445E-BA75-B5FBA41AC128}" type="slidenum">
              <a:rPr lang="en-US"/>
              <a:pPr/>
              <a:t>206</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0B562-4B4B-4D2C-AE32-D85EDAC01E7C}" type="slidenum">
              <a:rPr lang="en-US"/>
              <a:pPr/>
              <a:t>207</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ECDA8-ED0B-462F-907E-7F50A60FBDC3}" type="slidenum">
              <a:rPr lang="en-US"/>
              <a:pPr/>
              <a:t>208</a:t>
            </a:fld>
            <a:endParaRPr lang="en-US"/>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1C613-A577-47E3-9CE7-78BA7C0DB1D0}" type="slidenum">
              <a:rPr lang="en-US"/>
              <a:pPr/>
              <a:t>209</a:t>
            </a:fld>
            <a:endParaRPr lang="en-US"/>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0233-09DB-40BC-8ED4-6B9248F41A44}" type="slidenum">
              <a:rPr lang="en-US" smtClean="0"/>
              <a:pPr/>
              <a:t>21</a:t>
            </a:fld>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C433A-7E49-4CC4-A1A4-18B5ABB05645}" type="slidenum">
              <a:rPr lang="en-US"/>
              <a:pPr/>
              <a:t>210</a:t>
            </a:fld>
            <a:endParaRPr lang="en-US"/>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146E7-84D3-4A6F-BE45-18618AE2E2B2}" type="slidenum">
              <a:rPr lang="en-US"/>
              <a:pPr/>
              <a:t>211</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90C05-EFBE-4307-93F4-DE977E93923A}" type="slidenum">
              <a:rPr lang="en-US"/>
              <a:pPr/>
              <a:t>212</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B46D8-8BCA-42F3-8D03-051BF9D7854D}" type="slidenum">
              <a:rPr lang="en-US"/>
              <a:pPr/>
              <a:t>213</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ABA38-603C-40EE-B2F1-79370F8A8B88}" type="slidenum">
              <a:rPr lang="en-US"/>
              <a:pPr/>
              <a:t>214</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DEC69-E8FC-4762-B9B0-0226769A91A7}" type="slidenum">
              <a:rPr lang="en-US"/>
              <a:pPr/>
              <a:t>215</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2EB3D-8D9E-455D-A867-AD91B484BEF4}" type="slidenum">
              <a:rPr lang="en-US"/>
              <a:pPr/>
              <a:t>216</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469C7-268C-4053-B2EE-B0D5D181A5A9}" type="slidenum">
              <a:rPr lang="en-US"/>
              <a:pPr/>
              <a:t>217</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C984F-4214-4412-8DA8-8C650FDB1FAA}" type="slidenum">
              <a:rPr lang="en-US"/>
              <a:pPr/>
              <a:t>218</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1EB47-4894-43E7-83FC-821B8AC9E503}" type="slidenum">
              <a:rPr lang="en-US"/>
              <a:pPr/>
              <a:t>219</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0233-09DB-40BC-8ED4-6B9248F41A44}" type="slidenum">
              <a:rPr lang="en-US" smtClean="0"/>
              <a:pPr/>
              <a:t>22</a:t>
            </a:fld>
            <a:endParaRPr 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6AA3F-6F47-4A32-A887-0211D3F1C976}" type="slidenum">
              <a:rPr lang="en-US"/>
              <a:pPr/>
              <a:t>220</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0B501-799A-4A39-931B-6C009BE1C323}" type="slidenum">
              <a:rPr lang="en-US"/>
              <a:pPr/>
              <a:t>221</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D4B44-2B29-4940-82C2-AEA75FCB38FF}" type="slidenum">
              <a:rPr lang="en-US"/>
              <a:pPr/>
              <a:t>222</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BEB1C-CE76-45B8-BAEA-ECF5767E85AB}" type="slidenum">
              <a:rPr lang="en-US"/>
              <a:pPr/>
              <a:t>223</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4A156-52B5-43D1-8F71-4A3AFBFC21B2}" type="slidenum">
              <a:rPr lang="en-US"/>
              <a:pPr/>
              <a:t>23</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95EE-85FF-493D-91F5-FB77B4684BEB}" type="slidenum">
              <a:rPr lang="en-US"/>
              <a:pPr/>
              <a:t>24</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43D98-B368-44A2-9A31-232EC89BC37E}" type="slidenum">
              <a:rPr lang="en-US"/>
              <a:pPr/>
              <a:t>25</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86B70-0E1B-405A-8275-D3A4EC30420D}" type="slidenum">
              <a:rPr lang="en-US"/>
              <a:pPr/>
              <a:t>26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418B44-E178-4B5A-988A-532139F53ED7}" type="slidenum">
              <a:rPr lang="en-US"/>
              <a:pPr/>
              <a:t>27</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EBA70-C00E-4D03-B55E-128F043E84BC}" type="slidenum">
              <a:rPr lang="en-US"/>
              <a:pPr/>
              <a:t>28</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20762-E60D-4C20-B154-8DD4FB7DEB47}" type="slidenum">
              <a:rPr lang="en-US"/>
              <a:pPr/>
              <a:t>29</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FD3C9-F79D-41B1-97AD-B82BA1556D98}" type="slidenum">
              <a:rPr lang="en-US"/>
              <a:pPr/>
              <a:t>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AF274-285C-4FBD-9BB2-CA103C0A605A}" type="slidenum">
              <a:rPr lang="en-US"/>
              <a:pPr/>
              <a:t>30</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85D78-2A02-4970-B299-1314110610E1}" type="slidenum">
              <a:rPr lang="en-US"/>
              <a:pPr/>
              <a:t>31</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19FFD-5B6C-4C08-BCF7-AD15FB2F2DBF}" type="slidenum">
              <a:rPr lang="en-US"/>
              <a:pPr/>
              <a:t>32</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E48D9-FBD6-4B85-8A79-E3E09AD5F7E3}" type="slidenum">
              <a:rPr lang="en-US"/>
              <a:pPr/>
              <a:t>33</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C43C3-C5E3-49F9-A894-1C19AF9982BC}" type="slidenum">
              <a:rPr lang="en-US"/>
              <a:pPr/>
              <a:t>34</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70D5F7-EB23-4145-AF10-311381149088}" type="slidenum">
              <a:rPr lang="en-US"/>
              <a:pPr/>
              <a:t>35</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95E86-D806-4905-B363-AE74FB8E1B3F}" type="slidenum">
              <a:rPr lang="en-US"/>
              <a:pPr/>
              <a:t>36</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21A3B-6BF5-4DCD-B008-0042188AB40F}" type="slidenum">
              <a:rPr lang="en-US"/>
              <a:pPr/>
              <a:t>37</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0EBC8-AF0B-4835-841B-C7D1289893A3}" type="slidenum">
              <a:rPr lang="en-US"/>
              <a:pPr/>
              <a:t>38</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439F5-4E91-4993-96E5-40494262FAE1}" type="slidenum">
              <a:rPr lang="en-US"/>
              <a:pPr/>
              <a:t>39</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B112E-22F2-4F65-871F-95F077D8778D}" type="slidenum">
              <a:rPr lang="en-US"/>
              <a:pPr/>
              <a:t>4</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25161-848E-4E2B-9180-CFBF80F20C4E}" type="slidenum">
              <a:rPr lang="en-US"/>
              <a:pPr/>
              <a:t>40</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6CCD4-FD2E-434F-AEED-3B7C4BFC4F66}" type="slidenum">
              <a:rPr lang="en-US"/>
              <a:pPr/>
              <a:t>41</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11180-1D0C-469B-988C-35BAB02E33FE}" type="slidenum">
              <a:rPr lang="en-US"/>
              <a:pPr/>
              <a:t>42</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219D3-F94E-419B-8FD7-36B41B0A9A0B}" type="slidenum">
              <a:rPr lang="en-US"/>
              <a:pPr/>
              <a:t>43</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E1E20-6CDF-446A-AA7E-7692CCD8B790}" type="slidenum">
              <a:rPr lang="en-US"/>
              <a:pPr/>
              <a:t>44</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FDB46-5011-4F58-A68D-BC8F9E926C89}" type="slidenum">
              <a:rPr lang="en-US"/>
              <a:pPr/>
              <a:t>45</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A6BFC-0550-4D22-BBFF-DA1FAF0F5795}" type="slidenum">
              <a:rPr lang="en-US"/>
              <a:pPr/>
              <a:t>46</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E935D-80D5-458F-9EA8-4AFA5E413B66}" type="slidenum">
              <a:rPr lang="en-US"/>
              <a:pPr/>
              <a:t>47</a:t>
            </a:fld>
            <a:endParaRPr 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159AE-51E2-4C60-8AB8-5FED1B303996}" type="slidenum">
              <a:rPr lang="en-US"/>
              <a:pPr/>
              <a:t>48</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8A7FA-DC8F-4617-947E-7FE91C44E5B6}" type="slidenum">
              <a:rPr lang="en-US"/>
              <a:pPr/>
              <a:t>49</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D2936-A363-414C-A53F-81FDED5CB221}" type="slidenum">
              <a:rPr lang="en-US"/>
              <a:pPr/>
              <a:t>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7D871-888F-441E-B6B3-45B9DE698B14}" type="slidenum">
              <a:rPr lang="en-US"/>
              <a:pPr/>
              <a:t>50</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6929A-6868-4802-A51B-06DF5D092E27}" type="slidenum">
              <a:rPr lang="en-US"/>
              <a:pPr/>
              <a:t>51</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DC078-77F8-4DA1-87C7-533601392174}" type="slidenum">
              <a:rPr lang="en-US"/>
              <a:pPr/>
              <a:t>52</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142EF-A7E0-40B9-9B50-72DFCFA75E4E}" type="slidenum">
              <a:rPr lang="en-US"/>
              <a:pPr/>
              <a:t>53</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41977-0E28-4A1F-B958-77FA8E03CB3A}" type="slidenum">
              <a:rPr lang="en-US"/>
              <a:pPr/>
              <a:t>54</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62155-D7BC-42A5-A0B8-C818597D74FF}" type="slidenum">
              <a:rPr lang="en-US"/>
              <a:pPr/>
              <a:t>55</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A415C-AD4A-42A6-B74D-318402ACB4EB}" type="slidenum">
              <a:rPr lang="en-US"/>
              <a:pPr/>
              <a:t>56</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5AA49-DCA5-4961-A4DF-6DF23F4B037A}" type="slidenum">
              <a:rPr lang="en-US"/>
              <a:pPr/>
              <a:t>57</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C38A1-BC74-4D12-9008-BA93971D950E}" type="slidenum">
              <a:rPr lang="en-US"/>
              <a:pPr/>
              <a:t>58</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8E83E-8AE6-43B8-A444-1A2421F1275C}" type="slidenum">
              <a:rPr lang="en-US"/>
              <a:pPr/>
              <a:t>59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4699-8004-4A17-81AD-B3C245C18DE7}" type="slidenum">
              <a:rPr lang="en-US"/>
              <a:pPr/>
              <a:t>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E5FBC-B3B8-40D6-A300-F54B7C1B9C12}" type="slidenum">
              <a:rPr lang="en-US"/>
              <a:pPr/>
              <a:t>60</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488FC-B220-4B5D-BEF9-570BFF92915D}" type="slidenum">
              <a:rPr lang="en-US"/>
              <a:pPr/>
              <a:t>61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19728-39CB-4A23-BAB9-B1C38DE3FDEE}" type="slidenum">
              <a:rPr lang="en-US"/>
              <a:pPr/>
              <a:t>62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2996A-18C4-416D-9F76-4D793B45F55B}" type="slidenum">
              <a:rPr lang="en-US"/>
              <a:pPr/>
              <a:t>63</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3C211-7072-43CC-9B05-73C1C2F4903E}" type="slidenum">
              <a:rPr lang="en-US"/>
              <a:pPr/>
              <a:t>64</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EFCCE-6072-424B-A9CC-5EBEE2399116}" type="slidenum">
              <a:rPr lang="en-US"/>
              <a:pPr/>
              <a:t>65</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F6CAA-4938-442C-BFF6-484A907601A1}" type="slidenum">
              <a:rPr lang="en-US"/>
              <a:pPr/>
              <a:t>66</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D3CB6-3FBE-404D-9790-C8281295E7A9}" type="slidenum">
              <a:rPr lang="en-US"/>
              <a:pPr/>
              <a:t>67</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13BFC-C502-403F-9BC8-AB702D8B0974}" type="slidenum">
              <a:rPr lang="en-US"/>
              <a:pPr/>
              <a:t>68</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CB364-5FF5-4356-9B67-5618C5886879}" type="slidenum">
              <a:rPr lang="en-US"/>
              <a:pPr/>
              <a:t>69</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3C92E-F0FC-4C16-96BF-5EF977169A10}" type="slidenum">
              <a:rPr lang="en-US"/>
              <a:pPr/>
              <a:t>7</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2F53D-3EA2-4C9B-9774-7A656D14779B}" type="slidenum">
              <a:rPr lang="en-US"/>
              <a:pPr/>
              <a:t>70</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F26DB-23EB-449A-AA95-CDD994C5B296}" type="slidenum">
              <a:rPr lang="en-US"/>
              <a:pPr/>
              <a:t>71</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188E3F-1C5C-4583-AD6A-AA98DB38FA4D}" type="slidenum">
              <a:rPr lang="en-US"/>
              <a:pPr/>
              <a:t>72</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B832F-4503-48B1-8DE0-4DAA8CC3421F}" type="slidenum">
              <a:rPr lang="en-US"/>
              <a:pPr/>
              <a:t>73</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41DBD-7220-48D9-BC4D-0A8720289F4B}" type="slidenum">
              <a:rPr lang="en-US"/>
              <a:pPr/>
              <a:t>74</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F28CF9-6262-41CD-B417-F8170632DFAD}" type="slidenum">
              <a:rPr lang="en-US"/>
              <a:pPr/>
              <a:t>75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1FBA8-94F9-446F-BFE5-0727C9D350A1}" type="slidenum">
              <a:rPr lang="en-US"/>
              <a:pPr/>
              <a:t>76</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C42A0-B06B-4FC5-BF86-039AB4D68201}" type="slidenum">
              <a:rPr lang="en-US"/>
              <a:pPr/>
              <a:t>77</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2FADE-3FE5-4D0D-958E-816F76A9D2FA}" type="slidenum">
              <a:rPr lang="en-US"/>
              <a:pPr/>
              <a:t>78</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21DCD-5B76-423C-9417-26DF05FAFC4B}" type="slidenum">
              <a:rPr lang="en-US"/>
              <a:pPr/>
              <a:t>79</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EB46-5096-4779-AEBD-A1D9BC46C3B3}" type="slidenum">
              <a:rPr lang="en-US"/>
              <a:pPr/>
              <a:t>8</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C39C7-DE4D-4111-9969-05F696B1E5FA}" type="slidenum">
              <a:rPr lang="en-US"/>
              <a:pPr/>
              <a:t>80</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259A0-F62A-4421-91AB-7A58C5929220}" type="slidenum">
              <a:rPr lang="en-US"/>
              <a:pPr/>
              <a:t>81</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DB2DF-F1BB-4169-BE49-9FC478D4E125}" type="slidenum">
              <a:rPr lang="en-US"/>
              <a:pPr/>
              <a:t>82</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1139F-4774-4269-87E3-719BC41F75B9}" type="slidenum">
              <a:rPr lang="en-US"/>
              <a:pPr/>
              <a:t>83</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AAE3A-AAA9-4B4F-BE03-143BDD422241}" type="slidenum">
              <a:rPr lang="en-US"/>
              <a:pPr/>
              <a:t>84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1C8EE-7AB3-434A-AD78-8DB9D370DC84}" type="slidenum">
              <a:rPr lang="en-US"/>
              <a:pPr/>
              <a:t>85</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E8664-1589-451D-B3DA-93A896FD2D8E}" type="slidenum">
              <a:rPr lang="en-US"/>
              <a:pPr/>
              <a:t>86</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C61E7C-3476-4B55-B35D-F30DA4073287}" type="slidenum">
              <a:rPr lang="en-US"/>
              <a:pPr/>
              <a:t>87</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F1CA9-D81B-4ABE-A5D5-325D931F4045}" type="slidenum">
              <a:rPr lang="en-US"/>
              <a:pPr/>
              <a:t>88</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AD77F-A38B-471F-8E5F-D99E3C9CE110}" type="slidenum">
              <a:rPr lang="en-US"/>
              <a:pPr/>
              <a:t>89</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1C11C-4C3D-4904-AEA7-2D6EBA95DBE2}" type="slidenum">
              <a:rPr lang="en-US"/>
              <a:pPr/>
              <a:t>9</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B38E7-BCC4-4A97-B550-507D578A3DB0}" type="slidenum">
              <a:rPr lang="en-US"/>
              <a:pPr/>
              <a:t>90</a:t>
            </a:fld>
            <a:endParaRPr lang="en-US"/>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E7FC4-F10D-42C8-A2F6-CA58FE0D7CEE}" type="slidenum">
              <a:rPr lang="en-US"/>
              <a:pPr/>
              <a:t>91</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66798-1426-492D-A853-6B3C37773A90}" type="slidenum">
              <a:rPr lang="en-US"/>
              <a:pPr/>
              <a:t>92</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18ED4-F3C3-47AB-8DE7-B930C86BC31C}" type="slidenum">
              <a:rPr lang="en-US"/>
              <a:pPr/>
              <a:t>93</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B66CF-AC1B-4D94-86F4-25747DA806B8}" type="slidenum">
              <a:rPr lang="en-US"/>
              <a:pPr/>
              <a:t>94</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328FA-48B8-40D6-90CC-9398C2E75120}" type="slidenum">
              <a:rPr lang="en-US"/>
              <a:pPr/>
              <a:t>95</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6323F-C51B-4EE0-B4A3-3F1FC5CB8E4C}" type="slidenum">
              <a:rPr lang="en-US"/>
              <a:pPr/>
              <a:t>96</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4C7BD-FEB5-43BC-B889-05EA4E20A34A}" type="slidenum">
              <a:rPr lang="en-US"/>
              <a:pPr/>
              <a:t>97</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8E1D7-C267-4C74-9EAB-1DB4E4FEA743}" type="slidenum">
              <a:rPr lang="en-US"/>
              <a:pPr/>
              <a:t>98</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32FF0-CF29-46CE-860F-21BB70AA9445}" type="slidenum">
              <a:rPr lang="en-US"/>
              <a:pPr/>
              <a:t>99</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FAAF4C-644C-4311-9CEA-5C5CF84ABC6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25DA6E-BB1D-47F4-A7C2-D34EE690B566}"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6E42B0-9B84-44CE-97B0-AD3E6D65260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843165-581D-496E-841F-464741AD518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4ADADF8-351A-43F8-86E6-C998B866591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9608432-E00C-4B7B-9EED-A192E8B199E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DFFC4F6-6452-4029-8E30-A559B3A7C0A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D4C655C-A1FF-4E2C-B59E-DC341164FE3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F780E8-4C04-4B90-BCE9-54086EA1A81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6FEAFD-3CE9-4A59-9805-20759973BF3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78B5B4-DD43-4856-8753-B322ED345798}"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69AC4D-D42E-4C6A-8819-2057865CAF1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56E22B-C318-40A7-9091-C8F720CE4A5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92E2BAF-B236-4DE0-A5DC-8E5A7D4E56C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CD3FFE1-5E2D-43BD-9B45-AE976AF2345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33CE49B-8998-48F7-95E8-1408C32C3497}"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D7130E-20C0-4199-A05E-74D25711548B}"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899E5C-53A4-4FDF-B92F-039253094412}"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0F6D04-6DC2-4FEA-AA9D-533B5B840949}"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62CD2B-FEB8-443D-8C96-C308F0BD2681}"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4ADADF8-351A-43F8-86E6-C998B8665912}"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9608432-E00C-4B7B-9EED-A192E8B199EB}"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DFFC4F6-6452-4029-8E30-A559B3A7C0A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8D9FE2-B0D3-41CF-BB4C-DAF265B058C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D4C655C-A1FF-4E2C-B59E-DC341164FE31}"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E8703B-6666-4C3A-8A3B-63544F24D77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73FF2A-2259-44B8-838F-B93B99E71C8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398418-C9F7-4BDB-B529-5DADCAE45225}"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C65CF4-14B4-4DE6-BC8C-F9554237D906}"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B100F57-2393-4751-A077-E2EE8F583AD7}"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2382A16-5B5D-4A36-8550-9D5CEDCFC8D3}"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0C140B6-B5AE-4E8F-8E9B-297822D41A42}"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41978D-E70D-4113-A8B1-284FD65D3D69}"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1217A9-1CAB-4A72-B47D-BD9223E85C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5C64F2-DF57-4783-8B9E-9602220F03B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EA19DE-79CB-46F6-BDB7-1809AB2987F8}"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6DC9E1-7196-46A0-BE97-F1A906F28C57}"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989345-D4BE-4270-B0A2-64665A429310}"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39B67B-C350-4756-8276-90835CD3FC43}"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1B907-AA2E-453E-A150-EC6049AD5208}"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D6C513-E454-43F2-B426-F60A2385267A}"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B580DA4-B26C-4FE0-9E43-E8798404E564}"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2C7050B-883C-4B8A-BCB8-DFABC6E800EB}"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7C9774B-674B-4C58-BC92-C2FF1D6CCD36}"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C1BFC1-1963-49A4-A467-60C34A03975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5AE06B-65AB-473E-B13E-8AEA553CFF89}"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4E9F84-9AF2-475F-A32E-83B0F25E85CC}"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AA8216-F3E7-4E24-95E9-DCA63D3175E4}"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39E8F6-1DFF-48FC-859C-72222A669074}"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9571C8-56D3-4FD8-B509-C19FDB7029BD}"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195EDB-03C2-49A0-BD72-A061271AEEBB}"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0A833E-90D7-48CA-8187-B3B9151ACA6B}"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A85866-BBF2-431A-ACA5-15D5B9614567}"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420078A-4855-4A76-B483-E50EF7B840B6}"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5BBC743-3E19-4D73-9269-6DD73B70F580}"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094654-71B8-47D5-94A7-D839E0F6A2F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095EA19-341D-478B-ABBF-E5EC0DB89DE1}"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4B564A-7AF4-42DE-8AD6-A50CE5CE3584}"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E8D3C6-410C-47A8-A3F9-64639A570499}"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84C79E-528C-41BD-A378-D92B5AF93648}"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DDB27-287B-43F5-90E2-8D63F285481D}"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55A972-2CA9-4326-92DB-D39800A0D1BE}"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7C8E55-E10A-413F-B098-27AB39E51477}"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741E79-4988-480F-A59D-E95E36E449E4}"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336E9A-8B1E-4468-BE3A-BBB797F885AD}"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B0CE27-2F9E-4280-B1F6-C8619DDC30AD}"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1BC6C16-A7E7-4C6A-927B-9FD63E997F9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A38E929-1032-4975-9132-A786457E24A1}"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D18F130-C863-4F1D-AFD7-7533EE625162}"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DBD097-3A38-4E56-A1E6-E0EC258AF6F1}"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F0B688-B46F-4355-A71D-39F56C3E20F9}"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7D8B65-2B3F-4CDA-80A7-87A7DB2E3E39}"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85AC8F-42E9-43C9-95AE-78C1E69F537A}"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4ADADF8-351A-43F8-86E6-C998B8665912}"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9608432-E00C-4B7B-9EED-A192E8B199EB}"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DFFC4F6-6452-4029-8E30-A559B3A7C0A0}"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D4C655C-A1FF-4E2C-B59E-DC341164FE31}"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DA6E2A-CEC8-4F8A-8D37-84702DC56C6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54DE3C-DA06-4E2B-BD4A-DE9AFA234BDE}"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860C7D-34ED-4C62-BFDF-488313BBAA15}"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7548E9-A39D-4D53-B326-303D655C018E}"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625AAE-0CDA-4683-B4C7-D3426A58619E}"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54E3B8B-862C-444D-B853-B7CD8C37D530}"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FD7A76-1500-4FBA-8D10-7006B667C0E7}"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12D0251-828B-45D9-935B-1EA5B51B9D8F}"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99954F-A2B6-4DF8-BCB6-6EA64C42741A}"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3EB0DF-82C3-470A-BE5A-2D9394DBC5EB}"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28BB4C-433C-4449-AAB8-B5D74F78DB84}"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E146E6-4006-4D15-8E50-CF0008B720B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8ACCB6-534D-40AB-A341-3F75B6F3E418}"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085A85-98CA-472C-AADF-45656CDFC993}"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316FB0-3E0F-4F08-867B-AE1302E72F9C}"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CCDF19-3AE4-4180-9938-75A59DCF0628}"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41D162-250F-4BAB-8F7A-29EE2B05C5DC}"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B016832-EB0C-4A33-A77B-C80C77F1191E}"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7696658-5D69-41BD-992F-2245044CF459}"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5E5B167-C36F-4503-A11E-EC4C253DC631}"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6822A1-DFF8-4D83-9D91-0C1903382DDE}"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F915D6-E459-418C-9BB6-218B231F4D99}"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C2C3A7-E6CB-4C7E-ADA6-736C02CBC20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3.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4.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5.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6.jpeg"/><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7.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8.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B9894C6-7EA9-4E0E-A87A-FA8E98193B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753" r:id="rId12"/>
    <p:sldLayoutId id="2147483754" r:id="rId13"/>
    <p:sldLayoutId id="2147483755" r:id="rId14"/>
    <p:sldLayoutId id="2147483756" r:id="rId15"/>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95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85800" y="2667000"/>
            <a:ext cx="7772400" cy="3459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F4CDCA8-93FF-4325-8A09-3B355C1A86C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749" r:id="rId12"/>
    <p:sldLayoutId id="2147483750" r:id="rId13"/>
    <p:sldLayoutId id="2147483751" r:id="rId14"/>
    <p:sldLayoutId id="2147483752" r:id="rId15"/>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9FE3523-69B4-4554-81A2-F9D010BF72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4368EA8-F894-45EE-817C-65D408C5F9E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295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685800" y="2667000"/>
            <a:ext cx="7772400" cy="3459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8731E63-4E03-42FA-BDEC-C2BF1CDE7B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0EA00D6-40E9-41FA-B748-CDCC49AD28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45" r:id="rId12"/>
    <p:sldLayoutId id="2147483746" r:id="rId13"/>
    <p:sldLayoutId id="2147483747" r:id="rId14"/>
    <p:sldLayoutId id="2147483748" r:id="rId15"/>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2FE0D2-D63F-4B0E-B676-D559C9E1417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1295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2667000"/>
            <a:ext cx="7772400" cy="3459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6A0A401-3051-4967-ABD5-4E350A8FE85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5.xml"/></Relationships>
</file>

<file path=ppt/slides/_rels/slide1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5.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5.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4.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5.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5.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4.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4.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4.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914400" y="1371600"/>
            <a:ext cx="7467600" cy="2155825"/>
          </a:xfrm>
        </p:spPr>
        <p:txBody>
          <a:bodyPr/>
          <a:lstStyle/>
          <a:p>
            <a:r>
              <a:rPr lang="en-US" sz="4000" dirty="0">
                <a:solidFill>
                  <a:schemeClr val="tx1"/>
                </a:solidFill>
                <a:latin typeface="Lucida Handwriting" pitchFamily="66" charset="0"/>
              </a:rPr>
              <a:t>CENTRAL AUDITORY PROCESSING DISORDERS</a:t>
            </a:r>
            <a:br>
              <a:rPr lang="en-US" sz="4000" dirty="0">
                <a:solidFill>
                  <a:schemeClr val="tx1"/>
                </a:solidFill>
                <a:latin typeface="Lucida Handwriting" pitchFamily="66" charset="0"/>
              </a:rPr>
            </a:br>
            <a:r>
              <a:rPr lang="en-US" sz="4000" dirty="0">
                <a:solidFill>
                  <a:schemeClr val="tx1"/>
                </a:solidFill>
                <a:latin typeface="Lucida Handwriting" pitchFamily="66" charset="0"/>
              </a:rPr>
              <a:t>evaluation</a:t>
            </a:r>
          </a:p>
        </p:txBody>
      </p:sp>
      <p:sp>
        <p:nvSpPr>
          <p:cNvPr id="4" name="Slide Number Placeholder 5"/>
          <p:cNvSpPr>
            <a:spLocks noGrp="1"/>
          </p:cNvSpPr>
          <p:nvPr>
            <p:ph type="sldNum" sz="quarter" idx="12"/>
          </p:nvPr>
        </p:nvSpPr>
        <p:spPr/>
        <p:txBody>
          <a:bodyPr/>
          <a:lstStyle/>
          <a:p>
            <a:fld id="{2089D507-D5E5-452F-903F-4F9F8F0DDB5F}" type="slidenum">
              <a:rPr lang="en-US"/>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idx="1"/>
          </p:nvPr>
        </p:nvSpPr>
        <p:spPr>
          <a:xfrm>
            <a:off x="457200" y="1295400"/>
            <a:ext cx="8229600" cy="4373563"/>
          </a:xfrm>
        </p:spPr>
        <p:txBody>
          <a:bodyPr/>
          <a:lstStyle/>
          <a:p>
            <a:pPr>
              <a:lnSpc>
                <a:spcPct val="90000"/>
              </a:lnSpc>
              <a:buFont typeface="Wingdings" pitchFamily="2" charset="2"/>
              <a:buChar char="F"/>
            </a:pPr>
            <a:r>
              <a:rPr lang="en-US" sz="2000" dirty="0">
                <a:solidFill>
                  <a:schemeClr val="tx1"/>
                </a:solidFill>
              </a:rPr>
              <a:t>Be aware of the various central auditory abilities these tests assert to measure the relevance of these abilities</a:t>
            </a:r>
          </a:p>
          <a:p>
            <a:pPr>
              <a:lnSpc>
                <a:spcPct val="90000"/>
              </a:lnSpc>
              <a:buFont typeface="Wingdings" pitchFamily="2" charset="2"/>
              <a:buChar char="F"/>
            </a:pPr>
            <a:endParaRPr lang="en-US" sz="2000" dirty="0">
              <a:solidFill>
                <a:schemeClr val="tx1"/>
              </a:solidFill>
            </a:endParaRPr>
          </a:p>
          <a:p>
            <a:pPr>
              <a:lnSpc>
                <a:spcPct val="90000"/>
              </a:lnSpc>
              <a:buFont typeface="Wingdings" pitchFamily="2" charset="2"/>
              <a:buChar char="F"/>
            </a:pPr>
            <a:r>
              <a:rPr lang="en-US" sz="2000" dirty="0">
                <a:solidFill>
                  <a:schemeClr val="tx1"/>
                </a:solidFill>
              </a:rPr>
              <a:t>Be familiar with a wide variety of central tests in terms of their sensitivity and specificity</a:t>
            </a:r>
          </a:p>
          <a:p>
            <a:pPr>
              <a:lnSpc>
                <a:spcPct val="90000"/>
              </a:lnSpc>
              <a:buFont typeface="Wingdings" pitchFamily="2" charset="2"/>
              <a:buChar char="F"/>
            </a:pPr>
            <a:endParaRPr lang="en-US" sz="2000" dirty="0">
              <a:solidFill>
                <a:schemeClr val="tx1"/>
              </a:solidFill>
            </a:endParaRPr>
          </a:p>
          <a:p>
            <a:pPr>
              <a:lnSpc>
                <a:spcPct val="90000"/>
              </a:lnSpc>
              <a:buFont typeface="Wingdings" pitchFamily="2" charset="2"/>
              <a:buChar char="F"/>
            </a:pPr>
            <a:r>
              <a:rPr lang="en-US" sz="2000" dirty="0">
                <a:solidFill>
                  <a:schemeClr val="tx1"/>
                </a:solidFill>
              </a:rPr>
              <a:t>Be aware of the many variables that can influence an evaluation and their possible effects on test results.</a:t>
            </a:r>
          </a:p>
          <a:p>
            <a:pPr>
              <a:lnSpc>
                <a:spcPct val="9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B6C25E0F-5796-457D-A4AA-5AAB98ED890D}" type="slidenum">
              <a:rPr lang="en-US"/>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AutoShape 3"/>
          <p:cNvSpPr>
            <a:spLocks noGrp="1" noChangeArrowheads="1"/>
          </p:cNvSpPr>
          <p:nvPr>
            <p:ph idx="1"/>
          </p:nvPr>
        </p:nvSpPr>
        <p:spPr>
          <a:xfrm>
            <a:off x="152400" y="228600"/>
            <a:ext cx="8991600" cy="6324600"/>
          </a:xfrm>
          <a:prstGeom prst="bracePair">
            <a:avLst>
              <a:gd name="adj" fmla="val 8333"/>
            </a:avLst>
          </a:prstGeom>
          <a:ln/>
        </p:spPr>
        <p:txBody>
          <a:bodyPr/>
          <a:lstStyle/>
          <a:p>
            <a:pPr>
              <a:lnSpc>
                <a:spcPct val="90000"/>
              </a:lnSpc>
              <a:buFontTx/>
              <a:buNone/>
            </a:pPr>
            <a:r>
              <a:rPr lang="en-US">
                <a:solidFill>
                  <a:schemeClr val="tx1"/>
                </a:solidFill>
              </a:rPr>
              <a:t>Time Compressed Speech:</a:t>
            </a:r>
          </a:p>
          <a:p>
            <a:pPr>
              <a:lnSpc>
                <a:spcPct val="90000"/>
              </a:lnSpc>
              <a:buFontTx/>
              <a:buNone/>
            </a:pPr>
            <a:endParaRPr lang="en-US">
              <a:solidFill>
                <a:schemeClr val="tx1"/>
              </a:solidFill>
            </a:endParaRPr>
          </a:p>
          <a:p>
            <a:pPr>
              <a:lnSpc>
                <a:spcPct val="90000"/>
              </a:lnSpc>
              <a:buFontTx/>
              <a:buBlip>
                <a:blip r:embed="rId3"/>
              </a:buBlip>
            </a:pPr>
            <a:r>
              <a:rPr lang="en-US" sz="2400">
                <a:solidFill>
                  <a:schemeClr val="tx1"/>
                </a:solidFill>
              </a:rPr>
              <a:t>Another way to reduce redundancy of a speech signal is to alter the temporal aspects of the signal.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Speech can temporally be altered in a variety of ways.</a:t>
            </a:r>
          </a:p>
          <a:p>
            <a:pPr>
              <a:lnSpc>
                <a:spcPct val="90000"/>
              </a:lnSpc>
            </a:pPr>
            <a:r>
              <a:rPr lang="en-US" sz="2400">
                <a:solidFill>
                  <a:schemeClr val="tx1"/>
                </a:solidFill>
              </a:rPr>
              <a:t>Speaker can simply talk fast</a:t>
            </a:r>
          </a:p>
          <a:p>
            <a:pPr>
              <a:lnSpc>
                <a:spcPct val="90000"/>
              </a:lnSpc>
            </a:pPr>
            <a:r>
              <a:rPr lang="en-US" sz="2400">
                <a:solidFill>
                  <a:schemeClr val="tx1"/>
                </a:solidFill>
              </a:rPr>
              <a:t>Recorded material can be           accelerated speech</a:t>
            </a:r>
          </a:p>
          <a:p>
            <a:pPr>
              <a:lnSpc>
                <a:spcPct val="90000"/>
              </a:lnSpc>
              <a:buFontTx/>
              <a:buNone/>
            </a:pPr>
            <a:r>
              <a:rPr lang="en-US" sz="2400">
                <a:solidFill>
                  <a:schemeClr val="tx1"/>
                </a:solidFill>
              </a:rPr>
              <a:t>     played back at a higher seed</a:t>
            </a:r>
          </a:p>
          <a:p>
            <a:pPr>
              <a:lnSpc>
                <a:spcPct val="90000"/>
              </a:lnSpc>
              <a:buFontTx/>
              <a:buNone/>
            </a:pPr>
            <a:endParaRPr lang="en-US" sz="2400">
              <a:solidFill>
                <a:schemeClr val="tx1"/>
              </a:solidFill>
            </a:endParaRPr>
          </a:p>
          <a:p>
            <a:pPr>
              <a:lnSpc>
                <a:spcPct val="90000"/>
              </a:lnSpc>
              <a:buFontTx/>
              <a:buBlip>
                <a:blip r:embed="rId3"/>
              </a:buBlip>
            </a:pPr>
            <a:r>
              <a:rPr lang="en-US" sz="2400">
                <a:solidFill>
                  <a:schemeClr val="tx1"/>
                </a:solidFill>
              </a:rPr>
              <a:t>Bocca (1958) &amp; Calearo and Lazzaroni (1957) were the first to use recorded accelerated speech to evaluate patients with lesions of auditory cortex.</a:t>
            </a:r>
          </a:p>
        </p:txBody>
      </p:sp>
      <p:sp>
        <p:nvSpPr>
          <p:cNvPr id="4" name="Slide Number Placeholder 5"/>
          <p:cNvSpPr>
            <a:spLocks noGrp="1"/>
          </p:cNvSpPr>
          <p:nvPr>
            <p:ph type="sldNum" sz="quarter" idx="12"/>
          </p:nvPr>
        </p:nvSpPr>
        <p:spPr/>
        <p:txBody>
          <a:bodyPr/>
          <a:lstStyle/>
          <a:p>
            <a:fld id="{A098725E-660B-488B-8825-CC4A2DAE4CD1}" type="slidenum">
              <a:rPr lang="en-US"/>
              <a:pPr/>
              <a:t>100</a:t>
            </a:fld>
            <a:endParaRPr lang="en-US"/>
          </a:p>
        </p:txBody>
      </p:sp>
      <p:sp>
        <p:nvSpPr>
          <p:cNvPr id="185349" name="AutoShape 5"/>
          <p:cNvSpPr>
            <a:spLocks/>
          </p:cNvSpPr>
          <p:nvPr/>
        </p:nvSpPr>
        <p:spPr bwMode="auto">
          <a:xfrm>
            <a:off x="5181600" y="3505200"/>
            <a:ext cx="533400" cy="990600"/>
          </a:xfrm>
          <a:prstGeom prst="rightBrace">
            <a:avLst>
              <a:gd name="adj1" fmla="val 15476"/>
              <a:gd name="adj2" fmla="val 47023"/>
            </a:avLst>
          </a:prstGeom>
          <a:noFill/>
          <a:ln w="9525">
            <a:solidFill>
              <a:schemeClr val="tx1"/>
            </a:solidFill>
            <a:round/>
            <a:headEnd/>
            <a:tailEnd/>
          </a:ln>
          <a:effectLst/>
        </p:spPr>
        <p:txBody>
          <a:bodyPr wrap="none" anchor="ctr"/>
          <a:lstStyle/>
          <a:p>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idx="1"/>
          </p:nvPr>
        </p:nvSpPr>
        <p:spPr>
          <a:xfrm>
            <a:off x="762000" y="381000"/>
            <a:ext cx="6934200" cy="6019800"/>
          </a:xfrm>
        </p:spPr>
        <p:txBody>
          <a:bodyPr/>
          <a:lstStyle/>
          <a:p>
            <a:pPr>
              <a:lnSpc>
                <a:spcPct val="90000"/>
              </a:lnSpc>
              <a:buFontTx/>
              <a:buBlip>
                <a:blip r:embed="rId3"/>
              </a:buBlip>
            </a:pPr>
            <a:r>
              <a:rPr lang="en-US" sz="2400">
                <a:solidFill>
                  <a:schemeClr val="tx1"/>
                </a:solidFill>
              </a:rPr>
              <a:t>Currently, electronic time compression is used to reduce the duration of a tape recorded speech signal without altering its frequency characteristics (Fairbanks et al.,1954).</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Time compressed speech is generally described in the percentage of temporal reduction, i.e., 30% time compressed speech in which 30% of the signal has been removed in small units.</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Beasley et al,. (1972) found that recognition of monosyllables decreased gradually for normal listeners as time compression increased from 30% to 60% and that recognition was drastically reduced for 70% compression.</a:t>
            </a:r>
          </a:p>
          <a:p>
            <a:pPr>
              <a:lnSpc>
                <a:spcPct val="90000"/>
              </a:lnSpc>
            </a:pPr>
            <a:endParaRPr lang="en-US" sz="3600">
              <a:solidFill>
                <a:schemeClr val="tx1"/>
              </a:solidFill>
            </a:endParaRPr>
          </a:p>
        </p:txBody>
      </p:sp>
      <p:sp>
        <p:nvSpPr>
          <p:cNvPr id="3" name="Slide Number Placeholder 5"/>
          <p:cNvSpPr>
            <a:spLocks noGrp="1"/>
          </p:cNvSpPr>
          <p:nvPr>
            <p:ph type="sldNum" sz="quarter" idx="12"/>
          </p:nvPr>
        </p:nvSpPr>
        <p:spPr/>
        <p:txBody>
          <a:bodyPr/>
          <a:lstStyle/>
          <a:p>
            <a:fld id="{B01BCAFE-B270-417A-85B2-095C4DDCA925}" type="slidenum">
              <a:rPr lang="en-US"/>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idx="1"/>
          </p:nvPr>
        </p:nvSpPr>
        <p:spPr>
          <a:xfrm>
            <a:off x="762000" y="457200"/>
            <a:ext cx="7848600" cy="6096000"/>
          </a:xfrm>
        </p:spPr>
        <p:txBody>
          <a:bodyPr/>
          <a:lstStyle/>
          <a:p>
            <a:pPr>
              <a:lnSpc>
                <a:spcPct val="80000"/>
              </a:lnSpc>
              <a:buFontTx/>
              <a:buBlip>
                <a:blip r:embed="rId3"/>
              </a:buBlip>
            </a:pPr>
            <a:r>
              <a:rPr lang="en-US" sz="2400">
                <a:solidFill>
                  <a:schemeClr val="tx1"/>
                </a:solidFill>
              </a:rPr>
              <a:t>The Tonal Speech  &amp; Materials for Auditory Perceptual Assessment compact disc (1992) includes the NU 6 word lists (female speaker) at 45% and 65% time compression, and combined with 0.3-sec reverberation.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45% compression rate may be more useful as a clinical tool, because the 65% rate appears to be quite difficult even for normal listeners.</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Time compressed speech has typically been used to assess patients with cortical lesions.</a:t>
            </a:r>
          </a:p>
          <a:p>
            <a:pPr>
              <a:lnSpc>
                <a:spcPct val="80000"/>
              </a:lnSpc>
              <a:buFontTx/>
              <a:buBlip>
                <a:blip r:embed="rId3"/>
              </a:buBlip>
            </a:pPr>
            <a:endParaRPr lang="en-US" sz="2400">
              <a:solidFill>
                <a:schemeClr val="tx1"/>
              </a:solidFill>
            </a:endParaRPr>
          </a:p>
          <a:p>
            <a:pPr>
              <a:lnSpc>
                <a:spcPct val="80000"/>
              </a:lnSpc>
              <a:buClr>
                <a:srgbClr val="006666"/>
              </a:buClr>
              <a:buFont typeface="Wingdings" pitchFamily="2" charset="2"/>
              <a:buChar char="F"/>
            </a:pPr>
            <a:r>
              <a:rPr lang="en-US" sz="2400">
                <a:solidFill>
                  <a:schemeClr val="tx1"/>
                </a:solidFill>
              </a:rPr>
              <a:t> Kurdziel et al,. (1976) reported reduced performance for the contralateral ears of patients with diffuse temporal lobe lesions primarily due to CVA, especially for 60% compression combination.</a:t>
            </a:r>
          </a:p>
          <a:p>
            <a:pPr>
              <a:lnSpc>
                <a:spcPct val="8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C639D7E8-DDDF-407E-91DC-93BC2EA35F88}" type="slidenum">
              <a:rPr lang="en-US"/>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idx="1"/>
          </p:nvPr>
        </p:nvSpPr>
        <p:spPr>
          <a:xfrm>
            <a:off x="228600" y="228600"/>
            <a:ext cx="8763000" cy="6248400"/>
          </a:xfrm>
        </p:spPr>
        <p:txBody>
          <a:bodyPr/>
          <a:lstStyle/>
          <a:p>
            <a:pPr>
              <a:lnSpc>
                <a:spcPct val="80000"/>
              </a:lnSpc>
              <a:buFontTx/>
              <a:buNone/>
            </a:pPr>
            <a:r>
              <a:rPr lang="en-US" sz="2800" b="1">
                <a:solidFill>
                  <a:schemeClr val="tx1"/>
                </a:solidFill>
              </a:rPr>
              <a:t>REVERBERATION:</a:t>
            </a:r>
            <a:r>
              <a:rPr lang="en-US" sz="2000">
                <a:solidFill>
                  <a:schemeClr val="tx1"/>
                </a:solidFill>
              </a:rPr>
              <a:t> </a:t>
            </a:r>
          </a:p>
          <a:p>
            <a:pPr>
              <a:lnSpc>
                <a:spcPct val="80000"/>
              </a:lnSpc>
              <a:buFontTx/>
              <a:buNone/>
            </a:pPr>
            <a:endParaRPr lang="en-US" sz="2000">
              <a:solidFill>
                <a:schemeClr val="tx1"/>
              </a:solidFill>
            </a:endParaRPr>
          </a:p>
          <a:p>
            <a:pPr>
              <a:lnSpc>
                <a:spcPct val="80000"/>
              </a:lnSpc>
              <a:buFontTx/>
              <a:buNone/>
            </a:pPr>
            <a:r>
              <a:rPr lang="en-US" sz="2000" b="1">
                <a:solidFill>
                  <a:schemeClr val="tx1"/>
                </a:solidFill>
                <a:latin typeface="Times New Roman" pitchFamily="18" charset="0"/>
              </a:rPr>
              <a:t>Tonal and Speech Materials for Auditory Perceptual Assessment </a:t>
            </a:r>
            <a:r>
              <a:rPr lang="en-US" sz="2000">
                <a:solidFill>
                  <a:schemeClr val="tx1"/>
                </a:solidFill>
                <a:latin typeface="Times New Roman" pitchFamily="18" charset="0"/>
              </a:rPr>
              <a:t>(1992); Richard Wilson </a:t>
            </a:r>
          </a:p>
          <a:p>
            <a:pPr>
              <a:lnSpc>
                <a:spcPct val="80000"/>
              </a:lnSpc>
            </a:pPr>
            <a:endParaRPr lang="en-US" sz="2000">
              <a:solidFill>
                <a:schemeClr val="tx1"/>
              </a:solidFill>
              <a:latin typeface="Times New Roman" pitchFamily="18" charset="0"/>
            </a:endParaRPr>
          </a:p>
          <a:p>
            <a:pPr>
              <a:lnSpc>
                <a:spcPct val="80000"/>
              </a:lnSpc>
            </a:pPr>
            <a:r>
              <a:rPr lang="en-US" sz="2000">
                <a:solidFill>
                  <a:schemeClr val="tx1"/>
                </a:solidFill>
                <a:latin typeface="Times New Roman" pitchFamily="18" charset="0"/>
              </a:rPr>
              <a:t>Reverberation is the persistence of an acoustic signal (echo) that occurs in an enclosed space. The degree of reverberation may be defined by the time required for a signal to decay 60 dB following offset of the signal (Wilson, Preece, Salamon, Sperry &amp; Bornstein, 1994).</a:t>
            </a:r>
          </a:p>
          <a:p>
            <a:pPr>
              <a:lnSpc>
                <a:spcPct val="80000"/>
              </a:lnSpc>
            </a:pPr>
            <a:endParaRPr lang="en-US" sz="2000">
              <a:solidFill>
                <a:schemeClr val="tx1"/>
              </a:solidFill>
              <a:latin typeface="Times New Roman" pitchFamily="18" charset="0"/>
            </a:endParaRPr>
          </a:p>
          <a:p>
            <a:pPr>
              <a:lnSpc>
                <a:spcPct val="80000"/>
              </a:lnSpc>
            </a:pPr>
            <a:r>
              <a:rPr lang="en-US" sz="2000">
                <a:solidFill>
                  <a:schemeClr val="tx1"/>
                </a:solidFill>
                <a:latin typeface="Times New Roman" pitchFamily="18" charset="0"/>
              </a:rPr>
              <a:t>As reverberation time increases, recognition of subsequent words decreases (Helfer &amp; Wilber, 1990).</a:t>
            </a:r>
          </a:p>
          <a:p>
            <a:pPr>
              <a:lnSpc>
                <a:spcPct val="80000"/>
              </a:lnSpc>
            </a:pPr>
            <a:endParaRPr lang="en-US" sz="2000">
              <a:solidFill>
                <a:schemeClr val="tx1"/>
              </a:solidFill>
              <a:latin typeface="Times New Roman" pitchFamily="18" charset="0"/>
            </a:endParaRPr>
          </a:p>
          <a:p>
            <a:pPr>
              <a:lnSpc>
                <a:spcPct val="80000"/>
              </a:lnSpc>
            </a:pPr>
            <a:r>
              <a:rPr lang="en-US" sz="2000">
                <a:solidFill>
                  <a:schemeClr val="tx1"/>
                </a:solidFill>
                <a:latin typeface="Times New Roman" pitchFamily="18" charset="0"/>
              </a:rPr>
              <a:t>It is most often used in conjunction with other low redundancy tests to increase the degree of difficulty in the test procedure (multiplicative effect). </a:t>
            </a:r>
          </a:p>
          <a:p>
            <a:pPr>
              <a:lnSpc>
                <a:spcPct val="80000"/>
              </a:lnSpc>
            </a:pPr>
            <a:endParaRPr lang="en-US" sz="2000">
              <a:solidFill>
                <a:schemeClr val="tx1"/>
              </a:solidFill>
              <a:latin typeface="Times New Roman" pitchFamily="18" charset="0"/>
            </a:endParaRPr>
          </a:p>
          <a:p>
            <a:pPr>
              <a:lnSpc>
                <a:spcPct val="80000"/>
              </a:lnSpc>
            </a:pPr>
            <a:r>
              <a:rPr lang="en-US" sz="2000">
                <a:solidFill>
                  <a:schemeClr val="tx1"/>
                </a:solidFill>
                <a:latin typeface="Times New Roman" pitchFamily="18" charset="0"/>
              </a:rPr>
              <a:t>Test consists of 45% and 65% time pressed NU-6 word lists with reverberation added. 65% compression is difficult for normal listeners; 45% may be more appropriate for clinical use.</a:t>
            </a:r>
          </a:p>
          <a:p>
            <a:pPr>
              <a:lnSpc>
                <a:spcPct val="80000"/>
              </a:lnSpc>
            </a:pPr>
            <a:endParaRPr lang="en-US" sz="2000">
              <a:solidFill>
                <a:schemeClr val="tx1"/>
              </a:solidFill>
            </a:endParaRPr>
          </a:p>
          <a:p>
            <a:pPr>
              <a:lnSpc>
                <a:spcPct val="80000"/>
              </a:lnSpc>
            </a:pPr>
            <a:endParaRPr lang="en-US" sz="2000">
              <a:solidFill>
                <a:schemeClr val="tx1"/>
              </a:solidFill>
            </a:endParaRPr>
          </a:p>
        </p:txBody>
      </p:sp>
      <p:sp>
        <p:nvSpPr>
          <p:cNvPr id="3" name="Slide Number Placeholder 5"/>
          <p:cNvSpPr>
            <a:spLocks noGrp="1"/>
          </p:cNvSpPr>
          <p:nvPr>
            <p:ph type="sldNum" sz="quarter" idx="12"/>
          </p:nvPr>
        </p:nvSpPr>
        <p:spPr/>
        <p:txBody>
          <a:bodyPr/>
          <a:lstStyle/>
          <a:p>
            <a:fld id="{CB2B8DD7-8C7A-4283-899E-E88F6F0B1754}" type="slidenum">
              <a:rPr lang="en-US"/>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Rectangle 4"/>
          <p:cNvSpPr>
            <a:spLocks noGrp="1" noChangeArrowheads="1"/>
          </p:cNvSpPr>
          <p:nvPr>
            <p:ph type="ctrTitle"/>
          </p:nvPr>
        </p:nvSpPr>
        <p:spPr>
          <a:xfrm>
            <a:off x="609600" y="838200"/>
            <a:ext cx="7772400" cy="1470025"/>
          </a:xfrm>
        </p:spPr>
        <p:txBody>
          <a:bodyPr/>
          <a:lstStyle/>
          <a:p>
            <a:r>
              <a:rPr lang="en-US">
                <a:solidFill>
                  <a:schemeClr val="tx1"/>
                </a:solidFill>
              </a:rPr>
              <a:t>SPEECH-IN-NOISE TESTS</a:t>
            </a:r>
          </a:p>
        </p:txBody>
      </p:sp>
      <p:sp>
        <p:nvSpPr>
          <p:cNvPr id="445445" name="Rectangle 5"/>
          <p:cNvSpPr>
            <a:spLocks noGrp="1" noChangeArrowheads="1"/>
          </p:cNvSpPr>
          <p:nvPr>
            <p:ph type="subTitle" idx="1"/>
          </p:nvPr>
        </p:nvSpPr>
        <p:spPr>
          <a:xfrm>
            <a:off x="1371600" y="2819400"/>
            <a:ext cx="6781800" cy="1752600"/>
          </a:xfrm>
        </p:spPr>
        <p:txBody>
          <a:bodyPr/>
          <a:lstStyle/>
          <a:p>
            <a:pPr marL="609600" indent="-609600" algn="l">
              <a:lnSpc>
                <a:spcPct val="90000"/>
              </a:lnSpc>
              <a:buFontTx/>
              <a:buAutoNum type="arabicPeriod"/>
            </a:pPr>
            <a:r>
              <a:rPr lang="en-US" sz="2400">
                <a:solidFill>
                  <a:schemeClr val="tx1"/>
                </a:solidFill>
              </a:rPr>
              <a:t>SSI-ICM</a:t>
            </a:r>
          </a:p>
          <a:p>
            <a:pPr marL="609600" indent="-609600" algn="l">
              <a:lnSpc>
                <a:spcPct val="90000"/>
              </a:lnSpc>
              <a:buFontTx/>
              <a:buAutoNum type="arabicPeriod"/>
            </a:pPr>
            <a:endParaRPr lang="en-US" sz="2400">
              <a:solidFill>
                <a:schemeClr val="tx1"/>
              </a:solidFill>
            </a:endParaRPr>
          </a:p>
          <a:p>
            <a:pPr marL="609600" indent="-609600" algn="l">
              <a:lnSpc>
                <a:spcPct val="90000"/>
              </a:lnSpc>
              <a:buFontTx/>
              <a:buAutoNum type="arabicPeriod"/>
            </a:pPr>
            <a:r>
              <a:rPr lang="en-US" sz="2400">
                <a:solidFill>
                  <a:schemeClr val="tx1"/>
                </a:solidFill>
              </a:rPr>
              <a:t>GOLDMAN-FRISTOE-WOODCOCK TEST FOR AUDITORY DISCRIMINATION</a:t>
            </a:r>
          </a:p>
        </p:txBody>
      </p:sp>
      <p:sp>
        <p:nvSpPr>
          <p:cNvPr id="4" name="Slide Number Placeholder 5"/>
          <p:cNvSpPr>
            <a:spLocks noGrp="1"/>
          </p:cNvSpPr>
          <p:nvPr>
            <p:ph type="sldNum" sz="quarter" idx="12"/>
          </p:nvPr>
        </p:nvSpPr>
        <p:spPr/>
        <p:txBody>
          <a:bodyPr/>
          <a:lstStyle/>
          <a:p>
            <a:fld id="{F673322C-0F4F-4F03-9A36-89F6E574569B}" type="slidenum">
              <a:rPr lang="en-US"/>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a:xfrm>
            <a:off x="457200" y="152400"/>
            <a:ext cx="8229600" cy="6477000"/>
          </a:xfrm>
        </p:spPr>
        <p:txBody>
          <a:bodyPr/>
          <a:lstStyle/>
          <a:p>
            <a:pPr>
              <a:lnSpc>
                <a:spcPct val="80000"/>
              </a:lnSpc>
              <a:buFontTx/>
              <a:buNone/>
            </a:pPr>
            <a:r>
              <a:rPr lang="en-US" sz="3600">
                <a:solidFill>
                  <a:schemeClr val="tx1"/>
                </a:solidFill>
              </a:rPr>
              <a:t>Speech-in-Noise:</a:t>
            </a:r>
          </a:p>
          <a:p>
            <a:pPr>
              <a:lnSpc>
                <a:spcPct val="80000"/>
              </a:lnSpc>
              <a:buFontTx/>
              <a:buNone/>
            </a:pPr>
            <a:endParaRPr lang="en-US" sz="2400">
              <a:solidFill>
                <a:schemeClr val="tx1"/>
              </a:solidFill>
            </a:endParaRPr>
          </a:p>
          <a:p>
            <a:pPr>
              <a:lnSpc>
                <a:spcPct val="80000"/>
              </a:lnSpc>
              <a:buFontTx/>
              <a:buBlip>
                <a:blip r:embed="rId3"/>
              </a:buBlip>
            </a:pPr>
            <a:r>
              <a:rPr lang="en-US" sz="2400">
                <a:solidFill>
                  <a:schemeClr val="tx1"/>
                </a:solidFill>
              </a:rPr>
              <a:t>These tests reduce the redundancy of the speech signal by adding background noise to the signal.</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They have been shown to be marginally sensitive to CAPD.</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White noise is used in conjunction with standardized PB list (NU 6).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The signal-to-noise ratio that is elected is critical (0 -10dB).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A conventional audiometer and standardized recorded monosyllabic word lists are required for administration of the test. </a:t>
            </a:r>
          </a:p>
          <a:p>
            <a:pPr>
              <a:lnSpc>
                <a:spcPct val="8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CB87C4C9-743D-436A-9779-60E7E8CBEB11}" type="slidenum">
              <a:rPr lang="en-US"/>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idx="1"/>
          </p:nvPr>
        </p:nvSpPr>
        <p:spPr>
          <a:xfrm>
            <a:off x="762000" y="685800"/>
            <a:ext cx="7086600" cy="5334000"/>
          </a:xfrm>
        </p:spPr>
        <p:txBody>
          <a:bodyPr/>
          <a:lstStyle/>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Before conducting speech-in-noise testing, it is important </a:t>
            </a:r>
            <a:r>
              <a:rPr lang="en-US" sz="2400" i="1">
                <a:solidFill>
                  <a:schemeClr val="tx1"/>
                </a:solidFill>
              </a:rPr>
              <a:t>to obtain normative data</a:t>
            </a:r>
            <a:r>
              <a:rPr lang="en-US" sz="2400">
                <a:solidFill>
                  <a:schemeClr val="tx1"/>
                </a:solidFill>
              </a:rPr>
              <a:t> for the material used and assure that the signal to noise ratio reported is indeed the signal-to-noise ratio delivered to the ear.</a:t>
            </a:r>
          </a:p>
          <a:p>
            <a:pPr>
              <a:lnSpc>
                <a:spcPct val="80000"/>
              </a:lnSpc>
              <a:buFontTx/>
              <a:buNone/>
            </a:pPr>
            <a:endParaRPr lang="en-US" sz="2400">
              <a:solidFill>
                <a:schemeClr val="tx1"/>
              </a:solidFill>
            </a:endParaRP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Here the primary signal and competing message are premixed at various S/N ratios for monaural presentations.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The accompanying manual suggests that the primary sentences be presented at 30dBHL, and the S/N ratio be varied in 10dB steps from 20 dBHL to 50dBHL. </a:t>
            </a:r>
          </a:p>
          <a:p>
            <a:pPr>
              <a:lnSpc>
                <a:spcPct val="8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3195BAB8-D34A-418B-85A4-6F682B810E2A}" type="slidenum">
              <a:rPr lang="en-US"/>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Grp="1" noChangeArrowheads="1"/>
          </p:cNvSpPr>
          <p:nvPr>
            <p:ph idx="1"/>
          </p:nvPr>
        </p:nvSpPr>
        <p:spPr>
          <a:xfrm>
            <a:off x="457200" y="533400"/>
            <a:ext cx="8229600" cy="5715000"/>
          </a:xfrm>
        </p:spPr>
        <p:txBody>
          <a:bodyPr/>
          <a:lstStyle/>
          <a:p>
            <a:pPr>
              <a:lnSpc>
                <a:spcPct val="90000"/>
              </a:lnSpc>
              <a:buFontTx/>
              <a:buNone/>
            </a:pPr>
            <a:r>
              <a:rPr lang="en-US" sz="2800" b="1">
                <a:solidFill>
                  <a:schemeClr val="tx1"/>
                </a:solidFill>
              </a:rPr>
              <a:t>A: </a:t>
            </a:r>
            <a:r>
              <a:rPr lang="en-US" sz="2400" b="1">
                <a:solidFill>
                  <a:schemeClr val="tx1"/>
                </a:solidFill>
              </a:rPr>
              <a:t>SYNTHETIC SENTENCE IDENTIFICATION WITH IPSILATERAL COMPETING MESSAGE (SSI-ICM):</a:t>
            </a:r>
          </a:p>
          <a:p>
            <a:pPr>
              <a:lnSpc>
                <a:spcPct val="90000"/>
              </a:lnSpc>
              <a:buFontTx/>
              <a:buNone/>
            </a:pPr>
            <a:endParaRPr lang="en-US" sz="2400" b="1">
              <a:solidFill>
                <a:schemeClr val="tx1"/>
              </a:solidFill>
            </a:endParaRPr>
          </a:p>
          <a:p>
            <a:pPr>
              <a:lnSpc>
                <a:spcPct val="90000"/>
              </a:lnSpc>
              <a:buFontTx/>
              <a:buNone/>
            </a:pPr>
            <a:r>
              <a:rPr lang="en-US" sz="2400">
                <a:solidFill>
                  <a:schemeClr val="tx1"/>
                </a:solidFill>
              </a:rPr>
              <a:t>Sensitive to : lower brainstem lesions.</a:t>
            </a:r>
          </a:p>
          <a:p>
            <a:pPr>
              <a:lnSpc>
                <a:spcPct val="90000"/>
              </a:lnSpc>
              <a:buFontTx/>
              <a:buNone/>
            </a:pPr>
            <a:r>
              <a:rPr lang="en-US" sz="2400">
                <a:solidFill>
                  <a:schemeClr val="tx1"/>
                </a:solidFill>
              </a:rPr>
              <a:t>Assesses: auditory closure</a:t>
            </a:r>
          </a:p>
          <a:p>
            <a:pPr>
              <a:lnSpc>
                <a:spcPct val="90000"/>
              </a:lnSpc>
              <a:buFontTx/>
              <a:buNone/>
            </a:pPr>
            <a:endParaRPr lang="en-US" sz="2400">
              <a:solidFill>
                <a:schemeClr val="tx1"/>
              </a:solidFill>
            </a:endParaRPr>
          </a:p>
          <a:p>
            <a:pPr>
              <a:lnSpc>
                <a:spcPct val="90000"/>
              </a:lnSpc>
              <a:buFontTx/>
              <a:buBlip>
                <a:blip r:embed="rId3"/>
              </a:buBlip>
            </a:pPr>
            <a:r>
              <a:rPr lang="en-US" sz="2400">
                <a:solidFill>
                  <a:schemeClr val="tx1"/>
                </a:solidFill>
              </a:rPr>
              <a:t>Of the many tests of speech-in-noise in use today, the most comprehensive normative and validity studies have been presented for the Synthetic Sentence Identification test with Ipsilateral Competing Message (SSI-ICM).</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Sentences that are systematically altered from the standard rules of grammar and syntax were developed into a test to serve as an adjunct to standard speech Audiometry (Speaks &amp; Jerger 1965). </a:t>
            </a:r>
          </a:p>
          <a:p>
            <a:pPr>
              <a:lnSpc>
                <a:spcPct val="90000"/>
              </a:lnSpc>
              <a:buFontTx/>
              <a:buBlip>
                <a:blip r:embed="rId3"/>
              </a:buBlip>
            </a:pPr>
            <a:endParaRPr lang="en-US" sz="2400">
              <a:solidFill>
                <a:schemeClr val="tx1"/>
              </a:solidFill>
            </a:endParaRPr>
          </a:p>
          <a:p>
            <a:pPr>
              <a:lnSpc>
                <a:spcPct val="9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2EA87B36-44F9-4D1B-9AAF-BD8E9F3391BC}" type="slidenum">
              <a:rPr lang="en-US"/>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7" name="Rectangle 3"/>
          <p:cNvSpPr>
            <a:spLocks noGrp="1" noChangeArrowheads="1"/>
          </p:cNvSpPr>
          <p:nvPr>
            <p:ph idx="1"/>
          </p:nvPr>
        </p:nvSpPr>
        <p:spPr>
          <a:xfrm>
            <a:off x="457200" y="609600"/>
            <a:ext cx="8229600" cy="5516563"/>
          </a:xfrm>
        </p:spPr>
        <p:txBody>
          <a:bodyPr/>
          <a:lstStyle/>
          <a:p>
            <a:pPr>
              <a:lnSpc>
                <a:spcPct val="90000"/>
              </a:lnSpc>
              <a:buFontTx/>
              <a:buBlip>
                <a:blip r:embed="rId3"/>
              </a:buBlip>
            </a:pPr>
            <a:r>
              <a:rPr lang="en-US" sz="2400">
                <a:solidFill>
                  <a:schemeClr val="tx1"/>
                </a:solidFill>
              </a:rPr>
              <a:t>When they were found to be too easy, the same synthetic sentences were used in a competing message paradigm for measuring functions of the central nervous system (Jerger &amp; Jerger, 1954).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The rationale for using this technique was to benefit from the sentence structure, a rapidly changing acoustical pattern with time and avoiding the use of monosyllabic words.</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Both the limited meaningfulness of the sentences and the use of a closed message set response mode reduced the dependence on linguistic and memory skills.</a:t>
            </a: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87EF0E8F-0EB5-4AB0-A378-94BD0572AADF}" type="slidenum">
              <a:rPr lang="en-US"/>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7" name="Rectangle 3"/>
          <p:cNvSpPr>
            <a:spLocks noGrp="1" noChangeArrowheads="1"/>
          </p:cNvSpPr>
          <p:nvPr>
            <p:ph idx="1"/>
          </p:nvPr>
        </p:nvSpPr>
        <p:spPr>
          <a:xfrm>
            <a:off x="457200" y="381000"/>
            <a:ext cx="8229600" cy="5715000"/>
          </a:xfrm>
        </p:spPr>
        <p:txBody>
          <a:bodyPr/>
          <a:lstStyle/>
          <a:p>
            <a:pPr>
              <a:lnSpc>
                <a:spcPct val="80000"/>
              </a:lnSpc>
              <a:buFontTx/>
              <a:buBlip>
                <a:blip r:embed="rId3"/>
              </a:buBlip>
            </a:pPr>
            <a:endParaRPr lang="en-US" sz="2400">
              <a:solidFill>
                <a:schemeClr val="tx1"/>
              </a:solidFill>
            </a:endParaRP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Thus in this procedure one would have to identify which of the 10 sentences was presented.</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The SSI procedure uses synthetic sentences produced by a male speaker with competition ( a male speaker reading a story about the life of Davy Crockett) in the same ear.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Here the primary signal and competing message are premixed at various S/N ratios for monaural presentation. Each ear is tested separately.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Recommended for listeners with normal hearing sensitivity at 500, 1000 and 2000 Hz. </a:t>
            </a:r>
          </a:p>
          <a:p>
            <a:pPr>
              <a:lnSpc>
                <a:spcPct val="8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BDAFEF3E-0553-4E25-B779-48DFCCE89F77}" type="slidenum">
              <a:rPr lang="en-US"/>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457200" y="762000"/>
            <a:ext cx="8229600" cy="5364163"/>
          </a:xfrm>
        </p:spPr>
        <p:txBody>
          <a:bodyPr/>
          <a:lstStyle/>
          <a:p>
            <a:pPr>
              <a:buFontTx/>
              <a:buNone/>
            </a:pPr>
            <a:r>
              <a:rPr lang="en-US" dirty="0">
                <a:solidFill>
                  <a:schemeClr val="tx1"/>
                </a:solidFill>
              </a:rPr>
              <a:t>What is the best test for CAP?</a:t>
            </a:r>
          </a:p>
          <a:p>
            <a:pPr>
              <a:buFontTx/>
              <a:buNone/>
            </a:pPr>
            <a:endParaRPr lang="en-US" dirty="0">
              <a:solidFill>
                <a:schemeClr val="tx1"/>
              </a:solidFill>
            </a:endParaRPr>
          </a:p>
          <a:p>
            <a:pPr>
              <a:buFont typeface="Wingdings" pitchFamily="2" charset="2"/>
              <a:buChar char="v"/>
            </a:pPr>
            <a:r>
              <a:rPr lang="en-US" sz="2000" dirty="0">
                <a:solidFill>
                  <a:schemeClr val="tx1"/>
                </a:solidFill>
              </a:rPr>
              <a:t>If central assessment is undertaken with an eye toward identification of the underlying deficient processes and development of a deficit-specific management plan, then the assessment procedure must tap a variety of mechanisms.</a:t>
            </a:r>
          </a:p>
          <a:p>
            <a:pPr>
              <a:buFont typeface="Wingdings" pitchFamily="2" charset="2"/>
              <a:buChar char="v"/>
            </a:pPr>
            <a:endParaRPr lang="en-US" sz="2000" dirty="0">
              <a:solidFill>
                <a:schemeClr val="tx1"/>
              </a:solidFill>
            </a:endParaRPr>
          </a:p>
          <a:p>
            <a:pPr>
              <a:buFont typeface="Wingdings" pitchFamily="2" charset="2"/>
              <a:buChar char="v"/>
            </a:pPr>
            <a:r>
              <a:rPr lang="en-US" sz="2000" dirty="0">
                <a:solidFill>
                  <a:schemeClr val="tx1"/>
                </a:solidFill>
              </a:rPr>
              <a:t>It is the audiologist’s responsibility to assess all the factors that affect hearing in the child or adult, and this includes evaluation of the central auditory system. </a:t>
            </a:r>
          </a:p>
        </p:txBody>
      </p:sp>
      <p:sp>
        <p:nvSpPr>
          <p:cNvPr id="3" name="Slide Number Placeholder 5"/>
          <p:cNvSpPr>
            <a:spLocks noGrp="1"/>
          </p:cNvSpPr>
          <p:nvPr>
            <p:ph type="sldNum" sz="quarter" idx="12"/>
          </p:nvPr>
        </p:nvSpPr>
        <p:spPr/>
        <p:txBody>
          <a:bodyPr/>
          <a:lstStyle/>
          <a:p>
            <a:fld id="{F9BB0399-AB47-4A0C-A1C2-60AFC1593960}" type="slidenum">
              <a:rPr lang="en-US"/>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5" name="Rectangle 3"/>
          <p:cNvSpPr>
            <a:spLocks noGrp="1" noChangeArrowheads="1"/>
          </p:cNvSpPr>
          <p:nvPr>
            <p:ph idx="1"/>
          </p:nvPr>
        </p:nvSpPr>
        <p:spPr>
          <a:xfrm>
            <a:off x="457200" y="838200"/>
            <a:ext cx="8229600" cy="5181600"/>
          </a:xfrm>
        </p:spPr>
        <p:txBody>
          <a:bodyPr/>
          <a:lstStyle/>
          <a:p>
            <a:pPr>
              <a:lnSpc>
                <a:spcPct val="90000"/>
              </a:lnSpc>
              <a:buFontTx/>
              <a:buBlip>
                <a:blip r:embed="rId3"/>
              </a:buBlip>
            </a:pPr>
            <a:r>
              <a:rPr lang="en-US" sz="2400">
                <a:solidFill>
                  <a:schemeClr val="tx1"/>
                </a:solidFill>
              </a:rPr>
              <a:t>Sentences are 10 third order approximations of English sentences, resembling nonsense sentences.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Presented to target ear while competing message of continuous discourse is presented to the same ear at premixed signal/noise ratios.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Listener is required to choose which sentence was heard from a printed list.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The individual ear score is calculated by taking the average of the percent correct at 0dB S/N and -20 dB S/N.</a:t>
            </a:r>
          </a:p>
          <a:p>
            <a:pPr>
              <a:lnSpc>
                <a:spcPct val="90000"/>
              </a:lnSpc>
              <a:buFontTx/>
              <a:buNone/>
            </a:pPr>
            <a:endParaRPr lang="en-US" sz="2400">
              <a:solidFill>
                <a:schemeClr val="tx1"/>
              </a:solidFill>
            </a:endParaRPr>
          </a:p>
          <a:p>
            <a:pPr>
              <a:lnSpc>
                <a:spcPct val="90000"/>
              </a:lnSpc>
            </a:pPr>
            <a:endParaRPr lang="en-US" sz="2400" i="1">
              <a:solidFill>
                <a:schemeClr val="tx1"/>
              </a:solidFill>
            </a:endParaRPr>
          </a:p>
          <a:p>
            <a:pPr>
              <a:lnSpc>
                <a:spcPct val="90000"/>
              </a:lnSpc>
            </a:pPr>
            <a:endParaRPr lang="en-US" sz="2400" i="1">
              <a:solidFill>
                <a:schemeClr val="tx1"/>
              </a:solidFill>
            </a:endParaRPr>
          </a:p>
        </p:txBody>
      </p:sp>
      <p:sp>
        <p:nvSpPr>
          <p:cNvPr id="3" name="Slide Number Placeholder 5"/>
          <p:cNvSpPr>
            <a:spLocks noGrp="1"/>
          </p:cNvSpPr>
          <p:nvPr>
            <p:ph type="sldNum" sz="quarter" idx="12"/>
          </p:nvPr>
        </p:nvSpPr>
        <p:spPr/>
        <p:txBody>
          <a:bodyPr/>
          <a:lstStyle/>
          <a:p>
            <a:fld id="{B27ABEDE-0AD1-46F0-AB7C-77DD36E349F8}" type="slidenum">
              <a:rPr lang="en-US"/>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5" name="Rectangle 3"/>
          <p:cNvSpPr>
            <a:spLocks noGrp="1" noChangeArrowheads="1"/>
          </p:cNvSpPr>
          <p:nvPr>
            <p:ph idx="1"/>
          </p:nvPr>
        </p:nvSpPr>
        <p:spPr>
          <a:xfrm>
            <a:off x="457200" y="762000"/>
            <a:ext cx="8229600" cy="5364163"/>
          </a:xfrm>
        </p:spPr>
        <p:txBody>
          <a:bodyPr/>
          <a:lstStyle/>
          <a:p>
            <a:pPr>
              <a:lnSpc>
                <a:spcPct val="90000"/>
              </a:lnSpc>
              <a:buFontTx/>
              <a:buNone/>
            </a:pPr>
            <a:r>
              <a:rPr lang="en-US" sz="2400">
                <a:solidFill>
                  <a:schemeClr val="tx1"/>
                </a:solidFill>
              </a:rPr>
              <a:t>Procedure: </a:t>
            </a:r>
          </a:p>
          <a:p>
            <a:pPr>
              <a:lnSpc>
                <a:spcPct val="90000"/>
              </a:lnSpc>
              <a:buFontTx/>
              <a:buNone/>
            </a:pPr>
            <a:r>
              <a:rPr lang="en-US" sz="2400">
                <a:solidFill>
                  <a:schemeClr val="tx1"/>
                </a:solidFill>
              </a:rPr>
              <a:t>Primary sentences should be presented at 30dBHL and S/N ratio be varied in 10dB steps from 20dBHL (+10dB S/N) to 50 dBHL (-20dB S/N)</a:t>
            </a:r>
          </a:p>
          <a:p>
            <a:pPr>
              <a:lnSpc>
                <a:spcPct val="90000"/>
              </a:lnSpc>
              <a:buFontTx/>
              <a:buNone/>
            </a:pPr>
            <a:r>
              <a:rPr lang="en-US" sz="2400">
                <a:solidFill>
                  <a:schemeClr val="tx1"/>
                </a:solidFill>
              </a:rPr>
              <a:t> </a:t>
            </a:r>
          </a:p>
          <a:p>
            <a:pPr>
              <a:lnSpc>
                <a:spcPct val="90000"/>
              </a:lnSpc>
              <a:buFontTx/>
              <a:buNone/>
            </a:pPr>
            <a:r>
              <a:rPr lang="en-US" sz="2400">
                <a:solidFill>
                  <a:schemeClr val="tx1"/>
                </a:solidFill>
              </a:rPr>
              <a:t>Eg: </a:t>
            </a:r>
            <a:r>
              <a:rPr lang="en-US" sz="2400" i="1">
                <a:solidFill>
                  <a:schemeClr val="tx1"/>
                </a:solidFill>
              </a:rPr>
              <a:t>1. Small boat with a picture has become</a:t>
            </a:r>
          </a:p>
          <a:p>
            <a:pPr>
              <a:lnSpc>
                <a:spcPct val="90000"/>
              </a:lnSpc>
              <a:buFontTx/>
              <a:buNone/>
            </a:pPr>
            <a:r>
              <a:rPr lang="en-US" sz="2400" i="1">
                <a:solidFill>
                  <a:schemeClr val="tx1"/>
                </a:solidFill>
              </a:rPr>
              <a:t>      2. Go change your car color is red</a:t>
            </a:r>
          </a:p>
          <a:p>
            <a:pPr>
              <a:lnSpc>
                <a:spcPct val="90000"/>
              </a:lnSpc>
              <a:buFontTx/>
              <a:buNone/>
            </a:pPr>
            <a:r>
              <a:rPr lang="en-US" sz="2400" i="1">
                <a:solidFill>
                  <a:schemeClr val="tx1"/>
                </a:solidFill>
              </a:rPr>
              <a:t>      3. Down by the time is real enough</a:t>
            </a:r>
          </a:p>
          <a:p>
            <a:pPr>
              <a:lnSpc>
                <a:spcPct val="90000"/>
              </a:lnSpc>
              <a:buFontTx/>
              <a:buNone/>
            </a:pPr>
            <a:endParaRPr lang="en-US" sz="2400" i="1">
              <a:solidFill>
                <a:schemeClr val="tx1"/>
              </a:solidFill>
            </a:endParaRPr>
          </a:p>
          <a:p>
            <a:pPr>
              <a:lnSpc>
                <a:spcPct val="90000"/>
              </a:lnSpc>
              <a:buFontTx/>
              <a:buNone/>
            </a:pPr>
            <a:r>
              <a:rPr lang="en-US" sz="2400">
                <a:solidFill>
                  <a:schemeClr val="tx1"/>
                </a:solidFill>
              </a:rPr>
              <a:t>Speech-in-noise tests are particularly </a:t>
            </a:r>
            <a:r>
              <a:rPr lang="en-US" sz="2400" i="1">
                <a:solidFill>
                  <a:schemeClr val="tx1"/>
                </a:solidFill>
              </a:rPr>
              <a:t>affected by peripheral hearing</a:t>
            </a:r>
            <a:r>
              <a:rPr lang="en-US" sz="2400">
                <a:solidFill>
                  <a:schemeClr val="tx1"/>
                </a:solidFill>
              </a:rPr>
              <a:t> loss. It is well known that even persons with mild hearing losses have difficulty understanding speech in noise.</a:t>
            </a:r>
          </a:p>
          <a:p>
            <a:pPr>
              <a:lnSpc>
                <a:spcPct val="90000"/>
              </a:lnSpc>
              <a:buFontTx/>
              <a:buNone/>
            </a:pPr>
            <a:endParaRPr lang="en-US" sz="2400" i="1">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72269FA1-A65F-43FD-913E-F698D238458A}" type="slidenum">
              <a:rPr lang="en-US"/>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idx="1"/>
          </p:nvPr>
        </p:nvSpPr>
        <p:spPr>
          <a:xfrm>
            <a:off x="457200" y="381000"/>
            <a:ext cx="8229600" cy="6324600"/>
          </a:xfrm>
        </p:spPr>
        <p:txBody>
          <a:bodyPr/>
          <a:lstStyle/>
          <a:p>
            <a:pPr>
              <a:lnSpc>
                <a:spcPct val="80000"/>
              </a:lnSpc>
              <a:buFontTx/>
              <a:buNone/>
            </a:pPr>
            <a:r>
              <a:rPr lang="en-US" sz="2000" b="1">
                <a:solidFill>
                  <a:schemeClr val="tx1"/>
                </a:solidFill>
              </a:rPr>
              <a:t>B: GOLDMAN-FRISTOE-WOODCOCK (GFW)</a:t>
            </a:r>
          </a:p>
          <a:p>
            <a:pPr>
              <a:lnSpc>
                <a:spcPct val="80000"/>
              </a:lnSpc>
              <a:buFontTx/>
              <a:buNone/>
            </a:pPr>
            <a:endParaRPr lang="en-US" sz="2000" b="1">
              <a:solidFill>
                <a:schemeClr val="tx1"/>
              </a:solidFill>
            </a:endParaRPr>
          </a:p>
          <a:p>
            <a:pPr>
              <a:lnSpc>
                <a:spcPct val="80000"/>
              </a:lnSpc>
              <a:buFontTx/>
              <a:buNone/>
            </a:pPr>
            <a:r>
              <a:rPr lang="en-US" sz="2000">
                <a:solidFill>
                  <a:schemeClr val="tx1"/>
                </a:solidFill>
              </a:rPr>
              <a:t>Sensitive to: lower brainstem lesion</a:t>
            </a:r>
          </a:p>
          <a:p>
            <a:pPr>
              <a:lnSpc>
                <a:spcPct val="80000"/>
              </a:lnSpc>
              <a:buFontTx/>
              <a:buNone/>
            </a:pPr>
            <a:r>
              <a:rPr lang="en-US" sz="2000">
                <a:solidFill>
                  <a:schemeClr val="tx1"/>
                </a:solidFill>
              </a:rPr>
              <a:t>Assesses: auditory discrimination.</a:t>
            </a:r>
          </a:p>
          <a:p>
            <a:pPr>
              <a:lnSpc>
                <a:spcPct val="80000"/>
              </a:lnSpc>
              <a:buFontTx/>
              <a:buNone/>
            </a:pPr>
            <a:endParaRPr lang="en-US" sz="2000" b="1">
              <a:solidFill>
                <a:schemeClr val="tx1"/>
              </a:solidFill>
            </a:endParaRPr>
          </a:p>
          <a:p>
            <a:pPr>
              <a:lnSpc>
                <a:spcPct val="80000"/>
              </a:lnSpc>
              <a:buFontTx/>
              <a:buBlip>
                <a:blip r:embed="rId3"/>
              </a:buBlip>
            </a:pPr>
            <a:r>
              <a:rPr lang="en-US" sz="2000" b="1">
                <a:solidFill>
                  <a:schemeClr val="tx1"/>
                </a:solidFill>
              </a:rPr>
              <a:t>It is a psycho-educational test. </a:t>
            </a:r>
          </a:p>
          <a:p>
            <a:pPr>
              <a:lnSpc>
                <a:spcPct val="80000"/>
              </a:lnSpc>
              <a:buFontTx/>
              <a:buBlip>
                <a:blip r:embed="rId3"/>
              </a:buBlip>
            </a:pPr>
            <a:endParaRPr lang="en-US" sz="2000" b="1">
              <a:solidFill>
                <a:schemeClr val="tx1"/>
              </a:solidFill>
            </a:endParaRPr>
          </a:p>
          <a:p>
            <a:pPr>
              <a:lnSpc>
                <a:spcPct val="80000"/>
              </a:lnSpc>
              <a:buFontTx/>
              <a:buBlip>
                <a:blip r:embed="rId3"/>
              </a:buBlip>
            </a:pPr>
            <a:r>
              <a:rPr lang="en-US" sz="2000" b="1">
                <a:solidFill>
                  <a:schemeClr val="tx1"/>
                </a:solidFill>
              </a:rPr>
              <a:t>It is designed to measure several auditory perceptual skills including </a:t>
            </a:r>
          </a:p>
          <a:p>
            <a:pPr>
              <a:lnSpc>
                <a:spcPct val="80000"/>
              </a:lnSpc>
              <a:buFont typeface="Wingdings" pitchFamily="2" charset="2"/>
              <a:buChar char="ü"/>
            </a:pPr>
            <a:r>
              <a:rPr lang="en-US" sz="2000" b="1">
                <a:solidFill>
                  <a:schemeClr val="tx1"/>
                </a:solidFill>
              </a:rPr>
              <a:t>selective attention, </a:t>
            </a:r>
          </a:p>
          <a:p>
            <a:pPr>
              <a:lnSpc>
                <a:spcPct val="80000"/>
              </a:lnSpc>
              <a:buFont typeface="Wingdings" pitchFamily="2" charset="2"/>
              <a:buChar char="ü"/>
            </a:pPr>
            <a:r>
              <a:rPr lang="en-US" sz="2000" b="1">
                <a:solidFill>
                  <a:schemeClr val="tx1"/>
                </a:solidFill>
              </a:rPr>
              <a:t>discrimination, </a:t>
            </a:r>
          </a:p>
          <a:p>
            <a:pPr>
              <a:lnSpc>
                <a:spcPct val="80000"/>
              </a:lnSpc>
              <a:buFont typeface="Wingdings" pitchFamily="2" charset="2"/>
              <a:buChar char="ü"/>
            </a:pPr>
            <a:r>
              <a:rPr lang="en-US" sz="2000" b="1">
                <a:solidFill>
                  <a:schemeClr val="tx1"/>
                </a:solidFill>
              </a:rPr>
              <a:t>recognition memory, </a:t>
            </a:r>
          </a:p>
          <a:p>
            <a:pPr>
              <a:lnSpc>
                <a:spcPct val="80000"/>
              </a:lnSpc>
              <a:buFont typeface="Wingdings" pitchFamily="2" charset="2"/>
              <a:buChar char="ü"/>
            </a:pPr>
            <a:r>
              <a:rPr lang="en-US" sz="2000" b="1">
                <a:solidFill>
                  <a:schemeClr val="tx1"/>
                </a:solidFill>
              </a:rPr>
              <a:t>memory for content, </a:t>
            </a:r>
          </a:p>
          <a:p>
            <a:pPr>
              <a:lnSpc>
                <a:spcPct val="80000"/>
              </a:lnSpc>
              <a:buFont typeface="Wingdings" pitchFamily="2" charset="2"/>
              <a:buChar char="ü"/>
            </a:pPr>
            <a:r>
              <a:rPr lang="en-US" sz="2000" b="1">
                <a:solidFill>
                  <a:schemeClr val="tx1"/>
                </a:solidFill>
              </a:rPr>
              <a:t>memory for sequence, </a:t>
            </a:r>
          </a:p>
          <a:p>
            <a:pPr>
              <a:lnSpc>
                <a:spcPct val="80000"/>
              </a:lnSpc>
              <a:buFont typeface="Wingdings" pitchFamily="2" charset="2"/>
              <a:buChar char="ü"/>
            </a:pPr>
            <a:r>
              <a:rPr lang="en-US" sz="2000" b="1">
                <a:solidFill>
                  <a:schemeClr val="tx1"/>
                </a:solidFill>
              </a:rPr>
              <a:t>sound mimicry, </a:t>
            </a:r>
          </a:p>
          <a:p>
            <a:pPr>
              <a:lnSpc>
                <a:spcPct val="80000"/>
              </a:lnSpc>
              <a:buFont typeface="Wingdings" pitchFamily="2" charset="2"/>
              <a:buChar char="ü"/>
            </a:pPr>
            <a:r>
              <a:rPr lang="en-US" sz="2000" b="1">
                <a:solidFill>
                  <a:schemeClr val="tx1"/>
                </a:solidFill>
              </a:rPr>
              <a:t>recognition, </a:t>
            </a:r>
          </a:p>
          <a:p>
            <a:pPr>
              <a:lnSpc>
                <a:spcPct val="80000"/>
              </a:lnSpc>
              <a:buFont typeface="Wingdings" pitchFamily="2" charset="2"/>
              <a:buChar char="ü"/>
            </a:pPr>
            <a:r>
              <a:rPr lang="en-US" sz="2000" b="1">
                <a:solidFill>
                  <a:schemeClr val="tx1"/>
                </a:solidFill>
              </a:rPr>
              <a:t>analysis, blending, sound-symbol association, </a:t>
            </a:r>
          </a:p>
          <a:p>
            <a:pPr>
              <a:lnSpc>
                <a:spcPct val="80000"/>
              </a:lnSpc>
              <a:buFont typeface="Wingdings" pitchFamily="2" charset="2"/>
              <a:buChar char="ü"/>
            </a:pPr>
            <a:r>
              <a:rPr lang="en-US" sz="2000" b="1">
                <a:solidFill>
                  <a:schemeClr val="tx1"/>
                </a:solidFill>
              </a:rPr>
              <a:t>reading of symbols and spelling of sounds.</a:t>
            </a:r>
          </a:p>
          <a:p>
            <a:pPr>
              <a:lnSpc>
                <a:spcPct val="80000"/>
              </a:lnSpc>
              <a:buFontTx/>
              <a:buBlip>
                <a:blip r:embed="rId3"/>
              </a:buBlip>
            </a:pPr>
            <a:endParaRPr lang="en-US" sz="2000" b="1">
              <a:solidFill>
                <a:schemeClr val="tx1"/>
              </a:solidFill>
            </a:endParaRPr>
          </a:p>
          <a:p>
            <a:pPr>
              <a:lnSpc>
                <a:spcPct val="80000"/>
              </a:lnSpc>
              <a:buFontTx/>
              <a:buBlip>
                <a:blip r:embed="rId3"/>
              </a:buBlip>
            </a:pPr>
            <a:r>
              <a:rPr lang="en-US" sz="2000" b="1">
                <a:solidFill>
                  <a:schemeClr val="tx1"/>
                </a:solidFill>
              </a:rPr>
              <a:t>It is intended to use with children age 3 years to 8 years.</a:t>
            </a:r>
          </a:p>
          <a:p>
            <a:pPr>
              <a:lnSpc>
                <a:spcPct val="80000"/>
              </a:lnSpc>
              <a:buFontTx/>
              <a:buNone/>
            </a:pPr>
            <a:endParaRPr lang="en-US" sz="2000">
              <a:solidFill>
                <a:schemeClr val="tx1"/>
              </a:solidFill>
            </a:endParaRPr>
          </a:p>
          <a:p>
            <a:pPr>
              <a:lnSpc>
                <a:spcPct val="80000"/>
              </a:lnSpc>
              <a:buFontTx/>
              <a:buNone/>
            </a:pPr>
            <a:endParaRPr lang="en-US" sz="2000">
              <a:solidFill>
                <a:schemeClr val="tx1"/>
              </a:solidFill>
            </a:endParaRPr>
          </a:p>
          <a:p>
            <a:pPr>
              <a:lnSpc>
                <a:spcPct val="80000"/>
              </a:lnSpc>
              <a:buFontTx/>
              <a:buNone/>
            </a:pPr>
            <a:endParaRPr lang="en-US" sz="2000">
              <a:solidFill>
                <a:schemeClr val="tx1"/>
              </a:solidFill>
            </a:endParaRPr>
          </a:p>
        </p:txBody>
      </p:sp>
      <p:sp>
        <p:nvSpPr>
          <p:cNvPr id="3" name="Slide Number Placeholder 5"/>
          <p:cNvSpPr>
            <a:spLocks noGrp="1"/>
          </p:cNvSpPr>
          <p:nvPr>
            <p:ph type="sldNum" sz="quarter" idx="12"/>
          </p:nvPr>
        </p:nvSpPr>
        <p:spPr/>
        <p:txBody>
          <a:bodyPr/>
          <a:lstStyle/>
          <a:p>
            <a:fld id="{F178792A-1263-4CBA-8782-4219401D4D06}" type="slidenum">
              <a:rPr lang="en-US"/>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3" name="Rectangle 3"/>
          <p:cNvSpPr>
            <a:spLocks noGrp="1" noChangeArrowheads="1"/>
          </p:cNvSpPr>
          <p:nvPr>
            <p:ph idx="1"/>
          </p:nvPr>
        </p:nvSpPr>
        <p:spPr>
          <a:xfrm>
            <a:off x="457200" y="609600"/>
            <a:ext cx="8229600" cy="5516563"/>
          </a:xfrm>
        </p:spPr>
        <p:txBody>
          <a:bodyPr/>
          <a:lstStyle/>
          <a:p>
            <a:pPr>
              <a:buFontTx/>
              <a:buNone/>
            </a:pPr>
            <a:r>
              <a:rPr lang="en-US" sz="2400">
                <a:solidFill>
                  <a:schemeClr val="tx1"/>
                </a:solidFill>
              </a:rPr>
              <a:t>C: </a:t>
            </a:r>
            <a:r>
              <a:rPr lang="en-US" sz="2400" b="1">
                <a:solidFill>
                  <a:schemeClr val="tx1"/>
                </a:solidFill>
              </a:rPr>
              <a:t>FLOWERS-COSTELLO TEST OF CENTRAL AUDITORY ABILITIES:</a:t>
            </a:r>
          </a:p>
          <a:p>
            <a:pPr>
              <a:buFontTx/>
              <a:buNone/>
            </a:pPr>
            <a:endParaRPr lang="en-US" sz="2400" b="1">
              <a:solidFill>
                <a:schemeClr val="tx1"/>
              </a:solidFill>
            </a:endParaRPr>
          </a:p>
          <a:p>
            <a:pPr>
              <a:buFontTx/>
              <a:buBlip>
                <a:blip r:embed="rId3"/>
              </a:buBlip>
            </a:pPr>
            <a:r>
              <a:rPr lang="en-US" sz="2400">
                <a:solidFill>
                  <a:schemeClr val="tx1"/>
                </a:solidFill>
              </a:rPr>
              <a:t>It consists of two parts:</a:t>
            </a:r>
          </a:p>
          <a:p>
            <a:r>
              <a:rPr lang="en-US" sz="2400">
                <a:solidFill>
                  <a:schemeClr val="tx1"/>
                </a:solidFill>
              </a:rPr>
              <a:t>Low-Pass Filtered Speech and </a:t>
            </a:r>
          </a:p>
          <a:p>
            <a:r>
              <a:rPr lang="en-US" sz="2400">
                <a:solidFill>
                  <a:schemeClr val="tx1"/>
                </a:solidFill>
              </a:rPr>
              <a:t>Competing Messages</a:t>
            </a:r>
          </a:p>
          <a:p>
            <a:pPr>
              <a:buFontTx/>
              <a:buNone/>
            </a:pPr>
            <a:endParaRPr lang="en-US" sz="2400">
              <a:solidFill>
                <a:schemeClr val="tx1"/>
              </a:solidFill>
            </a:endParaRPr>
          </a:p>
          <a:p>
            <a:pPr>
              <a:buFontTx/>
              <a:buBlip>
                <a:blip r:embed="rId3"/>
              </a:buBlip>
            </a:pPr>
            <a:r>
              <a:rPr lang="en-US" sz="2400">
                <a:solidFill>
                  <a:schemeClr val="tx1"/>
                </a:solidFill>
              </a:rPr>
              <a:t>It utilizes tape-recorded stimuli and is designed to assess auditory skills.</a:t>
            </a:r>
          </a:p>
          <a:p>
            <a:pPr>
              <a:buFontTx/>
              <a:buNone/>
            </a:pPr>
            <a:endParaRPr lang="en-US" sz="2400">
              <a:solidFill>
                <a:schemeClr val="tx1"/>
              </a:solidFill>
            </a:endParaRPr>
          </a:p>
          <a:p>
            <a:pPr>
              <a:buFontTx/>
              <a:buNone/>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2B395113-11EE-4E45-814C-FCC1490A3AA6}" type="slidenum">
              <a:rPr lang="en-US"/>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4" name="Rectangle 4"/>
          <p:cNvSpPr>
            <a:spLocks noGrp="1" noChangeArrowheads="1"/>
          </p:cNvSpPr>
          <p:nvPr>
            <p:ph type="ctrTitle"/>
          </p:nvPr>
        </p:nvSpPr>
        <p:spPr>
          <a:xfrm>
            <a:off x="609600" y="685800"/>
            <a:ext cx="7772400" cy="1470025"/>
          </a:xfrm>
        </p:spPr>
        <p:txBody>
          <a:bodyPr/>
          <a:lstStyle/>
          <a:p>
            <a:r>
              <a:rPr lang="en-US">
                <a:solidFill>
                  <a:schemeClr val="tx1"/>
                </a:solidFill>
              </a:rPr>
              <a:t>DICHOTIC TESTS</a:t>
            </a:r>
          </a:p>
        </p:txBody>
      </p:sp>
      <p:sp>
        <p:nvSpPr>
          <p:cNvPr id="460805" name="Rectangle 5"/>
          <p:cNvSpPr>
            <a:spLocks noGrp="1" noChangeArrowheads="1"/>
          </p:cNvSpPr>
          <p:nvPr>
            <p:ph type="subTitle" idx="1"/>
          </p:nvPr>
        </p:nvSpPr>
        <p:spPr>
          <a:xfrm>
            <a:off x="1371600" y="2743200"/>
            <a:ext cx="6400800" cy="3657600"/>
          </a:xfrm>
        </p:spPr>
        <p:txBody>
          <a:bodyPr/>
          <a:lstStyle/>
          <a:p>
            <a:pPr marL="381000" indent="-381000" algn="l">
              <a:lnSpc>
                <a:spcPct val="90000"/>
              </a:lnSpc>
              <a:buFontTx/>
              <a:buAutoNum type="arabicPeriod"/>
            </a:pPr>
            <a:r>
              <a:rPr lang="en-US" sz="2400">
                <a:solidFill>
                  <a:schemeClr val="tx1"/>
                </a:solidFill>
              </a:rPr>
              <a:t>SSW - Staggered Spondaic Word Test,</a:t>
            </a:r>
          </a:p>
          <a:p>
            <a:pPr marL="381000" indent="-381000" algn="l">
              <a:lnSpc>
                <a:spcPct val="90000"/>
              </a:lnSpc>
              <a:buFontTx/>
              <a:buAutoNum type="arabicPeriod"/>
            </a:pPr>
            <a:r>
              <a:rPr lang="en-US" sz="2400">
                <a:solidFill>
                  <a:schemeClr val="tx1"/>
                </a:solidFill>
              </a:rPr>
              <a:t>Competing Sentences (CST)</a:t>
            </a:r>
          </a:p>
          <a:p>
            <a:pPr marL="381000" indent="-381000" algn="l">
              <a:lnSpc>
                <a:spcPct val="90000"/>
              </a:lnSpc>
              <a:buFontTx/>
              <a:buAutoNum type="arabicPeriod"/>
            </a:pPr>
            <a:r>
              <a:rPr lang="en-US" sz="2400">
                <a:solidFill>
                  <a:schemeClr val="tx1"/>
                </a:solidFill>
              </a:rPr>
              <a:t>SSI-CCM</a:t>
            </a:r>
          </a:p>
          <a:p>
            <a:pPr marL="381000" indent="-381000" algn="l">
              <a:lnSpc>
                <a:spcPct val="90000"/>
              </a:lnSpc>
              <a:buFontTx/>
              <a:buAutoNum type="arabicPeriod"/>
            </a:pPr>
            <a:r>
              <a:rPr lang="en-US" sz="2400">
                <a:solidFill>
                  <a:schemeClr val="tx1"/>
                </a:solidFill>
              </a:rPr>
              <a:t>Dichotic Sentence Identification Test (DSI)</a:t>
            </a:r>
          </a:p>
          <a:p>
            <a:pPr marL="381000" indent="-381000" algn="l">
              <a:lnSpc>
                <a:spcPct val="90000"/>
              </a:lnSpc>
              <a:buFontTx/>
              <a:buAutoNum type="arabicPeriod"/>
            </a:pPr>
            <a:r>
              <a:rPr lang="en-US" sz="2400">
                <a:solidFill>
                  <a:schemeClr val="tx1"/>
                </a:solidFill>
              </a:rPr>
              <a:t>Competing Words subtest of the SCAN</a:t>
            </a:r>
          </a:p>
          <a:p>
            <a:pPr marL="381000" indent="-381000" algn="l">
              <a:lnSpc>
                <a:spcPct val="90000"/>
              </a:lnSpc>
              <a:buFontTx/>
              <a:buAutoNum type="arabicPeriod"/>
            </a:pPr>
            <a:r>
              <a:rPr lang="en-US" sz="2400">
                <a:solidFill>
                  <a:schemeClr val="tx1"/>
                </a:solidFill>
              </a:rPr>
              <a:t>Dichotic Digits Test (DDT) </a:t>
            </a:r>
          </a:p>
          <a:p>
            <a:pPr marL="381000" indent="-381000" algn="l">
              <a:lnSpc>
                <a:spcPct val="90000"/>
              </a:lnSpc>
              <a:buFontTx/>
              <a:buAutoNum type="arabicPeriod"/>
            </a:pPr>
            <a:r>
              <a:rPr lang="en-US" sz="2400">
                <a:solidFill>
                  <a:schemeClr val="tx1"/>
                </a:solidFill>
              </a:rPr>
              <a:t>Dichotic Consonant-Vowel (CV) Test</a:t>
            </a:r>
          </a:p>
          <a:p>
            <a:pPr marL="381000" indent="-381000" algn="l">
              <a:lnSpc>
                <a:spcPct val="90000"/>
              </a:lnSpc>
              <a:buFontTx/>
              <a:buAutoNum type="arabicPeriod"/>
            </a:pPr>
            <a:r>
              <a:rPr lang="en-US" sz="2400">
                <a:solidFill>
                  <a:schemeClr val="tx1"/>
                </a:solidFill>
              </a:rPr>
              <a:t>Dichotic Rhyme Test (DRT)</a:t>
            </a:r>
          </a:p>
        </p:txBody>
      </p:sp>
      <p:sp>
        <p:nvSpPr>
          <p:cNvPr id="4" name="Slide Number Placeholder 5"/>
          <p:cNvSpPr>
            <a:spLocks noGrp="1"/>
          </p:cNvSpPr>
          <p:nvPr>
            <p:ph type="sldNum" sz="quarter" idx="12"/>
          </p:nvPr>
        </p:nvSpPr>
        <p:spPr/>
        <p:txBody>
          <a:bodyPr/>
          <a:lstStyle/>
          <a:p>
            <a:fld id="{997DD25D-8A7C-40FF-A4DE-70270D2E25F0}" type="slidenum">
              <a:rPr lang="en-US"/>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solidFill>
                  <a:schemeClr val="tx1"/>
                </a:solidFill>
              </a:rPr>
              <a:t>DICHOTIC SPEECH TESTS</a:t>
            </a:r>
          </a:p>
        </p:txBody>
      </p:sp>
      <p:sp>
        <p:nvSpPr>
          <p:cNvPr id="191491" name="Rectangle 3"/>
          <p:cNvSpPr>
            <a:spLocks noGrp="1" noChangeArrowheads="1"/>
          </p:cNvSpPr>
          <p:nvPr>
            <p:ph idx="1"/>
          </p:nvPr>
        </p:nvSpPr>
        <p:spPr>
          <a:xfrm>
            <a:off x="609600" y="1981200"/>
            <a:ext cx="8077200" cy="3810000"/>
          </a:xfrm>
        </p:spPr>
        <p:txBody>
          <a:bodyPr/>
          <a:lstStyle/>
          <a:p>
            <a:pPr>
              <a:lnSpc>
                <a:spcPct val="80000"/>
              </a:lnSpc>
              <a:buFontTx/>
              <a:buBlip>
                <a:blip r:embed="rId3"/>
              </a:buBlip>
            </a:pPr>
            <a:r>
              <a:rPr lang="en-US" sz="2400">
                <a:solidFill>
                  <a:schemeClr val="tx1"/>
                </a:solidFill>
              </a:rPr>
              <a:t>When administering any dichotic speech test, several factors must be considered.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A two-channel audiometer is required for dichotic listening.</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Because dichotic speech tests are interpreted in terms of ear effects, it is recommended that the clinician monitor only one channel at a time and keep careful track of which ear the monitored channel is being routed to so that the scoring errors may be avoided. </a:t>
            </a:r>
          </a:p>
          <a:p>
            <a:pPr>
              <a:lnSpc>
                <a:spcPct val="80000"/>
              </a:lnSpc>
              <a:buFontTx/>
              <a:buBlip>
                <a:blip r:embed="rId3"/>
              </a:buBlip>
            </a:pPr>
            <a:endParaRPr lang="en-US" sz="2400">
              <a:solidFill>
                <a:schemeClr val="tx1"/>
              </a:solidFill>
            </a:endParaRPr>
          </a:p>
        </p:txBody>
      </p:sp>
      <p:sp>
        <p:nvSpPr>
          <p:cNvPr id="4" name="Slide Number Placeholder 5"/>
          <p:cNvSpPr>
            <a:spLocks noGrp="1"/>
          </p:cNvSpPr>
          <p:nvPr>
            <p:ph type="sldNum" sz="quarter" idx="12"/>
          </p:nvPr>
        </p:nvSpPr>
        <p:spPr/>
        <p:txBody>
          <a:bodyPr/>
          <a:lstStyle/>
          <a:p>
            <a:fld id="{921F65C4-E1D4-487A-AF67-F28A85C824D0}" type="slidenum">
              <a:rPr lang="en-US"/>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9" name="Rectangle 3"/>
          <p:cNvSpPr>
            <a:spLocks noGrp="1" noChangeArrowheads="1"/>
          </p:cNvSpPr>
          <p:nvPr>
            <p:ph idx="1"/>
          </p:nvPr>
        </p:nvSpPr>
        <p:spPr>
          <a:xfrm>
            <a:off x="457200" y="228600"/>
            <a:ext cx="8229600" cy="6629400"/>
          </a:xfrm>
        </p:spPr>
        <p:txBody>
          <a:bodyPr/>
          <a:lstStyle/>
          <a:p>
            <a:pPr marL="609600" indent="-609600">
              <a:lnSpc>
                <a:spcPct val="80000"/>
              </a:lnSpc>
              <a:buFontTx/>
              <a:buNone/>
            </a:pPr>
            <a:r>
              <a:rPr lang="en-US" sz="1600">
                <a:solidFill>
                  <a:schemeClr val="tx1"/>
                </a:solidFill>
              </a:rPr>
              <a:t>FACTORS TO BE CONSIDERED:</a:t>
            </a:r>
          </a:p>
          <a:p>
            <a:pPr marL="609600" indent="-609600">
              <a:lnSpc>
                <a:spcPct val="80000"/>
              </a:lnSpc>
              <a:buFontTx/>
              <a:buNone/>
            </a:pPr>
            <a:endParaRPr lang="en-US" sz="1600">
              <a:solidFill>
                <a:schemeClr val="tx1"/>
              </a:solidFill>
            </a:endParaRPr>
          </a:p>
          <a:p>
            <a:pPr marL="609600" indent="-609600">
              <a:lnSpc>
                <a:spcPct val="80000"/>
              </a:lnSpc>
            </a:pPr>
            <a:r>
              <a:rPr lang="en-US" sz="2000">
                <a:solidFill>
                  <a:schemeClr val="tx1"/>
                </a:solidFill>
              </a:rPr>
              <a:t>Use and preservation of Dichotic Tapes:</a:t>
            </a:r>
          </a:p>
          <a:p>
            <a:pPr marL="609600" indent="-609600">
              <a:lnSpc>
                <a:spcPct val="80000"/>
              </a:lnSpc>
            </a:pPr>
            <a:endParaRPr lang="en-US" sz="2000">
              <a:solidFill>
                <a:schemeClr val="tx1"/>
              </a:solidFill>
            </a:endParaRPr>
          </a:p>
          <a:p>
            <a:pPr marL="609600" indent="-609600">
              <a:lnSpc>
                <a:spcPct val="80000"/>
              </a:lnSpc>
              <a:buFont typeface="Wingdings" pitchFamily="2" charset="2"/>
              <a:buChar char="ü"/>
            </a:pPr>
            <a:r>
              <a:rPr lang="en-US" sz="2000">
                <a:solidFill>
                  <a:schemeClr val="tx1"/>
                </a:solidFill>
              </a:rPr>
              <a:t>High quality magnetic tape must be used for recording of dichotic stimuli. </a:t>
            </a:r>
          </a:p>
          <a:p>
            <a:pPr marL="609600" indent="-609600">
              <a:lnSpc>
                <a:spcPct val="80000"/>
              </a:lnSpc>
              <a:buFont typeface="Wingdings" pitchFamily="2" charset="2"/>
              <a:buChar char="ü"/>
            </a:pPr>
            <a:r>
              <a:rPr lang="en-US" sz="2000">
                <a:solidFill>
                  <a:schemeClr val="tx1"/>
                </a:solidFill>
              </a:rPr>
              <a:t>The tape recorder should be a quarter-or half-track instrument. Both are viable for dichotic materials, however, the half-track has a better signal-to-noise ratio. </a:t>
            </a:r>
          </a:p>
          <a:p>
            <a:pPr marL="609600" indent="-609600">
              <a:lnSpc>
                <a:spcPct val="80000"/>
              </a:lnSpc>
              <a:buFont typeface="Wingdings" pitchFamily="2" charset="2"/>
              <a:buChar char="ü"/>
            </a:pPr>
            <a:r>
              <a:rPr lang="en-US" sz="2000">
                <a:solidFill>
                  <a:schemeClr val="tx1"/>
                </a:solidFill>
              </a:rPr>
              <a:t>The heads of the tape recorder should be cleaned often and their alignment checked. If the heads are not in good working order, unwanted noise and acoustic distortion can occur.</a:t>
            </a:r>
          </a:p>
          <a:p>
            <a:pPr marL="609600" indent="-609600">
              <a:lnSpc>
                <a:spcPct val="80000"/>
              </a:lnSpc>
              <a:buFontTx/>
              <a:buNone/>
            </a:pPr>
            <a:endParaRPr lang="en-US" sz="2000">
              <a:solidFill>
                <a:schemeClr val="tx1"/>
              </a:solidFill>
            </a:endParaRPr>
          </a:p>
          <a:p>
            <a:pPr marL="609600" indent="-609600">
              <a:lnSpc>
                <a:spcPct val="80000"/>
              </a:lnSpc>
              <a:buFontTx/>
              <a:buNone/>
            </a:pPr>
            <a:r>
              <a:rPr lang="en-US" sz="2000">
                <a:solidFill>
                  <a:schemeClr val="tx1"/>
                </a:solidFill>
              </a:rPr>
              <a:t>2. Intensity:</a:t>
            </a:r>
          </a:p>
          <a:p>
            <a:pPr marL="609600" indent="-609600">
              <a:lnSpc>
                <a:spcPct val="80000"/>
              </a:lnSpc>
              <a:buFontTx/>
              <a:buNone/>
            </a:pPr>
            <a:endParaRPr lang="en-US" sz="2000">
              <a:solidFill>
                <a:schemeClr val="tx1"/>
              </a:solidFill>
            </a:endParaRPr>
          </a:p>
          <a:p>
            <a:pPr marL="609600" indent="-609600">
              <a:lnSpc>
                <a:spcPct val="80000"/>
              </a:lnSpc>
              <a:buFont typeface="Wingdings" pitchFamily="2" charset="2"/>
              <a:buChar char="ü"/>
            </a:pPr>
            <a:r>
              <a:rPr lang="en-US" sz="2000">
                <a:solidFill>
                  <a:schemeClr val="tx1"/>
                </a:solidFill>
              </a:rPr>
              <a:t>The intensity level of speech stimulus affects its intelligibility. </a:t>
            </a:r>
          </a:p>
          <a:p>
            <a:pPr marL="609600" indent="-609600">
              <a:lnSpc>
                <a:spcPct val="80000"/>
              </a:lnSpc>
              <a:buFont typeface="Wingdings" pitchFamily="2" charset="2"/>
              <a:buChar char="ü"/>
            </a:pPr>
            <a:r>
              <a:rPr lang="en-US" sz="2000">
                <a:solidFill>
                  <a:schemeClr val="tx1"/>
                </a:solidFill>
              </a:rPr>
              <a:t>If speech materials are not presented at high enough levels, performance will suffer (Roeser et al, 1972). </a:t>
            </a:r>
          </a:p>
          <a:p>
            <a:pPr marL="609600" indent="-609600">
              <a:lnSpc>
                <a:spcPct val="80000"/>
              </a:lnSpc>
              <a:buFont typeface="Wingdings" pitchFamily="2" charset="2"/>
              <a:buChar char="ü"/>
            </a:pPr>
            <a:r>
              <a:rPr lang="en-US" sz="2000">
                <a:solidFill>
                  <a:schemeClr val="tx1"/>
                </a:solidFill>
              </a:rPr>
              <a:t>Asymmetries in intensity between two channels may bias a dichotic test.</a:t>
            </a:r>
          </a:p>
          <a:p>
            <a:pPr marL="609600" indent="-609600">
              <a:lnSpc>
                <a:spcPct val="80000"/>
              </a:lnSpc>
              <a:buFontTx/>
              <a:buNone/>
            </a:pPr>
            <a:endParaRPr lang="en-US" sz="2000">
              <a:solidFill>
                <a:schemeClr val="tx1"/>
              </a:solidFill>
            </a:endParaRPr>
          </a:p>
        </p:txBody>
      </p:sp>
      <p:sp>
        <p:nvSpPr>
          <p:cNvPr id="3" name="Slide Number Placeholder 5"/>
          <p:cNvSpPr>
            <a:spLocks noGrp="1"/>
          </p:cNvSpPr>
          <p:nvPr>
            <p:ph type="sldNum" sz="quarter" idx="12"/>
          </p:nvPr>
        </p:nvSpPr>
        <p:spPr/>
        <p:txBody>
          <a:bodyPr/>
          <a:lstStyle/>
          <a:p>
            <a:fld id="{E71FB8B5-091F-4CBE-BD07-FFEA752BC798}" type="slidenum">
              <a:rPr lang="en-US"/>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3" name="Rectangle 3"/>
          <p:cNvSpPr>
            <a:spLocks noGrp="1" noChangeArrowheads="1"/>
          </p:cNvSpPr>
          <p:nvPr>
            <p:ph idx="1"/>
          </p:nvPr>
        </p:nvSpPr>
        <p:spPr>
          <a:xfrm>
            <a:off x="457200" y="762000"/>
            <a:ext cx="8229600" cy="5364163"/>
          </a:xfrm>
        </p:spPr>
        <p:txBody>
          <a:bodyPr/>
          <a:lstStyle/>
          <a:p>
            <a:pPr>
              <a:lnSpc>
                <a:spcPct val="80000"/>
              </a:lnSpc>
              <a:buFontTx/>
              <a:buNone/>
            </a:pPr>
            <a:r>
              <a:rPr lang="en-US" sz="2400" dirty="0">
                <a:solidFill>
                  <a:schemeClr val="tx1"/>
                </a:solidFill>
              </a:rPr>
              <a:t>3. Onset-offset alignment:</a:t>
            </a:r>
          </a:p>
          <a:p>
            <a:pPr>
              <a:lnSpc>
                <a:spcPct val="80000"/>
              </a:lnSpc>
              <a:buFontTx/>
              <a:buNone/>
            </a:pPr>
            <a:endParaRPr lang="en-US" sz="2400" dirty="0">
              <a:solidFill>
                <a:schemeClr val="tx1"/>
              </a:solidFill>
            </a:endParaRPr>
          </a:p>
          <a:p>
            <a:pPr>
              <a:lnSpc>
                <a:spcPct val="80000"/>
              </a:lnSpc>
              <a:buFont typeface="Wingdings" pitchFamily="2" charset="2"/>
              <a:buChar char="ü"/>
            </a:pPr>
            <a:r>
              <a:rPr lang="en-US" sz="2400" dirty="0">
                <a:solidFill>
                  <a:schemeClr val="tx1"/>
                </a:solidFill>
              </a:rPr>
              <a:t>The recording of dichotic speech requires careful attention to time alignment (Cutting, 1976). </a:t>
            </a:r>
          </a:p>
          <a:p>
            <a:pPr>
              <a:lnSpc>
                <a:spcPct val="80000"/>
              </a:lnSpc>
              <a:buFont typeface="Wingdings" pitchFamily="2" charset="2"/>
              <a:buChar char="ü"/>
            </a:pPr>
            <a:r>
              <a:rPr lang="en-US" sz="2400" dirty="0">
                <a:solidFill>
                  <a:schemeClr val="tx1"/>
                </a:solidFill>
              </a:rPr>
              <a:t>The closer the onset times, the more difficult the task and more prominent ear advantage.</a:t>
            </a:r>
          </a:p>
          <a:p>
            <a:pPr>
              <a:lnSpc>
                <a:spcPct val="80000"/>
              </a:lnSpc>
              <a:buFont typeface="Wingdings" pitchFamily="2" charset="2"/>
              <a:buChar char="ü"/>
            </a:pPr>
            <a:r>
              <a:rPr lang="en-US" sz="2400" dirty="0">
                <a:solidFill>
                  <a:schemeClr val="tx1"/>
                </a:solidFill>
              </a:rPr>
              <a:t> Length of the dichotic token is also another factor. Dichotic words are  generally easier to recognize than CV syllables because of their length which allows more acoustic, temporal and linguistic cues.</a:t>
            </a:r>
          </a:p>
          <a:p>
            <a:pPr>
              <a:lnSpc>
                <a:spcPct val="80000"/>
              </a:lnSpc>
              <a:buFont typeface="Wingdings" pitchFamily="2" charset="2"/>
              <a:buChar char="ü"/>
            </a:pPr>
            <a:endParaRPr lang="en-US" sz="2400" dirty="0">
              <a:solidFill>
                <a:schemeClr val="tx1"/>
              </a:solidFill>
            </a:endParaRPr>
          </a:p>
          <a:p>
            <a:pPr>
              <a:lnSpc>
                <a:spcPct val="80000"/>
              </a:lnSpc>
              <a:buFont typeface="Wingdings" pitchFamily="2" charset="2"/>
              <a:buChar char="ü"/>
            </a:pPr>
            <a:r>
              <a:rPr lang="en-US" sz="2400" dirty="0">
                <a:solidFill>
                  <a:schemeClr val="tx1"/>
                </a:solidFill>
              </a:rPr>
              <a:t>Offset alignment is also a factor in dichotic listening. If a phoneme lags in a dichotic presentation, it is more accurately reported than the competing phoneme. </a:t>
            </a:r>
          </a:p>
          <a:p>
            <a:pPr>
              <a:lnSpc>
                <a:spcPct val="80000"/>
              </a:lnSpc>
              <a:buFont typeface="Wingdings" pitchFamily="2" charset="2"/>
              <a:buChar char="ü"/>
            </a:pPr>
            <a:r>
              <a:rPr lang="en-US" sz="2400" dirty="0">
                <a:solidFill>
                  <a:schemeClr val="tx1"/>
                </a:solidFill>
              </a:rPr>
              <a:t>This lag effect may not be presented in persons with brain disorders (Berlin et al, 1975).</a:t>
            </a:r>
          </a:p>
          <a:p>
            <a:pPr>
              <a:lnSpc>
                <a:spcPct val="80000"/>
              </a:lnSpc>
              <a:buFontTx/>
              <a:buNone/>
            </a:pPr>
            <a:endParaRPr lang="en-US" sz="2400" dirty="0">
              <a:solidFill>
                <a:schemeClr val="tx1"/>
              </a:solidFill>
            </a:endParaRPr>
          </a:p>
          <a:p>
            <a:pPr>
              <a:lnSpc>
                <a:spcPct val="80000"/>
              </a:lnSpc>
              <a:buFontTx/>
              <a:buNone/>
            </a:pPr>
            <a:endParaRPr lang="en-US" sz="2400" dirty="0">
              <a:solidFill>
                <a:schemeClr val="tx1"/>
              </a:solidFill>
            </a:endParaRPr>
          </a:p>
          <a:p>
            <a:pPr>
              <a:lnSpc>
                <a:spcPct val="80000"/>
              </a:lnSpc>
              <a:buFontTx/>
              <a:buNone/>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7D6DFD02-47D8-4382-B1D4-43C8ABC30933}" type="slidenum">
              <a:rPr lang="en-US"/>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1" name="Rectangle 3"/>
          <p:cNvSpPr>
            <a:spLocks noGrp="1" noChangeArrowheads="1"/>
          </p:cNvSpPr>
          <p:nvPr>
            <p:ph idx="1"/>
          </p:nvPr>
        </p:nvSpPr>
        <p:spPr>
          <a:xfrm>
            <a:off x="457200" y="914400"/>
            <a:ext cx="8229600" cy="5211763"/>
          </a:xfrm>
        </p:spPr>
        <p:txBody>
          <a:bodyPr/>
          <a:lstStyle/>
          <a:p>
            <a:pPr>
              <a:lnSpc>
                <a:spcPct val="90000"/>
              </a:lnSpc>
              <a:buFontTx/>
              <a:buNone/>
            </a:pPr>
            <a:r>
              <a:rPr lang="en-US" sz="2400">
                <a:solidFill>
                  <a:schemeClr val="tx1"/>
                </a:solidFill>
              </a:rPr>
              <a:t>4. Phonemic considerations:</a:t>
            </a:r>
          </a:p>
          <a:p>
            <a:pPr>
              <a:lnSpc>
                <a:spcPct val="90000"/>
              </a:lnSpc>
              <a:buFont typeface="Wingdings" pitchFamily="2" charset="2"/>
              <a:buChar char="ü"/>
            </a:pPr>
            <a:r>
              <a:rPr lang="en-US" sz="2400">
                <a:solidFill>
                  <a:schemeClr val="tx1"/>
                </a:solidFill>
              </a:rPr>
              <a:t>In speech, natural characteristics of some phonemes make them more perceptible than others (eg., voiceless stops “p” are perceived much better than voiced stops “b”) (Studdert-Kennedy et al, 1972). </a:t>
            </a:r>
          </a:p>
          <a:p>
            <a:pPr>
              <a:lnSpc>
                <a:spcPct val="90000"/>
              </a:lnSpc>
              <a:buFont typeface="Wingdings" pitchFamily="2" charset="2"/>
              <a:buChar char="ü"/>
            </a:pPr>
            <a:r>
              <a:rPr lang="en-US" sz="2400">
                <a:solidFill>
                  <a:schemeClr val="tx1"/>
                </a:solidFill>
              </a:rPr>
              <a:t>If these effects are not counterbalanced, they may bias a dichotic paradigm.</a:t>
            </a:r>
          </a:p>
          <a:p>
            <a:pPr>
              <a:lnSpc>
                <a:spcPct val="90000"/>
              </a:lnSpc>
              <a:buFontTx/>
              <a:buNone/>
            </a:pPr>
            <a:endParaRPr lang="en-US" sz="2400">
              <a:solidFill>
                <a:schemeClr val="tx1"/>
              </a:solidFill>
            </a:endParaRPr>
          </a:p>
          <a:p>
            <a:pPr>
              <a:lnSpc>
                <a:spcPct val="90000"/>
              </a:lnSpc>
              <a:buFontTx/>
              <a:buNone/>
            </a:pPr>
            <a:r>
              <a:rPr lang="en-US" sz="2400">
                <a:solidFill>
                  <a:schemeClr val="tx1"/>
                </a:solidFill>
              </a:rPr>
              <a:t>5. Signal to noise ratio:</a:t>
            </a:r>
          </a:p>
          <a:p>
            <a:pPr>
              <a:lnSpc>
                <a:spcPct val="90000"/>
              </a:lnSpc>
              <a:buFont typeface="Wingdings" pitchFamily="2" charset="2"/>
              <a:buChar char="ü"/>
            </a:pPr>
            <a:r>
              <a:rPr lang="en-US" sz="2400">
                <a:solidFill>
                  <a:schemeClr val="tx1"/>
                </a:solidFill>
              </a:rPr>
              <a:t>The SNR affects the accuracy of speech perception. </a:t>
            </a:r>
          </a:p>
          <a:p>
            <a:pPr>
              <a:lnSpc>
                <a:spcPct val="90000"/>
              </a:lnSpc>
              <a:buFont typeface="Wingdings" pitchFamily="2" charset="2"/>
              <a:buChar char="ü"/>
            </a:pPr>
            <a:r>
              <a:rPr lang="en-US" sz="2400">
                <a:solidFill>
                  <a:schemeClr val="tx1"/>
                </a:solidFill>
              </a:rPr>
              <a:t>The poorer the ratio, the poorer the intelligibility for speech. In dichotic listening, each channel should have an equally good ratio, else the results may be biased (Berlin &amp; Cullen, 1975).</a:t>
            </a:r>
          </a:p>
          <a:p>
            <a:pPr>
              <a:lnSpc>
                <a:spcPct val="90000"/>
              </a:lnSpc>
              <a:buFontTx/>
              <a:buNone/>
            </a:pPr>
            <a:endParaRPr lang="en-US" sz="2400">
              <a:solidFill>
                <a:schemeClr val="tx1"/>
              </a:solidFill>
            </a:endParaRPr>
          </a:p>
          <a:p>
            <a:pPr>
              <a:lnSpc>
                <a:spcPct val="90000"/>
              </a:lnSpc>
              <a:buFontTx/>
              <a:buNone/>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C99AF1B5-E360-483D-ABFA-C269BD218500}" type="slidenum">
              <a:rPr lang="en-US"/>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idx="1"/>
          </p:nvPr>
        </p:nvSpPr>
        <p:spPr>
          <a:xfrm>
            <a:off x="838200" y="1143000"/>
            <a:ext cx="7315200" cy="5105400"/>
          </a:xfrm>
        </p:spPr>
        <p:txBody>
          <a:bodyPr/>
          <a:lstStyle/>
          <a:p>
            <a:pPr>
              <a:lnSpc>
                <a:spcPct val="90000"/>
              </a:lnSpc>
              <a:buFontTx/>
              <a:buNone/>
            </a:pPr>
            <a:endParaRPr lang="en-US" sz="2800">
              <a:solidFill>
                <a:schemeClr val="tx1"/>
              </a:solidFill>
            </a:endParaRPr>
          </a:p>
          <a:p>
            <a:pPr>
              <a:lnSpc>
                <a:spcPct val="90000"/>
              </a:lnSpc>
            </a:pPr>
            <a:r>
              <a:rPr lang="en-US" sz="2800">
                <a:solidFill>
                  <a:schemeClr val="tx1"/>
                </a:solidFill>
              </a:rPr>
              <a:t>Generally, when speech is presented dichotically to normal listeners, higher scores are obtained from the material to the right ear than to the left ear. </a:t>
            </a:r>
          </a:p>
          <a:p>
            <a:pPr>
              <a:lnSpc>
                <a:spcPct val="90000"/>
              </a:lnSpc>
            </a:pPr>
            <a:endParaRPr lang="en-US" sz="2800">
              <a:solidFill>
                <a:schemeClr val="tx1"/>
              </a:solidFill>
            </a:endParaRPr>
          </a:p>
          <a:p>
            <a:pPr>
              <a:lnSpc>
                <a:spcPct val="90000"/>
              </a:lnSpc>
            </a:pPr>
            <a:r>
              <a:rPr lang="en-US" sz="2800">
                <a:solidFill>
                  <a:schemeClr val="tx1"/>
                </a:solidFill>
              </a:rPr>
              <a:t>This has been referred to as right ear advantage and is believed to reflect the dominance of the left hemisphere for speech and language perception (Studdert-Kennedy and Shankweiler, 1970).</a:t>
            </a:r>
          </a:p>
          <a:p>
            <a:pPr>
              <a:lnSpc>
                <a:spcPct val="90000"/>
              </a:lnSpc>
            </a:pPr>
            <a:endParaRPr lang="en-US" sz="2800">
              <a:solidFill>
                <a:schemeClr val="tx1"/>
              </a:solidFill>
            </a:endParaRPr>
          </a:p>
        </p:txBody>
      </p:sp>
      <p:sp>
        <p:nvSpPr>
          <p:cNvPr id="3" name="Slide Number Placeholder 5"/>
          <p:cNvSpPr>
            <a:spLocks noGrp="1"/>
          </p:cNvSpPr>
          <p:nvPr>
            <p:ph type="sldNum" sz="quarter" idx="12"/>
          </p:nvPr>
        </p:nvSpPr>
        <p:spPr/>
        <p:txBody>
          <a:bodyPr/>
          <a:lstStyle/>
          <a:p>
            <a:fld id="{46D8CEFF-BAE3-41C0-A598-05CBE65DF7A1}" type="slidenum">
              <a:rPr lang="en-US"/>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idx="1"/>
          </p:nvPr>
        </p:nvSpPr>
        <p:spPr>
          <a:xfrm>
            <a:off x="457200" y="1066800"/>
            <a:ext cx="8229600" cy="4525963"/>
          </a:xfrm>
        </p:spPr>
        <p:txBody>
          <a:bodyPr/>
          <a:lstStyle/>
          <a:p>
            <a:pPr>
              <a:lnSpc>
                <a:spcPct val="90000"/>
              </a:lnSpc>
              <a:buFont typeface="Wingdings" pitchFamily="2" charset="2"/>
              <a:buChar char="v"/>
            </a:pPr>
            <a:r>
              <a:rPr lang="en-US" sz="2000" dirty="0">
                <a:solidFill>
                  <a:schemeClr val="tx1"/>
                </a:solidFill>
              </a:rPr>
              <a:t>The utilization of several test tools which assess a variety of processes represents the state of the art in current CAP assessment and should become the standard of care. </a:t>
            </a:r>
          </a:p>
          <a:p>
            <a:pPr>
              <a:lnSpc>
                <a:spcPct val="90000"/>
              </a:lnSpc>
              <a:buFont typeface="Wingdings" pitchFamily="2" charset="2"/>
              <a:buChar char="v"/>
            </a:pPr>
            <a:endParaRPr lang="en-US" sz="2000" dirty="0">
              <a:solidFill>
                <a:schemeClr val="tx1"/>
              </a:solidFill>
            </a:endParaRPr>
          </a:p>
          <a:p>
            <a:pPr>
              <a:lnSpc>
                <a:spcPct val="90000"/>
              </a:lnSpc>
              <a:buFont typeface="Wingdings" pitchFamily="2" charset="2"/>
              <a:buChar char="v"/>
            </a:pPr>
            <a:r>
              <a:rPr lang="en-US" sz="2000" dirty="0">
                <a:solidFill>
                  <a:schemeClr val="tx1"/>
                </a:solidFill>
              </a:rPr>
              <a:t>An additional purpose of CAP testing is the differentiation of site of lesion or dysfunction.</a:t>
            </a:r>
          </a:p>
          <a:p>
            <a:pPr>
              <a:lnSpc>
                <a:spcPct val="90000"/>
              </a:lnSpc>
              <a:buFont typeface="Wingdings" pitchFamily="2" charset="2"/>
              <a:buChar char="v"/>
            </a:pPr>
            <a:endParaRPr lang="en-US" sz="2000" dirty="0">
              <a:solidFill>
                <a:schemeClr val="tx1"/>
              </a:solidFill>
            </a:endParaRPr>
          </a:p>
          <a:p>
            <a:pPr>
              <a:lnSpc>
                <a:spcPct val="90000"/>
              </a:lnSpc>
              <a:buFont typeface="Wingdings" pitchFamily="2" charset="2"/>
              <a:buChar char="v"/>
            </a:pPr>
            <a:r>
              <a:rPr lang="en-US" sz="2000" dirty="0">
                <a:solidFill>
                  <a:schemeClr val="tx1"/>
                </a:solidFill>
              </a:rPr>
              <a:t>The utilization of one single test is rarely sufficient to explore dysfunction fully in any sensory system. Procedures that identify problems in one area may be totally insensitive to lesions located elsewhere.</a:t>
            </a:r>
          </a:p>
          <a:p>
            <a:pPr>
              <a:lnSpc>
                <a:spcPct val="9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AF0562AC-103F-4DFB-8799-17E86875208E}" type="slidenum">
              <a:rPr lang="en-US"/>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idx="1"/>
          </p:nvPr>
        </p:nvSpPr>
        <p:spPr>
          <a:xfrm>
            <a:off x="762000" y="1371600"/>
            <a:ext cx="7467600" cy="4800600"/>
          </a:xfrm>
        </p:spPr>
        <p:txBody>
          <a:bodyPr/>
          <a:lstStyle/>
          <a:p>
            <a:pPr>
              <a:lnSpc>
                <a:spcPct val="90000"/>
              </a:lnSpc>
              <a:buFontTx/>
              <a:buBlip>
                <a:blip r:embed="rId3"/>
              </a:buBlip>
            </a:pPr>
            <a:r>
              <a:rPr lang="en-US" sz="2400">
                <a:solidFill>
                  <a:schemeClr val="tx1"/>
                </a:solidFill>
              </a:rPr>
              <a:t>According to Kimura and Sparks et al,. (1970),when the left hemisphere is dominant for language, </a:t>
            </a:r>
            <a:r>
              <a:rPr lang="en-US" sz="2400" i="1">
                <a:solidFill>
                  <a:schemeClr val="tx1"/>
                </a:solidFill>
              </a:rPr>
              <a:t>the right hemisphere acts as a relay station for information from the left ear which is transferred across the corpus callosum to the left hemisphere. </a:t>
            </a:r>
          </a:p>
          <a:p>
            <a:pPr>
              <a:lnSpc>
                <a:spcPct val="90000"/>
              </a:lnSpc>
              <a:buFontTx/>
              <a:buBlip>
                <a:blip r:embed="rId3"/>
              </a:buBlip>
            </a:pPr>
            <a:endParaRPr lang="en-US" sz="2400" i="1">
              <a:solidFill>
                <a:schemeClr val="tx1"/>
              </a:solidFill>
            </a:endParaRPr>
          </a:p>
          <a:p>
            <a:pPr>
              <a:lnSpc>
                <a:spcPct val="90000"/>
              </a:lnSpc>
              <a:buFontTx/>
              <a:buBlip>
                <a:blip r:embed="rId3"/>
              </a:buBlip>
            </a:pPr>
            <a:r>
              <a:rPr lang="en-US" sz="2400">
                <a:solidFill>
                  <a:schemeClr val="tx1"/>
                </a:solidFill>
              </a:rPr>
              <a:t>As with most speech tests designed to detect CANS pathology, when dichotic speech is presented to individuals with temporal lobe lesions, reduced performance is expected for the ear contralateral to the disorder because of dominant cross auditory fiber tracts.</a:t>
            </a:r>
          </a:p>
          <a:p>
            <a:pPr>
              <a:lnSpc>
                <a:spcPct val="90000"/>
              </a:lnSpc>
            </a:pPr>
            <a:endParaRPr lang="en-US" sz="2400">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AEA714D6-A08E-40D0-BC0A-E94B100E145D}" type="slidenum">
              <a:rPr lang="en-US"/>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xfrm>
            <a:off x="609600" y="457200"/>
            <a:ext cx="7924800" cy="6096000"/>
          </a:xfrm>
        </p:spPr>
        <p:txBody>
          <a:bodyPr/>
          <a:lstStyle/>
          <a:p>
            <a:pPr>
              <a:lnSpc>
                <a:spcPct val="80000"/>
              </a:lnSpc>
              <a:buFontTx/>
              <a:buNone/>
            </a:pPr>
            <a:r>
              <a:rPr lang="en-US">
                <a:solidFill>
                  <a:schemeClr val="tx1"/>
                </a:solidFill>
              </a:rPr>
              <a:t>DICHOTIC TESTS:</a:t>
            </a:r>
          </a:p>
          <a:p>
            <a:pPr>
              <a:lnSpc>
                <a:spcPct val="80000"/>
              </a:lnSpc>
              <a:buFontTx/>
              <a:buNone/>
            </a:pPr>
            <a:endParaRPr lang="en-US">
              <a:solidFill>
                <a:schemeClr val="tx1"/>
              </a:solidFill>
            </a:endParaRPr>
          </a:p>
          <a:p>
            <a:pPr>
              <a:lnSpc>
                <a:spcPct val="80000"/>
              </a:lnSpc>
              <a:buFont typeface="Wingdings" pitchFamily="2" charset="2"/>
              <a:buChar char="Ø"/>
            </a:pPr>
            <a:r>
              <a:rPr lang="en-US">
                <a:solidFill>
                  <a:schemeClr val="tx1"/>
                </a:solidFill>
              </a:rPr>
              <a:t>Dichotic Nonlinguistic</a:t>
            </a:r>
          </a:p>
          <a:p>
            <a:pPr>
              <a:lnSpc>
                <a:spcPct val="80000"/>
              </a:lnSpc>
            </a:pPr>
            <a:r>
              <a:rPr lang="en-US" sz="2400">
                <a:solidFill>
                  <a:schemeClr val="tx1"/>
                </a:solidFill>
              </a:rPr>
              <a:t>Dichotic Digits Test (DDT) </a:t>
            </a:r>
          </a:p>
          <a:p>
            <a:pPr>
              <a:lnSpc>
                <a:spcPct val="80000"/>
              </a:lnSpc>
            </a:pPr>
            <a:r>
              <a:rPr lang="en-US" sz="2400">
                <a:solidFill>
                  <a:schemeClr val="tx1"/>
                </a:solidFill>
              </a:rPr>
              <a:t>Dichotic Consonant-Vowel (CV) Test</a:t>
            </a:r>
          </a:p>
          <a:p>
            <a:pPr>
              <a:lnSpc>
                <a:spcPct val="80000"/>
              </a:lnSpc>
            </a:pPr>
            <a:r>
              <a:rPr lang="en-US" sz="2400">
                <a:solidFill>
                  <a:schemeClr val="tx1"/>
                </a:solidFill>
              </a:rPr>
              <a:t>Dichotic Rhyme Test</a:t>
            </a:r>
            <a:endParaRPr lang="en-US">
              <a:solidFill>
                <a:schemeClr val="tx1"/>
              </a:solidFill>
            </a:endParaRPr>
          </a:p>
          <a:p>
            <a:pPr>
              <a:lnSpc>
                <a:spcPct val="80000"/>
              </a:lnSpc>
              <a:buFontTx/>
              <a:buNone/>
            </a:pPr>
            <a:endParaRPr lang="en-US">
              <a:solidFill>
                <a:schemeClr val="tx1"/>
              </a:solidFill>
            </a:endParaRPr>
          </a:p>
          <a:p>
            <a:pPr>
              <a:lnSpc>
                <a:spcPct val="80000"/>
              </a:lnSpc>
              <a:buFont typeface="Wingdings" pitchFamily="2" charset="2"/>
              <a:buChar char="Ø"/>
            </a:pPr>
            <a:r>
              <a:rPr lang="en-US">
                <a:solidFill>
                  <a:schemeClr val="tx1"/>
                </a:solidFill>
              </a:rPr>
              <a:t>Dichotic Linguistic</a:t>
            </a:r>
          </a:p>
          <a:p>
            <a:pPr>
              <a:lnSpc>
                <a:spcPct val="80000"/>
              </a:lnSpc>
            </a:pPr>
            <a:r>
              <a:rPr lang="en-US" sz="2400">
                <a:solidFill>
                  <a:schemeClr val="tx1"/>
                </a:solidFill>
              </a:rPr>
              <a:t>SSW - Staggered Spondaic Word Test,</a:t>
            </a:r>
          </a:p>
          <a:p>
            <a:pPr>
              <a:lnSpc>
                <a:spcPct val="80000"/>
              </a:lnSpc>
            </a:pPr>
            <a:r>
              <a:rPr lang="en-US" sz="2400">
                <a:solidFill>
                  <a:schemeClr val="tx1"/>
                </a:solidFill>
              </a:rPr>
              <a:t>Competing Sentences</a:t>
            </a:r>
          </a:p>
          <a:p>
            <a:pPr>
              <a:lnSpc>
                <a:spcPct val="80000"/>
              </a:lnSpc>
            </a:pPr>
            <a:r>
              <a:rPr lang="en-US" sz="2400">
                <a:solidFill>
                  <a:schemeClr val="tx1"/>
                </a:solidFill>
              </a:rPr>
              <a:t>SSI-CCM</a:t>
            </a:r>
          </a:p>
          <a:p>
            <a:pPr>
              <a:lnSpc>
                <a:spcPct val="80000"/>
              </a:lnSpc>
            </a:pPr>
            <a:r>
              <a:rPr lang="en-US" sz="2400">
                <a:solidFill>
                  <a:schemeClr val="tx1"/>
                </a:solidFill>
              </a:rPr>
              <a:t>Dichotic Sentence Identification Test (DSI)</a:t>
            </a:r>
          </a:p>
          <a:p>
            <a:pPr>
              <a:lnSpc>
                <a:spcPct val="80000"/>
              </a:lnSpc>
            </a:pPr>
            <a:r>
              <a:rPr lang="en-US" sz="2400">
                <a:solidFill>
                  <a:schemeClr val="tx1"/>
                </a:solidFill>
              </a:rPr>
              <a:t>Competing Words subtest of the SCAN (Screening Test for Auditory Processing Disorders) </a:t>
            </a:r>
          </a:p>
          <a:p>
            <a:pPr>
              <a:lnSpc>
                <a:spcPct val="80000"/>
              </a:lnSpc>
              <a:buFontTx/>
              <a:buNone/>
            </a:pPr>
            <a:endParaRPr lang="en-US">
              <a:solidFill>
                <a:schemeClr val="tx1"/>
              </a:solidFill>
            </a:endParaRPr>
          </a:p>
          <a:p>
            <a:pPr>
              <a:lnSpc>
                <a:spcPct val="80000"/>
              </a:lnSpc>
              <a:buFont typeface="Wingdings" pitchFamily="2" charset="2"/>
              <a:buChar char="Ø"/>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2F17EDA2-FC87-408C-9184-BE3F862D75CD}" type="slidenum">
              <a:rPr lang="en-US"/>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7" name="Rectangle 3"/>
          <p:cNvSpPr>
            <a:spLocks noGrp="1" noChangeArrowheads="1"/>
          </p:cNvSpPr>
          <p:nvPr>
            <p:ph idx="1"/>
          </p:nvPr>
        </p:nvSpPr>
        <p:spPr>
          <a:xfrm>
            <a:off x="457200" y="533400"/>
            <a:ext cx="8229600" cy="5592763"/>
          </a:xfrm>
        </p:spPr>
        <p:txBody>
          <a:bodyPr/>
          <a:lstStyle/>
          <a:p>
            <a:pPr marL="609600" indent="-609600">
              <a:buFontTx/>
              <a:buNone/>
            </a:pPr>
            <a:r>
              <a:rPr lang="en-US">
                <a:solidFill>
                  <a:schemeClr val="tx1"/>
                </a:solidFill>
              </a:rPr>
              <a:t>DICHOTIC TESTS can further be classified as follows based on the demand on the CANS:</a:t>
            </a:r>
          </a:p>
          <a:p>
            <a:pPr marL="609600" indent="-609600">
              <a:buFontTx/>
              <a:buNone/>
            </a:pPr>
            <a:endParaRPr lang="en-US">
              <a:solidFill>
                <a:schemeClr val="tx1"/>
              </a:solidFill>
            </a:endParaRPr>
          </a:p>
          <a:p>
            <a:pPr marL="609600" indent="-609600">
              <a:buFontTx/>
              <a:buAutoNum type="arabicPeriod"/>
            </a:pPr>
            <a:r>
              <a:rPr lang="en-US">
                <a:solidFill>
                  <a:schemeClr val="tx1"/>
                </a:solidFill>
              </a:rPr>
              <a:t>Binaural Integration Tasks</a:t>
            </a:r>
          </a:p>
          <a:p>
            <a:pPr marL="609600" indent="-609600">
              <a:buFontTx/>
              <a:buAutoNum type="arabicPeriod"/>
            </a:pPr>
            <a:r>
              <a:rPr lang="en-US">
                <a:solidFill>
                  <a:schemeClr val="tx1"/>
                </a:solidFill>
              </a:rPr>
              <a:t>Binaural Separation Tasks</a:t>
            </a:r>
          </a:p>
        </p:txBody>
      </p:sp>
      <p:sp>
        <p:nvSpPr>
          <p:cNvPr id="3" name="Slide Number Placeholder 5"/>
          <p:cNvSpPr>
            <a:spLocks noGrp="1"/>
          </p:cNvSpPr>
          <p:nvPr>
            <p:ph type="sldNum" sz="quarter" idx="12"/>
          </p:nvPr>
        </p:nvSpPr>
        <p:spPr/>
        <p:txBody>
          <a:bodyPr/>
          <a:lstStyle/>
          <a:p>
            <a:fld id="{B61BFE0F-D50C-4722-9DF0-23185BA03B78}" type="slidenum">
              <a:rPr lang="en-US"/>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5" name="Rectangle 3"/>
          <p:cNvSpPr>
            <a:spLocks noGrp="1" noChangeArrowheads="1"/>
          </p:cNvSpPr>
          <p:nvPr>
            <p:ph idx="1"/>
          </p:nvPr>
        </p:nvSpPr>
        <p:spPr>
          <a:xfrm>
            <a:off x="457200" y="533400"/>
            <a:ext cx="8229600" cy="5592763"/>
          </a:xfrm>
        </p:spPr>
        <p:txBody>
          <a:bodyPr/>
          <a:lstStyle/>
          <a:p>
            <a:pPr marL="609600" indent="-609600">
              <a:buFontTx/>
              <a:buNone/>
            </a:pPr>
            <a:r>
              <a:rPr lang="en-US">
                <a:solidFill>
                  <a:schemeClr val="tx1"/>
                </a:solidFill>
              </a:rPr>
              <a:t>BINAURAL INTEGRATION TASKS:</a:t>
            </a:r>
          </a:p>
          <a:p>
            <a:pPr marL="609600" indent="-609600">
              <a:buFontTx/>
              <a:buNone/>
            </a:pPr>
            <a:endParaRPr lang="en-US">
              <a:solidFill>
                <a:schemeClr val="tx1"/>
              </a:solidFill>
            </a:endParaRPr>
          </a:p>
          <a:p>
            <a:pPr marL="609600" indent="-609600">
              <a:buFontTx/>
              <a:buNone/>
            </a:pPr>
            <a:r>
              <a:rPr lang="en-US" sz="2400" i="1">
                <a:solidFill>
                  <a:schemeClr val="tx1"/>
                </a:solidFill>
              </a:rPr>
              <a:t>It requires the subject to respond to the stimuli presented in both ears, ie, if the words “back “ and “run” are presented dichotically the subject has to repeat both words. Tests that utilize this phenomenon are:</a:t>
            </a:r>
          </a:p>
          <a:p>
            <a:pPr marL="609600" indent="-609600">
              <a:buFontTx/>
              <a:buNone/>
            </a:pPr>
            <a:endParaRPr lang="en-US" sz="2400" i="1">
              <a:solidFill>
                <a:schemeClr val="tx1"/>
              </a:solidFill>
            </a:endParaRPr>
          </a:p>
          <a:p>
            <a:pPr marL="609600" indent="-609600">
              <a:buFontTx/>
              <a:buAutoNum type="arabicPeriod"/>
            </a:pPr>
            <a:r>
              <a:rPr lang="en-US">
                <a:solidFill>
                  <a:schemeClr val="tx1"/>
                </a:solidFill>
              </a:rPr>
              <a:t>Dichotic Digits and Words</a:t>
            </a:r>
          </a:p>
          <a:p>
            <a:pPr marL="609600" indent="-609600">
              <a:buFontTx/>
              <a:buAutoNum type="arabicPeriod"/>
            </a:pPr>
            <a:r>
              <a:rPr lang="en-US">
                <a:solidFill>
                  <a:schemeClr val="tx1"/>
                </a:solidFill>
              </a:rPr>
              <a:t>Staggered Spondaic Words</a:t>
            </a:r>
          </a:p>
          <a:p>
            <a:pPr marL="609600" indent="-609600">
              <a:buFontTx/>
              <a:buAutoNum type="arabicPeriod"/>
            </a:pPr>
            <a:r>
              <a:rPr lang="en-US">
                <a:solidFill>
                  <a:schemeClr val="tx1"/>
                </a:solidFill>
              </a:rPr>
              <a:t>Dichotic CVs</a:t>
            </a:r>
          </a:p>
          <a:p>
            <a:pPr marL="609600" indent="-609600">
              <a:buFontTx/>
              <a:buNone/>
            </a:pPr>
            <a:endParaRPr lang="en-US">
              <a:solidFill>
                <a:schemeClr val="tx1"/>
              </a:solidFill>
            </a:endParaRPr>
          </a:p>
        </p:txBody>
      </p:sp>
      <p:sp>
        <p:nvSpPr>
          <p:cNvPr id="3" name="Slide Number Placeholder 5"/>
          <p:cNvSpPr>
            <a:spLocks noGrp="1"/>
          </p:cNvSpPr>
          <p:nvPr>
            <p:ph type="sldNum" sz="quarter" idx="12"/>
          </p:nvPr>
        </p:nvSpPr>
        <p:spPr/>
        <p:txBody>
          <a:bodyPr/>
          <a:lstStyle/>
          <a:p>
            <a:fld id="{F39885FA-FD47-4CFF-8250-13EC029EF994}" type="slidenum">
              <a:rPr lang="en-US"/>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Grp="1" noChangeArrowheads="1"/>
          </p:cNvSpPr>
          <p:nvPr>
            <p:ph idx="1"/>
          </p:nvPr>
        </p:nvSpPr>
        <p:spPr>
          <a:xfrm>
            <a:off x="457200" y="381000"/>
            <a:ext cx="8229600" cy="6477000"/>
          </a:xfrm>
        </p:spPr>
        <p:txBody>
          <a:bodyPr/>
          <a:lstStyle/>
          <a:p>
            <a:pPr marL="457200" indent="-457200">
              <a:lnSpc>
                <a:spcPct val="80000"/>
              </a:lnSpc>
              <a:buFontTx/>
              <a:buAutoNum type="alphaUcPeriod"/>
            </a:pPr>
            <a:r>
              <a:rPr lang="en-US" sz="2400">
                <a:solidFill>
                  <a:schemeClr val="tx1"/>
                </a:solidFill>
              </a:rPr>
              <a:t>DICHOTIC DIGITS:</a:t>
            </a:r>
          </a:p>
          <a:p>
            <a:pPr marL="457200" indent="-457200">
              <a:lnSpc>
                <a:spcPct val="80000"/>
              </a:lnSpc>
              <a:buFontTx/>
              <a:buNone/>
            </a:pPr>
            <a:endParaRPr lang="en-US" sz="2400">
              <a:solidFill>
                <a:schemeClr val="tx1"/>
              </a:solidFill>
            </a:endParaRPr>
          </a:p>
          <a:p>
            <a:pPr marL="457200" indent="-457200">
              <a:lnSpc>
                <a:spcPct val="80000"/>
              </a:lnSpc>
              <a:buFontTx/>
              <a:buNone/>
            </a:pPr>
            <a:r>
              <a:rPr lang="en-US" sz="2000">
                <a:solidFill>
                  <a:schemeClr val="tx1"/>
                </a:solidFill>
              </a:rPr>
              <a:t>Assesses binaural integration</a:t>
            </a:r>
          </a:p>
          <a:p>
            <a:pPr marL="457200" indent="-457200">
              <a:lnSpc>
                <a:spcPct val="80000"/>
              </a:lnSpc>
              <a:buFontTx/>
              <a:buNone/>
            </a:pPr>
            <a:r>
              <a:rPr lang="en-US" sz="2000">
                <a:solidFill>
                  <a:schemeClr val="tx1"/>
                </a:solidFill>
              </a:rPr>
              <a:t>Sensitive to brainstem, cortical and corpus callosal lesions.</a:t>
            </a:r>
          </a:p>
          <a:p>
            <a:pPr marL="457200" indent="-457200">
              <a:lnSpc>
                <a:spcPct val="80000"/>
              </a:lnSpc>
              <a:buFontTx/>
              <a:buNone/>
            </a:pPr>
            <a:r>
              <a:rPr lang="en-US" sz="2000">
                <a:solidFill>
                  <a:schemeClr val="tx1"/>
                </a:solidFill>
              </a:rPr>
              <a:t>There are a variety of ways in which dichotic tests can be administered. </a:t>
            </a:r>
          </a:p>
          <a:p>
            <a:pPr marL="457200" indent="-457200">
              <a:lnSpc>
                <a:spcPct val="80000"/>
              </a:lnSpc>
              <a:buFontTx/>
              <a:buNone/>
            </a:pPr>
            <a:endParaRPr lang="en-US" sz="2000">
              <a:solidFill>
                <a:schemeClr val="tx1"/>
              </a:solidFill>
            </a:endParaRPr>
          </a:p>
          <a:p>
            <a:pPr marL="457200" indent="-457200">
              <a:lnSpc>
                <a:spcPct val="80000"/>
              </a:lnSpc>
              <a:buFontTx/>
              <a:buBlip>
                <a:blip r:embed="rId3"/>
              </a:buBlip>
            </a:pPr>
            <a:r>
              <a:rPr lang="en-US" sz="2400">
                <a:solidFill>
                  <a:schemeClr val="tx1"/>
                </a:solidFill>
              </a:rPr>
              <a:t>In a version of dichotic digits recommended by Museik (1983), two digits are presented to each ear simultaneously. E.g. digits 2,5 may be presented to the right ear and 3,8 to the left ear. </a:t>
            </a:r>
          </a:p>
          <a:p>
            <a:pPr marL="457200" indent="-457200">
              <a:lnSpc>
                <a:spcPct val="80000"/>
              </a:lnSpc>
              <a:buFont typeface="Wingdings" pitchFamily="2" charset="2"/>
              <a:buChar char="Ä"/>
            </a:pPr>
            <a:endParaRPr lang="en-US" sz="2400">
              <a:solidFill>
                <a:schemeClr val="tx1"/>
              </a:solidFill>
            </a:endParaRPr>
          </a:p>
          <a:p>
            <a:pPr marL="457200" indent="-457200">
              <a:lnSpc>
                <a:spcPct val="80000"/>
              </a:lnSpc>
              <a:buFont typeface="Wingdings" pitchFamily="2" charset="2"/>
              <a:buChar char="Ä"/>
            </a:pPr>
            <a:r>
              <a:rPr lang="en-US" sz="2400">
                <a:solidFill>
                  <a:schemeClr val="tx1"/>
                </a:solidFill>
              </a:rPr>
              <a:t>The subject is asked to repeat all the four digits in any order. </a:t>
            </a:r>
          </a:p>
          <a:p>
            <a:pPr marL="457200" indent="-457200">
              <a:lnSpc>
                <a:spcPct val="80000"/>
              </a:lnSpc>
              <a:buFont typeface="Wingdings" pitchFamily="2" charset="2"/>
              <a:buChar char="Ä"/>
            </a:pPr>
            <a:endParaRPr lang="en-US" sz="2400">
              <a:solidFill>
                <a:schemeClr val="tx1"/>
              </a:solidFill>
            </a:endParaRPr>
          </a:p>
          <a:p>
            <a:pPr marL="457200" indent="-457200">
              <a:lnSpc>
                <a:spcPct val="80000"/>
              </a:lnSpc>
              <a:buFont typeface="Wingdings" pitchFamily="2" charset="2"/>
              <a:buChar char="Ä"/>
            </a:pPr>
            <a:r>
              <a:rPr lang="en-US" sz="2400">
                <a:solidFill>
                  <a:schemeClr val="tx1"/>
                </a:solidFill>
              </a:rPr>
              <a:t>Only digits 1-10 are used (except 7) and the recommended presentation level is 50dBSL. </a:t>
            </a:r>
          </a:p>
          <a:p>
            <a:pPr marL="457200" indent="-457200">
              <a:lnSpc>
                <a:spcPct val="80000"/>
              </a:lnSpc>
              <a:buFont typeface="Wingdings" pitchFamily="2" charset="2"/>
              <a:buChar char="Ä"/>
            </a:pPr>
            <a:endParaRPr lang="en-US" sz="2400">
              <a:solidFill>
                <a:schemeClr val="tx1"/>
              </a:solidFill>
            </a:endParaRPr>
          </a:p>
          <a:p>
            <a:pPr marL="457200" indent="-457200">
              <a:lnSpc>
                <a:spcPct val="80000"/>
              </a:lnSpc>
              <a:buFont typeface="Wingdings" pitchFamily="2" charset="2"/>
              <a:buChar char="Ä"/>
            </a:pPr>
            <a:r>
              <a:rPr lang="en-US" sz="2400">
                <a:solidFill>
                  <a:schemeClr val="tx1"/>
                </a:solidFill>
              </a:rPr>
              <a:t>He reported that dichotic digit test id highly sensitive for detecting both brainstem and hemispheric pathology. </a:t>
            </a:r>
          </a:p>
          <a:p>
            <a:pPr marL="457200" indent="-457200">
              <a:lnSpc>
                <a:spcPct val="80000"/>
              </a:lnSpc>
              <a:buFont typeface="Wingdings" pitchFamily="2" charset="2"/>
              <a:buChar char="Ä"/>
            </a:pPr>
            <a:endParaRPr lang="en-US" sz="2400">
              <a:solidFill>
                <a:schemeClr val="tx1"/>
              </a:solidFill>
            </a:endParaRPr>
          </a:p>
          <a:p>
            <a:pPr marL="457200" indent="-457200">
              <a:lnSpc>
                <a:spcPct val="80000"/>
              </a:lnSpc>
              <a:buFontTx/>
              <a:buNone/>
            </a:pPr>
            <a:endParaRPr lang="en-US" sz="2400">
              <a:solidFill>
                <a:schemeClr val="tx1"/>
              </a:solidFill>
            </a:endParaRPr>
          </a:p>
          <a:p>
            <a:pPr marL="457200" indent="-457200">
              <a:lnSpc>
                <a:spcPct val="80000"/>
              </a:lnSpc>
              <a:buFontTx/>
              <a:buBlip>
                <a:blip r:embed="rId3"/>
              </a:buBlip>
            </a:pPr>
            <a:endParaRPr lang="en-US" sz="2400">
              <a:solidFill>
                <a:schemeClr val="tx1"/>
              </a:solidFill>
            </a:endParaRPr>
          </a:p>
          <a:p>
            <a:pPr marL="457200" indent="-457200">
              <a:lnSpc>
                <a:spcPct val="8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8742DBF0-62AC-4FEC-9DC3-CAE8623C98D9}" type="slidenum">
              <a:rPr lang="en-US"/>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idx="1"/>
          </p:nvPr>
        </p:nvSpPr>
        <p:spPr>
          <a:xfrm>
            <a:off x="762000" y="838200"/>
            <a:ext cx="7086600" cy="3078163"/>
          </a:xfrm>
        </p:spPr>
        <p:txBody>
          <a:bodyPr/>
          <a:lstStyle/>
          <a:p>
            <a:pPr>
              <a:lnSpc>
                <a:spcPct val="80000"/>
              </a:lnSpc>
              <a:buFont typeface="Wingdings" pitchFamily="2" charset="2"/>
              <a:buNone/>
            </a:pPr>
            <a:r>
              <a:rPr lang="en-US" sz="2400">
                <a:solidFill>
                  <a:schemeClr val="tx1"/>
                </a:solidFill>
              </a:rPr>
              <a:t>In a study of 9 subjects with brainstem pathology and 12 subjects with hemispheric lesions, Musiek (1983) reported that 18 showed abnormal results in atleast one ear. </a:t>
            </a:r>
          </a:p>
          <a:p>
            <a:pPr>
              <a:lnSpc>
                <a:spcPct val="80000"/>
              </a:lnSpc>
              <a:buFont typeface="Wingdings" pitchFamily="2" charset="2"/>
              <a:buNone/>
            </a:pPr>
            <a:endParaRPr lang="en-US" sz="2400">
              <a:solidFill>
                <a:schemeClr val="tx1"/>
              </a:solidFill>
            </a:endParaRPr>
          </a:p>
          <a:p>
            <a:pPr>
              <a:lnSpc>
                <a:spcPct val="80000"/>
              </a:lnSpc>
              <a:buFont typeface="Wingdings" pitchFamily="2" charset="2"/>
              <a:buNone/>
            </a:pPr>
            <a:endParaRPr lang="en-US" sz="2400">
              <a:solidFill>
                <a:schemeClr val="tx1"/>
              </a:solidFill>
            </a:endParaRPr>
          </a:p>
          <a:p>
            <a:pPr>
              <a:lnSpc>
                <a:spcPct val="80000"/>
              </a:lnSpc>
              <a:buFont typeface="Wingdings" pitchFamily="2" charset="2"/>
              <a:buNone/>
            </a:pPr>
            <a:r>
              <a:rPr lang="en-US" sz="2400">
                <a:solidFill>
                  <a:schemeClr val="tx1"/>
                </a:solidFill>
              </a:rPr>
              <a:t>Because of the test’s apparent sensitivity, the dichotic digits test has been recommended by Museik and his colleagues as a quick and easy screening test for CANS dysfunction.</a:t>
            </a:r>
          </a:p>
          <a:p>
            <a:pPr>
              <a:lnSpc>
                <a:spcPct val="80000"/>
              </a:lnSpc>
              <a:buFont typeface="Wingdings" pitchFamily="2" charset="2"/>
              <a:buNone/>
            </a:pPr>
            <a:endParaRPr lang="en-US" sz="2400">
              <a:solidFill>
                <a:schemeClr val="tx1"/>
              </a:solidFill>
            </a:endParaRPr>
          </a:p>
          <a:p>
            <a:pPr>
              <a:lnSpc>
                <a:spcPct val="80000"/>
              </a:lnSpc>
              <a:buFontTx/>
              <a:buNone/>
            </a:pPr>
            <a:r>
              <a:rPr lang="en-US" sz="2400">
                <a:solidFill>
                  <a:schemeClr val="tx1"/>
                </a:solidFill>
              </a:rPr>
              <a:t>Scores:</a:t>
            </a:r>
          </a:p>
          <a:p>
            <a:pPr>
              <a:lnSpc>
                <a:spcPct val="80000"/>
              </a:lnSpc>
            </a:pPr>
            <a:r>
              <a:rPr lang="en-US" sz="2400">
                <a:solidFill>
                  <a:schemeClr val="tx1"/>
                </a:solidFill>
              </a:rPr>
              <a:t>Normal: 90%</a:t>
            </a:r>
          </a:p>
          <a:p>
            <a:pPr>
              <a:lnSpc>
                <a:spcPct val="80000"/>
              </a:lnSpc>
            </a:pPr>
            <a:r>
              <a:rPr lang="en-US" sz="2400">
                <a:solidFill>
                  <a:schemeClr val="tx1"/>
                </a:solidFill>
              </a:rPr>
              <a:t>Peripheral HL: 80%</a:t>
            </a:r>
          </a:p>
          <a:p>
            <a:pPr>
              <a:lnSpc>
                <a:spcPct val="80000"/>
              </a:lnSpc>
            </a:pPr>
            <a:r>
              <a:rPr lang="en-US" sz="2400">
                <a:solidFill>
                  <a:schemeClr val="tx1"/>
                </a:solidFill>
              </a:rPr>
              <a:t>Suggestive of CANS: below 80%</a:t>
            </a:r>
          </a:p>
          <a:p>
            <a:pPr>
              <a:lnSpc>
                <a:spcPct val="80000"/>
              </a:lnSpc>
            </a:pPr>
            <a:endParaRPr lang="en-US" sz="2400">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309A3030-A007-4740-ABD0-E2C9BC1E7763}" type="slidenum">
              <a:rPr lang="en-US"/>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idx="1"/>
          </p:nvPr>
        </p:nvSpPr>
        <p:spPr>
          <a:xfrm>
            <a:off x="457200" y="457200"/>
            <a:ext cx="8229600" cy="6172200"/>
          </a:xfrm>
        </p:spPr>
        <p:txBody>
          <a:bodyPr/>
          <a:lstStyle/>
          <a:p>
            <a:pPr>
              <a:lnSpc>
                <a:spcPct val="80000"/>
              </a:lnSpc>
              <a:buFontTx/>
              <a:buBlip>
                <a:blip r:embed="rId3"/>
              </a:buBlip>
            </a:pPr>
            <a:r>
              <a:rPr lang="en-US" sz="2400">
                <a:solidFill>
                  <a:schemeClr val="tx1"/>
                </a:solidFill>
              </a:rPr>
              <a:t>The dichotic digits test is relatively easier to administer and score. There are two commercial versions of the DD test:</a:t>
            </a:r>
          </a:p>
          <a:p>
            <a:pPr>
              <a:lnSpc>
                <a:spcPct val="80000"/>
              </a:lnSpc>
              <a:buFontTx/>
              <a:buNone/>
            </a:pPr>
            <a:endParaRPr lang="en-US" sz="2400">
              <a:solidFill>
                <a:schemeClr val="tx1"/>
              </a:solidFill>
            </a:endParaRPr>
          </a:p>
          <a:p>
            <a:pPr>
              <a:lnSpc>
                <a:spcPct val="80000"/>
              </a:lnSpc>
            </a:pPr>
            <a:r>
              <a:rPr lang="en-US" sz="2400">
                <a:solidFill>
                  <a:schemeClr val="tx1"/>
                </a:solidFill>
              </a:rPr>
              <a:t>Single digits</a:t>
            </a:r>
          </a:p>
          <a:p>
            <a:pPr>
              <a:lnSpc>
                <a:spcPct val="80000"/>
              </a:lnSpc>
            </a:pPr>
            <a:r>
              <a:rPr lang="en-US" sz="2400">
                <a:solidFill>
                  <a:schemeClr val="tx1"/>
                </a:solidFill>
              </a:rPr>
              <a:t>Double digits (task of choice as it is more challenging)</a:t>
            </a:r>
          </a:p>
          <a:p>
            <a:pPr>
              <a:lnSpc>
                <a:spcPct val="80000"/>
              </a:lnSpc>
              <a:buFontTx/>
              <a:buNone/>
            </a:pPr>
            <a:endParaRPr lang="en-US" sz="2400">
              <a:solidFill>
                <a:schemeClr val="tx1"/>
              </a:solidFill>
            </a:endParaRPr>
          </a:p>
          <a:p>
            <a:pPr>
              <a:lnSpc>
                <a:spcPct val="80000"/>
              </a:lnSpc>
              <a:buFontTx/>
              <a:buBlip>
                <a:blip r:embed="rId3"/>
              </a:buBlip>
            </a:pPr>
            <a:r>
              <a:rPr lang="en-US" sz="2400" i="1">
                <a:solidFill>
                  <a:schemeClr val="tx1"/>
                </a:solidFill>
              </a:rPr>
              <a:t>Presentation level</a:t>
            </a:r>
            <a:r>
              <a:rPr lang="en-US" sz="2400">
                <a:solidFill>
                  <a:schemeClr val="tx1"/>
                </a:solidFill>
              </a:rPr>
              <a:t>: 50dBSL or at MCL</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i="1">
                <a:solidFill>
                  <a:schemeClr val="tx1"/>
                </a:solidFill>
              </a:rPr>
              <a:t>Instructions</a:t>
            </a:r>
            <a:r>
              <a:rPr lang="en-US" sz="2400">
                <a:solidFill>
                  <a:schemeClr val="tx1"/>
                </a:solidFill>
              </a:rPr>
              <a:t>: the listener is instructed that he/she will  be hearing different numbers in each ear at the same time and is to repeat all the numbers heard, regardless of the order. The first three stimulus presentations are for practice.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i="1">
                <a:solidFill>
                  <a:schemeClr val="tx1"/>
                </a:solidFill>
              </a:rPr>
              <a:t>Content</a:t>
            </a:r>
            <a:r>
              <a:rPr lang="en-US" sz="2400">
                <a:solidFill>
                  <a:schemeClr val="tx1"/>
                </a:solidFill>
              </a:rPr>
              <a:t>: the test consist of 20 stimulus presentations or, for double digits. 80 digits in all (40 per ear). The test is scored in percent correct per ear (for double digits, each digit is worth 2.5%).</a:t>
            </a: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62424182-C81F-489B-BCAC-0722490021BF}" type="slidenum">
              <a:rPr lang="en-US"/>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3" name="Rectangle 3"/>
          <p:cNvSpPr>
            <a:spLocks noGrp="1" noChangeArrowheads="1"/>
          </p:cNvSpPr>
          <p:nvPr>
            <p:ph idx="1"/>
          </p:nvPr>
        </p:nvSpPr>
        <p:spPr>
          <a:xfrm>
            <a:off x="457200" y="914400"/>
            <a:ext cx="8229600" cy="4525963"/>
          </a:xfrm>
        </p:spPr>
        <p:txBody>
          <a:bodyPr/>
          <a:lstStyle/>
          <a:p>
            <a:pPr>
              <a:lnSpc>
                <a:spcPct val="90000"/>
              </a:lnSpc>
              <a:buFontTx/>
              <a:buBlip>
                <a:blip r:embed="rId3"/>
              </a:buBlip>
            </a:pPr>
            <a:r>
              <a:rPr lang="en-US" sz="2400">
                <a:solidFill>
                  <a:schemeClr val="tx1"/>
                </a:solidFill>
              </a:rPr>
              <a:t>Kimura (1961) is credited to be the first to use dichotic digits to tests subjects with brain damage. </a:t>
            </a:r>
          </a:p>
          <a:p>
            <a:pPr>
              <a:lnSpc>
                <a:spcPct val="90000"/>
              </a:lnSpc>
              <a:buFontTx/>
              <a:buBlip>
                <a:blip r:embed="rId3"/>
              </a:buBlip>
            </a:pPr>
            <a:endParaRPr lang="en-US" sz="2400">
              <a:solidFill>
                <a:schemeClr val="tx1"/>
              </a:solidFill>
            </a:endParaRPr>
          </a:p>
          <a:p>
            <a:pPr>
              <a:lnSpc>
                <a:spcPct val="90000"/>
              </a:lnSpc>
              <a:buFont typeface="Wingdings" pitchFamily="2" charset="2"/>
              <a:buChar char="Ä"/>
            </a:pPr>
            <a:r>
              <a:rPr lang="en-US" sz="2400">
                <a:solidFill>
                  <a:schemeClr val="tx1"/>
                </a:solidFill>
              </a:rPr>
              <a:t>She used three digits presented to each ear of subjects who had temporal lobectomies for treatment of epileptic seizures. </a:t>
            </a:r>
          </a:p>
          <a:p>
            <a:pPr>
              <a:lnSpc>
                <a:spcPct val="90000"/>
              </a:lnSpc>
              <a:buFont typeface="Wingdings" pitchFamily="2" charset="2"/>
              <a:buChar char="Ä"/>
            </a:pPr>
            <a:endParaRPr lang="en-US" sz="2400">
              <a:solidFill>
                <a:schemeClr val="tx1"/>
              </a:solidFill>
            </a:endParaRPr>
          </a:p>
          <a:p>
            <a:pPr>
              <a:lnSpc>
                <a:spcPct val="90000"/>
              </a:lnSpc>
              <a:buFont typeface="Wingdings" pitchFamily="2" charset="2"/>
              <a:buChar char="Ä"/>
            </a:pPr>
            <a:r>
              <a:rPr lang="en-US" sz="2400">
                <a:solidFill>
                  <a:schemeClr val="tx1"/>
                </a:solidFill>
              </a:rPr>
              <a:t>She reported a decrease in scores for the ear contralateral to the lesion, but when the temporal lobe was affected, bilaterally decreased scores were seen.</a:t>
            </a:r>
          </a:p>
          <a:p>
            <a:pPr>
              <a:lnSpc>
                <a:spcPct val="90000"/>
              </a:lnSpc>
              <a:buFont typeface="Wingdings" pitchFamily="2" charset="2"/>
              <a:buNone/>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EA2EE379-C0F9-49C3-8A2F-A85CF9C07553}" type="slidenum">
              <a:rPr lang="en-US"/>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Grp="1" noChangeArrowheads="1"/>
          </p:cNvSpPr>
          <p:nvPr>
            <p:ph idx="1"/>
          </p:nvPr>
        </p:nvSpPr>
        <p:spPr>
          <a:xfrm>
            <a:off x="457200" y="914400"/>
            <a:ext cx="8229600" cy="5943600"/>
          </a:xfrm>
        </p:spPr>
        <p:txBody>
          <a:bodyPr/>
          <a:lstStyle/>
          <a:p>
            <a:pPr>
              <a:lnSpc>
                <a:spcPct val="80000"/>
              </a:lnSpc>
              <a:buFont typeface="Wingdings" pitchFamily="2" charset="2"/>
              <a:buBlip>
                <a:blip r:embed="rId3"/>
              </a:buBlip>
            </a:pPr>
            <a:r>
              <a:rPr lang="en-US" sz="2400">
                <a:solidFill>
                  <a:schemeClr val="tx1"/>
                </a:solidFill>
              </a:rPr>
              <a:t>Roeser and Dally (1974) used three digit pairs but performed an intensity function as digits were presented at intensities from 10 to 70 dBSL. </a:t>
            </a:r>
          </a:p>
          <a:p>
            <a:pPr>
              <a:lnSpc>
                <a:spcPct val="80000"/>
              </a:lnSpc>
              <a:buFont typeface="Wingdings" pitchFamily="2" charset="2"/>
              <a:buBlip>
                <a:blip r:embed="rId3"/>
              </a:buBlip>
            </a:pPr>
            <a:endParaRPr lang="en-US" sz="2400">
              <a:solidFill>
                <a:schemeClr val="tx1"/>
              </a:solidFill>
            </a:endParaRPr>
          </a:p>
          <a:p>
            <a:pPr>
              <a:lnSpc>
                <a:spcPct val="80000"/>
              </a:lnSpc>
              <a:buFont typeface="Wingdings" pitchFamily="2" charset="2"/>
              <a:buBlip>
                <a:blip r:embed="rId3"/>
              </a:buBlip>
            </a:pPr>
            <a:r>
              <a:rPr lang="en-US" sz="2400">
                <a:solidFill>
                  <a:schemeClr val="tx1"/>
                </a:solidFill>
              </a:rPr>
              <a:t>Though most studies used free recall, Byrden and Zurif (1970) required and ordered recall. The subject was asked to repeat the digits to the left ear first, then those to the right ear, or vice versa. </a:t>
            </a:r>
          </a:p>
          <a:p>
            <a:pPr>
              <a:lnSpc>
                <a:spcPct val="80000"/>
              </a:lnSpc>
              <a:buFont typeface="Wingdings" pitchFamily="2" charset="2"/>
              <a:buBlip>
                <a:blip r:embed="rId3"/>
              </a:buBlip>
            </a:pPr>
            <a:endParaRPr lang="en-US" sz="2400">
              <a:solidFill>
                <a:schemeClr val="tx1"/>
              </a:solidFill>
            </a:endParaRPr>
          </a:p>
          <a:p>
            <a:pPr>
              <a:lnSpc>
                <a:spcPct val="80000"/>
              </a:lnSpc>
              <a:buFont typeface="Wingdings" pitchFamily="2" charset="2"/>
              <a:buBlip>
                <a:blip r:embed="rId3"/>
              </a:buBlip>
            </a:pPr>
            <a:r>
              <a:rPr lang="en-US" sz="2400">
                <a:solidFill>
                  <a:schemeClr val="tx1"/>
                </a:solidFill>
              </a:rPr>
              <a:t>Tsunoda and Oka  (1971) reported yet another dichotic task. They asked their subjects to add the two digits presented to each ear. ie,</a:t>
            </a:r>
          </a:p>
          <a:p>
            <a:pPr>
              <a:lnSpc>
                <a:spcPct val="80000"/>
              </a:lnSpc>
              <a:buFont typeface="Wingdings" pitchFamily="2" charset="2"/>
              <a:buNone/>
            </a:pPr>
            <a:r>
              <a:rPr lang="en-US" sz="2400">
                <a:solidFill>
                  <a:schemeClr val="tx1"/>
                </a:solidFill>
              </a:rPr>
              <a:t>Eg: LE: 4+3=7</a:t>
            </a:r>
          </a:p>
          <a:p>
            <a:pPr>
              <a:lnSpc>
                <a:spcPct val="80000"/>
              </a:lnSpc>
              <a:buFont typeface="Wingdings" pitchFamily="2" charset="2"/>
              <a:buNone/>
            </a:pPr>
            <a:r>
              <a:rPr lang="en-US" sz="2400">
                <a:solidFill>
                  <a:schemeClr val="tx1"/>
                </a:solidFill>
              </a:rPr>
              <a:t>      RE: 2+4=6</a:t>
            </a:r>
          </a:p>
          <a:p>
            <a:pPr>
              <a:lnSpc>
                <a:spcPct val="80000"/>
              </a:lnSpc>
              <a:buFont typeface="Wingdings" pitchFamily="2" charset="2"/>
              <a:buNone/>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DE07CF99-6D84-4ABE-B09C-78B04D286DE8}" type="slidenum">
              <a:rPr lang="en-US"/>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a:xfrm>
            <a:off x="762000" y="762000"/>
            <a:ext cx="7620000" cy="5867400"/>
          </a:xfrm>
        </p:spPr>
        <p:txBody>
          <a:bodyPr/>
          <a:lstStyle/>
          <a:p>
            <a:pPr>
              <a:lnSpc>
                <a:spcPct val="80000"/>
              </a:lnSpc>
              <a:buFont typeface="Wingdings" pitchFamily="2" charset="2"/>
              <a:buBlip>
                <a:blip r:embed="rId3"/>
              </a:buBlip>
            </a:pPr>
            <a:r>
              <a:rPr lang="en-US" sz="2400">
                <a:solidFill>
                  <a:schemeClr val="tx1"/>
                </a:solidFill>
              </a:rPr>
              <a:t>The most traditional one is reported by Sparks &amp; Geschwind (1968). </a:t>
            </a:r>
          </a:p>
          <a:p>
            <a:pPr>
              <a:lnSpc>
                <a:spcPct val="80000"/>
              </a:lnSpc>
              <a:buClr>
                <a:srgbClr val="19B2D1"/>
              </a:buClr>
              <a:buFont typeface="Wingdings" pitchFamily="2" charset="2"/>
              <a:buChar char="ü"/>
            </a:pPr>
            <a:r>
              <a:rPr lang="en-US" sz="2400">
                <a:solidFill>
                  <a:schemeClr val="tx1"/>
                </a:solidFill>
              </a:rPr>
              <a:t>They presented monosyllabic words (animal names), one to each ear. </a:t>
            </a:r>
          </a:p>
          <a:p>
            <a:pPr>
              <a:lnSpc>
                <a:spcPct val="80000"/>
              </a:lnSpc>
              <a:buClr>
                <a:srgbClr val="19B2D1"/>
              </a:buClr>
              <a:buFont typeface="Wingdings" pitchFamily="2" charset="2"/>
              <a:buChar char="ü"/>
            </a:pPr>
            <a:r>
              <a:rPr lang="en-US" sz="2400">
                <a:solidFill>
                  <a:schemeClr val="tx1"/>
                </a:solidFill>
              </a:rPr>
              <a:t>These words were presented at 44dB above the puretone average for each ear. There were 20 words presented to each ear (total=40 words). The subject simply repeated all the words heard (free call).</a:t>
            </a:r>
          </a:p>
          <a:p>
            <a:pPr>
              <a:lnSpc>
                <a:spcPct val="80000"/>
              </a:lnSpc>
              <a:buFontTx/>
              <a:buBlip>
                <a:blip r:embed="rId3"/>
              </a:buBlip>
            </a:pPr>
            <a:endParaRPr lang="en-US" sz="2400">
              <a:solidFill>
                <a:schemeClr val="tx1"/>
              </a:solidFill>
            </a:endParaRP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In an attempt to explain the ipsilateral ear effect, often reported for left temporal lobe lesions, Sparks et al,.(1970) proposed a model for the pathways of dichotic speech suggesting areas where lesions could cause a reduction of either left or right performance. </a:t>
            </a:r>
          </a:p>
          <a:p>
            <a:pPr>
              <a:lnSpc>
                <a:spcPct val="8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6D6BA478-1D3C-4C95-BCA4-167573DFF340}" type="slidenum">
              <a:rPr lang="en-US"/>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idx="1"/>
          </p:nvPr>
        </p:nvSpPr>
        <p:spPr>
          <a:xfrm>
            <a:off x="533400" y="1295400"/>
            <a:ext cx="8229600" cy="3124200"/>
          </a:xfrm>
        </p:spPr>
        <p:txBody>
          <a:bodyPr/>
          <a:lstStyle/>
          <a:p>
            <a:pPr>
              <a:lnSpc>
                <a:spcPct val="80000"/>
              </a:lnSpc>
              <a:buFont typeface="Wingdings" pitchFamily="2" charset="2"/>
              <a:buChar char="v"/>
            </a:pPr>
            <a:r>
              <a:rPr lang="en-US" sz="2000" dirty="0">
                <a:solidFill>
                  <a:schemeClr val="tx1"/>
                </a:solidFill>
              </a:rPr>
              <a:t>Because of the complexity of the CANS, the effects of a given lesion may be so subtle that it will escape detection by one test but be clearly visible to another.</a:t>
            </a:r>
          </a:p>
          <a:p>
            <a:pPr>
              <a:lnSpc>
                <a:spcPct val="80000"/>
              </a:lnSpc>
              <a:buFont typeface="Wingdings" pitchFamily="2" charset="2"/>
              <a:buChar char="v"/>
            </a:pPr>
            <a:endParaRPr lang="en-US" sz="2000" dirty="0">
              <a:solidFill>
                <a:schemeClr val="tx1"/>
              </a:solidFill>
            </a:endParaRPr>
          </a:p>
          <a:p>
            <a:pPr>
              <a:lnSpc>
                <a:spcPct val="80000"/>
              </a:lnSpc>
              <a:buFont typeface="Wingdings" pitchFamily="2" charset="2"/>
              <a:buChar char="v"/>
            </a:pPr>
            <a:r>
              <a:rPr lang="en-US" sz="2000" dirty="0">
                <a:solidFill>
                  <a:schemeClr val="tx1"/>
                </a:solidFill>
              </a:rPr>
              <a:t>Even when evaluating the peripheral auditory system, a test battery approach is utilized, including PTA(AC,BC), word recognition measures, </a:t>
            </a:r>
            <a:r>
              <a:rPr lang="en-US" sz="2000" dirty="0" err="1">
                <a:solidFill>
                  <a:schemeClr val="tx1"/>
                </a:solidFill>
              </a:rPr>
              <a:t>immitance</a:t>
            </a:r>
            <a:r>
              <a:rPr lang="en-US" sz="2000" dirty="0">
                <a:solidFill>
                  <a:schemeClr val="tx1"/>
                </a:solidFill>
              </a:rPr>
              <a:t> testing and other measures deemed necessary.</a:t>
            </a:r>
          </a:p>
          <a:p>
            <a:pPr>
              <a:lnSpc>
                <a:spcPct val="80000"/>
              </a:lnSpc>
              <a:buFont typeface="Wingdings" pitchFamily="2" charset="2"/>
              <a:buChar char="v"/>
            </a:pPr>
            <a:endParaRPr lang="en-US" sz="2000" dirty="0">
              <a:solidFill>
                <a:schemeClr val="tx1"/>
              </a:solidFill>
            </a:endParaRPr>
          </a:p>
          <a:p>
            <a:pPr>
              <a:lnSpc>
                <a:spcPct val="80000"/>
              </a:lnSpc>
              <a:buFont typeface="Wingdings" pitchFamily="2" charset="2"/>
              <a:buChar char="v"/>
            </a:pPr>
            <a:r>
              <a:rPr lang="en-US" sz="2000" dirty="0">
                <a:solidFill>
                  <a:schemeClr val="tx1"/>
                </a:solidFill>
              </a:rPr>
              <a:t>The assessment of central processing abilities in the school-age child should be a multidisciplinary  one.</a:t>
            </a:r>
          </a:p>
          <a:p>
            <a:pPr>
              <a:lnSpc>
                <a:spcPct val="80000"/>
              </a:lnSpc>
              <a:buFont typeface="Wingdings" pitchFamily="2" charset="2"/>
              <a:buChar char="v"/>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6B2DCD49-96BB-446A-8CBB-49D302D7BED4}" type="slidenum">
              <a:rPr lang="en-US"/>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9" name="Rectangle 3"/>
          <p:cNvSpPr>
            <a:spLocks noGrp="1" noChangeArrowheads="1"/>
          </p:cNvSpPr>
          <p:nvPr>
            <p:ph idx="1"/>
          </p:nvPr>
        </p:nvSpPr>
        <p:spPr>
          <a:xfrm>
            <a:off x="457200" y="685800"/>
            <a:ext cx="8229600" cy="5440363"/>
          </a:xfrm>
        </p:spPr>
        <p:txBody>
          <a:bodyPr/>
          <a:lstStyle/>
          <a:p>
            <a:pPr>
              <a:lnSpc>
                <a:spcPct val="90000"/>
              </a:lnSpc>
              <a:buFontTx/>
              <a:buBlip>
                <a:blip r:embed="rId3"/>
              </a:buBlip>
            </a:pPr>
            <a:r>
              <a:rPr lang="en-US" sz="2400">
                <a:solidFill>
                  <a:schemeClr val="tx1"/>
                </a:solidFill>
              </a:rPr>
              <a:t>According to this model, deep lesions affecting the callosal fiber tracts from the right hemisphere would be responsible for test results similar to those of a right hemisphere lesion, i.e. decreased scores for the left ear but not for the right ear.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The absence for an ipsilateral effect for the right hemisphere added support to the notion that a dominant path exists to the left hemisphere for dichotic speech.</a:t>
            </a:r>
          </a:p>
          <a:p>
            <a:pPr>
              <a:lnSpc>
                <a:spcPct val="90000"/>
              </a:lnSpc>
              <a:buFontTx/>
              <a:buNone/>
            </a:pPr>
            <a:endParaRPr lang="en-US" sz="2400">
              <a:solidFill>
                <a:schemeClr val="tx1"/>
              </a:solidFill>
            </a:endParaRPr>
          </a:p>
          <a:p>
            <a:pPr>
              <a:lnSpc>
                <a:spcPct val="90000"/>
              </a:lnSpc>
              <a:buFontTx/>
              <a:buNone/>
            </a:pPr>
            <a:r>
              <a:rPr lang="en-US" sz="2400">
                <a:solidFill>
                  <a:schemeClr val="tx1"/>
                </a:solidFill>
              </a:rPr>
              <a:t>It is clear that dichotic testing could yield important diagnostic information that could be missed by monaural measures.</a:t>
            </a: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DD6AB3F1-7120-4369-9A84-A26C34DEEEFD}" type="slidenum">
              <a:rPr lang="en-US"/>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idx="1"/>
          </p:nvPr>
        </p:nvSpPr>
        <p:spPr>
          <a:xfrm>
            <a:off x="457200" y="609600"/>
            <a:ext cx="8229600" cy="5943600"/>
          </a:xfrm>
        </p:spPr>
        <p:txBody>
          <a:bodyPr/>
          <a:lstStyle/>
          <a:p>
            <a:pPr>
              <a:lnSpc>
                <a:spcPct val="80000"/>
              </a:lnSpc>
              <a:buFontTx/>
              <a:buNone/>
            </a:pPr>
            <a:r>
              <a:rPr lang="en-US">
                <a:solidFill>
                  <a:schemeClr val="tx1"/>
                </a:solidFill>
              </a:rPr>
              <a:t>B. Dichotic Consonant-Vowels:</a:t>
            </a:r>
          </a:p>
          <a:p>
            <a:pPr>
              <a:lnSpc>
                <a:spcPct val="80000"/>
              </a:lnSpc>
              <a:buFontTx/>
              <a:buNone/>
            </a:pPr>
            <a:endParaRPr lang="en-US">
              <a:solidFill>
                <a:schemeClr val="tx1"/>
              </a:solidFill>
            </a:endParaRPr>
          </a:p>
          <a:p>
            <a:pPr>
              <a:lnSpc>
                <a:spcPct val="80000"/>
              </a:lnSpc>
              <a:buFontTx/>
              <a:buNone/>
            </a:pPr>
            <a:r>
              <a:rPr lang="en-US" sz="2800">
                <a:solidFill>
                  <a:schemeClr val="tx1"/>
                </a:solidFill>
              </a:rPr>
              <a:t> Assesses: binaural integration</a:t>
            </a:r>
          </a:p>
          <a:p>
            <a:pPr>
              <a:lnSpc>
                <a:spcPct val="80000"/>
              </a:lnSpc>
              <a:buFontTx/>
              <a:buNone/>
            </a:pPr>
            <a:endParaRPr lang="en-US" sz="2800">
              <a:solidFill>
                <a:schemeClr val="tx1"/>
              </a:solidFill>
            </a:endParaRPr>
          </a:p>
          <a:p>
            <a:pPr>
              <a:lnSpc>
                <a:spcPct val="80000"/>
              </a:lnSpc>
              <a:buFontTx/>
              <a:buBlip>
                <a:blip r:embed="rId3"/>
              </a:buBlip>
            </a:pPr>
            <a:r>
              <a:rPr lang="en-US" sz="2400">
                <a:solidFill>
                  <a:schemeClr val="tx1"/>
                </a:solidFill>
              </a:rPr>
              <a:t>This was developed by Berlin, and is considered a more difficult task than dichotic digits (Miccum et al., 1981).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i="1">
                <a:solidFill>
                  <a:schemeClr val="tx1"/>
                </a:solidFill>
              </a:rPr>
              <a:t>Presentation level</a:t>
            </a:r>
            <a:r>
              <a:rPr lang="en-US" sz="2400">
                <a:solidFill>
                  <a:schemeClr val="tx1"/>
                </a:solidFill>
              </a:rPr>
              <a:t>: 50dBHL (all listeners should have hearing sensitivity within normal limits)</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i="1">
                <a:solidFill>
                  <a:schemeClr val="tx1"/>
                </a:solidFill>
              </a:rPr>
              <a:t>Content</a:t>
            </a:r>
            <a:r>
              <a:rPr lang="en-US" sz="2400">
                <a:solidFill>
                  <a:schemeClr val="tx1"/>
                </a:solidFill>
              </a:rPr>
              <a:t>: </a:t>
            </a:r>
          </a:p>
          <a:p>
            <a:pPr>
              <a:lnSpc>
                <a:spcPct val="80000"/>
              </a:lnSpc>
            </a:pPr>
            <a:r>
              <a:rPr lang="en-US" sz="2400">
                <a:solidFill>
                  <a:schemeClr val="tx1"/>
                </a:solidFill>
              </a:rPr>
              <a:t>the test consists of 30 pairs of CV segments. </a:t>
            </a:r>
          </a:p>
          <a:p>
            <a:pPr>
              <a:lnSpc>
                <a:spcPct val="80000"/>
              </a:lnSpc>
            </a:pPr>
            <a:r>
              <a:rPr lang="en-US" sz="2400">
                <a:solidFill>
                  <a:schemeClr val="tx1"/>
                </a:solidFill>
              </a:rPr>
              <a:t>a response form is given to the listener and is instructed to indicate the segments heard</a:t>
            </a:r>
          </a:p>
          <a:p>
            <a:pPr>
              <a:lnSpc>
                <a:spcPct val="80000"/>
              </a:lnSpc>
            </a:pPr>
            <a:r>
              <a:rPr lang="en-US" sz="2400">
                <a:solidFill>
                  <a:schemeClr val="tx1"/>
                </a:solidFill>
              </a:rPr>
              <a:t>the material consists of six stop consonant vowel syllables (pa,ta,ka,ba.da,ga).</a:t>
            </a:r>
          </a:p>
          <a:p>
            <a:pPr>
              <a:lnSpc>
                <a:spcPct val="80000"/>
              </a:lnSpc>
              <a:buFontTx/>
              <a:buNone/>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C45C6323-4883-4E87-86FB-7864DBC93799}" type="slidenum">
              <a:rPr lang="en-US"/>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ChangeArrowheads="1"/>
          </p:cNvSpPr>
          <p:nvPr>
            <p:ph idx="1"/>
          </p:nvPr>
        </p:nvSpPr>
        <p:spPr>
          <a:xfrm>
            <a:off x="457200" y="838200"/>
            <a:ext cx="8229600" cy="5791200"/>
          </a:xfrm>
        </p:spPr>
        <p:txBody>
          <a:bodyPr/>
          <a:lstStyle/>
          <a:p>
            <a:pPr>
              <a:lnSpc>
                <a:spcPct val="90000"/>
              </a:lnSpc>
              <a:buFontTx/>
              <a:buBlip>
                <a:blip r:embed="rId3"/>
              </a:buBlip>
            </a:pPr>
            <a:r>
              <a:rPr lang="en-US" sz="2400">
                <a:solidFill>
                  <a:schemeClr val="tx1"/>
                </a:solidFill>
              </a:rPr>
              <a:t>Testing:</a:t>
            </a:r>
          </a:p>
          <a:p>
            <a:pPr>
              <a:lnSpc>
                <a:spcPct val="90000"/>
              </a:lnSpc>
              <a:buFontTx/>
              <a:buNone/>
            </a:pPr>
            <a:endParaRPr lang="en-US" sz="2400">
              <a:solidFill>
                <a:schemeClr val="tx1"/>
              </a:solidFill>
            </a:endParaRPr>
          </a:p>
          <a:p>
            <a:pPr>
              <a:lnSpc>
                <a:spcPct val="90000"/>
              </a:lnSpc>
            </a:pPr>
            <a:r>
              <a:rPr lang="en-US" sz="2400">
                <a:solidFill>
                  <a:schemeClr val="tx1"/>
                </a:solidFill>
              </a:rPr>
              <a:t>begins with monotic presentation of the stimuli for practice. </a:t>
            </a:r>
          </a:p>
          <a:p>
            <a:pPr>
              <a:lnSpc>
                <a:spcPct val="90000"/>
              </a:lnSpc>
            </a:pPr>
            <a:r>
              <a:rPr lang="en-US" sz="2400">
                <a:solidFill>
                  <a:schemeClr val="tx1"/>
                </a:solidFill>
              </a:rPr>
              <a:t>when the listener is able to identify 14 out of 16 CV presented monaurally, test administration may begin.</a:t>
            </a:r>
          </a:p>
          <a:p>
            <a:pPr>
              <a:lnSpc>
                <a:spcPct val="90000"/>
              </a:lnSpc>
              <a:buFontTx/>
              <a:buNone/>
            </a:pPr>
            <a:endParaRPr lang="en-US" sz="2400">
              <a:solidFill>
                <a:schemeClr val="tx1"/>
              </a:solidFill>
            </a:endParaRPr>
          </a:p>
          <a:p>
            <a:pPr>
              <a:lnSpc>
                <a:spcPct val="90000"/>
              </a:lnSpc>
              <a:buFontTx/>
              <a:buNone/>
            </a:pPr>
            <a:r>
              <a:rPr lang="en-US" sz="2400">
                <a:solidFill>
                  <a:schemeClr val="tx1"/>
                </a:solidFill>
              </a:rPr>
              <a:t>The test is given in 3 manners: </a:t>
            </a:r>
          </a:p>
          <a:p>
            <a:pPr>
              <a:lnSpc>
                <a:spcPct val="90000"/>
              </a:lnSpc>
              <a:buFontTx/>
              <a:buNone/>
            </a:pPr>
            <a:r>
              <a:rPr lang="en-US" sz="2400">
                <a:solidFill>
                  <a:schemeClr val="tx1"/>
                </a:solidFill>
              </a:rPr>
              <a:t>       1. no lag (simultaneous) condition</a:t>
            </a:r>
          </a:p>
          <a:p>
            <a:pPr>
              <a:lnSpc>
                <a:spcPct val="90000"/>
              </a:lnSpc>
              <a:buFontTx/>
              <a:buNone/>
            </a:pPr>
            <a:r>
              <a:rPr lang="en-US" sz="2400">
                <a:solidFill>
                  <a:schemeClr val="tx1"/>
                </a:solidFill>
              </a:rPr>
              <a:t>       2. 90msec lag condition to one ear</a:t>
            </a:r>
          </a:p>
          <a:p>
            <a:pPr>
              <a:lnSpc>
                <a:spcPct val="90000"/>
              </a:lnSpc>
              <a:buFontTx/>
              <a:buNone/>
            </a:pPr>
            <a:r>
              <a:rPr lang="en-US" sz="2400">
                <a:solidFill>
                  <a:schemeClr val="tx1"/>
                </a:solidFill>
              </a:rPr>
              <a:t>       3. 90msec lag to the other ear</a:t>
            </a:r>
          </a:p>
          <a:p>
            <a:pPr>
              <a:lnSpc>
                <a:spcPct val="90000"/>
              </a:lnSpc>
              <a:buFontTx/>
              <a:buNone/>
            </a:pPr>
            <a:endParaRPr lang="en-US" sz="2400">
              <a:solidFill>
                <a:schemeClr val="tx1"/>
              </a:solidFill>
            </a:endParaRPr>
          </a:p>
          <a:p>
            <a:pPr>
              <a:lnSpc>
                <a:spcPct val="90000"/>
              </a:lnSpc>
              <a:buFontTx/>
              <a:buNone/>
            </a:pPr>
            <a:r>
              <a:rPr lang="en-US" sz="2400">
                <a:solidFill>
                  <a:schemeClr val="tx1"/>
                </a:solidFill>
              </a:rPr>
              <a:t>DCVs are scored in terms of percent correct per ear as well as double correct.</a:t>
            </a: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CD744DDA-2013-48B3-B6F9-CCE6517803DE}" type="slidenum">
              <a:rPr lang="en-US"/>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idx="1"/>
          </p:nvPr>
        </p:nvSpPr>
        <p:spPr>
          <a:xfrm>
            <a:off x="1066800" y="1143000"/>
            <a:ext cx="7620000" cy="2087563"/>
          </a:xfrm>
        </p:spPr>
        <p:txBody>
          <a:bodyPr/>
          <a:lstStyle/>
          <a:p>
            <a:pPr marL="609600" indent="-609600">
              <a:lnSpc>
                <a:spcPct val="90000"/>
              </a:lnSpc>
              <a:buFontTx/>
              <a:buNone/>
            </a:pPr>
            <a:r>
              <a:rPr lang="en-US" sz="2400">
                <a:solidFill>
                  <a:schemeClr val="tx1"/>
                </a:solidFill>
              </a:rPr>
              <a:t>Three measures may be obtained: </a:t>
            </a:r>
          </a:p>
          <a:p>
            <a:pPr marL="609600" indent="-609600">
              <a:lnSpc>
                <a:spcPct val="90000"/>
              </a:lnSpc>
              <a:buFontTx/>
              <a:buNone/>
            </a:pPr>
            <a:endParaRPr lang="en-US" sz="2400">
              <a:solidFill>
                <a:schemeClr val="tx1"/>
              </a:solidFill>
            </a:endParaRPr>
          </a:p>
          <a:p>
            <a:pPr marL="609600" indent="-609600">
              <a:lnSpc>
                <a:spcPct val="90000"/>
              </a:lnSpc>
              <a:buFontTx/>
              <a:buAutoNum type="arabicPeriod"/>
            </a:pPr>
            <a:r>
              <a:rPr lang="en-US" sz="2400">
                <a:solidFill>
                  <a:schemeClr val="tx1"/>
                </a:solidFill>
              </a:rPr>
              <a:t>Right ear advantage (REA)</a:t>
            </a:r>
          </a:p>
          <a:p>
            <a:pPr marL="609600" indent="-609600">
              <a:lnSpc>
                <a:spcPct val="90000"/>
              </a:lnSpc>
              <a:buFontTx/>
              <a:buAutoNum type="arabicPeriod"/>
            </a:pPr>
            <a:r>
              <a:rPr lang="en-US" sz="2400">
                <a:solidFill>
                  <a:schemeClr val="tx1"/>
                </a:solidFill>
              </a:rPr>
              <a:t>Lag effect</a:t>
            </a:r>
          </a:p>
          <a:p>
            <a:pPr marL="609600" indent="-609600">
              <a:lnSpc>
                <a:spcPct val="90000"/>
              </a:lnSpc>
              <a:buFontTx/>
              <a:buAutoNum type="arabicPeriod"/>
            </a:pPr>
            <a:r>
              <a:rPr lang="en-US" sz="2400">
                <a:solidFill>
                  <a:schemeClr val="tx1"/>
                </a:solidFill>
              </a:rPr>
              <a:t>Auditory capacity effect</a:t>
            </a:r>
          </a:p>
          <a:p>
            <a:pPr marL="609600" indent="-609600">
              <a:lnSpc>
                <a:spcPct val="90000"/>
              </a:lnSpc>
              <a:buFontTx/>
              <a:buNone/>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87D6A503-539A-4CB2-925C-0C4E8B600991}" type="slidenum">
              <a:rPr lang="en-US"/>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idx="1"/>
          </p:nvPr>
        </p:nvSpPr>
        <p:spPr>
          <a:xfrm>
            <a:off x="457200" y="2209800"/>
            <a:ext cx="8229600" cy="3916363"/>
          </a:xfrm>
        </p:spPr>
        <p:txBody>
          <a:bodyPr/>
          <a:lstStyle/>
          <a:p>
            <a:pPr marL="457200" indent="-457200">
              <a:lnSpc>
                <a:spcPct val="80000"/>
              </a:lnSpc>
              <a:buFontTx/>
              <a:buAutoNum type="arabicPeriod"/>
            </a:pPr>
            <a:r>
              <a:rPr lang="en-US" sz="2400">
                <a:solidFill>
                  <a:schemeClr val="tx1"/>
                </a:solidFill>
              </a:rPr>
              <a:t>REA is computed by comparing right ear scores to left ear scores during simultaneous presentation condition.</a:t>
            </a:r>
          </a:p>
          <a:p>
            <a:pPr marL="457200" indent="-457200">
              <a:lnSpc>
                <a:spcPct val="80000"/>
              </a:lnSpc>
              <a:buFontTx/>
              <a:buNone/>
            </a:pPr>
            <a:endParaRPr lang="en-US" sz="2400">
              <a:solidFill>
                <a:schemeClr val="tx1"/>
              </a:solidFill>
            </a:endParaRPr>
          </a:p>
          <a:p>
            <a:pPr marL="457200" indent="-457200">
              <a:lnSpc>
                <a:spcPct val="80000"/>
              </a:lnSpc>
              <a:buFontTx/>
              <a:buNone/>
            </a:pPr>
            <a:r>
              <a:rPr lang="en-US" sz="2400">
                <a:solidFill>
                  <a:schemeClr val="tx1"/>
                </a:solidFill>
              </a:rPr>
              <a:t>2.    Lag effect is computed by comparing performance during the 90mec lag conditions to the performance during simultaneous presentation. </a:t>
            </a:r>
          </a:p>
          <a:p>
            <a:pPr marL="457200" indent="-457200">
              <a:lnSpc>
                <a:spcPct val="80000"/>
              </a:lnSpc>
              <a:buFont typeface="Wingdings" pitchFamily="2" charset="2"/>
              <a:buChar char="ü"/>
            </a:pPr>
            <a:r>
              <a:rPr lang="en-US" sz="2400">
                <a:solidFill>
                  <a:schemeClr val="tx1"/>
                </a:solidFill>
              </a:rPr>
              <a:t>Normal listeners tend to show a significant improvement in scores using the left ear 90msec lag condition </a:t>
            </a:r>
          </a:p>
          <a:p>
            <a:pPr marL="457200" indent="-457200">
              <a:lnSpc>
                <a:spcPct val="80000"/>
              </a:lnSpc>
              <a:buFont typeface="Wingdings" pitchFamily="2" charset="2"/>
              <a:buChar char="ü"/>
            </a:pPr>
            <a:r>
              <a:rPr lang="en-US" sz="2400">
                <a:solidFill>
                  <a:schemeClr val="tx1"/>
                </a:solidFill>
              </a:rPr>
              <a:t>listeners with temporal lobe lesions do not.</a:t>
            </a:r>
          </a:p>
          <a:p>
            <a:pPr marL="457200" indent="-457200">
              <a:lnSpc>
                <a:spcPct val="80000"/>
              </a:lnSpc>
              <a:buFontTx/>
              <a:buNone/>
            </a:pPr>
            <a:r>
              <a:rPr lang="en-US" sz="2400">
                <a:solidFill>
                  <a:schemeClr val="tx1"/>
                </a:solidFill>
              </a:rPr>
              <a:t> </a:t>
            </a:r>
          </a:p>
        </p:txBody>
      </p:sp>
      <p:sp>
        <p:nvSpPr>
          <p:cNvPr id="3" name="Slide Number Placeholder 5"/>
          <p:cNvSpPr>
            <a:spLocks noGrp="1"/>
          </p:cNvSpPr>
          <p:nvPr>
            <p:ph type="sldNum" sz="quarter" idx="12"/>
          </p:nvPr>
        </p:nvSpPr>
        <p:spPr/>
        <p:txBody>
          <a:bodyPr/>
          <a:lstStyle/>
          <a:p>
            <a:fld id="{28DEFBAF-9B7A-4EC5-9AC0-3C64286671DA}" type="slidenum">
              <a:rPr lang="en-US"/>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7" name="Rectangle 3"/>
          <p:cNvSpPr>
            <a:spLocks noGrp="1" noChangeArrowheads="1"/>
          </p:cNvSpPr>
          <p:nvPr>
            <p:ph idx="1"/>
          </p:nvPr>
        </p:nvSpPr>
        <p:spPr/>
        <p:txBody>
          <a:bodyPr/>
          <a:lstStyle/>
          <a:p>
            <a:pPr>
              <a:lnSpc>
                <a:spcPct val="90000"/>
              </a:lnSpc>
              <a:buFontTx/>
              <a:buNone/>
            </a:pPr>
            <a:r>
              <a:rPr lang="en-US" sz="2400">
                <a:solidFill>
                  <a:schemeClr val="tx1"/>
                </a:solidFill>
              </a:rPr>
              <a:t>3.  Auditory capacity is determined by computing the double correct scores.</a:t>
            </a:r>
          </a:p>
          <a:p>
            <a:pPr>
              <a:lnSpc>
                <a:spcPct val="90000"/>
              </a:lnSpc>
              <a:buFont typeface="Wingdings" pitchFamily="2" charset="2"/>
              <a:buChar char="ü"/>
            </a:pPr>
            <a:r>
              <a:rPr lang="en-US" sz="2400">
                <a:solidFill>
                  <a:schemeClr val="tx1"/>
                </a:solidFill>
              </a:rPr>
              <a:t>The manual accompanying the magnetic tape version indicates that the double correct score improves from approximately 22% at age 7 to 43% at age 15. </a:t>
            </a:r>
          </a:p>
          <a:p>
            <a:pPr>
              <a:lnSpc>
                <a:spcPct val="90000"/>
              </a:lnSpc>
              <a:buFont typeface="Wingdings" pitchFamily="2" charset="2"/>
              <a:buChar char="ü"/>
            </a:pPr>
            <a:r>
              <a:rPr lang="en-US" sz="2400">
                <a:solidFill>
                  <a:schemeClr val="tx1"/>
                </a:solidFill>
              </a:rPr>
              <a:t>Normative values indicate that the 90</a:t>
            </a:r>
            <a:r>
              <a:rPr lang="en-US" sz="2400" baseline="30000">
                <a:solidFill>
                  <a:schemeClr val="tx1"/>
                </a:solidFill>
              </a:rPr>
              <a:t>th</a:t>
            </a:r>
            <a:r>
              <a:rPr lang="en-US" sz="2400">
                <a:solidFill>
                  <a:schemeClr val="tx1"/>
                </a:solidFill>
              </a:rPr>
              <a:t> percentile for single ear performance (right or left) during simultaneous presentation condition is 56.7%. </a:t>
            </a:r>
          </a:p>
          <a:p>
            <a:pPr>
              <a:lnSpc>
                <a:spcPct val="90000"/>
              </a:lnSpc>
              <a:buFont typeface="Wingdings" pitchFamily="2" charset="2"/>
              <a:buChar char="ü"/>
            </a:pPr>
            <a:r>
              <a:rPr lang="en-US" sz="2400">
                <a:solidFill>
                  <a:schemeClr val="tx1"/>
                </a:solidFill>
              </a:rPr>
              <a:t>Thus performance below 50% in an adult would be indicative of a disorder (Noffsinger, Martinez, &amp; Wilson, 1994).</a:t>
            </a:r>
          </a:p>
          <a:p>
            <a:pPr>
              <a:lnSpc>
                <a:spcPct val="90000"/>
              </a:lnSpc>
              <a:buFontTx/>
              <a:buNone/>
            </a:pPr>
            <a:endParaRPr lang="en-US" sz="2400">
              <a:solidFill>
                <a:schemeClr val="tx1"/>
              </a:solidFill>
            </a:endParaRPr>
          </a:p>
          <a:p>
            <a:pPr>
              <a:lnSpc>
                <a:spcPct val="90000"/>
              </a:lnSpc>
            </a:pPr>
            <a:endParaRPr lang="en-US" sz="2400">
              <a:solidFill>
                <a:schemeClr val="tx1"/>
              </a:solidFill>
            </a:endParaRPr>
          </a:p>
          <a:p>
            <a:pPr>
              <a:lnSpc>
                <a:spcPct val="90000"/>
              </a:lnSpc>
              <a:buFontTx/>
              <a:buNone/>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5CB38725-F790-49B1-87E8-B81CD93CE5DE}" type="slidenum">
              <a:rPr lang="en-US"/>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idx="1"/>
          </p:nvPr>
        </p:nvSpPr>
        <p:spPr>
          <a:xfrm>
            <a:off x="685800" y="838200"/>
            <a:ext cx="7239000" cy="4495800"/>
          </a:xfrm>
        </p:spPr>
        <p:txBody>
          <a:bodyPr/>
          <a:lstStyle/>
          <a:p>
            <a:pPr>
              <a:lnSpc>
                <a:spcPct val="80000"/>
              </a:lnSpc>
              <a:buFontTx/>
              <a:buBlip>
                <a:blip r:embed="rId3"/>
              </a:buBlip>
            </a:pPr>
            <a:r>
              <a:rPr lang="en-US" sz="2400">
                <a:solidFill>
                  <a:schemeClr val="tx1"/>
                </a:solidFill>
              </a:rPr>
              <a:t>Dichotically presented CVs have an apparent advantage over digits that alignment of acoustic energy is relatively simple because of the high degree of similarity among the syllables.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This allows for a more simultaneous presentation than is possible for digits, which reduces the linguistic value of the CV task and maximizes the acoustic and phonetic competition (Berlin and McNeil,1976).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The CV dichotic task also relies less heavily on short term memory than the digit test. It is likely that these two digit test measure slightly different perceptual processes.</a:t>
            </a:r>
          </a:p>
          <a:p>
            <a:pPr>
              <a:lnSpc>
                <a:spcPct val="80000"/>
              </a:lnSpc>
              <a:buFontTx/>
              <a:buNone/>
            </a:pPr>
            <a:endParaRPr lang="en-US" sz="2400">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A7F7D1E8-5A90-4896-9035-0A974E1D4049}" type="slidenum">
              <a:rPr lang="en-US"/>
              <a:pPr/>
              <a:t>136</a:t>
            </a:fld>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idx="1"/>
          </p:nvPr>
        </p:nvSpPr>
        <p:spPr>
          <a:xfrm>
            <a:off x="457200" y="152400"/>
            <a:ext cx="8229600" cy="6705600"/>
          </a:xfrm>
        </p:spPr>
        <p:txBody>
          <a:bodyPr/>
          <a:lstStyle/>
          <a:p>
            <a:pPr>
              <a:lnSpc>
                <a:spcPct val="80000"/>
              </a:lnSpc>
              <a:buFontTx/>
              <a:buNone/>
            </a:pPr>
            <a:endParaRPr lang="en-US" sz="1800">
              <a:solidFill>
                <a:schemeClr val="tx1"/>
              </a:solidFill>
            </a:endParaRPr>
          </a:p>
          <a:p>
            <a:pPr>
              <a:lnSpc>
                <a:spcPct val="80000"/>
              </a:lnSpc>
              <a:buFontTx/>
              <a:buNone/>
            </a:pPr>
            <a:endParaRPr lang="en-US" sz="1800">
              <a:solidFill>
                <a:schemeClr val="tx1"/>
              </a:solidFill>
            </a:endParaRPr>
          </a:p>
          <a:p>
            <a:pPr>
              <a:lnSpc>
                <a:spcPct val="80000"/>
              </a:lnSpc>
              <a:buFontTx/>
              <a:buNone/>
            </a:pPr>
            <a:r>
              <a:rPr lang="en-US" sz="2000">
                <a:solidFill>
                  <a:schemeClr val="tx1"/>
                </a:solidFill>
              </a:rPr>
              <a:t>Subsequent studies have demonstrated that results from brain-damaged patients on tasks using dichotic CVs are </a:t>
            </a:r>
            <a:r>
              <a:rPr lang="en-US" sz="2000" b="1" i="1" u="sng">
                <a:solidFill>
                  <a:schemeClr val="tx1"/>
                </a:solidFill>
              </a:rPr>
              <a:t>not always easy to interpret.</a:t>
            </a:r>
          </a:p>
          <a:p>
            <a:pPr>
              <a:lnSpc>
                <a:spcPct val="80000"/>
              </a:lnSpc>
              <a:buFontTx/>
              <a:buNone/>
            </a:pPr>
            <a:endParaRPr lang="en-US" sz="2000" b="1" i="1" u="sng">
              <a:solidFill>
                <a:schemeClr val="tx1"/>
              </a:solidFill>
            </a:endParaRPr>
          </a:p>
          <a:p>
            <a:pPr>
              <a:lnSpc>
                <a:spcPct val="80000"/>
              </a:lnSpc>
              <a:buFontTx/>
              <a:buNone/>
            </a:pPr>
            <a:endParaRPr lang="en-US" sz="2000" b="1" i="1" u="sng">
              <a:solidFill>
                <a:schemeClr val="tx1"/>
              </a:solidFill>
            </a:endParaRPr>
          </a:p>
          <a:p>
            <a:pPr>
              <a:lnSpc>
                <a:spcPct val="80000"/>
              </a:lnSpc>
              <a:buFontTx/>
              <a:buBlip>
                <a:blip r:embed="rId3"/>
              </a:buBlip>
            </a:pPr>
            <a:r>
              <a:rPr lang="en-US" sz="2000">
                <a:solidFill>
                  <a:schemeClr val="tx1"/>
                </a:solidFill>
              </a:rPr>
              <a:t>Berlin et al,.(1975) have evaluated 3 temporal lobectomy patients and 4 hemispherectomy patients using dichotic CVs. </a:t>
            </a:r>
          </a:p>
          <a:p>
            <a:pPr>
              <a:lnSpc>
                <a:spcPct val="80000"/>
              </a:lnSpc>
              <a:buFontTx/>
              <a:buBlip>
                <a:blip r:embed="rId3"/>
              </a:buBlip>
            </a:pPr>
            <a:endParaRPr lang="en-US" sz="2000">
              <a:solidFill>
                <a:schemeClr val="tx1"/>
              </a:solidFill>
            </a:endParaRPr>
          </a:p>
          <a:p>
            <a:pPr>
              <a:lnSpc>
                <a:spcPct val="80000"/>
              </a:lnSpc>
              <a:buFont typeface="Wingdings" pitchFamily="2" charset="2"/>
              <a:buChar char="ü"/>
            </a:pPr>
            <a:r>
              <a:rPr lang="en-US" sz="2000">
                <a:solidFill>
                  <a:schemeClr val="tx1"/>
                </a:solidFill>
              </a:rPr>
              <a:t>As expected, the ear contralateral to the affected side showed reduced scores for the patients with temporal lobectomies. </a:t>
            </a:r>
          </a:p>
          <a:p>
            <a:pPr>
              <a:lnSpc>
                <a:spcPct val="80000"/>
              </a:lnSpc>
              <a:buFont typeface="Wingdings" pitchFamily="2" charset="2"/>
              <a:buChar char="ü"/>
            </a:pPr>
            <a:endParaRPr lang="en-US" sz="2000">
              <a:solidFill>
                <a:schemeClr val="tx1"/>
              </a:solidFill>
            </a:endParaRPr>
          </a:p>
          <a:p>
            <a:pPr>
              <a:lnSpc>
                <a:spcPct val="80000"/>
              </a:lnSpc>
              <a:buFont typeface="Wingdings" pitchFamily="2" charset="2"/>
              <a:buChar char="ü"/>
            </a:pPr>
            <a:r>
              <a:rPr lang="en-US" sz="2000">
                <a:solidFill>
                  <a:schemeClr val="tx1"/>
                </a:solidFill>
              </a:rPr>
              <a:t>The hemispherectomy patients also had reduced scores for contralateral ears, but when the CVs were presented monaurally to the same ear, scores were better than those expected from normal listeners.</a:t>
            </a:r>
          </a:p>
          <a:p>
            <a:pPr>
              <a:lnSpc>
                <a:spcPct val="80000"/>
              </a:lnSpc>
              <a:buFont typeface="Wingdings" pitchFamily="2" charset="2"/>
              <a:buNone/>
            </a:pPr>
            <a:endParaRPr lang="en-US" sz="2000">
              <a:solidFill>
                <a:schemeClr val="tx1"/>
              </a:solidFill>
            </a:endParaRPr>
          </a:p>
          <a:p>
            <a:pPr>
              <a:lnSpc>
                <a:spcPct val="80000"/>
              </a:lnSpc>
              <a:buClr>
                <a:srgbClr val="FFCC66"/>
              </a:buClr>
              <a:buFont typeface="Wingdings" pitchFamily="2" charset="2"/>
              <a:buChar char="q"/>
            </a:pPr>
            <a:r>
              <a:rPr lang="en-US" sz="1800">
                <a:solidFill>
                  <a:schemeClr val="tx1"/>
                </a:solidFill>
              </a:rPr>
              <a:t> </a:t>
            </a:r>
          </a:p>
        </p:txBody>
      </p:sp>
      <p:sp>
        <p:nvSpPr>
          <p:cNvPr id="3" name="Slide Number Placeholder 5"/>
          <p:cNvSpPr>
            <a:spLocks noGrp="1"/>
          </p:cNvSpPr>
          <p:nvPr>
            <p:ph type="sldNum" sz="quarter" idx="12"/>
          </p:nvPr>
        </p:nvSpPr>
        <p:spPr/>
        <p:txBody>
          <a:bodyPr/>
          <a:lstStyle/>
          <a:p>
            <a:fld id="{79E4E072-C257-42D1-B9E4-EBE8CD1F074C}" type="slidenum">
              <a:rPr lang="en-US"/>
              <a:pPr/>
              <a:t>137</a:t>
            </a:fld>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idx="1"/>
          </p:nvPr>
        </p:nvSpPr>
        <p:spPr>
          <a:xfrm>
            <a:off x="533400" y="1524000"/>
            <a:ext cx="8229600" cy="3429000"/>
          </a:xfrm>
        </p:spPr>
        <p:txBody>
          <a:bodyPr/>
          <a:lstStyle/>
          <a:p>
            <a:pPr>
              <a:lnSpc>
                <a:spcPct val="80000"/>
              </a:lnSpc>
              <a:buClr>
                <a:srgbClr val="FFCC66"/>
              </a:buClr>
              <a:buFont typeface="Wingdings" pitchFamily="2" charset="2"/>
              <a:buChar char="q"/>
            </a:pPr>
            <a:r>
              <a:rPr lang="en-US" sz="2400">
                <a:solidFill>
                  <a:schemeClr val="tx1"/>
                </a:solidFill>
              </a:rPr>
              <a:t>To explain these findings, Cullen et al,. (1975) suggested the that the right ear advantage observed in normals for dichotic CVs is the result of noise associated with transcallosal relay of information from the right to the left hemisphere. </a:t>
            </a:r>
          </a:p>
          <a:p>
            <a:pPr>
              <a:lnSpc>
                <a:spcPct val="80000"/>
              </a:lnSpc>
              <a:buClr>
                <a:srgbClr val="FFCC66"/>
              </a:buClr>
              <a:buFont typeface="Wingdings" pitchFamily="2" charset="2"/>
              <a:buChar char="q"/>
            </a:pPr>
            <a:endParaRPr lang="en-US" sz="2400">
              <a:solidFill>
                <a:schemeClr val="tx1"/>
              </a:solidFill>
            </a:endParaRPr>
          </a:p>
          <a:p>
            <a:pPr>
              <a:lnSpc>
                <a:spcPct val="80000"/>
              </a:lnSpc>
              <a:buClr>
                <a:srgbClr val="FFCC66"/>
              </a:buClr>
              <a:buFont typeface="Wingdings" pitchFamily="2" charset="2"/>
              <a:buChar char="q"/>
            </a:pPr>
            <a:r>
              <a:rPr lang="en-US" sz="2400">
                <a:solidFill>
                  <a:schemeClr val="tx1"/>
                </a:solidFill>
              </a:rPr>
              <a:t>During monaural listening or when the right ear receives the information through dichotic listening, transcallosal noise would not be an issue and scores would therefore be enhanced.</a:t>
            </a: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88FDB76D-8053-4C09-AB11-F5B3DF99F19A}" type="slidenum">
              <a:rPr lang="en-US"/>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idx="1"/>
          </p:nvPr>
        </p:nvSpPr>
        <p:spPr>
          <a:xfrm>
            <a:off x="457200" y="381000"/>
            <a:ext cx="8229600" cy="6019800"/>
          </a:xfrm>
        </p:spPr>
        <p:txBody>
          <a:bodyPr/>
          <a:lstStyle/>
          <a:p>
            <a:pPr>
              <a:lnSpc>
                <a:spcPct val="80000"/>
              </a:lnSpc>
              <a:buFontTx/>
              <a:buBlip>
                <a:blip r:embed="rId3"/>
              </a:buBlip>
            </a:pPr>
            <a:r>
              <a:rPr lang="en-US" sz="2400">
                <a:solidFill>
                  <a:schemeClr val="tx1"/>
                </a:solidFill>
              </a:rPr>
              <a:t>Olsen (1983) administered dichotic CVs on 50 normal listeners and 67 patients with anterior portion of either the right or left temporal lobe removed. </a:t>
            </a:r>
          </a:p>
          <a:p>
            <a:pPr>
              <a:lnSpc>
                <a:spcPct val="80000"/>
              </a:lnSpc>
              <a:buFontTx/>
              <a:buNone/>
            </a:pPr>
            <a:endParaRPr lang="en-US" sz="2400">
              <a:solidFill>
                <a:schemeClr val="tx1"/>
              </a:solidFill>
            </a:endParaRPr>
          </a:p>
          <a:p>
            <a:pPr>
              <a:lnSpc>
                <a:spcPct val="80000"/>
              </a:lnSpc>
              <a:buFont typeface="Wingdings" pitchFamily="2" charset="2"/>
              <a:buChar char="ü"/>
            </a:pPr>
            <a:r>
              <a:rPr lang="en-US" sz="2400">
                <a:solidFill>
                  <a:schemeClr val="tx1"/>
                </a:solidFill>
              </a:rPr>
              <a:t>He reported a wide range of performance for normal listeners, and over 40% of the temporal lobe patients obtained scores that fell within normal limits. </a:t>
            </a:r>
          </a:p>
          <a:p>
            <a:pPr>
              <a:lnSpc>
                <a:spcPct val="80000"/>
              </a:lnSpc>
              <a:buFont typeface="Wingdings" pitchFamily="2" charset="2"/>
              <a:buChar char="ü"/>
            </a:pPr>
            <a:r>
              <a:rPr lang="en-US" sz="2400">
                <a:solidFill>
                  <a:schemeClr val="tx1"/>
                </a:solidFill>
              </a:rPr>
              <a:t>Ipsilateral ear effects were also observed by Olsen and he concluded that determination of the side of a cortical lesion cannot be accomplished using dichotic listening tests.</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Speaks (1975) reported the same findings and drew the same conclusion.</a:t>
            </a:r>
          </a:p>
          <a:p>
            <a:pPr>
              <a:lnSpc>
                <a:spcPct val="80000"/>
              </a:lnSpc>
              <a:buFontTx/>
              <a:buNone/>
            </a:pPr>
            <a:endParaRPr lang="en-US" sz="2400">
              <a:solidFill>
                <a:schemeClr val="tx1"/>
              </a:solidFill>
            </a:endParaRPr>
          </a:p>
          <a:p>
            <a:pPr>
              <a:lnSpc>
                <a:spcPct val="80000"/>
              </a:lnSpc>
              <a:buFontTx/>
              <a:buNone/>
            </a:pPr>
            <a:r>
              <a:rPr lang="en-US" sz="2400">
                <a:solidFill>
                  <a:schemeClr val="tx1"/>
                </a:solidFill>
              </a:rPr>
              <a:t>Because it is a difficult test, dichotic CVs may be inappropriate for some patients, and an easier test (SSI,SSW) may need to be substituted. </a:t>
            </a:r>
          </a:p>
          <a:p>
            <a:pPr>
              <a:lnSpc>
                <a:spcPct val="80000"/>
              </a:lnSpc>
              <a:buFontTx/>
              <a:buNone/>
            </a:pPr>
            <a:endParaRPr lang="en-US" sz="2400">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8001D71D-0D96-4CCF-9426-22BF62CAE1E8}" type="slidenum">
              <a:rPr lang="en-US"/>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idx="1"/>
          </p:nvPr>
        </p:nvSpPr>
        <p:spPr>
          <a:xfrm>
            <a:off x="457200" y="1600200"/>
            <a:ext cx="8229600" cy="2743200"/>
          </a:xfrm>
        </p:spPr>
        <p:txBody>
          <a:bodyPr/>
          <a:lstStyle/>
          <a:p>
            <a:pPr>
              <a:lnSpc>
                <a:spcPct val="80000"/>
              </a:lnSpc>
              <a:buFont typeface="Wingdings" pitchFamily="2" charset="2"/>
              <a:buChar char="v"/>
            </a:pPr>
            <a:r>
              <a:rPr lang="en-US" sz="2000" dirty="0">
                <a:solidFill>
                  <a:schemeClr val="tx1"/>
                </a:solidFill>
              </a:rPr>
              <a:t>Only through the use of a </a:t>
            </a:r>
            <a:r>
              <a:rPr lang="en-US" sz="2000" b="1" i="1" dirty="0">
                <a:solidFill>
                  <a:schemeClr val="tx1"/>
                </a:solidFill>
              </a:rPr>
              <a:t>well-chosen test battery</a:t>
            </a:r>
            <a:r>
              <a:rPr lang="en-US" sz="2000" dirty="0">
                <a:solidFill>
                  <a:schemeClr val="tx1"/>
                </a:solidFill>
              </a:rPr>
              <a:t>, in conjunction with information supplied by associated professionals and other individuals in a multidisciplinary manner, will the </a:t>
            </a:r>
            <a:r>
              <a:rPr lang="en-US" sz="2000" b="1" dirty="0">
                <a:solidFill>
                  <a:schemeClr val="tx1"/>
                </a:solidFill>
              </a:rPr>
              <a:t>audiologist </a:t>
            </a:r>
            <a:r>
              <a:rPr lang="en-US" sz="2000" dirty="0">
                <a:solidFill>
                  <a:schemeClr val="tx1"/>
                </a:solidFill>
              </a:rPr>
              <a:t>engaged in central auditory assessment be able to </a:t>
            </a:r>
            <a:r>
              <a:rPr lang="en-US" sz="2000" b="1" i="1" dirty="0">
                <a:solidFill>
                  <a:schemeClr val="tx1"/>
                </a:solidFill>
              </a:rPr>
              <a:t>delineate</a:t>
            </a:r>
            <a:r>
              <a:rPr lang="en-US" sz="2000" dirty="0">
                <a:solidFill>
                  <a:schemeClr val="tx1"/>
                </a:solidFill>
              </a:rPr>
              <a:t> those processes that are dysfunctional; </a:t>
            </a:r>
            <a:r>
              <a:rPr lang="en-US" sz="2000" b="1" i="1" dirty="0">
                <a:solidFill>
                  <a:schemeClr val="tx1"/>
                </a:solidFill>
              </a:rPr>
              <a:t>evaluate</a:t>
            </a:r>
            <a:r>
              <a:rPr lang="en-US" sz="2000" dirty="0">
                <a:solidFill>
                  <a:schemeClr val="tx1"/>
                </a:solidFill>
              </a:rPr>
              <a:t> the impact of the dysfunction on the child’s educational, medical, and social status; and make appropriate </a:t>
            </a:r>
            <a:r>
              <a:rPr lang="en-US" sz="2000" b="1" i="1" dirty="0">
                <a:solidFill>
                  <a:schemeClr val="tx1"/>
                </a:solidFill>
              </a:rPr>
              <a:t>recommendations</a:t>
            </a:r>
            <a:r>
              <a:rPr lang="en-US" sz="2000" dirty="0">
                <a:solidFill>
                  <a:schemeClr val="tx1"/>
                </a:solidFill>
              </a:rPr>
              <a:t> for </a:t>
            </a:r>
            <a:r>
              <a:rPr lang="en-US" sz="2000" b="1" i="1" dirty="0">
                <a:solidFill>
                  <a:schemeClr val="tx1"/>
                </a:solidFill>
              </a:rPr>
              <a:t>deficit-specific</a:t>
            </a:r>
            <a:r>
              <a:rPr lang="en-US" sz="2000" dirty="0">
                <a:solidFill>
                  <a:schemeClr val="tx1"/>
                </a:solidFill>
              </a:rPr>
              <a:t> management that will address the individual’s needs.</a:t>
            </a:r>
          </a:p>
          <a:p>
            <a:pPr>
              <a:lnSpc>
                <a:spcPct val="80000"/>
              </a:lnSpc>
            </a:pPr>
            <a:endParaRPr lang="en-US" sz="2000" dirty="0">
              <a:solidFill>
                <a:schemeClr val="tx1"/>
              </a:solidFill>
            </a:endParaRP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EDB2CE38-5FFB-42D8-B03D-FCE80FC846D7}" type="slidenum">
              <a:rPr lang="en-US"/>
              <a:pPr/>
              <a:t>14</a:t>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a:xfrm>
            <a:off x="457200" y="609600"/>
            <a:ext cx="8229600" cy="3124200"/>
          </a:xfrm>
        </p:spPr>
        <p:txBody>
          <a:bodyPr/>
          <a:lstStyle/>
          <a:p>
            <a:pPr>
              <a:lnSpc>
                <a:spcPct val="90000"/>
              </a:lnSpc>
              <a:buFontTx/>
              <a:buNone/>
            </a:pPr>
            <a:r>
              <a:rPr lang="en-US">
                <a:solidFill>
                  <a:schemeClr val="tx1"/>
                </a:solidFill>
              </a:rPr>
              <a:t>C. Dichotic Rhyme Test:</a:t>
            </a:r>
          </a:p>
          <a:p>
            <a:pPr>
              <a:lnSpc>
                <a:spcPct val="90000"/>
              </a:lnSpc>
              <a:buFontTx/>
              <a:buNone/>
            </a:pPr>
            <a:endParaRPr lang="en-US">
              <a:solidFill>
                <a:schemeClr val="tx1"/>
              </a:solidFill>
            </a:endParaRPr>
          </a:p>
          <a:p>
            <a:pPr>
              <a:lnSpc>
                <a:spcPct val="90000"/>
              </a:lnSpc>
              <a:buFontTx/>
              <a:buBlip>
                <a:blip r:embed="rId3"/>
              </a:buBlip>
            </a:pPr>
            <a:r>
              <a:rPr lang="en-US" sz="2400">
                <a:solidFill>
                  <a:schemeClr val="tx1"/>
                </a:solidFill>
              </a:rPr>
              <a:t>This as introduced by Wexler &amp; Halwes (1983) and modified by Museik et al,.(1989).</a:t>
            </a:r>
          </a:p>
          <a:p>
            <a:pPr>
              <a:lnSpc>
                <a:spcPct val="90000"/>
              </a:lnSpc>
              <a:buFontTx/>
              <a:buBlip>
                <a:blip r:embed="rId3"/>
              </a:buBlip>
            </a:pPr>
            <a:r>
              <a:rPr lang="en-US" sz="2400">
                <a:solidFill>
                  <a:schemeClr val="tx1"/>
                </a:solidFill>
              </a:rPr>
              <a:t>Assesses binaural integration</a:t>
            </a:r>
          </a:p>
          <a:p>
            <a:pPr>
              <a:lnSpc>
                <a:spcPct val="90000"/>
              </a:lnSpc>
              <a:buFontTx/>
              <a:buBlip>
                <a:blip r:embed="rId3"/>
              </a:buBlip>
            </a:pPr>
            <a:r>
              <a:rPr lang="en-US" sz="2400">
                <a:solidFill>
                  <a:schemeClr val="tx1"/>
                </a:solidFill>
              </a:rPr>
              <a:t>Sensitive to: interhemispheric transfer of information</a:t>
            </a:r>
          </a:p>
          <a:p>
            <a:pPr>
              <a:lnSpc>
                <a:spcPct val="90000"/>
              </a:lnSpc>
              <a:buFontTx/>
              <a:buBlip>
                <a:blip r:embed="rId3"/>
              </a:buBlip>
            </a:pPr>
            <a:r>
              <a:rPr lang="en-US" sz="2400">
                <a:solidFill>
                  <a:schemeClr val="tx1"/>
                </a:solidFill>
              </a:rPr>
              <a:t>Presentation level: 50dBSL</a:t>
            </a:r>
          </a:p>
          <a:p>
            <a:pPr>
              <a:lnSpc>
                <a:spcPct val="90000"/>
              </a:lnSpc>
              <a:buFontTx/>
              <a:buBlip>
                <a:blip r:embed="rId3"/>
              </a:buBlip>
            </a:pPr>
            <a:endParaRPr lang="en-US" sz="2400">
              <a:solidFill>
                <a:schemeClr val="tx1"/>
              </a:solidFill>
            </a:endParaRPr>
          </a:p>
          <a:p>
            <a:pPr>
              <a:lnSpc>
                <a:spcPct val="90000"/>
              </a:lnSpc>
              <a:buFont typeface="Wingdings" pitchFamily="2" charset="2"/>
              <a:buNone/>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94C9C961-BA98-40C3-875C-084D7A161BA0}" type="slidenum">
              <a:rPr lang="en-US"/>
              <a:pPr/>
              <a:t>140</a:t>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5" name="Rectangle 3"/>
          <p:cNvSpPr>
            <a:spLocks noGrp="1" noChangeArrowheads="1"/>
          </p:cNvSpPr>
          <p:nvPr>
            <p:ph idx="1"/>
          </p:nvPr>
        </p:nvSpPr>
        <p:spPr>
          <a:xfrm>
            <a:off x="457200" y="838200"/>
            <a:ext cx="8229600" cy="5287963"/>
          </a:xfrm>
        </p:spPr>
        <p:txBody>
          <a:bodyPr/>
          <a:lstStyle/>
          <a:p>
            <a:pPr>
              <a:lnSpc>
                <a:spcPct val="80000"/>
              </a:lnSpc>
              <a:buFontTx/>
              <a:buBlip>
                <a:blip r:embed="rId3"/>
              </a:buBlip>
            </a:pPr>
            <a:r>
              <a:rPr lang="en-US" sz="2400">
                <a:solidFill>
                  <a:schemeClr val="tx1"/>
                </a:solidFill>
              </a:rPr>
              <a:t>Content:</a:t>
            </a:r>
          </a:p>
          <a:p>
            <a:pPr>
              <a:lnSpc>
                <a:spcPct val="80000"/>
              </a:lnSpc>
              <a:buFont typeface="Wingdings" pitchFamily="2" charset="2"/>
              <a:buChar char="ü"/>
            </a:pPr>
            <a:r>
              <a:rPr lang="en-US" sz="2400">
                <a:solidFill>
                  <a:schemeClr val="tx1"/>
                </a:solidFill>
              </a:rPr>
              <a:t>It is composed of rhyming pairs of consonant words that begin with one of the stop consonants (p,t,k,b,d,g).</a:t>
            </a:r>
          </a:p>
          <a:p>
            <a:pPr>
              <a:lnSpc>
                <a:spcPct val="80000"/>
              </a:lnSpc>
              <a:buFont typeface="Wingdings" pitchFamily="2" charset="2"/>
              <a:buChar char="ü"/>
            </a:pPr>
            <a:r>
              <a:rPr lang="en-US" sz="2400">
                <a:solidFill>
                  <a:schemeClr val="tx1"/>
                </a:solidFill>
              </a:rPr>
              <a:t>Each pair of words differs by the initial consonant (e.g. bill,pill; ten,pen).</a:t>
            </a:r>
          </a:p>
          <a:p>
            <a:pPr>
              <a:lnSpc>
                <a:spcPct val="80000"/>
              </a:lnSpc>
              <a:buFont typeface="Wingdings" pitchFamily="2" charset="2"/>
              <a:buChar char="ü"/>
            </a:pPr>
            <a:r>
              <a:rPr lang="en-US" sz="2400">
                <a:solidFill>
                  <a:schemeClr val="tx1"/>
                </a:solidFill>
              </a:rPr>
              <a:t>It consists of the presentation of 30 pairs of rhyming CVC words. </a:t>
            </a:r>
          </a:p>
          <a:p>
            <a:pPr>
              <a:lnSpc>
                <a:spcPct val="80000"/>
              </a:lnSpc>
              <a:buFont typeface="Wingdings" pitchFamily="2" charset="2"/>
              <a:buChar char="ü"/>
            </a:pPr>
            <a:r>
              <a:rPr lang="en-US" sz="2400">
                <a:solidFill>
                  <a:schemeClr val="tx1"/>
                </a:solidFill>
              </a:rPr>
              <a:t>The digitzed words are cross spliced so that the final portions of the words are identical (resulting in good temporal alignment and words are often fused and perceived as a single word resulting in an individual ear score near 50%).</a:t>
            </a:r>
          </a:p>
          <a:p>
            <a:pPr>
              <a:lnSpc>
                <a:spcPct val="80000"/>
              </a:lnSpc>
              <a:buFont typeface="Wingdings" pitchFamily="2" charset="2"/>
              <a:buNone/>
            </a:pPr>
            <a:endParaRPr lang="en-US" sz="2400">
              <a:solidFill>
                <a:schemeClr val="tx1"/>
              </a:solidFill>
            </a:endParaRPr>
          </a:p>
          <a:p>
            <a:pPr>
              <a:lnSpc>
                <a:spcPct val="80000"/>
              </a:lnSpc>
              <a:buFontTx/>
              <a:buBlip>
                <a:blip r:embed="rId3"/>
              </a:buBlip>
            </a:pPr>
            <a:r>
              <a:rPr lang="en-US" sz="2400">
                <a:solidFill>
                  <a:schemeClr val="tx1"/>
                </a:solidFill>
              </a:rPr>
              <a:t>Scoring: </a:t>
            </a:r>
          </a:p>
          <a:p>
            <a:pPr>
              <a:lnSpc>
                <a:spcPct val="80000"/>
              </a:lnSpc>
              <a:buFont typeface="Wingdings" pitchFamily="2" charset="2"/>
              <a:buChar char="ü"/>
            </a:pPr>
            <a:r>
              <a:rPr lang="en-US" sz="2400">
                <a:solidFill>
                  <a:schemeClr val="tx1"/>
                </a:solidFill>
              </a:rPr>
              <a:t>Scores are expressed in terms of percent correct per ear.</a:t>
            </a:r>
          </a:p>
          <a:p>
            <a:pPr>
              <a:lnSpc>
                <a:spcPct val="80000"/>
              </a:lnSpc>
              <a:buFont typeface="Wingdings" pitchFamily="2" charset="2"/>
              <a:buNone/>
            </a:pPr>
            <a:endParaRPr lang="en-US" sz="2400">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99E26613-5285-476E-BAEF-FD289010CC0F}" type="slidenum">
              <a:rPr lang="en-US"/>
              <a:pPr/>
              <a:t>141</a:t>
            </a:fld>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idx="1"/>
          </p:nvPr>
        </p:nvSpPr>
        <p:spPr>
          <a:xfrm>
            <a:off x="457200" y="838200"/>
            <a:ext cx="8229600" cy="5287963"/>
          </a:xfrm>
        </p:spPr>
        <p:txBody>
          <a:bodyPr/>
          <a:lstStyle/>
          <a:p>
            <a:pPr>
              <a:lnSpc>
                <a:spcPct val="80000"/>
              </a:lnSpc>
              <a:buFontTx/>
              <a:buBlip>
                <a:blip r:embed="rId3"/>
              </a:buBlip>
            </a:pPr>
            <a:r>
              <a:rPr lang="en-US" sz="2800">
                <a:solidFill>
                  <a:schemeClr val="tx1"/>
                </a:solidFill>
              </a:rPr>
              <a:t>Museik et al,.(1989)</a:t>
            </a:r>
            <a:r>
              <a:rPr lang="en-US" sz="2400">
                <a:solidFill>
                  <a:schemeClr val="tx1"/>
                </a:solidFill>
              </a:rPr>
              <a:t> have collected normative data  for the DRT as well as preliminary data for split-brain patients. </a:t>
            </a:r>
          </a:p>
          <a:p>
            <a:pPr>
              <a:lnSpc>
                <a:spcPct val="80000"/>
              </a:lnSpc>
              <a:buFontTx/>
              <a:buNone/>
            </a:pPr>
            <a:endParaRPr lang="en-US" sz="2400">
              <a:solidFill>
                <a:schemeClr val="tx1"/>
              </a:solidFill>
            </a:endParaRPr>
          </a:p>
          <a:p>
            <a:pPr>
              <a:lnSpc>
                <a:spcPct val="80000"/>
              </a:lnSpc>
              <a:buFont typeface="Wingdings" pitchFamily="2" charset="2"/>
              <a:buChar char="ü"/>
            </a:pPr>
            <a:r>
              <a:rPr lang="en-US" sz="2400">
                <a:solidFill>
                  <a:schemeClr val="tx1"/>
                </a:solidFill>
              </a:rPr>
              <a:t>For 115 normal listeners, scores were near 50%, suggesting that only one word of the two was identified. </a:t>
            </a:r>
          </a:p>
          <a:p>
            <a:pPr>
              <a:lnSpc>
                <a:spcPct val="80000"/>
              </a:lnSpc>
              <a:buFont typeface="Wingdings" pitchFamily="2" charset="2"/>
              <a:buChar char="ü"/>
            </a:pPr>
            <a:r>
              <a:rPr lang="en-US" sz="2400">
                <a:solidFill>
                  <a:schemeClr val="tx1"/>
                </a:solidFill>
              </a:rPr>
              <a:t>Dichotic rhyme scores for 6 split-brain patients fell outside the range of scores for normals. </a:t>
            </a:r>
          </a:p>
          <a:p>
            <a:pPr>
              <a:lnSpc>
                <a:spcPct val="80000"/>
              </a:lnSpc>
              <a:buFont typeface="Wingdings" pitchFamily="2" charset="2"/>
              <a:buNone/>
            </a:pPr>
            <a:endParaRPr lang="en-US" sz="2400">
              <a:solidFill>
                <a:schemeClr val="tx1"/>
              </a:solidFill>
            </a:endParaRPr>
          </a:p>
          <a:p>
            <a:pPr>
              <a:lnSpc>
                <a:spcPct val="80000"/>
              </a:lnSpc>
              <a:buFont typeface="Wingdings" pitchFamily="2" charset="2"/>
              <a:buChar char="ü"/>
            </a:pPr>
            <a:r>
              <a:rPr lang="en-US" sz="2400">
                <a:solidFill>
                  <a:schemeClr val="tx1"/>
                </a:solidFill>
              </a:rPr>
              <a:t>Left ear scores were significantly lower than normal and right ear scores were enhanced ( this is due to release from central auditory competition in the left hemisphere, i.e. the left hemisphere no longer receives information from the right hemisphere and need only process information from the right ear).</a:t>
            </a:r>
          </a:p>
          <a:p>
            <a:pPr>
              <a:lnSpc>
                <a:spcPct val="8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29C975D7-EA73-48EA-95C9-3B7453417B75}" type="slidenum">
              <a:rPr lang="en-US"/>
              <a:pPr/>
              <a:t>142</a:t>
            </a:fld>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3" name="Rectangle 3"/>
          <p:cNvSpPr>
            <a:spLocks noGrp="1" noChangeArrowheads="1"/>
          </p:cNvSpPr>
          <p:nvPr>
            <p:ph idx="1"/>
          </p:nvPr>
        </p:nvSpPr>
        <p:spPr>
          <a:xfrm>
            <a:off x="457200" y="1371600"/>
            <a:ext cx="8229600" cy="2697163"/>
          </a:xfrm>
        </p:spPr>
        <p:txBody>
          <a:bodyPr/>
          <a:lstStyle/>
          <a:p>
            <a:pPr>
              <a:lnSpc>
                <a:spcPct val="90000"/>
              </a:lnSpc>
              <a:buFontTx/>
              <a:buBlip>
                <a:blip r:embed="rId3"/>
              </a:buBlip>
            </a:pPr>
            <a:r>
              <a:rPr lang="en-US" sz="2800">
                <a:solidFill>
                  <a:schemeClr val="tx1"/>
                </a:solidFill>
              </a:rPr>
              <a:t> Museik et al,. (1989)</a:t>
            </a:r>
            <a:r>
              <a:rPr lang="en-US" sz="2400">
                <a:solidFill>
                  <a:schemeClr val="tx1"/>
                </a:solidFill>
              </a:rPr>
              <a:t> suggest that the dichotic rhyme test may be uniquely suited to assess such enhancements because of the relatively low scores obtained by normal listeners (near 50%). For many dichotic tasks, normal listeners perform near 100% and there is not sufficient room for enhanced scores to  be assessed.</a:t>
            </a:r>
          </a:p>
          <a:p>
            <a:pPr>
              <a:lnSpc>
                <a:spcPct val="90000"/>
              </a:lnSpc>
            </a:pPr>
            <a:endParaRPr lang="en-US" sz="2400">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9DAF1649-0285-49A0-9AF0-249B0CBCC017}" type="slidenum">
              <a:rPr lang="en-US"/>
              <a:pPr/>
              <a:t>143</a:t>
            </a:fld>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Rectangle 3"/>
          <p:cNvSpPr>
            <a:spLocks noGrp="1" noChangeArrowheads="1"/>
          </p:cNvSpPr>
          <p:nvPr>
            <p:ph idx="1"/>
          </p:nvPr>
        </p:nvSpPr>
        <p:spPr>
          <a:xfrm>
            <a:off x="457200" y="533400"/>
            <a:ext cx="8229600" cy="5592763"/>
          </a:xfrm>
        </p:spPr>
        <p:txBody>
          <a:bodyPr/>
          <a:lstStyle/>
          <a:p>
            <a:pPr marL="495300" indent="-495300">
              <a:lnSpc>
                <a:spcPct val="80000"/>
              </a:lnSpc>
              <a:buFontTx/>
              <a:buNone/>
            </a:pPr>
            <a:r>
              <a:rPr lang="en-US" sz="2400">
                <a:solidFill>
                  <a:schemeClr val="tx1"/>
                </a:solidFill>
              </a:rPr>
              <a:t>D: </a:t>
            </a:r>
            <a:r>
              <a:rPr lang="en-US" sz="2800" b="1">
                <a:solidFill>
                  <a:schemeClr val="tx1"/>
                </a:solidFill>
              </a:rPr>
              <a:t>Staggered Spondaic Word Test</a:t>
            </a:r>
          </a:p>
          <a:p>
            <a:pPr marL="495300" indent="-495300">
              <a:lnSpc>
                <a:spcPct val="80000"/>
              </a:lnSpc>
              <a:buFontTx/>
              <a:buNone/>
            </a:pPr>
            <a:endParaRPr lang="en-US" sz="2400">
              <a:solidFill>
                <a:schemeClr val="tx1"/>
              </a:solidFill>
            </a:endParaRPr>
          </a:p>
          <a:p>
            <a:pPr marL="495300" indent="-495300">
              <a:lnSpc>
                <a:spcPct val="80000"/>
              </a:lnSpc>
              <a:buFontTx/>
              <a:buBlip>
                <a:blip r:embed="rId3"/>
              </a:buBlip>
            </a:pPr>
            <a:r>
              <a:rPr lang="en-US" sz="2400">
                <a:solidFill>
                  <a:schemeClr val="tx1"/>
                </a:solidFill>
              </a:rPr>
              <a:t>Developed by Katz (1986)</a:t>
            </a:r>
          </a:p>
          <a:p>
            <a:pPr marL="495300" indent="-495300">
              <a:lnSpc>
                <a:spcPct val="80000"/>
              </a:lnSpc>
              <a:buFontTx/>
              <a:buBlip>
                <a:blip r:embed="rId3"/>
              </a:buBlip>
            </a:pPr>
            <a:endParaRPr lang="en-US" sz="2400">
              <a:solidFill>
                <a:schemeClr val="tx1"/>
              </a:solidFill>
            </a:endParaRPr>
          </a:p>
          <a:p>
            <a:pPr marL="495300" indent="-495300">
              <a:lnSpc>
                <a:spcPct val="80000"/>
              </a:lnSpc>
              <a:buFontTx/>
              <a:buBlip>
                <a:blip r:embed="rId3"/>
              </a:buBlip>
            </a:pPr>
            <a:r>
              <a:rPr lang="en-US" sz="2400">
                <a:solidFill>
                  <a:schemeClr val="tx1"/>
                </a:solidFill>
              </a:rPr>
              <a:t>Assesses: Binaural Integration</a:t>
            </a:r>
          </a:p>
          <a:p>
            <a:pPr marL="495300" indent="-495300">
              <a:lnSpc>
                <a:spcPct val="80000"/>
              </a:lnSpc>
              <a:buFontTx/>
              <a:buBlip>
                <a:blip r:embed="rId3"/>
              </a:buBlip>
            </a:pPr>
            <a:endParaRPr lang="en-US" sz="2400">
              <a:solidFill>
                <a:schemeClr val="tx1"/>
              </a:solidFill>
            </a:endParaRPr>
          </a:p>
          <a:p>
            <a:pPr marL="495300" indent="-495300">
              <a:lnSpc>
                <a:spcPct val="80000"/>
              </a:lnSpc>
              <a:buFontTx/>
              <a:buBlip>
                <a:blip r:embed="rId3"/>
              </a:buBlip>
            </a:pPr>
            <a:r>
              <a:rPr lang="en-US" sz="2400">
                <a:solidFill>
                  <a:schemeClr val="tx1"/>
                </a:solidFill>
              </a:rPr>
              <a:t>Sensitive to: Brainstem and Cortical Lesions</a:t>
            </a:r>
          </a:p>
          <a:p>
            <a:pPr marL="495300" indent="-495300">
              <a:lnSpc>
                <a:spcPct val="80000"/>
              </a:lnSpc>
              <a:buFontTx/>
              <a:buBlip>
                <a:blip r:embed="rId3"/>
              </a:buBlip>
            </a:pPr>
            <a:endParaRPr lang="en-US" sz="2400">
              <a:solidFill>
                <a:schemeClr val="tx1"/>
              </a:solidFill>
            </a:endParaRPr>
          </a:p>
          <a:p>
            <a:pPr marL="495300" indent="-495300">
              <a:lnSpc>
                <a:spcPct val="80000"/>
              </a:lnSpc>
              <a:buFontTx/>
              <a:buBlip>
                <a:blip r:embed="rId3"/>
              </a:buBlip>
            </a:pPr>
            <a:r>
              <a:rPr lang="en-US" sz="2400">
                <a:solidFill>
                  <a:schemeClr val="tx1"/>
                </a:solidFill>
              </a:rPr>
              <a:t>Presentation level: 50 dBSL (re: PTA or spondaic threshold)</a:t>
            </a:r>
          </a:p>
          <a:p>
            <a:pPr marL="495300" indent="-495300">
              <a:lnSpc>
                <a:spcPct val="80000"/>
              </a:lnSpc>
              <a:buFontTx/>
              <a:buBlip>
                <a:blip r:embed="rId3"/>
              </a:buBlip>
            </a:pPr>
            <a:endParaRPr lang="en-US" sz="2400">
              <a:solidFill>
                <a:schemeClr val="tx1"/>
              </a:solidFill>
            </a:endParaRPr>
          </a:p>
          <a:p>
            <a:pPr marL="495300" indent="-495300">
              <a:lnSpc>
                <a:spcPct val="80000"/>
              </a:lnSpc>
              <a:buFontTx/>
              <a:buBlip>
                <a:blip r:embed="rId3"/>
              </a:buBlip>
            </a:pPr>
            <a:r>
              <a:rPr lang="en-US" sz="2400">
                <a:solidFill>
                  <a:schemeClr val="tx1"/>
                </a:solidFill>
              </a:rPr>
              <a:t>It was one of the early central procedures used. The original application of the SSW was for localizing the site of dysfunction in cases with suspected brain or brainstem lesions (Katz, 1962).</a:t>
            </a:r>
          </a:p>
          <a:p>
            <a:pPr marL="495300" indent="-495300">
              <a:lnSpc>
                <a:spcPct val="80000"/>
              </a:lnSpc>
              <a:buFontTx/>
              <a:buNone/>
            </a:pPr>
            <a:endParaRPr lang="en-US" sz="2400">
              <a:solidFill>
                <a:schemeClr val="tx1"/>
              </a:solidFill>
            </a:endParaRPr>
          </a:p>
          <a:p>
            <a:pPr marL="495300" indent="-495300">
              <a:lnSpc>
                <a:spcPct val="80000"/>
              </a:lnSpc>
              <a:buFontTx/>
              <a:buNone/>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61D24EFA-3A79-4EFB-9A6E-D7DCC5B32349}" type="slidenum">
              <a:rPr lang="en-US"/>
              <a:pPr/>
              <a:t>144</a:t>
            </a:fld>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1" name="Rectangle 3"/>
          <p:cNvSpPr>
            <a:spLocks noGrp="1" noChangeArrowheads="1"/>
          </p:cNvSpPr>
          <p:nvPr>
            <p:ph idx="1"/>
          </p:nvPr>
        </p:nvSpPr>
        <p:spPr>
          <a:xfrm>
            <a:off x="457200" y="762000"/>
            <a:ext cx="8229600" cy="5364163"/>
          </a:xfrm>
        </p:spPr>
        <p:txBody>
          <a:bodyPr/>
          <a:lstStyle/>
          <a:p>
            <a:pPr marL="660400" indent="-660400">
              <a:lnSpc>
                <a:spcPct val="80000"/>
              </a:lnSpc>
              <a:buFontTx/>
              <a:buBlip>
                <a:blip r:embed="rId3"/>
              </a:buBlip>
            </a:pPr>
            <a:r>
              <a:rPr lang="en-US" sz="2400">
                <a:solidFill>
                  <a:schemeClr val="tx1"/>
                </a:solidFill>
              </a:rPr>
              <a:t>The features that make SSW especially useful include:</a:t>
            </a:r>
          </a:p>
          <a:p>
            <a:pPr marL="660400" indent="-660400">
              <a:lnSpc>
                <a:spcPct val="80000"/>
              </a:lnSpc>
              <a:buFontTx/>
              <a:buBlip>
                <a:blip r:embed="rId3"/>
              </a:buBlip>
            </a:pPr>
            <a:endParaRPr lang="en-US" sz="2400">
              <a:solidFill>
                <a:schemeClr val="tx1"/>
              </a:solidFill>
            </a:endParaRPr>
          </a:p>
          <a:p>
            <a:pPr marL="660400" indent="-660400">
              <a:lnSpc>
                <a:spcPct val="80000"/>
              </a:lnSpc>
              <a:buFontTx/>
              <a:buAutoNum type="romanLcParenBoth"/>
            </a:pPr>
            <a:r>
              <a:rPr lang="en-US" sz="2400">
                <a:solidFill>
                  <a:schemeClr val="tx1"/>
                </a:solidFill>
              </a:rPr>
              <a:t>Its resistance to the influence of peripheral hearing distortion</a:t>
            </a:r>
          </a:p>
          <a:p>
            <a:pPr marL="660400" indent="-660400">
              <a:lnSpc>
                <a:spcPct val="80000"/>
              </a:lnSpc>
              <a:buFontTx/>
              <a:buAutoNum type="romanLcParenBoth"/>
            </a:pPr>
            <a:endParaRPr lang="en-US" sz="2400">
              <a:solidFill>
                <a:schemeClr val="tx1"/>
              </a:solidFill>
            </a:endParaRPr>
          </a:p>
          <a:p>
            <a:pPr marL="660400" indent="-660400">
              <a:lnSpc>
                <a:spcPct val="80000"/>
              </a:lnSpc>
              <a:buFontTx/>
              <a:buAutoNum type="romanLcParenBoth"/>
            </a:pPr>
            <a:r>
              <a:rPr lang="en-US" sz="2400">
                <a:solidFill>
                  <a:schemeClr val="tx1"/>
                </a:solidFill>
              </a:rPr>
              <a:t>Its simplicity which make sit applicable to a wide variety of ages and disordered populations (autism, mental retardation, Alzheimer's)</a:t>
            </a:r>
          </a:p>
          <a:p>
            <a:pPr marL="660400" indent="-660400">
              <a:lnSpc>
                <a:spcPct val="80000"/>
              </a:lnSpc>
              <a:buFontTx/>
              <a:buAutoNum type="romanLcParenBoth"/>
            </a:pPr>
            <a:endParaRPr lang="en-US" sz="2400">
              <a:solidFill>
                <a:schemeClr val="tx1"/>
              </a:solidFill>
            </a:endParaRPr>
          </a:p>
          <a:p>
            <a:pPr marL="660400" indent="-660400">
              <a:lnSpc>
                <a:spcPct val="80000"/>
              </a:lnSpc>
              <a:buFontTx/>
              <a:buAutoNum type="romanLcParenBoth"/>
            </a:pPr>
            <a:r>
              <a:rPr lang="en-US" sz="2400">
                <a:solidFill>
                  <a:schemeClr val="tx1"/>
                </a:solidFill>
              </a:rPr>
              <a:t>Evidence of strong reliability and validity</a:t>
            </a:r>
          </a:p>
          <a:p>
            <a:pPr marL="660400" indent="-660400">
              <a:lnSpc>
                <a:spcPct val="80000"/>
              </a:lnSpc>
              <a:buFontTx/>
              <a:buAutoNum type="romanLcParenBoth"/>
            </a:pPr>
            <a:endParaRPr lang="en-US" sz="2400">
              <a:solidFill>
                <a:schemeClr val="tx1"/>
              </a:solidFill>
            </a:endParaRPr>
          </a:p>
          <a:p>
            <a:pPr marL="660400" indent="-660400">
              <a:lnSpc>
                <a:spcPct val="80000"/>
              </a:lnSpc>
              <a:buFontTx/>
              <a:buAutoNum type="romanLcParenBoth"/>
            </a:pPr>
            <a:r>
              <a:rPr lang="en-US" sz="2400">
                <a:solidFill>
                  <a:schemeClr val="tx1"/>
                </a:solidFill>
              </a:rPr>
              <a:t>Brevity, making the procedure cost effective</a:t>
            </a:r>
          </a:p>
          <a:p>
            <a:pPr marL="660400" indent="-660400">
              <a:lnSpc>
                <a:spcPct val="80000"/>
              </a:lnSpc>
              <a:buFontTx/>
              <a:buAutoNum type="romanLcParenBoth"/>
            </a:pPr>
            <a:endParaRPr lang="en-US" sz="2400">
              <a:solidFill>
                <a:schemeClr val="tx1"/>
              </a:solidFill>
            </a:endParaRPr>
          </a:p>
          <a:p>
            <a:pPr marL="660400" indent="-660400">
              <a:lnSpc>
                <a:spcPct val="80000"/>
              </a:lnSpc>
              <a:buFontTx/>
              <a:buAutoNum type="romanLcParenBoth"/>
            </a:pPr>
            <a:r>
              <a:rPr lang="en-US" sz="2400">
                <a:solidFill>
                  <a:schemeClr val="tx1"/>
                </a:solidFill>
              </a:rPr>
              <a:t>Coherent normative data to evaluate individuals5 to 70 years of age</a:t>
            </a:r>
          </a:p>
        </p:txBody>
      </p:sp>
      <p:sp>
        <p:nvSpPr>
          <p:cNvPr id="3" name="Slide Number Placeholder 5"/>
          <p:cNvSpPr>
            <a:spLocks noGrp="1"/>
          </p:cNvSpPr>
          <p:nvPr>
            <p:ph type="sldNum" sz="quarter" idx="12"/>
          </p:nvPr>
        </p:nvSpPr>
        <p:spPr/>
        <p:txBody>
          <a:bodyPr/>
          <a:lstStyle/>
          <a:p>
            <a:fld id="{B7489587-4B56-47B7-96FD-66EAC7C9626E}" type="slidenum">
              <a:rPr lang="en-US"/>
              <a:pPr/>
              <a:t>145</a:t>
            </a:fld>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1" name="Rectangle 3"/>
          <p:cNvSpPr>
            <a:spLocks noGrp="1" noChangeArrowheads="1"/>
          </p:cNvSpPr>
          <p:nvPr>
            <p:ph idx="1"/>
          </p:nvPr>
        </p:nvSpPr>
        <p:spPr>
          <a:xfrm>
            <a:off x="457200" y="457200"/>
            <a:ext cx="8229600" cy="6096000"/>
          </a:xfrm>
        </p:spPr>
        <p:txBody>
          <a:bodyPr/>
          <a:lstStyle/>
          <a:p>
            <a:pPr marL="609600" indent="-609600">
              <a:lnSpc>
                <a:spcPct val="90000"/>
              </a:lnSpc>
              <a:buFontTx/>
              <a:buNone/>
            </a:pPr>
            <a:r>
              <a:rPr lang="en-US" sz="2400">
                <a:solidFill>
                  <a:schemeClr val="tx1"/>
                </a:solidFill>
              </a:rPr>
              <a:t>Administration:</a:t>
            </a:r>
          </a:p>
          <a:p>
            <a:pPr marL="609600" indent="-609600">
              <a:lnSpc>
                <a:spcPct val="90000"/>
              </a:lnSpc>
              <a:buFontTx/>
              <a:buNone/>
            </a:pPr>
            <a:endParaRPr lang="en-US" sz="2400">
              <a:solidFill>
                <a:schemeClr val="tx1"/>
              </a:solidFill>
            </a:endParaRPr>
          </a:p>
          <a:p>
            <a:pPr marL="609600" indent="-609600">
              <a:lnSpc>
                <a:spcPct val="90000"/>
              </a:lnSpc>
              <a:buFontTx/>
              <a:buNone/>
            </a:pPr>
            <a:r>
              <a:rPr lang="en-US" sz="2400">
                <a:solidFill>
                  <a:schemeClr val="tx1"/>
                </a:solidFill>
              </a:rPr>
              <a:t> The SSW is composed of two spondees with a staggered onset. The last half of the first spondee and the first half of the second spondee are presented dichotically, while the remaining spondee segments are presented in isolation to the opposite ears.</a:t>
            </a:r>
          </a:p>
          <a:p>
            <a:pPr marL="609600" indent="-609600">
              <a:lnSpc>
                <a:spcPct val="90000"/>
              </a:lnSpc>
              <a:buFontTx/>
              <a:buNone/>
            </a:pPr>
            <a:endParaRPr lang="en-US" sz="2400">
              <a:solidFill>
                <a:schemeClr val="tx1"/>
              </a:solidFill>
            </a:endParaRPr>
          </a:p>
          <a:p>
            <a:pPr marL="609600" indent="-609600">
              <a:lnSpc>
                <a:spcPct val="90000"/>
              </a:lnSpc>
              <a:buFontTx/>
              <a:buNone/>
            </a:pPr>
            <a:r>
              <a:rPr lang="en-US" sz="2400">
                <a:solidFill>
                  <a:schemeClr val="tx1"/>
                </a:solidFill>
              </a:rPr>
              <a:t>SSW stimuli are arranged in a manner such that spondaic words are presented in four conditions:</a:t>
            </a:r>
          </a:p>
          <a:p>
            <a:pPr marL="609600" indent="-609600">
              <a:lnSpc>
                <a:spcPct val="90000"/>
              </a:lnSpc>
              <a:buFontTx/>
              <a:buAutoNum type="alphaLcPeriod"/>
            </a:pPr>
            <a:r>
              <a:rPr lang="en-US" sz="2400">
                <a:solidFill>
                  <a:schemeClr val="tx1"/>
                </a:solidFill>
              </a:rPr>
              <a:t>Right noncompeting (RNC)</a:t>
            </a:r>
          </a:p>
          <a:p>
            <a:pPr marL="609600" indent="-609600">
              <a:lnSpc>
                <a:spcPct val="90000"/>
              </a:lnSpc>
              <a:buFontTx/>
              <a:buAutoNum type="alphaLcPeriod"/>
            </a:pPr>
            <a:r>
              <a:rPr lang="en-US" sz="2400">
                <a:solidFill>
                  <a:schemeClr val="tx1"/>
                </a:solidFill>
              </a:rPr>
              <a:t>Left noncompeting (LNC)</a:t>
            </a:r>
          </a:p>
          <a:p>
            <a:pPr marL="609600" indent="-609600">
              <a:lnSpc>
                <a:spcPct val="90000"/>
              </a:lnSpc>
              <a:buFontTx/>
              <a:buAutoNum type="alphaLcPeriod"/>
            </a:pPr>
            <a:r>
              <a:rPr lang="en-US" sz="2400">
                <a:solidFill>
                  <a:schemeClr val="tx1"/>
                </a:solidFill>
              </a:rPr>
              <a:t>Right competing (RC)</a:t>
            </a:r>
          </a:p>
          <a:p>
            <a:pPr marL="609600" indent="-609600">
              <a:lnSpc>
                <a:spcPct val="90000"/>
              </a:lnSpc>
              <a:buFontTx/>
              <a:buAutoNum type="alphaLcPeriod"/>
            </a:pPr>
            <a:r>
              <a:rPr lang="en-US" sz="2400">
                <a:solidFill>
                  <a:schemeClr val="tx1"/>
                </a:solidFill>
              </a:rPr>
              <a:t>Left competing (LC)</a:t>
            </a:r>
          </a:p>
          <a:p>
            <a:pPr marL="609600" indent="-609600">
              <a:lnSpc>
                <a:spcPct val="90000"/>
              </a:lnSpc>
              <a:buFontTx/>
              <a:buNone/>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7D32C4BB-CC23-4888-8656-3230CED44A54}" type="slidenum">
              <a:rPr lang="en-US"/>
              <a:pPr/>
              <a:t>146</a:t>
            </a:fld>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1" name="Rectangle 3"/>
          <p:cNvSpPr>
            <a:spLocks noGrp="1" noChangeArrowheads="1"/>
          </p:cNvSpPr>
          <p:nvPr>
            <p:ph idx="1"/>
          </p:nvPr>
        </p:nvSpPr>
        <p:spPr>
          <a:xfrm>
            <a:off x="533400" y="838200"/>
            <a:ext cx="8229600" cy="4525963"/>
          </a:xfrm>
        </p:spPr>
        <p:txBody>
          <a:bodyPr/>
          <a:lstStyle/>
          <a:p>
            <a:pPr>
              <a:lnSpc>
                <a:spcPct val="90000"/>
              </a:lnSpc>
              <a:buFontTx/>
              <a:buNone/>
            </a:pPr>
            <a:r>
              <a:rPr lang="en-US" sz="2400">
                <a:solidFill>
                  <a:schemeClr val="tx1"/>
                </a:solidFill>
              </a:rPr>
              <a:t>Eg. </a:t>
            </a:r>
            <a:r>
              <a:rPr lang="en-US" sz="2400" i="1">
                <a:solidFill>
                  <a:schemeClr val="tx1"/>
                </a:solidFill>
              </a:rPr>
              <a:t>Each SSW item is made up of two spondaic or compound words. </a:t>
            </a:r>
          </a:p>
          <a:p>
            <a:pPr>
              <a:lnSpc>
                <a:spcPct val="90000"/>
              </a:lnSpc>
              <a:buFontTx/>
              <a:buNone/>
            </a:pPr>
            <a:endParaRPr lang="en-US" sz="2400" i="1">
              <a:solidFill>
                <a:schemeClr val="tx1"/>
              </a:solidFill>
            </a:endParaRPr>
          </a:p>
          <a:p>
            <a:pPr>
              <a:lnSpc>
                <a:spcPct val="90000"/>
              </a:lnSpc>
              <a:buClr>
                <a:srgbClr val="19B2D1"/>
              </a:buClr>
              <a:buFont typeface="Wingdings" pitchFamily="2" charset="2"/>
              <a:buChar char="Ä"/>
            </a:pPr>
            <a:r>
              <a:rPr lang="en-US" sz="2400">
                <a:solidFill>
                  <a:schemeClr val="tx1"/>
                </a:solidFill>
              </a:rPr>
              <a:t>The first item generally begins in the right ear with the word “up”,  a right noncompeting condition (RNC). </a:t>
            </a:r>
          </a:p>
          <a:p>
            <a:pPr>
              <a:lnSpc>
                <a:spcPct val="90000"/>
              </a:lnSpc>
              <a:buClr>
                <a:srgbClr val="19B2D1"/>
              </a:buClr>
              <a:buFont typeface="Wingdings" pitchFamily="2" charset="2"/>
              <a:buChar char="Ä"/>
            </a:pPr>
            <a:endParaRPr lang="en-US" sz="2400">
              <a:solidFill>
                <a:schemeClr val="tx1"/>
              </a:solidFill>
            </a:endParaRPr>
          </a:p>
          <a:p>
            <a:pPr>
              <a:lnSpc>
                <a:spcPct val="90000"/>
              </a:lnSpc>
              <a:buClr>
                <a:srgbClr val="19B2D1"/>
              </a:buClr>
              <a:buFont typeface="Wingdings" pitchFamily="2" charset="2"/>
              <a:buChar char="Ä"/>
            </a:pPr>
            <a:r>
              <a:rPr lang="en-US" sz="2400">
                <a:solidFill>
                  <a:schemeClr val="tx1"/>
                </a:solidFill>
              </a:rPr>
              <a:t>The words “stairs and down” which are presented simultaneously to opposite ear are designated as right competing (RC) and Left competing (LC) conditions. </a:t>
            </a:r>
          </a:p>
          <a:p>
            <a:pPr>
              <a:lnSpc>
                <a:spcPct val="90000"/>
              </a:lnSpc>
              <a:buClr>
                <a:srgbClr val="19B2D1"/>
              </a:buClr>
              <a:buFont typeface="Wingdings" pitchFamily="2" charset="2"/>
              <a:buChar char="Ä"/>
            </a:pPr>
            <a:endParaRPr lang="en-US" sz="2400">
              <a:solidFill>
                <a:schemeClr val="tx1"/>
              </a:solidFill>
            </a:endParaRPr>
          </a:p>
          <a:p>
            <a:pPr>
              <a:lnSpc>
                <a:spcPct val="90000"/>
              </a:lnSpc>
              <a:buClr>
                <a:srgbClr val="19B2D1"/>
              </a:buClr>
              <a:buFont typeface="Wingdings" pitchFamily="2" charset="2"/>
              <a:buChar char="Ä"/>
            </a:pPr>
            <a:r>
              <a:rPr lang="en-US" sz="2400">
                <a:solidFill>
                  <a:schemeClr val="tx1"/>
                </a:solidFill>
              </a:rPr>
              <a:t>The last word “town” is the left noncompeting (LNC) condition.</a:t>
            </a: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CDF44D87-8BA1-4876-B867-3B238F34E197}" type="slidenum">
              <a:rPr lang="en-US"/>
              <a:pPr/>
              <a:t>147</a:t>
            </a:fld>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9" name="Rectangle 3"/>
          <p:cNvSpPr>
            <a:spLocks noGrp="1" noChangeArrowheads="1"/>
          </p:cNvSpPr>
          <p:nvPr>
            <p:ph idx="1"/>
          </p:nvPr>
        </p:nvSpPr>
        <p:spPr>
          <a:xfrm>
            <a:off x="457200" y="609600"/>
            <a:ext cx="8229600" cy="5516563"/>
          </a:xfrm>
        </p:spPr>
        <p:txBody>
          <a:bodyPr/>
          <a:lstStyle/>
          <a:p>
            <a:pPr>
              <a:lnSpc>
                <a:spcPct val="90000"/>
              </a:lnSpc>
              <a:buClr>
                <a:srgbClr val="19B2D1"/>
              </a:buClr>
              <a:buFont typeface="Wingdings" pitchFamily="2" charset="2"/>
              <a:buChar char="Ä"/>
            </a:pPr>
            <a:r>
              <a:rPr lang="en-US" sz="2400">
                <a:solidFill>
                  <a:schemeClr val="tx1"/>
                </a:solidFill>
              </a:rPr>
              <a:t>Test items which follow this pattern are designated as right ear first (REF) items. </a:t>
            </a:r>
          </a:p>
          <a:p>
            <a:pPr>
              <a:lnSpc>
                <a:spcPct val="90000"/>
              </a:lnSpc>
              <a:buClr>
                <a:srgbClr val="19B2D1"/>
              </a:buClr>
              <a:buFont typeface="Wingdings" pitchFamily="2" charset="2"/>
              <a:buChar char="Ä"/>
            </a:pPr>
            <a:endParaRPr lang="en-US" sz="2400">
              <a:solidFill>
                <a:schemeClr val="tx1"/>
              </a:solidFill>
            </a:endParaRPr>
          </a:p>
          <a:p>
            <a:pPr>
              <a:lnSpc>
                <a:spcPct val="90000"/>
              </a:lnSpc>
              <a:buClr>
                <a:srgbClr val="19B2D1"/>
              </a:buClr>
              <a:buFont typeface="Wingdings" pitchFamily="2" charset="2"/>
              <a:buChar char="Ä"/>
            </a:pPr>
            <a:r>
              <a:rPr lang="en-US" sz="2400">
                <a:solidFill>
                  <a:schemeClr val="tx1"/>
                </a:solidFill>
              </a:rPr>
              <a:t>The second item, which is left ear first (LEF) is “outside, inlaw”.</a:t>
            </a:r>
          </a:p>
          <a:p>
            <a:pPr>
              <a:lnSpc>
                <a:spcPct val="90000"/>
              </a:lnSpc>
              <a:buClr>
                <a:srgbClr val="19B2D1"/>
              </a:buClr>
              <a:buFont typeface="Wingdings" pitchFamily="2" charset="2"/>
              <a:buChar char="Ä"/>
            </a:pPr>
            <a:endParaRPr lang="en-US" sz="2400">
              <a:solidFill>
                <a:schemeClr val="tx1"/>
              </a:solidFill>
            </a:endParaRPr>
          </a:p>
          <a:p>
            <a:pPr>
              <a:lnSpc>
                <a:spcPct val="90000"/>
              </a:lnSpc>
              <a:buClr>
                <a:srgbClr val="19B2D1"/>
              </a:buClr>
              <a:buFont typeface="Wingdings" pitchFamily="2" charset="2"/>
              <a:buChar char="Ä"/>
            </a:pPr>
            <a:r>
              <a:rPr lang="en-US" sz="2400">
                <a:solidFill>
                  <a:schemeClr val="tx1"/>
                </a:solidFill>
              </a:rPr>
              <a:t>It follows the opposite sequence from LNC to RNC.</a:t>
            </a:r>
          </a:p>
          <a:p>
            <a:pPr>
              <a:lnSpc>
                <a:spcPct val="90000"/>
              </a:lnSpc>
              <a:buClr>
                <a:srgbClr val="19B2D1"/>
              </a:buClr>
              <a:buFont typeface="Wingdings" pitchFamily="2" charset="2"/>
              <a:buChar char="Ä"/>
            </a:pPr>
            <a:endParaRPr lang="en-US" sz="2400">
              <a:solidFill>
                <a:schemeClr val="tx1"/>
              </a:solidFill>
            </a:endParaRPr>
          </a:p>
          <a:p>
            <a:pPr>
              <a:lnSpc>
                <a:spcPct val="90000"/>
              </a:lnSpc>
              <a:buClr>
                <a:srgbClr val="19B2D1"/>
              </a:buClr>
              <a:buFont typeface="Wingdings" pitchFamily="2" charset="2"/>
              <a:buChar char="Ä"/>
            </a:pPr>
            <a:r>
              <a:rPr lang="en-US" sz="2400">
                <a:solidFill>
                  <a:schemeClr val="tx1"/>
                </a:solidFill>
              </a:rPr>
              <a:t>Stimuli presentation is altered between left leading and right leading, hence it is critical that the clinician carefully monitor which channel is routed to which ear and note this information on the score sheet. </a:t>
            </a:r>
          </a:p>
          <a:p>
            <a:pPr>
              <a:lnSpc>
                <a:spcPct val="90000"/>
              </a:lnSpc>
              <a:buClr>
                <a:srgbClr val="19B2D1"/>
              </a:buClr>
              <a:buFont typeface="Wingdings" pitchFamily="2" charset="2"/>
              <a:buChar char="Ä"/>
            </a:pPr>
            <a:endParaRPr lang="en-US" sz="2400">
              <a:solidFill>
                <a:schemeClr val="tx1"/>
              </a:solidFill>
            </a:endParaRPr>
          </a:p>
          <a:p>
            <a:pPr>
              <a:lnSpc>
                <a:spcPct val="90000"/>
              </a:lnSpc>
              <a:buClr>
                <a:srgbClr val="19B2D1"/>
              </a:buClr>
              <a:buFont typeface="Wingdings" pitchFamily="2" charset="2"/>
              <a:buChar char="Ä"/>
            </a:pPr>
            <a:r>
              <a:rPr lang="en-US" sz="2400">
                <a:solidFill>
                  <a:schemeClr val="tx1"/>
                </a:solidFill>
              </a:rPr>
              <a:t>The listener is required simply to report the words heard.</a:t>
            </a:r>
          </a:p>
        </p:txBody>
      </p:sp>
      <p:sp>
        <p:nvSpPr>
          <p:cNvPr id="3" name="Slide Number Placeholder 5"/>
          <p:cNvSpPr>
            <a:spLocks noGrp="1"/>
          </p:cNvSpPr>
          <p:nvPr>
            <p:ph type="sldNum" sz="quarter" idx="12"/>
          </p:nvPr>
        </p:nvSpPr>
        <p:spPr/>
        <p:txBody>
          <a:bodyPr/>
          <a:lstStyle/>
          <a:p>
            <a:fld id="{3AD10253-349B-4847-8E3E-37F1779F20D0}" type="slidenum">
              <a:rPr lang="en-US"/>
              <a:pPr/>
              <a:t>148</a:t>
            </a:fld>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0056" name="Group 40"/>
          <p:cNvGraphicFramePr>
            <a:graphicFrameLocks noGrp="1"/>
          </p:cNvGraphicFramePr>
          <p:nvPr>
            <p:ph type="tbl" idx="1"/>
          </p:nvPr>
        </p:nvGraphicFramePr>
        <p:xfrm>
          <a:off x="457200" y="990600"/>
          <a:ext cx="8229600" cy="5464429"/>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355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FIRST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SECOND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THIRD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9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ITEM 1 (REF)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RNC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Stairs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Down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Town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LNC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ITEM 2(LEF)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LNC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side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Law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RNC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4" name="Slide Number Placeholder 5"/>
          <p:cNvSpPr>
            <a:spLocks noGrp="1"/>
          </p:cNvSpPr>
          <p:nvPr>
            <p:ph type="sldNum" sz="quarter" idx="12"/>
          </p:nvPr>
        </p:nvSpPr>
        <p:spPr/>
        <p:txBody>
          <a:bodyPr/>
          <a:lstStyle/>
          <a:p>
            <a:fld id="{F3AD2340-40EF-4CA0-A8BD-158CFC58B613}" type="slidenum">
              <a:rPr lang="en-US"/>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r>
              <a:rPr lang="en-US">
                <a:solidFill>
                  <a:schemeClr val="tx1"/>
                </a:solidFill>
              </a:rPr>
              <a:t>SYMPTOMS OF CAPD</a:t>
            </a:r>
          </a:p>
        </p:txBody>
      </p:sp>
      <p:sp>
        <p:nvSpPr>
          <p:cNvPr id="3" name="Slide Number Placeholder 5"/>
          <p:cNvSpPr>
            <a:spLocks noGrp="1"/>
          </p:cNvSpPr>
          <p:nvPr>
            <p:ph type="sldNum" sz="quarter" idx="12"/>
          </p:nvPr>
        </p:nvSpPr>
        <p:spPr/>
        <p:txBody>
          <a:bodyPr/>
          <a:lstStyle/>
          <a:p>
            <a:fld id="{C2E41E79-4DEC-42B1-AEF5-D07EFFA6C85B}" type="slidenum">
              <a:rPr lang="en-US"/>
              <a:pPr/>
              <a:t>15</a:t>
            </a:fld>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Rectangle 3"/>
          <p:cNvSpPr>
            <a:spLocks noGrp="1" noChangeArrowheads="1"/>
          </p:cNvSpPr>
          <p:nvPr>
            <p:ph idx="1"/>
          </p:nvPr>
        </p:nvSpPr>
        <p:spPr>
          <a:xfrm>
            <a:off x="457200" y="685800"/>
            <a:ext cx="8229600" cy="5440363"/>
          </a:xfrm>
        </p:spPr>
        <p:txBody>
          <a:bodyPr/>
          <a:lstStyle/>
          <a:p>
            <a:pPr>
              <a:lnSpc>
                <a:spcPct val="90000"/>
              </a:lnSpc>
              <a:buFontTx/>
              <a:buBlip>
                <a:blip r:embed="rId3"/>
              </a:buBlip>
            </a:pPr>
            <a:r>
              <a:rPr lang="en-US" sz="2400">
                <a:solidFill>
                  <a:schemeClr val="tx1"/>
                </a:solidFill>
              </a:rPr>
              <a:t>Instructions state that the words will be presented to one or both ears and that the listener should repeat them.</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Scores obtained include the Raw SSW Score (R-SSW), which indicates the percentage of errors obtained in each of the four conditions</a:t>
            </a:r>
          </a:p>
          <a:p>
            <a:pPr>
              <a:lnSpc>
                <a:spcPct val="90000"/>
              </a:lnSpc>
              <a:buFontTx/>
              <a:buNone/>
            </a:pPr>
            <a:endParaRPr lang="en-US" sz="2400">
              <a:solidFill>
                <a:schemeClr val="tx1"/>
              </a:solidFill>
            </a:endParaRPr>
          </a:p>
          <a:p>
            <a:pPr>
              <a:lnSpc>
                <a:spcPct val="90000"/>
              </a:lnSpc>
              <a:buFont typeface="Wingdings" pitchFamily="2" charset="2"/>
              <a:buChar char="ü"/>
            </a:pPr>
            <a:r>
              <a:rPr lang="en-US" sz="2400">
                <a:solidFill>
                  <a:schemeClr val="tx1"/>
                </a:solidFill>
              </a:rPr>
              <a:t>percentage of errors by ear, </a:t>
            </a:r>
          </a:p>
          <a:p>
            <a:pPr>
              <a:lnSpc>
                <a:spcPct val="90000"/>
              </a:lnSpc>
              <a:buFont typeface="Wingdings" pitchFamily="2" charset="2"/>
              <a:buChar char="ü"/>
            </a:pPr>
            <a:r>
              <a:rPr lang="en-US" sz="2400">
                <a:solidFill>
                  <a:schemeClr val="tx1"/>
                </a:solidFill>
              </a:rPr>
              <a:t>total percentage of errors.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These numbers are converted to the C-SSW score, using a correction chart provided with the test forms, for interpretation.</a:t>
            </a:r>
          </a:p>
          <a:p>
            <a:pPr>
              <a:lnSpc>
                <a:spcPct val="9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A4C2C552-0955-460A-AA16-2BF0CBABEFC8}" type="slidenum">
              <a:rPr lang="en-US"/>
              <a:pPr/>
              <a:t>150</a:t>
            </a:fld>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9" name="Rectangle 3"/>
          <p:cNvSpPr>
            <a:spLocks noGrp="1" noChangeArrowheads="1"/>
          </p:cNvSpPr>
          <p:nvPr>
            <p:ph idx="1"/>
          </p:nvPr>
        </p:nvSpPr>
        <p:spPr>
          <a:xfrm>
            <a:off x="533400" y="1524000"/>
            <a:ext cx="8229600" cy="3124200"/>
          </a:xfrm>
        </p:spPr>
        <p:txBody>
          <a:bodyPr/>
          <a:lstStyle/>
          <a:p>
            <a:pPr>
              <a:lnSpc>
                <a:spcPct val="80000"/>
              </a:lnSpc>
              <a:buFontTx/>
              <a:buBlip>
                <a:blip r:embed="rId3"/>
              </a:buBlip>
            </a:pPr>
            <a:r>
              <a:rPr lang="en-US" sz="2400">
                <a:solidFill>
                  <a:schemeClr val="tx1"/>
                </a:solidFill>
              </a:rPr>
              <a:t>Scores may be obtained qualitatively in terms of response bias (reversals, order effects, ear effects), listener behavior during testing and quantitatively in terms of total-ear-condition ( used in only site of lesion testing in adults).</a:t>
            </a:r>
          </a:p>
          <a:p>
            <a:pPr>
              <a:lnSpc>
                <a:spcPct val="80000"/>
              </a:lnSpc>
              <a:buFontTx/>
              <a:buNone/>
            </a:pPr>
            <a:endParaRPr lang="en-US" sz="2400">
              <a:solidFill>
                <a:schemeClr val="tx1"/>
              </a:solidFill>
            </a:endParaRPr>
          </a:p>
          <a:p>
            <a:pPr>
              <a:lnSpc>
                <a:spcPct val="80000"/>
              </a:lnSpc>
              <a:buFontTx/>
              <a:buBlip>
                <a:blip r:embed="rId3"/>
              </a:buBlip>
            </a:pPr>
            <a:r>
              <a:rPr lang="en-US" sz="2400">
                <a:solidFill>
                  <a:schemeClr val="tx1"/>
                </a:solidFill>
              </a:rPr>
              <a:t>Reversals means the order of the words is repeated incorrectly, ie. He may say “in law” “up stairs” instead of saying “up stairs” “in law”.</a:t>
            </a:r>
          </a:p>
          <a:p>
            <a:pPr>
              <a:lnSpc>
                <a:spcPct val="8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4882EE59-2B3F-4680-B0B6-AD2ACA9C649C}" type="slidenum">
              <a:rPr lang="en-US"/>
              <a:pPr/>
              <a:t>151</a:t>
            </a:fld>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7" name="Rectangle 3"/>
          <p:cNvSpPr>
            <a:spLocks noGrp="1" noChangeArrowheads="1"/>
          </p:cNvSpPr>
          <p:nvPr>
            <p:ph idx="1"/>
          </p:nvPr>
        </p:nvSpPr>
        <p:spPr/>
        <p:txBody>
          <a:bodyPr/>
          <a:lstStyle/>
          <a:p>
            <a:pPr>
              <a:lnSpc>
                <a:spcPct val="80000"/>
              </a:lnSpc>
              <a:buFontTx/>
              <a:buBlip>
                <a:blip r:embed="rId3"/>
              </a:buBlip>
            </a:pPr>
            <a:r>
              <a:rPr lang="en-US" sz="2400">
                <a:solidFill>
                  <a:schemeClr val="tx1"/>
                </a:solidFill>
              </a:rPr>
              <a:t>Since lead items are altered between ears, it is possible to compare the number of errors for the lead spondee for the left and right ear. If one ear has at least five errors more than the other, it is termed as an “ear effect”.</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Order effects compare errors for first vs second presented spondees, with a difference of five considered significant.</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The SSW also attempts to account for peripheral hearing loss by subtracting the percent error for speech discrimination from the SSW raw score in each of the four conditions.</a:t>
            </a:r>
          </a:p>
          <a:p>
            <a:pPr>
              <a:lnSpc>
                <a:spcPct val="80000"/>
              </a:lnSpc>
            </a:pPr>
            <a:endParaRPr lang="en-US" sz="2400">
              <a:solidFill>
                <a:schemeClr val="tx1"/>
              </a:solidFill>
            </a:endParaRPr>
          </a:p>
          <a:p>
            <a:pPr>
              <a:lnSpc>
                <a:spcPct val="80000"/>
              </a:lnSpc>
            </a:pPr>
            <a:endParaRPr lang="en-US" sz="2400">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F5A6A9E8-E63E-4353-9CE2-E83E987C8B20}" type="slidenum">
              <a:rPr lang="en-US"/>
              <a:pPr/>
              <a:t>152</a:t>
            </a:fld>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idx="1"/>
          </p:nvPr>
        </p:nvSpPr>
        <p:spPr>
          <a:xfrm>
            <a:off x="457200" y="609600"/>
            <a:ext cx="8229600" cy="4724400"/>
          </a:xfrm>
        </p:spPr>
        <p:txBody>
          <a:bodyPr/>
          <a:lstStyle/>
          <a:p>
            <a:pPr>
              <a:lnSpc>
                <a:spcPct val="90000"/>
              </a:lnSpc>
              <a:buFontTx/>
              <a:buNone/>
            </a:pPr>
            <a:r>
              <a:rPr lang="en-US" sz="2400" b="1">
                <a:solidFill>
                  <a:schemeClr val="tx1"/>
                </a:solidFill>
              </a:rPr>
              <a:t>F: DICHOTIC SENTENCE IDENTIFICATION TEST (DSI)</a:t>
            </a:r>
          </a:p>
          <a:p>
            <a:pPr>
              <a:lnSpc>
                <a:spcPct val="90000"/>
              </a:lnSpc>
              <a:buFontTx/>
              <a:buNone/>
            </a:pPr>
            <a:endParaRPr lang="en-US" sz="2400" b="1">
              <a:solidFill>
                <a:schemeClr val="tx1"/>
              </a:solidFill>
            </a:endParaRPr>
          </a:p>
          <a:p>
            <a:pPr>
              <a:lnSpc>
                <a:spcPct val="90000"/>
              </a:lnSpc>
              <a:buFontTx/>
              <a:buBlip>
                <a:blip r:embed="rId3"/>
              </a:buBlip>
            </a:pPr>
            <a:r>
              <a:rPr lang="en-US" sz="2400">
                <a:solidFill>
                  <a:schemeClr val="tx1"/>
                </a:solidFill>
              </a:rPr>
              <a:t>Given by Fifer, Jerger, Berlin, Tobey and Campbell, 1983</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Assesses: Binaural integration</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Sensitive to: Brainstem and cortical lesions</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It consists of presentations of 30 pairs of SSI sentences. It was designed for the use with HI listeners (PTA &lt;=50dB).</a:t>
            </a:r>
          </a:p>
        </p:txBody>
      </p:sp>
      <p:sp>
        <p:nvSpPr>
          <p:cNvPr id="3" name="Slide Number Placeholder 5"/>
          <p:cNvSpPr>
            <a:spLocks noGrp="1"/>
          </p:cNvSpPr>
          <p:nvPr>
            <p:ph type="sldNum" sz="quarter" idx="12"/>
          </p:nvPr>
        </p:nvSpPr>
        <p:spPr/>
        <p:txBody>
          <a:bodyPr/>
          <a:lstStyle/>
          <a:p>
            <a:fld id="{92D3BE49-9921-4304-A174-1BCC8050705F}" type="slidenum">
              <a:rPr lang="en-US"/>
              <a:pPr/>
              <a:t>153</a:t>
            </a:fld>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3" name="Rectangle 3"/>
          <p:cNvSpPr>
            <a:spLocks noGrp="1" noChangeArrowheads="1"/>
          </p:cNvSpPr>
          <p:nvPr>
            <p:ph idx="1"/>
          </p:nvPr>
        </p:nvSpPr>
        <p:spPr>
          <a:xfrm>
            <a:off x="457200" y="1295400"/>
            <a:ext cx="8229600" cy="4830763"/>
          </a:xfrm>
        </p:spPr>
        <p:txBody>
          <a:bodyPr/>
          <a:lstStyle/>
          <a:p>
            <a:pPr>
              <a:lnSpc>
                <a:spcPct val="90000"/>
              </a:lnSpc>
              <a:buFontTx/>
              <a:buBlip>
                <a:blip r:embed="rId3"/>
              </a:buBlip>
            </a:pPr>
            <a:r>
              <a:rPr lang="en-US" sz="2400">
                <a:solidFill>
                  <a:schemeClr val="tx1"/>
                </a:solidFill>
              </a:rPr>
              <a:t>The test stimuli are presented at a level of 50 dBSL.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The listener is given a printed list of the sentences and is instructed that he will hear two sentences simultaneously and is to indicate by number, which sentences were heard.</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Results are scored in terms of percent correc per ear.</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The test may be interpreted in terms of individual ear performance as well as interaural difference.</a:t>
            </a:r>
          </a:p>
          <a:p>
            <a:pPr>
              <a:lnSpc>
                <a:spcPct val="90000"/>
              </a:lnSpc>
              <a:buFontTx/>
              <a:buNone/>
            </a:pPr>
            <a:endParaRPr lang="en-US" sz="2400">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52C5222A-778D-422D-8294-1E01B17DD29A}" type="slidenum">
              <a:rPr lang="en-US"/>
              <a:pPr/>
              <a:t>154</a:t>
            </a:fld>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Rectangle 3"/>
          <p:cNvSpPr>
            <a:spLocks noGrp="1" noChangeArrowheads="1"/>
          </p:cNvSpPr>
          <p:nvPr>
            <p:ph idx="1"/>
          </p:nvPr>
        </p:nvSpPr>
        <p:spPr>
          <a:xfrm>
            <a:off x="457200" y="685800"/>
            <a:ext cx="8229600" cy="5440363"/>
          </a:xfrm>
        </p:spPr>
        <p:txBody>
          <a:bodyPr/>
          <a:lstStyle/>
          <a:p>
            <a:pPr>
              <a:lnSpc>
                <a:spcPct val="80000"/>
              </a:lnSpc>
              <a:buFontTx/>
              <a:buNone/>
            </a:pPr>
            <a:r>
              <a:rPr lang="en-US" sz="2000">
                <a:solidFill>
                  <a:schemeClr val="tx1"/>
                </a:solidFill>
              </a:rPr>
              <a:t>H: </a:t>
            </a:r>
            <a:r>
              <a:rPr lang="en-US" sz="2000" b="1">
                <a:solidFill>
                  <a:schemeClr val="tx1"/>
                </a:solidFill>
              </a:rPr>
              <a:t>Competing Words subtest of the SCAN (Screening Test for Auditory Processing Disorders)</a:t>
            </a:r>
          </a:p>
          <a:p>
            <a:pPr>
              <a:lnSpc>
                <a:spcPct val="80000"/>
              </a:lnSpc>
              <a:buFontTx/>
              <a:buNone/>
            </a:pPr>
            <a:endParaRPr lang="en-US" sz="2000" b="1">
              <a:solidFill>
                <a:schemeClr val="tx1"/>
              </a:solidFill>
            </a:endParaRPr>
          </a:p>
          <a:p>
            <a:pPr>
              <a:lnSpc>
                <a:spcPct val="80000"/>
              </a:lnSpc>
              <a:buFontTx/>
              <a:buBlip>
                <a:blip r:embed="rId3"/>
              </a:buBlip>
            </a:pPr>
            <a:r>
              <a:rPr lang="en-US" sz="2000">
                <a:solidFill>
                  <a:schemeClr val="tx1"/>
                </a:solidFill>
              </a:rPr>
              <a:t>Given by Keith, 1986</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Assesses: Binaural integration</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Sensitive to: neuromaturation</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Words presented dichotically, and listener is required to repeat both words. </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On the first list, he/she repeats the word heard in the right ear first, followed by the word heard in the left ear. </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On the second list, the reverse order is required.</a:t>
            </a:r>
          </a:p>
          <a:p>
            <a:pPr>
              <a:lnSpc>
                <a:spcPct val="80000"/>
              </a:lnSpc>
              <a:buFontTx/>
              <a:buNone/>
            </a:pPr>
            <a:endParaRPr lang="en-US" sz="2000">
              <a:solidFill>
                <a:schemeClr val="tx1"/>
              </a:solidFill>
            </a:endParaRPr>
          </a:p>
          <a:p>
            <a:pPr>
              <a:lnSpc>
                <a:spcPct val="80000"/>
              </a:lnSpc>
              <a:buFontTx/>
              <a:buNone/>
            </a:pPr>
            <a:endParaRPr lang="en-US" sz="2000">
              <a:solidFill>
                <a:schemeClr val="tx1"/>
              </a:solidFill>
            </a:endParaRPr>
          </a:p>
          <a:p>
            <a:pPr>
              <a:lnSpc>
                <a:spcPct val="80000"/>
              </a:lnSpc>
              <a:buFontTx/>
              <a:buNone/>
            </a:pPr>
            <a:endParaRPr lang="en-US" sz="2000">
              <a:solidFill>
                <a:schemeClr val="tx1"/>
              </a:solidFill>
            </a:endParaRPr>
          </a:p>
        </p:txBody>
      </p:sp>
      <p:sp>
        <p:nvSpPr>
          <p:cNvPr id="3" name="Slide Number Placeholder 5"/>
          <p:cNvSpPr>
            <a:spLocks noGrp="1"/>
          </p:cNvSpPr>
          <p:nvPr>
            <p:ph type="sldNum" sz="quarter" idx="12"/>
          </p:nvPr>
        </p:nvSpPr>
        <p:spPr/>
        <p:txBody>
          <a:bodyPr/>
          <a:lstStyle/>
          <a:p>
            <a:fld id="{3881F96D-24D3-4F38-8A15-9AD51A940434}" type="slidenum">
              <a:rPr lang="en-US"/>
              <a:pPr/>
              <a:t>155</a:t>
            </a:fld>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1" name="Rectangle 3"/>
          <p:cNvSpPr>
            <a:spLocks noGrp="1" noChangeArrowheads="1"/>
          </p:cNvSpPr>
          <p:nvPr>
            <p:ph idx="1"/>
          </p:nvPr>
        </p:nvSpPr>
        <p:spPr>
          <a:xfrm>
            <a:off x="457200" y="381000"/>
            <a:ext cx="8229600" cy="5745163"/>
          </a:xfrm>
        </p:spPr>
        <p:txBody>
          <a:bodyPr/>
          <a:lstStyle/>
          <a:p>
            <a:pPr marL="609600" indent="-609600">
              <a:lnSpc>
                <a:spcPct val="90000"/>
              </a:lnSpc>
              <a:buFontTx/>
              <a:buNone/>
            </a:pPr>
            <a:r>
              <a:rPr lang="en-US">
                <a:solidFill>
                  <a:schemeClr val="tx1"/>
                </a:solidFill>
              </a:rPr>
              <a:t>BINAURAL SEPARATION TASKS:</a:t>
            </a:r>
          </a:p>
          <a:p>
            <a:pPr marL="609600" indent="-609600">
              <a:lnSpc>
                <a:spcPct val="90000"/>
              </a:lnSpc>
              <a:buFontTx/>
              <a:buNone/>
            </a:pPr>
            <a:endParaRPr lang="en-US">
              <a:solidFill>
                <a:schemeClr val="tx1"/>
              </a:solidFill>
            </a:endParaRPr>
          </a:p>
          <a:p>
            <a:pPr marL="609600" indent="-609600">
              <a:lnSpc>
                <a:spcPct val="90000"/>
              </a:lnSpc>
              <a:buFontTx/>
              <a:buNone/>
            </a:pPr>
            <a:r>
              <a:rPr lang="en-US">
                <a:solidFill>
                  <a:schemeClr val="tx1"/>
                </a:solidFill>
              </a:rPr>
              <a:t>Here the subject responds to only the words presented to a designated ear and ignores the other words in the opposite ear. Tests that utilize this phenomenon are:</a:t>
            </a:r>
          </a:p>
          <a:p>
            <a:pPr marL="609600" indent="-609600">
              <a:lnSpc>
                <a:spcPct val="90000"/>
              </a:lnSpc>
              <a:buFontTx/>
              <a:buNone/>
            </a:pPr>
            <a:endParaRPr lang="en-US">
              <a:solidFill>
                <a:schemeClr val="tx1"/>
              </a:solidFill>
            </a:endParaRPr>
          </a:p>
          <a:p>
            <a:pPr marL="609600" indent="-609600">
              <a:lnSpc>
                <a:spcPct val="90000"/>
              </a:lnSpc>
              <a:buFontTx/>
              <a:buAutoNum type="arabicPeriod"/>
            </a:pPr>
            <a:r>
              <a:rPr lang="en-US">
                <a:solidFill>
                  <a:schemeClr val="tx1"/>
                </a:solidFill>
              </a:rPr>
              <a:t>Competing Sentence Test</a:t>
            </a:r>
          </a:p>
          <a:p>
            <a:pPr marL="609600" indent="-609600">
              <a:lnSpc>
                <a:spcPct val="90000"/>
              </a:lnSpc>
              <a:buFontTx/>
              <a:buAutoNum type="arabicPeriod"/>
            </a:pPr>
            <a:endParaRPr lang="en-US">
              <a:solidFill>
                <a:schemeClr val="tx1"/>
              </a:solidFill>
            </a:endParaRPr>
          </a:p>
          <a:p>
            <a:pPr marL="609600" indent="-609600">
              <a:lnSpc>
                <a:spcPct val="90000"/>
              </a:lnSpc>
              <a:buFontTx/>
              <a:buAutoNum type="arabicPeriod"/>
            </a:pPr>
            <a:r>
              <a:rPr lang="en-US">
                <a:solidFill>
                  <a:schemeClr val="tx1"/>
                </a:solidFill>
              </a:rPr>
              <a:t>SSI-CCM</a:t>
            </a:r>
          </a:p>
          <a:p>
            <a:pPr marL="609600" indent="-609600">
              <a:lnSpc>
                <a:spcPct val="90000"/>
              </a:lnSpc>
              <a:buFontTx/>
              <a:buAutoNum type="arabicPeriod"/>
            </a:pPr>
            <a:endParaRPr lang="en-US">
              <a:solidFill>
                <a:schemeClr val="tx1"/>
              </a:solidFill>
            </a:endParaRPr>
          </a:p>
          <a:p>
            <a:pPr marL="609600" indent="-609600">
              <a:lnSpc>
                <a:spcPct val="90000"/>
              </a:lnSpc>
              <a:buFontTx/>
              <a:buNone/>
            </a:pPr>
            <a:endParaRPr lang="en-US">
              <a:solidFill>
                <a:schemeClr val="tx1"/>
              </a:solidFill>
            </a:endParaRPr>
          </a:p>
        </p:txBody>
      </p:sp>
      <p:sp>
        <p:nvSpPr>
          <p:cNvPr id="3" name="Slide Number Placeholder 5"/>
          <p:cNvSpPr>
            <a:spLocks noGrp="1"/>
          </p:cNvSpPr>
          <p:nvPr>
            <p:ph type="sldNum" sz="quarter" idx="12"/>
          </p:nvPr>
        </p:nvSpPr>
        <p:spPr/>
        <p:txBody>
          <a:bodyPr/>
          <a:lstStyle/>
          <a:p>
            <a:fld id="{E16ED809-C095-4628-8DCD-0BE510FADD1A}" type="slidenum">
              <a:rPr lang="en-US"/>
              <a:pPr/>
              <a:t>156</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3"/>
          <p:cNvSpPr>
            <a:spLocks noGrp="1" noChangeArrowheads="1"/>
          </p:cNvSpPr>
          <p:nvPr>
            <p:ph idx="1"/>
          </p:nvPr>
        </p:nvSpPr>
        <p:spPr>
          <a:xfrm>
            <a:off x="457200" y="1219200"/>
            <a:ext cx="8229600" cy="4906963"/>
          </a:xfrm>
        </p:spPr>
        <p:txBody>
          <a:bodyPr/>
          <a:lstStyle/>
          <a:p>
            <a:pPr>
              <a:lnSpc>
                <a:spcPct val="90000"/>
              </a:lnSpc>
              <a:buFontTx/>
              <a:buNone/>
            </a:pPr>
            <a:r>
              <a:rPr lang="en-US" sz="2400">
                <a:solidFill>
                  <a:schemeClr val="tx1"/>
                </a:solidFill>
              </a:rPr>
              <a:t>E: COMPETING SENTENCES TEST (CST)</a:t>
            </a:r>
          </a:p>
          <a:p>
            <a:pPr>
              <a:lnSpc>
                <a:spcPct val="90000"/>
              </a:lnSpc>
              <a:buFontTx/>
              <a:buNone/>
            </a:pPr>
            <a:endParaRPr lang="en-US" sz="2400">
              <a:solidFill>
                <a:schemeClr val="tx1"/>
              </a:solidFill>
            </a:endParaRPr>
          </a:p>
          <a:p>
            <a:pPr>
              <a:lnSpc>
                <a:spcPct val="90000"/>
              </a:lnSpc>
              <a:buFontTx/>
              <a:buBlip>
                <a:blip r:embed="rId3"/>
              </a:buBlip>
            </a:pPr>
            <a:r>
              <a:rPr lang="en-US" sz="2400">
                <a:solidFill>
                  <a:schemeClr val="tx1"/>
                </a:solidFill>
              </a:rPr>
              <a:t>Developed by Willeford, 1968; Willeford and Burleigh, 1994; adapted &amp; modified by Carver</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Assesses: Binaural separation</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Sensitive to: Neuromaturation and language processing</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The CST was developed to avoid dependence on the identification of highly transient single words, particularly monosyllabic words. </a:t>
            </a:r>
          </a:p>
          <a:p>
            <a:pPr>
              <a:lnSpc>
                <a:spcPct val="90000"/>
              </a:lnSpc>
              <a:buFontTx/>
              <a:buBlip>
                <a:blip r:embed="rId3"/>
              </a:buBlip>
            </a:pPr>
            <a:endParaRPr lang="en-US" sz="2400">
              <a:solidFill>
                <a:schemeClr val="tx1"/>
              </a:solidFill>
            </a:endParaRPr>
          </a:p>
          <a:p>
            <a:pPr>
              <a:lnSpc>
                <a:spcPct val="90000"/>
              </a:lnSpc>
              <a:buFontTx/>
              <a:buNone/>
            </a:pPr>
            <a:endParaRPr lang="en-US" sz="2400">
              <a:solidFill>
                <a:schemeClr val="tx1"/>
              </a:solidFill>
            </a:endParaRPr>
          </a:p>
          <a:p>
            <a:pPr>
              <a:lnSpc>
                <a:spcPct val="90000"/>
              </a:lnSpc>
              <a:buFontTx/>
              <a:buNone/>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5187800F-C9C3-4134-B4A2-294BD4F39435}" type="slidenum">
              <a:rPr lang="en-US"/>
              <a:pPr/>
              <a:t>157</a:t>
            </a:fld>
            <a:endParaRPr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5" name="Rectangle 3"/>
          <p:cNvSpPr>
            <a:spLocks noGrp="1" noChangeArrowheads="1"/>
          </p:cNvSpPr>
          <p:nvPr>
            <p:ph idx="1"/>
          </p:nvPr>
        </p:nvSpPr>
        <p:spPr>
          <a:xfrm>
            <a:off x="457200" y="1066800"/>
            <a:ext cx="8229600" cy="5059363"/>
          </a:xfrm>
        </p:spPr>
        <p:txBody>
          <a:bodyPr/>
          <a:lstStyle/>
          <a:p>
            <a:pPr>
              <a:lnSpc>
                <a:spcPct val="80000"/>
              </a:lnSpc>
              <a:buFontTx/>
              <a:buBlip>
                <a:blip r:embed="rId3"/>
              </a:buBlip>
            </a:pPr>
            <a:r>
              <a:rPr lang="en-US" sz="2400">
                <a:solidFill>
                  <a:schemeClr val="tx1"/>
                </a:solidFill>
              </a:rPr>
              <a:t>Another reason to use sentences was to simulate language constructions that might occur in everyday life.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Temporal patterns, acoustic spectra, linguistic features, and syntactical characteristics were considered important attributes of the signal.</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It was designed to provide a broader message perception and to minimize perception of key words alone.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CST sentences are used in an open set paradigm that brings some language performance and skill to bear on the success of the listener in decoding the message.</a:t>
            </a:r>
          </a:p>
          <a:p>
            <a:pPr>
              <a:lnSpc>
                <a:spcPct val="80000"/>
              </a:lnSpc>
              <a:buFontTx/>
              <a:buBlip>
                <a:blip r:embed="rId3"/>
              </a:buBlip>
            </a:pPr>
            <a:endParaRPr lang="en-US" sz="2400">
              <a:solidFill>
                <a:schemeClr val="tx1"/>
              </a:solidFill>
            </a:endParaRPr>
          </a:p>
          <a:p>
            <a:pPr>
              <a:lnSpc>
                <a:spcPct val="8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52AC0C98-D9EF-4C72-B8A8-2ABBBD940054}" type="slidenum">
              <a:rPr lang="en-US"/>
              <a:pPr/>
              <a:t>158</a:t>
            </a:fld>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idx="1"/>
          </p:nvPr>
        </p:nvSpPr>
        <p:spPr>
          <a:xfrm>
            <a:off x="457200" y="609600"/>
            <a:ext cx="8229600" cy="5516563"/>
          </a:xfrm>
        </p:spPr>
        <p:txBody>
          <a:bodyPr/>
          <a:lstStyle/>
          <a:p>
            <a:pPr>
              <a:lnSpc>
                <a:spcPct val="90000"/>
              </a:lnSpc>
              <a:buFontTx/>
              <a:buBlip>
                <a:blip r:embed="rId3"/>
              </a:buBlip>
            </a:pPr>
            <a:r>
              <a:rPr lang="en-US" sz="2400">
                <a:solidFill>
                  <a:schemeClr val="tx1"/>
                </a:solidFill>
              </a:rPr>
              <a:t>Wingfield (1975) has suggested that the perceptual act of listening to sentences is not a passive handling of the speech on a word-by-word basis.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As long as there is minimal intelligibility, a person actively reconstructs the fragments that are heard so as to produce responses that are meaningful, fully grammatical, and that match the syntactic form of the heard speech when detected.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Speech perception on the sentence level is based on the analysis of components larger than the individual words that probably corresponds to higher syntactic constituents.</a:t>
            </a:r>
          </a:p>
          <a:p>
            <a:pPr>
              <a:lnSpc>
                <a:spcPct val="90000"/>
              </a:lnSpc>
              <a:buFontTx/>
              <a:buNone/>
            </a:pPr>
            <a:endParaRPr lang="en-US" sz="2400">
              <a:solidFill>
                <a:schemeClr val="tx1"/>
              </a:solidFill>
            </a:endParaRPr>
          </a:p>
          <a:p>
            <a:pPr>
              <a:lnSpc>
                <a:spcPct val="90000"/>
              </a:lnSpc>
              <a:buFontTx/>
              <a:buNone/>
            </a:pPr>
            <a:endParaRPr lang="en-US" sz="2400">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99AEFDFD-2F72-4D27-BCE6-A478FD5F408F}" type="slidenum">
              <a:rPr lang="en-US"/>
              <a:pPr/>
              <a:t>159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457200" y="609600"/>
            <a:ext cx="8229600" cy="6019800"/>
          </a:xfrm>
        </p:spPr>
        <p:txBody>
          <a:bodyPr/>
          <a:lstStyle/>
          <a:p>
            <a:pPr>
              <a:lnSpc>
                <a:spcPct val="80000"/>
              </a:lnSpc>
            </a:pPr>
            <a:r>
              <a:rPr lang="en-US" sz="2000" dirty="0">
                <a:solidFill>
                  <a:schemeClr val="tx1"/>
                </a:solidFill>
              </a:rPr>
              <a:t>Poor listening skills </a:t>
            </a:r>
          </a:p>
          <a:p>
            <a:pPr>
              <a:lnSpc>
                <a:spcPct val="80000"/>
              </a:lnSpc>
            </a:pPr>
            <a:endParaRPr lang="en-US" sz="2000" dirty="0">
              <a:solidFill>
                <a:schemeClr val="tx1"/>
              </a:solidFill>
            </a:endParaRPr>
          </a:p>
          <a:p>
            <a:pPr>
              <a:lnSpc>
                <a:spcPct val="80000"/>
              </a:lnSpc>
            </a:pPr>
            <a:r>
              <a:rPr lang="en-US" sz="2000" dirty="0">
                <a:solidFill>
                  <a:schemeClr val="tx1"/>
                </a:solidFill>
              </a:rPr>
              <a:t>Difficulty following auditory directions </a:t>
            </a:r>
          </a:p>
          <a:p>
            <a:pPr>
              <a:lnSpc>
                <a:spcPct val="80000"/>
              </a:lnSpc>
            </a:pPr>
            <a:endParaRPr lang="en-US" sz="2000" dirty="0">
              <a:solidFill>
                <a:schemeClr val="tx1"/>
              </a:solidFill>
            </a:endParaRPr>
          </a:p>
          <a:p>
            <a:pPr>
              <a:lnSpc>
                <a:spcPct val="80000"/>
              </a:lnSpc>
            </a:pPr>
            <a:r>
              <a:rPr lang="en-US" sz="2000" dirty="0">
                <a:solidFill>
                  <a:schemeClr val="tx1"/>
                </a:solidFill>
              </a:rPr>
              <a:t>Difficulty understanding in noisy situations </a:t>
            </a:r>
          </a:p>
          <a:p>
            <a:pPr>
              <a:lnSpc>
                <a:spcPct val="80000"/>
              </a:lnSpc>
            </a:pPr>
            <a:endParaRPr lang="en-US" sz="2000" dirty="0">
              <a:solidFill>
                <a:schemeClr val="tx1"/>
              </a:solidFill>
            </a:endParaRPr>
          </a:p>
          <a:p>
            <a:pPr>
              <a:lnSpc>
                <a:spcPct val="80000"/>
              </a:lnSpc>
            </a:pPr>
            <a:r>
              <a:rPr lang="en-US" sz="2000" dirty="0">
                <a:solidFill>
                  <a:schemeClr val="tx1"/>
                </a:solidFill>
              </a:rPr>
              <a:t>Difficulty with phonics </a:t>
            </a:r>
          </a:p>
          <a:p>
            <a:pPr>
              <a:lnSpc>
                <a:spcPct val="80000"/>
              </a:lnSpc>
            </a:pPr>
            <a:endParaRPr lang="en-US" sz="2000" dirty="0">
              <a:solidFill>
                <a:schemeClr val="tx1"/>
              </a:solidFill>
            </a:endParaRPr>
          </a:p>
          <a:p>
            <a:pPr>
              <a:lnSpc>
                <a:spcPct val="80000"/>
              </a:lnSpc>
            </a:pPr>
            <a:r>
              <a:rPr lang="en-US" sz="2000" dirty="0">
                <a:solidFill>
                  <a:schemeClr val="tx1"/>
                </a:solidFill>
              </a:rPr>
              <a:t>Delayed responses to questions or in conversation </a:t>
            </a:r>
          </a:p>
          <a:p>
            <a:pPr>
              <a:lnSpc>
                <a:spcPct val="80000"/>
              </a:lnSpc>
            </a:pPr>
            <a:endParaRPr lang="en-US" sz="2000" dirty="0">
              <a:solidFill>
                <a:schemeClr val="tx1"/>
              </a:solidFill>
            </a:endParaRPr>
          </a:p>
          <a:p>
            <a:pPr>
              <a:lnSpc>
                <a:spcPct val="80000"/>
              </a:lnSpc>
            </a:pPr>
            <a:r>
              <a:rPr lang="en-US" sz="2000" dirty="0">
                <a:solidFill>
                  <a:schemeClr val="tx1"/>
                </a:solidFill>
              </a:rPr>
              <a:t>Misunderstands what is said </a:t>
            </a:r>
          </a:p>
          <a:p>
            <a:pPr>
              <a:lnSpc>
                <a:spcPct val="80000"/>
              </a:lnSpc>
            </a:pPr>
            <a:endParaRPr lang="en-US" sz="2000" dirty="0">
              <a:solidFill>
                <a:schemeClr val="tx1"/>
              </a:solidFill>
            </a:endParaRPr>
          </a:p>
          <a:p>
            <a:pPr>
              <a:lnSpc>
                <a:spcPct val="80000"/>
              </a:lnSpc>
            </a:pPr>
            <a:r>
              <a:rPr lang="en-US" sz="2000" dirty="0">
                <a:solidFill>
                  <a:schemeClr val="tx1"/>
                </a:solidFill>
              </a:rPr>
              <a:t>Frequently says “huh” or “what” or asks for repetitions</a:t>
            </a:r>
          </a:p>
          <a:p>
            <a:pPr>
              <a:lnSpc>
                <a:spcPct val="80000"/>
              </a:lnSpc>
            </a:pPr>
            <a:endParaRPr lang="en-US" sz="2000" dirty="0">
              <a:solidFill>
                <a:schemeClr val="tx1"/>
              </a:solidFill>
            </a:endParaRPr>
          </a:p>
          <a:p>
            <a:pPr>
              <a:lnSpc>
                <a:spcPct val="80000"/>
              </a:lnSpc>
            </a:pPr>
            <a:r>
              <a:rPr lang="en-US" sz="2000" dirty="0">
                <a:solidFill>
                  <a:schemeClr val="tx1"/>
                </a:solidFill>
              </a:rPr>
              <a:t>Difficulty following conversations in groups </a:t>
            </a:r>
          </a:p>
          <a:p>
            <a:pPr>
              <a:lnSpc>
                <a:spcPct val="80000"/>
              </a:lnSpc>
            </a:pPr>
            <a:endParaRPr lang="en-US" sz="2000" dirty="0">
              <a:solidFill>
                <a:schemeClr val="tx1"/>
              </a:solidFill>
            </a:endParaRPr>
          </a:p>
          <a:p>
            <a:pPr>
              <a:lnSpc>
                <a:spcPct val="80000"/>
              </a:lnSpc>
            </a:pPr>
            <a:r>
              <a:rPr lang="en-US" sz="2000" dirty="0">
                <a:solidFill>
                  <a:schemeClr val="tx1"/>
                </a:solidFill>
              </a:rPr>
              <a:t>Organizational problems </a:t>
            </a:r>
          </a:p>
          <a:p>
            <a:pPr>
              <a:lnSpc>
                <a:spcPct val="80000"/>
              </a:lnSpc>
            </a:pPr>
            <a:endParaRPr lang="en-US" sz="2000" dirty="0">
              <a:solidFill>
                <a:schemeClr val="tx1"/>
              </a:solidFill>
            </a:endParaRPr>
          </a:p>
          <a:p>
            <a:pPr>
              <a:lnSpc>
                <a:spcPct val="80000"/>
              </a:lnSpc>
            </a:pPr>
            <a:r>
              <a:rPr lang="en-US" sz="2000" dirty="0">
                <a:solidFill>
                  <a:schemeClr val="tx1"/>
                </a:solidFill>
              </a:rPr>
              <a:t>Social skill deficit </a:t>
            </a:r>
          </a:p>
        </p:txBody>
      </p:sp>
      <p:sp>
        <p:nvSpPr>
          <p:cNvPr id="3" name="Slide Number Placeholder 5"/>
          <p:cNvSpPr>
            <a:spLocks noGrp="1"/>
          </p:cNvSpPr>
          <p:nvPr>
            <p:ph type="sldNum" sz="quarter" idx="12"/>
          </p:nvPr>
        </p:nvSpPr>
        <p:spPr/>
        <p:txBody>
          <a:bodyPr/>
          <a:lstStyle/>
          <a:p>
            <a:fld id="{FA082F19-40C8-4E54-A876-B5FEA749B05C}" type="slidenum">
              <a:rPr lang="en-US"/>
              <a:pPr/>
              <a:t>16</a:t>
            </a:fld>
            <a:endParaRPr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9" name="Rectangle 3"/>
          <p:cNvSpPr>
            <a:spLocks noGrp="1" noChangeArrowheads="1"/>
          </p:cNvSpPr>
          <p:nvPr>
            <p:ph idx="1"/>
          </p:nvPr>
        </p:nvSpPr>
        <p:spPr>
          <a:xfrm>
            <a:off x="457200" y="304800"/>
            <a:ext cx="8229600" cy="5410200"/>
          </a:xfrm>
        </p:spPr>
        <p:txBody>
          <a:bodyPr/>
          <a:lstStyle/>
          <a:p>
            <a:pPr>
              <a:lnSpc>
                <a:spcPct val="90000"/>
              </a:lnSpc>
              <a:buFontTx/>
              <a:buNone/>
            </a:pPr>
            <a:r>
              <a:rPr lang="en-US" sz="2400">
                <a:solidFill>
                  <a:schemeClr val="tx1"/>
                </a:solidFill>
              </a:rPr>
              <a:t>Procedure: (Pinheiro, 1977)</a:t>
            </a:r>
          </a:p>
          <a:p>
            <a:pPr>
              <a:lnSpc>
                <a:spcPct val="90000"/>
              </a:lnSpc>
              <a:buFontTx/>
              <a:buNone/>
            </a:pPr>
            <a:endParaRPr lang="en-US" sz="2400">
              <a:solidFill>
                <a:schemeClr val="tx1"/>
              </a:solidFill>
            </a:endParaRPr>
          </a:p>
          <a:p>
            <a:pPr>
              <a:lnSpc>
                <a:spcPct val="90000"/>
              </a:lnSpc>
              <a:buClr>
                <a:srgbClr val="19B2D1"/>
              </a:buClr>
              <a:buFont typeface="Wingdings" pitchFamily="2" charset="2"/>
              <a:buChar char="ü"/>
            </a:pPr>
            <a:r>
              <a:rPr lang="en-US" sz="2400">
                <a:solidFill>
                  <a:schemeClr val="tx1"/>
                </a:solidFill>
              </a:rPr>
              <a:t>It consists of 25 sentence pairs that are 6-7 words in length.</a:t>
            </a:r>
          </a:p>
          <a:p>
            <a:pPr>
              <a:lnSpc>
                <a:spcPct val="90000"/>
              </a:lnSpc>
              <a:buClr>
                <a:srgbClr val="19B2D1"/>
              </a:buClr>
              <a:buFont typeface="Wingdings" pitchFamily="2" charset="2"/>
              <a:buChar char="ü"/>
            </a:pPr>
            <a:endParaRPr lang="en-US" sz="2400">
              <a:solidFill>
                <a:schemeClr val="tx1"/>
              </a:solidFill>
            </a:endParaRPr>
          </a:p>
          <a:p>
            <a:pPr>
              <a:lnSpc>
                <a:spcPct val="90000"/>
              </a:lnSpc>
              <a:buClr>
                <a:srgbClr val="19B2D1"/>
              </a:buClr>
              <a:buFont typeface="Wingdings" pitchFamily="2" charset="2"/>
              <a:buChar char="ü"/>
            </a:pPr>
            <a:r>
              <a:rPr lang="en-US" sz="2400">
                <a:solidFill>
                  <a:schemeClr val="tx1"/>
                </a:solidFill>
              </a:rPr>
              <a:t>Sentences are presented dichotically.</a:t>
            </a:r>
          </a:p>
          <a:p>
            <a:pPr>
              <a:lnSpc>
                <a:spcPct val="90000"/>
              </a:lnSpc>
              <a:buClr>
                <a:srgbClr val="19B2D1"/>
              </a:buClr>
              <a:buFont typeface="Wingdings" pitchFamily="2" charset="2"/>
              <a:buChar char="ü"/>
            </a:pPr>
            <a:endParaRPr lang="en-US" sz="2400">
              <a:solidFill>
                <a:schemeClr val="tx1"/>
              </a:solidFill>
            </a:endParaRPr>
          </a:p>
          <a:p>
            <a:pPr>
              <a:lnSpc>
                <a:spcPct val="90000"/>
              </a:lnSpc>
              <a:buClr>
                <a:srgbClr val="19B2D1"/>
              </a:buClr>
              <a:buFont typeface="Wingdings" pitchFamily="2" charset="2"/>
              <a:buChar char="ü"/>
            </a:pPr>
            <a:r>
              <a:rPr lang="en-US" sz="2400">
                <a:solidFill>
                  <a:schemeClr val="tx1"/>
                </a:solidFill>
              </a:rPr>
              <a:t>The target signal is presented in one ear at 35dBSL and the competing signal is presented to the opposite ear at 50dBSL. </a:t>
            </a:r>
          </a:p>
          <a:p>
            <a:pPr>
              <a:lnSpc>
                <a:spcPct val="90000"/>
              </a:lnSpc>
              <a:buClr>
                <a:srgbClr val="19B2D1"/>
              </a:buClr>
              <a:buFont typeface="Wingdings" pitchFamily="2" charset="2"/>
              <a:buChar char="ü"/>
            </a:pPr>
            <a:endParaRPr lang="en-US" sz="2400">
              <a:solidFill>
                <a:schemeClr val="tx1"/>
              </a:solidFill>
            </a:endParaRPr>
          </a:p>
          <a:p>
            <a:pPr>
              <a:lnSpc>
                <a:spcPct val="90000"/>
              </a:lnSpc>
              <a:buClr>
                <a:srgbClr val="19B2D1"/>
              </a:buClr>
              <a:buFont typeface="Wingdings" pitchFamily="2" charset="2"/>
              <a:buChar char="ü"/>
            </a:pPr>
            <a:r>
              <a:rPr lang="en-US" sz="2400">
                <a:solidFill>
                  <a:schemeClr val="tx1"/>
                </a:solidFill>
              </a:rPr>
              <a:t>The lower intensity sentence is the target, and the higher intensity sentence serves as the competition.</a:t>
            </a:r>
          </a:p>
          <a:p>
            <a:pPr>
              <a:lnSpc>
                <a:spcPct val="90000"/>
              </a:lnSpc>
              <a:buClr>
                <a:srgbClr val="19B2D1"/>
              </a:buClr>
              <a:buFont typeface="Wingdings" pitchFamily="2" charset="2"/>
              <a:buChar char="ü"/>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45CA9F20-9F2F-467E-973B-EF3A30003026}" type="slidenum">
              <a:rPr lang="en-US"/>
              <a:pPr/>
              <a:t>160</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9" name="Rectangle 3"/>
          <p:cNvSpPr>
            <a:spLocks noGrp="1" noChangeArrowheads="1"/>
          </p:cNvSpPr>
          <p:nvPr>
            <p:ph idx="1"/>
          </p:nvPr>
        </p:nvSpPr>
        <p:spPr>
          <a:xfrm>
            <a:off x="381000" y="304800"/>
            <a:ext cx="8229600" cy="6324600"/>
          </a:xfrm>
        </p:spPr>
        <p:txBody>
          <a:bodyPr/>
          <a:lstStyle/>
          <a:p>
            <a:pPr marL="660400" indent="-660400">
              <a:lnSpc>
                <a:spcPct val="80000"/>
              </a:lnSpc>
              <a:buClr>
                <a:srgbClr val="19B2D1"/>
              </a:buClr>
              <a:buFont typeface="Wingdings" pitchFamily="2" charset="2"/>
              <a:buChar char="ü"/>
            </a:pPr>
            <a:r>
              <a:rPr lang="en-US" sz="2400">
                <a:solidFill>
                  <a:schemeClr val="tx1"/>
                </a:solidFill>
              </a:rPr>
              <a:t>Ten target sentences are presented to one ear, followed by ten competing sentences to the other. </a:t>
            </a:r>
          </a:p>
          <a:p>
            <a:pPr marL="660400" indent="-660400">
              <a:lnSpc>
                <a:spcPct val="80000"/>
              </a:lnSpc>
              <a:buClr>
                <a:srgbClr val="19B2D1"/>
              </a:buClr>
              <a:buFont typeface="Wingdings" pitchFamily="2" charset="2"/>
              <a:buChar char="ü"/>
            </a:pPr>
            <a:endParaRPr lang="en-US" sz="2400">
              <a:solidFill>
                <a:schemeClr val="tx1"/>
              </a:solidFill>
            </a:endParaRPr>
          </a:p>
          <a:p>
            <a:pPr marL="660400" indent="-660400">
              <a:lnSpc>
                <a:spcPct val="80000"/>
              </a:lnSpc>
              <a:buClr>
                <a:srgbClr val="19B2D1"/>
              </a:buClr>
              <a:buFont typeface="Wingdings" pitchFamily="2" charset="2"/>
              <a:buChar char="ü"/>
            </a:pPr>
            <a:r>
              <a:rPr lang="en-US" sz="2400">
                <a:solidFill>
                  <a:schemeClr val="tx1"/>
                </a:solidFill>
              </a:rPr>
              <a:t>The remaining 5 stimulus items may be used for practice.</a:t>
            </a:r>
          </a:p>
          <a:p>
            <a:pPr marL="660400" indent="-660400">
              <a:lnSpc>
                <a:spcPct val="80000"/>
              </a:lnSpc>
              <a:buClr>
                <a:srgbClr val="19B2D1"/>
              </a:buClr>
              <a:buFont typeface="Wingdings" pitchFamily="2" charset="2"/>
              <a:buChar char="ü"/>
            </a:pPr>
            <a:endParaRPr lang="en-US" sz="2400">
              <a:solidFill>
                <a:schemeClr val="tx1"/>
              </a:solidFill>
            </a:endParaRPr>
          </a:p>
          <a:p>
            <a:pPr marL="660400" indent="-660400">
              <a:lnSpc>
                <a:spcPct val="80000"/>
              </a:lnSpc>
              <a:buFontTx/>
              <a:buNone/>
            </a:pPr>
            <a:r>
              <a:rPr lang="en-US" sz="2400">
                <a:solidFill>
                  <a:schemeClr val="tx1"/>
                </a:solidFill>
              </a:rPr>
              <a:t>The listener is required to repeat the target sentence only and ignore the message in the other ear.</a:t>
            </a:r>
          </a:p>
          <a:p>
            <a:pPr marL="660400" indent="-660400">
              <a:lnSpc>
                <a:spcPct val="80000"/>
              </a:lnSpc>
              <a:buFontTx/>
              <a:buNone/>
            </a:pPr>
            <a:endParaRPr lang="en-US" sz="2400">
              <a:solidFill>
                <a:schemeClr val="tx1"/>
              </a:solidFill>
            </a:endParaRPr>
          </a:p>
          <a:p>
            <a:pPr marL="660400" indent="-660400">
              <a:lnSpc>
                <a:spcPct val="80000"/>
              </a:lnSpc>
              <a:buFontTx/>
              <a:buNone/>
            </a:pPr>
            <a:r>
              <a:rPr lang="en-US" sz="2400">
                <a:solidFill>
                  <a:schemeClr val="tx1"/>
                </a:solidFill>
              </a:rPr>
              <a:t>Scoring:</a:t>
            </a:r>
          </a:p>
          <a:p>
            <a:pPr marL="660400" indent="-660400">
              <a:lnSpc>
                <a:spcPct val="80000"/>
              </a:lnSpc>
              <a:buFontTx/>
              <a:buAutoNum type="romanLcPeriod"/>
            </a:pPr>
            <a:r>
              <a:rPr lang="en-US" sz="2400">
                <a:solidFill>
                  <a:schemeClr val="tx1"/>
                </a:solidFill>
              </a:rPr>
              <a:t>Each correctly repeated target sentence is worth 10%. A correct response requires that the content/meaning of the target sentence is not compromised.</a:t>
            </a:r>
          </a:p>
          <a:p>
            <a:pPr marL="660400" indent="-660400">
              <a:lnSpc>
                <a:spcPct val="80000"/>
              </a:lnSpc>
              <a:buFontTx/>
              <a:buAutoNum type="romanLcPeriod"/>
            </a:pPr>
            <a:endParaRPr lang="en-US" sz="2400">
              <a:solidFill>
                <a:schemeClr val="tx1"/>
              </a:solidFill>
            </a:endParaRPr>
          </a:p>
          <a:p>
            <a:pPr marL="660400" indent="-660400">
              <a:lnSpc>
                <a:spcPct val="80000"/>
              </a:lnSpc>
              <a:buFontTx/>
              <a:buAutoNum type="romanLcPeriod"/>
            </a:pPr>
            <a:r>
              <a:rPr lang="en-US" sz="2400">
                <a:solidFill>
                  <a:schemeClr val="tx1"/>
                </a:solidFill>
              </a:rPr>
              <a:t>Each sentence which is not correct is assigned a 0,2.5,5, or 7.5% value, depending on how much meaning is lost when the subject repeats the primary sentence (ie. One half of the meaning is maintained, 5% credit is given). </a:t>
            </a:r>
          </a:p>
        </p:txBody>
      </p:sp>
      <p:sp>
        <p:nvSpPr>
          <p:cNvPr id="3" name="Slide Number Placeholder 5"/>
          <p:cNvSpPr>
            <a:spLocks noGrp="1"/>
          </p:cNvSpPr>
          <p:nvPr>
            <p:ph type="sldNum" sz="quarter" idx="12"/>
          </p:nvPr>
        </p:nvSpPr>
        <p:spPr/>
        <p:txBody>
          <a:bodyPr/>
          <a:lstStyle/>
          <a:p>
            <a:fld id="{D2863C93-32E8-4591-8962-35A2593A2600}" type="slidenum">
              <a:rPr lang="en-US"/>
              <a:pPr/>
              <a:t>161</a:t>
            </a:fld>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7218" name="Group 34"/>
          <p:cNvGraphicFramePr>
            <a:graphicFrameLocks noGrp="1"/>
          </p:cNvGraphicFramePr>
          <p:nvPr>
            <p:ph/>
          </p:nvPr>
        </p:nvGraphicFramePr>
        <p:xfrm>
          <a:off x="457200" y="274638"/>
          <a:ext cx="8229600" cy="5851525"/>
        </p:xfrm>
        <a:graphic>
          <a:graphicData uri="http://schemas.openxmlformats.org/drawingml/2006/table">
            <a:tbl>
              <a:tblPr/>
              <a:tblGrid>
                <a:gridCol w="2514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585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Item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TARGET: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COMPETING: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Responses: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 think we’ll have rain today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There was frost on the ground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 think we’ll have rain today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We’ll have rain today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 think we’ll have frost today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There was rain today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 think we have frost on the ground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There was frost today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 think there was frost on the ground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There was frost on the ground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 don’t know</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Score:10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Score: 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Score: 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Score: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Score: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Score: 2.5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Score: 2.5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Score: 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Score: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 name="Slide Number Placeholder 4"/>
          <p:cNvSpPr>
            <a:spLocks noGrp="1"/>
          </p:cNvSpPr>
          <p:nvPr>
            <p:ph type="sldNum" sz="quarter" idx="12"/>
          </p:nvPr>
        </p:nvSpPr>
        <p:spPr/>
        <p:txBody>
          <a:bodyPr/>
          <a:lstStyle/>
          <a:p>
            <a:fld id="{A497B1C0-14A8-4EFA-88B3-46D2CCA3B052}" type="slidenum">
              <a:rPr lang="en-US"/>
              <a:pPr/>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Rectangle 3"/>
          <p:cNvSpPr>
            <a:spLocks noGrp="1" noChangeArrowheads="1"/>
          </p:cNvSpPr>
          <p:nvPr>
            <p:ph idx="1"/>
          </p:nvPr>
        </p:nvSpPr>
        <p:spPr>
          <a:xfrm>
            <a:off x="457200" y="762000"/>
            <a:ext cx="8229600" cy="4419600"/>
          </a:xfrm>
        </p:spPr>
        <p:txBody>
          <a:bodyPr/>
          <a:lstStyle/>
          <a:p>
            <a:pPr>
              <a:lnSpc>
                <a:spcPct val="90000"/>
              </a:lnSpc>
              <a:buFontTx/>
              <a:buNone/>
            </a:pPr>
            <a:r>
              <a:rPr lang="en-US" sz="2400">
                <a:solidFill>
                  <a:schemeClr val="tx1"/>
                </a:solidFill>
              </a:rPr>
              <a:t>G: </a:t>
            </a:r>
            <a:r>
              <a:rPr lang="en-US" sz="2400" b="1">
                <a:solidFill>
                  <a:schemeClr val="tx1"/>
                </a:solidFill>
              </a:rPr>
              <a:t>Synthetic Sentence Identification with Contralateral Competing Message (SSI-CCM)</a:t>
            </a:r>
          </a:p>
          <a:p>
            <a:pPr>
              <a:lnSpc>
                <a:spcPct val="90000"/>
              </a:lnSpc>
              <a:buFontTx/>
              <a:buNone/>
            </a:pPr>
            <a:endParaRPr lang="en-US" sz="2400" b="1">
              <a:solidFill>
                <a:schemeClr val="tx1"/>
              </a:solidFill>
            </a:endParaRPr>
          </a:p>
          <a:p>
            <a:pPr>
              <a:lnSpc>
                <a:spcPct val="90000"/>
              </a:lnSpc>
              <a:buFontTx/>
              <a:buBlip>
                <a:blip r:embed="rId3"/>
              </a:buBlip>
            </a:pPr>
            <a:r>
              <a:rPr lang="en-US" sz="2400">
                <a:solidFill>
                  <a:schemeClr val="tx1"/>
                </a:solidFill>
              </a:rPr>
              <a:t>Given by Jerger and Jerger 1994-5</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Assesses: Binaural separation</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Sensitive to: Brainstem vs. cortical lesions</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Administered in cases of normal hearing sensitivity at 500, 1000 and 2000 Hz.</a:t>
            </a:r>
          </a:p>
        </p:txBody>
      </p:sp>
      <p:sp>
        <p:nvSpPr>
          <p:cNvPr id="3" name="Slide Number Placeholder 5"/>
          <p:cNvSpPr>
            <a:spLocks noGrp="1"/>
          </p:cNvSpPr>
          <p:nvPr>
            <p:ph type="sldNum" sz="quarter" idx="12"/>
          </p:nvPr>
        </p:nvSpPr>
        <p:spPr/>
        <p:txBody>
          <a:bodyPr/>
          <a:lstStyle/>
          <a:p>
            <a:fld id="{9E358270-2BB7-40B4-A3B8-0B15D6D5105E}" type="slidenum">
              <a:rPr lang="en-US"/>
              <a:pPr/>
              <a:t>163</a:t>
            </a:fld>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1" name="Rectangle 3"/>
          <p:cNvSpPr>
            <a:spLocks noGrp="1" noChangeArrowheads="1"/>
          </p:cNvSpPr>
          <p:nvPr>
            <p:ph idx="1"/>
          </p:nvPr>
        </p:nvSpPr>
        <p:spPr>
          <a:xfrm>
            <a:off x="457200" y="1066800"/>
            <a:ext cx="8229600" cy="5059363"/>
          </a:xfrm>
        </p:spPr>
        <p:txBody>
          <a:bodyPr/>
          <a:lstStyle/>
          <a:p>
            <a:pPr>
              <a:lnSpc>
                <a:spcPct val="90000"/>
              </a:lnSpc>
              <a:buFontTx/>
              <a:buNone/>
            </a:pPr>
            <a:r>
              <a:rPr lang="en-US" sz="2400">
                <a:solidFill>
                  <a:schemeClr val="tx1"/>
                </a:solidFill>
              </a:rPr>
              <a:t>Procedure:</a:t>
            </a:r>
          </a:p>
          <a:p>
            <a:pPr>
              <a:lnSpc>
                <a:spcPct val="90000"/>
              </a:lnSpc>
              <a:buClr>
                <a:srgbClr val="19B2D1"/>
              </a:buClr>
              <a:buFont typeface="Wingdings" pitchFamily="2" charset="2"/>
              <a:buChar char="ü"/>
            </a:pPr>
            <a:r>
              <a:rPr lang="en-US" sz="2400">
                <a:solidFill>
                  <a:schemeClr val="tx1"/>
                </a:solidFill>
              </a:rPr>
              <a:t>The competing message consists of continuous discourse ( a male speaker reading a story about the life of Davy Crockett).</a:t>
            </a:r>
          </a:p>
          <a:p>
            <a:pPr>
              <a:lnSpc>
                <a:spcPct val="90000"/>
              </a:lnSpc>
              <a:buClr>
                <a:srgbClr val="19B2D1"/>
              </a:buClr>
              <a:buFont typeface="Wingdings" pitchFamily="2" charset="2"/>
              <a:buChar char="ü"/>
            </a:pPr>
            <a:endParaRPr lang="en-US" sz="2400">
              <a:solidFill>
                <a:schemeClr val="tx1"/>
              </a:solidFill>
            </a:endParaRPr>
          </a:p>
          <a:p>
            <a:pPr>
              <a:lnSpc>
                <a:spcPct val="90000"/>
              </a:lnSpc>
              <a:buClr>
                <a:srgbClr val="19B2D1"/>
              </a:buClr>
              <a:buFont typeface="Wingdings" pitchFamily="2" charset="2"/>
              <a:buChar char="ü"/>
            </a:pPr>
            <a:r>
              <a:rPr lang="en-US" sz="2400">
                <a:solidFill>
                  <a:schemeClr val="tx1"/>
                </a:solidFill>
              </a:rPr>
              <a:t>It is recommended that the primary message be presented at 30dBHL to one ear, wheras the competing message presented to the other ear may be varied from 30dBHL (0 dB S/N) to 70dBHL (-40dB S/N). </a:t>
            </a:r>
          </a:p>
          <a:p>
            <a:pPr>
              <a:lnSpc>
                <a:spcPct val="90000"/>
              </a:lnSpc>
              <a:buClr>
                <a:srgbClr val="19B2D1"/>
              </a:buClr>
              <a:buFont typeface="Wingdings" pitchFamily="2" charset="2"/>
              <a:buChar char="ü"/>
            </a:pPr>
            <a:endParaRPr lang="en-US" sz="2400">
              <a:solidFill>
                <a:schemeClr val="tx1"/>
              </a:solidFill>
            </a:endParaRPr>
          </a:p>
          <a:p>
            <a:pPr>
              <a:lnSpc>
                <a:spcPct val="90000"/>
              </a:lnSpc>
              <a:buClr>
                <a:srgbClr val="19B2D1"/>
              </a:buClr>
              <a:buFont typeface="Wingdings" pitchFamily="2" charset="2"/>
              <a:buChar char="ü"/>
            </a:pPr>
            <a:r>
              <a:rPr lang="en-US" sz="2400">
                <a:solidFill>
                  <a:schemeClr val="tx1"/>
                </a:solidFill>
              </a:rPr>
              <a:t>The listener is given a list on which all 10 sentences are printed, and he is required to identify the sentence heard by number.</a:t>
            </a:r>
          </a:p>
          <a:p>
            <a:pPr>
              <a:lnSpc>
                <a:spcPct val="90000"/>
              </a:lnSpc>
              <a:buClr>
                <a:srgbClr val="19B2D1"/>
              </a:buClr>
              <a:buFont typeface="Wingdings" pitchFamily="2" charset="2"/>
              <a:buChar char="ü"/>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AB8DF403-7633-4199-8959-74160CE7D5FA}" type="slidenum">
              <a:rPr lang="en-US"/>
              <a:pPr/>
              <a:t>164</a:t>
            </a:fld>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3" name="Rectangle 3"/>
          <p:cNvSpPr>
            <a:spLocks noGrp="1" noChangeArrowheads="1"/>
          </p:cNvSpPr>
          <p:nvPr>
            <p:ph idx="1"/>
          </p:nvPr>
        </p:nvSpPr>
        <p:spPr>
          <a:xfrm>
            <a:off x="457200" y="762000"/>
            <a:ext cx="8229600" cy="5364163"/>
          </a:xfrm>
        </p:spPr>
        <p:txBody>
          <a:bodyPr/>
          <a:lstStyle/>
          <a:p>
            <a:pPr>
              <a:lnSpc>
                <a:spcPct val="90000"/>
              </a:lnSpc>
              <a:buClr>
                <a:srgbClr val="19B2D1"/>
              </a:buClr>
              <a:buFont typeface="Wingdings" pitchFamily="2" charset="2"/>
              <a:buChar char="ü"/>
            </a:pPr>
            <a:r>
              <a:rPr lang="en-US" sz="2400">
                <a:solidFill>
                  <a:schemeClr val="tx1"/>
                </a:solidFill>
              </a:rPr>
              <a:t>The score is represented in terms of percent correct per ear. </a:t>
            </a:r>
          </a:p>
          <a:p>
            <a:pPr>
              <a:lnSpc>
                <a:spcPct val="90000"/>
              </a:lnSpc>
              <a:buClr>
                <a:srgbClr val="19B2D1"/>
              </a:buClr>
              <a:buFont typeface="Wingdings" pitchFamily="2" charset="2"/>
              <a:buChar char="ü"/>
            </a:pPr>
            <a:endParaRPr lang="en-US" sz="2400">
              <a:solidFill>
                <a:schemeClr val="tx1"/>
              </a:solidFill>
            </a:endParaRPr>
          </a:p>
          <a:p>
            <a:pPr>
              <a:lnSpc>
                <a:spcPct val="90000"/>
              </a:lnSpc>
              <a:buClr>
                <a:srgbClr val="19B2D1"/>
              </a:buClr>
              <a:buFont typeface="Wingdings" pitchFamily="2" charset="2"/>
              <a:buChar char="ü"/>
            </a:pPr>
            <a:r>
              <a:rPr lang="en-US" sz="2400">
                <a:solidFill>
                  <a:schemeClr val="tx1"/>
                </a:solidFill>
              </a:rPr>
              <a:t>The CCM score is considered to be either the score obtained in th most difficult condition (-40dB S/n), or the average of the S/N conditions tested.</a:t>
            </a:r>
          </a:p>
          <a:p>
            <a:pPr>
              <a:lnSpc>
                <a:spcPct val="90000"/>
              </a:lnSpc>
              <a:buClr>
                <a:srgbClr val="19B2D1"/>
              </a:buClr>
              <a:buFont typeface="Wingdings" pitchFamily="2" charset="2"/>
              <a:buChar char="ü"/>
            </a:pPr>
            <a:endParaRPr lang="en-US" sz="2400">
              <a:solidFill>
                <a:schemeClr val="tx1"/>
              </a:solidFill>
            </a:endParaRPr>
          </a:p>
          <a:p>
            <a:pPr>
              <a:lnSpc>
                <a:spcPct val="90000"/>
              </a:lnSpc>
              <a:buClr>
                <a:srgbClr val="19B2D1"/>
              </a:buClr>
              <a:buFont typeface="Wingdings" pitchFamily="2" charset="2"/>
              <a:buChar char="ü"/>
            </a:pPr>
            <a:r>
              <a:rPr lang="en-US" sz="2400">
                <a:solidFill>
                  <a:schemeClr val="tx1"/>
                </a:solidFill>
              </a:rPr>
              <a:t>The degree of asymmetry between ears on the CCM generally is a better indicator of central auditory dysfunction than is absolute test performance.</a:t>
            </a:r>
          </a:p>
          <a:p>
            <a:pPr>
              <a:lnSpc>
                <a:spcPct val="90000"/>
              </a:lnSpc>
              <a:buClr>
                <a:srgbClr val="19B2D1"/>
              </a:buClr>
              <a:buFont typeface="Wingdings" pitchFamily="2" charset="2"/>
              <a:buChar char="ü"/>
            </a:pPr>
            <a:endParaRPr lang="en-US" sz="2400">
              <a:solidFill>
                <a:schemeClr val="tx1"/>
              </a:solidFill>
            </a:endParaRPr>
          </a:p>
          <a:p>
            <a:pPr>
              <a:lnSpc>
                <a:spcPct val="90000"/>
              </a:lnSpc>
              <a:buClr>
                <a:srgbClr val="19B2D1"/>
              </a:buClr>
              <a:buFont typeface="Wingdings" pitchFamily="2" charset="2"/>
              <a:buChar char="ü"/>
            </a:pPr>
            <a:r>
              <a:rPr lang="en-US" sz="2400">
                <a:solidFill>
                  <a:schemeClr val="tx1"/>
                </a:solidFill>
              </a:rPr>
              <a:t>Listeners with temporal lobe lesions tend to do poorly in the ear contralateral to the lesion (Jerger &amp; Jerger, 1975).</a:t>
            </a:r>
          </a:p>
          <a:p>
            <a:pPr>
              <a:lnSpc>
                <a:spcPct val="90000"/>
              </a:lnSpc>
              <a:buFontTx/>
              <a:buNone/>
            </a:pPr>
            <a:endParaRPr lang="en-US" sz="2400">
              <a:solidFill>
                <a:schemeClr val="tx1"/>
              </a:solidFill>
            </a:endParaRPr>
          </a:p>
          <a:p>
            <a:pPr>
              <a:lnSpc>
                <a:spcPct val="90000"/>
              </a:lnSpc>
            </a:pPr>
            <a:endParaRPr lang="en-US" sz="2400">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12DFCDA3-3166-447C-AF1D-0152C41BF1BE}" type="slidenum">
              <a:rPr lang="en-US"/>
              <a:pPr/>
              <a:t>165</a:t>
            </a:fld>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008" name="Group 136"/>
          <p:cNvGraphicFramePr>
            <a:graphicFrameLocks noGrp="1"/>
          </p:cNvGraphicFramePr>
          <p:nvPr>
            <p:ph type="tbl" idx="1"/>
          </p:nvPr>
        </p:nvGraphicFramePr>
        <p:xfrm>
          <a:off x="381000" y="288925"/>
          <a:ext cx="8229600" cy="6480812"/>
        </p:xfrm>
        <a:graphic>
          <a:graphicData uri="http://schemas.openxmlformats.org/drawingml/2006/table">
            <a:tbl>
              <a:tblPr/>
              <a:tblGrid>
                <a:gridCol w="762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109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SR.NO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STIMULI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PRSNTN LEVEL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SCORING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DICHOTIC DIGITS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19B2D1"/>
                          </a:solidFill>
                          <a:effectLst/>
                          <a:latin typeface="Arial" charset="0"/>
                        </a:rPr>
                        <a:t>20 presentations of 4 digits each (2 to each 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50dB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D60093"/>
                          </a:solidFill>
                          <a:effectLst/>
                          <a:latin typeface="Arial" charset="0"/>
                        </a:rPr>
                        <a:t>%correct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DICHOTIC CONS-VOWEL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19B2D1"/>
                          </a:solidFill>
                          <a:effectLst/>
                          <a:latin typeface="Arial" charset="0"/>
                        </a:rPr>
                        <a:t>30 pairs of CV segments per 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55dB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D60093"/>
                          </a:solidFill>
                          <a:effectLst/>
                          <a:latin typeface="Arial" charset="0"/>
                        </a:rPr>
                        <a:t>%correct per 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0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STAGGERED SPONDAIC WORDS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19B2D1"/>
                          </a:solidFill>
                          <a:effectLst/>
                          <a:latin typeface="Arial" charset="0"/>
                        </a:rPr>
                        <a:t>Spondaic words presented in staggered format in 4 conditions RNC,RC,LC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50dB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D60093"/>
                          </a:solidFill>
                          <a:effectLst/>
                          <a:latin typeface="Arial" charset="0"/>
                        </a:rPr>
                        <a:t>%correct per 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D60093"/>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COMPETING SENTENCES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19B2D1"/>
                          </a:solidFill>
                          <a:effectLst/>
                          <a:latin typeface="Arial" charset="0"/>
                        </a:rPr>
                        <a:t>25 sentence pairs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Target:35dB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Competing:50dB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D60093"/>
                          </a:solidFill>
                          <a:effectLst/>
                          <a:latin typeface="Arial" charset="0"/>
                        </a:rPr>
                        <a:t>%correct per 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D60093"/>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SSI-CCM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19B2D1"/>
                          </a:solidFill>
                          <a:effectLst/>
                          <a:latin typeface="Arial" charset="0"/>
                        </a:rPr>
                        <a:t>10 third-order approximation of eng sentences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Primary:30dB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Competing:30-70dB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D60093"/>
                          </a:solidFill>
                          <a:effectLst/>
                          <a:latin typeface="Arial" charset="0"/>
                        </a:rPr>
                        <a:t>%correct per 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D60093"/>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0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DICHOTIC RHYME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19B2D1"/>
                          </a:solidFill>
                          <a:effectLst/>
                          <a:latin typeface="Arial" charset="0"/>
                        </a:rPr>
                        <a:t>30 pairs of rhyming CVC words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50dB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D60093"/>
                          </a:solidFill>
                          <a:effectLst/>
                          <a:latin typeface="Arial" charset="0"/>
                        </a:rPr>
                        <a:t>%correct per 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D60093"/>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2" name="Slide Number Placeholder 5"/>
          <p:cNvSpPr>
            <a:spLocks noGrp="1"/>
          </p:cNvSpPr>
          <p:nvPr>
            <p:ph type="sldNum" sz="quarter" idx="12"/>
          </p:nvPr>
        </p:nvSpPr>
        <p:spPr/>
        <p:txBody>
          <a:bodyPr/>
          <a:lstStyle/>
          <a:p>
            <a:fld id="{077ABF9A-B3C2-42B2-8319-7A936D903194}" type="slidenum">
              <a:rPr lang="en-US"/>
              <a:pPr/>
              <a:t>166</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z="4000">
                <a:solidFill>
                  <a:schemeClr val="tx1"/>
                </a:solidFill>
              </a:rPr>
              <a:t>BINAURAL INTERACTION TESTS</a:t>
            </a:r>
          </a:p>
        </p:txBody>
      </p:sp>
      <p:sp>
        <p:nvSpPr>
          <p:cNvPr id="189443" name="Rectangle 3"/>
          <p:cNvSpPr>
            <a:spLocks noGrp="1" noChangeArrowheads="1"/>
          </p:cNvSpPr>
          <p:nvPr>
            <p:ph idx="1"/>
          </p:nvPr>
        </p:nvSpPr>
        <p:spPr>
          <a:xfrm>
            <a:off x="228600" y="1447800"/>
            <a:ext cx="8534400" cy="5029200"/>
          </a:xfrm>
        </p:spPr>
        <p:txBody>
          <a:bodyPr/>
          <a:lstStyle/>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These tests do not identify disorders by ear or side, but rather reflect , fusion or integration capabilities believed to be central primarily in the lower brainstem.</a:t>
            </a:r>
          </a:p>
          <a:p>
            <a:pPr>
              <a:lnSpc>
                <a:spcPct val="80000"/>
              </a:lnSpc>
              <a:buFontTx/>
              <a:buBlip>
                <a:blip r:embed="rId3"/>
              </a:buBlip>
            </a:pPr>
            <a:r>
              <a:rPr lang="en-US" sz="2000">
                <a:solidFill>
                  <a:schemeClr val="tx1"/>
                </a:solidFill>
              </a:rPr>
              <a:t> Binaural interaction is the most efficient of the two possible conditions for binaural transfer of information, interaction or relative noninteraction (Durlach et al, 1981).</a:t>
            </a:r>
          </a:p>
          <a:p>
            <a:pPr>
              <a:lnSpc>
                <a:spcPct val="80000"/>
              </a:lnSpc>
              <a:buFontTx/>
              <a:buBlip>
                <a:blip r:embed="rId3"/>
              </a:buBlip>
            </a:pPr>
            <a:endParaRPr lang="en-US" sz="2000">
              <a:solidFill>
                <a:schemeClr val="tx1"/>
              </a:solidFill>
            </a:endParaRPr>
          </a:p>
          <a:p>
            <a:pPr>
              <a:lnSpc>
                <a:spcPct val="80000"/>
              </a:lnSpc>
              <a:buFontTx/>
              <a:buNone/>
            </a:pPr>
            <a:r>
              <a:rPr lang="en-US" sz="2000" i="1">
                <a:solidFill>
                  <a:schemeClr val="tx1"/>
                </a:solidFill>
              </a:rPr>
              <a:t>The information is presented in either a nonsimultaneous, sequential manner, or the information presented in each ear is composed of a portion of the entire message, necessitating integration of the information in order for the listener to perceive the whole message.</a:t>
            </a:r>
          </a:p>
          <a:p>
            <a:pPr>
              <a:lnSpc>
                <a:spcPct val="80000"/>
              </a:lnSpc>
              <a:buFontTx/>
              <a:buNone/>
            </a:pPr>
            <a:r>
              <a:rPr lang="en-US" sz="2000" i="1">
                <a:solidFill>
                  <a:schemeClr val="tx1"/>
                </a:solidFill>
              </a:rPr>
              <a:t>The listener is required to integrate the information to perceive the whole message. </a:t>
            </a:r>
          </a:p>
          <a:p>
            <a:pPr>
              <a:lnSpc>
                <a:spcPct val="80000"/>
              </a:lnSpc>
              <a:buFontTx/>
              <a:buNone/>
            </a:pPr>
            <a:endParaRPr lang="en-US" sz="2000" i="1">
              <a:solidFill>
                <a:schemeClr val="tx1"/>
              </a:solidFill>
            </a:endParaRPr>
          </a:p>
          <a:p>
            <a:pPr>
              <a:lnSpc>
                <a:spcPct val="80000"/>
              </a:lnSpc>
              <a:buFontTx/>
              <a:buNone/>
            </a:pPr>
            <a:r>
              <a:rPr lang="en-US" sz="2000" i="1">
                <a:solidFill>
                  <a:schemeClr val="tx1"/>
                </a:solidFill>
              </a:rPr>
              <a:t>There are several types of binaural interaction tests all of which are sensitive to brainstem pathology and assess binaural fusion.</a:t>
            </a:r>
            <a:endParaRPr lang="en-US" sz="2000">
              <a:solidFill>
                <a:schemeClr val="tx1"/>
              </a:solidFill>
            </a:endParaRPr>
          </a:p>
          <a:p>
            <a:pPr>
              <a:lnSpc>
                <a:spcPct val="80000"/>
              </a:lnSpc>
              <a:buFontTx/>
              <a:buBlip>
                <a:blip r:embed="rId3"/>
              </a:buBlip>
            </a:pPr>
            <a:endParaRPr lang="en-US" sz="2000">
              <a:solidFill>
                <a:schemeClr val="tx1"/>
              </a:solidFill>
            </a:endParaRPr>
          </a:p>
        </p:txBody>
      </p:sp>
      <p:sp>
        <p:nvSpPr>
          <p:cNvPr id="4" name="Slide Number Placeholder 5"/>
          <p:cNvSpPr>
            <a:spLocks noGrp="1"/>
          </p:cNvSpPr>
          <p:nvPr>
            <p:ph type="sldNum" sz="quarter" idx="12"/>
          </p:nvPr>
        </p:nvSpPr>
        <p:spPr/>
        <p:txBody>
          <a:bodyPr/>
          <a:lstStyle/>
          <a:p>
            <a:fld id="{61935F57-3C55-42DC-9C1D-523D286DD3E4}" type="slidenum">
              <a:rPr lang="en-US"/>
              <a:pPr/>
              <a:t>167</a:t>
            </a:fld>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idx="1"/>
          </p:nvPr>
        </p:nvSpPr>
        <p:spPr>
          <a:xfrm>
            <a:off x="457200" y="1066800"/>
            <a:ext cx="8229600" cy="3200400"/>
          </a:xfrm>
        </p:spPr>
        <p:txBody>
          <a:bodyPr/>
          <a:lstStyle/>
          <a:p>
            <a:pPr>
              <a:lnSpc>
                <a:spcPct val="90000"/>
              </a:lnSpc>
              <a:buFontTx/>
              <a:buNone/>
            </a:pPr>
            <a:r>
              <a:rPr lang="en-US" sz="2400">
                <a:solidFill>
                  <a:schemeClr val="tx1"/>
                </a:solidFill>
              </a:rPr>
              <a:t>A variety of binaural interaction tasks has been used clinically. They are:</a:t>
            </a:r>
          </a:p>
          <a:p>
            <a:pPr>
              <a:lnSpc>
                <a:spcPct val="90000"/>
              </a:lnSpc>
              <a:buFontTx/>
              <a:buNone/>
            </a:pPr>
            <a:endParaRPr lang="en-US" sz="2400">
              <a:solidFill>
                <a:schemeClr val="tx1"/>
              </a:solidFill>
            </a:endParaRPr>
          </a:p>
          <a:p>
            <a:pPr>
              <a:lnSpc>
                <a:spcPct val="90000"/>
              </a:lnSpc>
            </a:pPr>
            <a:r>
              <a:rPr lang="en-US" sz="2400">
                <a:solidFill>
                  <a:schemeClr val="tx1"/>
                </a:solidFill>
              </a:rPr>
              <a:t>Rapidly Alternating speech perception</a:t>
            </a:r>
          </a:p>
          <a:p>
            <a:pPr>
              <a:lnSpc>
                <a:spcPct val="90000"/>
              </a:lnSpc>
            </a:pPr>
            <a:r>
              <a:rPr lang="en-US" sz="2400">
                <a:solidFill>
                  <a:schemeClr val="tx1"/>
                </a:solidFill>
              </a:rPr>
              <a:t>Binaural Fusion (band-pass)</a:t>
            </a:r>
          </a:p>
          <a:p>
            <a:pPr>
              <a:lnSpc>
                <a:spcPct val="90000"/>
              </a:lnSpc>
            </a:pPr>
            <a:r>
              <a:rPr lang="en-US" sz="2400">
                <a:solidFill>
                  <a:schemeClr val="tx1"/>
                </a:solidFill>
              </a:rPr>
              <a:t>Binaural Fusion (CVC)</a:t>
            </a:r>
          </a:p>
          <a:p>
            <a:pPr>
              <a:lnSpc>
                <a:spcPct val="90000"/>
              </a:lnSpc>
            </a:pPr>
            <a:r>
              <a:rPr lang="en-US" sz="2400">
                <a:solidFill>
                  <a:schemeClr val="tx1"/>
                </a:solidFill>
              </a:rPr>
              <a:t>Interaural Difference Limen tasks</a:t>
            </a:r>
          </a:p>
          <a:p>
            <a:pPr>
              <a:lnSpc>
                <a:spcPct val="90000"/>
              </a:lnSpc>
            </a:pPr>
            <a:r>
              <a:rPr lang="en-US" sz="2400">
                <a:solidFill>
                  <a:schemeClr val="tx1"/>
                </a:solidFill>
              </a:rPr>
              <a:t>Masking Level Difference</a:t>
            </a: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5A6EDE37-0B0B-4664-986A-95E4777C1361}" type="slidenum">
              <a:rPr lang="en-US"/>
              <a:pPr/>
              <a:t>168</a:t>
            </a:fld>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Grp="1" noChangeArrowheads="1"/>
          </p:cNvSpPr>
          <p:nvPr>
            <p:ph idx="1"/>
          </p:nvPr>
        </p:nvSpPr>
        <p:spPr>
          <a:xfrm>
            <a:off x="457200" y="1219200"/>
            <a:ext cx="8229600" cy="4906963"/>
          </a:xfrm>
        </p:spPr>
        <p:txBody>
          <a:bodyPr/>
          <a:lstStyle/>
          <a:p>
            <a:pPr>
              <a:lnSpc>
                <a:spcPct val="90000"/>
              </a:lnSpc>
              <a:buFontTx/>
              <a:buNone/>
            </a:pPr>
            <a:r>
              <a:rPr lang="en-US" sz="2400">
                <a:solidFill>
                  <a:schemeClr val="tx1"/>
                </a:solidFill>
              </a:rPr>
              <a:t>BINAURAL FUSION TEST:</a:t>
            </a:r>
          </a:p>
          <a:p>
            <a:pPr>
              <a:lnSpc>
                <a:spcPct val="90000"/>
              </a:lnSpc>
              <a:buFontTx/>
              <a:buNone/>
            </a:pPr>
            <a:endParaRPr lang="en-US" sz="2400">
              <a:solidFill>
                <a:schemeClr val="tx1"/>
              </a:solidFill>
            </a:endParaRPr>
          </a:p>
          <a:p>
            <a:pPr>
              <a:lnSpc>
                <a:spcPct val="90000"/>
              </a:lnSpc>
              <a:buFontTx/>
              <a:buBlip>
                <a:blip r:embed="rId3"/>
              </a:buBlip>
            </a:pPr>
            <a:r>
              <a:rPr lang="en-US" sz="2400">
                <a:solidFill>
                  <a:schemeClr val="tx1"/>
                </a:solidFill>
              </a:rPr>
              <a:t>It is modeled after a dichotic procedure that was developed by Matzkter (1959), which evaluated the brainstem fusion mechanism. </a:t>
            </a:r>
          </a:p>
          <a:p>
            <a:pPr>
              <a:lnSpc>
                <a:spcPct val="90000"/>
              </a:lnSpc>
              <a:buFont typeface="Wingdings" pitchFamily="2" charset="2"/>
              <a:buChar char="Ä"/>
            </a:pPr>
            <a:endParaRPr lang="en-US" sz="2400">
              <a:solidFill>
                <a:schemeClr val="tx1"/>
              </a:solidFill>
            </a:endParaRPr>
          </a:p>
          <a:p>
            <a:pPr>
              <a:lnSpc>
                <a:spcPct val="90000"/>
              </a:lnSpc>
              <a:buFont typeface="Wingdings" pitchFamily="2" charset="2"/>
              <a:buChar char="Ä"/>
            </a:pPr>
            <a:r>
              <a:rPr lang="en-US" sz="2400">
                <a:solidFill>
                  <a:schemeClr val="tx1"/>
                </a:solidFill>
              </a:rPr>
              <a:t>In this, the listener was required </a:t>
            </a:r>
            <a:r>
              <a:rPr lang="en-US" sz="2400" i="1">
                <a:solidFill>
                  <a:schemeClr val="tx1"/>
                </a:solidFill>
              </a:rPr>
              <a:t>to combine the high frequency band portion of a message that was presented to one ear with the low frequency band portion that was directed to the other ear.</a:t>
            </a:r>
          </a:p>
          <a:p>
            <a:pPr>
              <a:lnSpc>
                <a:spcPct val="90000"/>
              </a:lnSpc>
              <a:buFont typeface="Wingdings" pitchFamily="2" charset="2"/>
              <a:buChar char="Ä"/>
            </a:pPr>
            <a:endParaRPr lang="en-US" sz="2400" i="1">
              <a:solidFill>
                <a:schemeClr val="tx1"/>
              </a:solidFill>
            </a:endParaRPr>
          </a:p>
          <a:p>
            <a:pPr>
              <a:lnSpc>
                <a:spcPct val="90000"/>
              </a:lnSpc>
              <a:buFont typeface="Wingdings" pitchFamily="2" charset="2"/>
              <a:buChar char="Ä"/>
            </a:pPr>
            <a:r>
              <a:rPr lang="en-US" sz="2400">
                <a:solidFill>
                  <a:schemeClr val="tx1"/>
                </a:solidFill>
              </a:rPr>
              <a:t>It is more of a test of binaural resynthesis than fusion. </a:t>
            </a:r>
          </a:p>
          <a:p>
            <a:pPr>
              <a:lnSpc>
                <a:spcPct val="90000"/>
              </a:lnSpc>
              <a:buFont typeface="Wingdings" pitchFamily="2" charset="2"/>
              <a:buChar char="Ä"/>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21680FC1-B2C3-4543-913A-B0C046062051}" type="slidenum">
              <a:rPr lang="en-US"/>
              <a:pPr/>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533400" y="838200"/>
            <a:ext cx="8229600" cy="4525963"/>
          </a:xfrm>
        </p:spPr>
        <p:txBody>
          <a:bodyPr/>
          <a:lstStyle/>
          <a:p>
            <a:pPr>
              <a:lnSpc>
                <a:spcPct val="80000"/>
              </a:lnSpc>
              <a:buFontTx/>
              <a:buNone/>
            </a:pPr>
            <a:r>
              <a:rPr lang="en-US" sz="2000" b="1" dirty="0">
                <a:solidFill>
                  <a:schemeClr val="tx1"/>
                </a:solidFill>
              </a:rPr>
              <a:t>Academic problems:</a:t>
            </a:r>
          </a:p>
          <a:p>
            <a:pPr>
              <a:lnSpc>
                <a:spcPct val="80000"/>
              </a:lnSpc>
              <a:buFontTx/>
              <a:buNone/>
            </a:pPr>
            <a:endParaRPr lang="en-US" sz="2000" dirty="0">
              <a:solidFill>
                <a:schemeClr val="tx1"/>
              </a:solidFill>
            </a:endParaRPr>
          </a:p>
          <a:p>
            <a:pPr>
              <a:lnSpc>
                <a:spcPct val="80000"/>
              </a:lnSpc>
            </a:pPr>
            <a:r>
              <a:rPr lang="en-US" sz="2000" dirty="0">
                <a:solidFill>
                  <a:schemeClr val="tx1"/>
                </a:solidFill>
              </a:rPr>
              <a:t>Reading problems including reading word accuracy and reading comprehension </a:t>
            </a:r>
          </a:p>
          <a:p>
            <a:pPr>
              <a:lnSpc>
                <a:spcPct val="80000"/>
              </a:lnSpc>
            </a:pPr>
            <a:endParaRPr lang="en-US" sz="2000" dirty="0">
              <a:solidFill>
                <a:schemeClr val="tx1"/>
              </a:solidFill>
            </a:endParaRPr>
          </a:p>
          <a:p>
            <a:pPr>
              <a:lnSpc>
                <a:spcPct val="80000"/>
              </a:lnSpc>
            </a:pPr>
            <a:r>
              <a:rPr lang="en-US" sz="2000" dirty="0">
                <a:solidFill>
                  <a:schemeClr val="tx1"/>
                </a:solidFill>
              </a:rPr>
              <a:t>Difficulty with divided attention tasks, such as note-taking </a:t>
            </a:r>
          </a:p>
          <a:p>
            <a:pPr>
              <a:lnSpc>
                <a:spcPct val="80000"/>
              </a:lnSpc>
            </a:pPr>
            <a:endParaRPr lang="en-US" sz="2000" dirty="0">
              <a:solidFill>
                <a:schemeClr val="tx1"/>
              </a:solidFill>
            </a:endParaRPr>
          </a:p>
          <a:p>
            <a:pPr>
              <a:lnSpc>
                <a:spcPct val="80000"/>
              </a:lnSpc>
            </a:pPr>
            <a:r>
              <a:rPr lang="en-US" sz="2000" dirty="0">
                <a:solidFill>
                  <a:schemeClr val="tx1"/>
                </a:solidFill>
              </a:rPr>
              <a:t>Difficulty making inferences </a:t>
            </a:r>
          </a:p>
          <a:p>
            <a:pPr>
              <a:lnSpc>
                <a:spcPct val="80000"/>
              </a:lnSpc>
            </a:pPr>
            <a:endParaRPr lang="en-US" sz="2000" dirty="0">
              <a:solidFill>
                <a:schemeClr val="tx1"/>
              </a:solidFill>
            </a:endParaRPr>
          </a:p>
          <a:p>
            <a:pPr>
              <a:lnSpc>
                <a:spcPct val="80000"/>
              </a:lnSpc>
            </a:pPr>
            <a:r>
              <a:rPr lang="en-US" sz="2000" dirty="0">
                <a:solidFill>
                  <a:schemeClr val="tx1"/>
                </a:solidFill>
              </a:rPr>
              <a:t>Difficulty copying from the board </a:t>
            </a:r>
          </a:p>
          <a:p>
            <a:pPr>
              <a:lnSpc>
                <a:spcPct val="80000"/>
              </a:lnSpc>
            </a:pPr>
            <a:endParaRPr lang="en-US" sz="2000" dirty="0">
              <a:solidFill>
                <a:schemeClr val="tx1"/>
              </a:solidFill>
            </a:endParaRPr>
          </a:p>
          <a:p>
            <a:pPr>
              <a:lnSpc>
                <a:spcPct val="80000"/>
              </a:lnSpc>
            </a:pPr>
            <a:r>
              <a:rPr lang="en-US" sz="2000" dirty="0">
                <a:solidFill>
                  <a:schemeClr val="tx1"/>
                </a:solidFill>
              </a:rPr>
              <a:t>Poor spelling </a:t>
            </a:r>
          </a:p>
          <a:p>
            <a:pPr>
              <a:lnSpc>
                <a:spcPct val="80000"/>
              </a:lnSpc>
            </a:pPr>
            <a:endParaRPr lang="en-US" sz="2000" dirty="0">
              <a:solidFill>
                <a:schemeClr val="tx1"/>
              </a:solidFill>
            </a:endParaRPr>
          </a:p>
          <a:p>
            <a:pPr>
              <a:lnSpc>
                <a:spcPct val="80000"/>
              </a:lnSpc>
            </a:pPr>
            <a:r>
              <a:rPr lang="en-US" sz="2000" dirty="0">
                <a:solidFill>
                  <a:schemeClr val="tx1"/>
                </a:solidFill>
              </a:rPr>
              <a:t>Poor attention to verbal stimuli </a:t>
            </a:r>
          </a:p>
          <a:p>
            <a:pPr>
              <a:lnSpc>
                <a:spcPct val="80000"/>
              </a:lnSpc>
            </a:pPr>
            <a:endParaRPr lang="en-US" sz="2000" dirty="0">
              <a:solidFill>
                <a:schemeClr val="tx1"/>
              </a:solidFill>
            </a:endParaRPr>
          </a:p>
          <a:p>
            <a:pPr>
              <a:lnSpc>
                <a:spcPct val="80000"/>
              </a:lnSpc>
            </a:pPr>
            <a:endParaRPr lang="en-US" sz="2000" dirty="0">
              <a:solidFill>
                <a:schemeClr val="tx1"/>
              </a:solidFill>
            </a:endParaRP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BCD4846C-8F99-4DAA-A7BA-4BE7D09224E8}" type="slidenum">
              <a:rPr lang="en-US"/>
              <a:pPr/>
              <a:t>17</a:t>
            </a:fld>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1" name="Rectangle 3"/>
          <p:cNvSpPr>
            <a:spLocks noGrp="1" noChangeArrowheads="1"/>
          </p:cNvSpPr>
          <p:nvPr>
            <p:ph idx="1"/>
          </p:nvPr>
        </p:nvSpPr>
        <p:spPr/>
        <p:txBody>
          <a:bodyPr/>
          <a:lstStyle/>
          <a:p>
            <a:pPr>
              <a:lnSpc>
                <a:spcPct val="90000"/>
              </a:lnSpc>
              <a:buFont typeface="Wingdings" pitchFamily="2" charset="2"/>
              <a:buChar char="Ä"/>
            </a:pPr>
            <a:r>
              <a:rPr lang="en-US" sz="2400">
                <a:solidFill>
                  <a:schemeClr val="tx1"/>
                </a:solidFill>
              </a:rPr>
              <a:t>Resynthesis refers to the combination of simultaneous complementary signals from the two ears into one composite item. </a:t>
            </a:r>
          </a:p>
          <a:p>
            <a:pPr>
              <a:lnSpc>
                <a:spcPct val="90000"/>
              </a:lnSpc>
              <a:buFont typeface="Wingdings" pitchFamily="2" charset="2"/>
              <a:buChar char="Ä"/>
            </a:pPr>
            <a:endParaRPr lang="en-US" sz="2400">
              <a:solidFill>
                <a:schemeClr val="tx1"/>
              </a:solidFill>
            </a:endParaRPr>
          </a:p>
          <a:p>
            <a:pPr>
              <a:lnSpc>
                <a:spcPct val="90000"/>
              </a:lnSpc>
              <a:buFont typeface="Wingdings" pitchFamily="2" charset="2"/>
              <a:buChar char="Ä"/>
            </a:pPr>
            <a:r>
              <a:rPr lang="en-US" sz="2400">
                <a:solidFill>
                  <a:schemeClr val="tx1"/>
                </a:solidFill>
              </a:rPr>
              <a:t>The perception of each filtered segment  is at each ear. There is no perception of a whole word in the midline.</a:t>
            </a:r>
          </a:p>
          <a:p>
            <a:pPr>
              <a:lnSpc>
                <a:spcPct val="90000"/>
              </a:lnSpc>
              <a:buFont typeface="Wingdings" pitchFamily="2" charset="2"/>
              <a:buChar char="Ä"/>
            </a:pPr>
            <a:endParaRPr lang="en-US" sz="2400">
              <a:solidFill>
                <a:schemeClr val="tx1"/>
              </a:solidFill>
            </a:endParaRPr>
          </a:p>
          <a:p>
            <a:pPr>
              <a:lnSpc>
                <a:spcPct val="90000"/>
              </a:lnSpc>
              <a:buFont typeface="Wingdings" pitchFamily="2" charset="2"/>
              <a:buChar char="Ä"/>
            </a:pPr>
            <a:r>
              <a:rPr lang="en-US" sz="2400">
                <a:solidFill>
                  <a:schemeClr val="tx1"/>
                </a:solidFill>
              </a:rPr>
              <a:t>The speech signal is divided in such a way that neither the spectral portion individually is sufficient to produce recognition. When each spectral portion is presented, one to each ear, there is the expectation of fusion.</a:t>
            </a:r>
          </a:p>
          <a:p>
            <a:pPr>
              <a:lnSpc>
                <a:spcPct val="90000"/>
              </a:lnSpc>
              <a:buFontTx/>
              <a:buBlip>
                <a:blip r:embed="rId3"/>
              </a:buBlip>
            </a:pPr>
            <a:endParaRPr lang="en-US" sz="2400">
              <a:solidFill>
                <a:schemeClr val="tx1"/>
              </a:solidFill>
            </a:endParaRPr>
          </a:p>
          <a:p>
            <a:pPr>
              <a:lnSpc>
                <a:spcPct val="90000"/>
              </a:lnSpc>
              <a:buFontTx/>
              <a:buNone/>
            </a:pPr>
            <a:endParaRPr lang="en-US" sz="2400">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B5AA1703-8153-4E43-8CD9-0B7A39F8AE3B}" type="slidenum">
              <a:rPr lang="en-US"/>
              <a:pPr/>
              <a:t>170</a:t>
            </a:fld>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idx="1"/>
          </p:nvPr>
        </p:nvSpPr>
        <p:spPr>
          <a:xfrm>
            <a:off x="457200" y="381000"/>
            <a:ext cx="8229600" cy="6477000"/>
          </a:xfrm>
        </p:spPr>
        <p:txBody>
          <a:bodyPr/>
          <a:lstStyle/>
          <a:p>
            <a:pPr>
              <a:lnSpc>
                <a:spcPct val="80000"/>
              </a:lnSpc>
              <a:buFontTx/>
              <a:buBlip>
                <a:blip r:embed="rId3"/>
              </a:buBlip>
            </a:pPr>
            <a:r>
              <a:rPr lang="en-US" sz="2400">
                <a:solidFill>
                  <a:schemeClr val="tx1"/>
                </a:solidFill>
              </a:rPr>
              <a:t>The BF test (Ivey,1969) was developed for inclusion in the Colorado State University Central Auditory Test battery to provide a procedure that would be sensitive to dysfunction at the brainstem level, intended to use with adults who had auditory complaints despite the finding of normal puretone hearing.</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Procedure:</a:t>
            </a:r>
          </a:p>
          <a:p>
            <a:pPr>
              <a:lnSpc>
                <a:spcPct val="80000"/>
              </a:lnSpc>
              <a:buFont typeface="Wingdings" pitchFamily="2" charset="2"/>
              <a:buChar char="ü"/>
            </a:pPr>
            <a:endParaRPr lang="en-US" sz="2400">
              <a:solidFill>
                <a:schemeClr val="tx1"/>
              </a:solidFill>
            </a:endParaRPr>
          </a:p>
          <a:p>
            <a:pPr>
              <a:lnSpc>
                <a:spcPct val="80000"/>
              </a:lnSpc>
              <a:buFont typeface="Wingdings" pitchFamily="2" charset="2"/>
              <a:buChar char="ü"/>
            </a:pPr>
            <a:r>
              <a:rPr lang="en-US" sz="2400">
                <a:solidFill>
                  <a:schemeClr val="tx1"/>
                </a:solidFill>
              </a:rPr>
              <a:t>The BF test was constructed using 40spondees in two lists. </a:t>
            </a:r>
          </a:p>
          <a:p>
            <a:pPr>
              <a:lnSpc>
                <a:spcPct val="80000"/>
              </a:lnSpc>
              <a:buFont typeface="Wingdings" pitchFamily="2" charset="2"/>
              <a:buChar char="ü"/>
            </a:pPr>
            <a:endParaRPr lang="en-US" sz="2400">
              <a:solidFill>
                <a:schemeClr val="tx1"/>
              </a:solidFill>
            </a:endParaRPr>
          </a:p>
          <a:p>
            <a:pPr>
              <a:lnSpc>
                <a:spcPct val="80000"/>
              </a:lnSpc>
              <a:buFont typeface="Wingdings" pitchFamily="2" charset="2"/>
              <a:buChar char="ü"/>
            </a:pPr>
            <a:r>
              <a:rPr lang="en-US" sz="2400">
                <a:solidFill>
                  <a:schemeClr val="tx1"/>
                </a:solidFill>
              </a:rPr>
              <a:t>The words were filtered using 500 to 700 Hz and 1900 to 2100 band-pass filters with a 36 dB/octave rejection rate. </a:t>
            </a:r>
          </a:p>
          <a:p>
            <a:pPr>
              <a:lnSpc>
                <a:spcPct val="80000"/>
              </a:lnSpc>
              <a:buFont typeface="Wingdings" pitchFamily="2" charset="2"/>
              <a:buChar char="ü"/>
            </a:pPr>
            <a:endParaRPr lang="en-US" sz="2400">
              <a:solidFill>
                <a:schemeClr val="tx1"/>
              </a:solidFill>
            </a:endParaRPr>
          </a:p>
          <a:p>
            <a:pPr>
              <a:lnSpc>
                <a:spcPct val="80000"/>
              </a:lnSpc>
              <a:buFont typeface="Wingdings" pitchFamily="2" charset="2"/>
              <a:buChar char="ü"/>
            </a:pPr>
            <a:r>
              <a:rPr lang="en-US" sz="2400">
                <a:solidFill>
                  <a:schemeClr val="tx1"/>
                </a:solidFill>
              </a:rPr>
              <a:t>Items were initially presented at 25dBSL (re: puretone threshold at 500Hz and 2000Hz for the low band-pass (LBP) and high band-pass (HBP) conditions respectively).</a:t>
            </a:r>
          </a:p>
          <a:p>
            <a:pPr>
              <a:lnSpc>
                <a:spcPct val="80000"/>
              </a:lnSpc>
              <a:buFontTx/>
              <a:buBlip>
                <a:blip r:embed="rId3"/>
              </a:buBlip>
            </a:pPr>
            <a:endParaRPr lang="en-US" sz="2400">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86403E18-5272-4115-A92E-9295590CA5CD}" type="slidenum">
              <a:rPr lang="en-US"/>
              <a:pPr/>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idx="1"/>
          </p:nvPr>
        </p:nvSpPr>
        <p:spPr>
          <a:xfrm>
            <a:off x="457200" y="762000"/>
            <a:ext cx="8229600" cy="4906963"/>
          </a:xfrm>
        </p:spPr>
        <p:txBody>
          <a:bodyPr/>
          <a:lstStyle/>
          <a:p>
            <a:pPr>
              <a:lnSpc>
                <a:spcPct val="80000"/>
              </a:lnSpc>
              <a:buFont typeface="Wingdings" pitchFamily="2" charset="2"/>
              <a:buChar char="Ä"/>
            </a:pPr>
            <a:r>
              <a:rPr lang="en-US" sz="2400">
                <a:solidFill>
                  <a:schemeClr val="tx1"/>
                </a:solidFill>
              </a:rPr>
              <a:t>Words selected to be included in the test were required to demonstrate low intelligibility for each band-pass condition alone, but high intelligibility when presented in dichotic condition. </a:t>
            </a:r>
          </a:p>
          <a:p>
            <a:pPr>
              <a:lnSpc>
                <a:spcPct val="80000"/>
              </a:lnSpc>
              <a:buFont typeface="Wingdings" pitchFamily="2" charset="2"/>
              <a:buChar char="Ä"/>
            </a:pPr>
            <a:endParaRPr lang="en-US" sz="2400">
              <a:solidFill>
                <a:schemeClr val="tx1"/>
              </a:solidFill>
            </a:endParaRPr>
          </a:p>
          <a:p>
            <a:pPr>
              <a:lnSpc>
                <a:spcPct val="80000"/>
              </a:lnSpc>
              <a:buFont typeface="Wingdings" pitchFamily="2" charset="2"/>
              <a:buChar char="Ä"/>
            </a:pPr>
            <a:r>
              <a:rPr lang="en-US" sz="2400">
                <a:solidFill>
                  <a:schemeClr val="tx1"/>
                </a:solidFill>
              </a:rPr>
              <a:t>Each list contains 20 words, which are scored with a value of 5% per word. </a:t>
            </a:r>
          </a:p>
          <a:p>
            <a:pPr>
              <a:lnSpc>
                <a:spcPct val="80000"/>
              </a:lnSpc>
              <a:buFont typeface="Wingdings" pitchFamily="2" charset="2"/>
              <a:buChar char="Ä"/>
            </a:pPr>
            <a:endParaRPr lang="en-US" sz="2400">
              <a:solidFill>
                <a:schemeClr val="tx1"/>
              </a:solidFill>
            </a:endParaRPr>
          </a:p>
          <a:p>
            <a:pPr>
              <a:lnSpc>
                <a:spcPct val="80000"/>
              </a:lnSpc>
              <a:buFont typeface="Wingdings" pitchFamily="2" charset="2"/>
              <a:buChar char="Ä"/>
            </a:pPr>
            <a:r>
              <a:rPr lang="en-US" sz="2400">
                <a:solidFill>
                  <a:schemeClr val="tx1"/>
                </a:solidFill>
              </a:rPr>
              <a:t>The band pass presentations to the two ears on the first list are reversed for the second list in order to avoid a specific ear-frequency effect. </a:t>
            </a:r>
          </a:p>
          <a:p>
            <a:pPr>
              <a:lnSpc>
                <a:spcPct val="80000"/>
              </a:lnSpc>
              <a:buFont typeface="Wingdings" pitchFamily="2" charset="2"/>
              <a:buChar char="Ä"/>
            </a:pPr>
            <a:endParaRPr lang="en-US" sz="2400">
              <a:solidFill>
                <a:schemeClr val="tx1"/>
              </a:solidFill>
            </a:endParaRPr>
          </a:p>
          <a:p>
            <a:pPr>
              <a:lnSpc>
                <a:spcPct val="80000"/>
              </a:lnSpc>
              <a:buFont typeface="Wingdings" pitchFamily="2" charset="2"/>
              <a:buChar char="Ä"/>
            </a:pPr>
            <a:r>
              <a:rPr lang="en-US" sz="2400">
                <a:solidFill>
                  <a:schemeClr val="tx1"/>
                </a:solidFill>
              </a:rPr>
              <a:t>The score is arbitrarily assigned to the ear receiving the LBP segment.</a:t>
            </a:r>
          </a:p>
          <a:p>
            <a:pPr>
              <a:lnSpc>
                <a:spcPct val="80000"/>
              </a:lnSpc>
              <a:buFontTx/>
              <a:buNone/>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26865BFE-5929-4937-96FD-F8BC03561891}" type="slidenum">
              <a:rPr lang="en-US"/>
              <a:pPr/>
              <a:t>172</a:t>
            </a:fld>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idx="1"/>
          </p:nvPr>
        </p:nvSpPr>
        <p:spPr>
          <a:xfrm>
            <a:off x="457200" y="914400"/>
            <a:ext cx="8229600" cy="4267200"/>
          </a:xfrm>
        </p:spPr>
        <p:txBody>
          <a:bodyPr/>
          <a:lstStyle/>
          <a:p>
            <a:pPr>
              <a:lnSpc>
                <a:spcPct val="80000"/>
              </a:lnSpc>
              <a:buFontTx/>
              <a:buBlip>
                <a:blip r:embed="rId3"/>
              </a:buBlip>
            </a:pPr>
            <a:r>
              <a:rPr lang="en-US" sz="2400">
                <a:solidFill>
                  <a:schemeClr val="tx1"/>
                </a:solidFill>
              </a:rPr>
              <a:t>The BF is easy to administer. It requires a two-channel audiometer with a stereo tape deck. </a:t>
            </a:r>
          </a:p>
          <a:p>
            <a:pPr>
              <a:lnSpc>
                <a:spcPct val="80000"/>
              </a:lnSpc>
              <a:buFontTx/>
              <a:buBlip>
                <a:blip r:embed="rId3"/>
              </a:buBlip>
            </a:pPr>
            <a:r>
              <a:rPr lang="en-US" sz="2400">
                <a:solidFill>
                  <a:schemeClr val="tx1"/>
                </a:solidFill>
              </a:rPr>
              <a:t>Responses consists of repeating the word, a familiar task following the speech reception thresholds and word discriminating testing.</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Instructions:</a:t>
            </a:r>
          </a:p>
          <a:p>
            <a:pPr>
              <a:lnSpc>
                <a:spcPct val="80000"/>
              </a:lnSpc>
              <a:buFontTx/>
              <a:buNone/>
            </a:pPr>
            <a:endParaRPr lang="en-US" sz="2400">
              <a:solidFill>
                <a:schemeClr val="tx1"/>
              </a:solidFill>
            </a:endParaRPr>
          </a:p>
          <a:p>
            <a:pPr>
              <a:lnSpc>
                <a:spcPct val="80000"/>
              </a:lnSpc>
              <a:buFontTx/>
              <a:buNone/>
            </a:pPr>
            <a:r>
              <a:rPr lang="en-US" sz="2400" b="1">
                <a:solidFill>
                  <a:schemeClr val="tx1"/>
                </a:solidFill>
              </a:rPr>
              <a:t>“..</a:t>
            </a:r>
            <a:r>
              <a:rPr lang="en-US" sz="2400" b="1" i="1">
                <a:solidFill>
                  <a:schemeClr val="tx1"/>
                </a:solidFill>
                <a:latin typeface="Footlight MT Light" pitchFamily="18" charset="0"/>
              </a:rPr>
              <a:t>You will hear the same word in both the ears at the same time, but they may sound different. Listen to both ears carefully and tell the word. If you are not sure , you can take a guess..”</a:t>
            </a: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5B9D9F83-449A-4B66-B4DE-0A3AAC124D52}" type="slidenum">
              <a:rPr lang="en-US"/>
              <a:pPr/>
              <a:t>173</a:t>
            </a:fld>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Rectangle 3"/>
          <p:cNvSpPr>
            <a:spLocks noGrp="1" noChangeArrowheads="1"/>
          </p:cNvSpPr>
          <p:nvPr>
            <p:ph idx="1"/>
          </p:nvPr>
        </p:nvSpPr>
        <p:spPr>
          <a:xfrm>
            <a:off x="457200" y="1066800"/>
            <a:ext cx="8229600" cy="5257800"/>
          </a:xfrm>
        </p:spPr>
        <p:txBody>
          <a:bodyPr/>
          <a:lstStyle/>
          <a:p>
            <a:pPr>
              <a:lnSpc>
                <a:spcPct val="80000"/>
              </a:lnSpc>
              <a:buFontTx/>
              <a:buBlip>
                <a:blip r:embed="rId3"/>
              </a:buBlip>
            </a:pPr>
            <a:r>
              <a:rPr lang="en-US" sz="2400">
                <a:solidFill>
                  <a:schemeClr val="tx1"/>
                </a:solidFill>
              </a:rPr>
              <a:t>Matzker (1959) used bisyllabic, phonetically balanced word lists for assessing binaural resynthesis. </a:t>
            </a:r>
          </a:p>
          <a:p>
            <a:pPr>
              <a:lnSpc>
                <a:spcPct val="80000"/>
              </a:lnSpc>
              <a:buFontTx/>
              <a:buNone/>
            </a:pPr>
            <a:endParaRPr lang="en-US" sz="2400">
              <a:solidFill>
                <a:schemeClr val="tx1"/>
              </a:solidFill>
            </a:endParaRPr>
          </a:p>
          <a:p>
            <a:pPr>
              <a:lnSpc>
                <a:spcPct val="80000"/>
              </a:lnSpc>
              <a:buFont typeface="Wingdings" pitchFamily="2" charset="2"/>
              <a:buChar char="Ä"/>
            </a:pPr>
            <a:r>
              <a:rPr lang="en-US" sz="2400">
                <a:solidFill>
                  <a:schemeClr val="tx1"/>
                </a:solidFill>
              </a:rPr>
              <a:t>In his test, the low-pass band (500-800Hz) was presented to one ear while the high-pass band (1815-2500Hz) was presented to the other. </a:t>
            </a:r>
          </a:p>
          <a:p>
            <a:pPr>
              <a:lnSpc>
                <a:spcPct val="80000"/>
              </a:lnSpc>
              <a:buFont typeface="Wingdings" pitchFamily="2" charset="2"/>
              <a:buChar char="Ä"/>
            </a:pPr>
            <a:endParaRPr lang="en-US" sz="2400">
              <a:solidFill>
                <a:schemeClr val="tx1"/>
              </a:solidFill>
            </a:endParaRPr>
          </a:p>
          <a:p>
            <a:pPr>
              <a:lnSpc>
                <a:spcPct val="80000"/>
              </a:lnSpc>
              <a:buFont typeface="Wingdings" pitchFamily="2" charset="2"/>
              <a:buChar char="Ä"/>
            </a:pPr>
            <a:r>
              <a:rPr lang="en-US" sz="2400">
                <a:solidFill>
                  <a:schemeClr val="tx1"/>
                </a:solidFill>
              </a:rPr>
              <a:t>The 41 word list was presented three times: twice using the filtered bands and once, during the second presentation, dichotically so that fusion was no required. </a:t>
            </a:r>
          </a:p>
          <a:p>
            <a:pPr>
              <a:lnSpc>
                <a:spcPct val="80000"/>
              </a:lnSpc>
              <a:buFont typeface="Wingdings" pitchFamily="2" charset="2"/>
              <a:buChar char="Ä"/>
            </a:pPr>
            <a:endParaRPr lang="en-US" sz="2400">
              <a:solidFill>
                <a:schemeClr val="tx1"/>
              </a:solidFill>
            </a:endParaRPr>
          </a:p>
          <a:p>
            <a:pPr>
              <a:lnSpc>
                <a:spcPct val="80000"/>
              </a:lnSpc>
              <a:buFont typeface="Wingdings" pitchFamily="2" charset="2"/>
              <a:buChar char="Ä"/>
            </a:pPr>
            <a:r>
              <a:rPr lang="en-US" sz="2400">
                <a:solidFill>
                  <a:schemeClr val="tx1"/>
                </a:solidFill>
              </a:rPr>
              <a:t>His results indicated that </a:t>
            </a:r>
            <a:r>
              <a:rPr lang="en-US" sz="2400" b="1" i="1">
                <a:solidFill>
                  <a:schemeClr val="tx1"/>
                </a:solidFill>
                <a:latin typeface="Batang" pitchFamily="18" charset="-127"/>
              </a:rPr>
              <a:t>listeners with cortical lesions performed normally on the binaural fusion task whereas listeners with brainstem pathology had difficulty with the resynthesis of the auditory information</a:t>
            </a:r>
            <a:r>
              <a:rPr lang="en-US" sz="2400">
                <a:solidFill>
                  <a:schemeClr val="tx1"/>
                </a:solidFill>
                <a:latin typeface="Batang" pitchFamily="18" charset="-127"/>
              </a:rPr>
              <a:t>.</a:t>
            </a:r>
          </a:p>
          <a:p>
            <a:pPr>
              <a:lnSpc>
                <a:spcPct val="80000"/>
              </a:lnSpc>
              <a:buFontTx/>
              <a:buBlip>
                <a:blip r:embed="rId3"/>
              </a:buBlip>
            </a:pPr>
            <a:endParaRPr lang="en-US" sz="2400">
              <a:solidFill>
                <a:schemeClr val="tx1"/>
              </a:solidFill>
              <a:latin typeface="Batang" pitchFamily="18" charset="-127"/>
            </a:endParaRPr>
          </a:p>
        </p:txBody>
      </p:sp>
      <p:sp>
        <p:nvSpPr>
          <p:cNvPr id="3" name="Slide Number Placeholder 5"/>
          <p:cNvSpPr>
            <a:spLocks noGrp="1"/>
          </p:cNvSpPr>
          <p:nvPr>
            <p:ph type="sldNum" sz="quarter" idx="12"/>
          </p:nvPr>
        </p:nvSpPr>
        <p:spPr/>
        <p:txBody>
          <a:bodyPr/>
          <a:lstStyle/>
          <a:p>
            <a:fld id="{D842C1BC-BF06-40B3-B5AA-E0DFDE21076C}" type="slidenum">
              <a:rPr lang="en-US"/>
              <a:pPr/>
              <a:t>174</a:t>
            </a:fld>
            <a:endParaRPr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idx="1"/>
          </p:nvPr>
        </p:nvSpPr>
        <p:spPr>
          <a:xfrm>
            <a:off x="533400" y="1066800"/>
            <a:ext cx="8229600" cy="3733800"/>
          </a:xfrm>
        </p:spPr>
        <p:txBody>
          <a:bodyPr/>
          <a:lstStyle/>
          <a:p>
            <a:pPr>
              <a:lnSpc>
                <a:spcPct val="90000"/>
              </a:lnSpc>
              <a:buFontTx/>
              <a:buBlip>
                <a:blip r:embed="rId3"/>
              </a:buBlip>
            </a:pPr>
            <a:r>
              <a:rPr lang="en-US" sz="2400">
                <a:solidFill>
                  <a:schemeClr val="tx1"/>
                </a:solidFill>
              </a:rPr>
              <a:t>Now, a band-pass filtered, binaural fusion test using the NU-6 word list has been made available. </a:t>
            </a:r>
          </a:p>
          <a:p>
            <a:pPr>
              <a:lnSpc>
                <a:spcPct val="90000"/>
              </a:lnSpc>
              <a:buFont typeface="Wingdings" pitchFamily="2" charset="2"/>
              <a:buChar char="ü"/>
            </a:pPr>
            <a:endParaRPr lang="en-US" sz="2400">
              <a:solidFill>
                <a:schemeClr val="tx1"/>
              </a:solidFill>
            </a:endParaRPr>
          </a:p>
          <a:p>
            <a:pPr>
              <a:lnSpc>
                <a:spcPct val="90000"/>
              </a:lnSpc>
              <a:buFont typeface="Wingdings" pitchFamily="2" charset="2"/>
              <a:buChar char="ü"/>
            </a:pPr>
            <a:r>
              <a:rPr lang="en-US" sz="2400">
                <a:solidFill>
                  <a:schemeClr val="tx1"/>
                </a:solidFill>
              </a:rPr>
              <a:t>Studies examining band-pass filtered binaural fusion tasks suggests that they are somewhat sensitive to brainstem lesions (Lynn &amp; Gilroy, 1977). </a:t>
            </a:r>
          </a:p>
          <a:p>
            <a:pPr>
              <a:lnSpc>
                <a:spcPct val="90000"/>
              </a:lnSpc>
              <a:buFont typeface="Wingdings" pitchFamily="2" charset="2"/>
              <a:buNone/>
            </a:pPr>
            <a:endParaRPr lang="en-US" sz="2400">
              <a:solidFill>
                <a:schemeClr val="tx1"/>
              </a:solidFill>
            </a:endParaRPr>
          </a:p>
          <a:p>
            <a:pPr>
              <a:lnSpc>
                <a:spcPct val="90000"/>
              </a:lnSpc>
              <a:buFont typeface="Wingdings" pitchFamily="2" charset="2"/>
              <a:buChar char="ü"/>
            </a:pPr>
            <a:r>
              <a:rPr lang="en-US" sz="2400">
                <a:solidFill>
                  <a:schemeClr val="tx1"/>
                </a:solidFill>
              </a:rPr>
              <a:t>In addition abnormal binaural fusion or resynthesis performance has been seen in children with dyslexia and/ or learning disability (Welsh &amp; Heally, 1980).</a:t>
            </a:r>
          </a:p>
          <a:p>
            <a:pPr>
              <a:lnSpc>
                <a:spcPct val="9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B42B05F4-11C6-4530-9526-4F5A9A387956}" type="slidenum">
              <a:rPr lang="en-US"/>
              <a:pPr/>
              <a:t>175</a:t>
            </a:fld>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idx="1"/>
          </p:nvPr>
        </p:nvSpPr>
        <p:spPr>
          <a:xfrm>
            <a:off x="381000" y="1219200"/>
            <a:ext cx="8153400" cy="4114800"/>
          </a:xfrm>
        </p:spPr>
        <p:txBody>
          <a:bodyPr/>
          <a:lstStyle/>
          <a:p>
            <a:pPr>
              <a:lnSpc>
                <a:spcPct val="90000"/>
              </a:lnSpc>
              <a:buFontTx/>
              <a:buBlip>
                <a:blip r:embed="rId3"/>
              </a:buBlip>
            </a:pPr>
            <a:r>
              <a:rPr lang="en-US" sz="2400">
                <a:solidFill>
                  <a:schemeClr val="tx1"/>
                </a:solidFill>
              </a:rPr>
              <a:t>An additional binaural fusion task currently available on the Tonal and Speech Materials for Auditory Perceptual Assessment compact disc (1992) is the Segmented-Altered CVC fusion task developed by Wilson, Acros and Jones (1984) as a tool to assess central auditory function while remaining relatively unaffected by peripheral hearing loss. </a:t>
            </a:r>
          </a:p>
          <a:p>
            <a:pPr>
              <a:lnSpc>
                <a:spcPct val="90000"/>
              </a:lnSpc>
              <a:buFontTx/>
              <a:buNone/>
            </a:pPr>
            <a:endParaRPr lang="en-US" sz="2400">
              <a:solidFill>
                <a:schemeClr val="tx1"/>
              </a:solidFill>
            </a:endParaRPr>
          </a:p>
          <a:p>
            <a:pPr>
              <a:lnSpc>
                <a:spcPct val="90000"/>
              </a:lnSpc>
              <a:buFont typeface="Wingdings" pitchFamily="2" charset="2"/>
              <a:buChar char="ü"/>
            </a:pPr>
            <a:r>
              <a:rPr lang="en-US" sz="2400">
                <a:solidFill>
                  <a:schemeClr val="tx1"/>
                </a:solidFill>
              </a:rPr>
              <a:t>Here, CVC words are segmented so that the </a:t>
            </a:r>
            <a:r>
              <a:rPr lang="en-US" sz="2400" b="1">
                <a:solidFill>
                  <a:schemeClr val="tx1"/>
                </a:solidFill>
              </a:rPr>
              <a:t>consonant segments are delivered to one ear and the vowel is delivered to the other ear in an alternating manner. </a:t>
            </a:r>
          </a:p>
          <a:p>
            <a:pPr>
              <a:lnSpc>
                <a:spcPct val="90000"/>
              </a:lnSpc>
            </a:pPr>
            <a:endParaRPr lang="en-US" sz="2400" b="1">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960C1E84-0DD7-4B3C-AA95-986E1C626CB7}" type="slidenum">
              <a:rPr lang="en-US"/>
              <a:pPr/>
              <a:t>176</a:t>
            </a:fld>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idx="1"/>
          </p:nvPr>
        </p:nvSpPr>
        <p:spPr>
          <a:xfrm>
            <a:off x="762000" y="838200"/>
            <a:ext cx="7239000" cy="5287963"/>
          </a:xfrm>
        </p:spPr>
        <p:txBody>
          <a:bodyPr/>
          <a:lstStyle/>
          <a:p>
            <a:pPr>
              <a:lnSpc>
                <a:spcPct val="90000"/>
              </a:lnSpc>
              <a:buFontTx/>
              <a:buBlip>
                <a:blip r:embed="rId3"/>
              </a:buBlip>
            </a:pPr>
            <a:r>
              <a:rPr lang="en-US" sz="2400">
                <a:solidFill>
                  <a:schemeClr val="tx1"/>
                </a:solidFill>
              </a:rPr>
              <a:t>Much of the research in binaural fusion has involved the use of bisyllabic speech stimuli. </a:t>
            </a:r>
          </a:p>
          <a:p>
            <a:pPr>
              <a:lnSpc>
                <a:spcPct val="90000"/>
              </a:lnSpc>
              <a:buFontTx/>
              <a:buNone/>
            </a:pPr>
            <a:endParaRPr lang="en-US" sz="2400">
              <a:solidFill>
                <a:schemeClr val="tx1"/>
              </a:solidFill>
            </a:endParaRPr>
          </a:p>
          <a:p>
            <a:pPr>
              <a:lnSpc>
                <a:spcPct val="90000"/>
              </a:lnSpc>
              <a:buClr>
                <a:schemeClr val="hlink"/>
              </a:buClr>
              <a:buFont typeface="Wingdings" pitchFamily="2" charset="2"/>
              <a:buChar char="F"/>
            </a:pPr>
            <a:r>
              <a:rPr lang="en-US" sz="2400">
                <a:solidFill>
                  <a:schemeClr val="tx1"/>
                </a:solidFill>
              </a:rPr>
              <a:t>However, Smith and Resnick (1972) believed that monosyllables would further reduce the redundancy of speech signal and make the test more sensitive. </a:t>
            </a:r>
          </a:p>
          <a:p>
            <a:pPr>
              <a:lnSpc>
                <a:spcPct val="90000"/>
              </a:lnSpc>
              <a:buClr>
                <a:schemeClr val="hlink"/>
              </a:buClr>
              <a:buFont typeface="Wingdings" pitchFamily="2" charset="2"/>
              <a:buNone/>
            </a:pPr>
            <a:endParaRPr lang="en-US" sz="2400">
              <a:solidFill>
                <a:schemeClr val="tx1"/>
              </a:solidFill>
            </a:endParaRPr>
          </a:p>
          <a:p>
            <a:pPr>
              <a:lnSpc>
                <a:spcPct val="90000"/>
              </a:lnSpc>
              <a:buClr>
                <a:srgbClr val="CC0099"/>
              </a:buClr>
              <a:buFont typeface="Wingdings" pitchFamily="2" charset="2"/>
              <a:buChar char="Ä"/>
            </a:pPr>
            <a:r>
              <a:rPr lang="en-US" sz="2400">
                <a:solidFill>
                  <a:schemeClr val="tx1"/>
                </a:solidFill>
              </a:rPr>
              <a:t>They used CNC monosyllables filtered to obtain a low band from 360 to 890 Hz and a high band from 1750 and 2220 Hz.</a:t>
            </a:r>
          </a:p>
          <a:p>
            <a:pPr>
              <a:lnSpc>
                <a:spcPct val="90000"/>
              </a:lnSpc>
              <a:buClr>
                <a:schemeClr val="hlink"/>
              </a:buClr>
              <a:buFont typeface="Wingdings" pitchFamily="2" charset="2"/>
              <a:buChar char="F"/>
            </a:pPr>
            <a:endParaRPr lang="en-US" sz="2400">
              <a:solidFill>
                <a:schemeClr val="tx1"/>
              </a:solidFill>
            </a:endParaRPr>
          </a:p>
          <a:p>
            <a:pPr>
              <a:lnSpc>
                <a:spcPct val="90000"/>
              </a:lnSpc>
              <a:buClr>
                <a:schemeClr val="hlink"/>
              </a:buClr>
              <a:buFont typeface="Wingdings" pitchFamily="2" charset="2"/>
              <a:buChar char="F"/>
            </a:pPr>
            <a:r>
              <a:rPr lang="en-US" sz="2400">
                <a:solidFill>
                  <a:schemeClr val="tx1"/>
                </a:solidFill>
              </a:rPr>
              <a:t>.</a:t>
            </a: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8FFB54DC-5F88-4E2B-9A11-14F4FBD1C483}" type="slidenum">
              <a:rPr lang="en-US"/>
              <a:pPr/>
              <a:t>177</a:t>
            </a:fld>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9" name="Rectangle 3"/>
          <p:cNvSpPr>
            <a:spLocks noGrp="1" noChangeArrowheads="1"/>
          </p:cNvSpPr>
          <p:nvPr>
            <p:ph idx="1"/>
          </p:nvPr>
        </p:nvSpPr>
        <p:spPr/>
        <p:txBody>
          <a:bodyPr/>
          <a:lstStyle/>
          <a:p>
            <a:pPr>
              <a:lnSpc>
                <a:spcPct val="90000"/>
              </a:lnSpc>
              <a:buClr>
                <a:schemeClr val="hlink"/>
              </a:buClr>
              <a:buFont typeface="Wingdings" pitchFamily="2" charset="2"/>
              <a:buChar char="F"/>
            </a:pPr>
            <a:r>
              <a:rPr lang="en-US" sz="2400">
                <a:solidFill>
                  <a:schemeClr val="tx1"/>
                </a:solidFill>
              </a:rPr>
              <a:t>Noffsinger et al,. (1972) used filtered NU 6 Lists in bands from 250 to 750 Hz and 1250 to 1750 Hz with multiple sclerosis patients. </a:t>
            </a:r>
          </a:p>
          <a:p>
            <a:pPr>
              <a:lnSpc>
                <a:spcPct val="90000"/>
              </a:lnSpc>
              <a:buClr>
                <a:schemeClr val="hlink"/>
              </a:buClr>
              <a:buFont typeface="Wingdings" pitchFamily="2" charset="2"/>
              <a:buChar char="F"/>
            </a:pPr>
            <a:endParaRPr lang="en-US" sz="2400">
              <a:solidFill>
                <a:schemeClr val="tx1"/>
              </a:solidFill>
            </a:endParaRPr>
          </a:p>
          <a:p>
            <a:pPr>
              <a:lnSpc>
                <a:spcPct val="90000"/>
              </a:lnSpc>
              <a:buClr>
                <a:srgbClr val="CC0099"/>
              </a:buClr>
              <a:buFont typeface="Wingdings" pitchFamily="2" charset="2"/>
              <a:buChar char="Ä"/>
            </a:pPr>
            <a:r>
              <a:rPr lang="en-US" sz="2400">
                <a:solidFill>
                  <a:schemeClr val="tx1"/>
                </a:solidFill>
              </a:rPr>
              <a:t>Abnormal scores were reported for 8 out of 36 patients. </a:t>
            </a:r>
          </a:p>
          <a:p>
            <a:pPr>
              <a:lnSpc>
                <a:spcPct val="90000"/>
              </a:lnSpc>
              <a:buClr>
                <a:srgbClr val="CC0099"/>
              </a:buClr>
              <a:buFont typeface="Wingdings" pitchFamily="2" charset="2"/>
              <a:buChar char="Ä"/>
            </a:pPr>
            <a:endParaRPr lang="en-US" sz="2400">
              <a:solidFill>
                <a:schemeClr val="tx1"/>
              </a:solidFill>
            </a:endParaRPr>
          </a:p>
          <a:p>
            <a:pPr>
              <a:lnSpc>
                <a:spcPct val="90000"/>
              </a:lnSpc>
              <a:buClr>
                <a:srgbClr val="CC0099"/>
              </a:buClr>
              <a:buFont typeface="Wingdings" pitchFamily="2" charset="2"/>
              <a:buChar char="Ä"/>
            </a:pPr>
            <a:r>
              <a:rPr lang="en-US" sz="2400">
                <a:solidFill>
                  <a:schemeClr val="tx1"/>
                </a:solidFill>
              </a:rPr>
              <a:t>They found that abnormal performance usually occurred in the diotic rather than the dichotic condition and was much more common in persons whose lesions were inferred to be above the binaural integrative mechanisms of the brainstem</a:t>
            </a:r>
          </a:p>
        </p:txBody>
      </p:sp>
      <p:sp>
        <p:nvSpPr>
          <p:cNvPr id="3" name="Slide Number Placeholder 5"/>
          <p:cNvSpPr>
            <a:spLocks noGrp="1"/>
          </p:cNvSpPr>
          <p:nvPr>
            <p:ph type="sldNum" sz="quarter" idx="12"/>
          </p:nvPr>
        </p:nvSpPr>
        <p:spPr/>
        <p:txBody>
          <a:bodyPr/>
          <a:lstStyle/>
          <a:p>
            <a:fld id="{17C835AE-8A93-4B72-84C9-2AC8B8F1AF56}" type="slidenum">
              <a:rPr lang="en-US"/>
              <a:pPr/>
              <a:t>178</a:t>
            </a:fld>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idx="1"/>
          </p:nvPr>
        </p:nvSpPr>
        <p:spPr>
          <a:xfrm>
            <a:off x="457200" y="685800"/>
            <a:ext cx="8229600" cy="5440363"/>
          </a:xfrm>
        </p:spPr>
        <p:txBody>
          <a:bodyPr/>
          <a:lstStyle/>
          <a:p>
            <a:pPr>
              <a:lnSpc>
                <a:spcPct val="90000"/>
              </a:lnSpc>
              <a:buFontTx/>
              <a:buBlip>
                <a:blip r:embed="rId3"/>
              </a:buBlip>
            </a:pPr>
            <a:r>
              <a:rPr lang="en-US" sz="2400">
                <a:solidFill>
                  <a:schemeClr val="tx1"/>
                </a:solidFill>
              </a:rPr>
              <a:t>Miltenberg et al,. (1978) evaluated central audition in 70 patients with a variety of sensory-neural hearing losses. 24% of the group performed below normal on BF. </a:t>
            </a:r>
          </a:p>
          <a:p>
            <a:pPr>
              <a:lnSpc>
                <a:spcPct val="90000"/>
              </a:lnSpc>
              <a:buFontTx/>
              <a:buNone/>
            </a:pPr>
            <a:endParaRPr lang="en-US" sz="2400">
              <a:solidFill>
                <a:schemeClr val="tx1"/>
              </a:solidFill>
            </a:endParaRPr>
          </a:p>
          <a:p>
            <a:pPr>
              <a:lnSpc>
                <a:spcPct val="90000"/>
              </a:lnSpc>
              <a:buFont typeface="Wingdings" pitchFamily="2" charset="2"/>
              <a:buChar char="ü"/>
            </a:pPr>
            <a:r>
              <a:rPr lang="en-US" sz="2400">
                <a:solidFill>
                  <a:schemeClr val="tx1"/>
                </a:solidFill>
              </a:rPr>
              <a:t>They suggested that because most of the patients had sloping hearing losses and required elevated presentation levels, there may have been a band-pass spread to adjacent areas that had better hearing sensitivity. </a:t>
            </a:r>
          </a:p>
          <a:p>
            <a:pPr>
              <a:lnSpc>
                <a:spcPct val="90000"/>
              </a:lnSpc>
              <a:buFont typeface="Wingdings" pitchFamily="2" charset="2"/>
              <a:buChar char="ü"/>
            </a:pPr>
            <a:endParaRPr lang="en-US" sz="2400">
              <a:solidFill>
                <a:schemeClr val="tx1"/>
              </a:solidFill>
            </a:endParaRPr>
          </a:p>
          <a:p>
            <a:pPr>
              <a:lnSpc>
                <a:spcPct val="90000"/>
              </a:lnSpc>
              <a:buFont typeface="Wingdings" pitchFamily="2" charset="2"/>
              <a:buChar char="ü"/>
            </a:pPr>
            <a:r>
              <a:rPr lang="en-US" sz="2400">
                <a:solidFill>
                  <a:schemeClr val="tx1"/>
                </a:solidFill>
              </a:rPr>
              <a:t>They concluded however, </a:t>
            </a:r>
            <a:r>
              <a:rPr lang="en-US" sz="2400" b="1" i="1">
                <a:solidFill>
                  <a:schemeClr val="tx1"/>
                </a:solidFill>
              </a:rPr>
              <a:t>that central auditory tests including binaural fusion could be administered to persons with sensory-neural losses as long as the audiometric  results were considered and that the test results were interpreted with caution.</a:t>
            </a:r>
          </a:p>
        </p:txBody>
      </p:sp>
      <p:sp>
        <p:nvSpPr>
          <p:cNvPr id="3" name="Slide Number Placeholder 5"/>
          <p:cNvSpPr>
            <a:spLocks noGrp="1"/>
          </p:cNvSpPr>
          <p:nvPr>
            <p:ph type="sldNum" sz="quarter" idx="12"/>
          </p:nvPr>
        </p:nvSpPr>
        <p:spPr/>
        <p:txBody>
          <a:bodyPr/>
          <a:lstStyle/>
          <a:p>
            <a:fld id="{7A844555-121A-4094-B618-298178232E2E}" type="slidenum">
              <a:rPr lang="en-US"/>
              <a:pPr/>
              <a:t>179</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p:txBody>
          <a:bodyPr/>
          <a:lstStyle/>
          <a:p>
            <a:r>
              <a:rPr lang="en-US">
                <a:solidFill>
                  <a:schemeClr val="tx1"/>
                </a:solidFill>
              </a:rPr>
              <a:t>CAUSE OF APD</a:t>
            </a:r>
          </a:p>
        </p:txBody>
      </p:sp>
      <p:sp>
        <p:nvSpPr>
          <p:cNvPr id="62467" name="Rectangle 3"/>
          <p:cNvSpPr>
            <a:spLocks noGrp="1" noChangeArrowheads="1"/>
          </p:cNvSpPr>
          <p:nvPr>
            <p:ph type="subTitle" idx="1"/>
          </p:nvPr>
        </p:nvSpPr>
        <p:spPr/>
        <p:txBody>
          <a:bodyPr/>
          <a:lstStyle/>
          <a:p>
            <a:endParaRPr lang="en-US"/>
          </a:p>
        </p:txBody>
      </p:sp>
      <p:sp>
        <p:nvSpPr>
          <p:cNvPr id="4" name="Slide Number Placeholder 5"/>
          <p:cNvSpPr>
            <a:spLocks noGrp="1"/>
          </p:cNvSpPr>
          <p:nvPr>
            <p:ph type="sldNum" sz="quarter" idx="12"/>
          </p:nvPr>
        </p:nvSpPr>
        <p:spPr/>
        <p:txBody>
          <a:bodyPr/>
          <a:lstStyle/>
          <a:p>
            <a:fld id="{02B185E1-E305-4639-910B-61A137352BC7}" type="slidenum">
              <a:rPr lang="en-US"/>
              <a:pPr/>
              <a:t>18</a:t>
            </a:fld>
            <a:endParaRPr lang="en-US"/>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idx="1"/>
          </p:nvPr>
        </p:nvSpPr>
        <p:spPr>
          <a:xfrm>
            <a:off x="457200" y="762000"/>
            <a:ext cx="8153400" cy="5562600"/>
          </a:xfrm>
        </p:spPr>
        <p:txBody>
          <a:bodyPr/>
          <a:lstStyle/>
          <a:p>
            <a:pPr>
              <a:lnSpc>
                <a:spcPct val="90000"/>
              </a:lnSpc>
              <a:buFontTx/>
              <a:buNone/>
            </a:pPr>
            <a:endParaRPr lang="en-US" sz="2400">
              <a:solidFill>
                <a:schemeClr val="tx1"/>
              </a:solidFill>
            </a:endParaRPr>
          </a:p>
          <a:p>
            <a:pPr>
              <a:lnSpc>
                <a:spcPct val="90000"/>
              </a:lnSpc>
              <a:buFont typeface="Wingdings" pitchFamily="2" charset="2"/>
              <a:buNone/>
            </a:pPr>
            <a:endParaRPr lang="en-US" sz="2400">
              <a:solidFill>
                <a:schemeClr val="tx1"/>
              </a:solidFill>
            </a:endParaRPr>
          </a:p>
          <a:p>
            <a:pPr>
              <a:lnSpc>
                <a:spcPct val="90000"/>
              </a:lnSpc>
              <a:buFontTx/>
              <a:buBlip>
                <a:blip r:embed="rId3"/>
              </a:buBlip>
            </a:pPr>
            <a:r>
              <a:rPr lang="en-US" sz="2400">
                <a:solidFill>
                  <a:schemeClr val="tx1"/>
                </a:solidFill>
              </a:rPr>
              <a:t>Williams et al. (1988) studied a group of 22 patients with sickle cell anemia and a control group of 19 individuals. </a:t>
            </a:r>
          </a:p>
          <a:p>
            <a:pPr>
              <a:lnSpc>
                <a:spcPct val="90000"/>
              </a:lnSpc>
              <a:buFontTx/>
              <a:buNone/>
            </a:pPr>
            <a:endParaRPr lang="en-US" sz="2400">
              <a:solidFill>
                <a:schemeClr val="tx1"/>
              </a:solidFill>
            </a:endParaRPr>
          </a:p>
          <a:p>
            <a:pPr>
              <a:lnSpc>
                <a:spcPct val="90000"/>
              </a:lnSpc>
              <a:buFont typeface="Wingdings" pitchFamily="2" charset="2"/>
              <a:buChar char="ü"/>
            </a:pPr>
            <a:r>
              <a:rPr lang="en-US" sz="2400">
                <a:solidFill>
                  <a:schemeClr val="tx1"/>
                </a:solidFill>
              </a:rPr>
              <a:t>Of the patient group, 13 were chronically transfused and 9 were untransfused. </a:t>
            </a:r>
          </a:p>
          <a:p>
            <a:pPr>
              <a:lnSpc>
                <a:spcPct val="90000"/>
              </a:lnSpc>
              <a:buFont typeface="Wingdings" pitchFamily="2" charset="2"/>
              <a:buChar char="ü"/>
            </a:pPr>
            <a:endParaRPr lang="en-US" sz="2400">
              <a:solidFill>
                <a:schemeClr val="tx1"/>
              </a:solidFill>
            </a:endParaRPr>
          </a:p>
          <a:p>
            <a:pPr>
              <a:lnSpc>
                <a:spcPct val="90000"/>
              </a:lnSpc>
              <a:buFont typeface="Wingdings" pitchFamily="2" charset="2"/>
              <a:buChar char="ü"/>
            </a:pPr>
            <a:r>
              <a:rPr lang="en-US" sz="2400">
                <a:solidFill>
                  <a:schemeClr val="tx1"/>
                </a:solidFill>
              </a:rPr>
              <a:t>There was no significant difference found for the three groups of subjects for BF. </a:t>
            </a:r>
          </a:p>
          <a:p>
            <a:pPr>
              <a:lnSpc>
                <a:spcPct val="90000"/>
              </a:lnSpc>
              <a:buFont typeface="Wingdings" pitchFamily="2" charset="2"/>
              <a:buChar char="ü"/>
            </a:pPr>
            <a:endParaRPr lang="en-US" sz="2400">
              <a:solidFill>
                <a:schemeClr val="tx1"/>
              </a:solidFill>
            </a:endParaRPr>
          </a:p>
          <a:p>
            <a:pPr>
              <a:lnSpc>
                <a:spcPct val="90000"/>
              </a:lnSpc>
              <a:buFont typeface="Wingdings" pitchFamily="2" charset="2"/>
              <a:buChar char="ü"/>
            </a:pPr>
            <a:r>
              <a:rPr lang="en-US" sz="2400">
                <a:solidFill>
                  <a:schemeClr val="tx1"/>
                </a:solidFill>
              </a:rPr>
              <a:t>They concluded that central auditory dysfunction is not a common finding in patients with sickle cell anemia.</a:t>
            </a:r>
          </a:p>
          <a:p>
            <a:pPr>
              <a:lnSpc>
                <a:spcPct val="90000"/>
              </a:lnSpc>
              <a:buFontTx/>
              <a:buBlip>
                <a:blip r:embed="rId3"/>
              </a:buBlip>
            </a:pPr>
            <a:endParaRPr lang="en-US" sz="2400">
              <a:solidFill>
                <a:schemeClr val="tx1"/>
              </a:solidFill>
            </a:endParaRPr>
          </a:p>
          <a:p>
            <a:pPr>
              <a:lnSpc>
                <a:spcPct val="90000"/>
              </a:lnSpc>
              <a:buFont typeface="Wingdings" pitchFamily="2" charset="2"/>
              <a:buNone/>
            </a:pPr>
            <a:endParaRPr lang="en-US" sz="2400">
              <a:solidFill>
                <a:schemeClr val="tx1"/>
              </a:solidFill>
            </a:endParaRPr>
          </a:p>
          <a:p>
            <a:pPr>
              <a:lnSpc>
                <a:spcPct val="9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5E30C617-C42D-4C11-BAF9-07A94FAC4794}" type="slidenum">
              <a:rPr lang="en-US"/>
              <a:pPr/>
              <a:t>180</a:t>
            </a:fld>
            <a:endParaRPr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a:xfrm>
            <a:off x="381000" y="457200"/>
            <a:ext cx="8382000" cy="6096000"/>
          </a:xfrm>
        </p:spPr>
        <p:txBody>
          <a:bodyPr/>
          <a:lstStyle/>
          <a:p>
            <a:pPr>
              <a:lnSpc>
                <a:spcPct val="80000"/>
              </a:lnSpc>
              <a:buFontTx/>
              <a:buBlip>
                <a:blip r:embed="rId3"/>
              </a:buBlip>
            </a:pPr>
            <a:r>
              <a:rPr lang="en-US" sz="2400">
                <a:solidFill>
                  <a:schemeClr val="tx1"/>
                </a:solidFill>
              </a:rPr>
              <a:t>Grady et al,. (1984) studied a group of 36 normal males (age 21-83) in order to determine if aging affects the ability to process speech stimuli. </a:t>
            </a:r>
          </a:p>
          <a:p>
            <a:pPr>
              <a:lnSpc>
                <a:spcPct val="80000"/>
              </a:lnSpc>
              <a:buFont typeface="Wingdings" pitchFamily="2" charset="2"/>
              <a:buChar char="ü"/>
            </a:pPr>
            <a:endParaRPr lang="en-US" sz="2400">
              <a:solidFill>
                <a:schemeClr val="tx1"/>
              </a:solidFill>
            </a:endParaRPr>
          </a:p>
          <a:p>
            <a:pPr>
              <a:lnSpc>
                <a:spcPct val="80000"/>
              </a:lnSpc>
              <a:buFont typeface="Wingdings" pitchFamily="2" charset="2"/>
              <a:buChar char="ü"/>
            </a:pPr>
            <a:r>
              <a:rPr lang="en-US" sz="2400">
                <a:solidFill>
                  <a:schemeClr val="tx1"/>
                </a:solidFill>
              </a:rPr>
              <a:t>They found that although word discrimination and low-pass filtered speech scores were negatively correlated (p&lt;0.05)with increasing age, BF scores were not significantly correlated with age</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Further studies with adults having central nervous system lesions showed the test to be sensitive to lesions that compromise the brainstem through compression (Lynn et al., 1972), trauma and due to decompression sickness (Miltenberg et al., 1979).</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However poor scores on binaural resynthesis test have been found in cases with normal brainstem responses (Smith &amp; Resnik, 1972)</a:t>
            </a:r>
          </a:p>
          <a:p>
            <a:pPr>
              <a:lnSpc>
                <a:spcPct val="80000"/>
              </a:lnSpc>
            </a:pPr>
            <a:endParaRPr lang="en-US" sz="2400">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C2FF51ED-DD6E-4968-864B-330FC278F2CD}" type="slidenum">
              <a:rPr lang="en-US"/>
              <a:pPr/>
              <a:t>181</a:t>
            </a:fld>
            <a:endParaRPr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457200" y="228600"/>
            <a:ext cx="8229600" cy="6400800"/>
          </a:xfrm>
        </p:spPr>
        <p:txBody>
          <a:bodyPr/>
          <a:lstStyle/>
          <a:p>
            <a:pPr>
              <a:lnSpc>
                <a:spcPct val="80000"/>
              </a:lnSpc>
              <a:buFontTx/>
              <a:buNone/>
            </a:pPr>
            <a:r>
              <a:rPr lang="en-US" sz="2800">
                <a:solidFill>
                  <a:schemeClr val="tx1"/>
                </a:solidFill>
              </a:rPr>
              <a:t>RAPIDLY ALTERNATING SPEECH PERCEPTION (RASP)</a:t>
            </a:r>
          </a:p>
          <a:p>
            <a:pPr>
              <a:lnSpc>
                <a:spcPct val="80000"/>
              </a:lnSpc>
              <a:buFontTx/>
              <a:buBlip>
                <a:blip r:embed="rId3"/>
              </a:buBlip>
            </a:pPr>
            <a:endParaRPr lang="en-US" sz="2800">
              <a:solidFill>
                <a:schemeClr val="tx1"/>
              </a:solidFill>
            </a:endParaRP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It is a procedure in which sentence material is switched rapidly between ears at periodic intervals, resulting in the alternating presentation of unintelligible, sequential bursts of information. </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The speech signal is not divided by spectral parameters but rather by time.</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A speech event such as a short sentence is chopped up into equal time segments. The time segmensts alternated between the two ears, ie, the first segment to the right ear and the secon segment to the left ear, the third segment to the right ear and so on to the completion of the speech event.</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Eg. The fire engine raced down the street.</a:t>
            </a:r>
          </a:p>
          <a:p>
            <a:pPr>
              <a:lnSpc>
                <a:spcPct val="80000"/>
              </a:lnSpc>
              <a:buFontTx/>
              <a:buNone/>
            </a:pPr>
            <a:r>
              <a:rPr lang="en-US" sz="2000">
                <a:solidFill>
                  <a:schemeClr val="tx1"/>
                </a:solidFill>
              </a:rPr>
              <a:t>       LE: Th    re     ine   ced    wn   e st    t</a:t>
            </a:r>
          </a:p>
          <a:p>
            <a:pPr>
              <a:lnSpc>
                <a:spcPct val="80000"/>
              </a:lnSpc>
              <a:buFontTx/>
              <a:buNone/>
            </a:pPr>
            <a:r>
              <a:rPr lang="en-US" sz="2000">
                <a:solidFill>
                  <a:schemeClr val="tx1"/>
                </a:solidFill>
              </a:rPr>
              <a:t>       RE:    e fi   eng    ra      do   th     ree</a:t>
            </a:r>
          </a:p>
          <a:p>
            <a:pPr>
              <a:lnSpc>
                <a:spcPct val="80000"/>
              </a:lnSpc>
              <a:buFontTx/>
              <a:buBlip>
                <a:blip r:embed="rId3"/>
              </a:buBlip>
            </a:pPr>
            <a:endParaRPr lang="en-US" sz="2000">
              <a:solidFill>
                <a:schemeClr val="tx1"/>
              </a:solidFill>
            </a:endParaRPr>
          </a:p>
        </p:txBody>
      </p:sp>
      <p:sp>
        <p:nvSpPr>
          <p:cNvPr id="3" name="Slide Number Placeholder 5"/>
          <p:cNvSpPr>
            <a:spLocks noGrp="1"/>
          </p:cNvSpPr>
          <p:nvPr>
            <p:ph type="sldNum" sz="quarter" idx="12"/>
          </p:nvPr>
        </p:nvSpPr>
        <p:spPr/>
        <p:txBody>
          <a:bodyPr/>
          <a:lstStyle/>
          <a:p>
            <a:fld id="{3B2A1D2F-87AF-4645-8E6D-8A432E9DB552}" type="slidenum">
              <a:rPr lang="en-US"/>
              <a:pPr/>
              <a:t>182</a:t>
            </a:fld>
            <a:endParaRPr 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7" name="Rectangle 3"/>
          <p:cNvSpPr>
            <a:spLocks noGrp="1" noChangeArrowheads="1"/>
          </p:cNvSpPr>
          <p:nvPr>
            <p:ph idx="1"/>
          </p:nvPr>
        </p:nvSpPr>
        <p:spPr>
          <a:xfrm>
            <a:off x="457200" y="1676400"/>
            <a:ext cx="8229600" cy="3581400"/>
          </a:xfrm>
        </p:spPr>
        <p:txBody>
          <a:bodyPr/>
          <a:lstStyle/>
          <a:p>
            <a:pPr>
              <a:lnSpc>
                <a:spcPct val="90000"/>
              </a:lnSpc>
              <a:buFontTx/>
              <a:buBlip>
                <a:blip r:embed="rId3"/>
              </a:buBlip>
            </a:pPr>
            <a:r>
              <a:rPr lang="en-US" sz="2400">
                <a:solidFill>
                  <a:schemeClr val="tx1"/>
                </a:solidFill>
              </a:rPr>
              <a:t>In the normal listener, this rapidly alternating presentation of a speech message is easily understood. However, some listeners with lesion of the lower brainstem demonstrate difficulty with the task (Lynn&amp; Gilroy, 1977).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Sentence material is switched rapidly between ears at periodic intervals, resulting in the alternating presentation of unintelligible sequential bursts of information.</a:t>
            </a:r>
          </a:p>
          <a:p>
            <a:pPr>
              <a:lnSpc>
                <a:spcPct val="9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2EBC616F-945E-469A-8047-4FD1BEB97DDD}" type="slidenum">
              <a:rPr lang="en-US"/>
              <a:pPr/>
              <a:t>183</a:t>
            </a:fld>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5" name="Rectangle 3"/>
          <p:cNvSpPr>
            <a:spLocks noGrp="1" noChangeArrowheads="1"/>
          </p:cNvSpPr>
          <p:nvPr>
            <p:ph idx="1"/>
          </p:nvPr>
        </p:nvSpPr>
        <p:spPr>
          <a:xfrm>
            <a:off x="304800" y="1295400"/>
            <a:ext cx="8229600" cy="3992563"/>
          </a:xfrm>
        </p:spPr>
        <p:txBody>
          <a:bodyPr/>
          <a:lstStyle/>
          <a:p>
            <a:pPr>
              <a:lnSpc>
                <a:spcPct val="90000"/>
              </a:lnSpc>
              <a:buFontTx/>
              <a:buBlip>
                <a:blip r:embed="rId3"/>
              </a:buBlip>
            </a:pPr>
            <a:r>
              <a:rPr lang="en-US" sz="2400">
                <a:solidFill>
                  <a:schemeClr val="tx1"/>
                </a:solidFill>
              </a:rPr>
              <a:t>The most commonly used version of RASP was developed by Willeford (Willeford &amp; Bilger, 1978).</a:t>
            </a:r>
          </a:p>
          <a:p>
            <a:pPr>
              <a:lnSpc>
                <a:spcPct val="90000"/>
              </a:lnSpc>
              <a:buFont typeface="Wingdings" pitchFamily="2" charset="2"/>
              <a:buChar char="Ä"/>
            </a:pPr>
            <a:r>
              <a:rPr lang="en-US" sz="2400">
                <a:solidFill>
                  <a:schemeClr val="tx1"/>
                </a:solidFill>
              </a:rPr>
              <a:t>In their study, the authors found the test to be simple even for very young children.</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Subsequent  studies suggest that the RASP may not be sensitive to anything other than grossly abnormal brainstem pathology (Lynn &amp; Gilroy, 1977).</a:t>
            </a:r>
          </a:p>
          <a:p>
            <a:pPr>
              <a:lnSpc>
                <a:spcPct val="90000"/>
              </a:lnSpc>
              <a:buFontTx/>
              <a:buBlip>
                <a:blip r:embed="rId3"/>
              </a:buBlip>
            </a:pPr>
            <a:r>
              <a:rPr lang="en-US" sz="2400">
                <a:solidFill>
                  <a:schemeClr val="tx1"/>
                </a:solidFill>
              </a:rPr>
              <a:t>Assesses binaural fusion ability.</a:t>
            </a:r>
          </a:p>
          <a:p>
            <a:pPr>
              <a:lnSpc>
                <a:spcPct val="90000"/>
              </a:lnSpc>
            </a:pPr>
            <a:endParaRPr lang="en-US" sz="2400">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3043834D-BC97-42CE-90E7-469DAEC7AD7E}" type="slidenum">
              <a:rPr lang="en-US"/>
              <a:pPr/>
              <a:t>184</a:t>
            </a:fld>
            <a:endParaRPr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idx="1"/>
          </p:nvPr>
        </p:nvSpPr>
        <p:spPr>
          <a:xfrm>
            <a:off x="457200" y="762000"/>
            <a:ext cx="8229600" cy="5105400"/>
          </a:xfrm>
        </p:spPr>
        <p:txBody>
          <a:bodyPr/>
          <a:lstStyle/>
          <a:p>
            <a:pPr>
              <a:lnSpc>
                <a:spcPct val="90000"/>
              </a:lnSpc>
              <a:buFontTx/>
              <a:buNone/>
            </a:pPr>
            <a:r>
              <a:rPr lang="en-US" sz="2800">
                <a:solidFill>
                  <a:schemeClr val="tx1"/>
                </a:solidFill>
              </a:rPr>
              <a:t>INTERAURAL JUST NOTICEABLE DIFFERENCE</a:t>
            </a:r>
          </a:p>
          <a:p>
            <a:pPr>
              <a:lnSpc>
                <a:spcPct val="90000"/>
              </a:lnSpc>
              <a:buFontTx/>
              <a:buBlip>
                <a:blip r:embed="rId3"/>
              </a:buBlip>
            </a:pPr>
            <a:endParaRPr lang="en-US" sz="2800">
              <a:solidFill>
                <a:schemeClr val="tx1"/>
              </a:solidFill>
            </a:endParaRPr>
          </a:p>
          <a:p>
            <a:pPr>
              <a:lnSpc>
                <a:spcPct val="90000"/>
              </a:lnSpc>
              <a:buFontTx/>
              <a:buNone/>
            </a:pPr>
            <a:endParaRPr lang="en-US" sz="2800">
              <a:solidFill>
                <a:schemeClr val="tx1"/>
              </a:solidFill>
            </a:endParaRPr>
          </a:p>
          <a:p>
            <a:pPr>
              <a:lnSpc>
                <a:spcPct val="90000"/>
              </a:lnSpc>
              <a:buFontTx/>
              <a:buBlip>
                <a:blip r:embed="rId3"/>
              </a:buBlip>
            </a:pPr>
            <a:r>
              <a:rPr lang="en-US" sz="2400">
                <a:solidFill>
                  <a:schemeClr val="tx1"/>
                </a:solidFill>
              </a:rPr>
              <a:t>The concept of evaluating interaural time or intensity just noticeable differences (jnds) has existed for several year, but has not gained wide popularity as a clinical tool.</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For intracranial lateralization (IID), a perceptually equal amount of noise (20 dBSL) is delivered to the two ears so that the sound cannot be referred to either ear. It is heard in the middle of the head.</a:t>
            </a:r>
          </a:p>
          <a:p>
            <a:pPr>
              <a:lnSpc>
                <a:spcPct val="9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79BC1896-CDBD-4599-8956-A4437C757CDD}" type="slidenum">
              <a:rPr lang="en-US"/>
              <a:pPr/>
              <a:t>185</a:t>
            </a:fld>
            <a:endParaRPr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3" name="Rectangle 3"/>
          <p:cNvSpPr>
            <a:spLocks noGrp="1" noChangeArrowheads="1"/>
          </p:cNvSpPr>
          <p:nvPr>
            <p:ph idx="1"/>
          </p:nvPr>
        </p:nvSpPr>
        <p:spPr>
          <a:xfrm>
            <a:off x="609600" y="762000"/>
            <a:ext cx="8229600" cy="5410200"/>
          </a:xfrm>
        </p:spPr>
        <p:txBody>
          <a:bodyPr/>
          <a:lstStyle/>
          <a:p>
            <a:pPr>
              <a:lnSpc>
                <a:spcPct val="90000"/>
              </a:lnSpc>
              <a:buFontTx/>
              <a:buBlip>
                <a:blip r:embed="rId3"/>
              </a:buBlip>
            </a:pPr>
            <a:r>
              <a:rPr lang="en-US" sz="2400">
                <a:solidFill>
                  <a:schemeClr val="tx1"/>
                </a:solidFill>
              </a:rPr>
              <a:t>By successively adding increments of sound to one ear in 1dBsteps, the intensity of loudness sensation is moved toward that side, and localization (lateralization, since the sound is presented through headphones) is said to have occurred when the sound is perceived to be located at the ear.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Pinheiro and Tobin (1969) utilized an interaural intensity difference (IID) paradigm in which the degree of the intensity difference between the two ears needed for lateralization of the signal was evaluated. </a:t>
            </a:r>
          </a:p>
          <a:p>
            <a:pPr>
              <a:lnSpc>
                <a:spcPct val="90000"/>
              </a:lnSpc>
              <a:buFont typeface="Wingdings" pitchFamily="2" charset="2"/>
              <a:buChar char="Ä"/>
            </a:pPr>
            <a:endParaRPr lang="en-US" sz="2400">
              <a:solidFill>
                <a:schemeClr val="tx1"/>
              </a:solidFill>
            </a:endParaRPr>
          </a:p>
          <a:p>
            <a:pPr>
              <a:lnSpc>
                <a:spcPct val="90000"/>
              </a:lnSpc>
              <a:buFont typeface="Wingdings" pitchFamily="2" charset="2"/>
              <a:buChar char="Ä"/>
            </a:pPr>
            <a:r>
              <a:rPr lang="en-US" sz="2400">
                <a:solidFill>
                  <a:schemeClr val="tx1"/>
                </a:solidFill>
              </a:rPr>
              <a:t>Their results indicated that the subjects with central involvement demonstrated greater IIDs in the ear ipsilateral to the lesion.</a:t>
            </a:r>
          </a:p>
          <a:p>
            <a:pPr>
              <a:lnSpc>
                <a:spcPct val="90000"/>
              </a:lnSpc>
              <a:buFontTx/>
              <a:buBlip>
                <a:blip r:embed="rId3"/>
              </a:buBlip>
            </a:pPr>
            <a:endParaRPr lang="en-US" sz="2400">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CC04B418-45B9-4BF9-8F9D-EAA2871C6D70}" type="slidenum">
              <a:rPr lang="en-US"/>
              <a:pPr/>
              <a:t>186</a:t>
            </a:fld>
            <a:endParaRPr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idx="1"/>
          </p:nvPr>
        </p:nvSpPr>
        <p:spPr>
          <a:xfrm>
            <a:off x="457200" y="457200"/>
            <a:ext cx="8229600" cy="6019800"/>
          </a:xfrm>
        </p:spPr>
        <p:txBody>
          <a:bodyPr/>
          <a:lstStyle/>
          <a:p>
            <a:pPr>
              <a:lnSpc>
                <a:spcPct val="80000"/>
              </a:lnSpc>
              <a:buFontTx/>
              <a:buBlip>
                <a:blip r:embed="rId3"/>
              </a:buBlip>
            </a:pPr>
            <a:r>
              <a:rPr lang="en-US" sz="2000">
                <a:solidFill>
                  <a:schemeClr val="tx1"/>
                </a:solidFill>
              </a:rPr>
              <a:t>Levine et al., (1993) described an interaural jnd task in which tonal stimuli were either high- or low-pass filtered and presented in pairs to both ears simultaneously. </a:t>
            </a:r>
          </a:p>
          <a:p>
            <a:pPr>
              <a:lnSpc>
                <a:spcPct val="80000"/>
              </a:lnSpc>
              <a:buFontTx/>
              <a:buNone/>
            </a:pPr>
            <a:endParaRPr lang="en-US" sz="2000">
              <a:solidFill>
                <a:schemeClr val="tx1"/>
              </a:solidFill>
            </a:endParaRPr>
          </a:p>
          <a:p>
            <a:pPr>
              <a:lnSpc>
                <a:spcPct val="80000"/>
              </a:lnSpc>
              <a:buFont typeface="Wingdings" pitchFamily="2" charset="2"/>
              <a:buChar char="ü"/>
            </a:pPr>
            <a:r>
              <a:rPr lang="en-US" sz="2000">
                <a:solidFill>
                  <a:schemeClr val="tx1"/>
                </a:solidFill>
              </a:rPr>
              <a:t>Either the intensity or the onset time of one half of the stimulus was altered in one ear. </a:t>
            </a:r>
          </a:p>
          <a:p>
            <a:pPr>
              <a:lnSpc>
                <a:spcPct val="80000"/>
              </a:lnSpc>
              <a:buFont typeface="Wingdings" pitchFamily="2" charset="2"/>
              <a:buChar char="ü"/>
            </a:pPr>
            <a:r>
              <a:rPr lang="en-US" sz="2000">
                <a:solidFill>
                  <a:schemeClr val="tx1"/>
                </a:solidFill>
              </a:rPr>
              <a:t>The listener was required to indicate when the signal lateralized to one side or the other. </a:t>
            </a:r>
          </a:p>
          <a:p>
            <a:pPr>
              <a:lnSpc>
                <a:spcPct val="80000"/>
              </a:lnSpc>
              <a:buFont typeface="Wingdings" pitchFamily="2" charset="2"/>
              <a:buChar char="ü"/>
            </a:pPr>
            <a:r>
              <a:rPr lang="en-US" sz="2000">
                <a:solidFill>
                  <a:schemeClr val="tx1"/>
                </a:solidFill>
              </a:rPr>
              <a:t>The results of high-pass time jnd evaluation were found to be closely correlated with ABR results and thus, appeared to be a good behavioral measure of brainstem integrity. </a:t>
            </a:r>
          </a:p>
          <a:p>
            <a:pPr>
              <a:lnSpc>
                <a:spcPct val="80000"/>
              </a:lnSpc>
              <a:buFontTx/>
              <a:buBlip>
                <a:blip r:embed="rId3"/>
              </a:buBlip>
            </a:pPr>
            <a:endParaRPr lang="en-US" sz="2000">
              <a:solidFill>
                <a:schemeClr val="tx1"/>
              </a:solidFill>
            </a:endParaRP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However, their test paradigm and that of Pinheiro and Tobin (1969) require greater acoustic control of the stimulus than is possible utilizing standard audiometric equipment. Therefore, clinical utility of these test paradigms is questionable.</a:t>
            </a:r>
          </a:p>
          <a:p>
            <a:pPr>
              <a:lnSpc>
                <a:spcPct val="80000"/>
              </a:lnSpc>
            </a:pPr>
            <a:endParaRPr lang="en-US" sz="2000">
              <a:solidFill>
                <a:schemeClr val="tx1"/>
              </a:solidFill>
            </a:endParaRPr>
          </a:p>
        </p:txBody>
      </p:sp>
      <p:sp>
        <p:nvSpPr>
          <p:cNvPr id="3" name="Slide Number Placeholder 5"/>
          <p:cNvSpPr>
            <a:spLocks noGrp="1"/>
          </p:cNvSpPr>
          <p:nvPr>
            <p:ph type="sldNum" sz="quarter" idx="12"/>
          </p:nvPr>
        </p:nvSpPr>
        <p:spPr/>
        <p:txBody>
          <a:bodyPr/>
          <a:lstStyle/>
          <a:p>
            <a:fld id="{4E109559-FEB0-4C78-AD21-F8BA361AD258}" type="slidenum">
              <a:rPr lang="en-US"/>
              <a:pPr/>
              <a:t>187</a:t>
            </a:fld>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idx="1"/>
          </p:nvPr>
        </p:nvSpPr>
        <p:spPr>
          <a:xfrm>
            <a:off x="457200" y="914400"/>
            <a:ext cx="8229600" cy="5211763"/>
          </a:xfrm>
        </p:spPr>
        <p:txBody>
          <a:bodyPr/>
          <a:lstStyle/>
          <a:p>
            <a:pPr>
              <a:lnSpc>
                <a:spcPct val="80000"/>
              </a:lnSpc>
              <a:buFontTx/>
              <a:buNone/>
            </a:pPr>
            <a:r>
              <a:rPr lang="en-US" sz="2400">
                <a:solidFill>
                  <a:schemeClr val="tx1"/>
                </a:solidFill>
              </a:rPr>
              <a:t>MASKING LEVEL DIFFERENCE:</a:t>
            </a:r>
          </a:p>
          <a:p>
            <a:pPr>
              <a:lnSpc>
                <a:spcPct val="80000"/>
              </a:lnSpc>
              <a:buFontTx/>
              <a:buBlip>
                <a:blip r:embed="rId3"/>
              </a:buBlip>
            </a:pPr>
            <a:endParaRPr lang="en-US" sz="2400">
              <a:solidFill>
                <a:schemeClr val="tx1"/>
              </a:solidFill>
            </a:endParaRP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This is a non speech test of binaural interaction. </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MLDs may be obtained to speech or tonal stimuli, and have been shown to be highly sensitive to brainstem dysfunction.</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MLDs can be obtained for either pure tones or speech. MLDs using pure tones are usually obtained at 500Hz. </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The masker is generally a narrow band of noise that centers around the test frequency. </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Typically a Bekesy type tracing method is used to obtain the thresholds.</a:t>
            </a:r>
          </a:p>
        </p:txBody>
      </p:sp>
      <p:sp>
        <p:nvSpPr>
          <p:cNvPr id="3" name="Slide Number Placeholder 5"/>
          <p:cNvSpPr>
            <a:spLocks noGrp="1"/>
          </p:cNvSpPr>
          <p:nvPr>
            <p:ph type="sldNum" sz="quarter" idx="12"/>
          </p:nvPr>
        </p:nvSpPr>
        <p:spPr/>
        <p:txBody>
          <a:bodyPr/>
          <a:lstStyle/>
          <a:p>
            <a:fld id="{FF611950-7411-4433-AF22-86725030E5B7}" type="slidenum">
              <a:rPr lang="en-US"/>
              <a:pPr/>
              <a:t>188</a:t>
            </a:fld>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5" name="Rectangle 3"/>
          <p:cNvSpPr>
            <a:spLocks noGrp="1" noChangeArrowheads="1"/>
          </p:cNvSpPr>
          <p:nvPr>
            <p:ph idx="1"/>
          </p:nvPr>
        </p:nvSpPr>
        <p:spPr>
          <a:xfrm>
            <a:off x="457200" y="1295400"/>
            <a:ext cx="8229600" cy="4830763"/>
          </a:xfrm>
        </p:spPr>
        <p:txBody>
          <a:bodyPr/>
          <a:lstStyle/>
          <a:p>
            <a:pPr>
              <a:lnSpc>
                <a:spcPct val="90000"/>
              </a:lnSpc>
              <a:buFontTx/>
              <a:buBlip>
                <a:blip r:embed="rId3"/>
              </a:buBlip>
            </a:pPr>
            <a:r>
              <a:rPr lang="en-US" sz="2400">
                <a:solidFill>
                  <a:schemeClr val="tx1"/>
                </a:solidFill>
              </a:rPr>
              <a:t>A listener’s performance on MLD testing will depend on the type of stimuli and the masker and the specific administration.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All MLD testing is designed to compare the listener’s signal threshold for a variety of masking conditions.</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MLD for pure tones may be as high as 10 to 15 dB depending on the frequency of the signal and the characteristics of the masking stimulus. The MLD for speech is typically smaller than that for pure tones.</a:t>
            </a:r>
          </a:p>
          <a:p>
            <a:pPr>
              <a:lnSpc>
                <a:spcPct val="9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9DCCA2F9-AFAD-494F-A40C-8FC82975A96F}" type="slidenum">
              <a:rPr lang="en-US"/>
              <a:pPr/>
              <a:t>189</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idx="1"/>
          </p:nvPr>
        </p:nvSpPr>
        <p:spPr>
          <a:xfrm>
            <a:off x="457200" y="609600"/>
            <a:ext cx="8229600" cy="5516563"/>
          </a:xfrm>
        </p:spPr>
        <p:txBody>
          <a:bodyPr/>
          <a:lstStyle/>
          <a:p>
            <a:pPr marL="609600" indent="-609600">
              <a:lnSpc>
                <a:spcPct val="80000"/>
              </a:lnSpc>
            </a:pPr>
            <a:r>
              <a:rPr lang="en-US" sz="2000" dirty="0">
                <a:solidFill>
                  <a:schemeClr val="tx1"/>
                </a:solidFill>
              </a:rPr>
              <a:t>There are many possible causes of APD. They can include </a:t>
            </a:r>
          </a:p>
          <a:p>
            <a:pPr marL="609600" indent="-609600">
              <a:lnSpc>
                <a:spcPct val="80000"/>
              </a:lnSpc>
            </a:pPr>
            <a:endParaRPr lang="en-US" sz="2000" dirty="0">
              <a:solidFill>
                <a:schemeClr val="tx1"/>
              </a:solidFill>
            </a:endParaRPr>
          </a:p>
          <a:p>
            <a:pPr marL="609600" indent="-609600">
              <a:lnSpc>
                <a:spcPct val="80000"/>
              </a:lnSpc>
              <a:buFont typeface="Wingdings" pitchFamily="2" charset="2"/>
              <a:buChar char="ü"/>
            </a:pPr>
            <a:r>
              <a:rPr lang="en-US" sz="2000" dirty="0">
                <a:solidFill>
                  <a:schemeClr val="tx1"/>
                </a:solidFill>
              </a:rPr>
              <a:t>head trauma,</a:t>
            </a:r>
          </a:p>
          <a:p>
            <a:pPr marL="609600" indent="-609600">
              <a:lnSpc>
                <a:spcPct val="80000"/>
              </a:lnSpc>
              <a:buFont typeface="Wingdings" pitchFamily="2" charset="2"/>
              <a:buChar char="ü"/>
            </a:pPr>
            <a:r>
              <a:rPr lang="en-US" sz="2000" dirty="0">
                <a:solidFill>
                  <a:schemeClr val="tx1"/>
                </a:solidFill>
              </a:rPr>
              <a:t>lead poisoning,</a:t>
            </a:r>
          </a:p>
          <a:p>
            <a:pPr marL="609600" indent="-609600">
              <a:lnSpc>
                <a:spcPct val="80000"/>
              </a:lnSpc>
              <a:buFont typeface="Wingdings" pitchFamily="2" charset="2"/>
              <a:buChar char="ü"/>
            </a:pPr>
            <a:r>
              <a:rPr lang="en-US" sz="2000" dirty="0">
                <a:solidFill>
                  <a:schemeClr val="tx1"/>
                </a:solidFill>
              </a:rPr>
              <a:t>chronic ear infections. </a:t>
            </a:r>
          </a:p>
          <a:p>
            <a:pPr marL="609600" indent="-609600">
              <a:lnSpc>
                <a:spcPct val="80000"/>
              </a:lnSpc>
              <a:buFont typeface="Wingdings" pitchFamily="2" charset="2"/>
              <a:buChar char="ü"/>
            </a:pPr>
            <a:endParaRPr lang="en-US" sz="2000" dirty="0">
              <a:solidFill>
                <a:schemeClr val="tx1"/>
              </a:solidFill>
            </a:endParaRPr>
          </a:p>
          <a:p>
            <a:pPr marL="609600" indent="-609600">
              <a:lnSpc>
                <a:spcPct val="80000"/>
              </a:lnSpc>
              <a:buFont typeface="Wingdings" pitchFamily="2" charset="2"/>
              <a:buNone/>
            </a:pPr>
            <a:r>
              <a:rPr lang="en-US" sz="2000" dirty="0">
                <a:solidFill>
                  <a:schemeClr val="tx1"/>
                </a:solidFill>
              </a:rPr>
              <a:t>It can also be inherited or genetic. Because there are many different possibilities, each person must be assessed individually.</a:t>
            </a:r>
          </a:p>
          <a:p>
            <a:pPr marL="609600" indent="-609600">
              <a:lnSpc>
                <a:spcPct val="80000"/>
              </a:lnSpc>
              <a:buFontTx/>
              <a:buNone/>
            </a:pPr>
            <a:endParaRPr lang="en-US" sz="2000" dirty="0">
              <a:solidFill>
                <a:schemeClr val="tx1"/>
              </a:solidFill>
            </a:endParaRPr>
          </a:p>
          <a:p>
            <a:pPr marL="609600" indent="-609600">
              <a:lnSpc>
                <a:spcPct val="80000"/>
              </a:lnSpc>
              <a:buFontTx/>
              <a:buNone/>
            </a:pPr>
            <a:r>
              <a:rPr lang="en-US" sz="2000" dirty="0">
                <a:solidFill>
                  <a:schemeClr val="tx1"/>
                </a:solidFill>
              </a:rPr>
              <a:t>CAPD may be associated with diseases, such as aphasia and Parkinson's. </a:t>
            </a:r>
          </a:p>
          <a:p>
            <a:pPr marL="609600" indent="-609600">
              <a:lnSpc>
                <a:spcPct val="80000"/>
              </a:lnSpc>
            </a:pPr>
            <a:endParaRPr lang="en-US" sz="2000" dirty="0">
              <a:solidFill>
                <a:schemeClr val="tx1"/>
              </a:solidFill>
            </a:endParaRPr>
          </a:p>
          <a:p>
            <a:pPr marL="609600" indent="-609600">
              <a:lnSpc>
                <a:spcPct val="80000"/>
              </a:lnSpc>
            </a:pPr>
            <a:r>
              <a:rPr lang="en-US" sz="2000" dirty="0">
                <a:solidFill>
                  <a:schemeClr val="tx1"/>
                </a:solidFill>
              </a:rPr>
              <a:t>In short..</a:t>
            </a:r>
          </a:p>
          <a:p>
            <a:pPr marL="609600" indent="-609600">
              <a:lnSpc>
                <a:spcPct val="80000"/>
              </a:lnSpc>
            </a:pPr>
            <a:endParaRPr lang="en-US" sz="2000" dirty="0">
              <a:solidFill>
                <a:schemeClr val="tx1"/>
              </a:solidFill>
            </a:endParaRPr>
          </a:p>
          <a:p>
            <a:pPr marL="609600" indent="-609600">
              <a:lnSpc>
                <a:spcPct val="80000"/>
              </a:lnSpc>
              <a:buFont typeface="Wingdings" pitchFamily="2" charset="2"/>
              <a:buChar char="Ä"/>
            </a:pPr>
            <a:r>
              <a:rPr lang="en-US" sz="2000" dirty="0">
                <a:solidFill>
                  <a:schemeClr val="tx1"/>
                </a:solidFill>
              </a:rPr>
              <a:t>Hereditary disorder. </a:t>
            </a:r>
          </a:p>
          <a:p>
            <a:pPr marL="609600" indent="-609600">
              <a:lnSpc>
                <a:spcPct val="80000"/>
              </a:lnSpc>
              <a:buFont typeface="Wingdings" pitchFamily="2" charset="2"/>
              <a:buChar char="Ä"/>
            </a:pPr>
            <a:r>
              <a:rPr lang="en-US" sz="2000" dirty="0">
                <a:solidFill>
                  <a:schemeClr val="tx1"/>
                </a:solidFill>
              </a:rPr>
              <a:t>Maturational delay. </a:t>
            </a:r>
          </a:p>
          <a:p>
            <a:pPr marL="609600" indent="-609600">
              <a:lnSpc>
                <a:spcPct val="80000"/>
              </a:lnSpc>
              <a:buFont typeface="Wingdings" pitchFamily="2" charset="2"/>
              <a:buChar char="Ä"/>
            </a:pPr>
            <a:r>
              <a:rPr lang="en-US" sz="2000" dirty="0">
                <a:solidFill>
                  <a:schemeClr val="tx1"/>
                </a:solidFill>
              </a:rPr>
              <a:t>Neurological basis. </a:t>
            </a:r>
          </a:p>
        </p:txBody>
      </p:sp>
      <p:sp>
        <p:nvSpPr>
          <p:cNvPr id="3" name="Slide Number Placeholder 5"/>
          <p:cNvSpPr>
            <a:spLocks noGrp="1"/>
          </p:cNvSpPr>
          <p:nvPr>
            <p:ph type="sldNum" sz="quarter" idx="12"/>
          </p:nvPr>
        </p:nvSpPr>
        <p:spPr/>
        <p:txBody>
          <a:bodyPr/>
          <a:lstStyle/>
          <a:p>
            <a:fld id="{18BBA33A-7778-42D6-9887-F1F410F030C1}" type="slidenum">
              <a:rPr lang="en-US"/>
              <a:pPr/>
              <a:t>19</a:t>
            </a:fld>
            <a:endParaRPr 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7" name="Rectangle 3"/>
          <p:cNvSpPr>
            <a:spLocks noGrp="1" noChangeArrowheads="1"/>
          </p:cNvSpPr>
          <p:nvPr>
            <p:ph idx="1"/>
          </p:nvPr>
        </p:nvSpPr>
        <p:spPr>
          <a:xfrm>
            <a:off x="533400" y="1066800"/>
            <a:ext cx="8229600" cy="3810000"/>
          </a:xfrm>
        </p:spPr>
        <p:txBody>
          <a:bodyPr/>
          <a:lstStyle/>
          <a:p>
            <a:pPr>
              <a:lnSpc>
                <a:spcPct val="90000"/>
              </a:lnSpc>
              <a:buFontTx/>
              <a:buBlip>
                <a:blip r:embed="rId3"/>
              </a:buBlip>
            </a:pPr>
            <a:r>
              <a:rPr lang="en-US" sz="2400">
                <a:solidFill>
                  <a:schemeClr val="tx1"/>
                </a:solidFill>
              </a:rPr>
              <a:t>In the test, the listener is given a printed list of the 10 spondees.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First testing in the SoNo condition is completed by routing one channel of the compact disc to one channel of the audiometer at a comfortable listening level (50dBHL).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The listener is asked to indicate which of the words was heard. </a:t>
            </a:r>
          </a:p>
          <a:p>
            <a:pPr>
              <a:lnSpc>
                <a:spcPct val="9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7098C1B8-B048-4680-AB70-A21C09541DAC}" type="slidenum">
              <a:rPr lang="en-US"/>
              <a:pPr/>
              <a:t>190</a:t>
            </a:fld>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1" name="Rectangle 3"/>
          <p:cNvSpPr>
            <a:spLocks noGrp="1" noChangeArrowheads="1"/>
          </p:cNvSpPr>
          <p:nvPr>
            <p:ph idx="1"/>
          </p:nvPr>
        </p:nvSpPr>
        <p:spPr>
          <a:xfrm>
            <a:off x="457200" y="838200"/>
            <a:ext cx="8229600" cy="5287963"/>
          </a:xfrm>
        </p:spPr>
        <p:txBody>
          <a:bodyPr/>
          <a:lstStyle/>
          <a:p>
            <a:pPr>
              <a:lnSpc>
                <a:spcPct val="80000"/>
              </a:lnSpc>
              <a:buFontTx/>
              <a:buBlip>
                <a:blip r:embed="rId3"/>
              </a:buBlip>
            </a:pPr>
            <a:r>
              <a:rPr lang="en-US" sz="2400">
                <a:solidFill>
                  <a:schemeClr val="tx1"/>
                </a:solidFill>
              </a:rPr>
              <a:t>Four words are presented for each of 16 signal-to-noise ratios, increasing in 2dB increments from 0dB S/N to -30dB S/N.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It should be noted that, due to the competing noise, clinician monitoring of the stimulus words is impossible; therefore the words have been imbedded in noise bursts which allow the clinician to keep track of when the stimulus is being presented.</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Testing in the S</a:t>
            </a:r>
            <a:r>
              <a:rPr lang="el-GR" sz="2400">
                <a:solidFill>
                  <a:schemeClr val="tx1"/>
                </a:solidFill>
                <a:cs typeface="Arial" charset="0"/>
              </a:rPr>
              <a:t>π</a:t>
            </a:r>
            <a:r>
              <a:rPr lang="en-US" sz="2400">
                <a:solidFill>
                  <a:schemeClr val="tx1"/>
                </a:solidFill>
                <a:cs typeface="Arial" charset="0"/>
              </a:rPr>
              <a:t>No condition is done by routing each channel of the compact disc to the corresponding channel of the audiometer (left channel to left earphone) at the same presentation level as SoNo condition and again, beginning with the 0 dB S/N condition.</a:t>
            </a:r>
          </a:p>
          <a:p>
            <a:pPr>
              <a:lnSpc>
                <a:spcPct val="80000"/>
              </a:lnSpc>
              <a:buFontTx/>
              <a:buBlip>
                <a:blip r:embed="rId3"/>
              </a:buBlip>
            </a:pPr>
            <a:endParaRPr lang="en-US" sz="2400">
              <a:solidFill>
                <a:schemeClr val="tx1"/>
              </a:solidFill>
              <a:cs typeface="Arial" charset="0"/>
            </a:endParaRPr>
          </a:p>
          <a:p>
            <a:pPr>
              <a:lnSpc>
                <a:spcPct val="80000"/>
              </a:lnSpc>
              <a:buFontTx/>
              <a:buBlip>
                <a:blip r:embed="rId3"/>
              </a:buBlip>
            </a:pPr>
            <a:endParaRPr lang="en-US" sz="2400">
              <a:solidFill>
                <a:schemeClr val="tx1"/>
              </a:solidFill>
            </a:endParaRPr>
          </a:p>
          <a:p>
            <a:pPr>
              <a:lnSpc>
                <a:spcPct val="80000"/>
              </a:lnSpc>
            </a:pPr>
            <a:endParaRPr lang="en-US" sz="2400">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C76ADD21-83FE-4C5F-B0BF-50EDEED65DE2}" type="slidenum">
              <a:rPr lang="en-US"/>
              <a:pPr/>
              <a:t>191</a:t>
            </a:fld>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9" name="Rectangle 3"/>
          <p:cNvSpPr>
            <a:spLocks noGrp="1" noChangeArrowheads="1"/>
          </p:cNvSpPr>
          <p:nvPr>
            <p:ph idx="1"/>
          </p:nvPr>
        </p:nvSpPr>
        <p:spPr>
          <a:xfrm>
            <a:off x="457200" y="1600200"/>
            <a:ext cx="8229600" cy="4800600"/>
          </a:xfrm>
        </p:spPr>
        <p:txBody>
          <a:bodyPr/>
          <a:lstStyle/>
          <a:p>
            <a:pPr>
              <a:lnSpc>
                <a:spcPct val="90000"/>
              </a:lnSpc>
              <a:buFontTx/>
              <a:buBlip>
                <a:blip r:embed="rId3"/>
              </a:buBlip>
            </a:pPr>
            <a:r>
              <a:rPr lang="en-US" sz="2400">
                <a:solidFill>
                  <a:schemeClr val="tx1"/>
                </a:solidFill>
                <a:cs typeface="Arial" charset="0"/>
              </a:rPr>
              <a:t>Testing continues until the listener fails to respond correctly to all words at two consecutive signal-to-noise ratios. Thresholds in both conditions are computed using the following equation:</a:t>
            </a:r>
          </a:p>
          <a:p>
            <a:pPr>
              <a:lnSpc>
                <a:spcPct val="90000"/>
              </a:lnSpc>
              <a:buFontTx/>
              <a:buNone/>
            </a:pPr>
            <a:endParaRPr lang="en-US" sz="2400">
              <a:solidFill>
                <a:schemeClr val="tx1"/>
              </a:solidFill>
              <a:cs typeface="Arial" charset="0"/>
            </a:endParaRPr>
          </a:p>
          <a:p>
            <a:pPr>
              <a:lnSpc>
                <a:spcPct val="90000"/>
              </a:lnSpc>
              <a:buFontTx/>
              <a:buNone/>
            </a:pPr>
            <a:r>
              <a:rPr lang="en-US" sz="2400">
                <a:solidFill>
                  <a:schemeClr val="tx1"/>
                </a:solidFill>
                <a:cs typeface="Arial" charset="0"/>
              </a:rPr>
              <a:t>Threshold= (dBHL) + 1- (number of words reported correctly/ 2)</a:t>
            </a:r>
          </a:p>
          <a:p>
            <a:pPr>
              <a:lnSpc>
                <a:spcPct val="90000"/>
              </a:lnSpc>
              <a:buFontTx/>
              <a:buNone/>
            </a:pPr>
            <a:endParaRPr lang="en-US" sz="2400">
              <a:solidFill>
                <a:schemeClr val="tx1"/>
              </a:solidFill>
              <a:cs typeface="Arial" charset="0"/>
            </a:endParaRPr>
          </a:p>
          <a:p>
            <a:pPr>
              <a:lnSpc>
                <a:spcPct val="90000"/>
              </a:lnSpc>
              <a:buFontTx/>
              <a:buNone/>
            </a:pPr>
            <a:r>
              <a:rPr lang="en-US" sz="2400">
                <a:solidFill>
                  <a:schemeClr val="tx1"/>
                </a:solidFill>
                <a:cs typeface="Arial" charset="0"/>
              </a:rPr>
              <a:t>The MLD is calculated by subtracting the threshold value obtained in the S</a:t>
            </a:r>
            <a:r>
              <a:rPr lang="el-GR" sz="2400">
                <a:solidFill>
                  <a:schemeClr val="tx1"/>
                </a:solidFill>
                <a:cs typeface="Arial" charset="0"/>
              </a:rPr>
              <a:t>π</a:t>
            </a:r>
            <a:r>
              <a:rPr lang="en-US" sz="2400">
                <a:solidFill>
                  <a:schemeClr val="tx1"/>
                </a:solidFill>
                <a:cs typeface="Arial" charset="0"/>
              </a:rPr>
              <a:t>No condition from that obtained in the SoNo condition. MLDs smaller than 5.5 dB should be considered abnormal for normal hearing listeners.</a:t>
            </a:r>
            <a:endParaRPr lang="el-GR" sz="2400">
              <a:solidFill>
                <a:schemeClr val="tx1"/>
              </a:solidFill>
              <a:cs typeface="Arial" charset="0"/>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4DDA7126-8E75-45CA-A98E-CD97242A0AC7}" type="slidenum">
              <a:rPr lang="en-US"/>
              <a:pPr/>
              <a:t>192</a:t>
            </a:fld>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idx="1"/>
          </p:nvPr>
        </p:nvSpPr>
        <p:spPr>
          <a:xfrm>
            <a:off x="533400" y="1066800"/>
            <a:ext cx="8229600" cy="3306763"/>
          </a:xfrm>
        </p:spPr>
        <p:txBody>
          <a:bodyPr/>
          <a:lstStyle/>
          <a:p>
            <a:pPr>
              <a:lnSpc>
                <a:spcPct val="80000"/>
              </a:lnSpc>
              <a:buFontTx/>
              <a:buBlip>
                <a:blip r:embed="rId3"/>
              </a:buBlip>
            </a:pPr>
            <a:r>
              <a:rPr lang="en-US" sz="2400">
                <a:solidFill>
                  <a:schemeClr val="tx1"/>
                </a:solidFill>
              </a:rPr>
              <a:t>Brainstem lesions have been shown to reduce or eliminate the MLD (Olsen &amp; Noffsinger, 1976). Cortical lesions, on the other hand, rarely affect MLDs (Cullen &amp; Thompson, 1976). </a:t>
            </a:r>
          </a:p>
          <a:p>
            <a:pPr>
              <a:lnSpc>
                <a:spcPct val="80000"/>
              </a:lnSpc>
              <a:buFontTx/>
              <a:buBlip>
                <a:blip r:embed="rId3"/>
              </a:buBlip>
            </a:pPr>
            <a:endParaRPr lang="en-US" sz="2400">
              <a:solidFill>
                <a:schemeClr val="tx1"/>
              </a:solidFill>
            </a:endParaRP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While the use of MLDs to study the response of the brainstem has proven to be significant and the site specific, it is important to remember that </a:t>
            </a:r>
            <a:r>
              <a:rPr lang="en-US" sz="2400" i="1">
                <a:solidFill>
                  <a:schemeClr val="tx1"/>
                </a:solidFill>
              </a:rPr>
              <a:t>peripheral effects can alter the MLD response.</a:t>
            </a:r>
          </a:p>
          <a:p>
            <a:pPr>
              <a:lnSpc>
                <a:spcPct val="80000"/>
              </a:lnSpc>
              <a:buFontTx/>
              <a:buBlip>
                <a:blip r:embed="rId3"/>
              </a:buBlip>
            </a:pPr>
            <a:endParaRPr lang="en-US" sz="2400" i="1">
              <a:solidFill>
                <a:schemeClr val="tx1"/>
              </a:solidFill>
            </a:endParaRPr>
          </a:p>
          <a:p>
            <a:pPr>
              <a:lnSpc>
                <a:spcPct val="80000"/>
              </a:lnSpc>
              <a:buFontTx/>
              <a:buBlip>
                <a:blip r:embed="rId3"/>
              </a:buBlip>
            </a:pPr>
            <a:endParaRPr lang="en-US" sz="2400" i="1">
              <a:solidFill>
                <a:schemeClr val="tx1"/>
              </a:solidFill>
            </a:endParaRPr>
          </a:p>
        </p:txBody>
      </p:sp>
      <p:sp>
        <p:nvSpPr>
          <p:cNvPr id="3" name="Slide Number Placeholder 5"/>
          <p:cNvSpPr>
            <a:spLocks noGrp="1"/>
          </p:cNvSpPr>
          <p:nvPr>
            <p:ph type="sldNum" sz="quarter" idx="12"/>
          </p:nvPr>
        </p:nvSpPr>
        <p:spPr/>
        <p:txBody>
          <a:bodyPr/>
          <a:lstStyle/>
          <a:p>
            <a:fld id="{385F44A2-DD06-45AB-9723-F8B89DB8198F}" type="slidenum">
              <a:rPr lang="en-US"/>
              <a:pPr/>
              <a:t>193</a:t>
            </a:fld>
            <a:endParaRPr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idx="1"/>
          </p:nvPr>
        </p:nvSpPr>
        <p:spPr>
          <a:xfrm>
            <a:off x="457200" y="1219200"/>
            <a:ext cx="8229600" cy="4343400"/>
          </a:xfrm>
        </p:spPr>
        <p:txBody>
          <a:bodyPr/>
          <a:lstStyle/>
          <a:p>
            <a:pPr>
              <a:lnSpc>
                <a:spcPct val="80000"/>
              </a:lnSpc>
              <a:buFontTx/>
              <a:buBlip>
                <a:blip r:embed="rId3"/>
              </a:buBlip>
            </a:pPr>
            <a:r>
              <a:rPr lang="en-US" sz="2400">
                <a:solidFill>
                  <a:schemeClr val="tx1"/>
                </a:solidFill>
              </a:rPr>
              <a:t>MLDs have been used to identify different types of presbycusis. Novak and Anderson (1982) found that older adults who were diagnosed as having “neural presbycusis” had significant reductions in the size of the MLDs. </a:t>
            </a:r>
          </a:p>
          <a:p>
            <a:pPr>
              <a:lnSpc>
                <a:spcPct val="80000"/>
              </a:lnSpc>
              <a:buFont typeface="Wingdings" pitchFamily="2" charset="2"/>
              <a:buChar char="Ä"/>
            </a:pPr>
            <a:endParaRPr lang="en-US" sz="2400">
              <a:solidFill>
                <a:schemeClr val="tx1"/>
              </a:solidFill>
            </a:endParaRPr>
          </a:p>
          <a:p>
            <a:pPr>
              <a:lnSpc>
                <a:spcPct val="80000"/>
              </a:lnSpc>
              <a:buFont typeface="Wingdings" pitchFamily="2" charset="2"/>
              <a:buChar char="Ä"/>
            </a:pPr>
            <a:r>
              <a:rPr lang="en-US" sz="2400">
                <a:solidFill>
                  <a:schemeClr val="tx1"/>
                </a:solidFill>
              </a:rPr>
              <a:t>However, when the test was done without external noise, the neural presbycusis group had slightly larger MLDs than they demonstrated with noise. </a:t>
            </a:r>
          </a:p>
          <a:p>
            <a:pPr>
              <a:lnSpc>
                <a:spcPct val="80000"/>
              </a:lnSpc>
              <a:buFont typeface="Wingdings" pitchFamily="2" charset="2"/>
              <a:buChar char="Ä"/>
            </a:pPr>
            <a:endParaRPr lang="en-US" sz="2400">
              <a:solidFill>
                <a:schemeClr val="tx1"/>
              </a:solidFill>
            </a:endParaRPr>
          </a:p>
          <a:p>
            <a:pPr>
              <a:lnSpc>
                <a:spcPct val="80000"/>
              </a:lnSpc>
              <a:buFont typeface="Wingdings" pitchFamily="2" charset="2"/>
              <a:buChar char="Ä"/>
            </a:pPr>
            <a:r>
              <a:rPr lang="en-US" sz="2400">
                <a:solidFill>
                  <a:schemeClr val="tx1"/>
                </a:solidFill>
              </a:rPr>
              <a:t>This finding seems to support the idea of increased internal noise in the subject with auditory neural involvement.</a:t>
            </a: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E04D819B-B0EA-4EA6-B0FB-FCD923B5FFFD}" type="slidenum">
              <a:rPr lang="en-US"/>
              <a:pPr/>
              <a:t>194</a:t>
            </a:fld>
            <a:endParaRPr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3"/>
          <p:cNvSpPr>
            <a:spLocks noGrp="1" noChangeArrowheads="1"/>
          </p:cNvSpPr>
          <p:nvPr>
            <p:ph idx="1"/>
          </p:nvPr>
        </p:nvSpPr>
        <p:spPr>
          <a:xfrm>
            <a:off x="533400" y="914400"/>
            <a:ext cx="8229600" cy="3078163"/>
          </a:xfrm>
        </p:spPr>
        <p:txBody>
          <a:bodyPr/>
          <a:lstStyle/>
          <a:p>
            <a:pPr>
              <a:lnSpc>
                <a:spcPct val="90000"/>
              </a:lnSpc>
              <a:buFontTx/>
              <a:buBlip>
                <a:blip r:embed="rId3"/>
              </a:buBlip>
            </a:pPr>
            <a:r>
              <a:rPr lang="en-US" sz="2400">
                <a:solidFill>
                  <a:schemeClr val="tx1"/>
                </a:solidFill>
              </a:rPr>
              <a:t>Nozz (1987) reported differences in the MLD as a function of maturation. MLDs have also been used in assessing children with learning disabilities. </a:t>
            </a:r>
          </a:p>
          <a:p>
            <a:pPr>
              <a:lnSpc>
                <a:spcPct val="90000"/>
              </a:lnSpc>
              <a:buFontTx/>
              <a:buBlip>
                <a:blip r:embed="rId3"/>
              </a:buBlip>
            </a:pPr>
            <a:endParaRPr lang="en-US" sz="2400">
              <a:solidFill>
                <a:schemeClr val="tx1"/>
              </a:solidFill>
            </a:endParaRP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Sweetow and Reddell (1978) found reduced MLD in children with suspected auditory perceptual problems.</a:t>
            </a:r>
          </a:p>
          <a:p>
            <a:pPr>
              <a:lnSpc>
                <a:spcPct val="9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F18FC9C6-7744-4822-97A0-F49FB6BAAD52}" type="slidenum">
              <a:rPr lang="en-US"/>
              <a:pPr/>
              <a:t>195</a:t>
            </a:fld>
            <a:endParaRPr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p:cNvSpPr>
            <a:spLocks noGrp="1" noChangeArrowheads="1"/>
          </p:cNvSpPr>
          <p:nvPr>
            <p:ph idx="1"/>
          </p:nvPr>
        </p:nvSpPr>
        <p:spPr>
          <a:xfrm>
            <a:off x="381000" y="381000"/>
            <a:ext cx="8229600" cy="6172200"/>
          </a:xfrm>
        </p:spPr>
        <p:txBody>
          <a:bodyPr/>
          <a:lstStyle/>
          <a:p>
            <a:pPr>
              <a:lnSpc>
                <a:spcPct val="80000"/>
              </a:lnSpc>
              <a:buFontTx/>
              <a:buBlip>
                <a:blip r:embed="rId3"/>
              </a:buBlip>
            </a:pPr>
            <a:r>
              <a:rPr lang="en-US" sz="2400">
                <a:solidFill>
                  <a:schemeClr val="tx1"/>
                </a:solidFill>
              </a:rPr>
              <a:t>Use of MLDs in the identification of auditory processing disorders:</a:t>
            </a:r>
          </a:p>
          <a:p>
            <a:pPr>
              <a:lnSpc>
                <a:spcPct val="80000"/>
              </a:lnSpc>
              <a:buFontTx/>
              <a:buNone/>
            </a:pPr>
            <a:endParaRPr lang="en-US" sz="2400">
              <a:solidFill>
                <a:schemeClr val="tx1"/>
              </a:solidFill>
            </a:endParaRPr>
          </a:p>
          <a:p>
            <a:pPr>
              <a:lnSpc>
                <a:spcPct val="80000"/>
              </a:lnSpc>
              <a:buFont typeface="Wingdings" pitchFamily="2" charset="2"/>
              <a:buChar char="ü"/>
            </a:pPr>
            <a:r>
              <a:rPr lang="en-US" sz="2400">
                <a:solidFill>
                  <a:schemeClr val="tx1"/>
                </a:solidFill>
              </a:rPr>
              <a:t>A study by Hall, Cokely and Grose (1988) suggests an added application of the MLDs that might be of great value in identifying auditory functions critical to auditory processing development. Subjects with the ability to combine monaural and binaural auditory information appear to have better auditory processing skills than subjects who are unable to do so.</a:t>
            </a:r>
          </a:p>
          <a:p>
            <a:pPr>
              <a:lnSpc>
                <a:spcPct val="80000"/>
              </a:lnSpc>
              <a:buFont typeface="Wingdings" pitchFamily="2" charset="2"/>
              <a:buChar char="ü"/>
            </a:pPr>
            <a:endParaRPr lang="en-US" sz="2400">
              <a:solidFill>
                <a:schemeClr val="tx1"/>
              </a:solidFill>
            </a:endParaRPr>
          </a:p>
          <a:p>
            <a:pPr>
              <a:lnSpc>
                <a:spcPct val="80000"/>
              </a:lnSpc>
              <a:buFont typeface="Wingdings" pitchFamily="2" charset="2"/>
              <a:buChar char="ü"/>
            </a:pPr>
            <a:r>
              <a:rPr lang="en-US" sz="2400">
                <a:solidFill>
                  <a:schemeClr val="tx1"/>
                </a:solidFill>
              </a:rPr>
              <a:t>Goldstein and Stevens (1975) suggested that MLDs represent a component of auditory processing.</a:t>
            </a:r>
          </a:p>
          <a:p>
            <a:pPr>
              <a:lnSpc>
                <a:spcPct val="80000"/>
              </a:lnSpc>
              <a:buFont typeface="Wingdings" pitchFamily="2" charset="2"/>
              <a:buChar char="ü"/>
            </a:pPr>
            <a:endParaRPr lang="en-US" sz="2400">
              <a:solidFill>
                <a:schemeClr val="tx1"/>
              </a:solidFill>
            </a:endParaRPr>
          </a:p>
          <a:p>
            <a:pPr>
              <a:lnSpc>
                <a:spcPct val="80000"/>
              </a:lnSpc>
              <a:buFont typeface="Wingdings" pitchFamily="2" charset="2"/>
              <a:buChar char="ü"/>
            </a:pPr>
            <a:r>
              <a:rPr lang="en-US" sz="2400">
                <a:solidFill>
                  <a:schemeClr val="tx1"/>
                </a:solidFill>
              </a:rPr>
              <a:t>Kramer, Green and Guitar (1987) found that subjects who stutter had smaller MLDs than non stutterers. Thus interpreting that subjects who stutter have poorer auditory processing ability than non stutterers and probably have more difficulty with temporal processing.</a:t>
            </a:r>
          </a:p>
          <a:p>
            <a:pPr>
              <a:lnSpc>
                <a:spcPct val="80000"/>
              </a:lnSpc>
            </a:pPr>
            <a:endParaRPr lang="en-US" sz="2400">
              <a:solidFill>
                <a:schemeClr val="tx1"/>
              </a:solidFill>
            </a:endParaRPr>
          </a:p>
          <a:p>
            <a:pPr>
              <a:lnSpc>
                <a:spcPct val="80000"/>
              </a:lnSpc>
            </a:pPr>
            <a:endParaRPr lang="en-US" sz="2400">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C786A7B0-BB10-4AAE-A567-0C0997512A0F}" type="slidenum">
              <a:rPr lang="en-US"/>
              <a:pPr/>
              <a:t>196</a:t>
            </a:fld>
            <a:endParaRPr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83" name="Group 71"/>
          <p:cNvGraphicFramePr>
            <a:graphicFrameLocks noGrp="1"/>
          </p:cNvGraphicFramePr>
          <p:nvPr>
            <p:ph type="tbl" idx="1"/>
          </p:nvPr>
        </p:nvGraphicFramePr>
        <p:xfrm>
          <a:off x="381000" y="685800"/>
          <a:ext cx="8229600" cy="5715001"/>
        </p:xfrm>
        <a:graphic>
          <a:graphicData uri="http://schemas.openxmlformats.org/drawingml/2006/table">
            <a:tbl>
              <a:tblPr/>
              <a:tblGrid>
                <a:gridCol w="990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955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SR.NO.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PROCESSESS ASSESSED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SENSITIVE 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84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660066"/>
                          </a:solidFill>
                          <a:effectLst/>
                          <a:latin typeface="Arial" charset="0"/>
                        </a:rPr>
                        <a:t>RAPID ALTERNATING SPEECH PERCEPTION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19B2D1"/>
                          </a:solidFill>
                          <a:effectLst/>
                          <a:latin typeface="Arial" charset="0"/>
                        </a:rPr>
                        <a:t>Binaural Interaction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D60093"/>
                          </a:solidFill>
                          <a:effectLst/>
                          <a:latin typeface="Arial" charset="0"/>
                        </a:rPr>
                        <a:t>Questionable sensitivity to lower brainstem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660066"/>
                          </a:solidFill>
                          <a:effectLst/>
                          <a:latin typeface="Arial" charset="0"/>
                        </a:rPr>
                        <a:t>BINAURAL FUSION (band-pass)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19B2D1"/>
                          </a:solidFill>
                          <a:effectLst/>
                          <a:latin typeface="Arial" charset="0"/>
                        </a:rPr>
                        <a:t>Binaural Interaction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19B2D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D60093"/>
                          </a:solidFill>
                          <a:effectLst/>
                          <a:latin typeface="Arial" charset="0"/>
                        </a:rPr>
                        <a:t>Lower brainstem lesions, dyslexia. Learning disabilities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5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660066"/>
                          </a:solidFill>
                          <a:effectLst/>
                          <a:latin typeface="Arial" charset="0"/>
                        </a:rPr>
                        <a:t>BINAURAL FUSION (CVC)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19B2D1"/>
                          </a:solidFill>
                          <a:effectLst/>
                          <a:latin typeface="Arial" charset="0"/>
                        </a:rPr>
                        <a:t>Binaural Interaction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19B2D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D60093"/>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25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660066"/>
                          </a:solidFill>
                          <a:effectLst/>
                          <a:latin typeface="Arial" charset="0"/>
                        </a:rPr>
                        <a:t>INTERAURAL JNDs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19B2D1"/>
                          </a:solidFill>
                          <a:effectLst/>
                          <a:latin typeface="Arial" charset="0"/>
                        </a:rPr>
                        <a:t>Binaural Interaction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19B2D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D60093"/>
                          </a:solidFill>
                          <a:effectLst/>
                          <a:latin typeface="Arial" charset="0"/>
                        </a:rPr>
                        <a:t>Brainstem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4" name="Slide Number Placeholder 5"/>
          <p:cNvSpPr>
            <a:spLocks noGrp="1"/>
          </p:cNvSpPr>
          <p:nvPr>
            <p:ph type="sldNum" sz="quarter" idx="12"/>
          </p:nvPr>
        </p:nvSpPr>
        <p:spPr/>
        <p:txBody>
          <a:bodyPr/>
          <a:lstStyle/>
          <a:p>
            <a:fld id="{F4073949-5365-4570-9401-B053091AC0FF}" type="slidenum">
              <a:rPr lang="en-US"/>
              <a:pPr/>
              <a:t>197</a:t>
            </a:fld>
            <a:endParaRPr 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20" name="Rectangle 4"/>
          <p:cNvSpPr>
            <a:spLocks noGrp="1" noChangeArrowheads="1"/>
          </p:cNvSpPr>
          <p:nvPr>
            <p:ph type="ctrTitle"/>
          </p:nvPr>
        </p:nvSpPr>
        <p:spPr/>
        <p:txBody>
          <a:bodyPr/>
          <a:lstStyle/>
          <a:p>
            <a:r>
              <a:rPr lang="en-US" dirty="0">
                <a:solidFill>
                  <a:schemeClr val="tx1"/>
                </a:solidFill>
              </a:rPr>
              <a:t>TEMPORAL PROCESSING TESTS</a:t>
            </a:r>
          </a:p>
        </p:txBody>
      </p:sp>
      <p:sp>
        <p:nvSpPr>
          <p:cNvPr id="495621" name="Rectangle 5"/>
          <p:cNvSpPr>
            <a:spLocks noGrp="1" noChangeArrowheads="1"/>
          </p:cNvSpPr>
          <p:nvPr>
            <p:ph type="subTitle" idx="1"/>
          </p:nvPr>
        </p:nvSpPr>
        <p:spPr/>
        <p:txBody>
          <a:bodyPr/>
          <a:lstStyle/>
          <a:p>
            <a:pPr marL="609600" indent="-609600" algn="l">
              <a:lnSpc>
                <a:spcPct val="90000"/>
              </a:lnSpc>
              <a:buFontTx/>
              <a:buAutoNum type="arabicPeriod"/>
            </a:pPr>
            <a:r>
              <a:rPr lang="en-US" sz="2400">
                <a:solidFill>
                  <a:schemeClr val="tx1"/>
                </a:solidFill>
              </a:rPr>
              <a:t>Pitch Pattern Sequence Test (PPST)</a:t>
            </a:r>
          </a:p>
          <a:p>
            <a:pPr marL="609600" indent="-609600" algn="l">
              <a:lnSpc>
                <a:spcPct val="90000"/>
              </a:lnSpc>
              <a:buFontTx/>
              <a:buAutoNum type="arabicPeriod"/>
            </a:pPr>
            <a:r>
              <a:rPr lang="en-US" sz="2400">
                <a:solidFill>
                  <a:schemeClr val="tx1"/>
                </a:solidFill>
              </a:rPr>
              <a:t>Duration Pattern Test (DPT)</a:t>
            </a:r>
          </a:p>
          <a:p>
            <a:pPr marL="609600" indent="-609600" algn="l">
              <a:lnSpc>
                <a:spcPct val="90000"/>
              </a:lnSpc>
              <a:buFontTx/>
              <a:buAutoNum type="arabicPeriod"/>
            </a:pPr>
            <a:r>
              <a:rPr lang="en-US" sz="2400">
                <a:solidFill>
                  <a:schemeClr val="tx1"/>
                </a:solidFill>
              </a:rPr>
              <a:t>Psychoacoustic Pattern Discrimination Test (PPDT)</a:t>
            </a:r>
          </a:p>
        </p:txBody>
      </p:sp>
      <p:sp>
        <p:nvSpPr>
          <p:cNvPr id="4" name="Slide Number Placeholder 5"/>
          <p:cNvSpPr>
            <a:spLocks noGrp="1"/>
          </p:cNvSpPr>
          <p:nvPr>
            <p:ph type="sldNum" sz="quarter" idx="12"/>
          </p:nvPr>
        </p:nvSpPr>
        <p:spPr/>
        <p:txBody>
          <a:bodyPr/>
          <a:lstStyle/>
          <a:p>
            <a:fld id="{932CAF5F-9340-4B4B-9A9B-AC5BEFB0F661}" type="slidenum">
              <a:rPr lang="en-US"/>
              <a:pPr/>
              <a:t>198</a:t>
            </a:fld>
            <a:endParaRPr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1" name="Rectangle 3"/>
          <p:cNvSpPr>
            <a:spLocks noGrp="1" noChangeArrowheads="1"/>
          </p:cNvSpPr>
          <p:nvPr>
            <p:ph idx="1"/>
          </p:nvPr>
        </p:nvSpPr>
        <p:spPr>
          <a:xfrm>
            <a:off x="533400" y="1676400"/>
            <a:ext cx="8229600" cy="3154363"/>
          </a:xfrm>
        </p:spPr>
        <p:txBody>
          <a:bodyPr/>
          <a:lstStyle/>
          <a:p>
            <a:pPr>
              <a:lnSpc>
                <a:spcPct val="80000"/>
              </a:lnSpc>
              <a:buFontTx/>
              <a:buBlip>
                <a:blip r:embed="rId3"/>
              </a:buBlip>
            </a:pPr>
            <a:r>
              <a:rPr lang="en-US" sz="2400" dirty="0">
                <a:solidFill>
                  <a:schemeClr val="tx1"/>
                </a:solidFill>
              </a:rPr>
              <a:t>Tests requiring the subject to make auditory discriminations on the basis of temporal ordering or sequencing have been used for many years.</a:t>
            </a:r>
          </a:p>
          <a:p>
            <a:pPr>
              <a:lnSpc>
                <a:spcPct val="80000"/>
              </a:lnSpc>
              <a:buFontTx/>
              <a:buBlip>
                <a:blip r:embed="rId3"/>
              </a:buBlip>
            </a:pPr>
            <a:endParaRPr lang="en-US" sz="2400" dirty="0">
              <a:solidFill>
                <a:schemeClr val="tx1"/>
              </a:solidFill>
            </a:endParaRPr>
          </a:p>
          <a:p>
            <a:pPr>
              <a:lnSpc>
                <a:spcPct val="80000"/>
              </a:lnSpc>
              <a:buFontTx/>
              <a:buBlip>
                <a:blip r:embed="rId3"/>
              </a:buBlip>
            </a:pPr>
            <a:r>
              <a:rPr lang="en-US" sz="2400" dirty="0">
                <a:solidFill>
                  <a:schemeClr val="tx1"/>
                </a:solidFill>
              </a:rPr>
              <a:t>Speech, noise and tones have all been used as test signals. The variables  studied are: tonal frequency, intensity, rate of presentation, sequence of presentation, duration of components, intervals between presentations.</a:t>
            </a:r>
          </a:p>
          <a:p>
            <a:pPr>
              <a:lnSpc>
                <a:spcPct val="80000"/>
              </a:lnSpc>
              <a:buFontTx/>
              <a:buBlip>
                <a:blip r:embed="rId3"/>
              </a:buBlip>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59DC51A6-261C-4E7D-B9F0-EDF80EA0A274}" type="slidenum">
              <a:rPr lang="en-US"/>
              <a:pPr/>
              <a:t>199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457200" y="1143000"/>
            <a:ext cx="8229600" cy="4983163"/>
          </a:xfrm>
        </p:spPr>
        <p:txBody>
          <a:bodyPr/>
          <a:lstStyle/>
          <a:p>
            <a:pPr>
              <a:lnSpc>
                <a:spcPct val="80000"/>
              </a:lnSpc>
            </a:pPr>
            <a:r>
              <a:rPr lang="en-US" sz="2400" i="1" dirty="0">
                <a:solidFill>
                  <a:schemeClr val="tx1"/>
                </a:solidFill>
              </a:rPr>
              <a:t>Auditory processing disorder, sometimes called a central auditory processing disorder, has been defined as:</a:t>
            </a:r>
          </a:p>
          <a:p>
            <a:pPr>
              <a:lnSpc>
                <a:spcPct val="80000"/>
              </a:lnSpc>
            </a:pPr>
            <a:endParaRPr lang="en-US" sz="2400" i="1" dirty="0">
              <a:solidFill>
                <a:schemeClr val="tx1"/>
              </a:solidFill>
            </a:endParaRPr>
          </a:p>
          <a:p>
            <a:pPr>
              <a:lnSpc>
                <a:spcPct val="80000"/>
              </a:lnSpc>
            </a:pPr>
            <a:endParaRPr lang="en-US" sz="2400" i="1" dirty="0">
              <a:solidFill>
                <a:schemeClr val="tx1"/>
              </a:solidFill>
            </a:endParaRPr>
          </a:p>
          <a:p>
            <a:pPr>
              <a:lnSpc>
                <a:spcPct val="80000"/>
              </a:lnSpc>
              <a:buFontTx/>
              <a:buNone/>
            </a:pPr>
            <a:r>
              <a:rPr lang="en-US" sz="2000" i="1" dirty="0">
                <a:solidFill>
                  <a:schemeClr val="tx1"/>
                </a:solidFill>
              </a:rPr>
              <a:t>“ ... A central auditory processing disorder is not really a hearing impairment of reception and reduced hearing sensitivity. Instead, a central auditory problem causes difficulty in understanding the meaning of incoming sounds ... Sounds get into the auditory system, but the brain is unable to interpret efficiently or at all, the meaning of sounds ... in an extreme case, meaningful sounds can not be differentiated from non-meaningful sounds." (Flexer,1994).</a:t>
            </a:r>
            <a:endParaRPr lang="en-US" sz="2000" dirty="0">
              <a:solidFill>
                <a:schemeClr val="tx1"/>
              </a:solidFill>
            </a:endParaRP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FA822B72-9224-40C3-A2B1-E4BC67402386}" type="slidenum">
              <a:rPr lang="en-US"/>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solidFill>
                  <a:schemeClr val="tx1"/>
                </a:solidFill>
              </a:rPr>
              <a:t>Diagnosis </a:t>
            </a:r>
          </a:p>
        </p:txBody>
      </p:sp>
      <p:sp>
        <p:nvSpPr>
          <p:cNvPr id="119811" name="Rectangle 3"/>
          <p:cNvSpPr>
            <a:spLocks noGrp="1" noChangeArrowheads="1"/>
          </p:cNvSpPr>
          <p:nvPr>
            <p:ph idx="1"/>
          </p:nvPr>
        </p:nvSpPr>
        <p:spPr>
          <a:xfrm>
            <a:off x="457200" y="2133600"/>
            <a:ext cx="8229600" cy="2667000"/>
          </a:xfrm>
        </p:spPr>
        <p:txBody>
          <a:bodyPr/>
          <a:lstStyle/>
          <a:p>
            <a:pPr>
              <a:lnSpc>
                <a:spcPct val="80000"/>
              </a:lnSpc>
            </a:pPr>
            <a:r>
              <a:rPr lang="en-US" sz="2000" dirty="0">
                <a:solidFill>
                  <a:schemeClr val="tx1"/>
                </a:solidFill>
              </a:rPr>
              <a:t>Given the complexity of auditory processing disorders, it is important to involve a multidisciplinary team including psychologists, physicians, teachers, parents, and of course, audiologists and speech-language pathologists. </a:t>
            </a:r>
          </a:p>
          <a:p>
            <a:pPr>
              <a:lnSpc>
                <a:spcPct val="80000"/>
              </a:lnSpc>
            </a:pPr>
            <a:endParaRPr lang="en-US" sz="2000" dirty="0">
              <a:solidFill>
                <a:schemeClr val="tx1"/>
              </a:solidFill>
            </a:endParaRPr>
          </a:p>
          <a:p>
            <a:pPr>
              <a:lnSpc>
                <a:spcPct val="80000"/>
              </a:lnSpc>
            </a:pPr>
            <a:r>
              <a:rPr lang="en-US" sz="2000" dirty="0">
                <a:solidFill>
                  <a:schemeClr val="tx1"/>
                </a:solidFill>
              </a:rPr>
              <a:t>Audiologists diagnose the presence of APD (hearing and processing problems), and speech-language pathologists evaluate a child's perception of speech and receptive- expressive language use. </a:t>
            </a:r>
          </a:p>
          <a:p>
            <a:pPr>
              <a:lnSpc>
                <a:spcPct val="80000"/>
              </a:lnSpc>
            </a:pPr>
            <a:endParaRPr lang="en-US" sz="2000" dirty="0">
              <a:solidFill>
                <a:schemeClr val="tx1"/>
              </a:solidFill>
            </a:endParaRPr>
          </a:p>
          <a:p>
            <a:pPr>
              <a:lnSpc>
                <a:spcPct val="80000"/>
              </a:lnSpc>
            </a:pPr>
            <a:endParaRPr lang="en-US" sz="2000" b="1" dirty="0">
              <a:solidFill>
                <a:schemeClr val="tx1"/>
              </a:solidFill>
            </a:endParaRPr>
          </a:p>
        </p:txBody>
      </p:sp>
      <p:sp>
        <p:nvSpPr>
          <p:cNvPr id="4" name="Slide Number Placeholder 5"/>
          <p:cNvSpPr>
            <a:spLocks noGrp="1"/>
          </p:cNvSpPr>
          <p:nvPr>
            <p:ph type="sldNum" sz="quarter" idx="12"/>
          </p:nvPr>
        </p:nvSpPr>
        <p:spPr/>
        <p:txBody>
          <a:bodyPr/>
          <a:lstStyle/>
          <a:p>
            <a:fld id="{5CE5F51E-FC25-4EE6-9D52-8F795D26FDC5}" type="slidenum">
              <a:rPr lang="en-US"/>
              <a:pPr/>
              <a:t>20</a:t>
            </a:fld>
            <a:endParaRPr lang="en-US"/>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9" name="Rectangle 3"/>
          <p:cNvSpPr>
            <a:spLocks noGrp="1" noChangeArrowheads="1"/>
          </p:cNvSpPr>
          <p:nvPr>
            <p:ph idx="1"/>
          </p:nvPr>
        </p:nvSpPr>
        <p:spPr>
          <a:xfrm>
            <a:off x="457200" y="1600200"/>
            <a:ext cx="8229600" cy="3840163"/>
          </a:xfrm>
        </p:spPr>
        <p:txBody>
          <a:bodyPr/>
          <a:lstStyle/>
          <a:p>
            <a:pPr>
              <a:lnSpc>
                <a:spcPct val="90000"/>
              </a:lnSpc>
              <a:buFontTx/>
              <a:buBlip>
                <a:blip r:embed="rId3"/>
              </a:buBlip>
            </a:pPr>
            <a:r>
              <a:rPr lang="en-US" sz="2400" dirty="0">
                <a:solidFill>
                  <a:schemeClr val="tx1"/>
                </a:solidFill>
              </a:rPr>
              <a:t>The overall goal of these studies has been to determine the behavioral limits of the auditory /neural system in making these discriminations and to isolate the neural centers that might mediate this capability. </a:t>
            </a:r>
          </a:p>
          <a:p>
            <a:pPr>
              <a:lnSpc>
                <a:spcPct val="90000"/>
              </a:lnSpc>
              <a:buFontTx/>
              <a:buBlip>
                <a:blip r:embed="rId3"/>
              </a:buBlip>
            </a:pPr>
            <a:endParaRPr lang="en-US" sz="2400" dirty="0">
              <a:solidFill>
                <a:schemeClr val="tx1"/>
              </a:solidFill>
            </a:endParaRPr>
          </a:p>
          <a:p>
            <a:pPr>
              <a:lnSpc>
                <a:spcPct val="90000"/>
              </a:lnSpc>
              <a:buFontTx/>
              <a:buBlip>
                <a:blip r:embed="rId3"/>
              </a:buBlip>
            </a:pPr>
            <a:r>
              <a:rPr lang="en-US" sz="2400" dirty="0">
                <a:solidFill>
                  <a:schemeClr val="tx1"/>
                </a:solidFill>
              </a:rPr>
              <a:t>Temporal processing tasks, particularly temporal integration, two-tone ordering, gap-detection and brief-tone tasks have been used for several years to investigate lesion effects on temporal aspects of audition.</a:t>
            </a:r>
          </a:p>
          <a:p>
            <a:pPr>
              <a:lnSpc>
                <a:spcPct val="90000"/>
              </a:lnSpc>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1014BBF1-0C92-4905-BCAD-8CC731241994}" type="slidenum">
              <a:rPr lang="en-US"/>
              <a:pPr/>
              <a:t>200</a:t>
            </a:fld>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Rectangle 3"/>
          <p:cNvSpPr>
            <a:spLocks noGrp="1" noChangeArrowheads="1"/>
          </p:cNvSpPr>
          <p:nvPr>
            <p:ph idx="1"/>
          </p:nvPr>
        </p:nvSpPr>
        <p:spPr>
          <a:xfrm>
            <a:off x="457200" y="762000"/>
            <a:ext cx="8229600" cy="5364163"/>
          </a:xfrm>
        </p:spPr>
        <p:txBody>
          <a:bodyPr/>
          <a:lstStyle/>
          <a:p>
            <a:pPr marL="609600" indent="-609600">
              <a:lnSpc>
                <a:spcPct val="80000"/>
              </a:lnSpc>
              <a:buFontTx/>
              <a:buAutoNum type="alphaUcPeriod"/>
            </a:pPr>
            <a:r>
              <a:rPr lang="en-US" sz="2400" dirty="0">
                <a:solidFill>
                  <a:schemeClr val="tx1"/>
                </a:solidFill>
              </a:rPr>
              <a:t>PITCH PATTERN SEQUENCE TEST (PPST)</a:t>
            </a:r>
          </a:p>
          <a:p>
            <a:pPr marL="609600" indent="-609600">
              <a:lnSpc>
                <a:spcPct val="80000"/>
              </a:lnSpc>
              <a:buFontTx/>
              <a:buNone/>
            </a:pPr>
            <a:r>
              <a:rPr lang="en-US" sz="2400" dirty="0">
                <a:solidFill>
                  <a:schemeClr val="tx1"/>
                </a:solidFill>
              </a:rPr>
              <a:t> </a:t>
            </a:r>
          </a:p>
          <a:p>
            <a:pPr marL="609600" indent="-609600">
              <a:lnSpc>
                <a:spcPct val="80000"/>
              </a:lnSpc>
              <a:buFontTx/>
              <a:buBlip>
                <a:blip r:embed="rId3"/>
              </a:buBlip>
            </a:pPr>
            <a:r>
              <a:rPr lang="en-US" sz="2400" dirty="0">
                <a:solidFill>
                  <a:schemeClr val="tx1"/>
                </a:solidFill>
              </a:rPr>
              <a:t>Given by Pinheiro and </a:t>
            </a:r>
            <a:r>
              <a:rPr lang="en-US" sz="2400" dirty="0" err="1">
                <a:solidFill>
                  <a:schemeClr val="tx1"/>
                </a:solidFill>
              </a:rPr>
              <a:t>Ptacek</a:t>
            </a:r>
            <a:r>
              <a:rPr lang="en-US" sz="2400" dirty="0">
                <a:solidFill>
                  <a:schemeClr val="tx1"/>
                </a:solidFill>
              </a:rPr>
              <a:t>, 1971</a:t>
            </a:r>
          </a:p>
          <a:p>
            <a:pPr marL="609600" indent="-609600">
              <a:lnSpc>
                <a:spcPct val="80000"/>
              </a:lnSpc>
              <a:buFontTx/>
              <a:buBlip>
                <a:blip r:embed="rId3"/>
              </a:buBlip>
            </a:pPr>
            <a:endParaRPr lang="en-US" sz="2400" dirty="0">
              <a:solidFill>
                <a:schemeClr val="tx1"/>
              </a:solidFill>
            </a:endParaRPr>
          </a:p>
          <a:p>
            <a:pPr marL="609600" indent="-609600">
              <a:lnSpc>
                <a:spcPct val="80000"/>
              </a:lnSpc>
              <a:buFontTx/>
              <a:buBlip>
                <a:blip r:embed="rId3"/>
              </a:buBlip>
            </a:pPr>
            <a:r>
              <a:rPr lang="en-US" sz="2400" dirty="0">
                <a:solidFill>
                  <a:schemeClr val="tx1"/>
                </a:solidFill>
              </a:rPr>
              <a:t>Assess: Frequency discrimination, temporal ordering, linguistic labeling</a:t>
            </a:r>
          </a:p>
          <a:p>
            <a:pPr marL="609600" indent="-609600">
              <a:lnSpc>
                <a:spcPct val="80000"/>
              </a:lnSpc>
              <a:buFontTx/>
              <a:buBlip>
                <a:blip r:embed="rId3"/>
              </a:buBlip>
            </a:pPr>
            <a:endParaRPr lang="en-US" sz="2400" dirty="0">
              <a:solidFill>
                <a:schemeClr val="tx1"/>
              </a:solidFill>
            </a:endParaRPr>
          </a:p>
          <a:p>
            <a:pPr marL="609600" indent="-609600">
              <a:lnSpc>
                <a:spcPct val="80000"/>
              </a:lnSpc>
              <a:buFontTx/>
              <a:buBlip>
                <a:blip r:embed="rId3"/>
              </a:buBlip>
            </a:pPr>
            <a:r>
              <a:rPr lang="en-US" sz="2400" dirty="0">
                <a:solidFill>
                  <a:schemeClr val="tx1"/>
                </a:solidFill>
              </a:rPr>
              <a:t>Sensitive to: Cerebral hemisphere lesions, interhemispheric transfer (corpus callosum function); (May also be sensitive to neuromaturation in the child with a learning disability by indicating the degree of </a:t>
            </a:r>
            <a:r>
              <a:rPr lang="en-US" sz="2400" dirty="0" err="1">
                <a:solidFill>
                  <a:schemeClr val="tx1"/>
                </a:solidFill>
              </a:rPr>
              <a:t>mylenation</a:t>
            </a:r>
            <a:r>
              <a:rPr lang="en-US" sz="2400" dirty="0">
                <a:solidFill>
                  <a:schemeClr val="tx1"/>
                </a:solidFill>
              </a:rPr>
              <a:t> of the corpus callosum.)</a:t>
            </a:r>
          </a:p>
          <a:p>
            <a:pPr marL="609600" indent="-609600">
              <a:lnSpc>
                <a:spcPct val="80000"/>
              </a:lnSpc>
              <a:buFontTx/>
              <a:buBlip>
                <a:blip r:embed="rId3"/>
              </a:buBlip>
            </a:pPr>
            <a:r>
              <a:rPr lang="en-US" sz="2400" dirty="0">
                <a:solidFill>
                  <a:schemeClr val="tx1"/>
                </a:solidFill>
              </a:rPr>
              <a:t>Presentation Level: 50 </a:t>
            </a:r>
            <a:r>
              <a:rPr lang="en-US" sz="2400" dirty="0" err="1">
                <a:solidFill>
                  <a:schemeClr val="tx1"/>
                </a:solidFill>
              </a:rPr>
              <a:t>dBSL</a:t>
            </a:r>
            <a:r>
              <a:rPr lang="en-US" sz="2400" dirty="0">
                <a:solidFill>
                  <a:schemeClr val="tx1"/>
                </a:solidFill>
              </a:rPr>
              <a:t> (re:1000Hz threshold)</a:t>
            </a:r>
          </a:p>
          <a:p>
            <a:pPr marL="609600" indent="-609600">
              <a:lnSpc>
                <a:spcPct val="80000"/>
              </a:lnSpc>
              <a:buFontTx/>
              <a:buBlip>
                <a:blip r:embed="rId3"/>
              </a:buBlip>
            </a:pPr>
            <a:r>
              <a:rPr lang="en-US" sz="2400" dirty="0">
                <a:solidFill>
                  <a:schemeClr val="tx1"/>
                </a:solidFill>
              </a:rPr>
              <a:t>It was initially designed to investigate pitch pattern perception  and temporal sequencing abilities in the listener.</a:t>
            </a:r>
          </a:p>
        </p:txBody>
      </p:sp>
      <p:sp>
        <p:nvSpPr>
          <p:cNvPr id="3" name="Slide Number Placeholder 5"/>
          <p:cNvSpPr>
            <a:spLocks noGrp="1"/>
          </p:cNvSpPr>
          <p:nvPr>
            <p:ph type="sldNum" sz="quarter" idx="12"/>
          </p:nvPr>
        </p:nvSpPr>
        <p:spPr/>
        <p:txBody>
          <a:bodyPr/>
          <a:lstStyle/>
          <a:p>
            <a:fld id="{E78DEA2D-EF6D-4E33-A3D7-2FFB27D6927A}" type="slidenum">
              <a:rPr lang="en-US"/>
              <a:pPr/>
              <a:t>201</a:t>
            </a:fld>
            <a:endParaRPr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5" name="Rectangle 3"/>
          <p:cNvSpPr>
            <a:spLocks noGrp="1" noChangeArrowheads="1"/>
          </p:cNvSpPr>
          <p:nvPr>
            <p:ph idx="1"/>
          </p:nvPr>
        </p:nvSpPr>
        <p:spPr>
          <a:xfrm>
            <a:off x="533400" y="1371600"/>
            <a:ext cx="8229600" cy="3840163"/>
          </a:xfrm>
        </p:spPr>
        <p:txBody>
          <a:bodyPr/>
          <a:lstStyle/>
          <a:p>
            <a:pPr>
              <a:lnSpc>
                <a:spcPct val="80000"/>
              </a:lnSpc>
              <a:buFontTx/>
              <a:buBlip>
                <a:blip r:embed="rId3"/>
              </a:buBlip>
            </a:pPr>
            <a:r>
              <a:rPr lang="en-US" sz="2400" dirty="0">
                <a:solidFill>
                  <a:schemeClr val="tx1"/>
                </a:solidFill>
              </a:rPr>
              <a:t>The test consists of 120 pattern sequences. Each sequence is made up to 3 tone bursts- two of one frequency and one of another. 1122Hz and 880 Hz are used with six possible patterns- </a:t>
            </a:r>
          </a:p>
          <a:p>
            <a:pPr>
              <a:lnSpc>
                <a:spcPct val="80000"/>
              </a:lnSpc>
              <a:buFontTx/>
              <a:buBlip>
                <a:blip r:embed="rId3"/>
              </a:buBlip>
            </a:pPr>
            <a:endParaRPr lang="en-US" sz="2400" dirty="0">
              <a:solidFill>
                <a:schemeClr val="tx1"/>
              </a:solidFill>
            </a:endParaRPr>
          </a:p>
          <a:p>
            <a:pPr>
              <a:lnSpc>
                <a:spcPct val="80000"/>
              </a:lnSpc>
            </a:pPr>
            <a:r>
              <a:rPr lang="en-US" sz="2400" dirty="0">
                <a:solidFill>
                  <a:schemeClr val="tx1"/>
                </a:solidFill>
              </a:rPr>
              <a:t>High-high-low</a:t>
            </a:r>
          </a:p>
          <a:p>
            <a:pPr>
              <a:lnSpc>
                <a:spcPct val="80000"/>
              </a:lnSpc>
            </a:pPr>
            <a:r>
              <a:rPr lang="en-US" sz="2400" dirty="0">
                <a:solidFill>
                  <a:schemeClr val="tx1"/>
                </a:solidFill>
              </a:rPr>
              <a:t>High-low-high</a:t>
            </a:r>
          </a:p>
          <a:p>
            <a:pPr>
              <a:lnSpc>
                <a:spcPct val="80000"/>
              </a:lnSpc>
            </a:pPr>
            <a:r>
              <a:rPr lang="en-US" sz="2400" dirty="0">
                <a:solidFill>
                  <a:schemeClr val="tx1"/>
                </a:solidFill>
              </a:rPr>
              <a:t>High-low-low</a:t>
            </a:r>
          </a:p>
          <a:p>
            <a:pPr>
              <a:lnSpc>
                <a:spcPct val="80000"/>
              </a:lnSpc>
            </a:pPr>
            <a:r>
              <a:rPr lang="en-US" sz="2400" dirty="0">
                <a:solidFill>
                  <a:schemeClr val="tx1"/>
                </a:solidFill>
              </a:rPr>
              <a:t>Low-high-low</a:t>
            </a:r>
          </a:p>
          <a:p>
            <a:pPr>
              <a:lnSpc>
                <a:spcPct val="80000"/>
              </a:lnSpc>
            </a:pPr>
            <a:r>
              <a:rPr lang="en-US" sz="2400" dirty="0">
                <a:solidFill>
                  <a:schemeClr val="tx1"/>
                </a:solidFill>
              </a:rPr>
              <a:t>Low-low-high</a:t>
            </a:r>
          </a:p>
          <a:p>
            <a:pPr>
              <a:lnSpc>
                <a:spcPct val="80000"/>
              </a:lnSpc>
            </a:pPr>
            <a:r>
              <a:rPr lang="en-US" sz="2400" dirty="0">
                <a:solidFill>
                  <a:schemeClr val="tx1"/>
                </a:solidFill>
              </a:rPr>
              <a:t>Low-high-high</a:t>
            </a:r>
          </a:p>
          <a:p>
            <a:pPr>
              <a:lnSpc>
                <a:spcPct val="80000"/>
              </a:lnSpc>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76BB619E-913A-4A89-91AC-E15000B465D2}" type="slidenum">
              <a:rPr lang="en-US"/>
              <a:pPr/>
              <a:t>202</a:t>
            </a:fld>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7" name="Rectangle 3"/>
          <p:cNvSpPr>
            <a:spLocks noGrp="1" noChangeArrowheads="1"/>
          </p:cNvSpPr>
          <p:nvPr>
            <p:ph idx="1"/>
          </p:nvPr>
        </p:nvSpPr>
        <p:spPr>
          <a:xfrm>
            <a:off x="457200" y="914400"/>
            <a:ext cx="8229600" cy="5211763"/>
          </a:xfrm>
        </p:spPr>
        <p:txBody>
          <a:bodyPr/>
          <a:lstStyle/>
          <a:p>
            <a:pPr>
              <a:lnSpc>
                <a:spcPct val="80000"/>
              </a:lnSpc>
              <a:buFontTx/>
              <a:buBlip>
                <a:blip r:embed="rId3"/>
              </a:buBlip>
            </a:pPr>
            <a:r>
              <a:rPr lang="en-US" sz="2400" dirty="0">
                <a:solidFill>
                  <a:schemeClr val="tx1"/>
                </a:solidFill>
              </a:rPr>
              <a:t>Thirty items are presented to each ear, and the listener is instructed to report verbally each pattern heard.</a:t>
            </a:r>
          </a:p>
          <a:p>
            <a:pPr>
              <a:lnSpc>
                <a:spcPct val="80000"/>
              </a:lnSpc>
              <a:buFontTx/>
              <a:buBlip>
                <a:blip r:embed="rId3"/>
              </a:buBlip>
            </a:pPr>
            <a:r>
              <a:rPr lang="en-US" sz="2400" dirty="0">
                <a:solidFill>
                  <a:schemeClr val="tx1"/>
                </a:solidFill>
              </a:rPr>
              <a:t>The clinician should then hum various patterns while visually cueing the listener. </a:t>
            </a:r>
          </a:p>
          <a:p>
            <a:pPr>
              <a:lnSpc>
                <a:spcPct val="80000"/>
              </a:lnSpc>
              <a:buFontTx/>
              <a:buBlip>
                <a:blip r:embed="rId3"/>
              </a:buBlip>
            </a:pPr>
            <a:endParaRPr lang="en-US" sz="2400" dirty="0">
              <a:solidFill>
                <a:schemeClr val="tx1"/>
              </a:solidFill>
            </a:endParaRPr>
          </a:p>
          <a:p>
            <a:pPr>
              <a:lnSpc>
                <a:spcPct val="80000"/>
              </a:lnSpc>
              <a:buFontTx/>
              <a:buBlip>
                <a:blip r:embed="rId3"/>
              </a:buBlip>
            </a:pPr>
            <a:r>
              <a:rPr lang="en-US" sz="2400" dirty="0">
                <a:solidFill>
                  <a:schemeClr val="tx1"/>
                </a:solidFill>
              </a:rPr>
              <a:t>When the listener is able to perform the task with visual cues, the clinician should then hum various patterns without cueing the listener visually. </a:t>
            </a:r>
          </a:p>
          <a:p>
            <a:pPr>
              <a:lnSpc>
                <a:spcPct val="80000"/>
              </a:lnSpc>
              <a:buFontTx/>
              <a:buBlip>
                <a:blip r:embed="rId3"/>
              </a:buBlip>
            </a:pPr>
            <a:endParaRPr lang="en-US" sz="2400" dirty="0">
              <a:solidFill>
                <a:schemeClr val="tx1"/>
              </a:solidFill>
            </a:endParaRPr>
          </a:p>
          <a:p>
            <a:pPr>
              <a:lnSpc>
                <a:spcPct val="80000"/>
              </a:lnSpc>
              <a:buFontTx/>
              <a:buBlip>
                <a:blip r:embed="rId3"/>
              </a:buBlip>
            </a:pPr>
            <a:r>
              <a:rPr lang="en-US" sz="2400" dirty="0">
                <a:solidFill>
                  <a:schemeClr val="tx1"/>
                </a:solidFill>
              </a:rPr>
              <a:t>If the listener is unable to perform the task without visual cues, he should be re-instructed and given hummed patterns, both with and without visual cues once again in order to determine whether the inability to perform the task is due to a lack of understanding of the test protocol or to a possible processing deficit.</a:t>
            </a:r>
          </a:p>
          <a:p>
            <a:pPr>
              <a:lnSpc>
                <a:spcPct val="80000"/>
              </a:lnSpc>
            </a:pPr>
            <a:endParaRPr lang="en-US" sz="2400" dirty="0">
              <a:solidFill>
                <a:schemeClr val="tx1"/>
              </a:solidFill>
            </a:endParaRPr>
          </a:p>
          <a:p>
            <a:pPr>
              <a:lnSpc>
                <a:spcPct val="80000"/>
              </a:lnSpc>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F4E4544B-C31B-4B74-B909-397F1A8CC9D4}" type="slidenum">
              <a:rPr lang="en-US"/>
              <a:pPr/>
              <a:t>203</a:t>
            </a:fld>
            <a:endParaRPr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9" name="Rectangle 3"/>
          <p:cNvSpPr>
            <a:spLocks noGrp="1" noChangeArrowheads="1"/>
          </p:cNvSpPr>
          <p:nvPr>
            <p:ph idx="1"/>
          </p:nvPr>
        </p:nvSpPr>
        <p:spPr>
          <a:xfrm>
            <a:off x="457200" y="914400"/>
            <a:ext cx="8229600" cy="5211763"/>
          </a:xfrm>
        </p:spPr>
        <p:txBody>
          <a:bodyPr/>
          <a:lstStyle/>
          <a:p>
            <a:pPr>
              <a:lnSpc>
                <a:spcPct val="80000"/>
              </a:lnSpc>
              <a:buFontTx/>
              <a:buNone/>
            </a:pPr>
            <a:r>
              <a:rPr lang="en-US" sz="2800" dirty="0">
                <a:solidFill>
                  <a:schemeClr val="tx1"/>
                </a:solidFill>
              </a:rPr>
              <a:t>Test scores are presented in terms of percent correct per ear. Only those patterns which are reported correctly are judged to be correct.</a:t>
            </a:r>
          </a:p>
          <a:p>
            <a:pPr>
              <a:lnSpc>
                <a:spcPct val="80000"/>
              </a:lnSpc>
              <a:buFontTx/>
              <a:buNone/>
            </a:pPr>
            <a:endParaRPr lang="en-US" sz="2800" dirty="0">
              <a:solidFill>
                <a:schemeClr val="tx1"/>
              </a:solidFill>
            </a:endParaRPr>
          </a:p>
          <a:p>
            <a:pPr>
              <a:lnSpc>
                <a:spcPct val="80000"/>
              </a:lnSpc>
              <a:buFontTx/>
              <a:buNone/>
            </a:pPr>
            <a:r>
              <a:rPr lang="en-US" sz="2800" dirty="0">
                <a:solidFill>
                  <a:schemeClr val="tx1"/>
                </a:solidFill>
              </a:rPr>
              <a:t>The children’s version of the test is involves having the child respond to a three tone burst pattern that is similar to the adult version, but the duration of both the stimulus and interval are longer.</a:t>
            </a:r>
          </a:p>
          <a:p>
            <a:pPr>
              <a:lnSpc>
                <a:spcPct val="80000"/>
              </a:lnSpc>
              <a:buFontTx/>
              <a:buNone/>
            </a:pPr>
            <a:endParaRPr lang="en-US" sz="2800" dirty="0">
              <a:solidFill>
                <a:schemeClr val="tx1"/>
              </a:solidFill>
            </a:endParaRPr>
          </a:p>
          <a:p>
            <a:pPr>
              <a:lnSpc>
                <a:spcPct val="80000"/>
              </a:lnSpc>
              <a:buFontTx/>
              <a:buNone/>
            </a:pPr>
            <a:r>
              <a:rPr lang="en-US" sz="2800" dirty="0">
                <a:solidFill>
                  <a:schemeClr val="tx1"/>
                </a:solidFill>
              </a:rPr>
              <a:t>The application of this test to children with LD revealed a consistently decreased ability to perform the verbal task (Pinheiro, 1977).</a:t>
            </a:r>
          </a:p>
          <a:p>
            <a:pPr>
              <a:lnSpc>
                <a:spcPct val="80000"/>
              </a:lnSpc>
              <a:buFontTx/>
              <a:buNone/>
            </a:pPr>
            <a:endParaRPr lang="en-US" sz="2800" dirty="0">
              <a:solidFill>
                <a:schemeClr val="tx1"/>
              </a:solidFill>
            </a:endParaRPr>
          </a:p>
          <a:p>
            <a:pPr>
              <a:lnSpc>
                <a:spcPct val="80000"/>
              </a:lnSpc>
            </a:pPr>
            <a:endParaRPr lang="en-US" sz="2800" dirty="0">
              <a:solidFill>
                <a:schemeClr val="tx1"/>
              </a:solidFill>
            </a:endParaRPr>
          </a:p>
        </p:txBody>
      </p:sp>
      <p:sp>
        <p:nvSpPr>
          <p:cNvPr id="3" name="Slide Number Placeholder 5"/>
          <p:cNvSpPr>
            <a:spLocks noGrp="1"/>
          </p:cNvSpPr>
          <p:nvPr>
            <p:ph type="sldNum" sz="quarter" idx="12"/>
          </p:nvPr>
        </p:nvSpPr>
        <p:spPr/>
        <p:txBody>
          <a:bodyPr/>
          <a:lstStyle/>
          <a:p>
            <a:fld id="{A6EEE1D2-7B2A-4680-A4DB-F0D702590525}" type="slidenum">
              <a:rPr lang="en-US"/>
              <a:pPr/>
              <a:t>204</a:t>
            </a:fld>
            <a:endParaRPr 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Rectangle 3"/>
          <p:cNvSpPr>
            <a:spLocks noGrp="1" noChangeArrowheads="1"/>
          </p:cNvSpPr>
          <p:nvPr>
            <p:ph idx="1"/>
          </p:nvPr>
        </p:nvSpPr>
        <p:spPr>
          <a:xfrm>
            <a:off x="457200" y="762000"/>
            <a:ext cx="8229600" cy="5364163"/>
          </a:xfrm>
        </p:spPr>
        <p:txBody>
          <a:bodyPr/>
          <a:lstStyle/>
          <a:p>
            <a:pPr>
              <a:lnSpc>
                <a:spcPct val="80000"/>
              </a:lnSpc>
              <a:buFontTx/>
              <a:buNone/>
            </a:pPr>
            <a:r>
              <a:rPr lang="en-US" sz="2400" dirty="0">
                <a:solidFill>
                  <a:schemeClr val="tx1"/>
                </a:solidFill>
              </a:rPr>
              <a:t>B: </a:t>
            </a:r>
            <a:r>
              <a:rPr lang="en-US" sz="2400" b="1" dirty="0">
                <a:solidFill>
                  <a:schemeClr val="tx1"/>
                </a:solidFill>
              </a:rPr>
              <a:t>Duration Pattern Test (DPT)</a:t>
            </a:r>
          </a:p>
          <a:p>
            <a:pPr>
              <a:lnSpc>
                <a:spcPct val="80000"/>
              </a:lnSpc>
              <a:buFontTx/>
              <a:buNone/>
            </a:pPr>
            <a:endParaRPr lang="en-US" sz="2400" b="1" dirty="0">
              <a:solidFill>
                <a:schemeClr val="tx1"/>
              </a:solidFill>
            </a:endParaRPr>
          </a:p>
          <a:p>
            <a:pPr>
              <a:lnSpc>
                <a:spcPct val="80000"/>
              </a:lnSpc>
              <a:buFontTx/>
              <a:buBlip>
                <a:blip r:embed="rId3"/>
              </a:buBlip>
            </a:pPr>
            <a:r>
              <a:rPr lang="en-US" sz="2400" dirty="0">
                <a:solidFill>
                  <a:schemeClr val="tx1"/>
                </a:solidFill>
              </a:rPr>
              <a:t> Given by Pinheiro and Musiek (1985)</a:t>
            </a:r>
          </a:p>
          <a:p>
            <a:pPr>
              <a:lnSpc>
                <a:spcPct val="80000"/>
              </a:lnSpc>
              <a:buFontTx/>
              <a:buBlip>
                <a:blip r:embed="rId3"/>
              </a:buBlip>
            </a:pPr>
            <a:endParaRPr lang="en-US" sz="2400" dirty="0">
              <a:solidFill>
                <a:schemeClr val="tx1"/>
              </a:solidFill>
            </a:endParaRPr>
          </a:p>
          <a:p>
            <a:pPr>
              <a:lnSpc>
                <a:spcPct val="80000"/>
              </a:lnSpc>
              <a:buFontTx/>
              <a:buBlip>
                <a:blip r:embed="rId3"/>
              </a:buBlip>
            </a:pPr>
            <a:r>
              <a:rPr lang="en-US" sz="2400" dirty="0">
                <a:solidFill>
                  <a:schemeClr val="tx1"/>
                </a:solidFill>
              </a:rPr>
              <a:t>Assesses: Duration discrimination, temporal ordering, linguistic labeling</a:t>
            </a:r>
          </a:p>
          <a:p>
            <a:pPr>
              <a:lnSpc>
                <a:spcPct val="80000"/>
              </a:lnSpc>
              <a:buFontTx/>
              <a:buBlip>
                <a:blip r:embed="rId3"/>
              </a:buBlip>
            </a:pPr>
            <a:endParaRPr lang="en-US" sz="2400" dirty="0">
              <a:solidFill>
                <a:schemeClr val="tx1"/>
              </a:solidFill>
            </a:endParaRPr>
          </a:p>
          <a:p>
            <a:pPr>
              <a:lnSpc>
                <a:spcPct val="80000"/>
              </a:lnSpc>
              <a:buFontTx/>
              <a:buBlip>
                <a:blip r:embed="rId3"/>
              </a:buBlip>
            </a:pPr>
            <a:r>
              <a:rPr lang="en-US" sz="2400" dirty="0">
                <a:solidFill>
                  <a:schemeClr val="tx1"/>
                </a:solidFill>
              </a:rPr>
              <a:t>Sensitive to: Cerebral hemisphere lesions, interhemispheric transfer (corpus callosum function).</a:t>
            </a:r>
          </a:p>
          <a:p>
            <a:pPr>
              <a:lnSpc>
                <a:spcPct val="80000"/>
              </a:lnSpc>
              <a:buFontTx/>
              <a:buBlip>
                <a:blip r:embed="rId3"/>
              </a:buBlip>
            </a:pPr>
            <a:endParaRPr lang="en-US" sz="2400" dirty="0">
              <a:solidFill>
                <a:schemeClr val="tx1"/>
              </a:solidFill>
            </a:endParaRPr>
          </a:p>
          <a:p>
            <a:pPr>
              <a:lnSpc>
                <a:spcPct val="80000"/>
              </a:lnSpc>
              <a:buFontTx/>
              <a:buBlip>
                <a:blip r:embed="rId3"/>
              </a:buBlip>
            </a:pPr>
            <a:r>
              <a:rPr lang="en-US" sz="2400" dirty="0">
                <a:solidFill>
                  <a:schemeClr val="tx1"/>
                </a:solidFill>
              </a:rPr>
              <a:t>Presentation Level: 50 </a:t>
            </a:r>
            <a:r>
              <a:rPr lang="en-US" sz="2400" dirty="0" err="1">
                <a:solidFill>
                  <a:schemeClr val="tx1"/>
                </a:solidFill>
              </a:rPr>
              <a:t>dBSL</a:t>
            </a:r>
            <a:r>
              <a:rPr lang="en-US" sz="2400" dirty="0">
                <a:solidFill>
                  <a:schemeClr val="tx1"/>
                </a:solidFill>
              </a:rPr>
              <a:t> (re:1000Hz threshold)</a:t>
            </a:r>
          </a:p>
          <a:p>
            <a:pPr>
              <a:lnSpc>
                <a:spcPct val="80000"/>
              </a:lnSpc>
              <a:buFontTx/>
              <a:buBlip>
                <a:blip r:embed="rId3"/>
              </a:buBlip>
            </a:pPr>
            <a:endParaRPr lang="en-US" sz="2400" dirty="0">
              <a:solidFill>
                <a:schemeClr val="tx1"/>
              </a:solidFill>
            </a:endParaRPr>
          </a:p>
          <a:p>
            <a:pPr>
              <a:lnSpc>
                <a:spcPct val="80000"/>
              </a:lnSpc>
              <a:buFontTx/>
              <a:buBlip>
                <a:blip r:embed="rId3"/>
              </a:buBlip>
            </a:pPr>
            <a:r>
              <a:rPr lang="en-US" sz="2400" dirty="0">
                <a:solidFill>
                  <a:schemeClr val="tx1"/>
                </a:solidFill>
              </a:rPr>
              <a:t>This is similar to PPST except that the frequency of the tones is held constant at 1000Hz and the duration is the factor to be discriminated.</a:t>
            </a:r>
          </a:p>
          <a:p>
            <a:pPr>
              <a:lnSpc>
                <a:spcPct val="80000"/>
              </a:lnSpc>
              <a:buFontTx/>
              <a:buNone/>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65405DEE-9804-4C05-8F4A-66C140D0CA45}" type="slidenum">
              <a:rPr lang="en-US"/>
              <a:pPr/>
              <a:t>205</a:t>
            </a:fld>
            <a:endParaRPr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3" name="Rectangle 3"/>
          <p:cNvSpPr>
            <a:spLocks noGrp="1" noChangeArrowheads="1"/>
          </p:cNvSpPr>
          <p:nvPr>
            <p:ph idx="1"/>
          </p:nvPr>
        </p:nvSpPr>
        <p:spPr>
          <a:xfrm>
            <a:off x="533400" y="1447800"/>
            <a:ext cx="8229600" cy="3306763"/>
          </a:xfrm>
        </p:spPr>
        <p:txBody>
          <a:bodyPr/>
          <a:lstStyle/>
          <a:p>
            <a:pPr>
              <a:lnSpc>
                <a:spcPct val="90000"/>
              </a:lnSpc>
              <a:buFontTx/>
              <a:buBlip>
                <a:blip r:embed="rId3"/>
              </a:buBlip>
            </a:pPr>
            <a:r>
              <a:rPr lang="en-US" sz="2400" dirty="0">
                <a:solidFill>
                  <a:schemeClr val="tx1"/>
                </a:solidFill>
              </a:rPr>
              <a:t>Short (250 msec) and long (500msec) tone bursts are presented in sequences of three-tone patterns and the listener is asked to describe the verbally the pattern heard (e.g. short-short-long; long-short-long, </a:t>
            </a:r>
            <a:r>
              <a:rPr lang="en-US" sz="2400" dirty="0" err="1">
                <a:solidFill>
                  <a:schemeClr val="tx1"/>
                </a:solidFill>
              </a:rPr>
              <a:t>etc</a:t>
            </a:r>
            <a:r>
              <a:rPr lang="en-US" sz="2400" dirty="0">
                <a:solidFill>
                  <a:schemeClr val="tx1"/>
                </a:solidFill>
              </a:rPr>
              <a:t>).</a:t>
            </a:r>
          </a:p>
          <a:p>
            <a:pPr>
              <a:lnSpc>
                <a:spcPct val="90000"/>
              </a:lnSpc>
              <a:buFontTx/>
              <a:buBlip>
                <a:blip r:embed="rId3"/>
              </a:buBlip>
            </a:pPr>
            <a:endParaRPr lang="en-US" sz="2400" dirty="0">
              <a:solidFill>
                <a:schemeClr val="tx1"/>
              </a:solidFill>
            </a:endParaRPr>
          </a:p>
          <a:p>
            <a:pPr>
              <a:lnSpc>
                <a:spcPct val="90000"/>
              </a:lnSpc>
              <a:buFontTx/>
              <a:buBlip>
                <a:blip r:embed="rId3"/>
              </a:buBlip>
            </a:pPr>
            <a:r>
              <a:rPr lang="en-US" sz="2400" dirty="0">
                <a:solidFill>
                  <a:schemeClr val="tx1"/>
                </a:solidFill>
              </a:rPr>
              <a:t>As long as the stimuli can be presented at a frequency and intensity that the listener can perceive, the test is unaffected by peripheral hearing loss.</a:t>
            </a:r>
          </a:p>
          <a:p>
            <a:pPr>
              <a:lnSpc>
                <a:spcPct val="90000"/>
              </a:lnSpc>
            </a:pPr>
            <a:endParaRPr lang="en-US" sz="2400" dirty="0">
              <a:solidFill>
                <a:schemeClr val="tx1"/>
              </a:solidFill>
            </a:endParaRPr>
          </a:p>
          <a:p>
            <a:pPr>
              <a:lnSpc>
                <a:spcPct val="90000"/>
              </a:lnSpc>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50EAAD15-793D-4B84-993E-25B26A4F8DE8}" type="slidenum">
              <a:rPr lang="en-US"/>
              <a:pPr/>
              <a:t>206</a:t>
            </a:fld>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Rectangle 3"/>
          <p:cNvSpPr>
            <a:spLocks noGrp="1" noChangeArrowheads="1"/>
          </p:cNvSpPr>
          <p:nvPr>
            <p:ph idx="1"/>
          </p:nvPr>
        </p:nvSpPr>
        <p:spPr>
          <a:xfrm>
            <a:off x="457200" y="609600"/>
            <a:ext cx="8229600" cy="5791200"/>
          </a:xfrm>
        </p:spPr>
        <p:txBody>
          <a:bodyPr/>
          <a:lstStyle/>
          <a:p>
            <a:pPr marL="457200" indent="-457200">
              <a:lnSpc>
                <a:spcPct val="80000"/>
              </a:lnSpc>
              <a:buFontTx/>
              <a:buNone/>
            </a:pPr>
            <a:r>
              <a:rPr lang="en-US" sz="2400" dirty="0">
                <a:solidFill>
                  <a:schemeClr val="tx1"/>
                </a:solidFill>
              </a:rPr>
              <a:t>C: </a:t>
            </a:r>
            <a:r>
              <a:rPr lang="en-US" sz="2400" b="1" dirty="0">
                <a:solidFill>
                  <a:schemeClr val="tx1"/>
                </a:solidFill>
              </a:rPr>
              <a:t>Psychoacoustic Pattern Discrimination Test (PPDT)</a:t>
            </a:r>
          </a:p>
          <a:p>
            <a:pPr marL="457200" indent="-457200">
              <a:lnSpc>
                <a:spcPct val="80000"/>
              </a:lnSpc>
              <a:buFontTx/>
              <a:buNone/>
            </a:pPr>
            <a:endParaRPr lang="en-US" sz="2400" dirty="0">
              <a:solidFill>
                <a:schemeClr val="tx1"/>
              </a:solidFill>
            </a:endParaRPr>
          </a:p>
          <a:p>
            <a:pPr marL="457200" indent="-457200">
              <a:lnSpc>
                <a:spcPct val="80000"/>
              </a:lnSpc>
              <a:buFontTx/>
              <a:buBlip>
                <a:blip r:embed="rId3"/>
              </a:buBlip>
            </a:pPr>
            <a:r>
              <a:rPr lang="en-US" sz="2400" dirty="0">
                <a:solidFill>
                  <a:schemeClr val="tx1"/>
                </a:solidFill>
              </a:rPr>
              <a:t>Given by </a:t>
            </a:r>
            <a:r>
              <a:rPr lang="en-US" sz="2400" dirty="0" err="1">
                <a:solidFill>
                  <a:schemeClr val="tx1"/>
                </a:solidFill>
              </a:rPr>
              <a:t>Blaettner</a:t>
            </a:r>
            <a:r>
              <a:rPr lang="en-US" sz="2400" dirty="0">
                <a:solidFill>
                  <a:schemeClr val="tx1"/>
                </a:solidFill>
              </a:rPr>
              <a:t> et al. 1989</a:t>
            </a:r>
          </a:p>
          <a:p>
            <a:pPr marL="457200" indent="-457200">
              <a:lnSpc>
                <a:spcPct val="80000"/>
              </a:lnSpc>
              <a:buFontTx/>
              <a:buBlip>
                <a:blip r:embed="rId3"/>
              </a:buBlip>
            </a:pPr>
            <a:endParaRPr lang="en-US" sz="2400" dirty="0">
              <a:solidFill>
                <a:schemeClr val="tx1"/>
              </a:solidFill>
            </a:endParaRPr>
          </a:p>
          <a:p>
            <a:pPr marL="457200" indent="-457200">
              <a:lnSpc>
                <a:spcPct val="80000"/>
              </a:lnSpc>
              <a:buFontTx/>
              <a:buBlip>
                <a:blip r:embed="rId3"/>
              </a:buBlip>
            </a:pPr>
            <a:r>
              <a:rPr lang="en-US" sz="2400" dirty="0">
                <a:solidFill>
                  <a:schemeClr val="tx1"/>
                </a:solidFill>
              </a:rPr>
              <a:t>Assesses: Temporal discrimination</a:t>
            </a:r>
          </a:p>
          <a:p>
            <a:pPr marL="457200" indent="-457200">
              <a:lnSpc>
                <a:spcPct val="80000"/>
              </a:lnSpc>
              <a:buFontTx/>
              <a:buBlip>
                <a:blip r:embed="rId3"/>
              </a:buBlip>
            </a:pPr>
            <a:endParaRPr lang="en-US" sz="2400" dirty="0">
              <a:solidFill>
                <a:schemeClr val="tx1"/>
              </a:solidFill>
            </a:endParaRPr>
          </a:p>
          <a:p>
            <a:pPr marL="457200" indent="-457200">
              <a:lnSpc>
                <a:spcPct val="80000"/>
              </a:lnSpc>
              <a:buFontTx/>
              <a:buBlip>
                <a:blip r:embed="rId3"/>
              </a:buBlip>
            </a:pPr>
            <a:r>
              <a:rPr lang="en-US" sz="2400" dirty="0">
                <a:solidFill>
                  <a:schemeClr val="tx1"/>
                </a:solidFill>
              </a:rPr>
              <a:t>Sensitive to: Cerebral hemisphere lesions, including auditory association areas</a:t>
            </a:r>
          </a:p>
          <a:p>
            <a:pPr marL="457200" indent="-457200">
              <a:lnSpc>
                <a:spcPct val="80000"/>
              </a:lnSpc>
              <a:buFontTx/>
              <a:buBlip>
                <a:blip r:embed="rId3"/>
              </a:buBlip>
            </a:pPr>
            <a:endParaRPr lang="en-US" sz="2400" dirty="0">
              <a:solidFill>
                <a:schemeClr val="tx1"/>
              </a:solidFill>
            </a:endParaRPr>
          </a:p>
          <a:p>
            <a:pPr marL="457200" indent="-457200">
              <a:lnSpc>
                <a:spcPct val="80000"/>
              </a:lnSpc>
              <a:buFontTx/>
              <a:buBlip>
                <a:blip r:embed="rId3"/>
              </a:buBlip>
            </a:pPr>
            <a:r>
              <a:rPr lang="en-US" sz="2400" dirty="0">
                <a:solidFill>
                  <a:schemeClr val="tx1"/>
                </a:solidFill>
              </a:rPr>
              <a:t>This test was developed to provide a measure that: </a:t>
            </a:r>
          </a:p>
          <a:p>
            <a:pPr marL="457200" indent="-457200">
              <a:lnSpc>
                <a:spcPct val="80000"/>
              </a:lnSpc>
              <a:buFontTx/>
              <a:buNone/>
            </a:pPr>
            <a:endParaRPr lang="en-US" sz="2400" dirty="0">
              <a:solidFill>
                <a:schemeClr val="tx1"/>
              </a:solidFill>
            </a:endParaRPr>
          </a:p>
          <a:p>
            <a:pPr marL="457200" indent="-457200">
              <a:lnSpc>
                <a:spcPct val="80000"/>
              </a:lnSpc>
              <a:buFontTx/>
              <a:buAutoNum type="alphaLcPeriod"/>
            </a:pPr>
            <a:r>
              <a:rPr lang="en-US" sz="2400" dirty="0">
                <a:solidFill>
                  <a:schemeClr val="tx1"/>
                </a:solidFill>
              </a:rPr>
              <a:t>was not confounded by perceptual deficits inherent in the use of speech materials</a:t>
            </a:r>
          </a:p>
          <a:p>
            <a:pPr marL="457200" indent="-457200">
              <a:lnSpc>
                <a:spcPct val="80000"/>
              </a:lnSpc>
              <a:buFontTx/>
              <a:buAutoNum type="alphaLcPeriod"/>
            </a:pPr>
            <a:r>
              <a:rPr lang="en-US" sz="2400" dirty="0">
                <a:solidFill>
                  <a:schemeClr val="tx1"/>
                </a:solidFill>
              </a:rPr>
              <a:t>Would detect unilateral telencephalic hearing disorders</a:t>
            </a:r>
          </a:p>
          <a:p>
            <a:pPr marL="457200" indent="-457200">
              <a:lnSpc>
                <a:spcPct val="80000"/>
              </a:lnSpc>
              <a:buFontTx/>
              <a:buAutoNum type="alphaLcPeriod"/>
            </a:pPr>
            <a:r>
              <a:rPr lang="en-US" sz="2400" dirty="0">
                <a:solidFill>
                  <a:schemeClr val="tx1"/>
                </a:solidFill>
              </a:rPr>
              <a:t>Would be relatively insensitive to peripheral hearing loss.</a:t>
            </a:r>
          </a:p>
          <a:p>
            <a:pPr marL="457200" indent="-457200">
              <a:lnSpc>
                <a:spcPct val="80000"/>
              </a:lnSpc>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0B482675-9D43-47B1-8CAC-17ABD99B4158}" type="slidenum">
              <a:rPr lang="en-US"/>
              <a:pPr/>
              <a:t>207</a:t>
            </a:fld>
            <a:endParaRPr 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1" name="Rectangle 3"/>
          <p:cNvSpPr>
            <a:spLocks noGrp="1" noChangeArrowheads="1"/>
          </p:cNvSpPr>
          <p:nvPr>
            <p:ph idx="1"/>
          </p:nvPr>
        </p:nvSpPr>
        <p:spPr>
          <a:xfrm>
            <a:off x="457200" y="914400"/>
            <a:ext cx="8229600" cy="5211763"/>
          </a:xfrm>
        </p:spPr>
        <p:txBody>
          <a:bodyPr/>
          <a:lstStyle/>
          <a:p>
            <a:pPr>
              <a:lnSpc>
                <a:spcPct val="90000"/>
              </a:lnSpc>
              <a:buFontTx/>
              <a:buBlip>
                <a:blip r:embed="rId3"/>
              </a:buBlip>
            </a:pPr>
            <a:r>
              <a:rPr lang="en-US" sz="2400" dirty="0">
                <a:solidFill>
                  <a:schemeClr val="tx1"/>
                </a:solidFill>
              </a:rPr>
              <a:t>This test assesses the discrimination of temporal changes through the use of dichotically presented sequences of noise bursts or clicks.</a:t>
            </a:r>
          </a:p>
          <a:p>
            <a:pPr>
              <a:lnSpc>
                <a:spcPct val="90000"/>
              </a:lnSpc>
              <a:buFontTx/>
              <a:buBlip>
                <a:blip r:embed="rId3"/>
              </a:buBlip>
            </a:pPr>
            <a:endParaRPr lang="en-US" sz="2400" dirty="0">
              <a:solidFill>
                <a:schemeClr val="tx1"/>
              </a:solidFill>
            </a:endParaRPr>
          </a:p>
          <a:p>
            <a:pPr>
              <a:lnSpc>
                <a:spcPct val="90000"/>
              </a:lnSpc>
              <a:buFontTx/>
              <a:buBlip>
                <a:blip r:embed="rId3"/>
              </a:buBlip>
            </a:pPr>
            <a:r>
              <a:rPr lang="en-US" sz="2400" dirty="0">
                <a:solidFill>
                  <a:schemeClr val="tx1"/>
                </a:solidFill>
              </a:rPr>
              <a:t>The listener is required to indicate discrimination of a monaural change in the pattern by pressing a button.</a:t>
            </a:r>
          </a:p>
          <a:p>
            <a:pPr>
              <a:lnSpc>
                <a:spcPct val="90000"/>
              </a:lnSpc>
              <a:buFontTx/>
              <a:buBlip>
                <a:blip r:embed="rId3"/>
              </a:buBlip>
            </a:pPr>
            <a:endParaRPr lang="en-US" sz="2400" dirty="0">
              <a:solidFill>
                <a:schemeClr val="tx1"/>
              </a:solidFill>
            </a:endParaRPr>
          </a:p>
          <a:p>
            <a:pPr>
              <a:lnSpc>
                <a:spcPct val="90000"/>
              </a:lnSpc>
              <a:buFontTx/>
              <a:buBlip>
                <a:blip r:embed="rId3"/>
              </a:buBlip>
            </a:pPr>
            <a:r>
              <a:rPr lang="en-US" sz="2400" dirty="0">
                <a:solidFill>
                  <a:schemeClr val="tx1"/>
                </a:solidFill>
              </a:rPr>
              <a:t>The initial studies using this procedure revealed significant differences between subjects with right and left hemisphere involvement and </a:t>
            </a:r>
            <a:r>
              <a:rPr lang="en-US" sz="2400" dirty="0" err="1">
                <a:solidFill>
                  <a:schemeClr val="tx1"/>
                </a:solidFill>
              </a:rPr>
              <a:t>normals</a:t>
            </a:r>
            <a:r>
              <a:rPr lang="en-US" sz="2400" dirty="0">
                <a:solidFill>
                  <a:schemeClr val="tx1"/>
                </a:solidFill>
              </a:rPr>
              <a:t>. The most prominent abnormality consisted of greater missed discrimination on the ear opposite the telencephalic lesion.</a:t>
            </a:r>
          </a:p>
          <a:p>
            <a:pPr>
              <a:lnSpc>
                <a:spcPct val="90000"/>
              </a:lnSpc>
              <a:buFontTx/>
              <a:buNone/>
            </a:pPr>
            <a:endParaRPr lang="en-US" sz="2400" dirty="0">
              <a:solidFill>
                <a:schemeClr val="tx1"/>
              </a:solidFill>
            </a:endParaRPr>
          </a:p>
          <a:p>
            <a:pPr>
              <a:lnSpc>
                <a:spcPct val="90000"/>
              </a:lnSpc>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0C8DD657-6760-41AD-B1C0-00839528864B}" type="slidenum">
              <a:rPr lang="en-US"/>
              <a:pPr/>
              <a:t>208</a:t>
            </a:fld>
            <a:endParaRPr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9" name="Rectangle 3"/>
          <p:cNvSpPr>
            <a:spLocks noGrp="1" noChangeArrowheads="1"/>
          </p:cNvSpPr>
          <p:nvPr>
            <p:ph idx="1"/>
          </p:nvPr>
        </p:nvSpPr>
        <p:spPr>
          <a:xfrm>
            <a:off x="457200" y="1371600"/>
            <a:ext cx="8229600" cy="4754563"/>
          </a:xfrm>
        </p:spPr>
        <p:txBody>
          <a:bodyPr/>
          <a:lstStyle/>
          <a:p>
            <a:pPr>
              <a:lnSpc>
                <a:spcPct val="90000"/>
              </a:lnSpc>
              <a:buFontTx/>
              <a:buNone/>
            </a:pPr>
            <a:r>
              <a:rPr lang="en-US" sz="2400" dirty="0">
                <a:solidFill>
                  <a:schemeClr val="tx1"/>
                </a:solidFill>
              </a:rPr>
              <a:t>D: RANDOM GAP DETECTION TEST</a:t>
            </a:r>
          </a:p>
          <a:p>
            <a:pPr>
              <a:lnSpc>
                <a:spcPct val="90000"/>
              </a:lnSpc>
              <a:buFontTx/>
              <a:buNone/>
            </a:pPr>
            <a:endParaRPr lang="en-US" sz="2400" dirty="0">
              <a:solidFill>
                <a:schemeClr val="tx1"/>
              </a:solidFill>
            </a:endParaRPr>
          </a:p>
          <a:p>
            <a:pPr>
              <a:lnSpc>
                <a:spcPct val="90000"/>
              </a:lnSpc>
              <a:buFontTx/>
              <a:buNone/>
            </a:pPr>
            <a:r>
              <a:rPr lang="en-US" sz="2400" dirty="0">
                <a:solidFill>
                  <a:schemeClr val="tx1"/>
                </a:solidFill>
              </a:rPr>
              <a:t>Given by </a:t>
            </a:r>
            <a:r>
              <a:rPr lang="en-US" sz="2400" dirty="0">
                <a:solidFill>
                  <a:schemeClr val="tx1"/>
                </a:solidFill>
                <a:latin typeface="Times New Roman" pitchFamily="18" charset="0"/>
              </a:rPr>
              <a:t>Keith, 2000.</a:t>
            </a:r>
          </a:p>
          <a:p>
            <a:pPr>
              <a:lnSpc>
                <a:spcPct val="90000"/>
              </a:lnSpc>
            </a:pPr>
            <a:r>
              <a:rPr lang="en-US" sz="2400" dirty="0">
                <a:solidFill>
                  <a:schemeClr val="tx1"/>
                </a:solidFill>
                <a:latin typeface="Times New Roman" pitchFamily="18" charset="0"/>
              </a:rPr>
              <a:t>Assesses: temporal resolution.</a:t>
            </a:r>
          </a:p>
          <a:p>
            <a:pPr>
              <a:lnSpc>
                <a:spcPct val="90000"/>
              </a:lnSpc>
            </a:pPr>
            <a:r>
              <a:rPr lang="en-US" sz="2400" dirty="0">
                <a:solidFill>
                  <a:schemeClr val="tx1"/>
                </a:solidFill>
                <a:latin typeface="Times New Roman" pitchFamily="18" charset="0"/>
              </a:rPr>
              <a:t>Sensitive to: cortical especially Left temporal lobe lesions.</a:t>
            </a:r>
          </a:p>
          <a:p>
            <a:pPr>
              <a:lnSpc>
                <a:spcPct val="90000"/>
              </a:lnSpc>
            </a:pPr>
            <a:r>
              <a:rPr lang="en-US" sz="2400" dirty="0">
                <a:solidFill>
                  <a:schemeClr val="tx1"/>
                </a:solidFill>
                <a:latin typeface="Times New Roman" pitchFamily="18" charset="0"/>
              </a:rPr>
              <a:t>Stimuli used: Clicks &amp; brief tones of octave frequencies 250 to 4 KHz.</a:t>
            </a:r>
          </a:p>
          <a:p>
            <a:pPr>
              <a:lnSpc>
                <a:spcPct val="90000"/>
              </a:lnSpc>
            </a:pPr>
            <a:r>
              <a:rPr lang="en-US" sz="2400" dirty="0">
                <a:solidFill>
                  <a:schemeClr val="tx1"/>
                </a:solidFill>
                <a:latin typeface="Times New Roman" pitchFamily="18" charset="0"/>
              </a:rPr>
              <a:t>Presented in pairs with gap that randomly varies b/w 0 &amp; 40 msec.</a:t>
            </a:r>
          </a:p>
          <a:p>
            <a:pPr>
              <a:lnSpc>
                <a:spcPct val="90000"/>
              </a:lnSpc>
            </a:pPr>
            <a:r>
              <a:rPr lang="en-US" sz="2400" dirty="0">
                <a:solidFill>
                  <a:schemeClr val="tx1"/>
                </a:solidFill>
                <a:latin typeface="Times New Roman" pitchFamily="18" charset="0"/>
              </a:rPr>
              <a:t>Listener must indicate if he heard one or 2 stimuli.</a:t>
            </a:r>
          </a:p>
          <a:p>
            <a:pPr>
              <a:lnSpc>
                <a:spcPct val="90000"/>
              </a:lnSpc>
            </a:pPr>
            <a:r>
              <a:rPr lang="en-US" sz="2400" dirty="0">
                <a:solidFill>
                  <a:schemeClr val="tx1"/>
                </a:solidFill>
                <a:latin typeface="Times New Roman" pitchFamily="18" charset="0"/>
              </a:rPr>
              <a:t>Gap detection threshold – the smallest detectable gap.</a:t>
            </a:r>
          </a:p>
          <a:p>
            <a:pPr>
              <a:lnSpc>
                <a:spcPct val="90000"/>
              </a:lnSpc>
            </a:pPr>
            <a:endParaRPr lang="en-US" sz="2400" dirty="0">
              <a:solidFill>
                <a:schemeClr val="tx1"/>
              </a:solidFill>
            </a:endParaRPr>
          </a:p>
          <a:p>
            <a:pPr>
              <a:lnSpc>
                <a:spcPct val="90000"/>
              </a:lnSpc>
              <a:buFontTx/>
              <a:buNone/>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7C11FAA5-9949-47E8-8AC0-7FB0951DAC88}" type="slidenum">
              <a:rPr lang="en-US"/>
              <a:pPr/>
              <a:t>209</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chemeClr val="tx1"/>
                </a:solidFill>
              </a:rPr>
              <a:t>CAP Team should consist of..</a:t>
            </a:r>
          </a:p>
        </p:txBody>
      </p:sp>
      <p:sp>
        <p:nvSpPr>
          <p:cNvPr id="3" name="Content Placeholder 2"/>
          <p:cNvSpPr>
            <a:spLocks noGrp="1"/>
          </p:cNvSpPr>
          <p:nvPr>
            <p:ph idx="1"/>
          </p:nvPr>
        </p:nvSpPr>
        <p:spPr/>
        <p:txBody>
          <a:bodyPr/>
          <a:lstStyle/>
          <a:p>
            <a:r>
              <a:rPr lang="en-US" sz="2400" dirty="0">
                <a:solidFill>
                  <a:schemeClr val="tx1"/>
                </a:solidFill>
              </a:rPr>
              <a:t>Audiologist – manages and co-ordinates CAP effort; performs audiological evaluation to rule out peripheral hearing loss</a:t>
            </a:r>
          </a:p>
          <a:p>
            <a:r>
              <a:rPr lang="en-US" sz="2400" dirty="0">
                <a:solidFill>
                  <a:schemeClr val="tx1"/>
                </a:solidFill>
              </a:rPr>
              <a:t>SLP- defines child’s receptive and expressive language skills, as well as written language and associated abilities</a:t>
            </a:r>
          </a:p>
          <a:p>
            <a:r>
              <a:rPr lang="en-US" sz="2400" dirty="0">
                <a:solidFill>
                  <a:schemeClr val="tx1"/>
                </a:solidFill>
              </a:rPr>
              <a:t>Educator – Provides information regarding child’s listening and learning behavior in the classroom</a:t>
            </a:r>
          </a:p>
          <a:p>
            <a:r>
              <a:rPr lang="en-US" sz="2400" dirty="0">
                <a:solidFill>
                  <a:schemeClr val="tx1"/>
                </a:solidFill>
              </a:rPr>
              <a:t>Psychologist – determines child’s cognitive skills and capacity for learning</a:t>
            </a:r>
          </a:p>
        </p:txBody>
      </p:sp>
      <p:sp>
        <p:nvSpPr>
          <p:cNvPr id="4" name="Slide Number Placeholder 3"/>
          <p:cNvSpPr>
            <a:spLocks noGrp="1"/>
          </p:cNvSpPr>
          <p:nvPr>
            <p:ph type="sldNum" sz="quarter" idx="12"/>
          </p:nvPr>
        </p:nvSpPr>
        <p:spPr/>
        <p:txBody>
          <a:bodyPr/>
          <a:lstStyle/>
          <a:p>
            <a:fld id="{FE56E22B-C318-40A7-9091-C8F720CE4A54}" type="slidenum">
              <a:rPr lang="en-US" smtClean="0"/>
              <a:pPr/>
              <a:t>21</a:t>
            </a:fld>
            <a:endParaRPr lang="en-US"/>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8" name="Rectangle 4"/>
          <p:cNvSpPr>
            <a:spLocks noGrp="1" noChangeArrowheads="1"/>
          </p:cNvSpPr>
          <p:nvPr>
            <p:ph type="ctrTitle"/>
          </p:nvPr>
        </p:nvSpPr>
        <p:spPr/>
        <p:txBody>
          <a:bodyPr/>
          <a:lstStyle/>
          <a:p>
            <a:r>
              <a:rPr lang="en-US" sz="4000">
                <a:solidFill>
                  <a:schemeClr val="tx1"/>
                </a:solidFill>
              </a:rPr>
              <a:t>A BRIEF TABULAR REPRESENTAION OF THE TESTS</a:t>
            </a:r>
          </a:p>
        </p:txBody>
      </p:sp>
      <p:sp>
        <p:nvSpPr>
          <p:cNvPr id="3" name="Slide Number Placeholder 5"/>
          <p:cNvSpPr>
            <a:spLocks noGrp="1"/>
          </p:cNvSpPr>
          <p:nvPr>
            <p:ph type="sldNum" sz="quarter" idx="12"/>
          </p:nvPr>
        </p:nvSpPr>
        <p:spPr/>
        <p:txBody>
          <a:bodyPr/>
          <a:lstStyle/>
          <a:p>
            <a:fld id="{76317CE8-9778-4190-AA67-1F0DE718D811}" type="slidenum">
              <a:rPr lang="en-US"/>
              <a:pPr/>
              <a:t>210</a:t>
            </a:fld>
            <a:endParaRPr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5064" name="Group 280"/>
          <p:cNvGraphicFramePr>
            <a:graphicFrameLocks noGrp="1"/>
          </p:cNvGraphicFramePr>
          <p:nvPr>
            <p:ph type="tbl" idx="1"/>
          </p:nvPr>
        </p:nvGraphicFramePr>
        <p:xfrm>
          <a:off x="0" y="0"/>
          <a:ext cx="9144000" cy="6858001"/>
        </p:xfrm>
        <a:graphic>
          <a:graphicData uri="http://schemas.openxmlformats.org/drawingml/2006/table">
            <a:tbl>
              <a:tblPr/>
              <a:tblGrid>
                <a:gridCol w="838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286000">
                  <a:extLst>
                    <a:ext uri="{9D8B030D-6E8A-4147-A177-3AD203B41FA5}">
                      <a16:colId xmlns:a16="http://schemas.microsoft.com/office/drawing/2014/main" val="20004"/>
                    </a:ext>
                  </a:extLst>
                </a:gridCol>
              </a:tblGrid>
              <a:tr h="1044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SR.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SENSITIVITY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0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SSW - Staggered Spondaic Word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 linguistic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Integration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&amp; cortical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3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Competing Sentences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Dichotic-linguistic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Separation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Neuromaturation &amp; language processing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2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SSI-CCM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Dichotic-linguistic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Separation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&amp; cortical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3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 Sentence Identification Test (DSI)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Dichotic-linguistic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Integration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&amp; cortical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54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Competing Words subtest of the SCAN (Screening Test for Auditory Processing Disorders)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Dichotic/Screening-linguistic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Integration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Neuromaturation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8" name="Slide Number Placeholder 5"/>
          <p:cNvSpPr>
            <a:spLocks noGrp="1"/>
          </p:cNvSpPr>
          <p:nvPr>
            <p:ph type="sldNum" sz="quarter" idx="12"/>
          </p:nvPr>
        </p:nvSpPr>
        <p:spPr/>
        <p:txBody>
          <a:bodyPr/>
          <a:lstStyle/>
          <a:p>
            <a:fld id="{4B7CCDDE-010F-4424-A71B-3F42B069BDB9}" type="slidenum">
              <a:rPr lang="en-US"/>
              <a:pPr/>
              <a:t>211</a:t>
            </a:fld>
            <a:endParaRPr 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2283" name="Group 91"/>
          <p:cNvGraphicFramePr>
            <a:graphicFrameLocks noGrp="1"/>
          </p:cNvGraphicFramePr>
          <p:nvPr>
            <p:ph/>
          </p:nvPr>
        </p:nvGraphicFramePr>
        <p:xfrm>
          <a:off x="0" y="0"/>
          <a:ext cx="9144000" cy="6858001"/>
        </p:xfrm>
        <a:graphic>
          <a:graphicData uri="http://schemas.openxmlformats.org/drawingml/2006/table">
            <a:tbl>
              <a:tblPr/>
              <a:tblGrid>
                <a:gridCol w="838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154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SR.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SENSITIVITY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47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 Digits Test (DDT)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 non linguistic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Integration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cortical &amp; corpus callosun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4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 Consonant-Vowel (CV)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 non linguistic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Integration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Cortical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 Rhyme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Dichotic- non linguistic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Integration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Interhemispheric transfer 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2" name="Slide Number Placeholder 4"/>
          <p:cNvSpPr>
            <a:spLocks noGrp="1"/>
          </p:cNvSpPr>
          <p:nvPr>
            <p:ph type="sldNum" sz="quarter" idx="12"/>
          </p:nvPr>
        </p:nvSpPr>
        <p:spPr/>
        <p:txBody>
          <a:bodyPr/>
          <a:lstStyle/>
          <a:p>
            <a:fld id="{E9123AFB-D9C1-4C37-9A93-50924947829E}" type="slidenum">
              <a:rPr lang="en-US"/>
              <a:pPr/>
              <a:t>212</a:t>
            </a:fld>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201" name="Group 81"/>
          <p:cNvGraphicFramePr>
            <a:graphicFrameLocks noGrp="1"/>
          </p:cNvGraphicFramePr>
          <p:nvPr>
            <p:ph/>
            <p:extLst>
              <p:ext uri="{D42A27DB-BD31-4B8C-83A1-F6EECF244321}">
                <p14:modId xmlns:p14="http://schemas.microsoft.com/office/powerpoint/2010/main" val="3380518877"/>
              </p:ext>
            </p:extLst>
          </p:nvPr>
        </p:nvGraphicFramePr>
        <p:xfrm>
          <a:off x="838200" y="0"/>
          <a:ext cx="7577600" cy="6858001"/>
        </p:xfrm>
        <a:graphic>
          <a:graphicData uri="http://schemas.openxmlformats.org/drawingml/2006/table">
            <a:tbl>
              <a:tblPr/>
              <a:tblGrid>
                <a:gridCol w="2248045">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gridCol w="2007235">
                  <a:extLst>
                    <a:ext uri="{9D8B030D-6E8A-4147-A177-3AD203B41FA5}">
                      <a16:colId xmlns:a16="http://schemas.microsoft.com/office/drawing/2014/main" val="20003"/>
                    </a:ext>
                  </a:extLst>
                </a:gridCol>
                <a:gridCol w="1938020">
                  <a:extLst>
                    <a:ext uri="{9D8B030D-6E8A-4147-A177-3AD203B41FA5}">
                      <a16:colId xmlns:a16="http://schemas.microsoft.com/office/drawing/2014/main" val="20004"/>
                    </a:ext>
                  </a:extLst>
                </a:gridCol>
              </a:tblGrid>
              <a:tr h="1063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TESTS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SENSITIVITY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5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Pitch Pattern Perception (PPP)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Temporal Processing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Frequency Discrimination, Temporal Ordering, Linguistic Labeling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Cerebral hemispheric lesions, interhemispheric transfer 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Duration Pattern Test (DPT)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Temporal Processing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Duration Discrimination, Temporal Ordering, Linguistic labeling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Cerebral hemispheric lesions, interhemispheric transfer 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8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Psychoacoustic Pattern Discrimination Test (PPDT)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Temporal Processing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Temporal Discrimination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Cerebral hemispheric, auditory association areas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8" name="Slide Number Placeholder 4"/>
          <p:cNvSpPr>
            <a:spLocks noGrp="1"/>
          </p:cNvSpPr>
          <p:nvPr>
            <p:ph type="sldNum" sz="quarter" idx="12"/>
          </p:nvPr>
        </p:nvSpPr>
        <p:spPr/>
        <p:txBody>
          <a:bodyPr/>
          <a:lstStyle/>
          <a:p>
            <a:fld id="{E3D79EEB-D965-45C7-896A-7B1045E6857B}" type="slidenum">
              <a:rPr lang="en-US"/>
              <a:pPr/>
              <a:t>213</a:t>
            </a:fld>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1008" name="Group 320"/>
          <p:cNvGraphicFramePr>
            <a:graphicFrameLocks noGrp="1"/>
          </p:cNvGraphicFramePr>
          <p:nvPr>
            <p:ph type="tbl" idx="1"/>
          </p:nvPr>
        </p:nvGraphicFramePr>
        <p:xfrm>
          <a:off x="0" y="0"/>
          <a:ext cx="9144000" cy="6858001"/>
        </p:xfrm>
        <a:graphic>
          <a:graphicData uri="http://schemas.openxmlformats.org/drawingml/2006/table">
            <a:tbl>
              <a:tblPr/>
              <a:tblGrid>
                <a:gridCol w="838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981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SR.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Arial" charset="0"/>
                        </a:rPr>
                        <a:t>SENSITIVITY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05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0000"/>
                          </a:solidFill>
                          <a:effectLst/>
                          <a:latin typeface="Arial" charset="0"/>
                          <a:cs typeface="Times New Roman" pitchFamily="18" charset="0"/>
                        </a:rPr>
                        <a:t>Synthetic Sentence Identification test with Ipsilateral Competing Message (SSI-ICM)</a:t>
                      </a:r>
                      <a:r>
                        <a:rPr kumimoji="0" lang="en-US" sz="1800" b="0"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Speech-in-noise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Auditory closure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Low brainstem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22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Northwestern University Auditory Test Number 6 (NU-6)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Speech-in-noise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Auditory discrimination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Low brainstem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4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0000"/>
                          </a:solidFill>
                          <a:effectLst/>
                          <a:latin typeface="Arial" charset="0"/>
                          <a:cs typeface="Times New Roman" pitchFamily="18" charset="0"/>
                        </a:rPr>
                        <a:t>Goldman-Fristoe-Woodcock (GFW)</a:t>
                      </a:r>
                      <a:r>
                        <a:rPr kumimoji="0" lang="en-US" sz="1800" b="0"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Speech-in-noise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Auditory discrimination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Low brainstem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 name="Slide Number Placeholder 5"/>
          <p:cNvSpPr>
            <a:spLocks noGrp="1"/>
          </p:cNvSpPr>
          <p:nvPr>
            <p:ph type="sldNum" sz="quarter" idx="12"/>
          </p:nvPr>
        </p:nvSpPr>
        <p:spPr/>
        <p:txBody>
          <a:bodyPr/>
          <a:lstStyle/>
          <a:p>
            <a:fld id="{067A41A7-853F-4BF8-85EF-A290E510C69A}" type="slidenum">
              <a:rPr lang="en-US"/>
              <a:pPr/>
              <a:t>214</a:t>
            </a:fld>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4189" name="Group 189"/>
          <p:cNvGraphicFramePr>
            <a:graphicFrameLocks noGrp="1"/>
          </p:cNvGraphicFramePr>
          <p:nvPr>
            <p:ph/>
          </p:nvPr>
        </p:nvGraphicFramePr>
        <p:xfrm>
          <a:off x="0" y="0"/>
          <a:ext cx="9144000" cy="6701475"/>
        </p:xfrm>
        <a:graphic>
          <a:graphicData uri="http://schemas.openxmlformats.org/drawingml/2006/table">
            <a:tbl>
              <a:tblPr/>
              <a:tblGrid>
                <a:gridCol w="838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760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SR.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Arial" charset="0"/>
                        </a:rPr>
                        <a:t>SENSITIVITY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1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Rapidly Alternating Speech Perception (RASP)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Interaction- rapidly alternating speech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Fusion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7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Ivey Binaural Fusion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Interaction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Fusion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2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Northwestern University Auditory Test Number 6 (NU-6)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Interaction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Fusion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8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18.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CVC Fusion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Interaction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Fusion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47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19.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Masking Level Difference (MLD)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Interaction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Binaural Fusion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lesions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4" name="Slide Number Placeholder 4"/>
          <p:cNvSpPr>
            <a:spLocks noGrp="1"/>
          </p:cNvSpPr>
          <p:nvPr>
            <p:ph type="sldNum" sz="quarter" idx="12"/>
          </p:nvPr>
        </p:nvSpPr>
        <p:spPr/>
        <p:txBody>
          <a:bodyPr/>
          <a:lstStyle/>
          <a:p>
            <a:fld id="{61C6E4CC-73CE-4B14-B371-6001D8A3AF60}" type="slidenum">
              <a:rPr lang="en-US"/>
              <a:pPr/>
              <a:t>215</a:t>
            </a:fld>
            <a:endParaRPr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985" name="Group 81"/>
          <p:cNvGraphicFramePr>
            <a:graphicFrameLocks noGrp="1"/>
          </p:cNvGraphicFramePr>
          <p:nvPr>
            <p:ph type="tbl" idx="1"/>
          </p:nvPr>
        </p:nvGraphicFramePr>
        <p:xfrm>
          <a:off x="0" y="0"/>
          <a:ext cx="9144000" cy="6115495"/>
        </p:xfrm>
        <a:graphic>
          <a:graphicData uri="http://schemas.openxmlformats.org/drawingml/2006/table">
            <a:tbl>
              <a:tblPr/>
              <a:tblGrid>
                <a:gridCol w="838200">
                  <a:extLst>
                    <a:ext uri="{9D8B030D-6E8A-4147-A177-3AD203B41FA5}">
                      <a16:colId xmlns:a16="http://schemas.microsoft.com/office/drawing/2014/main" val="20000"/>
                    </a:ext>
                  </a:extLst>
                </a:gridCol>
                <a:gridCol w="2439988">
                  <a:extLst>
                    <a:ext uri="{9D8B030D-6E8A-4147-A177-3AD203B41FA5}">
                      <a16:colId xmlns:a16="http://schemas.microsoft.com/office/drawing/2014/main" val="20001"/>
                    </a:ext>
                  </a:extLst>
                </a:gridCol>
                <a:gridCol w="1979612">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SR.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charset="0"/>
                        </a:rPr>
                        <a:t>SENSITIVITY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7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Ivey Filtered Speech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Low redundancy \Monaural Speech Test- Low pass filtered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Auditory Closure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lesion, cortical dysfunction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8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Northwestern University Auditory Test Number 6 (NU-6)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LRMS- Low pass filtered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Auditory Closure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lesion, cortical dysfunction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6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Time Compressed Northwestern Auditory Test Number 6 (NU-6)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LRMS-Time Compressed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Auditory Closure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lesion, cortical dysfunction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8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Tonal and Speech Materials for Auditory Perceptual Assessment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LRMS-Reverberation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Auditory Closure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Brainstem lesion, cortical dysfunction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0" name="Slide Number Placeholder 5"/>
          <p:cNvSpPr>
            <a:spLocks noGrp="1"/>
          </p:cNvSpPr>
          <p:nvPr>
            <p:ph type="sldNum" sz="quarter" idx="12"/>
          </p:nvPr>
        </p:nvSpPr>
        <p:spPr/>
        <p:txBody>
          <a:bodyPr/>
          <a:lstStyle/>
          <a:p>
            <a:fld id="{8A7BB88E-A802-44E3-B450-92F5F6A70261}" type="slidenum">
              <a:rPr lang="en-US"/>
              <a:pPr/>
              <a:t>216</a:t>
            </a:fld>
            <a:endParaRPr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8703" name="Group 79"/>
          <p:cNvGraphicFramePr>
            <a:graphicFrameLocks noGrp="1"/>
          </p:cNvGraphicFramePr>
          <p:nvPr>
            <p:ph/>
          </p:nvPr>
        </p:nvGraphicFramePr>
        <p:xfrm>
          <a:off x="0" y="0"/>
          <a:ext cx="9144000" cy="6848477"/>
        </p:xfrm>
        <a:graphic>
          <a:graphicData uri="http://schemas.openxmlformats.org/drawingml/2006/table">
            <a:tbl>
              <a:tblPr/>
              <a:tblGrid>
                <a:gridCol w="801688">
                  <a:extLst>
                    <a:ext uri="{9D8B030D-6E8A-4147-A177-3AD203B41FA5}">
                      <a16:colId xmlns:a16="http://schemas.microsoft.com/office/drawing/2014/main" val="20000"/>
                    </a:ext>
                  </a:extLst>
                </a:gridCol>
                <a:gridCol w="3368675">
                  <a:extLst>
                    <a:ext uri="{9D8B030D-6E8A-4147-A177-3AD203B41FA5}">
                      <a16:colId xmlns:a16="http://schemas.microsoft.com/office/drawing/2014/main" val="20001"/>
                    </a:ext>
                  </a:extLst>
                </a:gridCol>
                <a:gridCol w="4973637">
                  <a:extLst>
                    <a:ext uri="{9D8B030D-6E8A-4147-A177-3AD203B41FA5}">
                      <a16:colId xmlns:a16="http://schemas.microsoft.com/office/drawing/2014/main" val="20002"/>
                    </a:ext>
                  </a:extLst>
                </a:gridCol>
              </a:tblGrid>
              <a:tr h="1017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Sr.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PROCESSESS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EXPECTATION ON TESTS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2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Auditory Closure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Poor performance on monaural low redundancy speech tests, and speech-in-noise tests. Word recognition may be affected if the deficit is severe.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7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Binaural Separation/Integration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Poor performance on dichotic listening tasks. Individuals with binaural separation deficits will also perform poorly on tests of speech-in-noise.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3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Temporal Patterning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Poor performance on test of temporal patterning, in both linguistic labeling and humming response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4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Binaural Interaction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Abnormally reduced MLDs, poor performance on speech-in-noise tests and abnormal ABR results.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2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Interhemispheric Transfer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Left ear suppression on dichotic speech tasks combined with poor performance on tests of temporal patterning in the linguistic labeling response condition. Performance on temporal patterning task will improve when the individual is asked to hum or sing the response.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2" name="Slide Number Placeholder 4"/>
          <p:cNvSpPr>
            <a:spLocks noGrp="1"/>
          </p:cNvSpPr>
          <p:nvPr>
            <p:ph type="sldNum" sz="quarter" idx="12"/>
          </p:nvPr>
        </p:nvSpPr>
        <p:spPr/>
        <p:txBody>
          <a:bodyPr/>
          <a:lstStyle/>
          <a:p>
            <a:fld id="{CBD7FDA5-5318-4F74-9575-E77CD5DF012B}" type="slidenum">
              <a:rPr lang="en-US"/>
              <a:pPr/>
              <a:t>217</a:t>
            </a:fld>
            <a:endParaRPr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solidFill>
                  <a:schemeClr val="tx1"/>
                </a:solidFill>
              </a:rPr>
              <a:t>CAPD PROCESSESS</a:t>
            </a:r>
          </a:p>
        </p:txBody>
      </p:sp>
      <p:sp>
        <p:nvSpPr>
          <p:cNvPr id="395267" name="Rectangle 3"/>
          <p:cNvSpPr>
            <a:spLocks noGrp="1" noChangeArrowheads="1"/>
          </p:cNvSpPr>
          <p:nvPr>
            <p:ph idx="1"/>
          </p:nvPr>
        </p:nvSpPr>
        <p:spPr/>
        <p:txBody>
          <a:bodyPr/>
          <a:lstStyle/>
          <a:p>
            <a:pPr>
              <a:lnSpc>
                <a:spcPct val="90000"/>
              </a:lnSpc>
            </a:pPr>
            <a:r>
              <a:rPr lang="en-US" sz="2400">
                <a:solidFill>
                  <a:schemeClr val="tx1"/>
                </a:solidFill>
              </a:rPr>
              <a:t>Sound localization and lateralization</a:t>
            </a:r>
          </a:p>
          <a:p>
            <a:pPr>
              <a:lnSpc>
                <a:spcPct val="90000"/>
              </a:lnSpc>
            </a:pPr>
            <a:r>
              <a:rPr lang="en-US" sz="2400">
                <a:solidFill>
                  <a:schemeClr val="tx1"/>
                </a:solidFill>
              </a:rPr>
              <a:t>• Auditory discrimination</a:t>
            </a:r>
          </a:p>
          <a:p>
            <a:pPr>
              <a:lnSpc>
                <a:spcPct val="90000"/>
              </a:lnSpc>
            </a:pPr>
            <a:r>
              <a:rPr lang="en-US" sz="2400">
                <a:solidFill>
                  <a:schemeClr val="tx1"/>
                </a:solidFill>
              </a:rPr>
              <a:t>• Temporal aspects of audition, including</a:t>
            </a:r>
          </a:p>
          <a:p>
            <a:pPr>
              <a:lnSpc>
                <a:spcPct val="90000"/>
              </a:lnSpc>
            </a:pPr>
            <a:r>
              <a:rPr lang="en-US" sz="2400">
                <a:solidFill>
                  <a:schemeClr val="tx1"/>
                </a:solidFill>
              </a:rPr>
              <a:t>° temporal resolution</a:t>
            </a:r>
          </a:p>
          <a:p>
            <a:pPr>
              <a:lnSpc>
                <a:spcPct val="90000"/>
              </a:lnSpc>
            </a:pPr>
            <a:r>
              <a:rPr lang="en-US" sz="2400">
                <a:solidFill>
                  <a:schemeClr val="tx1"/>
                </a:solidFill>
              </a:rPr>
              <a:t>° temporal masking</a:t>
            </a:r>
          </a:p>
          <a:p>
            <a:pPr>
              <a:lnSpc>
                <a:spcPct val="90000"/>
              </a:lnSpc>
            </a:pPr>
            <a:r>
              <a:rPr lang="en-US" sz="2400">
                <a:solidFill>
                  <a:schemeClr val="tx1"/>
                </a:solidFill>
              </a:rPr>
              <a:t>° temporal integration</a:t>
            </a:r>
          </a:p>
          <a:p>
            <a:pPr>
              <a:lnSpc>
                <a:spcPct val="90000"/>
              </a:lnSpc>
            </a:pPr>
            <a:r>
              <a:rPr lang="en-US" sz="2400">
                <a:solidFill>
                  <a:schemeClr val="tx1"/>
                </a:solidFill>
              </a:rPr>
              <a:t>° temporal ordering</a:t>
            </a:r>
          </a:p>
          <a:p>
            <a:pPr>
              <a:lnSpc>
                <a:spcPct val="90000"/>
              </a:lnSpc>
            </a:pPr>
            <a:r>
              <a:rPr lang="en-US" sz="2400">
                <a:solidFill>
                  <a:schemeClr val="tx1"/>
                </a:solidFill>
              </a:rPr>
              <a:t>• Auditory performance decrements with competing acoustic signals</a:t>
            </a:r>
          </a:p>
          <a:p>
            <a:pPr>
              <a:lnSpc>
                <a:spcPct val="90000"/>
              </a:lnSpc>
            </a:pPr>
            <a:r>
              <a:rPr lang="en-US" sz="2400">
                <a:solidFill>
                  <a:schemeClr val="tx1"/>
                </a:solidFill>
              </a:rPr>
              <a:t>• Auditory performance decrements with degraded acoustic signals</a:t>
            </a:r>
          </a:p>
          <a:p>
            <a:pPr>
              <a:lnSpc>
                <a:spcPct val="90000"/>
              </a:lnSpc>
            </a:pPr>
            <a:endParaRPr lang="en-US" sz="2400">
              <a:solidFill>
                <a:schemeClr val="tx1"/>
              </a:solidFill>
            </a:endParaRPr>
          </a:p>
        </p:txBody>
      </p:sp>
      <p:sp>
        <p:nvSpPr>
          <p:cNvPr id="4" name="Slide Number Placeholder 5"/>
          <p:cNvSpPr>
            <a:spLocks noGrp="1"/>
          </p:cNvSpPr>
          <p:nvPr>
            <p:ph type="sldNum" sz="quarter" idx="12"/>
          </p:nvPr>
        </p:nvSpPr>
        <p:spPr/>
        <p:txBody>
          <a:bodyPr/>
          <a:lstStyle/>
          <a:p>
            <a:fld id="{F2989D82-7EFF-4F2B-88E9-D74F8910D59A}" type="slidenum">
              <a:rPr lang="en-US"/>
              <a:pPr/>
              <a:t>218</a:t>
            </a:fld>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46" name="Rectangle 42"/>
          <p:cNvSpPr>
            <a:spLocks noGrp="1" noChangeArrowheads="1"/>
          </p:cNvSpPr>
          <p:nvPr>
            <p:ph type="title"/>
          </p:nvPr>
        </p:nvSpPr>
        <p:spPr>
          <a:xfrm>
            <a:off x="457200" y="152400"/>
            <a:ext cx="8229600" cy="792163"/>
          </a:xfrm>
        </p:spPr>
        <p:txBody>
          <a:bodyPr/>
          <a:lstStyle/>
          <a:p>
            <a:r>
              <a:rPr lang="en-US" sz="4000" b="1" i="1">
                <a:solidFill>
                  <a:schemeClr val="tx1"/>
                </a:solidFill>
              </a:rPr>
              <a:t>Auditory Decoding Weakness</a:t>
            </a:r>
            <a:br>
              <a:rPr lang="en-US" sz="4000" i="1">
                <a:solidFill>
                  <a:schemeClr val="tx1"/>
                </a:solidFill>
              </a:rPr>
            </a:br>
            <a:endParaRPr lang="en-US" sz="4000" i="1">
              <a:solidFill>
                <a:schemeClr val="tx1"/>
              </a:solidFill>
            </a:endParaRPr>
          </a:p>
        </p:txBody>
      </p:sp>
      <p:graphicFrame>
        <p:nvGraphicFramePr>
          <p:cNvPr id="354386" name="Group 82"/>
          <p:cNvGraphicFramePr>
            <a:graphicFrameLocks noGrp="1"/>
          </p:cNvGraphicFramePr>
          <p:nvPr>
            <p:ph type="tbl" idx="1"/>
          </p:nvPr>
        </p:nvGraphicFramePr>
        <p:xfrm>
          <a:off x="381000" y="762000"/>
          <a:ext cx="8229600" cy="5718874"/>
        </p:xfrm>
        <a:graphic>
          <a:graphicData uri="http://schemas.openxmlformats.org/drawingml/2006/table">
            <a:tbl>
              <a:tblPr/>
              <a:tblGrid>
                <a:gridCol w="16764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Sr.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TYPICAL SYMPTOMS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4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Cognitive testing often reveals discrepancy between verbal and nonverbal test scores because basic reading skills are not required (matching sounds to their letter symbol).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Commonly has difficulty with decoding letters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6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Has difficulty hearing in noise, or may ask for repetition.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Appears to “mishear” and substitute similar-sounding words for the actual auditory target, similar to a student with high frequency hearing loss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Has difficulty with sound blending or spelling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Tends to perform better in subjects such as math computation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9" name="Slide Number Placeholder 5"/>
          <p:cNvSpPr>
            <a:spLocks noGrp="1"/>
          </p:cNvSpPr>
          <p:nvPr>
            <p:ph type="sldNum" sz="quarter" idx="12"/>
          </p:nvPr>
        </p:nvSpPr>
        <p:spPr/>
        <p:txBody>
          <a:bodyPr/>
          <a:lstStyle/>
          <a:p>
            <a:fld id="{C9679A86-2F01-48C6-9C54-6D5EA2B88B9F}" type="slidenum">
              <a:rPr lang="en-US"/>
              <a:pPr/>
              <a:t>219</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tx1"/>
              </a:solidFill>
            </a:endParaRPr>
          </a:p>
        </p:txBody>
      </p:sp>
      <p:sp>
        <p:nvSpPr>
          <p:cNvPr id="3" name="Content Placeholder 2"/>
          <p:cNvSpPr>
            <a:spLocks noGrp="1"/>
          </p:cNvSpPr>
          <p:nvPr>
            <p:ph idx="1"/>
          </p:nvPr>
        </p:nvSpPr>
        <p:spPr/>
        <p:txBody>
          <a:bodyPr/>
          <a:lstStyle/>
          <a:p>
            <a:r>
              <a:rPr lang="en-US" sz="2400" dirty="0">
                <a:solidFill>
                  <a:schemeClr val="tx1"/>
                </a:solidFill>
              </a:rPr>
              <a:t>Parents – provides information regarding developmental milestones, auditory </a:t>
            </a:r>
            <a:r>
              <a:rPr lang="en-US" sz="2400" dirty="0" err="1">
                <a:solidFill>
                  <a:schemeClr val="tx1"/>
                </a:solidFill>
              </a:rPr>
              <a:t>behaviour</a:t>
            </a:r>
            <a:r>
              <a:rPr lang="en-US" sz="2400" dirty="0">
                <a:solidFill>
                  <a:schemeClr val="tx1"/>
                </a:solidFill>
              </a:rPr>
              <a:t> at home and medical and academic history</a:t>
            </a:r>
          </a:p>
          <a:p>
            <a:r>
              <a:rPr lang="en-US" sz="2400" dirty="0">
                <a:solidFill>
                  <a:schemeClr val="tx1"/>
                </a:solidFill>
              </a:rPr>
              <a:t>Physician – rules out presence of that may affect learning abilities.</a:t>
            </a:r>
          </a:p>
        </p:txBody>
      </p:sp>
      <p:sp>
        <p:nvSpPr>
          <p:cNvPr id="4" name="Slide Number Placeholder 3"/>
          <p:cNvSpPr>
            <a:spLocks noGrp="1"/>
          </p:cNvSpPr>
          <p:nvPr>
            <p:ph type="sldNum" sz="quarter" idx="12"/>
          </p:nvPr>
        </p:nvSpPr>
        <p:spPr/>
        <p:txBody>
          <a:bodyPr/>
          <a:lstStyle/>
          <a:p>
            <a:fld id="{FE56E22B-C318-40A7-9091-C8F720CE4A54}" type="slidenum">
              <a:rPr lang="en-US" smtClean="0"/>
              <a:pPr/>
              <a:t>22</a:t>
            </a:fld>
            <a:endParaRPr lang="en-US"/>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0" name="Rectangle 30"/>
          <p:cNvSpPr>
            <a:spLocks noGrp="1" noChangeArrowheads="1"/>
          </p:cNvSpPr>
          <p:nvPr>
            <p:ph type="title"/>
          </p:nvPr>
        </p:nvSpPr>
        <p:spPr>
          <a:xfrm>
            <a:off x="457200" y="685800"/>
            <a:ext cx="8229600" cy="715963"/>
          </a:xfrm>
        </p:spPr>
        <p:txBody>
          <a:bodyPr/>
          <a:lstStyle/>
          <a:p>
            <a:r>
              <a:rPr lang="en-US" sz="4000" b="1" i="1">
                <a:solidFill>
                  <a:schemeClr val="tx1"/>
                </a:solidFill>
              </a:rPr>
              <a:t>Prosody Weakness</a:t>
            </a:r>
            <a:br>
              <a:rPr lang="en-US" sz="4000" i="1">
                <a:solidFill>
                  <a:schemeClr val="tx1"/>
                </a:solidFill>
              </a:rPr>
            </a:br>
            <a:endParaRPr lang="en-US" sz="4000" i="1">
              <a:solidFill>
                <a:schemeClr val="tx1"/>
              </a:solidFill>
            </a:endParaRPr>
          </a:p>
        </p:txBody>
      </p:sp>
      <p:graphicFrame>
        <p:nvGraphicFramePr>
          <p:cNvPr id="358459" name="Group 59"/>
          <p:cNvGraphicFramePr>
            <a:graphicFrameLocks noGrp="1"/>
          </p:cNvGraphicFramePr>
          <p:nvPr>
            <p:ph type="tbl" idx="1"/>
          </p:nvPr>
        </p:nvGraphicFramePr>
        <p:xfrm>
          <a:off x="457200" y="1600200"/>
          <a:ext cx="8229600" cy="2778126"/>
        </p:xfrm>
        <a:graphic>
          <a:graphicData uri="http://schemas.openxmlformats.org/drawingml/2006/table">
            <a:tbl>
              <a:tblPr/>
              <a:tblGrid>
                <a:gridCol w="16764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Sr.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TYPICAL SYMPTOMS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Has good word attack skills but difficulty with sight words.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Frequently demonstrates weak social communication skills (pragmatics) and often may respond inappropriately.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Has flat or monotonic speech and oral reading, difficulty with rhythm or 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Cognitive testing reveals discrepancy between verbal and nonverbal test scores, with higher verbal scores.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3" name="Slide Number Placeholder 5"/>
          <p:cNvSpPr>
            <a:spLocks noGrp="1"/>
          </p:cNvSpPr>
          <p:nvPr>
            <p:ph type="sldNum" sz="quarter" idx="12"/>
          </p:nvPr>
        </p:nvSpPr>
        <p:spPr/>
        <p:txBody>
          <a:bodyPr/>
          <a:lstStyle/>
          <a:p>
            <a:fld id="{43BAE457-D28F-464D-BDDF-D26EC17159B6}" type="slidenum">
              <a:rPr lang="en-US"/>
              <a:pPr/>
              <a:t>220</a:t>
            </a:fld>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72" name="Rectangle 24"/>
          <p:cNvSpPr>
            <a:spLocks noGrp="1" noChangeArrowheads="1"/>
          </p:cNvSpPr>
          <p:nvPr>
            <p:ph type="title"/>
          </p:nvPr>
        </p:nvSpPr>
        <p:spPr>
          <a:xfrm>
            <a:off x="457200" y="609600"/>
            <a:ext cx="8229600" cy="715963"/>
          </a:xfrm>
        </p:spPr>
        <p:txBody>
          <a:bodyPr/>
          <a:lstStyle/>
          <a:p>
            <a:r>
              <a:rPr lang="en-US" sz="4000" b="1" i="1">
                <a:solidFill>
                  <a:schemeClr val="tx1"/>
                </a:solidFill>
              </a:rPr>
              <a:t>Integration Weakness</a:t>
            </a:r>
            <a:br>
              <a:rPr lang="en-US" sz="4000" i="1">
                <a:solidFill>
                  <a:schemeClr val="tx1"/>
                </a:solidFill>
              </a:rPr>
            </a:br>
            <a:endParaRPr lang="en-US" sz="4000" i="1">
              <a:solidFill>
                <a:schemeClr val="tx1"/>
              </a:solidFill>
            </a:endParaRPr>
          </a:p>
        </p:txBody>
      </p:sp>
      <p:graphicFrame>
        <p:nvGraphicFramePr>
          <p:cNvPr id="360492" name="Group 44"/>
          <p:cNvGraphicFramePr>
            <a:graphicFrameLocks noGrp="1"/>
          </p:cNvGraphicFramePr>
          <p:nvPr>
            <p:ph type="tbl" idx="1"/>
          </p:nvPr>
        </p:nvGraphicFramePr>
        <p:xfrm>
          <a:off x="457200" y="1066800"/>
          <a:ext cx="8229600" cy="5501705"/>
        </p:xfrm>
        <a:graphic>
          <a:graphicData uri="http://schemas.openxmlformats.org/drawingml/2006/table">
            <a:tbl>
              <a:tblPr/>
              <a:tblGrid>
                <a:gridCol w="9906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Sr.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TYPICAL SYMPTOMS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Has difficulty linking prosodic (rhythm and pattern) elements with linguistic content of a spoken message, resulting 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compromised linguistic content, missing components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difficulty processing ongoing discourse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difficulty following verbally presented directions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Has poor speech-in-noise skills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3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Has phonological deficits, such as patterns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of sound omission, or verb endings.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01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Exhibits reading and spelling difficulties.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3" name="Slide Number Placeholder 5"/>
          <p:cNvSpPr>
            <a:spLocks noGrp="1"/>
          </p:cNvSpPr>
          <p:nvPr>
            <p:ph type="sldNum" sz="quarter" idx="12"/>
          </p:nvPr>
        </p:nvSpPr>
        <p:spPr/>
        <p:txBody>
          <a:bodyPr/>
          <a:lstStyle/>
          <a:p>
            <a:fld id="{17FF23F8-F6C2-4792-8E57-94F39A5780D6}" type="slidenum">
              <a:rPr lang="en-US"/>
              <a:pPr/>
              <a:t>221</a:t>
            </a:fld>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20" name="Rectangle 24"/>
          <p:cNvSpPr>
            <a:spLocks noGrp="1" noChangeArrowheads="1"/>
          </p:cNvSpPr>
          <p:nvPr>
            <p:ph type="title"/>
          </p:nvPr>
        </p:nvSpPr>
        <p:spPr>
          <a:xfrm>
            <a:off x="533400" y="685800"/>
            <a:ext cx="8229600" cy="792163"/>
          </a:xfrm>
        </p:spPr>
        <p:txBody>
          <a:bodyPr/>
          <a:lstStyle/>
          <a:p>
            <a:r>
              <a:rPr lang="en-US" sz="4000" b="1" i="1">
                <a:solidFill>
                  <a:schemeClr val="tx1"/>
                </a:solidFill>
              </a:rPr>
              <a:t>Organization Weakness</a:t>
            </a:r>
            <a:br>
              <a:rPr lang="en-US" sz="4000" i="1">
                <a:solidFill>
                  <a:schemeClr val="tx1"/>
                </a:solidFill>
              </a:rPr>
            </a:br>
            <a:endParaRPr lang="en-US" sz="4000" i="1">
              <a:solidFill>
                <a:schemeClr val="tx1"/>
              </a:solidFill>
            </a:endParaRPr>
          </a:p>
        </p:txBody>
      </p:sp>
      <p:graphicFrame>
        <p:nvGraphicFramePr>
          <p:cNvPr id="362541" name="Group 45"/>
          <p:cNvGraphicFramePr>
            <a:graphicFrameLocks noGrp="1"/>
          </p:cNvGraphicFramePr>
          <p:nvPr>
            <p:ph type="tbl" idx="1"/>
          </p:nvPr>
        </p:nvGraphicFramePr>
        <p:xfrm>
          <a:off x="457200" y="1600200"/>
          <a:ext cx="8229600" cy="3217672"/>
        </p:xfrm>
        <a:graphic>
          <a:graphicData uri="http://schemas.openxmlformats.org/drawingml/2006/table">
            <a:tbl>
              <a:tblPr/>
              <a:tblGrid>
                <a:gridCol w="9906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Sr.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TYPICAL SYMPTOMS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Demonstrates poor organizational skills, such as poor note taking and assignment completion skills (may be considered “messy child”).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9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Has poor sequencing in general; of pictures, events or functional tasks.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9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May have poor speech-in-noise skills.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 name="Slide Number Placeholder 5"/>
          <p:cNvSpPr>
            <a:spLocks noGrp="1"/>
          </p:cNvSpPr>
          <p:nvPr>
            <p:ph type="sldNum" sz="quarter" idx="12"/>
          </p:nvPr>
        </p:nvSpPr>
        <p:spPr/>
        <p:txBody>
          <a:bodyPr/>
          <a:lstStyle/>
          <a:p>
            <a:fld id="{5E6A87B6-3B1E-4028-97D9-3A8ED5FBD684}" type="slidenum">
              <a:rPr lang="en-US"/>
              <a:pPr/>
              <a:t>222</a:t>
            </a:fld>
            <a:endParaRPr 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65" name="Rectangle 21"/>
          <p:cNvSpPr>
            <a:spLocks noGrp="1" noChangeArrowheads="1"/>
          </p:cNvSpPr>
          <p:nvPr>
            <p:ph type="title"/>
          </p:nvPr>
        </p:nvSpPr>
        <p:spPr/>
        <p:txBody>
          <a:bodyPr/>
          <a:lstStyle/>
          <a:p>
            <a:r>
              <a:rPr lang="en-US" sz="3200" b="1" i="1" dirty="0">
                <a:solidFill>
                  <a:schemeClr val="tx1"/>
                </a:solidFill>
              </a:rPr>
              <a:t>Auditory Associative Weakness (Auditory Language)</a:t>
            </a:r>
            <a:br>
              <a:rPr lang="en-US" sz="3200" i="1" dirty="0">
                <a:solidFill>
                  <a:schemeClr val="tx1"/>
                </a:solidFill>
              </a:rPr>
            </a:br>
            <a:endParaRPr lang="en-US" sz="3200" i="1" dirty="0">
              <a:solidFill>
                <a:schemeClr val="tx1"/>
              </a:solidFill>
            </a:endParaRPr>
          </a:p>
        </p:txBody>
      </p:sp>
      <p:graphicFrame>
        <p:nvGraphicFramePr>
          <p:cNvPr id="364645" name="Group 101"/>
          <p:cNvGraphicFramePr>
            <a:graphicFrameLocks noGrp="1"/>
          </p:cNvGraphicFramePr>
          <p:nvPr>
            <p:ph type="tbl" idx="1"/>
          </p:nvPr>
        </p:nvGraphicFramePr>
        <p:xfrm>
          <a:off x="228600" y="1350963"/>
          <a:ext cx="8686800" cy="5425313"/>
        </p:xfrm>
        <a:graphic>
          <a:graphicData uri="http://schemas.openxmlformats.org/drawingml/2006/table">
            <a:tbl>
              <a:tblPr/>
              <a:tblGrid>
                <a:gridCol w="914400">
                  <a:extLst>
                    <a:ext uri="{9D8B030D-6E8A-4147-A177-3AD203B41FA5}">
                      <a16:colId xmlns:a16="http://schemas.microsoft.com/office/drawing/2014/main" val="20000"/>
                    </a:ext>
                  </a:extLst>
                </a:gridCol>
                <a:gridCol w="7772400">
                  <a:extLst>
                    <a:ext uri="{9D8B030D-6E8A-4147-A177-3AD203B41FA5}">
                      <a16:colId xmlns:a16="http://schemas.microsoft.com/office/drawing/2014/main" val="20001"/>
                    </a:ext>
                  </a:extLst>
                </a:gridCol>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Sr.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TYPICAL SYMPTOMS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Has receptive language deficits, including semantics and syntax.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Has difficulty with whole language concepts.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Demonstrates expressive semantic difficulties, such as poor use and understanding of antonyms, categorizations, synonyms, or homonyms.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Shows difficulty comprehending information of increasing linguistic complexity.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Has difficulty understanding words that have multiple meanings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May have writing difficulties (grammar).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4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Has difficulty with reading comprehension and story problems in math.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2" name="Slide Number Placeholder 5"/>
          <p:cNvSpPr>
            <a:spLocks noGrp="1"/>
          </p:cNvSpPr>
          <p:nvPr>
            <p:ph type="sldNum" sz="quarter" idx="12"/>
          </p:nvPr>
        </p:nvSpPr>
        <p:spPr/>
        <p:txBody>
          <a:bodyPr/>
          <a:lstStyle/>
          <a:p>
            <a:fld id="{328F2036-3577-41B3-824D-45162B541CAF}" type="slidenum">
              <a:rPr lang="en-US"/>
              <a:pPr/>
              <a:t>223</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a:xfrm>
            <a:off x="457200" y="381000"/>
            <a:ext cx="8229600" cy="6019800"/>
          </a:xfrm>
        </p:spPr>
        <p:txBody>
          <a:bodyPr/>
          <a:lstStyle/>
          <a:p>
            <a:pPr marL="457200" indent="-457200">
              <a:lnSpc>
                <a:spcPct val="80000"/>
              </a:lnSpc>
              <a:buFontTx/>
              <a:buNone/>
            </a:pPr>
            <a:r>
              <a:rPr lang="en-US" sz="1800" dirty="0">
                <a:solidFill>
                  <a:schemeClr val="tx1"/>
                </a:solidFill>
              </a:rPr>
              <a:t>TEST BATTERY APPROACH:</a:t>
            </a:r>
          </a:p>
          <a:p>
            <a:pPr marL="457200" indent="-457200">
              <a:lnSpc>
                <a:spcPct val="80000"/>
              </a:lnSpc>
              <a:buFontTx/>
              <a:buNone/>
            </a:pPr>
            <a:endParaRPr lang="en-US" sz="1800" dirty="0">
              <a:solidFill>
                <a:schemeClr val="tx1"/>
              </a:solidFill>
            </a:endParaRPr>
          </a:p>
          <a:p>
            <a:pPr marL="457200" indent="-457200">
              <a:lnSpc>
                <a:spcPct val="80000"/>
              </a:lnSpc>
              <a:buFontTx/>
              <a:buBlip>
                <a:blip r:embed="rId3"/>
              </a:buBlip>
            </a:pPr>
            <a:r>
              <a:rPr lang="en-US" sz="1800" dirty="0">
                <a:solidFill>
                  <a:schemeClr val="tx1"/>
                </a:solidFill>
              </a:rPr>
              <a:t>First step: </a:t>
            </a:r>
            <a:r>
              <a:rPr lang="en-US" sz="1800" dirty="0" err="1">
                <a:solidFill>
                  <a:schemeClr val="tx1"/>
                </a:solidFill>
              </a:rPr>
              <a:t>audiologic</a:t>
            </a:r>
            <a:r>
              <a:rPr lang="en-US" sz="1800" dirty="0">
                <a:solidFill>
                  <a:schemeClr val="tx1"/>
                </a:solidFill>
              </a:rPr>
              <a:t> comprehensive case history:</a:t>
            </a:r>
          </a:p>
          <a:p>
            <a:pPr marL="457200" indent="-457200">
              <a:lnSpc>
                <a:spcPct val="80000"/>
              </a:lnSpc>
              <a:buFontTx/>
              <a:buNone/>
            </a:pPr>
            <a:endParaRPr lang="en-US" sz="1800" dirty="0">
              <a:solidFill>
                <a:schemeClr val="tx1"/>
              </a:solidFill>
            </a:endParaRPr>
          </a:p>
          <a:p>
            <a:pPr marL="457200" indent="-457200">
              <a:lnSpc>
                <a:spcPct val="80000"/>
              </a:lnSpc>
              <a:buFontTx/>
              <a:buChar char="-"/>
            </a:pPr>
            <a:r>
              <a:rPr lang="en-US" sz="1800" dirty="0">
                <a:solidFill>
                  <a:schemeClr val="tx1"/>
                </a:solidFill>
              </a:rPr>
              <a:t>Tinnitus</a:t>
            </a:r>
          </a:p>
          <a:p>
            <a:pPr marL="457200" indent="-457200">
              <a:lnSpc>
                <a:spcPct val="80000"/>
              </a:lnSpc>
              <a:buFontTx/>
              <a:buChar char="-"/>
            </a:pPr>
            <a:r>
              <a:rPr lang="en-US" sz="1800" dirty="0">
                <a:solidFill>
                  <a:schemeClr val="tx1"/>
                </a:solidFill>
              </a:rPr>
              <a:t>Auditory hallucinations</a:t>
            </a:r>
          </a:p>
          <a:p>
            <a:pPr marL="457200" indent="-457200">
              <a:lnSpc>
                <a:spcPct val="80000"/>
              </a:lnSpc>
              <a:buFontTx/>
              <a:buChar char="-"/>
            </a:pPr>
            <a:r>
              <a:rPr lang="en-US" sz="1800" dirty="0">
                <a:solidFill>
                  <a:schemeClr val="tx1"/>
                </a:solidFill>
              </a:rPr>
              <a:t>Difficulty hearing in noisy / reverberant conditions</a:t>
            </a:r>
          </a:p>
          <a:p>
            <a:pPr marL="457200" indent="-457200">
              <a:lnSpc>
                <a:spcPct val="80000"/>
              </a:lnSpc>
              <a:buFontTx/>
              <a:buChar char="-"/>
            </a:pPr>
            <a:r>
              <a:rPr lang="en-US" sz="1800" dirty="0">
                <a:solidFill>
                  <a:schemeClr val="tx1"/>
                </a:solidFill>
              </a:rPr>
              <a:t>Trouble with sound localization</a:t>
            </a:r>
          </a:p>
          <a:p>
            <a:pPr marL="457200" indent="-457200">
              <a:lnSpc>
                <a:spcPct val="80000"/>
              </a:lnSpc>
              <a:buFontTx/>
              <a:buChar char="-"/>
            </a:pPr>
            <a:r>
              <a:rPr lang="en-US" sz="1800" dirty="0">
                <a:solidFill>
                  <a:schemeClr val="tx1"/>
                </a:solidFill>
              </a:rPr>
              <a:t>Difficulty following complex verbal instructions</a:t>
            </a:r>
          </a:p>
          <a:p>
            <a:pPr marL="457200" indent="-457200">
              <a:lnSpc>
                <a:spcPct val="80000"/>
              </a:lnSpc>
              <a:buFontTx/>
              <a:buChar char="-"/>
            </a:pPr>
            <a:endParaRPr lang="en-US" sz="1800" dirty="0">
              <a:solidFill>
                <a:schemeClr val="tx1"/>
              </a:solidFill>
            </a:endParaRPr>
          </a:p>
          <a:p>
            <a:pPr marL="457200" indent="-457200">
              <a:lnSpc>
                <a:spcPct val="80000"/>
              </a:lnSpc>
              <a:buFontTx/>
              <a:buBlip>
                <a:blip r:embed="rId3"/>
              </a:buBlip>
            </a:pPr>
            <a:r>
              <a:rPr lang="en-US" sz="1800" dirty="0">
                <a:solidFill>
                  <a:schemeClr val="tx1"/>
                </a:solidFill>
              </a:rPr>
              <a:t>Second step: thorough peripheral hearing evaluation</a:t>
            </a:r>
          </a:p>
          <a:p>
            <a:pPr marL="457200" indent="-457200">
              <a:lnSpc>
                <a:spcPct val="80000"/>
              </a:lnSpc>
              <a:buFontTx/>
              <a:buNone/>
            </a:pPr>
            <a:endParaRPr lang="en-US" sz="1800" dirty="0">
              <a:solidFill>
                <a:schemeClr val="tx1"/>
              </a:solidFill>
            </a:endParaRPr>
          </a:p>
          <a:p>
            <a:pPr marL="457200" indent="-457200">
              <a:lnSpc>
                <a:spcPct val="80000"/>
              </a:lnSpc>
              <a:buFontTx/>
              <a:buNone/>
            </a:pPr>
            <a:r>
              <a:rPr lang="en-US" sz="1800" dirty="0">
                <a:solidFill>
                  <a:schemeClr val="tx1"/>
                </a:solidFill>
              </a:rPr>
              <a:t>Selection of appropriate tests depends on a variety of factors -&gt;Tests with high level of sensitivity and specificity.</a:t>
            </a:r>
          </a:p>
          <a:p>
            <a:pPr marL="457200" indent="-457200">
              <a:lnSpc>
                <a:spcPct val="80000"/>
              </a:lnSpc>
              <a:buFontTx/>
              <a:buNone/>
            </a:pPr>
            <a:endParaRPr lang="en-US" sz="1800" dirty="0">
              <a:solidFill>
                <a:schemeClr val="tx1"/>
              </a:solidFill>
            </a:endParaRPr>
          </a:p>
          <a:p>
            <a:pPr marL="457200" indent="-457200">
              <a:lnSpc>
                <a:spcPct val="80000"/>
              </a:lnSpc>
              <a:buFontTx/>
              <a:buNone/>
            </a:pPr>
            <a:r>
              <a:rPr lang="en-US" sz="1800" dirty="0">
                <a:solidFill>
                  <a:schemeClr val="tx1"/>
                </a:solidFill>
              </a:rPr>
              <a:t>Test battery for CAPD should include:</a:t>
            </a:r>
          </a:p>
          <a:p>
            <a:pPr marL="457200" indent="-457200">
              <a:lnSpc>
                <a:spcPct val="80000"/>
              </a:lnSpc>
              <a:buFontTx/>
              <a:buNone/>
            </a:pPr>
            <a:endParaRPr lang="en-US" sz="1800" dirty="0">
              <a:solidFill>
                <a:schemeClr val="tx1"/>
              </a:solidFill>
            </a:endParaRPr>
          </a:p>
          <a:p>
            <a:pPr marL="457200" indent="-457200">
              <a:lnSpc>
                <a:spcPct val="80000"/>
              </a:lnSpc>
              <a:buFontTx/>
              <a:buAutoNum type="alphaLcParenR"/>
            </a:pPr>
            <a:r>
              <a:rPr lang="en-US" sz="1800" dirty="0">
                <a:solidFill>
                  <a:schemeClr val="tx1"/>
                </a:solidFill>
              </a:rPr>
              <a:t>Several tests of brainstem auditory function (objective and subjective procedures)</a:t>
            </a:r>
          </a:p>
          <a:p>
            <a:pPr marL="457200" indent="-457200">
              <a:lnSpc>
                <a:spcPct val="80000"/>
              </a:lnSpc>
              <a:buFontTx/>
              <a:buAutoNum type="alphaLcParenR"/>
            </a:pPr>
            <a:endParaRPr lang="en-US" sz="1800" dirty="0">
              <a:solidFill>
                <a:schemeClr val="tx1"/>
              </a:solidFill>
            </a:endParaRPr>
          </a:p>
          <a:p>
            <a:pPr marL="457200" indent="-457200">
              <a:lnSpc>
                <a:spcPct val="80000"/>
              </a:lnSpc>
              <a:buFontTx/>
              <a:buAutoNum type="alphaLcParenR"/>
            </a:pPr>
            <a:r>
              <a:rPr lang="en-US" sz="1800" dirty="0">
                <a:solidFill>
                  <a:schemeClr val="tx1"/>
                </a:solidFill>
              </a:rPr>
              <a:t>Several tests of cortical/ hemispheric and inter-hemispheric function (verbal/non-verbal materials) </a:t>
            </a:r>
          </a:p>
        </p:txBody>
      </p:sp>
      <p:sp>
        <p:nvSpPr>
          <p:cNvPr id="3" name="Slide Number Placeholder 5"/>
          <p:cNvSpPr>
            <a:spLocks noGrp="1"/>
          </p:cNvSpPr>
          <p:nvPr>
            <p:ph type="sldNum" sz="quarter" idx="12"/>
          </p:nvPr>
        </p:nvSpPr>
        <p:spPr/>
        <p:txBody>
          <a:bodyPr/>
          <a:lstStyle/>
          <a:p>
            <a:fld id="{9ED5B9C4-D8B3-425D-B2F7-9444A1F33E22}"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457200" y="381000"/>
            <a:ext cx="8534400" cy="5745163"/>
          </a:xfrm>
        </p:spPr>
        <p:txBody>
          <a:bodyPr/>
          <a:lstStyle/>
          <a:p>
            <a:pPr>
              <a:lnSpc>
                <a:spcPct val="80000"/>
              </a:lnSpc>
              <a:buFontTx/>
              <a:buNone/>
            </a:pPr>
            <a:r>
              <a:rPr lang="en-US" sz="2800" dirty="0">
                <a:solidFill>
                  <a:schemeClr val="tx1"/>
                </a:solidFill>
              </a:rPr>
              <a:t>Tests for CAPD:</a:t>
            </a:r>
          </a:p>
          <a:p>
            <a:pPr>
              <a:lnSpc>
                <a:spcPct val="80000"/>
              </a:lnSpc>
              <a:buFontTx/>
              <a:buNone/>
            </a:pPr>
            <a:endParaRPr lang="en-US" sz="2800" dirty="0">
              <a:solidFill>
                <a:schemeClr val="tx1"/>
              </a:solidFill>
            </a:endParaRPr>
          </a:p>
          <a:p>
            <a:pPr>
              <a:lnSpc>
                <a:spcPct val="80000"/>
              </a:lnSpc>
              <a:buFontTx/>
              <a:buChar char="-"/>
            </a:pPr>
            <a:r>
              <a:rPr lang="en-US" sz="1800" dirty="0">
                <a:solidFill>
                  <a:schemeClr val="tx1"/>
                </a:solidFill>
              </a:rPr>
              <a:t>MLD (Olsen and Noffsinger’76)                                      good sensitivity</a:t>
            </a:r>
          </a:p>
          <a:p>
            <a:pPr>
              <a:lnSpc>
                <a:spcPct val="80000"/>
              </a:lnSpc>
              <a:buFontTx/>
              <a:buChar char="-"/>
            </a:pPr>
            <a:r>
              <a:rPr lang="en-US" sz="1800" dirty="0">
                <a:solidFill>
                  <a:schemeClr val="tx1"/>
                </a:solidFill>
              </a:rPr>
              <a:t>ABR                                                                                  to lesions of</a:t>
            </a:r>
          </a:p>
          <a:p>
            <a:pPr>
              <a:lnSpc>
                <a:spcPct val="80000"/>
              </a:lnSpc>
              <a:buFontTx/>
              <a:buChar char="-"/>
            </a:pPr>
            <a:r>
              <a:rPr lang="en-US" sz="1800" dirty="0">
                <a:solidFill>
                  <a:schemeClr val="tx1"/>
                </a:solidFill>
              </a:rPr>
              <a:t>Acoustic Reflexes (</a:t>
            </a:r>
            <a:r>
              <a:rPr lang="en-US" sz="1800" dirty="0" err="1">
                <a:solidFill>
                  <a:schemeClr val="tx1"/>
                </a:solidFill>
              </a:rPr>
              <a:t>Jerger</a:t>
            </a:r>
            <a:r>
              <a:rPr lang="en-US" sz="1800" dirty="0">
                <a:solidFill>
                  <a:schemeClr val="tx1"/>
                </a:solidFill>
              </a:rPr>
              <a:t> and Jerger’72, ’81;Hall’85)     lower BS     </a:t>
            </a:r>
          </a:p>
          <a:p>
            <a:pPr>
              <a:lnSpc>
                <a:spcPct val="80000"/>
              </a:lnSpc>
              <a:buFontTx/>
              <a:buChar char="-"/>
            </a:pPr>
            <a:r>
              <a:rPr lang="en-US" sz="1800" dirty="0">
                <a:solidFill>
                  <a:schemeClr val="tx1"/>
                </a:solidFill>
              </a:rPr>
              <a:t>SSI-ICM (</a:t>
            </a:r>
            <a:r>
              <a:rPr lang="en-US" sz="1800" dirty="0" err="1">
                <a:solidFill>
                  <a:schemeClr val="tx1"/>
                </a:solidFill>
              </a:rPr>
              <a:t>Jerger</a:t>
            </a:r>
            <a:r>
              <a:rPr lang="en-US" sz="1800" dirty="0">
                <a:solidFill>
                  <a:schemeClr val="tx1"/>
                </a:solidFill>
              </a:rPr>
              <a:t> and Jerger’75) </a:t>
            </a:r>
          </a:p>
          <a:p>
            <a:pPr>
              <a:lnSpc>
                <a:spcPct val="80000"/>
              </a:lnSpc>
              <a:buFontTx/>
              <a:buChar char="-"/>
            </a:pPr>
            <a:endParaRPr lang="en-US" sz="1800" dirty="0">
              <a:solidFill>
                <a:schemeClr val="tx1"/>
              </a:solidFill>
            </a:endParaRPr>
          </a:p>
          <a:p>
            <a:pPr>
              <a:lnSpc>
                <a:spcPct val="80000"/>
              </a:lnSpc>
              <a:buFontTx/>
              <a:buChar char="-"/>
            </a:pPr>
            <a:r>
              <a:rPr lang="en-US" sz="1800" dirty="0">
                <a:solidFill>
                  <a:schemeClr val="tx1"/>
                </a:solidFill>
              </a:rPr>
              <a:t>Dichotic speech tests (dichotic digits) -  good sensitivity to both brainstem and cortical lesions (Stevens and Thornton’76; </a:t>
            </a:r>
            <a:r>
              <a:rPr lang="en-US" sz="1800" dirty="0" err="1">
                <a:solidFill>
                  <a:schemeClr val="tx1"/>
                </a:solidFill>
              </a:rPr>
              <a:t>Museik</a:t>
            </a:r>
            <a:r>
              <a:rPr lang="en-US" sz="1800" dirty="0">
                <a:solidFill>
                  <a:schemeClr val="tx1"/>
                </a:solidFill>
              </a:rPr>
              <a:t> and Geurkink’82)                                   </a:t>
            </a:r>
          </a:p>
          <a:p>
            <a:pPr>
              <a:lnSpc>
                <a:spcPct val="80000"/>
              </a:lnSpc>
              <a:buFontTx/>
              <a:buChar char="-"/>
            </a:pPr>
            <a:r>
              <a:rPr lang="en-US" sz="1800" dirty="0">
                <a:solidFill>
                  <a:schemeClr val="tx1"/>
                </a:solidFill>
              </a:rPr>
              <a:t>Competing sentences (</a:t>
            </a:r>
            <a:r>
              <a:rPr lang="en-US" sz="1800" dirty="0" err="1">
                <a:solidFill>
                  <a:schemeClr val="tx1"/>
                </a:solidFill>
              </a:rPr>
              <a:t>Willeford</a:t>
            </a:r>
            <a:r>
              <a:rPr lang="en-US" sz="1800" dirty="0">
                <a:solidFill>
                  <a:schemeClr val="tx1"/>
                </a:solidFill>
              </a:rPr>
              <a:t> and Burleigh’85)</a:t>
            </a:r>
          </a:p>
          <a:p>
            <a:pPr>
              <a:lnSpc>
                <a:spcPct val="80000"/>
              </a:lnSpc>
              <a:buFontTx/>
              <a:buChar char="-"/>
            </a:pPr>
            <a:r>
              <a:rPr lang="en-US" sz="1800" dirty="0">
                <a:solidFill>
                  <a:schemeClr val="tx1"/>
                </a:solidFill>
              </a:rPr>
              <a:t>DSI (Fifer et al.,’83)</a:t>
            </a:r>
          </a:p>
          <a:p>
            <a:pPr>
              <a:lnSpc>
                <a:spcPct val="80000"/>
              </a:lnSpc>
              <a:buFontTx/>
              <a:buChar char="-"/>
            </a:pPr>
            <a:r>
              <a:rPr lang="en-US" sz="1800" dirty="0">
                <a:solidFill>
                  <a:schemeClr val="tx1"/>
                </a:solidFill>
              </a:rPr>
              <a:t>Frequency patterns (</a:t>
            </a:r>
            <a:r>
              <a:rPr lang="en-US" sz="1800" dirty="0" err="1">
                <a:solidFill>
                  <a:schemeClr val="tx1"/>
                </a:solidFill>
              </a:rPr>
              <a:t>Museik</a:t>
            </a:r>
            <a:r>
              <a:rPr lang="en-US" sz="1800" dirty="0">
                <a:solidFill>
                  <a:schemeClr val="tx1"/>
                </a:solidFill>
              </a:rPr>
              <a:t> and Pinheiro’87)</a:t>
            </a:r>
          </a:p>
          <a:p>
            <a:pPr>
              <a:lnSpc>
                <a:spcPct val="80000"/>
              </a:lnSpc>
              <a:buFontTx/>
              <a:buChar char="-"/>
            </a:pPr>
            <a:r>
              <a:rPr lang="en-US" sz="1800" dirty="0">
                <a:solidFill>
                  <a:schemeClr val="tx1"/>
                </a:solidFill>
              </a:rPr>
              <a:t>Duration patterns (</a:t>
            </a:r>
            <a:r>
              <a:rPr lang="en-US" sz="1800" dirty="0" err="1">
                <a:solidFill>
                  <a:schemeClr val="tx1"/>
                </a:solidFill>
              </a:rPr>
              <a:t>Museik</a:t>
            </a:r>
            <a:r>
              <a:rPr lang="en-US" sz="1800" dirty="0">
                <a:solidFill>
                  <a:schemeClr val="tx1"/>
                </a:solidFill>
              </a:rPr>
              <a:t> et al.,’90)            good sensitivity to cortical and hemispheric lesions</a:t>
            </a:r>
          </a:p>
          <a:p>
            <a:pPr>
              <a:lnSpc>
                <a:spcPct val="80000"/>
              </a:lnSpc>
              <a:buFontTx/>
              <a:buChar char="-"/>
            </a:pPr>
            <a:r>
              <a:rPr lang="en-US" sz="1800" dirty="0">
                <a:solidFill>
                  <a:schemeClr val="tx1"/>
                </a:solidFill>
              </a:rPr>
              <a:t>Psychoacoustic pattern discrimination test</a:t>
            </a:r>
          </a:p>
          <a:p>
            <a:pPr>
              <a:lnSpc>
                <a:spcPct val="80000"/>
              </a:lnSpc>
              <a:buFontTx/>
              <a:buChar char="-"/>
            </a:pPr>
            <a:r>
              <a:rPr lang="en-US" sz="1800" dirty="0">
                <a:solidFill>
                  <a:schemeClr val="tx1"/>
                </a:solidFill>
              </a:rPr>
              <a:t>Binaural interaction tests (binaural fusion-band pass filtered-CVC, </a:t>
            </a:r>
            <a:r>
              <a:rPr lang="en-US" sz="1800" dirty="0" err="1">
                <a:solidFill>
                  <a:schemeClr val="tx1"/>
                </a:solidFill>
              </a:rPr>
              <a:t>interaural</a:t>
            </a:r>
            <a:r>
              <a:rPr lang="en-US" sz="1800" dirty="0">
                <a:solidFill>
                  <a:schemeClr val="tx1"/>
                </a:solidFill>
              </a:rPr>
              <a:t> JND)</a:t>
            </a:r>
          </a:p>
          <a:p>
            <a:pPr>
              <a:lnSpc>
                <a:spcPct val="80000"/>
              </a:lnSpc>
              <a:buFontTx/>
              <a:buChar char="-"/>
            </a:pPr>
            <a:r>
              <a:rPr lang="en-US" sz="1800" dirty="0">
                <a:solidFill>
                  <a:schemeClr val="tx1"/>
                </a:solidFill>
              </a:rPr>
              <a:t>Low-pass filtered speech</a:t>
            </a:r>
          </a:p>
          <a:p>
            <a:pPr>
              <a:lnSpc>
                <a:spcPct val="80000"/>
              </a:lnSpc>
              <a:buFontTx/>
              <a:buChar char="-"/>
            </a:pPr>
            <a:r>
              <a:rPr lang="en-US" sz="1800" dirty="0">
                <a:solidFill>
                  <a:schemeClr val="tx1"/>
                </a:solidFill>
              </a:rPr>
              <a:t>Time compressed speech</a:t>
            </a:r>
          </a:p>
          <a:p>
            <a:pPr>
              <a:lnSpc>
                <a:spcPct val="80000"/>
              </a:lnSpc>
              <a:buFontTx/>
              <a:buChar char="-"/>
            </a:pPr>
            <a:r>
              <a:rPr lang="en-US" sz="1800" dirty="0">
                <a:solidFill>
                  <a:schemeClr val="tx1"/>
                </a:solidFill>
              </a:rPr>
              <a:t>Speech-in-noise </a:t>
            </a:r>
          </a:p>
        </p:txBody>
      </p:sp>
      <p:sp>
        <p:nvSpPr>
          <p:cNvPr id="6" name="Slide Number Placeholder 5"/>
          <p:cNvSpPr>
            <a:spLocks noGrp="1"/>
          </p:cNvSpPr>
          <p:nvPr>
            <p:ph type="sldNum" sz="quarter" idx="12"/>
          </p:nvPr>
        </p:nvSpPr>
        <p:spPr/>
        <p:txBody>
          <a:bodyPr/>
          <a:lstStyle/>
          <a:p>
            <a:fld id="{47DDF17D-49D5-4188-9C78-01A1A4FCB2A7}" type="slidenum">
              <a:rPr lang="en-US"/>
              <a:pPr/>
              <a:t>24</a:t>
            </a:fld>
            <a:endParaRPr lang="en-US"/>
          </a:p>
        </p:txBody>
      </p:sp>
      <p:sp>
        <p:nvSpPr>
          <p:cNvPr id="68611" name="AutoShape 3"/>
          <p:cNvSpPr>
            <a:spLocks/>
          </p:cNvSpPr>
          <p:nvPr/>
        </p:nvSpPr>
        <p:spPr bwMode="auto">
          <a:xfrm>
            <a:off x="5943600" y="1219200"/>
            <a:ext cx="533400" cy="914400"/>
          </a:xfrm>
          <a:prstGeom prst="rightBrace">
            <a:avLst>
              <a:gd name="adj1" fmla="val 14286"/>
              <a:gd name="adj2" fmla="val 50000"/>
            </a:avLst>
          </a:prstGeom>
          <a:noFill/>
          <a:ln w="9525">
            <a:solidFill>
              <a:schemeClr val="tx1"/>
            </a:solidFill>
            <a:round/>
            <a:headEnd/>
            <a:tailEnd/>
          </a:ln>
          <a:effectLst/>
        </p:spPr>
        <p:txBody>
          <a:bodyPr wrap="none" anchor="ctr"/>
          <a:lstStyle/>
          <a:p>
            <a:endParaRPr lang="en-US"/>
          </a:p>
        </p:txBody>
      </p:sp>
      <p:sp>
        <p:nvSpPr>
          <p:cNvPr id="68612" name="Line 4"/>
          <p:cNvSpPr>
            <a:spLocks noChangeShapeType="1"/>
          </p:cNvSpPr>
          <p:nvPr/>
        </p:nvSpPr>
        <p:spPr bwMode="auto">
          <a:xfrm>
            <a:off x="5105400" y="3505200"/>
            <a:ext cx="533400" cy="0"/>
          </a:xfrm>
          <a:prstGeom prst="line">
            <a:avLst/>
          </a:prstGeom>
          <a:noFill/>
          <a:ln w="9525">
            <a:solidFill>
              <a:schemeClr val="tx1"/>
            </a:solidFill>
            <a:round/>
            <a:headEnd/>
            <a:tailEnd type="triangle" w="med" len="med"/>
          </a:ln>
          <a:effectLst/>
        </p:spPr>
        <p:txBody>
          <a:bodyPr/>
          <a:lstStyle/>
          <a:p>
            <a:endParaRPr lang="en-US"/>
          </a:p>
        </p:txBody>
      </p:sp>
      <p:sp>
        <p:nvSpPr>
          <p:cNvPr id="68613" name="Line 5"/>
          <p:cNvSpPr>
            <a:spLocks noChangeShapeType="1"/>
          </p:cNvSpPr>
          <p:nvPr/>
        </p:nvSpPr>
        <p:spPr bwMode="auto">
          <a:xfrm>
            <a:off x="4572000" y="4038600"/>
            <a:ext cx="5334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457200" y="533400"/>
            <a:ext cx="8229600" cy="4495800"/>
          </a:xfrm>
        </p:spPr>
        <p:txBody>
          <a:bodyPr/>
          <a:lstStyle/>
          <a:p>
            <a:pPr>
              <a:lnSpc>
                <a:spcPct val="80000"/>
              </a:lnSpc>
              <a:buFontTx/>
              <a:buNone/>
            </a:pPr>
            <a:r>
              <a:rPr lang="en-US" sz="2000" b="1" dirty="0">
                <a:solidFill>
                  <a:schemeClr val="tx1"/>
                </a:solidFill>
              </a:rPr>
              <a:t>THE CAPD BATTERY</a:t>
            </a:r>
            <a:endParaRPr lang="en-US" sz="2000" dirty="0">
              <a:solidFill>
                <a:schemeClr val="tx1"/>
              </a:solidFill>
            </a:endParaRPr>
          </a:p>
          <a:p>
            <a:pPr>
              <a:lnSpc>
                <a:spcPct val="80000"/>
              </a:lnSpc>
            </a:pPr>
            <a:endParaRPr lang="en-US" sz="2000" dirty="0">
              <a:solidFill>
                <a:schemeClr val="tx1"/>
              </a:solidFill>
            </a:endParaRPr>
          </a:p>
          <a:p>
            <a:pPr>
              <a:lnSpc>
                <a:spcPct val="80000"/>
              </a:lnSpc>
            </a:pPr>
            <a:endParaRPr lang="en-US" sz="2000" dirty="0">
              <a:solidFill>
                <a:schemeClr val="tx1"/>
              </a:solidFill>
            </a:endParaRPr>
          </a:p>
          <a:p>
            <a:pPr>
              <a:lnSpc>
                <a:spcPct val="80000"/>
              </a:lnSpc>
              <a:buFontTx/>
              <a:buBlip>
                <a:blip r:embed="rId3"/>
              </a:buBlip>
            </a:pPr>
            <a:r>
              <a:rPr lang="en-US" sz="2000" dirty="0">
                <a:solidFill>
                  <a:schemeClr val="tx1"/>
                </a:solidFill>
              </a:rPr>
              <a:t>CAPD testing is as much an art as a science, and the quality of a CAPD test battery is highly operator dependent.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The choice of tests employed varies greatly among examiners, and it is important to verify that the test battery chosen is comprehensive enough to identify or exclude the full range of deficits that could account for the child's symptoms.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Many centers that offer "CAPD testing" actually only perform a limited battery of tests known as the SCAN-C.  However, the SCAN-C detects only about 45% of children with CAPD, so by itself it is far from adequate as an evaluation for CAPD.</a:t>
            </a:r>
          </a:p>
          <a:p>
            <a:pPr>
              <a:lnSpc>
                <a:spcPct val="80000"/>
              </a:lnSpc>
              <a:buFontTx/>
              <a:buNone/>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A7E926FD-B5E6-47FA-A18C-DC365CA2171B}"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idx="1"/>
          </p:nvPr>
        </p:nvSpPr>
        <p:spPr>
          <a:xfrm>
            <a:off x="457200" y="685800"/>
            <a:ext cx="8229600" cy="4297363"/>
          </a:xfrm>
        </p:spPr>
        <p:txBody>
          <a:bodyPr/>
          <a:lstStyle/>
          <a:p>
            <a:pPr marL="812800" indent="-812800">
              <a:lnSpc>
                <a:spcPct val="80000"/>
              </a:lnSpc>
              <a:buFontTx/>
              <a:buBlip>
                <a:blip r:embed="rId3"/>
              </a:buBlip>
            </a:pPr>
            <a:r>
              <a:rPr lang="en-US" sz="2000" dirty="0">
                <a:solidFill>
                  <a:schemeClr val="tx1"/>
                </a:solidFill>
              </a:rPr>
              <a:t>Auditory pattern temporal ordering</a:t>
            </a:r>
          </a:p>
          <a:p>
            <a:pPr marL="812800" indent="-812800">
              <a:lnSpc>
                <a:spcPct val="80000"/>
              </a:lnSpc>
              <a:buFontTx/>
              <a:buBlip>
                <a:blip r:embed="rId3"/>
              </a:buBlip>
            </a:pPr>
            <a:r>
              <a:rPr lang="en-US" sz="2000" dirty="0">
                <a:solidFill>
                  <a:schemeClr val="tx1"/>
                </a:solidFill>
              </a:rPr>
              <a:t>Monaural separation/Auditory closure </a:t>
            </a:r>
          </a:p>
          <a:p>
            <a:pPr marL="812800" indent="-812800">
              <a:lnSpc>
                <a:spcPct val="80000"/>
              </a:lnSpc>
              <a:buFontTx/>
              <a:buBlip>
                <a:blip r:embed="rId3"/>
              </a:buBlip>
            </a:pPr>
            <a:r>
              <a:rPr lang="en-US" sz="2000" dirty="0">
                <a:solidFill>
                  <a:schemeClr val="tx1"/>
                </a:solidFill>
              </a:rPr>
              <a:t>Binaural separation </a:t>
            </a:r>
          </a:p>
          <a:p>
            <a:pPr marL="812800" indent="-812800">
              <a:lnSpc>
                <a:spcPct val="80000"/>
              </a:lnSpc>
              <a:buFontTx/>
              <a:buBlip>
                <a:blip r:embed="rId3"/>
              </a:buBlip>
            </a:pPr>
            <a:r>
              <a:rPr lang="en-US" sz="2000" dirty="0">
                <a:solidFill>
                  <a:schemeClr val="tx1"/>
                </a:solidFill>
              </a:rPr>
              <a:t>Binaural integration </a:t>
            </a:r>
          </a:p>
          <a:p>
            <a:pPr marL="812800" indent="-812800">
              <a:lnSpc>
                <a:spcPct val="80000"/>
              </a:lnSpc>
              <a:buFontTx/>
              <a:buBlip>
                <a:blip r:embed="rId3"/>
              </a:buBlip>
            </a:pPr>
            <a:r>
              <a:rPr lang="en-US" sz="2000" dirty="0">
                <a:solidFill>
                  <a:schemeClr val="tx1"/>
                </a:solidFill>
              </a:rPr>
              <a:t>Binaural interaction</a:t>
            </a:r>
          </a:p>
          <a:p>
            <a:pPr marL="812800" indent="-812800">
              <a:lnSpc>
                <a:spcPct val="80000"/>
              </a:lnSpc>
              <a:buFontTx/>
              <a:buBlip>
                <a:blip r:embed="rId3"/>
              </a:buBlip>
            </a:pPr>
            <a:r>
              <a:rPr lang="en-US" sz="2000" dirty="0">
                <a:solidFill>
                  <a:schemeClr val="tx1"/>
                </a:solidFill>
              </a:rPr>
              <a:t>Temporal gap detection </a:t>
            </a:r>
          </a:p>
          <a:p>
            <a:pPr marL="812800" indent="-812800">
              <a:lnSpc>
                <a:spcPct val="80000"/>
              </a:lnSpc>
              <a:buFontTx/>
              <a:buNone/>
            </a:pPr>
            <a:endParaRPr lang="en-US" sz="2000" dirty="0">
              <a:solidFill>
                <a:schemeClr val="tx1"/>
              </a:solidFill>
            </a:endParaRPr>
          </a:p>
          <a:p>
            <a:pPr marL="812800" indent="-812800">
              <a:lnSpc>
                <a:spcPct val="80000"/>
              </a:lnSpc>
              <a:buFontTx/>
              <a:buNone/>
            </a:pPr>
            <a:r>
              <a:rPr lang="en-US" sz="2000" u="sng" dirty="0">
                <a:solidFill>
                  <a:schemeClr val="tx1"/>
                </a:solidFill>
              </a:rPr>
              <a:t>Electrophysiological Measures</a:t>
            </a:r>
            <a:r>
              <a:rPr lang="en-US" sz="2000" dirty="0">
                <a:solidFill>
                  <a:schemeClr val="tx1"/>
                </a:solidFill>
              </a:rPr>
              <a:t>:</a:t>
            </a:r>
          </a:p>
          <a:p>
            <a:pPr marL="812800" indent="-812800">
              <a:lnSpc>
                <a:spcPct val="80000"/>
              </a:lnSpc>
              <a:buFontTx/>
              <a:buBlip>
                <a:blip r:embed="rId3"/>
              </a:buBlip>
            </a:pPr>
            <a:r>
              <a:rPr lang="en-US" sz="2000" dirty="0">
                <a:solidFill>
                  <a:schemeClr val="tx1"/>
                </a:solidFill>
              </a:rPr>
              <a:t>auditory brainstem response</a:t>
            </a:r>
          </a:p>
          <a:p>
            <a:pPr marL="812800" indent="-812800">
              <a:lnSpc>
                <a:spcPct val="80000"/>
              </a:lnSpc>
              <a:buFontTx/>
              <a:buBlip>
                <a:blip r:embed="rId3"/>
              </a:buBlip>
            </a:pPr>
            <a:r>
              <a:rPr lang="en-US" sz="2000" dirty="0">
                <a:solidFill>
                  <a:schemeClr val="tx1"/>
                </a:solidFill>
              </a:rPr>
              <a:t>middle latency response</a:t>
            </a:r>
          </a:p>
          <a:p>
            <a:pPr marL="812800" indent="-812800">
              <a:lnSpc>
                <a:spcPct val="80000"/>
              </a:lnSpc>
              <a:buFontTx/>
              <a:buBlip>
                <a:blip r:embed="rId3"/>
              </a:buBlip>
            </a:pPr>
            <a:r>
              <a:rPr lang="en-US" sz="2000" dirty="0">
                <a:solidFill>
                  <a:schemeClr val="tx1"/>
                </a:solidFill>
              </a:rPr>
              <a:t>late event-related potentials </a:t>
            </a:r>
          </a:p>
          <a:p>
            <a:pPr marL="812800" indent="-812800">
              <a:lnSpc>
                <a:spcPct val="80000"/>
              </a:lnSpc>
              <a:buFontTx/>
              <a:buBlip>
                <a:blip r:embed="rId3"/>
              </a:buBlip>
            </a:pPr>
            <a:r>
              <a:rPr lang="en-US" sz="2000" dirty="0">
                <a:solidFill>
                  <a:schemeClr val="tx1"/>
                </a:solidFill>
              </a:rPr>
              <a:t>Late evoked obligatory potentials (P1N1P2)</a:t>
            </a:r>
          </a:p>
          <a:p>
            <a:pPr marL="812800" indent="-812800">
              <a:lnSpc>
                <a:spcPct val="80000"/>
              </a:lnSpc>
              <a:buFontTx/>
              <a:buNone/>
            </a:pPr>
            <a:endParaRPr lang="en-US" sz="2000" dirty="0">
              <a:solidFill>
                <a:schemeClr val="tx1"/>
              </a:solidFill>
            </a:endParaRPr>
          </a:p>
          <a:p>
            <a:pPr marL="812800" indent="-812800">
              <a:lnSpc>
                <a:spcPct val="80000"/>
              </a:lnSpc>
              <a:buFontTx/>
              <a:buNone/>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72A39E22-C58E-41FA-BEB7-25B6AC1F7B66}" type="slidenum">
              <a:rPr lang="en-US"/>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457200" y="1600200"/>
            <a:ext cx="8229600" cy="3886200"/>
          </a:xfrm>
        </p:spPr>
        <p:txBody>
          <a:bodyPr/>
          <a:lstStyle/>
          <a:p>
            <a:pPr>
              <a:lnSpc>
                <a:spcPct val="80000"/>
              </a:lnSpc>
              <a:buFontTx/>
              <a:buBlip>
                <a:blip r:embed="rId3"/>
              </a:buBlip>
            </a:pPr>
            <a:r>
              <a:rPr lang="en-US" sz="2000" dirty="0">
                <a:solidFill>
                  <a:schemeClr val="tx1"/>
                </a:solidFill>
              </a:rPr>
              <a:t>While CAPD testing can be useful for many children, it is not for everyone.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CAPD testing is very rigorous and places considerable demands on the child for focused attention, physical and mental endurance, and the ability to process complex linguistic information.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In addition, because the auditory system undergoes considerable development in the first decade of life, developing assessment norms for the various tests has proven difficult.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For these reasons, many audiologists feel it is not possible to administer a truly comprehensive CAPD battery to a child younger than 8 years old, or in special cases 7. </a:t>
            </a:r>
          </a:p>
        </p:txBody>
      </p:sp>
      <p:sp>
        <p:nvSpPr>
          <p:cNvPr id="3" name="Slide Number Placeholder 5"/>
          <p:cNvSpPr>
            <a:spLocks noGrp="1"/>
          </p:cNvSpPr>
          <p:nvPr>
            <p:ph type="sldNum" sz="quarter" idx="12"/>
          </p:nvPr>
        </p:nvSpPr>
        <p:spPr/>
        <p:txBody>
          <a:bodyPr/>
          <a:lstStyle/>
          <a:p>
            <a:fld id="{F3016E52-F927-48FE-9C28-D2D9DF49705F}" type="slidenum">
              <a:rPr lang="en-US"/>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p:txBody>
          <a:bodyPr/>
          <a:lstStyle/>
          <a:p>
            <a:pPr>
              <a:lnSpc>
                <a:spcPct val="90000"/>
              </a:lnSpc>
              <a:buFont typeface="Wingdings" pitchFamily="2" charset="2"/>
              <a:buChar char="ü"/>
            </a:pPr>
            <a:r>
              <a:rPr lang="en-US" sz="2400" i="1" dirty="0">
                <a:solidFill>
                  <a:schemeClr val="tx1"/>
                </a:solidFill>
              </a:rPr>
              <a:t>It is important to realize that while CAPD testing is relatively sensitive and specific, it is not perfect.</a:t>
            </a:r>
          </a:p>
          <a:p>
            <a:pPr>
              <a:lnSpc>
                <a:spcPct val="90000"/>
              </a:lnSpc>
              <a:buFont typeface="Wingdings" pitchFamily="2" charset="2"/>
              <a:buChar char="ü"/>
            </a:pPr>
            <a:endParaRPr lang="en-US" sz="2400" i="1" dirty="0">
              <a:solidFill>
                <a:schemeClr val="tx1"/>
              </a:solidFill>
            </a:endParaRPr>
          </a:p>
          <a:p>
            <a:pPr>
              <a:lnSpc>
                <a:spcPct val="90000"/>
              </a:lnSpc>
              <a:buFont typeface="Wingdings" pitchFamily="2" charset="2"/>
              <a:buChar char="ü"/>
            </a:pPr>
            <a:r>
              <a:rPr lang="en-US" sz="2400" i="1" dirty="0">
                <a:solidFill>
                  <a:schemeClr val="tx1"/>
                </a:solidFill>
              </a:rPr>
              <a:t> A negative or "normal" result does not mean that a child definitely does not have CAPD.  </a:t>
            </a:r>
          </a:p>
          <a:p>
            <a:pPr>
              <a:lnSpc>
                <a:spcPct val="90000"/>
              </a:lnSpc>
              <a:buFont typeface="Wingdings" pitchFamily="2" charset="2"/>
              <a:buChar char="ü"/>
            </a:pPr>
            <a:endParaRPr lang="en-US" sz="2400" i="1" dirty="0">
              <a:solidFill>
                <a:schemeClr val="tx1"/>
              </a:solidFill>
            </a:endParaRPr>
          </a:p>
          <a:p>
            <a:pPr>
              <a:lnSpc>
                <a:spcPct val="90000"/>
              </a:lnSpc>
              <a:buFont typeface="Wingdings" pitchFamily="2" charset="2"/>
              <a:buChar char="ü"/>
            </a:pPr>
            <a:r>
              <a:rPr lang="en-US" sz="2400" i="1" dirty="0">
                <a:solidFill>
                  <a:schemeClr val="tx1"/>
                </a:solidFill>
              </a:rPr>
              <a:t>When a child's symptoms are sufficiently compelling to create high level of suspicion, it may still be reasonable to enact some of the measures below, even in the presence of a negative test battery. </a:t>
            </a:r>
          </a:p>
        </p:txBody>
      </p:sp>
      <p:sp>
        <p:nvSpPr>
          <p:cNvPr id="3" name="Slide Number Placeholder 5"/>
          <p:cNvSpPr>
            <a:spLocks noGrp="1"/>
          </p:cNvSpPr>
          <p:nvPr>
            <p:ph type="sldNum" sz="quarter" idx="12"/>
          </p:nvPr>
        </p:nvSpPr>
        <p:spPr/>
        <p:txBody>
          <a:bodyPr/>
          <a:lstStyle/>
          <a:p>
            <a:fld id="{927466F2-FDA5-4974-9534-418851298FF4}" type="slidenum">
              <a:rPr lang="en-US"/>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457200" y="381000"/>
            <a:ext cx="8229600" cy="6096000"/>
          </a:xfrm>
        </p:spPr>
        <p:txBody>
          <a:bodyPr/>
          <a:lstStyle/>
          <a:p>
            <a:pPr>
              <a:lnSpc>
                <a:spcPct val="80000"/>
              </a:lnSpc>
              <a:buFontTx/>
              <a:buNone/>
            </a:pPr>
            <a:r>
              <a:rPr lang="en-US" sz="1800" u="sng" dirty="0">
                <a:solidFill>
                  <a:schemeClr val="tx1"/>
                </a:solidFill>
              </a:rPr>
              <a:t>Audiology assessment may include</a:t>
            </a:r>
            <a:r>
              <a:rPr lang="en-US" sz="1800" dirty="0">
                <a:solidFill>
                  <a:schemeClr val="tx1"/>
                </a:solidFill>
              </a:rPr>
              <a:t>:</a:t>
            </a:r>
          </a:p>
          <a:p>
            <a:pPr>
              <a:lnSpc>
                <a:spcPct val="80000"/>
              </a:lnSpc>
            </a:pPr>
            <a:r>
              <a:rPr lang="en-US" sz="1800" dirty="0">
                <a:solidFill>
                  <a:schemeClr val="tx1"/>
                </a:solidFill>
              </a:rPr>
              <a:t>A complete hearing evaluation </a:t>
            </a:r>
          </a:p>
          <a:p>
            <a:pPr>
              <a:lnSpc>
                <a:spcPct val="80000"/>
              </a:lnSpc>
            </a:pPr>
            <a:r>
              <a:rPr lang="en-US" sz="1800" dirty="0">
                <a:solidFill>
                  <a:schemeClr val="tx1"/>
                </a:solidFill>
              </a:rPr>
              <a:t>Speech in noise testing </a:t>
            </a:r>
          </a:p>
          <a:p>
            <a:pPr>
              <a:lnSpc>
                <a:spcPct val="80000"/>
              </a:lnSpc>
            </a:pPr>
            <a:r>
              <a:rPr lang="en-US" sz="1800" dirty="0">
                <a:solidFill>
                  <a:schemeClr val="tx1"/>
                </a:solidFill>
              </a:rPr>
              <a:t>Speech sound discrimination </a:t>
            </a:r>
          </a:p>
          <a:p>
            <a:pPr>
              <a:lnSpc>
                <a:spcPct val="80000"/>
              </a:lnSpc>
            </a:pPr>
            <a:r>
              <a:rPr lang="en-US" sz="1800" dirty="0">
                <a:solidFill>
                  <a:schemeClr val="tx1"/>
                </a:solidFill>
              </a:rPr>
              <a:t>Auditory attention </a:t>
            </a:r>
          </a:p>
          <a:p>
            <a:pPr>
              <a:lnSpc>
                <a:spcPct val="80000"/>
              </a:lnSpc>
            </a:pPr>
            <a:r>
              <a:rPr lang="en-US" sz="1800" dirty="0">
                <a:solidFill>
                  <a:schemeClr val="tx1"/>
                </a:solidFill>
              </a:rPr>
              <a:t>Processing speed </a:t>
            </a:r>
          </a:p>
          <a:p>
            <a:pPr>
              <a:lnSpc>
                <a:spcPct val="80000"/>
              </a:lnSpc>
            </a:pPr>
            <a:r>
              <a:rPr lang="en-US" sz="1800" dirty="0">
                <a:solidFill>
                  <a:schemeClr val="tx1"/>
                </a:solidFill>
              </a:rPr>
              <a:t>Understanding of altered speech sounds</a:t>
            </a:r>
          </a:p>
          <a:p>
            <a:pPr>
              <a:lnSpc>
                <a:spcPct val="80000"/>
              </a:lnSpc>
            </a:pPr>
            <a:endParaRPr lang="en-US" sz="1800" dirty="0">
              <a:solidFill>
                <a:schemeClr val="tx1"/>
              </a:solidFill>
            </a:endParaRPr>
          </a:p>
          <a:p>
            <a:pPr>
              <a:lnSpc>
                <a:spcPct val="80000"/>
              </a:lnSpc>
              <a:buFontTx/>
              <a:buNone/>
            </a:pPr>
            <a:r>
              <a:rPr lang="en-US" sz="1800" dirty="0">
                <a:solidFill>
                  <a:schemeClr val="tx1"/>
                </a:solidFill>
              </a:rPr>
              <a:t>TESTS FOR SCREENING:</a:t>
            </a:r>
          </a:p>
          <a:p>
            <a:pPr>
              <a:lnSpc>
                <a:spcPct val="80000"/>
              </a:lnSpc>
            </a:pPr>
            <a:endParaRPr lang="en-US" sz="1800" dirty="0">
              <a:solidFill>
                <a:schemeClr val="tx1"/>
              </a:solidFill>
              <a:latin typeface="Times New Roman" pitchFamily="18" charset="0"/>
            </a:endParaRPr>
          </a:p>
          <a:p>
            <a:pPr>
              <a:lnSpc>
                <a:spcPct val="80000"/>
              </a:lnSpc>
            </a:pPr>
            <a:r>
              <a:rPr lang="en-US" sz="1800" dirty="0">
                <a:solidFill>
                  <a:schemeClr val="tx1"/>
                </a:solidFill>
                <a:latin typeface="Times New Roman" pitchFamily="18" charset="0"/>
              </a:rPr>
              <a:t>Auditory Discrimination Test – 2</a:t>
            </a:r>
            <a:r>
              <a:rPr lang="en-US" sz="1800" baseline="30000" dirty="0">
                <a:solidFill>
                  <a:schemeClr val="tx1"/>
                </a:solidFill>
                <a:latin typeface="Times New Roman" pitchFamily="18" charset="0"/>
              </a:rPr>
              <a:t>nd</a:t>
            </a:r>
            <a:r>
              <a:rPr lang="en-US" sz="1800" dirty="0">
                <a:solidFill>
                  <a:schemeClr val="tx1"/>
                </a:solidFill>
                <a:latin typeface="Times New Roman" pitchFamily="18" charset="0"/>
              </a:rPr>
              <a:t> Ed (ADT).</a:t>
            </a:r>
          </a:p>
          <a:p>
            <a:pPr>
              <a:lnSpc>
                <a:spcPct val="80000"/>
              </a:lnSpc>
            </a:pPr>
            <a:r>
              <a:rPr lang="en-US" sz="1800" dirty="0" err="1">
                <a:solidFill>
                  <a:schemeClr val="tx1"/>
                </a:solidFill>
                <a:latin typeface="Times New Roman" pitchFamily="18" charset="0"/>
              </a:rPr>
              <a:t>Carrow</a:t>
            </a:r>
            <a:r>
              <a:rPr lang="en-US" sz="1800" dirty="0">
                <a:solidFill>
                  <a:schemeClr val="tx1"/>
                </a:solidFill>
                <a:latin typeface="Times New Roman" pitchFamily="18" charset="0"/>
              </a:rPr>
              <a:t> Auditory-Visual Abilities (CAVAT).</a:t>
            </a:r>
          </a:p>
          <a:p>
            <a:pPr>
              <a:lnSpc>
                <a:spcPct val="80000"/>
              </a:lnSpc>
            </a:pPr>
            <a:r>
              <a:rPr lang="en-US" sz="1800" dirty="0">
                <a:solidFill>
                  <a:schemeClr val="tx1"/>
                </a:solidFill>
                <a:latin typeface="Times New Roman" pitchFamily="18" charset="0"/>
              </a:rPr>
              <a:t>Goldman-</a:t>
            </a:r>
            <a:r>
              <a:rPr lang="en-US" sz="1800" dirty="0" err="1">
                <a:solidFill>
                  <a:schemeClr val="tx1"/>
                </a:solidFill>
                <a:latin typeface="Times New Roman" pitchFamily="18" charset="0"/>
              </a:rPr>
              <a:t>Fristoe</a:t>
            </a:r>
            <a:r>
              <a:rPr lang="en-US" sz="1800" dirty="0">
                <a:solidFill>
                  <a:schemeClr val="tx1"/>
                </a:solidFill>
                <a:latin typeface="Times New Roman" pitchFamily="18" charset="0"/>
              </a:rPr>
              <a:t>-Woodcock Test of Auditory Discrimination (G-F-W TAD).</a:t>
            </a:r>
          </a:p>
          <a:p>
            <a:pPr>
              <a:lnSpc>
                <a:spcPct val="80000"/>
              </a:lnSpc>
            </a:pPr>
            <a:r>
              <a:rPr lang="en-US" sz="1800" dirty="0" err="1">
                <a:solidFill>
                  <a:schemeClr val="tx1"/>
                </a:solidFill>
                <a:latin typeface="Times New Roman" pitchFamily="18" charset="0"/>
              </a:rPr>
              <a:t>Lindamood</a:t>
            </a:r>
            <a:r>
              <a:rPr lang="en-US" sz="1800" dirty="0">
                <a:solidFill>
                  <a:schemeClr val="tx1"/>
                </a:solidFill>
                <a:latin typeface="Times New Roman" pitchFamily="18" charset="0"/>
              </a:rPr>
              <a:t> Auditory Conceptualization Test, Revised Ed (LAC-R).</a:t>
            </a:r>
          </a:p>
          <a:p>
            <a:pPr>
              <a:lnSpc>
                <a:spcPct val="80000"/>
              </a:lnSpc>
            </a:pPr>
            <a:r>
              <a:rPr lang="en-US" sz="1800" dirty="0">
                <a:solidFill>
                  <a:schemeClr val="tx1"/>
                </a:solidFill>
                <a:latin typeface="Times New Roman" pitchFamily="18" charset="0"/>
              </a:rPr>
              <a:t>The Listening Test.</a:t>
            </a:r>
          </a:p>
          <a:p>
            <a:pPr>
              <a:lnSpc>
                <a:spcPct val="80000"/>
              </a:lnSpc>
            </a:pPr>
            <a:r>
              <a:rPr lang="en-US" sz="1800" dirty="0">
                <a:solidFill>
                  <a:schemeClr val="tx1"/>
                </a:solidFill>
                <a:latin typeface="Times New Roman" pitchFamily="18" charset="0"/>
              </a:rPr>
              <a:t>Test for Auditory Comprehension of Language- 3</a:t>
            </a:r>
            <a:r>
              <a:rPr lang="en-US" sz="1800" baseline="30000" dirty="0">
                <a:solidFill>
                  <a:schemeClr val="tx1"/>
                </a:solidFill>
                <a:latin typeface="Times New Roman" pitchFamily="18" charset="0"/>
              </a:rPr>
              <a:t>rd</a:t>
            </a:r>
            <a:r>
              <a:rPr lang="en-US" sz="1800" dirty="0">
                <a:solidFill>
                  <a:schemeClr val="tx1"/>
                </a:solidFill>
                <a:latin typeface="Times New Roman" pitchFamily="18" charset="0"/>
              </a:rPr>
              <a:t> Ed (TACL-3).</a:t>
            </a:r>
          </a:p>
          <a:p>
            <a:pPr>
              <a:lnSpc>
                <a:spcPct val="80000"/>
              </a:lnSpc>
            </a:pPr>
            <a:r>
              <a:rPr lang="en-US" sz="1800" dirty="0">
                <a:solidFill>
                  <a:schemeClr val="tx1"/>
                </a:solidFill>
                <a:latin typeface="Times New Roman" pitchFamily="18" charset="0"/>
              </a:rPr>
              <a:t>Test of Auditory Perceptual Skills –(TAPS-R).</a:t>
            </a:r>
          </a:p>
          <a:p>
            <a:pPr>
              <a:lnSpc>
                <a:spcPct val="80000"/>
              </a:lnSpc>
            </a:pPr>
            <a:r>
              <a:rPr lang="en-US" sz="1800" b="1" dirty="0">
                <a:solidFill>
                  <a:schemeClr val="tx1"/>
                </a:solidFill>
                <a:latin typeface="Times New Roman" pitchFamily="18" charset="0"/>
              </a:rPr>
              <a:t>Fisher's Auditory Problems Checklist.</a:t>
            </a:r>
          </a:p>
          <a:p>
            <a:pPr>
              <a:lnSpc>
                <a:spcPct val="80000"/>
              </a:lnSpc>
            </a:pPr>
            <a:r>
              <a:rPr lang="en-US" sz="1800" b="1" dirty="0">
                <a:solidFill>
                  <a:schemeClr val="tx1"/>
                </a:solidFill>
                <a:latin typeface="Times New Roman" pitchFamily="18" charset="0"/>
              </a:rPr>
              <a:t>Children's Auditory Processing Performance Scale (CHAPPS).</a:t>
            </a:r>
          </a:p>
          <a:p>
            <a:pPr>
              <a:lnSpc>
                <a:spcPct val="80000"/>
              </a:lnSpc>
            </a:pPr>
            <a:r>
              <a:rPr lang="en-US" sz="1800" b="1" dirty="0">
                <a:solidFill>
                  <a:schemeClr val="tx1"/>
                </a:solidFill>
                <a:latin typeface="Times New Roman" pitchFamily="18" charset="0"/>
              </a:rPr>
              <a:t>Observational Profile of Classroom Communication</a:t>
            </a:r>
            <a:br>
              <a:rPr lang="en-US" sz="1800" b="1" dirty="0">
                <a:solidFill>
                  <a:schemeClr val="tx1"/>
                </a:solidFill>
              </a:rPr>
            </a:br>
            <a:endParaRPr lang="en-US" sz="1800" b="1" dirty="0">
              <a:solidFill>
                <a:schemeClr val="tx1"/>
              </a:solidFill>
            </a:endParaRPr>
          </a:p>
          <a:p>
            <a:pPr>
              <a:lnSpc>
                <a:spcPct val="80000"/>
              </a:lnSpc>
            </a:pPr>
            <a:endParaRPr lang="en-US" sz="1800" dirty="0">
              <a:solidFill>
                <a:schemeClr val="tx1"/>
              </a:solidFill>
              <a:latin typeface="Times New Roman" pitchFamily="18" charset="0"/>
            </a:endParaRPr>
          </a:p>
        </p:txBody>
      </p:sp>
      <p:sp>
        <p:nvSpPr>
          <p:cNvPr id="3" name="Slide Number Placeholder 5"/>
          <p:cNvSpPr>
            <a:spLocks noGrp="1"/>
          </p:cNvSpPr>
          <p:nvPr>
            <p:ph type="sldNum" sz="quarter" idx="12"/>
          </p:nvPr>
        </p:nvSpPr>
        <p:spPr/>
        <p:txBody>
          <a:bodyPr/>
          <a:lstStyle/>
          <a:p>
            <a:fld id="{86A9A707-70BB-46D2-97C7-CEC45406F7F5}" type="slidenum">
              <a:rPr lang="en-US"/>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533400" y="914400"/>
            <a:ext cx="8229600" cy="4495800"/>
          </a:xfrm>
        </p:spPr>
        <p:txBody>
          <a:bodyPr/>
          <a:lstStyle/>
          <a:p>
            <a:pPr>
              <a:lnSpc>
                <a:spcPct val="80000"/>
              </a:lnSpc>
              <a:buFontTx/>
              <a:buNone/>
            </a:pPr>
            <a:r>
              <a:rPr lang="en-US" sz="2400" b="1" dirty="0">
                <a:solidFill>
                  <a:schemeClr val="tx1"/>
                </a:solidFill>
              </a:rPr>
              <a:t>Historical Perspective:</a:t>
            </a:r>
          </a:p>
          <a:p>
            <a:pPr>
              <a:lnSpc>
                <a:spcPct val="80000"/>
              </a:lnSpc>
              <a:buFontTx/>
              <a:buNone/>
            </a:pPr>
            <a:endParaRPr lang="en-US" sz="2400" b="1" dirty="0">
              <a:solidFill>
                <a:schemeClr val="tx1"/>
              </a:solidFill>
            </a:endParaRPr>
          </a:p>
          <a:p>
            <a:pPr>
              <a:lnSpc>
                <a:spcPct val="80000"/>
              </a:lnSpc>
              <a:buFontTx/>
              <a:buNone/>
            </a:pPr>
            <a:endParaRPr lang="en-US" sz="2400" b="1" dirty="0">
              <a:solidFill>
                <a:schemeClr val="tx1"/>
              </a:solidFill>
            </a:endParaRPr>
          </a:p>
          <a:p>
            <a:pPr>
              <a:lnSpc>
                <a:spcPct val="80000"/>
              </a:lnSpc>
              <a:buFont typeface="Wingdings" pitchFamily="2" charset="2"/>
              <a:buChar char="v"/>
            </a:pPr>
            <a:r>
              <a:rPr lang="en-US" sz="2000" dirty="0">
                <a:solidFill>
                  <a:schemeClr val="tx1"/>
                </a:solidFill>
              </a:rPr>
              <a:t>CAP testing can trace its origin to site-of-lesion testing. During the 1950’s it became apparent to researchers that some patients were presenting with hearing problems in everyday situations even though they had no audiometric evidence of hearing loss.</a:t>
            </a:r>
          </a:p>
          <a:p>
            <a:pPr>
              <a:lnSpc>
                <a:spcPct val="80000"/>
              </a:lnSpc>
              <a:buFont typeface="Wingdings" pitchFamily="2" charset="2"/>
              <a:buChar char="v"/>
            </a:pPr>
            <a:endParaRPr lang="en-US" sz="2000" dirty="0">
              <a:solidFill>
                <a:schemeClr val="tx1"/>
              </a:solidFill>
            </a:endParaRPr>
          </a:p>
          <a:p>
            <a:pPr>
              <a:lnSpc>
                <a:spcPct val="80000"/>
              </a:lnSpc>
              <a:buFont typeface="Wingdings" pitchFamily="2" charset="2"/>
              <a:buChar char="v"/>
            </a:pPr>
            <a:r>
              <a:rPr lang="en-US" sz="2000" dirty="0" err="1">
                <a:solidFill>
                  <a:schemeClr val="tx1"/>
                </a:solidFill>
              </a:rPr>
              <a:t>Bocca</a:t>
            </a:r>
            <a:r>
              <a:rPr lang="en-US" sz="2000" dirty="0">
                <a:solidFill>
                  <a:schemeClr val="tx1"/>
                </a:solidFill>
              </a:rPr>
              <a:t> et al., (1954,1955), sensitized speech materials through low- pass filtering. They demonstrated that temporal lobe tumors could be localized using difficult-speech tests through a reduction of word recognition in the ear </a:t>
            </a:r>
            <a:r>
              <a:rPr lang="en-US" sz="2000" dirty="0" err="1">
                <a:solidFill>
                  <a:schemeClr val="tx1"/>
                </a:solidFill>
              </a:rPr>
              <a:t>contralateral</a:t>
            </a:r>
            <a:r>
              <a:rPr lang="en-US" sz="2000" dirty="0">
                <a:solidFill>
                  <a:schemeClr val="tx1"/>
                </a:solidFill>
              </a:rPr>
              <a:t> to the damaged hemisphere, despite normal hearing for pure tones.</a:t>
            </a:r>
          </a:p>
          <a:p>
            <a:pPr>
              <a:lnSpc>
                <a:spcPct val="80000"/>
              </a:lnSpc>
              <a:buFont typeface="Wingdings" pitchFamily="2" charset="2"/>
              <a:buChar char="v"/>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E72A0866-2CFD-4C5D-9025-6B84EF5DF017}" type="slidenum">
              <a:rPr lang="en-US"/>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a:xfrm>
            <a:off x="457200" y="609600"/>
            <a:ext cx="8229600" cy="5516563"/>
          </a:xfrm>
        </p:spPr>
        <p:txBody>
          <a:bodyPr/>
          <a:lstStyle/>
          <a:p>
            <a:pPr>
              <a:lnSpc>
                <a:spcPct val="80000"/>
              </a:lnSpc>
              <a:buFontTx/>
              <a:buNone/>
            </a:pPr>
            <a:endParaRPr lang="en-US" sz="2000" dirty="0">
              <a:solidFill>
                <a:schemeClr val="tx1"/>
              </a:solidFill>
            </a:endParaRPr>
          </a:p>
          <a:p>
            <a:pPr>
              <a:lnSpc>
                <a:spcPct val="80000"/>
              </a:lnSpc>
              <a:buFontTx/>
              <a:buNone/>
            </a:pPr>
            <a:r>
              <a:rPr lang="en-US" sz="2000" u="sng" dirty="0">
                <a:solidFill>
                  <a:schemeClr val="tx1"/>
                </a:solidFill>
              </a:rPr>
              <a:t>Speech Pathology assessment may include</a:t>
            </a:r>
            <a:r>
              <a:rPr lang="en-US" sz="2000" dirty="0">
                <a:solidFill>
                  <a:schemeClr val="tx1"/>
                </a:solidFill>
              </a:rPr>
              <a:t>:</a:t>
            </a:r>
          </a:p>
          <a:p>
            <a:pPr>
              <a:lnSpc>
                <a:spcPct val="80000"/>
              </a:lnSpc>
            </a:pPr>
            <a:r>
              <a:rPr lang="en-US" sz="2000" dirty="0">
                <a:solidFill>
                  <a:schemeClr val="tx1"/>
                </a:solidFill>
              </a:rPr>
              <a:t>Speech evaluation </a:t>
            </a:r>
          </a:p>
          <a:p>
            <a:pPr>
              <a:lnSpc>
                <a:spcPct val="80000"/>
              </a:lnSpc>
            </a:pPr>
            <a:r>
              <a:rPr lang="en-US" sz="2000" dirty="0">
                <a:solidFill>
                  <a:schemeClr val="tx1"/>
                </a:solidFill>
              </a:rPr>
              <a:t>Vocabulary testing </a:t>
            </a:r>
          </a:p>
          <a:p>
            <a:pPr>
              <a:lnSpc>
                <a:spcPct val="80000"/>
              </a:lnSpc>
            </a:pPr>
            <a:r>
              <a:rPr lang="en-US" sz="2000" dirty="0">
                <a:solidFill>
                  <a:schemeClr val="tx1"/>
                </a:solidFill>
              </a:rPr>
              <a:t>Testing of language comprehension </a:t>
            </a:r>
          </a:p>
          <a:p>
            <a:pPr>
              <a:lnSpc>
                <a:spcPct val="80000"/>
              </a:lnSpc>
            </a:pPr>
            <a:r>
              <a:rPr lang="en-US" sz="2000" dirty="0">
                <a:solidFill>
                  <a:schemeClr val="tx1"/>
                </a:solidFill>
              </a:rPr>
              <a:t>Testing of language expression </a:t>
            </a:r>
          </a:p>
          <a:p>
            <a:pPr>
              <a:lnSpc>
                <a:spcPct val="80000"/>
              </a:lnSpc>
            </a:pPr>
            <a:r>
              <a:rPr lang="en-US" sz="2000" dirty="0">
                <a:solidFill>
                  <a:schemeClr val="tx1"/>
                </a:solidFill>
              </a:rPr>
              <a:t>Testing of phonics skills </a:t>
            </a:r>
          </a:p>
          <a:p>
            <a:pPr>
              <a:lnSpc>
                <a:spcPct val="80000"/>
              </a:lnSpc>
            </a:pPr>
            <a:r>
              <a:rPr lang="en-US" sz="2000" dirty="0">
                <a:solidFill>
                  <a:schemeClr val="tx1"/>
                </a:solidFill>
              </a:rPr>
              <a:t>Assessment of written language </a:t>
            </a:r>
          </a:p>
          <a:p>
            <a:pPr>
              <a:lnSpc>
                <a:spcPct val="80000"/>
              </a:lnSpc>
            </a:pPr>
            <a:r>
              <a:rPr lang="en-US" sz="2000" dirty="0">
                <a:solidFill>
                  <a:schemeClr val="tx1"/>
                </a:solidFill>
              </a:rPr>
              <a:t>Assessment of social skills</a:t>
            </a:r>
          </a:p>
          <a:p>
            <a:pPr>
              <a:lnSpc>
                <a:spcPct val="80000"/>
              </a:lnSpc>
            </a:pPr>
            <a:endParaRPr lang="en-US" sz="2000" dirty="0">
              <a:solidFill>
                <a:schemeClr val="tx1"/>
              </a:solidFill>
            </a:endParaRPr>
          </a:p>
          <a:p>
            <a:pPr>
              <a:lnSpc>
                <a:spcPct val="80000"/>
              </a:lnSpc>
            </a:pPr>
            <a:r>
              <a:rPr lang="en-US" sz="2000" dirty="0">
                <a:solidFill>
                  <a:schemeClr val="tx1"/>
                </a:solidFill>
                <a:latin typeface="Times New Roman" pitchFamily="18" charset="0"/>
              </a:rPr>
              <a:t>Clinical Evaluation of Language Fundamentals-3</a:t>
            </a:r>
            <a:r>
              <a:rPr lang="en-US" sz="2000" baseline="30000" dirty="0">
                <a:solidFill>
                  <a:schemeClr val="tx1"/>
                </a:solidFill>
                <a:latin typeface="Times New Roman" pitchFamily="18" charset="0"/>
              </a:rPr>
              <a:t>rd</a:t>
            </a:r>
            <a:r>
              <a:rPr lang="en-US" sz="2000" dirty="0">
                <a:solidFill>
                  <a:schemeClr val="tx1"/>
                </a:solidFill>
                <a:latin typeface="Times New Roman" pitchFamily="18" charset="0"/>
              </a:rPr>
              <a:t> Ed (CELF-3).</a:t>
            </a:r>
          </a:p>
          <a:p>
            <a:pPr>
              <a:lnSpc>
                <a:spcPct val="80000"/>
              </a:lnSpc>
            </a:pPr>
            <a:r>
              <a:rPr lang="en-US" sz="2000" dirty="0">
                <a:solidFill>
                  <a:schemeClr val="tx1"/>
                </a:solidFill>
                <a:latin typeface="Times New Roman" pitchFamily="18" charset="0"/>
              </a:rPr>
              <a:t>Comprehensive Test of Phonological Processing (CTOPP).</a:t>
            </a:r>
          </a:p>
          <a:p>
            <a:pPr>
              <a:lnSpc>
                <a:spcPct val="80000"/>
              </a:lnSpc>
            </a:pPr>
            <a:r>
              <a:rPr lang="en-US" sz="2000" dirty="0">
                <a:solidFill>
                  <a:schemeClr val="tx1"/>
                </a:solidFill>
                <a:latin typeface="Times New Roman" pitchFamily="18" charset="0"/>
              </a:rPr>
              <a:t>Phonological Awareness Profile.</a:t>
            </a:r>
          </a:p>
          <a:p>
            <a:pPr>
              <a:lnSpc>
                <a:spcPct val="80000"/>
              </a:lnSpc>
            </a:pPr>
            <a:r>
              <a:rPr lang="en-US" sz="2000" dirty="0">
                <a:solidFill>
                  <a:schemeClr val="tx1"/>
                </a:solidFill>
                <a:latin typeface="Times New Roman" pitchFamily="18" charset="0"/>
              </a:rPr>
              <a:t>Phonological Awareness Test. (PAT)</a:t>
            </a:r>
          </a:p>
          <a:p>
            <a:pPr>
              <a:lnSpc>
                <a:spcPct val="80000"/>
              </a:lnSpc>
            </a:pPr>
            <a:r>
              <a:rPr lang="en-US" sz="2000" dirty="0">
                <a:solidFill>
                  <a:schemeClr val="tx1"/>
                </a:solidFill>
                <a:latin typeface="Times New Roman" pitchFamily="18" charset="0"/>
              </a:rPr>
              <a:t>STAL (Screening Test of Adolescent Language)</a:t>
            </a:r>
          </a:p>
          <a:p>
            <a:pPr>
              <a:lnSpc>
                <a:spcPct val="80000"/>
              </a:lnSpc>
            </a:pPr>
            <a:r>
              <a:rPr lang="en-US" sz="2000" dirty="0">
                <a:solidFill>
                  <a:schemeClr val="tx1"/>
                </a:solidFill>
                <a:latin typeface="Times New Roman" pitchFamily="18" charset="0"/>
              </a:rPr>
              <a:t>CELF-screening (elementary students)</a:t>
            </a:r>
          </a:p>
          <a:p>
            <a:pPr>
              <a:lnSpc>
                <a:spcPct val="80000"/>
              </a:lnSpc>
            </a:pPr>
            <a:r>
              <a:rPr lang="en-US" sz="2000" dirty="0">
                <a:solidFill>
                  <a:schemeClr val="tx1"/>
                </a:solidFill>
                <a:latin typeface="Times New Roman" pitchFamily="18" charset="0"/>
              </a:rPr>
              <a:t>informal speech/language sample</a:t>
            </a:r>
          </a:p>
          <a:p>
            <a:pPr>
              <a:lnSpc>
                <a:spcPct val="80000"/>
              </a:lnSpc>
            </a:pPr>
            <a:endParaRPr lang="en-US" sz="2000" dirty="0">
              <a:solidFill>
                <a:schemeClr val="tx1"/>
              </a:solidFill>
              <a:latin typeface="Times New Roman" pitchFamily="18" charset="0"/>
            </a:endParaRPr>
          </a:p>
          <a:p>
            <a:pPr>
              <a:lnSpc>
                <a:spcPct val="80000"/>
              </a:lnSpc>
            </a:pPr>
            <a:endParaRPr lang="en-US" sz="2000" dirty="0">
              <a:solidFill>
                <a:schemeClr val="tx1"/>
              </a:solidFill>
            </a:endParaRP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6CF06521-5D32-445F-9FC3-F1E38D2C62A8}" type="slidenum">
              <a:rPr lang="en-US"/>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idx="1"/>
          </p:nvPr>
        </p:nvSpPr>
        <p:spPr>
          <a:xfrm>
            <a:off x="457200" y="533400"/>
            <a:ext cx="8229600" cy="5592763"/>
          </a:xfrm>
        </p:spPr>
        <p:txBody>
          <a:bodyPr/>
          <a:lstStyle/>
          <a:p>
            <a:pPr>
              <a:buFontTx/>
              <a:buNone/>
            </a:pPr>
            <a:r>
              <a:rPr lang="en-US" sz="1400" dirty="0">
                <a:solidFill>
                  <a:schemeClr val="tx1"/>
                </a:solidFill>
              </a:rPr>
              <a:t>Psychological Assessment:</a:t>
            </a:r>
          </a:p>
          <a:p>
            <a:pPr>
              <a:buFontTx/>
              <a:buNone/>
            </a:pPr>
            <a:r>
              <a:rPr lang="en-US" sz="1400" dirty="0">
                <a:solidFill>
                  <a:schemeClr val="tx1"/>
                </a:solidFill>
              </a:rPr>
              <a:t>To rule in/rule out another diagnosis that may look like APD.</a:t>
            </a:r>
          </a:p>
          <a:p>
            <a:r>
              <a:rPr lang="en-US" sz="1400" dirty="0">
                <a:solidFill>
                  <a:schemeClr val="tx1"/>
                </a:solidFill>
              </a:rPr>
              <a:t>As the symptoms of APD often overlap with those of other disorders (e.g. Specific</a:t>
            </a:r>
          </a:p>
          <a:p>
            <a:r>
              <a:rPr lang="en-US" sz="1400" dirty="0">
                <a:solidFill>
                  <a:schemeClr val="tx1"/>
                </a:solidFill>
              </a:rPr>
              <a:t>Language Impairment, Dyslexia, ADHD, Depression, Pervasive Developmental Delay, Oppositional</a:t>
            </a:r>
          </a:p>
          <a:p>
            <a:r>
              <a:rPr lang="en-US" sz="1400" dirty="0">
                <a:solidFill>
                  <a:schemeClr val="tx1"/>
                </a:solidFill>
              </a:rPr>
              <a:t>Defiant Disorder), it is important to rule out these disorders before diagnosing APD.</a:t>
            </a:r>
          </a:p>
          <a:p>
            <a:pPr>
              <a:buFontTx/>
              <a:buNone/>
            </a:pPr>
            <a:endParaRPr lang="en-US" sz="1400" dirty="0">
              <a:solidFill>
                <a:schemeClr val="tx1"/>
              </a:solidFill>
            </a:endParaRPr>
          </a:p>
          <a:p>
            <a:r>
              <a:rPr lang="en-US" sz="1400" dirty="0" err="1">
                <a:solidFill>
                  <a:schemeClr val="tx1"/>
                </a:solidFill>
                <a:latin typeface="Times New Roman" pitchFamily="18" charset="0"/>
              </a:rPr>
              <a:t>Weschler</a:t>
            </a:r>
            <a:r>
              <a:rPr lang="en-US" sz="1400" dirty="0">
                <a:solidFill>
                  <a:schemeClr val="tx1"/>
                </a:solidFill>
                <a:latin typeface="Times New Roman" pitchFamily="18" charset="0"/>
              </a:rPr>
              <a:t> Intelligence Scale for Children –3</a:t>
            </a:r>
            <a:r>
              <a:rPr lang="en-US" sz="1400" baseline="30000" dirty="0">
                <a:solidFill>
                  <a:schemeClr val="tx1"/>
                </a:solidFill>
                <a:latin typeface="Times New Roman" pitchFamily="18" charset="0"/>
              </a:rPr>
              <a:t>rd</a:t>
            </a:r>
            <a:r>
              <a:rPr lang="en-US" sz="1400" dirty="0">
                <a:solidFill>
                  <a:schemeClr val="tx1"/>
                </a:solidFill>
                <a:latin typeface="Times New Roman" pitchFamily="18" charset="0"/>
              </a:rPr>
              <a:t>  edition (WISC-III).</a:t>
            </a:r>
          </a:p>
          <a:p>
            <a:r>
              <a:rPr lang="en-US" sz="1400" dirty="0">
                <a:solidFill>
                  <a:schemeClr val="tx1"/>
                </a:solidFill>
                <a:latin typeface="Times New Roman" pitchFamily="18" charset="0"/>
              </a:rPr>
              <a:t>Woodcock-</a:t>
            </a:r>
            <a:r>
              <a:rPr lang="en-US" sz="1400" dirty="0" err="1">
                <a:solidFill>
                  <a:schemeClr val="tx1"/>
                </a:solidFill>
                <a:latin typeface="Times New Roman" pitchFamily="18" charset="0"/>
              </a:rPr>
              <a:t>Jhonson</a:t>
            </a:r>
            <a:r>
              <a:rPr lang="en-US" sz="1400" dirty="0">
                <a:solidFill>
                  <a:schemeClr val="tx1"/>
                </a:solidFill>
                <a:latin typeface="Times New Roman" pitchFamily="18" charset="0"/>
              </a:rPr>
              <a:t> III Test of Achievement (W-J III ACH) and Tests of Cognitive Abilities.</a:t>
            </a:r>
          </a:p>
          <a:p>
            <a:r>
              <a:rPr lang="en-US" sz="1400" dirty="0">
                <a:solidFill>
                  <a:schemeClr val="tx1"/>
                </a:solidFill>
              </a:rPr>
              <a:t>Achenbach Child Behavior Scale</a:t>
            </a:r>
          </a:p>
          <a:p>
            <a:r>
              <a:rPr lang="en-US" sz="1400" dirty="0">
                <a:solidFill>
                  <a:schemeClr val="tx1"/>
                </a:solidFill>
              </a:rPr>
              <a:t>Child Depression Inventory SNAP IV</a:t>
            </a:r>
          </a:p>
          <a:p>
            <a:r>
              <a:rPr lang="en-US" sz="1400" dirty="0">
                <a:solidFill>
                  <a:schemeClr val="tx1"/>
                </a:solidFill>
              </a:rPr>
              <a:t>Beery Visual-Motor Integration</a:t>
            </a:r>
          </a:p>
          <a:p>
            <a:r>
              <a:rPr lang="en-US" sz="1400" dirty="0">
                <a:solidFill>
                  <a:schemeClr val="tx1"/>
                </a:solidFill>
              </a:rPr>
              <a:t>Beck Depression Inventory</a:t>
            </a:r>
          </a:p>
          <a:p>
            <a:r>
              <a:rPr lang="en-US" sz="1400" dirty="0">
                <a:solidFill>
                  <a:schemeClr val="tx1"/>
                </a:solidFill>
              </a:rPr>
              <a:t>Social-emotional &amp; family considerations </a:t>
            </a:r>
          </a:p>
          <a:p>
            <a:r>
              <a:rPr lang="en-US" sz="1400" dirty="0" err="1">
                <a:solidFill>
                  <a:schemeClr val="tx1"/>
                </a:solidFill>
              </a:rPr>
              <a:t>BoderS</a:t>
            </a:r>
            <a:r>
              <a:rPr lang="en-US" sz="1400" dirty="0">
                <a:solidFill>
                  <a:schemeClr val="tx1"/>
                </a:solidFill>
              </a:rPr>
              <a:t> Test</a:t>
            </a:r>
          </a:p>
          <a:p>
            <a:r>
              <a:rPr lang="en-US" sz="1400" dirty="0">
                <a:solidFill>
                  <a:schemeClr val="tx1"/>
                </a:solidFill>
              </a:rPr>
              <a:t>MAT (Matrix Analogies Test)</a:t>
            </a:r>
          </a:p>
          <a:p>
            <a:r>
              <a:rPr lang="en-US" sz="1400" dirty="0">
                <a:solidFill>
                  <a:schemeClr val="tx1"/>
                </a:solidFill>
              </a:rPr>
              <a:t>Emotional-social considerations (interview/observation)</a:t>
            </a:r>
          </a:p>
          <a:p>
            <a:r>
              <a:rPr lang="en-US" sz="1400" dirty="0">
                <a:solidFill>
                  <a:schemeClr val="tx1"/>
                </a:solidFill>
              </a:rPr>
              <a:t>Detroit III (preschool, school age or adult)</a:t>
            </a:r>
          </a:p>
          <a:p>
            <a:r>
              <a:rPr lang="en-US" sz="1400" dirty="0">
                <a:solidFill>
                  <a:schemeClr val="tx1"/>
                </a:solidFill>
              </a:rPr>
              <a:t>DAS (Differential Abilities Scale), Fisher et al</a:t>
            </a:r>
          </a:p>
          <a:p>
            <a:endParaRPr lang="en-US" sz="1400" dirty="0">
              <a:solidFill>
                <a:schemeClr val="tx1"/>
              </a:solidFill>
            </a:endParaRPr>
          </a:p>
        </p:txBody>
      </p:sp>
      <p:sp>
        <p:nvSpPr>
          <p:cNvPr id="3" name="Slide Number Placeholder 5"/>
          <p:cNvSpPr>
            <a:spLocks noGrp="1"/>
          </p:cNvSpPr>
          <p:nvPr>
            <p:ph type="sldNum" sz="quarter" idx="12"/>
          </p:nvPr>
        </p:nvSpPr>
        <p:spPr/>
        <p:txBody>
          <a:bodyPr/>
          <a:lstStyle/>
          <a:p>
            <a:fld id="{20B6D965-67E8-4C3E-B696-715FDC51457F}" type="slidenum">
              <a:rPr lang="en-US"/>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457200" y="457200"/>
            <a:ext cx="8229600" cy="5668963"/>
          </a:xfrm>
        </p:spPr>
        <p:txBody>
          <a:bodyPr/>
          <a:lstStyle/>
          <a:p>
            <a:pPr>
              <a:lnSpc>
                <a:spcPct val="80000"/>
              </a:lnSpc>
              <a:buFontTx/>
              <a:buNone/>
            </a:pPr>
            <a:r>
              <a:rPr lang="en-US" sz="2400" b="1" dirty="0">
                <a:solidFill>
                  <a:schemeClr val="tx1"/>
                </a:solidFill>
              </a:rPr>
              <a:t>SCREENING PROCEDURES:</a:t>
            </a:r>
          </a:p>
          <a:p>
            <a:pPr>
              <a:lnSpc>
                <a:spcPct val="80000"/>
              </a:lnSpc>
              <a:buFontTx/>
              <a:buNone/>
            </a:pPr>
            <a:endParaRPr lang="en-US" sz="2400" b="1" dirty="0">
              <a:solidFill>
                <a:schemeClr val="tx1"/>
              </a:solidFill>
            </a:endParaRPr>
          </a:p>
          <a:p>
            <a:pPr>
              <a:lnSpc>
                <a:spcPct val="80000"/>
              </a:lnSpc>
              <a:buFontTx/>
              <a:buNone/>
            </a:pPr>
            <a:r>
              <a:rPr lang="en-US" sz="1400" dirty="0">
                <a:solidFill>
                  <a:schemeClr val="tx1"/>
                </a:solidFill>
              </a:rPr>
              <a:t>The following is a suggested, but not all inclusive guide to appropriate screening and evaluation for Auditory Processing Disorders. </a:t>
            </a:r>
          </a:p>
          <a:p>
            <a:pPr>
              <a:lnSpc>
                <a:spcPct val="80000"/>
              </a:lnSpc>
            </a:pPr>
            <a:endParaRPr lang="en-US" sz="1400" dirty="0">
              <a:solidFill>
                <a:schemeClr val="tx1"/>
              </a:solidFill>
            </a:endParaRPr>
          </a:p>
          <a:p>
            <a:pPr>
              <a:lnSpc>
                <a:spcPct val="80000"/>
              </a:lnSpc>
              <a:buFontTx/>
              <a:buNone/>
            </a:pPr>
            <a:r>
              <a:rPr lang="en-US" sz="1400" b="1" dirty="0">
                <a:solidFill>
                  <a:schemeClr val="tx1"/>
                </a:solidFill>
              </a:rPr>
              <a:t>Possible Screening Tools for Auditory Processing Disorders:</a:t>
            </a:r>
          </a:p>
          <a:p>
            <a:pPr>
              <a:lnSpc>
                <a:spcPct val="80000"/>
              </a:lnSpc>
              <a:buFontTx/>
              <a:buNone/>
            </a:pPr>
            <a:endParaRPr lang="en-US" sz="1400" b="1" dirty="0">
              <a:solidFill>
                <a:schemeClr val="tx1"/>
              </a:solidFill>
            </a:endParaRPr>
          </a:p>
          <a:p>
            <a:pPr>
              <a:lnSpc>
                <a:spcPct val="80000"/>
              </a:lnSpc>
              <a:buFontTx/>
              <a:buNone/>
            </a:pPr>
            <a:r>
              <a:rPr lang="en-US" sz="1400" dirty="0">
                <a:solidFill>
                  <a:schemeClr val="tx1"/>
                </a:solidFill>
              </a:rPr>
              <a:t>1. Case history, to include:</a:t>
            </a:r>
          </a:p>
          <a:p>
            <a:pPr>
              <a:lnSpc>
                <a:spcPct val="80000"/>
              </a:lnSpc>
              <a:buFontTx/>
              <a:buNone/>
            </a:pPr>
            <a:r>
              <a:rPr lang="en-US" sz="1400" dirty="0">
                <a:solidFill>
                  <a:schemeClr val="tx1"/>
                </a:solidFill>
              </a:rPr>
              <a:t>• interview with student and parents regarding areas of concern;</a:t>
            </a:r>
          </a:p>
          <a:p>
            <a:pPr>
              <a:lnSpc>
                <a:spcPct val="80000"/>
              </a:lnSpc>
              <a:buFontTx/>
              <a:buNone/>
            </a:pPr>
            <a:r>
              <a:rPr lang="en-US" sz="1400" dirty="0">
                <a:solidFill>
                  <a:schemeClr val="tx1"/>
                </a:solidFill>
              </a:rPr>
              <a:t>• presenting problems/behaviors--acts out frustration, shy/withdrawn;</a:t>
            </a:r>
          </a:p>
          <a:p>
            <a:pPr>
              <a:lnSpc>
                <a:spcPct val="80000"/>
              </a:lnSpc>
              <a:buFontTx/>
              <a:buNone/>
            </a:pPr>
            <a:r>
              <a:rPr lang="en-US" sz="1400" dirty="0">
                <a:solidFill>
                  <a:schemeClr val="tx1"/>
                </a:solidFill>
              </a:rPr>
              <a:t>• existing medical conditions, such as depression, attention problems;</a:t>
            </a:r>
          </a:p>
          <a:p>
            <a:pPr>
              <a:lnSpc>
                <a:spcPct val="80000"/>
              </a:lnSpc>
              <a:buFontTx/>
              <a:buNone/>
            </a:pPr>
            <a:r>
              <a:rPr lang="en-US" sz="1400" dirty="0">
                <a:solidFill>
                  <a:schemeClr val="tx1"/>
                </a:solidFill>
              </a:rPr>
              <a:t>• history of </a:t>
            </a:r>
            <a:r>
              <a:rPr lang="en-US" sz="1400" dirty="0" err="1">
                <a:solidFill>
                  <a:schemeClr val="tx1"/>
                </a:solidFill>
              </a:rPr>
              <a:t>otitis</a:t>
            </a:r>
            <a:r>
              <a:rPr lang="en-US" sz="1400" dirty="0">
                <a:solidFill>
                  <a:schemeClr val="tx1"/>
                </a:solidFill>
              </a:rPr>
              <a:t> media (middle ear problems); and</a:t>
            </a:r>
          </a:p>
          <a:p>
            <a:pPr>
              <a:lnSpc>
                <a:spcPct val="80000"/>
              </a:lnSpc>
              <a:buFontTx/>
              <a:buNone/>
            </a:pPr>
            <a:r>
              <a:rPr lang="en-US" sz="1400" dirty="0">
                <a:solidFill>
                  <a:schemeClr val="tx1"/>
                </a:solidFill>
              </a:rPr>
              <a:t>• family history of learning problems.</a:t>
            </a:r>
          </a:p>
          <a:p>
            <a:pPr>
              <a:lnSpc>
                <a:spcPct val="80000"/>
              </a:lnSpc>
              <a:buFontTx/>
              <a:buNone/>
            </a:pPr>
            <a:endParaRPr lang="en-US" sz="1400" dirty="0">
              <a:solidFill>
                <a:schemeClr val="tx1"/>
              </a:solidFill>
            </a:endParaRPr>
          </a:p>
          <a:p>
            <a:pPr>
              <a:lnSpc>
                <a:spcPct val="80000"/>
              </a:lnSpc>
              <a:buFontTx/>
              <a:buNone/>
            </a:pPr>
            <a:r>
              <a:rPr lang="en-US" sz="1400" dirty="0">
                <a:solidFill>
                  <a:schemeClr val="tx1"/>
                </a:solidFill>
              </a:rPr>
              <a:t>2. Screening Test for Auditory Processing Disorders-Revised (SCAN-C)</a:t>
            </a:r>
          </a:p>
          <a:p>
            <a:pPr>
              <a:lnSpc>
                <a:spcPct val="80000"/>
              </a:lnSpc>
              <a:buFontTx/>
              <a:buNone/>
            </a:pPr>
            <a:endParaRPr lang="en-US" sz="1400" dirty="0">
              <a:solidFill>
                <a:schemeClr val="tx1"/>
              </a:solidFill>
            </a:endParaRPr>
          </a:p>
          <a:p>
            <a:pPr>
              <a:lnSpc>
                <a:spcPct val="80000"/>
              </a:lnSpc>
              <a:buFontTx/>
              <a:buNone/>
            </a:pPr>
            <a:r>
              <a:rPr lang="en-US" sz="1400" dirty="0">
                <a:solidFill>
                  <a:schemeClr val="tx1"/>
                </a:solidFill>
              </a:rPr>
              <a:t>3. Test of Auditory Perceptual Skills Revised (TAPS-R)</a:t>
            </a:r>
          </a:p>
          <a:p>
            <a:pPr>
              <a:lnSpc>
                <a:spcPct val="80000"/>
              </a:lnSpc>
              <a:buFontTx/>
              <a:buNone/>
            </a:pPr>
            <a:endParaRPr lang="en-US" sz="1400" dirty="0">
              <a:solidFill>
                <a:schemeClr val="tx1"/>
              </a:solidFill>
            </a:endParaRPr>
          </a:p>
          <a:p>
            <a:pPr>
              <a:lnSpc>
                <a:spcPct val="80000"/>
              </a:lnSpc>
              <a:buFontTx/>
              <a:buNone/>
            </a:pPr>
            <a:r>
              <a:rPr lang="en-US" sz="1400" dirty="0">
                <a:solidFill>
                  <a:schemeClr val="tx1"/>
                </a:solidFill>
              </a:rPr>
              <a:t>4. Children's Auditory Processing Performance Scale (CHAPPS)</a:t>
            </a:r>
          </a:p>
          <a:p>
            <a:pPr>
              <a:lnSpc>
                <a:spcPct val="80000"/>
              </a:lnSpc>
              <a:buFontTx/>
              <a:buNone/>
            </a:pPr>
            <a:endParaRPr lang="en-US" sz="1400" dirty="0">
              <a:solidFill>
                <a:schemeClr val="tx1"/>
              </a:solidFill>
            </a:endParaRPr>
          </a:p>
          <a:p>
            <a:pPr>
              <a:lnSpc>
                <a:spcPct val="80000"/>
              </a:lnSpc>
              <a:buFontTx/>
              <a:buNone/>
            </a:pPr>
            <a:r>
              <a:rPr lang="en-US" sz="1400" dirty="0">
                <a:solidFill>
                  <a:schemeClr val="tx1"/>
                </a:solidFill>
              </a:rPr>
              <a:t>5. Auditory Continuous Performance Test (ACPT)</a:t>
            </a:r>
          </a:p>
          <a:p>
            <a:pPr>
              <a:lnSpc>
                <a:spcPct val="80000"/>
              </a:lnSpc>
              <a:buFontTx/>
              <a:buNone/>
            </a:pPr>
            <a:endParaRPr lang="en-US" sz="1400" i="1" dirty="0">
              <a:solidFill>
                <a:schemeClr val="tx1"/>
              </a:solidFill>
            </a:endParaRPr>
          </a:p>
          <a:p>
            <a:pPr>
              <a:lnSpc>
                <a:spcPct val="80000"/>
              </a:lnSpc>
              <a:buFontTx/>
              <a:buNone/>
            </a:pPr>
            <a:r>
              <a:rPr lang="en-US" sz="1400" i="1" dirty="0">
                <a:solidFill>
                  <a:schemeClr val="tx1"/>
                </a:solidFill>
              </a:rPr>
              <a:t>6. </a:t>
            </a:r>
            <a:r>
              <a:rPr lang="en-US" sz="1400" dirty="0">
                <a:solidFill>
                  <a:schemeClr val="tx1"/>
                </a:solidFill>
              </a:rPr>
              <a:t>Classroom observation (Behaviors to observe include attention span; attention to both structured and unstructured tasks; cooperation in difficult and easy tasks; frustration level; and ability to attend in both quiet and noisy settings.)</a:t>
            </a:r>
          </a:p>
          <a:p>
            <a:pPr>
              <a:lnSpc>
                <a:spcPct val="80000"/>
              </a:lnSpc>
              <a:buFontTx/>
              <a:buNone/>
            </a:pPr>
            <a:endParaRPr lang="en-US" sz="1400" dirty="0">
              <a:solidFill>
                <a:schemeClr val="tx1"/>
              </a:solidFill>
            </a:endParaRPr>
          </a:p>
        </p:txBody>
      </p:sp>
      <p:sp>
        <p:nvSpPr>
          <p:cNvPr id="3" name="Slide Number Placeholder 5"/>
          <p:cNvSpPr>
            <a:spLocks noGrp="1"/>
          </p:cNvSpPr>
          <p:nvPr>
            <p:ph type="sldNum" sz="quarter" idx="12"/>
          </p:nvPr>
        </p:nvSpPr>
        <p:spPr/>
        <p:txBody>
          <a:bodyPr/>
          <a:lstStyle/>
          <a:p>
            <a:fld id="{CA463CF7-777B-481C-9AB3-77BCFCC4C3F8}" type="slidenum">
              <a:rPr lang="en-US"/>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0" name="Rectangle 4"/>
          <p:cNvSpPr>
            <a:spLocks noGrp="1" noChangeArrowheads="1"/>
          </p:cNvSpPr>
          <p:nvPr>
            <p:ph type="ctrTitle"/>
          </p:nvPr>
        </p:nvSpPr>
        <p:spPr/>
        <p:txBody>
          <a:bodyPr/>
          <a:lstStyle/>
          <a:p>
            <a:r>
              <a:rPr lang="en-US" sz="4000" b="1">
                <a:solidFill>
                  <a:schemeClr val="tx1"/>
                </a:solidFill>
              </a:rPr>
              <a:t>AUDITORY OBSERVATION PROCEDURES</a:t>
            </a:r>
            <a:br>
              <a:rPr lang="en-US" sz="4000" b="1">
                <a:solidFill>
                  <a:schemeClr val="tx1"/>
                </a:solidFill>
              </a:rPr>
            </a:br>
            <a:r>
              <a:rPr lang="en-US" sz="4000">
                <a:solidFill>
                  <a:schemeClr val="tx1"/>
                </a:solidFill>
              </a:rPr>
              <a:t> </a:t>
            </a:r>
          </a:p>
        </p:txBody>
      </p:sp>
      <p:sp>
        <p:nvSpPr>
          <p:cNvPr id="434181" name="Rectangle 5"/>
          <p:cNvSpPr>
            <a:spLocks noGrp="1" noChangeArrowheads="1"/>
          </p:cNvSpPr>
          <p:nvPr>
            <p:ph type="subTitle" idx="1"/>
          </p:nvPr>
        </p:nvSpPr>
        <p:spPr/>
        <p:txBody>
          <a:bodyPr/>
          <a:lstStyle/>
          <a:p>
            <a:endParaRPr lang="en-US"/>
          </a:p>
        </p:txBody>
      </p:sp>
      <p:sp>
        <p:nvSpPr>
          <p:cNvPr id="4" name="Slide Number Placeholder 5"/>
          <p:cNvSpPr>
            <a:spLocks noGrp="1"/>
          </p:cNvSpPr>
          <p:nvPr>
            <p:ph type="sldNum" sz="quarter" idx="12"/>
          </p:nvPr>
        </p:nvSpPr>
        <p:spPr/>
        <p:txBody>
          <a:bodyPr/>
          <a:lstStyle/>
          <a:p>
            <a:fld id="{EA826E3F-F4EB-4B1D-BCB1-A07B8F0B5794}" type="slidenum">
              <a:rPr lang="en-US"/>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idx="1"/>
          </p:nvPr>
        </p:nvSpPr>
        <p:spPr>
          <a:xfrm>
            <a:off x="457200" y="304800"/>
            <a:ext cx="8229600" cy="5821363"/>
          </a:xfrm>
        </p:spPr>
        <p:txBody>
          <a:bodyPr/>
          <a:lstStyle/>
          <a:p>
            <a:pPr>
              <a:lnSpc>
                <a:spcPct val="80000"/>
              </a:lnSpc>
              <a:buFontTx/>
              <a:buNone/>
            </a:pPr>
            <a:r>
              <a:rPr lang="en-US" sz="2400" b="1">
                <a:solidFill>
                  <a:schemeClr val="tx1"/>
                </a:solidFill>
              </a:rPr>
              <a:t>Fisher's Auditory Problems Checklist</a:t>
            </a:r>
            <a:endParaRPr lang="en-US" sz="2400">
              <a:solidFill>
                <a:schemeClr val="tx1"/>
              </a:solidFill>
            </a:endParaRPr>
          </a:p>
          <a:p>
            <a:pPr>
              <a:lnSpc>
                <a:spcPct val="80000"/>
              </a:lnSpc>
            </a:pPr>
            <a:endParaRPr lang="en-US" sz="2400">
              <a:solidFill>
                <a:schemeClr val="tx1"/>
              </a:solidFill>
            </a:endParaRPr>
          </a:p>
          <a:p>
            <a:pPr>
              <a:lnSpc>
                <a:spcPct val="80000"/>
              </a:lnSpc>
            </a:pPr>
            <a:r>
              <a:rPr lang="en-US" sz="2400">
                <a:solidFill>
                  <a:schemeClr val="tx1"/>
                </a:solidFill>
              </a:rPr>
              <a:t>This checklist is used by educators and other school support personnel to aid in classifying classroom performance and related behaviors which characterize children as at risk for APD. </a:t>
            </a:r>
          </a:p>
          <a:p>
            <a:pPr>
              <a:lnSpc>
                <a:spcPct val="80000"/>
              </a:lnSpc>
            </a:pPr>
            <a:endParaRPr lang="en-US" sz="2400">
              <a:solidFill>
                <a:schemeClr val="tx1"/>
              </a:solidFill>
            </a:endParaRPr>
          </a:p>
          <a:p>
            <a:pPr>
              <a:lnSpc>
                <a:spcPct val="80000"/>
              </a:lnSpc>
            </a:pPr>
            <a:r>
              <a:rPr lang="en-US" sz="2400">
                <a:solidFill>
                  <a:schemeClr val="tx1"/>
                </a:solidFill>
              </a:rPr>
              <a:t>It includes many components of auditory processing, including attention, auditory-visual integration, comprehension, figure-ground, memory, etc. </a:t>
            </a:r>
          </a:p>
          <a:p>
            <a:pPr>
              <a:lnSpc>
                <a:spcPct val="80000"/>
              </a:lnSpc>
            </a:pPr>
            <a:endParaRPr lang="en-US" sz="2400">
              <a:solidFill>
                <a:schemeClr val="tx1"/>
              </a:solidFill>
            </a:endParaRPr>
          </a:p>
          <a:p>
            <a:pPr>
              <a:lnSpc>
                <a:spcPct val="80000"/>
              </a:lnSpc>
            </a:pPr>
            <a:r>
              <a:rPr lang="en-US" sz="2400">
                <a:solidFill>
                  <a:schemeClr val="tx1"/>
                </a:solidFill>
              </a:rPr>
              <a:t>A score is derived by multiplying by 4 each item not identified on this 25 item checklist. </a:t>
            </a:r>
          </a:p>
          <a:p>
            <a:pPr>
              <a:lnSpc>
                <a:spcPct val="80000"/>
              </a:lnSpc>
            </a:pPr>
            <a:endParaRPr lang="en-US" sz="2400">
              <a:solidFill>
                <a:schemeClr val="tx1"/>
              </a:solidFill>
            </a:endParaRPr>
          </a:p>
          <a:p>
            <a:pPr>
              <a:lnSpc>
                <a:spcPct val="80000"/>
              </a:lnSpc>
            </a:pPr>
            <a:r>
              <a:rPr lang="en-US" sz="2400">
                <a:solidFill>
                  <a:schemeClr val="tx1"/>
                </a:solidFill>
              </a:rPr>
              <a:t>Normative data is available for grades kindergarten through sixth grade.</a:t>
            </a:r>
            <a:endParaRPr lang="en-US" sz="2400" b="1">
              <a:solidFill>
                <a:schemeClr val="tx1"/>
              </a:solidFill>
            </a:endParaRPr>
          </a:p>
        </p:txBody>
      </p:sp>
      <p:sp>
        <p:nvSpPr>
          <p:cNvPr id="3" name="Slide Number Placeholder 5"/>
          <p:cNvSpPr>
            <a:spLocks noGrp="1"/>
          </p:cNvSpPr>
          <p:nvPr>
            <p:ph type="sldNum" sz="quarter" idx="12"/>
          </p:nvPr>
        </p:nvSpPr>
        <p:spPr/>
        <p:txBody>
          <a:bodyPr/>
          <a:lstStyle/>
          <a:p>
            <a:fld id="{A101E049-CB99-4BD9-A01C-A6A347B0E644}" type="slidenum">
              <a:rPr lang="en-US"/>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idx="1"/>
          </p:nvPr>
        </p:nvSpPr>
        <p:spPr>
          <a:xfrm>
            <a:off x="457200" y="685800"/>
            <a:ext cx="8229600" cy="5440363"/>
          </a:xfrm>
        </p:spPr>
        <p:txBody>
          <a:bodyPr/>
          <a:lstStyle/>
          <a:p>
            <a:pPr>
              <a:lnSpc>
                <a:spcPct val="80000"/>
              </a:lnSpc>
              <a:buFontTx/>
              <a:buNone/>
            </a:pPr>
            <a:r>
              <a:rPr lang="en-US" sz="1800" b="1">
                <a:solidFill>
                  <a:schemeClr val="tx1"/>
                </a:solidFill>
              </a:rPr>
              <a:t>Children's Auditory Processing Performance Scale (CHAPPS)</a:t>
            </a:r>
          </a:p>
          <a:p>
            <a:pPr>
              <a:lnSpc>
                <a:spcPct val="80000"/>
              </a:lnSpc>
              <a:buFontTx/>
              <a:buNone/>
            </a:pPr>
            <a:endParaRPr lang="en-US" sz="1800">
              <a:solidFill>
                <a:schemeClr val="tx1"/>
              </a:solidFill>
            </a:endParaRPr>
          </a:p>
          <a:p>
            <a:pPr>
              <a:lnSpc>
                <a:spcPct val="80000"/>
              </a:lnSpc>
            </a:pPr>
            <a:r>
              <a:rPr lang="en-US" sz="1800">
                <a:solidFill>
                  <a:schemeClr val="tx1"/>
                </a:solidFill>
              </a:rPr>
              <a:t>Smoski, W. 1990</a:t>
            </a:r>
          </a:p>
          <a:p>
            <a:pPr>
              <a:lnSpc>
                <a:spcPct val="80000"/>
              </a:lnSpc>
            </a:pPr>
            <a:endParaRPr lang="en-US" sz="1800">
              <a:solidFill>
                <a:schemeClr val="tx1"/>
              </a:solidFill>
            </a:endParaRPr>
          </a:p>
          <a:p>
            <a:pPr>
              <a:lnSpc>
                <a:spcPct val="80000"/>
              </a:lnSpc>
            </a:pPr>
            <a:r>
              <a:rPr lang="en-US" sz="1800">
                <a:solidFill>
                  <a:schemeClr val="tx1"/>
                </a:solidFill>
              </a:rPr>
              <a:t>This checklist is used by educators and parents to assess listening difficulties in children. </a:t>
            </a:r>
          </a:p>
          <a:p>
            <a:pPr>
              <a:lnSpc>
                <a:spcPct val="80000"/>
              </a:lnSpc>
            </a:pPr>
            <a:endParaRPr lang="en-US" sz="1800">
              <a:solidFill>
                <a:schemeClr val="tx1"/>
              </a:solidFill>
            </a:endParaRPr>
          </a:p>
          <a:p>
            <a:pPr>
              <a:lnSpc>
                <a:spcPct val="80000"/>
              </a:lnSpc>
            </a:pPr>
            <a:r>
              <a:rPr lang="en-US" sz="1800">
                <a:solidFill>
                  <a:schemeClr val="tx1"/>
                </a:solidFill>
              </a:rPr>
              <a:t>Six listening conditions are assessed in this 36 item checklist, including noise, quiet, ideal, multiple inputs, auditory memory/sequencing and auditory attention span. </a:t>
            </a:r>
          </a:p>
          <a:p>
            <a:pPr>
              <a:lnSpc>
                <a:spcPct val="80000"/>
              </a:lnSpc>
            </a:pPr>
            <a:endParaRPr lang="en-US" sz="1800">
              <a:solidFill>
                <a:schemeClr val="tx1"/>
              </a:solidFill>
            </a:endParaRPr>
          </a:p>
          <a:p>
            <a:pPr>
              <a:lnSpc>
                <a:spcPct val="80000"/>
              </a:lnSpc>
            </a:pPr>
            <a:r>
              <a:rPr lang="en-US" sz="1800">
                <a:solidFill>
                  <a:schemeClr val="tx1"/>
                </a:solidFill>
              </a:rPr>
              <a:t>The observation assessment is done by comparing the student to a reference population of other children of similar age and background. </a:t>
            </a:r>
          </a:p>
          <a:p>
            <a:pPr>
              <a:lnSpc>
                <a:spcPct val="80000"/>
              </a:lnSpc>
            </a:pPr>
            <a:endParaRPr lang="en-US" sz="1800">
              <a:solidFill>
                <a:schemeClr val="tx1"/>
              </a:solidFill>
            </a:endParaRPr>
          </a:p>
          <a:p>
            <a:pPr>
              <a:lnSpc>
                <a:spcPct val="80000"/>
              </a:lnSpc>
            </a:pPr>
            <a:r>
              <a:rPr lang="en-US" sz="1800">
                <a:solidFill>
                  <a:schemeClr val="tx1"/>
                </a:solidFill>
              </a:rPr>
              <a:t>Items are rated on a scale from +1 (less difficulty) to -5 (cannot function at all). </a:t>
            </a:r>
          </a:p>
          <a:p>
            <a:pPr>
              <a:lnSpc>
                <a:spcPct val="80000"/>
              </a:lnSpc>
            </a:pPr>
            <a:endParaRPr lang="en-US" sz="1800">
              <a:solidFill>
                <a:schemeClr val="tx1"/>
              </a:solidFill>
            </a:endParaRPr>
          </a:p>
          <a:p>
            <a:pPr>
              <a:lnSpc>
                <a:spcPct val="80000"/>
              </a:lnSpc>
            </a:pPr>
            <a:r>
              <a:rPr lang="en-US" sz="1800">
                <a:solidFill>
                  <a:schemeClr val="tx1"/>
                </a:solidFill>
              </a:rPr>
              <a:t>This instrument can be used as a pre- and post-treatment evaluation.</a:t>
            </a:r>
            <a:endParaRPr lang="en-US" sz="1800" b="1">
              <a:solidFill>
                <a:schemeClr val="tx1"/>
              </a:solidFill>
            </a:endParaRPr>
          </a:p>
          <a:p>
            <a:pPr>
              <a:lnSpc>
                <a:spcPct val="80000"/>
              </a:lnSpc>
            </a:pPr>
            <a:endParaRPr lang="en-US" sz="1800">
              <a:solidFill>
                <a:schemeClr val="tx1"/>
              </a:solidFill>
            </a:endParaRPr>
          </a:p>
        </p:txBody>
      </p:sp>
      <p:sp>
        <p:nvSpPr>
          <p:cNvPr id="3" name="Slide Number Placeholder 5"/>
          <p:cNvSpPr>
            <a:spLocks noGrp="1"/>
          </p:cNvSpPr>
          <p:nvPr>
            <p:ph type="sldNum" sz="quarter" idx="12"/>
          </p:nvPr>
        </p:nvSpPr>
        <p:spPr/>
        <p:txBody>
          <a:bodyPr/>
          <a:lstStyle/>
          <a:p>
            <a:fld id="{22F5E8C5-1D05-4D78-BD80-88EC6FE13460}" type="slidenum">
              <a:rPr lang="en-US"/>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idx="1"/>
          </p:nvPr>
        </p:nvSpPr>
        <p:spPr>
          <a:xfrm>
            <a:off x="457200" y="457200"/>
            <a:ext cx="8229600" cy="5668963"/>
          </a:xfrm>
        </p:spPr>
        <p:txBody>
          <a:bodyPr/>
          <a:lstStyle/>
          <a:p>
            <a:pPr>
              <a:lnSpc>
                <a:spcPct val="80000"/>
              </a:lnSpc>
              <a:buFontTx/>
              <a:buNone/>
            </a:pPr>
            <a:r>
              <a:rPr lang="en-US" sz="2400" b="1">
                <a:solidFill>
                  <a:schemeClr val="tx1"/>
                </a:solidFill>
              </a:rPr>
              <a:t>Observational Profile of Classroom Communication</a:t>
            </a:r>
          </a:p>
          <a:p>
            <a:pPr>
              <a:lnSpc>
                <a:spcPct val="80000"/>
              </a:lnSpc>
              <a:buFontTx/>
              <a:buNone/>
            </a:pPr>
            <a:endParaRPr lang="en-US" sz="2400">
              <a:solidFill>
                <a:schemeClr val="tx1"/>
              </a:solidFill>
            </a:endParaRPr>
          </a:p>
          <a:p>
            <a:pPr>
              <a:lnSpc>
                <a:spcPct val="80000"/>
              </a:lnSpc>
            </a:pPr>
            <a:r>
              <a:rPr lang="en-US" sz="2400">
                <a:solidFill>
                  <a:schemeClr val="tx1"/>
                </a:solidFill>
              </a:rPr>
              <a:t>Sanger, D. (1988</a:t>
            </a:r>
          </a:p>
          <a:p>
            <a:pPr>
              <a:lnSpc>
                <a:spcPct val="80000"/>
              </a:lnSpc>
            </a:pPr>
            <a:endParaRPr lang="en-US" sz="2400">
              <a:solidFill>
                <a:schemeClr val="tx1"/>
              </a:solidFill>
            </a:endParaRPr>
          </a:p>
          <a:p>
            <a:pPr>
              <a:lnSpc>
                <a:spcPct val="80000"/>
              </a:lnSpc>
            </a:pPr>
            <a:r>
              <a:rPr lang="en-US" sz="2400">
                <a:solidFill>
                  <a:schemeClr val="tx1"/>
                </a:solidFill>
              </a:rPr>
              <a:t>This checklist assists teachers in observing functional communication variables. </a:t>
            </a:r>
          </a:p>
          <a:p>
            <a:pPr>
              <a:lnSpc>
                <a:spcPct val="80000"/>
              </a:lnSpc>
            </a:pPr>
            <a:endParaRPr lang="en-US" sz="2400">
              <a:solidFill>
                <a:schemeClr val="tx1"/>
              </a:solidFill>
            </a:endParaRPr>
          </a:p>
          <a:p>
            <a:pPr>
              <a:lnSpc>
                <a:spcPct val="80000"/>
              </a:lnSpc>
            </a:pPr>
            <a:r>
              <a:rPr lang="en-US" sz="2400">
                <a:solidFill>
                  <a:schemeClr val="tx1"/>
                </a:solidFill>
              </a:rPr>
              <a:t>It is suggested that a student be observed for two weeks prior to completing the checklist which examines classroom communication in terms of signal and presentation, environment, response, strategies and behaviors.</a:t>
            </a:r>
          </a:p>
          <a:p>
            <a:pPr>
              <a:lnSpc>
                <a:spcPct val="80000"/>
              </a:lnSpc>
            </a:pPr>
            <a:endParaRPr lang="en-US" sz="2400">
              <a:solidFill>
                <a:schemeClr val="tx1"/>
              </a:solidFill>
            </a:endParaRPr>
          </a:p>
          <a:p>
            <a:pPr>
              <a:lnSpc>
                <a:spcPct val="80000"/>
              </a:lnSpc>
            </a:pPr>
            <a:r>
              <a:rPr lang="en-US" sz="2400">
                <a:solidFill>
                  <a:schemeClr val="tx1"/>
                </a:solidFill>
              </a:rPr>
              <a:t>There are 4 to 11 statements per category; the evaluator is requested to indicate "yes" if the statement appears to be true to a degree that it affects the student's learning.</a:t>
            </a:r>
            <a:endParaRPr lang="en-US" sz="2400" b="1">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F38A9BE2-4CEC-4149-AC3D-DC13895AE42E}" type="slidenum">
              <a:rPr lang="en-US"/>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idx="1"/>
          </p:nvPr>
        </p:nvSpPr>
        <p:spPr>
          <a:xfrm>
            <a:off x="457200" y="609600"/>
            <a:ext cx="8229600" cy="5516563"/>
          </a:xfrm>
        </p:spPr>
        <p:txBody>
          <a:bodyPr/>
          <a:lstStyle/>
          <a:p>
            <a:pPr>
              <a:lnSpc>
                <a:spcPct val="80000"/>
              </a:lnSpc>
              <a:buFontTx/>
              <a:buNone/>
            </a:pPr>
            <a:r>
              <a:rPr lang="en-US" sz="2000" b="1">
                <a:solidFill>
                  <a:schemeClr val="tx1"/>
                </a:solidFill>
              </a:rPr>
              <a:t>AUDITORY SCREENING AND PRELIMINARY ASSESSMENT PROCEDURES</a:t>
            </a:r>
          </a:p>
          <a:p>
            <a:pPr>
              <a:lnSpc>
                <a:spcPct val="80000"/>
              </a:lnSpc>
              <a:buFontTx/>
              <a:buNone/>
            </a:pPr>
            <a:endParaRPr lang="en-US" sz="2000" b="1">
              <a:solidFill>
                <a:schemeClr val="tx1"/>
              </a:solidFill>
            </a:endParaRPr>
          </a:p>
          <a:p>
            <a:pPr>
              <a:lnSpc>
                <a:spcPct val="80000"/>
              </a:lnSpc>
            </a:pPr>
            <a:r>
              <a:rPr lang="en-US" sz="2000" b="1">
                <a:solidFill>
                  <a:schemeClr val="tx1"/>
                </a:solidFill>
              </a:rPr>
              <a:t>SCAN: A Screening Test for Auditory Processing Disorders</a:t>
            </a:r>
            <a:endParaRPr lang="en-US" sz="2000">
              <a:solidFill>
                <a:schemeClr val="tx1"/>
              </a:solidFill>
            </a:endParaRPr>
          </a:p>
          <a:p>
            <a:pPr>
              <a:lnSpc>
                <a:spcPct val="80000"/>
              </a:lnSpc>
            </a:pPr>
            <a:r>
              <a:rPr lang="en-US" sz="2000">
                <a:solidFill>
                  <a:schemeClr val="tx1"/>
                </a:solidFill>
              </a:rPr>
              <a:t>Keith, R.(1986)</a:t>
            </a:r>
          </a:p>
          <a:p>
            <a:pPr>
              <a:lnSpc>
                <a:spcPct val="80000"/>
              </a:lnSpc>
            </a:pPr>
            <a:endParaRPr lang="en-US" sz="2000">
              <a:solidFill>
                <a:schemeClr val="tx1"/>
              </a:solidFill>
            </a:endParaRPr>
          </a:p>
          <a:p>
            <a:pPr>
              <a:lnSpc>
                <a:spcPct val="80000"/>
              </a:lnSpc>
            </a:pPr>
            <a:r>
              <a:rPr lang="en-US" sz="2000">
                <a:solidFill>
                  <a:schemeClr val="tx1"/>
                </a:solidFill>
              </a:rPr>
              <a:t>SCAN is used to identify children who have auditory processing disorders and who may benefit from intervention. </a:t>
            </a:r>
          </a:p>
          <a:p>
            <a:pPr>
              <a:lnSpc>
                <a:spcPct val="80000"/>
              </a:lnSpc>
            </a:pPr>
            <a:endParaRPr lang="en-US" sz="2000">
              <a:solidFill>
                <a:schemeClr val="tx1"/>
              </a:solidFill>
            </a:endParaRPr>
          </a:p>
          <a:p>
            <a:pPr>
              <a:lnSpc>
                <a:spcPct val="80000"/>
              </a:lnSpc>
            </a:pPr>
            <a:r>
              <a:rPr lang="en-US" sz="2000">
                <a:solidFill>
                  <a:schemeClr val="tx1"/>
                </a:solidFill>
              </a:rPr>
              <a:t>The test is administered to children ages 3 to 11 in approximately 20 minutes. </a:t>
            </a:r>
          </a:p>
          <a:p>
            <a:pPr>
              <a:lnSpc>
                <a:spcPct val="80000"/>
              </a:lnSpc>
            </a:pPr>
            <a:endParaRPr lang="en-US" sz="2000">
              <a:solidFill>
                <a:schemeClr val="tx1"/>
              </a:solidFill>
            </a:endParaRPr>
          </a:p>
          <a:p>
            <a:pPr>
              <a:lnSpc>
                <a:spcPct val="80000"/>
              </a:lnSpc>
            </a:pPr>
            <a:r>
              <a:rPr lang="en-US" sz="2000">
                <a:solidFill>
                  <a:schemeClr val="tx1"/>
                </a:solidFill>
              </a:rPr>
              <a:t>Three subtests include low pass filtered words, auditory figure ground and competing words. </a:t>
            </a:r>
          </a:p>
          <a:p>
            <a:pPr>
              <a:lnSpc>
                <a:spcPct val="80000"/>
              </a:lnSpc>
            </a:pPr>
            <a:endParaRPr lang="en-US" sz="2000">
              <a:solidFill>
                <a:schemeClr val="tx1"/>
              </a:solidFill>
            </a:endParaRPr>
          </a:p>
          <a:p>
            <a:pPr>
              <a:lnSpc>
                <a:spcPct val="80000"/>
              </a:lnSpc>
            </a:pPr>
            <a:r>
              <a:rPr lang="en-US" sz="2000">
                <a:solidFill>
                  <a:schemeClr val="tx1"/>
                </a:solidFill>
              </a:rPr>
              <a:t>The </a:t>
            </a:r>
            <a:r>
              <a:rPr lang="en-US" sz="2000" b="1">
                <a:solidFill>
                  <a:schemeClr val="tx1"/>
                </a:solidFill>
              </a:rPr>
              <a:t>SCAN A: A Test for Auditory Processing Disorders in Adolescents and Adults </a:t>
            </a:r>
            <a:r>
              <a:rPr lang="en-US" sz="2000">
                <a:solidFill>
                  <a:schemeClr val="tx1"/>
                </a:solidFill>
              </a:rPr>
              <a:t>was designed for individuals over 11 years. This instrument includes an additional subtest using competing sentences as stimuli</a:t>
            </a:r>
          </a:p>
        </p:txBody>
      </p:sp>
      <p:sp>
        <p:nvSpPr>
          <p:cNvPr id="3" name="Slide Number Placeholder 5"/>
          <p:cNvSpPr>
            <a:spLocks noGrp="1"/>
          </p:cNvSpPr>
          <p:nvPr>
            <p:ph type="sldNum" sz="quarter" idx="12"/>
          </p:nvPr>
        </p:nvSpPr>
        <p:spPr/>
        <p:txBody>
          <a:bodyPr/>
          <a:lstStyle/>
          <a:p>
            <a:fld id="{003ABAC4-2D9E-4A3D-894C-13725749EADE}" type="slidenum">
              <a:rPr lang="en-US"/>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idx="1"/>
          </p:nvPr>
        </p:nvSpPr>
        <p:spPr>
          <a:xfrm>
            <a:off x="457200" y="609600"/>
            <a:ext cx="8229600" cy="5440363"/>
          </a:xfrm>
        </p:spPr>
        <p:txBody>
          <a:bodyPr/>
          <a:lstStyle/>
          <a:p>
            <a:pPr>
              <a:lnSpc>
                <a:spcPct val="80000"/>
              </a:lnSpc>
              <a:buFontTx/>
              <a:buNone/>
            </a:pPr>
            <a:r>
              <a:rPr lang="en-US" sz="2400" b="1">
                <a:solidFill>
                  <a:schemeClr val="tx1"/>
                </a:solidFill>
              </a:rPr>
              <a:t>Test of Auditory-Perceptual Skills (TAPS)</a:t>
            </a:r>
            <a:endParaRPr lang="en-US" sz="2400">
              <a:solidFill>
                <a:schemeClr val="tx1"/>
              </a:solidFill>
            </a:endParaRPr>
          </a:p>
          <a:p>
            <a:pPr>
              <a:lnSpc>
                <a:spcPct val="80000"/>
              </a:lnSpc>
            </a:pPr>
            <a:endParaRPr lang="en-US" sz="2400">
              <a:solidFill>
                <a:schemeClr val="tx1"/>
              </a:solidFill>
            </a:endParaRPr>
          </a:p>
          <a:p>
            <a:pPr>
              <a:lnSpc>
                <a:spcPct val="80000"/>
              </a:lnSpc>
            </a:pPr>
            <a:r>
              <a:rPr lang="en-US" sz="2400">
                <a:solidFill>
                  <a:schemeClr val="tx1"/>
                </a:solidFill>
              </a:rPr>
              <a:t>Gardner, M.F. (1985)</a:t>
            </a:r>
          </a:p>
          <a:p>
            <a:pPr>
              <a:lnSpc>
                <a:spcPct val="80000"/>
              </a:lnSpc>
            </a:pPr>
            <a:endParaRPr lang="en-US" sz="2400" b="1">
              <a:solidFill>
                <a:schemeClr val="tx1"/>
              </a:solidFill>
            </a:endParaRPr>
          </a:p>
          <a:p>
            <a:pPr>
              <a:lnSpc>
                <a:spcPct val="80000"/>
              </a:lnSpc>
            </a:pPr>
            <a:r>
              <a:rPr lang="en-US" sz="2400" b="1">
                <a:solidFill>
                  <a:schemeClr val="tx1"/>
                </a:solidFill>
              </a:rPr>
              <a:t>TAPS </a:t>
            </a:r>
            <a:r>
              <a:rPr lang="en-US" sz="2400">
                <a:solidFill>
                  <a:schemeClr val="tx1"/>
                </a:solidFill>
              </a:rPr>
              <a:t>was developed to measure a child's auditory perception functioning. </a:t>
            </a:r>
          </a:p>
          <a:p>
            <a:pPr>
              <a:lnSpc>
                <a:spcPct val="80000"/>
              </a:lnSpc>
            </a:pPr>
            <a:endParaRPr lang="en-US" sz="2400">
              <a:solidFill>
                <a:schemeClr val="tx1"/>
              </a:solidFill>
            </a:endParaRPr>
          </a:p>
          <a:p>
            <a:pPr>
              <a:lnSpc>
                <a:spcPct val="80000"/>
              </a:lnSpc>
            </a:pPr>
            <a:r>
              <a:rPr lang="en-US" sz="2400">
                <a:solidFill>
                  <a:schemeClr val="tx1"/>
                </a:solidFill>
              </a:rPr>
              <a:t>The subtests measure six areas of auditory skills, which include auditory number memory, sentence memory, work memory, interpretation of directions, word discrimination and auditory processing (thinking and reasoning).</a:t>
            </a:r>
          </a:p>
          <a:p>
            <a:pPr>
              <a:lnSpc>
                <a:spcPct val="80000"/>
              </a:lnSpc>
            </a:pPr>
            <a:endParaRPr lang="en-US" sz="2400">
              <a:solidFill>
                <a:schemeClr val="tx1"/>
              </a:solidFill>
            </a:endParaRPr>
          </a:p>
          <a:p>
            <a:pPr>
              <a:lnSpc>
                <a:spcPct val="80000"/>
              </a:lnSpc>
            </a:pPr>
            <a:r>
              <a:rPr lang="en-US" sz="2400">
                <a:solidFill>
                  <a:schemeClr val="tx1"/>
                </a:solidFill>
              </a:rPr>
              <a:t>Normative date is available for children ages 4 to 12 years. This battery of subtests can be administered in 15 to 25 minutes and can be scored in ten minutes.</a:t>
            </a:r>
            <a:endParaRPr lang="en-US" sz="2400" b="1">
              <a:solidFill>
                <a:schemeClr val="tx1"/>
              </a:solidFill>
            </a:endParaRPr>
          </a:p>
        </p:txBody>
      </p:sp>
      <p:sp>
        <p:nvSpPr>
          <p:cNvPr id="3" name="Slide Number Placeholder 5"/>
          <p:cNvSpPr>
            <a:spLocks noGrp="1"/>
          </p:cNvSpPr>
          <p:nvPr>
            <p:ph type="sldNum" sz="quarter" idx="12"/>
          </p:nvPr>
        </p:nvSpPr>
        <p:spPr/>
        <p:txBody>
          <a:bodyPr/>
          <a:lstStyle/>
          <a:p>
            <a:fld id="{22490B62-BCA4-403D-A70D-78A784B7141D}" type="slidenum">
              <a:rPr lang="en-US"/>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idx="1"/>
          </p:nvPr>
        </p:nvSpPr>
        <p:spPr>
          <a:xfrm>
            <a:off x="457200" y="762000"/>
            <a:ext cx="8229600" cy="5364163"/>
          </a:xfrm>
        </p:spPr>
        <p:txBody>
          <a:bodyPr/>
          <a:lstStyle/>
          <a:p>
            <a:pPr>
              <a:lnSpc>
                <a:spcPct val="80000"/>
              </a:lnSpc>
              <a:buFontTx/>
              <a:buNone/>
            </a:pPr>
            <a:r>
              <a:rPr lang="en-US" sz="2000" b="1">
                <a:solidFill>
                  <a:schemeClr val="tx1"/>
                </a:solidFill>
              </a:rPr>
              <a:t>Selective Auditory Attention Test:</a:t>
            </a:r>
          </a:p>
          <a:p>
            <a:pPr>
              <a:lnSpc>
                <a:spcPct val="80000"/>
              </a:lnSpc>
              <a:buFontTx/>
              <a:buNone/>
            </a:pPr>
            <a:endParaRPr lang="en-US" sz="2000">
              <a:solidFill>
                <a:schemeClr val="tx1"/>
              </a:solidFill>
            </a:endParaRPr>
          </a:p>
          <a:p>
            <a:pPr>
              <a:lnSpc>
                <a:spcPct val="80000"/>
              </a:lnSpc>
            </a:pPr>
            <a:r>
              <a:rPr lang="en-US" sz="2000">
                <a:solidFill>
                  <a:schemeClr val="tx1"/>
                </a:solidFill>
              </a:rPr>
              <a:t>Cherry, 1980</a:t>
            </a:r>
          </a:p>
          <a:p>
            <a:pPr>
              <a:lnSpc>
                <a:spcPct val="80000"/>
              </a:lnSpc>
            </a:pPr>
            <a:endParaRPr lang="en-US" sz="2000">
              <a:solidFill>
                <a:schemeClr val="tx1"/>
              </a:solidFill>
            </a:endParaRPr>
          </a:p>
          <a:p>
            <a:pPr>
              <a:lnSpc>
                <a:spcPct val="80000"/>
              </a:lnSpc>
            </a:pPr>
            <a:r>
              <a:rPr lang="en-US" sz="2000">
                <a:solidFill>
                  <a:schemeClr val="tx1"/>
                </a:solidFill>
              </a:rPr>
              <a:t>A selective attention listening score is derived from a comparison between two listening conditions. </a:t>
            </a:r>
          </a:p>
          <a:p>
            <a:pPr>
              <a:lnSpc>
                <a:spcPct val="80000"/>
              </a:lnSpc>
            </a:pPr>
            <a:endParaRPr lang="en-US" sz="2000">
              <a:solidFill>
                <a:schemeClr val="tx1"/>
              </a:solidFill>
            </a:endParaRPr>
          </a:p>
          <a:p>
            <a:pPr>
              <a:lnSpc>
                <a:spcPct val="80000"/>
              </a:lnSpc>
            </a:pPr>
            <a:r>
              <a:rPr lang="en-US" sz="2000">
                <a:solidFill>
                  <a:schemeClr val="tx1"/>
                </a:solidFill>
              </a:rPr>
              <a:t>A speech recognition score is obtained from lists of 25 monosyllabic words prerecorded in quiet. </a:t>
            </a:r>
          </a:p>
          <a:p>
            <a:pPr>
              <a:lnSpc>
                <a:spcPct val="80000"/>
              </a:lnSpc>
            </a:pPr>
            <a:endParaRPr lang="en-US" sz="2000">
              <a:solidFill>
                <a:schemeClr val="tx1"/>
              </a:solidFill>
            </a:endParaRPr>
          </a:p>
          <a:p>
            <a:pPr>
              <a:lnSpc>
                <a:spcPct val="80000"/>
              </a:lnSpc>
            </a:pPr>
            <a:r>
              <a:rPr lang="en-US" sz="2000">
                <a:solidFill>
                  <a:schemeClr val="tx1"/>
                </a:solidFill>
              </a:rPr>
              <a:t>Two equivalent lists of words are recorded with a semantic distracter in the background. </a:t>
            </a:r>
          </a:p>
          <a:p>
            <a:pPr>
              <a:lnSpc>
                <a:spcPct val="80000"/>
              </a:lnSpc>
            </a:pPr>
            <a:endParaRPr lang="en-US" sz="2000">
              <a:solidFill>
                <a:schemeClr val="tx1"/>
              </a:solidFill>
            </a:endParaRPr>
          </a:p>
          <a:p>
            <a:pPr>
              <a:lnSpc>
                <a:spcPct val="80000"/>
              </a:lnSpc>
            </a:pPr>
            <a:r>
              <a:rPr lang="en-US" sz="2000">
                <a:solidFill>
                  <a:schemeClr val="tx1"/>
                </a:solidFill>
              </a:rPr>
              <a:t>Norms are available for children ages 4 to 9 years. The administration time for this test is approximately eight minutes.</a:t>
            </a:r>
            <a:endParaRPr lang="en-US" sz="2000" b="1">
              <a:solidFill>
                <a:schemeClr val="tx1"/>
              </a:solidFill>
            </a:endParaRPr>
          </a:p>
          <a:p>
            <a:pPr>
              <a:lnSpc>
                <a:spcPct val="80000"/>
              </a:lnSpc>
            </a:pPr>
            <a:endParaRPr lang="en-US" sz="2000">
              <a:solidFill>
                <a:schemeClr val="tx1"/>
              </a:solidFill>
            </a:endParaRPr>
          </a:p>
        </p:txBody>
      </p:sp>
      <p:sp>
        <p:nvSpPr>
          <p:cNvPr id="3" name="Slide Number Placeholder 5"/>
          <p:cNvSpPr>
            <a:spLocks noGrp="1"/>
          </p:cNvSpPr>
          <p:nvPr>
            <p:ph type="sldNum" sz="quarter" idx="12"/>
          </p:nvPr>
        </p:nvSpPr>
        <p:spPr/>
        <p:txBody>
          <a:bodyPr/>
          <a:lstStyle/>
          <a:p>
            <a:fld id="{8053A92B-4244-41FA-B414-0AADB0433140}" type="slidenum">
              <a:rPr lang="en-US"/>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457200" y="1600200"/>
            <a:ext cx="8229600" cy="3276600"/>
          </a:xfrm>
        </p:spPr>
        <p:txBody>
          <a:bodyPr/>
          <a:lstStyle/>
          <a:p>
            <a:pPr>
              <a:lnSpc>
                <a:spcPct val="80000"/>
              </a:lnSpc>
              <a:buFont typeface="Wingdings" pitchFamily="2" charset="2"/>
              <a:buChar char="v"/>
            </a:pPr>
            <a:r>
              <a:rPr lang="en-US" sz="2000" dirty="0">
                <a:solidFill>
                  <a:schemeClr val="tx1"/>
                </a:solidFill>
              </a:rPr>
              <a:t>Research with electrophysiological techniques such as mid-latency response (MLR) (Kraus et al, 1982, </a:t>
            </a:r>
            <a:r>
              <a:rPr lang="en-US" sz="2000" dirty="0" err="1">
                <a:solidFill>
                  <a:schemeClr val="tx1"/>
                </a:solidFill>
              </a:rPr>
              <a:t>Kinely</a:t>
            </a:r>
            <a:r>
              <a:rPr lang="en-US" sz="2000" dirty="0">
                <a:solidFill>
                  <a:schemeClr val="tx1"/>
                </a:solidFill>
              </a:rPr>
              <a:t> et al., 1987), P300 event related potential (</a:t>
            </a:r>
            <a:r>
              <a:rPr lang="en-US" sz="2000" dirty="0" err="1">
                <a:solidFill>
                  <a:schemeClr val="tx1"/>
                </a:solidFill>
              </a:rPr>
              <a:t>Obert</a:t>
            </a:r>
            <a:r>
              <a:rPr lang="en-US" sz="2000" dirty="0">
                <a:solidFill>
                  <a:schemeClr val="tx1"/>
                </a:solidFill>
              </a:rPr>
              <a:t> &amp; </a:t>
            </a:r>
            <a:r>
              <a:rPr lang="en-US" sz="2000" dirty="0" err="1">
                <a:solidFill>
                  <a:schemeClr val="tx1"/>
                </a:solidFill>
              </a:rPr>
              <a:t>Oranford</a:t>
            </a:r>
            <a:r>
              <a:rPr lang="en-US" sz="2000" dirty="0">
                <a:solidFill>
                  <a:schemeClr val="tx1"/>
                </a:solidFill>
              </a:rPr>
              <a:t>, 1990; </a:t>
            </a:r>
            <a:r>
              <a:rPr lang="en-US" sz="2000" dirty="0" err="1">
                <a:solidFill>
                  <a:schemeClr val="tx1"/>
                </a:solidFill>
              </a:rPr>
              <a:t>Museik</a:t>
            </a:r>
            <a:r>
              <a:rPr lang="en-US" sz="2000" dirty="0">
                <a:solidFill>
                  <a:schemeClr val="tx1"/>
                </a:solidFill>
              </a:rPr>
              <a:t> et al,. 1992) and brain electrical activity mapping (BEAM) (Duffy et al,.1981) helps to define auditory responsiveness areas of the brain and further delineate normal and abnormal function.</a:t>
            </a:r>
          </a:p>
          <a:p>
            <a:pPr>
              <a:lnSpc>
                <a:spcPct val="80000"/>
              </a:lnSpc>
              <a:buFont typeface="Wingdings" pitchFamily="2" charset="2"/>
              <a:buChar char="v"/>
            </a:pPr>
            <a:endParaRPr lang="en-US" sz="2000" dirty="0">
              <a:solidFill>
                <a:schemeClr val="tx1"/>
              </a:solidFill>
            </a:endParaRPr>
          </a:p>
          <a:p>
            <a:pPr>
              <a:lnSpc>
                <a:spcPct val="80000"/>
              </a:lnSpc>
              <a:buFont typeface="Wingdings" pitchFamily="2" charset="2"/>
              <a:buChar char="v"/>
            </a:pPr>
            <a:r>
              <a:rPr lang="en-US" sz="2000" dirty="0">
                <a:solidFill>
                  <a:schemeClr val="tx1"/>
                </a:solidFill>
              </a:rPr>
              <a:t>Advances in neurochemistry and </a:t>
            </a:r>
            <a:r>
              <a:rPr lang="en-US" sz="2000" dirty="0" err="1">
                <a:solidFill>
                  <a:schemeClr val="tx1"/>
                </a:solidFill>
              </a:rPr>
              <a:t>neuropharmacology</a:t>
            </a:r>
            <a:r>
              <a:rPr lang="en-US" sz="2000" dirty="0">
                <a:solidFill>
                  <a:schemeClr val="tx1"/>
                </a:solidFill>
              </a:rPr>
              <a:t> contribute to our understanding of the  CANS as well as the cochlea and auditory nerve (</a:t>
            </a:r>
            <a:r>
              <a:rPr lang="en-US" sz="2000" dirty="0" err="1">
                <a:solidFill>
                  <a:schemeClr val="tx1"/>
                </a:solidFill>
              </a:rPr>
              <a:t>Museik</a:t>
            </a:r>
            <a:r>
              <a:rPr lang="en-US" sz="2000" dirty="0">
                <a:solidFill>
                  <a:schemeClr val="tx1"/>
                </a:solidFill>
              </a:rPr>
              <a:t>, 1989; </a:t>
            </a:r>
            <a:r>
              <a:rPr lang="en-US" sz="2000" dirty="0" err="1">
                <a:solidFill>
                  <a:schemeClr val="tx1"/>
                </a:solidFill>
              </a:rPr>
              <a:t>Museik</a:t>
            </a:r>
            <a:r>
              <a:rPr lang="en-US" sz="2000" dirty="0">
                <a:solidFill>
                  <a:schemeClr val="tx1"/>
                </a:solidFill>
              </a:rPr>
              <a:t> &amp;Hoffman,1990).</a:t>
            </a: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0A300C7A-2A96-494A-81DE-DDCAF258DE44}" type="slidenum">
              <a:rPr lang="en-US"/>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Rectangle 3"/>
          <p:cNvSpPr>
            <a:spLocks noGrp="1" noChangeArrowheads="1"/>
          </p:cNvSpPr>
          <p:nvPr>
            <p:ph idx="1"/>
          </p:nvPr>
        </p:nvSpPr>
        <p:spPr>
          <a:xfrm>
            <a:off x="457200" y="838200"/>
            <a:ext cx="8229600" cy="4267200"/>
          </a:xfrm>
        </p:spPr>
        <p:txBody>
          <a:bodyPr/>
          <a:lstStyle/>
          <a:p>
            <a:pPr>
              <a:lnSpc>
                <a:spcPct val="80000"/>
              </a:lnSpc>
              <a:buFontTx/>
              <a:buNone/>
            </a:pPr>
            <a:r>
              <a:rPr lang="en-US" sz="2400" b="1">
                <a:solidFill>
                  <a:schemeClr val="tx1"/>
                </a:solidFill>
              </a:rPr>
              <a:t>Auditory Continuous Performance Test (ACPT)</a:t>
            </a:r>
            <a:endParaRPr lang="en-US" sz="2400">
              <a:solidFill>
                <a:schemeClr val="tx1"/>
              </a:solidFill>
            </a:endParaRPr>
          </a:p>
          <a:p>
            <a:pPr>
              <a:lnSpc>
                <a:spcPct val="80000"/>
              </a:lnSpc>
            </a:pPr>
            <a:endParaRPr lang="en-US" sz="2400">
              <a:solidFill>
                <a:schemeClr val="tx1"/>
              </a:solidFill>
            </a:endParaRPr>
          </a:p>
          <a:p>
            <a:pPr>
              <a:lnSpc>
                <a:spcPct val="80000"/>
              </a:lnSpc>
              <a:buFontTx/>
              <a:buNone/>
            </a:pPr>
            <a:r>
              <a:rPr lang="en-US" sz="2400">
                <a:solidFill>
                  <a:schemeClr val="tx1"/>
                </a:solidFill>
              </a:rPr>
              <a:t>Given by Keith, R.(1994)</a:t>
            </a:r>
          </a:p>
          <a:p>
            <a:pPr>
              <a:lnSpc>
                <a:spcPct val="80000"/>
              </a:lnSpc>
            </a:pPr>
            <a:endParaRPr lang="en-US" sz="2400">
              <a:solidFill>
                <a:schemeClr val="tx1"/>
              </a:solidFill>
            </a:endParaRPr>
          </a:p>
          <a:p>
            <a:pPr>
              <a:lnSpc>
                <a:spcPct val="80000"/>
              </a:lnSpc>
            </a:pPr>
            <a:r>
              <a:rPr lang="en-US" sz="2400">
                <a:solidFill>
                  <a:schemeClr val="tx1"/>
                </a:solidFill>
              </a:rPr>
              <a:t>A test which considers inattention, impulsivity, and hyperactivity. </a:t>
            </a:r>
          </a:p>
          <a:p>
            <a:pPr>
              <a:lnSpc>
                <a:spcPct val="80000"/>
              </a:lnSpc>
            </a:pPr>
            <a:endParaRPr lang="en-US" sz="2400">
              <a:solidFill>
                <a:schemeClr val="tx1"/>
              </a:solidFill>
            </a:endParaRPr>
          </a:p>
          <a:p>
            <a:pPr>
              <a:lnSpc>
                <a:spcPct val="80000"/>
              </a:lnSpc>
            </a:pPr>
            <a:r>
              <a:rPr lang="en-US" sz="2400">
                <a:solidFill>
                  <a:schemeClr val="tx1"/>
                </a:solidFill>
              </a:rPr>
              <a:t>The student simply signals when the test stimuli (the word “dog”) is heard in the context of other words. </a:t>
            </a:r>
          </a:p>
          <a:p>
            <a:pPr>
              <a:lnSpc>
                <a:spcPct val="80000"/>
              </a:lnSpc>
            </a:pPr>
            <a:endParaRPr lang="en-US" sz="2400">
              <a:solidFill>
                <a:schemeClr val="tx1"/>
              </a:solidFill>
            </a:endParaRPr>
          </a:p>
          <a:p>
            <a:pPr>
              <a:lnSpc>
                <a:spcPct val="80000"/>
              </a:lnSpc>
            </a:pPr>
            <a:r>
              <a:rPr lang="en-US" sz="2400">
                <a:solidFill>
                  <a:schemeClr val="tx1"/>
                </a:solidFill>
              </a:rPr>
              <a:t>The ACPT is useful when trying to separate APD and ADD problems.</a:t>
            </a:r>
            <a:endParaRPr lang="en-US" sz="2400" b="1">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388EDD68-0A33-4F72-9F7D-AEE96F511F86}" type="slidenum">
              <a:rPr lang="en-US"/>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idx="1"/>
          </p:nvPr>
        </p:nvSpPr>
        <p:spPr>
          <a:xfrm>
            <a:off x="457200" y="533400"/>
            <a:ext cx="8229600" cy="5592763"/>
          </a:xfrm>
        </p:spPr>
        <p:txBody>
          <a:bodyPr/>
          <a:lstStyle/>
          <a:p>
            <a:pPr>
              <a:lnSpc>
                <a:spcPct val="80000"/>
              </a:lnSpc>
              <a:buFontTx/>
              <a:buNone/>
            </a:pPr>
            <a:r>
              <a:rPr lang="en-US" sz="2400" b="1">
                <a:solidFill>
                  <a:schemeClr val="tx1"/>
                </a:solidFill>
              </a:rPr>
              <a:t>Pediatric Speech Intelligibility Test</a:t>
            </a:r>
          </a:p>
          <a:p>
            <a:pPr>
              <a:lnSpc>
                <a:spcPct val="80000"/>
              </a:lnSpc>
              <a:buFontTx/>
              <a:buNone/>
            </a:pPr>
            <a:endParaRPr lang="en-US" sz="2400">
              <a:solidFill>
                <a:schemeClr val="tx1"/>
              </a:solidFill>
            </a:endParaRPr>
          </a:p>
          <a:p>
            <a:pPr>
              <a:lnSpc>
                <a:spcPct val="80000"/>
              </a:lnSpc>
            </a:pPr>
            <a:r>
              <a:rPr lang="en-US" sz="2400">
                <a:solidFill>
                  <a:schemeClr val="tx1"/>
                </a:solidFill>
              </a:rPr>
              <a:t>Jerger and Jerger, 1984</a:t>
            </a:r>
          </a:p>
          <a:p>
            <a:pPr>
              <a:lnSpc>
                <a:spcPct val="80000"/>
              </a:lnSpc>
            </a:pPr>
            <a:endParaRPr lang="en-US" sz="2400">
              <a:solidFill>
                <a:schemeClr val="tx1"/>
              </a:solidFill>
            </a:endParaRPr>
          </a:p>
          <a:p>
            <a:pPr>
              <a:lnSpc>
                <a:spcPct val="80000"/>
              </a:lnSpc>
            </a:pPr>
            <a:r>
              <a:rPr lang="en-US" sz="2400">
                <a:solidFill>
                  <a:schemeClr val="tx1"/>
                </a:solidFill>
              </a:rPr>
              <a:t>The PSI consists of 20 monosyllabic words grouped into four lists and two levels of sentence materials based on receptive language ability. </a:t>
            </a:r>
          </a:p>
          <a:p>
            <a:pPr>
              <a:lnSpc>
                <a:spcPct val="80000"/>
              </a:lnSpc>
            </a:pPr>
            <a:endParaRPr lang="en-US" sz="2400">
              <a:solidFill>
                <a:schemeClr val="tx1"/>
              </a:solidFill>
            </a:endParaRPr>
          </a:p>
          <a:p>
            <a:pPr>
              <a:lnSpc>
                <a:spcPct val="80000"/>
              </a:lnSpc>
            </a:pPr>
            <a:r>
              <a:rPr lang="en-US" sz="2400">
                <a:solidFill>
                  <a:schemeClr val="tx1"/>
                </a:solidFill>
              </a:rPr>
              <a:t>The child is asked to point to appropriate pictures while the stimuli is presented either in quiet or with competing messages. </a:t>
            </a:r>
          </a:p>
          <a:p>
            <a:pPr>
              <a:lnSpc>
                <a:spcPct val="80000"/>
              </a:lnSpc>
            </a:pPr>
            <a:endParaRPr lang="en-US" sz="2400">
              <a:solidFill>
                <a:schemeClr val="tx1"/>
              </a:solidFill>
            </a:endParaRPr>
          </a:p>
          <a:p>
            <a:pPr>
              <a:lnSpc>
                <a:spcPct val="80000"/>
              </a:lnSpc>
            </a:pPr>
            <a:r>
              <a:rPr lang="en-US" sz="2400">
                <a:solidFill>
                  <a:schemeClr val="tx1"/>
                </a:solidFill>
              </a:rPr>
              <a:t>Performance-intensity functions are obtained at different intensity levels in quiet and in noise. </a:t>
            </a:r>
          </a:p>
          <a:p>
            <a:pPr>
              <a:lnSpc>
                <a:spcPct val="80000"/>
              </a:lnSpc>
            </a:pPr>
            <a:endParaRPr lang="en-US" sz="2400">
              <a:solidFill>
                <a:schemeClr val="tx1"/>
              </a:solidFill>
            </a:endParaRPr>
          </a:p>
          <a:p>
            <a:pPr>
              <a:lnSpc>
                <a:spcPct val="80000"/>
              </a:lnSpc>
            </a:pPr>
            <a:r>
              <a:rPr lang="en-US" sz="2400">
                <a:solidFill>
                  <a:schemeClr val="tx1"/>
                </a:solidFill>
              </a:rPr>
              <a:t>This test is appropriate for children ages 3 to 6 years.</a:t>
            </a:r>
          </a:p>
          <a:p>
            <a:pPr>
              <a:lnSpc>
                <a:spcPct val="80000"/>
              </a:lnSpc>
            </a:pPr>
            <a:endParaRPr lang="en-US" sz="2400">
              <a:solidFill>
                <a:schemeClr val="tx1"/>
              </a:solidFill>
            </a:endParaRPr>
          </a:p>
          <a:p>
            <a:pPr>
              <a:lnSpc>
                <a:spcPct val="80000"/>
              </a:lnSpc>
            </a:pPr>
            <a:endParaRPr lang="en-US" sz="2400">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7A6B3909-8BE0-4186-BFA2-B213173C2DDC}" type="slidenum">
              <a:rPr lang="en-US"/>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ChangeArrowheads="1"/>
          </p:cNvSpPr>
          <p:nvPr>
            <p:ph type="ctrTitle"/>
          </p:nvPr>
        </p:nvSpPr>
        <p:spPr/>
        <p:txBody>
          <a:bodyPr/>
          <a:lstStyle/>
          <a:p>
            <a:r>
              <a:rPr lang="en-US" sz="4000" b="1">
                <a:solidFill>
                  <a:schemeClr val="tx1"/>
                </a:solidFill>
              </a:rPr>
              <a:t>LANGUAGE SCREENING AND PRELIMINARY ASSESSMENT PROCEDURES</a:t>
            </a:r>
            <a:br>
              <a:rPr lang="en-US" sz="4000" b="1">
                <a:solidFill>
                  <a:schemeClr val="tx1"/>
                </a:solidFill>
              </a:rPr>
            </a:br>
            <a:endParaRPr lang="en-US" sz="4000" b="1">
              <a:solidFill>
                <a:schemeClr val="tx1"/>
              </a:solidFill>
            </a:endParaRPr>
          </a:p>
        </p:txBody>
      </p:sp>
      <p:sp>
        <p:nvSpPr>
          <p:cNvPr id="431109" name="Rectangle 5"/>
          <p:cNvSpPr>
            <a:spLocks noGrp="1" noChangeArrowheads="1"/>
          </p:cNvSpPr>
          <p:nvPr>
            <p:ph type="subTitle" idx="1"/>
          </p:nvPr>
        </p:nvSpPr>
        <p:spPr/>
        <p:txBody>
          <a:bodyPr/>
          <a:lstStyle/>
          <a:p>
            <a:endParaRPr lang="en-US"/>
          </a:p>
        </p:txBody>
      </p:sp>
      <p:sp>
        <p:nvSpPr>
          <p:cNvPr id="4" name="Slide Number Placeholder 5"/>
          <p:cNvSpPr>
            <a:spLocks noGrp="1"/>
          </p:cNvSpPr>
          <p:nvPr>
            <p:ph type="sldNum" sz="quarter" idx="12"/>
          </p:nvPr>
        </p:nvSpPr>
        <p:spPr/>
        <p:txBody>
          <a:bodyPr/>
          <a:lstStyle/>
          <a:p>
            <a:fld id="{863E7ED1-B16F-4A8E-9A17-541C2F454103}" type="slidenum">
              <a:rPr lang="en-US"/>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idx="1"/>
          </p:nvPr>
        </p:nvSpPr>
        <p:spPr>
          <a:xfrm>
            <a:off x="457200" y="228600"/>
            <a:ext cx="8229600" cy="6629400"/>
          </a:xfrm>
        </p:spPr>
        <p:txBody>
          <a:bodyPr/>
          <a:lstStyle/>
          <a:p>
            <a:pPr>
              <a:lnSpc>
                <a:spcPct val="80000"/>
              </a:lnSpc>
              <a:buFontTx/>
              <a:buNone/>
            </a:pPr>
            <a:r>
              <a:rPr lang="en-US" sz="2000" b="1">
                <a:solidFill>
                  <a:schemeClr val="tx1"/>
                </a:solidFill>
              </a:rPr>
              <a:t>Screening Test of Adolescent Language (STAL)</a:t>
            </a:r>
          </a:p>
          <a:p>
            <a:pPr>
              <a:lnSpc>
                <a:spcPct val="80000"/>
              </a:lnSpc>
            </a:pPr>
            <a:r>
              <a:rPr lang="en-US" sz="2000">
                <a:solidFill>
                  <a:schemeClr val="tx1"/>
                </a:solidFill>
              </a:rPr>
              <a:t>Test taps four areas as provides minimum passing scores for grades 6 to 8 and 9 to 12.</a:t>
            </a:r>
          </a:p>
          <a:p>
            <a:pPr>
              <a:lnSpc>
                <a:spcPct val="80000"/>
              </a:lnSpc>
            </a:pPr>
            <a:r>
              <a:rPr lang="en-US" sz="2000">
                <a:solidFill>
                  <a:schemeClr val="tx1"/>
                </a:solidFill>
              </a:rPr>
              <a:t>Tests: Vocabulary (word finding/retrieval competencies)</a:t>
            </a:r>
          </a:p>
          <a:p>
            <a:pPr>
              <a:lnSpc>
                <a:spcPct val="80000"/>
              </a:lnSpc>
            </a:pPr>
            <a:r>
              <a:rPr lang="en-US" sz="2000">
                <a:solidFill>
                  <a:schemeClr val="tx1"/>
                </a:solidFill>
              </a:rPr>
              <a:t>Auditory Memory- examines memory with related semantic/ syntactic stimuli</a:t>
            </a:r>
          </a:p>
          <a:p>
            <a:pPr>
              <a:lnSpc>
                <a:spcPct val="80000"/>
              </a:lnSpc>
            </a:pPr>
            <a:r>
              <a:rPr lang="en-US" sz="2000">
                <a:solidFill>
                  <a:schemeClr val="tx1"/>
                </a:solidFill>
              </a:rPr>
              <a:t>Language Processing- decode and use language for reasoning and problem solving</a:t>
            </a:r>
          </a:p>
          <a:p>
            <a:pPr>
              <a:lnSpc>
                <a:spcPct val="80000"/>
              </a:lnSpc>
            </a:pPr>
            <a:r>
              <a:rPr lang="en-US" sz="2000">
                <a:solidFill>
                  <a:schemeClr val="tx1"/>
                </a:solidFill>
              </a:rPr>
              <a:t>Verbal (proverb) Explanation- paraphrasing and cognitive skills needed for verbal clarity</a:t>
            </a:r>
          </a:p>
          <a:p>
            <a:pPr>
              <a:lnSpc>
                <a:spcPct val="80000"/>
              </a:lnSpc>
              <a:buFontTx/>
              <a:buNone/>
            </a:pPr>
            <a:endParaRPr lang="en-US" sz="2000" b="1">
              <a:solidFill>
                <a:schemeClr val="tx1"/>
              </a:solidFill>
            </a:endParaRPr>
          </a:p>
          <a:p>
            <a:pPr>
              <a:lnSpc>
                <a:spcPct val="80000"/>
              </a:lnSpc>
              <a:buFontTx/>
              <a:buNone/>
            </a:pPr>
            <a:r>
              <a:rPr lang="en-US" sz="2000" b="1">
                <a:solidFill>
                  <a:schemeClr val="tx1"/>
                </a:solidFill>
              </a:rPr>
              <a:t>Clinical Evaluation of Language Functions (CELF)</a:t>
            </a:r>
          </a:p>
          <a:p>
            <a:pPr>
              <a:lnSpc>
                <a:spcPct val="80000"/>
              </a:lnSpc>
            </a:pPr>
            <a:r>
              <a:rPr lang="en-US" sz="2000">
                <a:solidFill>
                  <a:schemeClr val="tx1"/>
                </a:solidFill>
              </a:rPr>
              <a:t>Designed to screen for significant delays and potential deficits in aspects of language processing related to perception, recognition, recall, and interpretation of spoken language through:</a:t>
            </a:r>
          </a:p>
          <a:p>
            <a:pPr>
              <a:lnSpc>
                <a:spcPct val="80000"/>
              </a:lnSpc>
              <a:buFontTx/>
              <a:buNone/>
            </a:pPr>
            <a:r>
              <a:rPr lang="en-US" sz="2000">
                <a:solidFill>
                  <a:schemeClr val="tx1"/>
                </a:solidFill>
              </a:rPr>
              <a:t>1. Accuracy in phoneme discrimination</a:t>
            </a:r>
          </a:p>
          <a:p>
            <a:pPr>
              <a:lnSpc>
                <a:spcPct val="80000"/>
              </a:lnSpc>
              <a:buFontTx/>
              <a:buNone/>
            </a:pPr>
            <a:r>
              <a:rPr lang="en-US" sz="2000">
                <a:solidFill>
                  <a:schemeClr val="tx1"/>
                </a:solidFill>
              </a:rPr>
              <a:t>2. Sentence formation rules (morphology and syntax)</a:t>
            </a:r>
          </a:p>
          <a:p>
            <a:pPr>
              <a:lnSpc>
                <a:spcPct val="80000"/>
              </a:lnSpc>
              <a:buFontTx/>
              <a:buNone/>
            </a:pPr>
            <a:r>
              <a:rPr lang="en-US" sz="2000">
                <a:solidFill>
                  <a:schemeClr val="tx1"/>
                </a:solidFill>
              </a:rPr>
              <a:t>3. Interpretation of words and logical relationships among sentence components and linguistic concepts</a:t>
            </a:r>
          </a:p>
          <a:p>
            <a:pPr>
              <a:lnSpc>
                <a:spcPct val="80000"/>
              </a:lnSpc>
              <a:buFontTx/>
              <a:buNone/>
            </a:pPr>
            <a:r>
              <a:rPr lang="en-US" sz="2000">
                <a:solidFill>
                  <a:schemeClr val="tx1"/>
                </a:solidFill>
              </a:rPr>
              <a:t>4. Retention and recall of word and action sequences</a:t>
            </a:r>
          </a:p>
          <a:p>
            <a:pPr>
              <a:lnSpc>
                <a:spcPct val="80000"/>
              </a:lnSpc>
            </a:pPr>
            <a:endParaRPr lang="en-US" sz="2000">
              <a:solidFill>
                <a:schemeClr val="tx1"/>
              </a:solidFill>
            </a:endParaRPr>
          </a:p>
        </p:txBody>
      </p:sp>
      <p:sp>
        <p:nvSpPr>
          <p:cNvPr id="3" name="Slide Number Placeholder 5"/>
          <p:cNvSpPr>
            <a:spLocks noGrp="1"/>
          </p:cNvSpPr>
          <p:nvPr>
            <p:ph type="sldNum" sz="quarter" idx="12"/>
          </p:nvPr>
        </p:nvSpPr>
        <p:spPr/>
        <p:txBody>
          <a:bodyPr/>
          <a:lstStyle/>
          <a:p>
            <a:fld id="{9C59B35C-96A6-4CC6-955A-70F0F1FB4CEA}" type="slidenum">
              <a:rPr lang="en-US"/>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Grp="1" noChangeArrowheads="1"/>
          </p:cNvSpPr>
          <p:nvPr>
            <p:ph idx="1"/>
          </p:nvPr>
        </p:nvSpPr>
        <p:spPr>
          <a:xfrm>
            <a:off x="457200" y="609600"/>
            <a:ext cx="8229600" cy="6019800"/>
          </a:xfrm>
        </p:spPr>
        <p:txBody>
          <a:bodyPr/>
          <a:lstStyle/>
          <a:p>
            <a:pPr>
              <a:lnSpc>
                <a:spcPct val="80000"/>
              </a:lnSpc>
              <a:buFontTx/>
              <a:buNone/>
            </a:pPr>
            <a:r>
              <a:rPr lang="en-US" sz="1600" b="1">
                <a:solidFill>
                  <a:schemeClr val="tx1"/>
                </a:solidFill>
              </a:rPr>
              <a:t>Test of Language Development-2 (TOLD)</a:t>
            </a:r>
          </a:p>
          <a:p>
            <a:pPr>
              <a:lnSpc>
                <a:spcPct val="80000"/>
              </a:lnSpc>
              <a:buFontTx/>
              <a:buNone/>
            </a:pPr>
            <a:r>
              <a:rPr lang="en-US" sz="1600">
                <a:solidFill>
                  <a:schemeClr val="tx1"/>
                </a:solidFill>
              </a:rPr>
              <a:t>Reveals a profile of children's specific abilities and disabilities in three main linguistic features (semantics, syntax, phonology) across listening and speaking tasks.</a:t>
            </a:r>
          </a:p>
          <a:p>
            <a:pPr>
              <a:lnSpc>
                <a:spcPct val="80000"/>
              </a:lnSpc>
              <a:buFontTx/>
              <a:buNone/>
            </a:pPr>
            <a:endParaRPr lang="en-US" sz="1600" b="1">
              <a:solidFill>
                <a:schemeClr val="tx1"/>
              </a:solidFill>
            </a:endParaRPr>
          </a:p>
          <a:p>
            <a:pPr>
              <a:lnSpc>
                <a:spcPct val="80000"/>
              </a:lnSpc>
              <a:buFontTx/>
              <a:buNone/>
            </a:pPr>
            <a:r>
              <a:rPr lang="en-US" sz="1600" b="1">
                <a:solidFill>
                  <a:schemeClr val="tx1"/>
                </a:solidFill>
              </a:rPr>
              <a:t>Lindamood Auditory Conceptualization Test (LAC)</a:t>
            </a:r>
          </a:p>
          <a:p>
            <a:pPr>
              <a:lnSpc>
                <a:spcPct val="80000"/>
              </a:lnSpc>
            </a:pPr>
            <a:r>
              <a:rPr lang="en-US" sz="1600">
                <a:solidFill>
                  <a:schemeClr val="tx1"/>
                </a:solidFill>
              </a:rPr>
              <a:t>It is a measure of auditory perception free from complicating factors such as need for knowledge of sound/symbol association or need for uniform level of language development. </a:t>
            </a:r>
          </a:p>
          <a:p>
            <a:pPr>
              <a:lnSpc>
                <a:spcPct val="80000"/>
              </a:lnSpc>
            </a:pPr>
            <a:r>
              <a:rPr lang="en-US" sz="1600">
                <a:solidFill>
                  <a:schemeClr val="tx1"/>
                </a:solidFill>
              </a:rPr>
              <a:t>It assesses conceptualization of isolated phonemic units and conceptualization of contrasts within and between syllables, in respect to identity and sequences. </a:t>
            </a:r>
          </a:p>
          <a:p>
            <a:pPr>
              <a:lnSpc>
                <a:spcPct val="80000"/>
              </a:lnSpc>
            </a:pPr>
            <a:r>
              <a:rPr lang="en-US" sz="1600">
                <a:solidFill>
                  <a:schemeClr val="tx1"/>
                </a:solidFill>
              </a:rPr>
              <a:t>It consists of a series of encoding tasks similar to those inherent in reading and spelling. </a:t>
            </a:r>
          </a:p>
          <a:p>
            <a:pPr>
              <a:lnSpc>
                <a:spcPct val="80000"/>
              </a:lnSpc>
            </a:pPr>
            <a:r>
              <a:rPr lang="en-US" sz="1600">
                <a:solidFill>
                  <a:schemeClr val="tx1"/>
                </a:solidFill>
              </a:rPr>
              <a:t>Preschool to adult.</a:t>
            </a:r>
          </a:p>
          <a:p>
            <a:pPr>
              <a:lnSpc>
                <a:spcPct val="80000"/>
              </a:lnSpc>
              <a:buFontTx/>
              <a:buNone/>
            </a:pPr>
            <a:endParaRPr lang="en-US" sz="1600" b="1">
              <a:solidFill>
                <a:schemeClr val="tx1"/>
              </a:solidFill>
            </a:endParaRPr>
          </a:p>
          <a:p>
            <a:pPr>
              <a:lnSpc>
                <a:spcPct val="80000"/>
              </a:lnSpc>
              <a:buFontTx/>
              <a:buNone/>
            </a:pPr>
            <a:r>
              <a:rPr lang="en-US" sz="1600" b="1">
                <a:solidFill>
                  <a:schemeClr val="tx1"/>
                </a:solidFill>
              </a:rPr>
              <a:t>Expressive One Word Vocabulary Test (EOWVT)</a:t>
            </a:r>
          </a:p>
          <a:p>
            <a:pPr>
              <a:lnSpc>
                <a:spcPct val="80000"/>
              </a:lnSpc>
            </a:pPr>
            <a:r>
              <a:rPr lang="en-US" sz="1600">
                <a:solidFill>
                  <a:schemeClr val="tx1"/>
                </a:solidFill>
              </a:rPr>
              <a:t>Tests vocabulary through naming of pictures to obtain an estimate of verbal intelligence by means of child's acquired one word picture vocabulary and indicates how well child articulates words; </a:t>
            </a:r>
          </a:p>
          <a:p>
            <a:pPr>
              <a:lnSpc>
                <a:spcPct val="80000"/>
              </a:lnSpc>
            </a:pPr>
            <a:r>
              <a:rPr lang="en-US" sz="1600">
                <a:solidFill>
                  <a:schemeClr val="tx1"/>
                </a:solidFill>
              </a:rPr>
              <a:t>was developed as a measure of how child thinks, since he must identify a single object or groups of objects on the basis of a single concept (i.e., general common concepts, plurals, abstract concepts, descriptive concepts). </a:t>
            </a:r>
          </a:p>
          <a:p>
            <a:pPr>
              <a:lnSpc>
                <a:spcPct val="80000"/>
              </a:lnSpc>
            </a:pPr>
            <a:r>
              <a:rPr lang="en-US" sz="1600">
                <a:solidFill>
                  <a:schemeClr val="tx1"/>
                </a:solidFill>
              </a:rPr>
              <a:t>Ages 2 to 11-11</a:t>
            </a:r>
          </a:p>
          <a:p>
            <a:pPr>
              <a:lnSpc>
                <a:spcPct val="80000"/>
              </a:lnSpc>
            </a:pPr>
            <a:endParaRPr lang="en-US" sz="1600">
              <a:solidFill>
                <a:schemeClr val="tx1"/>
              </a:solidFill>
            </a:endParaRPr>
          </a:p>
        </p:txBody>
      </p:sp>
      <p:sp>
        <p:nvSpPr>
          <p:cNvPr id="3" name="Slide Number Placeholder 5"/>
          <p:cNvSpPr>
            <a:spLocks noGrp="1"/>
          </p:cNvSpPr>
          <p:nvPr>
            <p:ph type="sldNum" sz="quarter" idx="12"/>
          </p:nvPr>
        </p:nvSpPr>
        <p:spPr/>
        <p:txBody>
          <a:bodyPr/>
          <a:lstStyle/>
          <a:p>
            <a:fld id="{45607FB0-9FEC-4948-BD22-6E760D435496}" type="slidenum">
              <a:rPr lang="en-US"/>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p:cNvSpPr>
            <a:spLocks noGrp="1" noChangeArrowheads="1"/>
          </p:cNvSpPr>
          <p:nvPr>
            <p:ph idx="1"/>
          </p:nvPr>
        </p:nvSpPr>
        <p:spPr>
          <a:xfrm>
            <a:off x="457200" y="609600"/>
            <a:ext cx="8229600" cy="5516563"/>
          </a:xfrm>
        </p:spPr>
        <p:txBody>
          <a:bodyPr/>
          <a:lstStyle/>
          <a:p>
            <a:pPr>
              <a:lnSpc>
                <a:spcPct val="80000"/>
              </a:lnSpc>
              <a:buFontTx/>
              <a:buNone/>
            </a:pPr>
            <a:r>
              <a:rPr lang="en-US" sz="2400" b="1" dirty="0">
                <a:solidFill>
                  <a:schemeClr val="tx1"/>
                </a:solidFill>
              </a:rPr>
              <a:t>Peabody Picture Vocabulary Test-Revised (PPVT-R)</a:t>
            </a:r>
          </a:p>
          <a:p>
            <a:pPr>
              <a:lnSpc>
                <a:spcPct val="80000"/>
              </a:lnSpc>
            </a:pPr>
            <a:r>
              <a:rPr lang="en-US" sz="2400" dirty="0">
                <a:solidFill>
                  <a:schemeClr val="tx1"/>
                </a:solidFill>
              </a:rPr>
              <a:t>Designed to measure receptive (hearing) vocabulary for Standard American English; </a:t>
            </a:r>
          </a:p>
          <a:p>
            <a:pPr>
              <a:lnSpc>
                <a:spcPct val="80000"/>
              </a:lnSpc>
            </a:pPr>
            <a:r>
              <a:rPr lang="en-US" sz="2400" dirty="0">
                <a:solidFill>
                  <a:schemeClr val="tx1"/>
                </a:solidFill>
              </a:rPr>
              <a:t>an achievement test; </a:t>
            </a:r>
          </a:p>
          <a:p>
            <a:pPr>
              <a:lnSpc>
                <a:spcPct val="80000"/>
              </a:lnSpc>
            </a:pPr>
            <a:r>
              <a:rPr lang="en-US" sz="2400" dirty="0">
                <a:solidFill>
                  <a:schemeClr val="tx1"/>
                </a:solidFill>
              </a:rPr>
              <a:t>to provide a quick estimate of one major aspect of verbal ability. </a:t>
            </a:r>
          </a:p>
          <a:p>
            <a:pPr>
              <a:lnSpc>
                <a:spcPct val="80000"/>
              </a:lnSpc>
            </a:pPr>
            <a:r>
              <a:rPr lang="en-US" sz="2400" dirty="0">
                <a:solidFill>
                  <a:schemeClr val="tx1"/>
                </a:solidFill>
              </a:rPr>
              <a:t>Age range -  2 to 60</a:t>
            </a:r>
          </a:p>
          <a:p>
            <a:pPr>
              <a:lnSpc>
                <a:spcPct val="80000"/>
              </a:lnSpc>
              <a:buFontTx/>
              <a:buNone/>
            </a:pPr>
            <a:endParaRPr lang="en-US" sz="2400" b="1" dirty="0">
              <a:solidFill>
                <a:schemeClr val="tx1"/>
              </a:solidFill>
            </a:endParaRPr>
          </a:p>
          <a:p>
            <a:pPr>
              <a:lnSpc>
                <a:spcPct val="80000"/>
              </a:lnSpc>
              <a:buFontTx/>
              <a:buNone/>
            </a:pPr>
            <a:r>
              <a:rPr lang="en-US" sz="2400" b="1" dirty="0">
                <a:solidFill>
                  <a:schemeClr val="tx1"/>
                </a:solidFill>
              </a:rPr>
              <a:t>The Word-R Test</a:t>
            </a:r>
          </a:p>
          <a:p>
            <a:pPr>
              <a:lnSpc>
                <a:spcPct val="80000"/>
              </a:lnSpc>
            </a:pPr>
            <a:r>
              <a:rPr lang="en-US" sz="2400" dirty="0">
                <a:solidFill>
                  <a:schemeClr val="tx1"/>
                </a:solidFill>
              </a:rPr>
              <a:t>A diagnostic test of expressive vocabulary and semantics; </a:t>
            </a:r>
          </a:p>
          <a:p>
            <a:pPr>
              <a:lnSpc>
                <a:spcPct val="80000"/>
              </a:lnSpc>
            </a:pPr>
            <a:r>
              <a:rPr lang="en-US" sz="2400" dirty="0">
                <a:solidFill>
                  <a:schemeClr val="tx1"/>
                </a:solidFill>
              </a:rPr>
              <a:t>assesses ability to recognize and express critical semantic attributes of the lexicon. </a:t>
            </a:r>
          </a:p>
          <a:p>
            <a:pPr>
              <a:lnSpc>
                <a:spcPct val="80000"/>
              </a:lnSpc>
            </a:pPr>
            <a:r>
              <a:rPr lang="en-US" sz="2400" dirty="0">
                <a:solidFill>
                  <a:schemeClr val="tx1"/>
                </a:solidFill>
              </a:rPr>
              <a:t>Ages 7 to 11-11.</a:t>
            </a:r>
          </a:p>
          <a:p>
            <a:pPr>
              <a:lnSpc>
                <a:spcPct val="80000"/>
              </a:lnSpc>
            </a:pPr>
            <a:r>
              <a:rPr lang="en-US" sz="2400" dirty="0">
                <a:solidFill>
                  <a:schemeClr val="tx1"/>
                </a:solidFill>
              </a:rPr>
              <a:t>Tasks: Associations, Synonyms, Semantic Absurdities, Antonyms, Definitions, Multiple Definition</a:t>
            </a:r>
          </a:p>
          <a:p>
            <a:pPr>
              <a:lnSpc>
                <a:spcPct val="80000"/>
              </a:lnSpc>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EF28D191-0D9F-45D6-B652-19AE0287CDB7}" type="slidenum">
              <a:rPr lang="en-US"/>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idx="1"/>
          </p:nvPr>
        </p:nvSpPr>
        <p:spPr>
          <a:xfrm>
            <a:off x="457200" y="228600"/>
            <a:ext cx="8229600" cy="5897563"/>
          </a:xfrm>
        </p:spPr>
        <p:txBody>
          <a:bodyPr/>
          <a:lstStyle/>
          <a:p>
            <a:pPr>
              <a:lnSpc>
                <a:spcPct val="80000"/>
              </a:lnSpc>
              <a:buFontTx/>
              <a:buNone/>
            </a:pPr>
            <a:r>
              <a:rPr lang="en-US" sz="2000" b="1">
                <a:solidFill>
                  <a:schemeClr val="tx1"/>
                </a:solidFill>
              </a:rPr>
              <a:t>Test of Word Knowledge</a:t>
            </a:r>
          </a:p>
          <a:p>
            <a:pPr>
              <a:lnSpc>
                <a:spcPct val="80000"/>
              </a:lnSpc>
            </a:pPr>
            <a:endParaRPr lang="en-US" sz="2000">
              <a:solidFill>
                <a:schemeClr val="tx1"/>
              </a:solidFill>
            </a:endParaRPr>
          </a:p>
          <a:p>
            <a:pPr>
              <a:lnSpc>
                <a:spcPct val="80000"/>
              </a:lnSpc>
            </a:pPr>
            <a:r>
              <a:rPr lang="en-US" sz="2000">
                <a:solidFill>
                  <a:schemeClr val="tx1"/>
                </a:solidFill>
              </a:rPr>
              <a:t>Assesses skill in the reception and expression of semantics.</a:t>
            </a:r>
          </a:p>
          <a:p>
            <a:pPr>
              <a:lnSpc>
                <a:spcPct val="80000"/>
              </a:lnSpc>
              <a:buFontTx/>
              <a:buNone/>
            </a:pPr>
            <a:r>
              <a:rPr lang="en-US" sz="2000">
                <a:solidFill>
                  <a:schemeClr val="tx1"/>
                </a:solidFill>
              </a:rPr>
              <a:t>Level 1 - Ages 5 to 8 - Referential and Relational Aspects</a:t>
            </a:r>
          </a:p>
          <a:p>
            <a:pPr>
              <a:lnSpc>
                <a:spcPct val="80000"/>
              </a:lnSpc>
            </a:pPr>
            <a:r>
              <a:rPr lang="en-US" sz="2000">
                <a:solidFill>
                  <a:schemeClr val="tx1"/>
                </a:solidFill>
              </a:rPr>
              <a:t>Expressive Vocabulary</a:t>
            </a:r>
          </a:p>
          <a:p>
            <a:pPr>
              <a:lnSpc>
                <a:spcPct val="80000"/>
              </a:lnSpc>
            </a:pPr>
            <a:r>
              <a:rPr lang="en-US" sz="2000">
                <a:solidFill>
                  <a:schemeClr val="tx1"/>
                </a:solidFill>
              </a:rPr>
              <a:t>Receptive Vocabulary</a:t>
            </a:r>
          </a:p>
          <a:p>
            <a:pPr>
              <a:lnSpc>
                <a:spcPct val="80000"/>
              </a:lnSpc>
            </a:pPr>
            <a:r>
              <a:rPr lang="en-US" sz="2000">
                <a:solidFill>
                  <a:schemeClr val="tx1"/>
                </a:solidFill>
              </a:rPr>
              <a:t>Word Opposites</a:t>
            </a:r>
          </a:p>
          <a:p>
            <a:pPr>
              <a:lnSpc>
                <a:spcPct val="80000"/>
              </a:lnSpc>
            </a:pPr>
            <a:r>
              <a:rPr lang="en-US" sz="2000">
                <a:solidFill>
                  <a:schemeClr val="tx1"/>
                </a:solidFill>
              </a:rPr>
              <a:t>Word Definitions</a:t>
            </a:r>
          </a:p>
          <a:p>
            <a:pPr>
              <a:lnSpc>
                <a:spcPct val="80000"/>
              </a:lnSpc>
            </a:pPr>
            <a:r>
              <a:rPr lang="en-US" sz="2000">
                <a:solidFill>
                  <a:schemeClr val="tx1"/>
                </a:solidFill>
              </a:rPr>
              <a:t>Synonyms (Supplemental)</a:t>
            </a:r>
          </a:p>
          <a:p>
            <a:pPr>
              <a:lnSpc>
                <a:spcPct val="80000"/>
              </a:lnSpc>
              <a:buFontTx/>
              <a:buNone/>
            </a:pPr>
            <a:endParaRPr lang="en-US" sz="2000">
              <a:solidFill>
                <a:schemeClr val="tx1"/>
              </a:solidFill>
            </a:endParaRPr>
          </a:p>
          <a:p>
            <a:pPr>
              <a:lnSpc>
                <a:spcPct val="80000"/>
              </a:lnSpc>
              <a:buFontTx/>
              <a:buNone/>
            </a:pPr>
            <a:r>
              <a:rPr lang="en-US" sz="2000">
                <a:solidFill>
                  <a:schemeClr val="tx1"/>
                </a:solidFill>
              </a:rPr>
              <a:t>Level 2 - Ages 8 to 17 - Relational and Metalinguistic Aspects</a:t>
            </a:r>
          </a:p>
          <a:p>
            <a:pPr>
              <a:lnSpc>
                <a:spcPct val="80000"/>
              </a:lnSpc>
            </a:pPr>
            <a:r>
              <a:rPr lang="en-US" sz="2000">
                <a:solidFill>
                  <a:schemeClr val="tx1"/>
                </a:solidFill>
              </a:rPr>
              <a:t>Word Definitions</a:t>
            </a:r>
          </a:p>
          <a:p>
            <a:pPr>
              <a:lnSpc>
                <a:spcPct val="80000"/>
              </a:lnSpc>
            </a:pPr>
            <a:r>
              <a:rPr lang="en-US" sz="2000">
                <a:solidFill>
                  <a:schemeClr val="tx1"/>
                </a:solidFill>
              </a:rPr>
              <a:t>Synonyms</a:t>
            </a:r>
          </a:p>
          <a:p>
            <a:pPr>
              <a:lnSpc>
                <a:spcPct val="80000"/>
              </a:lnSpc>
            </a:pPr>
            <a:r>
              <a:rPr lang="en-US" sz="2000">
                <a:solidFill>
                  <a:schemeClr val="tx1"/>
                </a:solidFill>
              </a:rPr>
              <a:t>Multiple Contexts</a:t>
            </a:r>
          </a:p>
          <a:p>
            <a:pPr>
              <a:lnSpc>
                <a:spcPct val="80000"/>
              </a:lnSpc>
            </a:pPr>
            <a:r>
              <a:rPr lang="en-US" sz="2000">
                <a:solidFill>
                  <a:schemeClr val="tx1"/>
                </a:solidFill>
              </a:rPr>
              <a:t>Figurative Usage</a:t>
            </a:r>
          </a:p>
          <a:p>
            <a:pPr>
              <a:lnSpc>
                <a:spcPct val="80000"/>
              </a:lnSpc>
            </a:pPr>
            <a:r>
              <a:rPr lang="en-US" sz="2000">
                <a:solidFill>
                  <a:schemeClr val="tx1"/>
                </a:solidFill>
              </a:rPr>
              <a:t>Expressive Vocabulary (Supplemental)</a:t>
            </a:r>
          </a:p>
          <a:p>
            <a:pPr>
              <a:lnSpc>
                <a:spcPct val="80000"/>
              </a:lnSpc>
            </a:pPr>
            <a:r>
              <a:rPr lang="en-US" sz="2000">
                <a:solidFill>
                  <a:schemeClr val="tx1"/>
                </a:solidFill>
              </a:rPr>
              <a:t>Receptive Vocabulary (S)</a:t>
            </a:r>
          </a:p>
          <a:p>
            <a:pPr>
              <a:lnSpc>
                <a:spcPct val="80000"/>
              </a:lnSpc>
            </a:pPr>
            <a:r>
              <a:rPr lang="en-US" sz="2000">
                <a:solidFill>
                  <a:schemeClr val="tx1"/>
                </a:solidFill>
              </a:rPr>
              <a:t>Word Opposites (S)</a:t>
            </a:r>
          </a:p>
          <a:p>
            <a:pPr>
              <a:lnSpc>
                <a:spcPct val="80000"/>
              </a:lnSpc>
            </a:pPr>
            <a:r>
              <a:rPr lang="en-US" sz="2000">
                <a:solidFill>
                  <a:schemeClr val="tx1"/>
                </a:solidFill>
              </a:rPr>
              <a:t>Conjunctions and Transition words (S)</a:t>
            </a:r>
          </a:p>
          <a:p>
            <a:pPr>
              <a:lnSpc>
                <a:spcPct val="80000"/>
              </a:lnSpc>
              <a:buFontTx/>
              <a:buNone/>
            </a:pPr>
            <a:endParaRPr lang="en-US" sz="2000" b="1">
              <a:solidFill>
                <a:schemeClr val="tx1"/>
              </a:solidFill>
            </a:endParaRPr>
          </a:p>
        </p:txBody>
      </p:sp>
      <p:sp>
        <p:nvSpPr>
          <p:cNvPr id="3" name="Slide Number Placeholder 5"/>
          <p:cNvSpPr>
            <a:spLocks noGrp="1"/>
          </p:cNvSpPr>
          <p:nvPr>
            <p:ph type="sldNum" sz="quarter" idx="12"/>
          </p:nvPr>
        </p:nvSpPr>
        <p:spPr/>
        <p:txBody>
          <a:bodyPr/>
          <a:lstStyle/>
          <a:p>
            <a:fld id="{2710E587-7E40-4153-AD70-D9ABC7BAF991}" type="slidenum">
              <a:rPr lang="en-US"/>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9" name="Rectangle 3"/>
          <p:cNvSpPr>
            <a:spLocks noGrp="1" noChangeArrowheads="1"/>
          </p:cNvSpPr>
          <p:nvPr>
            <p:ph idx="1"/>
          </p:nvPr>
        </p:nvSpPr>
        <p:spPr>
          <a:xfrm>
            <a:off x="609600" y="914400"/>
            <a:ext cx="8229600" cy="4525963"/>
          </a:xfrm>
        </p:spPr>
        <p:txBody>
          <a:bodyPr/>
          <a:lstStyle/>
          <a:p>
            <a:pPr>
              <a:lnSpc>
                <a:spcPct val="90000"/>
              </a:lnSpc>
              <a:buFontTx/>
              <a:buNone/>
            </a:pPr>
            <a:r>
              <a:rPr lang="en-US" sz="2400" b="1">
                <a:solidFill>
                  <a:schemeClr val="tx1"/>
                </a:solidFill>
              </a:rPr>
              <a:t>Clinical Evaluation of Language Functions (CELF-R),</a:t>
            </a:r>
          </a:p>
          <a:p>
            <a:pPr>
              <a:lnSpc>
                <a:spcPct val="90000"/>
              </a:lnSpc>
              <a:buFontTx/>
              <a:buNone/>
            </a:pPr>
            <a:endParaRPr lang="en-US" sz="2400">
              <a:solidFill>
                <a:schemeClr val="tx1"/>
              </a:solidFill>
            </a:endParaRPr>
          </a:p>
          <a:p>
            <a:pPr>
              <a:lnSpc>
                <a:spcPct val="90000"/>
              </a:lnSpc>
            </a:pPr>
            <a:r>
              <a:rPr lang="en-US" sz="2400">
                <a:solidFill>
                  <a:schemeClr val="tx1"/>
                </a:solidFill>
              </a:rPr>
              <a:t>Designed to identify children K-12 who lack the basic foundations of form and content that characterize mature language use: word meanings, word and sentence structure, and recall and retrieval.</a:t>
            </a:r>
          </a:p>
          <a:p>
            <a:pPr>
              <a:lnSpc>
                <a:spcPct val="90000"/>
              </a:lnSpc>
            </a:pPr>
            <a:r>
              <a:rPr lang="en-US" sz="2400">
                <a:solidFill>
                  <a:schemeClr val="tx1"/>
                </a:solidFill>
              </a:rPr>
              <a:t>11 subtests: Linguistic Concepts, Word Structure, Sentence Structure, Oral Directions, Formulated Sentences, Recalling Sentences, Word Classes, Sentence Assembly, Semantic Relationships, Word Association, Listening to Paragraphs</a:t>
            </a:r>
          </a:p>
          <a:p>
            <a:pPr>
              <a:lnSpc>
                <a:spcPct val="90000"/>
              </a:lnSpc>
            </a:pPr>
            <a:endParaRPr lang="en-US" sz="2400">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6191BD95-83F6-480B-9DBA-4D2F26BA1C2E}" type="slidenum">
              <a:rPr lang="en-US"/>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Rectangle 3"/>
          <p:cNvSpPr>
            <a:spLocks noGrp="1" noChangeArrowheads="1"/>
          </p:cNvSpPr>
          <p:nvPr>
            <p:ph idx="1"/>
          </p:nvPr>
        </p:nvSpPr>
        <p:spPr>
          <a:xfrm>
            <a:off x="457200" y="533400"/>
            <a:ext cx="8229600" cy="5592763"/>
          </a:xfrm>
        </p:spPr>
        <p:txBody>
          <a:bodyPr/>
          <a:lstStyle/>
          <a:p>
            <a:pPr>
              <a:lnSpc>
                <a:spcPct val="80000"/>
              </a:lnSpc>
              <a:buFontTx/>
              <a:buNone/>
            </a:pPr>
            <a:r>
              <a:rPr lang="en-US" sz="2000" b="1">
                <a:solidFill>
                  <a:schemeClr val="tx1"/>
                </a:solidFill>
              </a:rPr>
              <a:t>Detroit Test of Learning Aptitude-2, </a:t>
            </a:r>
            <a:r>
              <a:rPr lang="en-US" sz="2000">
                <a:solidFill>
                  <a:schemeClr val="tx1"/>
                </a:solidFill>
              </a:rPr>
              <a:t>Primary or Intermediate</a:t>
            </a:r>
          </a:p>
          <a:p>
            <a:pPr>
              <a:lnSpc>
                <a:spcPct val="80000"/>
              </a:lnSpc>
            </a:pPr>
            <a:r>
              <a:rPr lang="en-US" sz="2000">
                <a:solidFill>
                  <a:schemeClr val="tx1"/>
                </a:solidFill>
              </a:rPr>
              <a:t>Designed to measure intellectual abilities.</a:t>
            </a:r>
          </a:p>
          <a:p>
            <a:pPr>
              <a:lnSpc>
                <a:spcPct val="80000"/>
              </a:lnSpc>
            </a:pPr>
            <a:r>
              <a:rPr lang="en-US" sz="2000">
                <a:solidFill>
                  <a:schemeClr val="tx1"/>
                </a:solidFill>
              </a:rPr>
              <a:t>The Primary is for children 3 to 9 years, the DTLA-2 is for children 6 to 18 years.</a:t>
            </a:r>
          </a:p>
          <a:p>
            <a:pPr>
              <a:lnSpc>
                <a:spcPct val="80000"/>
              </a:lnSpc>
            </a:pPr>
            <a:r>
              <a:rPr lang="en-US" sz="2000">
                <a:solidFill>
                  <a:schemeClr val="tx1"/>
                </a:solidFill>
              </a:rPr>
              <a:t>Four domains are assessed across eight subtests:</a:t>
            </a:r>
          </a:p>
          <a:p>
            <a:pPr>
              <a:lnSpc>
                <a:spcPct val="80000"/>
              </a:lnSpc>
              <a:buFontTx/>
              <a:buNone/>
            </a:pPr>
            <a:r>
              <a:rPr lang="en-US" sz="2000">
                <a:solidFill>
                  <a:schemeClr val="tx1"/>
                </a:solidFill>
              </a:rPr>
              <a:t>1. Linguistic - Verbal and Nonverbal Aptitude</a:t>
            </a:r>
          </a:p>
          <a:p>
            <a:pPr>
              <a:lnSpc>
                <a:spcPct val="80000"/>
              </a:lnSpc>
              <a:buFontTx/>
              <a:buNone/>
            </a:pPr>
            <a:r>
              <a:rPr lang="en-US" sz="2000">
                <a:solidFill>
                  <a:schemeClr val="tx1"/>
                </a:solidFill>
              </a:rPr>
              <a:t>2. Cognitive - Conceptual and Structural Aptitude</a:t>
            </a:r>
          </a:p>
          <a:p>
            <a:pPr>
              <a:lnSpc>
                <a:spcPct val="80000"/>
              </a:lnSpc>
              <a:buFontTx/>
              <a:buNone/>
            </a:pPr>
            <a:r>
              <a:rPr lang="en-US" sz="2000">
                <a:solidFill>
                  <a:schemeClr val="tx1"/>
                </a:solidFill>
              </a:rPr>
              <a:t>3. Attentional - Enhanced and Reduced Aptitude</a:t>
            </a:r>
          </a:p>
          <a:p>
            <a:pPr>
              <a:lnSpc>
                <a:spcPct val="80000"/>
              </a:lnSpc>
              <a:buFontTx/>
              <a:buNone/>
            </a:pPr>
            <a:r>
              <a:rPr lang="en-US" sz="2000">
                <a:solidFill>
                  <a:schemeClr val="tx1"/>
                </a:solidFill>
              </a:rPr>
              <a:t>4. Motoric - Enhanced and Reduced Aptitude</a:t>
            </a:r>
          </a:p>
          <a:p>
            <a:pPr>
              <a:lnSpc>
                <a:spcPct val="80000"/>
              </a:lnSpc>
              <a:buFontTx/>
              <a:buNone/>
            </a:pPr>
            <a:endParaRPr lang="en-US" sz="2000" b="1">
              <a:solidFill>
                <a:schemeClr val="tx1"/>
              </a:solidFill>
            </a:endParaRPr>
          </a:p>
          <a:p>
            <a:pPr>
              <a:lnSpc>
                <a:spcPct val="80000"/>
              </a:lnSpc>
              <a:buFontTx/>
              <a:buNone/>
            </a:pPr>
            <a:r>
              <a:rPr lang="en-US" sz="2000" b="1">
                <a:solidFill>
                  <a:schemeClr val="tx1"/>
                </a:solidFill>
              </a:rPr>
              <a:t>Woodcock Language Proficiency Battery,</a:t>
            </a:r>
          </a:p>
          <a:p>
            <a:pPr>
              <a:lnSpc>
                <a:spcPct val="80000"/>
              </a:lnSpc>
            </a:pPr>
            <a:r>
              <a:rPr lang="en-US" sz="2000">
                <a:solidFill>
                  <a:schemeClr val="tx1"/>
                </a:solidFill>
              </a:rPr>
              <a:t>Eight subtests measure oral language, reading, and written language</a:t>
            </a:r>
          </a:p>
          <a:p>
            <a:pPr>
              <a:lnSpc>
                <a:spcPct val="80000"/>
              </a:lnSpc>
            </a:pPr>
            <a:r>
              <a:rPr lang="en-US" sz="2000">
                <a:solidFill>
                  <a:schemeClr val="tx1"/>
                </a:solidFill>
              </a:rPr>
              <a:t>Subtests: Picture Vocabulary, Antonyms-Synonyms, Analogies, Letter-Word Identification, Word Attack,Passage Comprehension, Dictation, Proofing (and Punctuation and Capitalization, Spelling, Usage).</a:t>
            </a:r>
          </a:p>
          <a:p>
            <a:pPr>
              <a:lnSpc>
                <a:spcPct val="80000"/>
              </a:lnSpc>
            </a:pPr>
            <a:r>
              <a:rPr lang="en-US" sz="2000">
                <a:solidFill>
                  <a:schemeClr val="tx1"/>
                </a:solidFill>
              </a:rPr>
              <a:t>Ages 3 to 80.</a:t>
            </a:r>
          </a:p>
          <a:p>
            <a:pPr>
              <a:lnSpc>
                <a:spcPct val="80000"/>
              </a:lnSpc>
            </a:pPr>
            <a:endParaRPr lang="en-US" sz="2000">
              <a:solidFill>
                <a:schemeClr val="tx1"/>
              </a:solidFill>
            </a:endParaRPr>
          </a:p>
        </p:txBody>
      </p:sp>
      <p:sp>
        <p:nvSpPr>
          <p:cNvPr id="3" name="Slide Number Placeholder 5"/>
          <p:cNvSpPr>
            <a:spLocks noGrp="1"/>
          </p:cNvSpPr>
          <p:nvPr>
            <p:ph type="sldNum" sz="quarter" idx="12"/>
          </p:nvPr>
        </p:nvSpPr>
        <p:spPr/>
        <p:txBody>
          <a:bodyPr/>
          <a:lstStyle/>
          <a:p>
            <a:fld id="{0BDF777A-4C3B-46D6-80D7-187F32E0229F}" type="slidenum">
              <a:rPr lang="en-US"/>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Grp="1" noChangeArrowheads="1"/>
          </p:cNvSpPr>
          <p:nvPr>
            <p:ph idx="1"/>
          </p:nvPr>
        </p:nvSpPr>
        <p:spPr>
          <a:xfrm>
            <a:off x="457200" y="609600"/>
            <a:ext cx="8229600" cy="5516563"/>
          </a:xfrm>
        </p:spPr>
        <p:txBody>
          <a:bodyPr/>
          <a:lstStyle/>
          <a:p>
            <a:pPr>
              <a:lnSpc>
                <a:spcPct val="80000"/>
              </a:lnSpc>
            </a:pPr>
            <a:r>
              <a:rPr lang="en-US" sz="2400" b="1">
                <a:solidFill>
                  <a:schemeClr val="tx1"/>
                </a:solidFill>
              </a:rPr>
              <a:t>Test of Word Finding</a:t>
            </a:r>
            <a:endParaRPr lang="en-US" sz="2400">
              <a:solidFill>
                <a:schemeClr val="tx1"/>
              </a:solidFill>
            </a:endParaRPr>
          </a:p>
          <a:p>
            <a:pPr>
              <a:lnSpc>
                <a:spcPct val="80000"/>
              </a:lnSpc>
              <a:buFontTx/>
              <a:buNone/>
            </a:pPr>
            <a:r>
              <a:rPr lang="en-US" sz="2400">
                <a:solidFill>
                  <a:schemeClr val="tx1"/>
                </a:solidFill>
              </a:rPr>
              <a:t>Assesses children's (Ages 6:6 to 12:11) word-finding skills through several tasks:</a:t>
            </a:r>
          </a:p>
          <a:p>
            <a:pPr>
              <a:lnSpc>
                <a:spcPct val="80000"/>
              </a:lnSpc>
            </a:pPr>
            <a:r>
              <a:rPr lang="en-US" sz="2400">
                <a:solidFill>
                  <a:schemeClr val="tx1"/>
                </a:solidFill>
              </a:rPr>
              <a:t>Picture Naming: Nouns</a:t>
            </a:r>
          </a:p>
          <a:p>
            <a:pPr>
              <a:lnSpc>
                <a:spcPct val="80000"/>
              </a:lnSpc>
            </a:pPr>
            <a:r>
              <a:rPr lang="en-US" sz="2400">
                <a:solidFill>
                  <a:schemeClr val="tx1"/>
                </a:solidFill>
              </a:rPr>
              <a:t>Sentence Completion Nouns</a:t>
            </a:r>
          </a:p>
          <a:p>
            <a:pPr>
              <a:lnSpc>
                <a:spcPct val="80000"/>
              </a:lnSpc>
            </a:pPr>
            <a:r>
              <a:rPr lang="en-US" sz="2400">
                <a:solidFill>
                  <a:schemeClr val="tx1"/>
                </a:solidFill>
              </a:rPr>
              <a:t>Description Naming</a:t>
            </a:r>
          </a:p>
          <a:p>
            <a:pPr>
              <a:lnSpc>
                <a:spcPct val="80000"/>
              </a:lnSpc>
            </a:pPr>
            <a:r>
              <a:rPr lang="en-US" sz="2400">
                <a:solidFill>
                  <a:schemeClr val="tx1"/>
                </a:solidFill>
              </a:rPr>
              <a:t>Picture Naming: Verbs</a:t>
            </a:r>
          </a:p>
          <a:p>
            <a:pPr>
              <a:lnSpc>
                <a:spcPct val="80000"/>
              </a:lnSpc>
            </a:pPr>
            <a:r>
              <a:rPr lang="en-US" sz="2400">
                <a:solidFill>
                  <a:schemeClr val="tx1"/>
                </a:solidFill>
              </a:rPr>
              <a:t>Picture Naming: Categories</a:t>
            </a:r>
          </a:p>
          <a:p>
            <a:pPr>
              <a:lnSpc>
                <a:spcPct val="80000"/>
              </a:lnSpc>
            </a:pPr>
            <a:r>
              <a:rPr lang="en-US" sz="2400">
                <a:solidFill>
                  <a:schemeClr val="tx1"/>
                </a:solidFill>
              </a:rPr>
              <a:t>Comprehension Assessment</a:t>
            </a:r>
          </a:p>
          <a:p>
            <a:pPr>
              <a:lnSpc>
                <a:spcPct val="80000"/>
              </a:lnSpc>
              <a:buFontTx/>
              <a:buNone/>
            </a:pPr>
            <a:endParaRPr lang="en-US" sz="2400" b="1">
              <a:solidFill>
                <a:schemeClr val="tx1"/>
              </a:solidFill>
            </a:endParaRPr>
          </a:p>
          <a:p>
            <a:pPr>
              <a:lnSpc>
                <a:spcPct val="80000"/>
              </a:lnSpc>
              <a:buFontTx/>
              <a:buNone/>
            </a:pPr>
            <a:r>
              <a:rPr lang="en-US" sz="2400" b="1">
                <a:solidFill>
                  <a:schemeClr val="tx1"/>
                </a:solidFill>
              </a:rPr>
              <a:t>Test of Adolescent Language (TOAL-2)</a:t>
            </a:r>
            <a:endParaRPr lang="en-US" sz="2400">
              <a:solidFill>
                <a:schemeClr val="tx1"/>
              </a:solidFill>
            </a:endParaRPr>
          </a:p>
          <a:p>
            <a:pPr>
              <a:lnSpc>
                <a:spcPct val="80000"/>
              </a:lnSpc>
            </a:pPr>
            <a:r>
              <a:rPr lang="en-US" sz="2400">
                <a:solidFill>
                  <a:schemeClr val="tx1"/>
                </a:solidFill>
              </a:rPr>
              <a:t>Assesses language across its forms (spoken and written), its systems (receptive and expressive), and its features (vocabulary and grammar) </a:t>
            </a:r>
          </a:p>
          <a:p>
            <a:pPr>
              <a:lnSpc>
                <a:spcPct val="80000"/>
              </a:lnSpc>
            </a:pPr>
            <a:r>
              <a:rPr lang="en-US" sz="2400">
                <a:solidFill>
                  <a:schemeClr val="tx1"/>
                </a:solidFill>
              </a:rPr>
              <a:t>Ages 12:0 to 18:5</a:t>
            </a: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4D024955-A63B-46D0-A7ED-30CD1C4715FB}" type="slidenum">
              <a:rPr lang="en-US"/>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381000" y="1066800"/>
            <a:ext cx="8229600" cy="4495800"/>
          </a:xfrm>
        </p:spPr>
        <p:txBody>
          <a:bodyPr/>
          <a:lstStyle/>
          <a:p>
            <a:pPr marL="495300" indent="-495300">
              <a:lnSpc>
                <a:spcPct val="80000"/>
              </a:lnSpc>
              <a:buFontTx/>
              <a:buNone/>
            </a:pPr>
            <a:r>
              <a:rPr lang="en-US" sz="2800" b="1" dirty="0">
                <a:solidFill>
                  <a:schemeClr val="tx1"/>
                </a:solidFill>
              </a:rPr>
              <a:t>Need for Central Auditory Evaluation:</a:t>
            </a:r>
          </a:p>
          <a:p>
            <a:pPr marL="495300" indent="-495300">
              <a:lnSpc>
                <a:spcPct val="80000"/>
              </a:lnSpc>
              <a:buFontTx/>
              <a:buNone/>
            </a:pPr>
            <a:endParaRPr lang="en-US" sz="2800" b="1" dirty="0">
              <a:solidFill>
                <a:schemeClr val="tx1"/>
              </a:solidFill>
            </a:endParaRPr>
          </a:p>
          <a:p>
            <a:pPr marL="495300" indent="-495300">
              <a:lnSpc>
                <a:spcPct val="80000"/>
              </a:lnSpc>
              <a:buFontTx/>
              <a:buNone/>
            </a:pPr>
            <a:endParaRPr lang="en-US" sz="2800" b="1" dirty="0">
              <a:solidFill>
                <a:schemeClr val="tx1"/>
              </a:solidFill>
            </a:endParaRPr>
          </a:p>
          <a:p>
            <a:pPr marL="495300" indent="-495300">
              <a:lnSpc>
                <a:spcPct val="80000"/>
              </a:lnSpc>
              <a:buFontTx/>
              <a:buNone/>
            </a:pPr>
            <a:r>
              <a:rPr lang="en-US" sz="2000" dirty="0">
                <a:solidFill>
                  <a:schemeClr val="tx1"/>
                </a:solidFill>
              </a:rPr>
              <a:t>No single test of CAP can be expected to challenge the variety of functions required by the CANS in different listening situations, therefore it is necessary to use a test battery approach (Dempsey, 1983).</a:t>
            </a:r>
          </a:p>
          <a:p>
            <a:pPr marL="495300" indent="-495300">
              <a:lnSpc>
                <a:spcPct val="80000"/>
              </a:lnSpc>
              <a:buFontTx/>
              <a:buNone/>
            </a:pPr>
            <a:endParaRPr lang="en-US" sz="2000" dirty="0">
              <a:solidFill>
                <a:schemeClr val="tx1"/>
              </a:solidFill>
            </a:endParaRPr>
          </a:p>
          <a:p>
            <a:pPr marL="495300" indent="-495300">
              <a:lnSpc>
                <a:spcPct val="80000"/>
              </a:lnSpc>
              <a:buFontTx/>
              <a:buNone/>
            </a:pPr>
            <a:endParaRPr lang="en-US" sz="2000" dirty="0">
              <a:solidFill>
                <a:schemeClr val="tx1"/>
              </a:solidFill>
            </a:endParaRPr>
          </a:p>
          <a:p>
            <a:pPr marL="495300" indent="-495300">
              <a:lnSpc>
                <a:spcPct val="80000"/>
              </a:lnSpc>
              <a:buFontTx/>
              <a:buNone/>
            </a:pPr>
            <a:r>
              <a:rPr lang="en-US" sz="2000" dirty="0">
                <a:solidFill>
                  <a:schemeClr val="tx1"/>
                </a:solidFill>
              </a:rPr>
              <a:t>Keith (1983), has questioned whether the audiologist's role in the prospective differential diagnosis of CANS lesions or rather in describing central auditory abilities in the brain-damaged adults and language-learning disabled children for purposes of remediation and education.</a:t>
            </a:r>
          </a:p>
          <a:p>
            <a:pPr marL="495300" indent="-495300">
              <a:lnSpc>
                <a:spcPct val="80000"/>
              </a:lnSpc>
              <a:buFontTx/>
              <a:buNone/>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1BE888D7-2C51-4ED6-8272-E0D3AB17289D}" type="slidenum">
              <a:rPr lang="en-US"/>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idx="1"/>
          </p:nvPr>
        </p:nvSpPr>
        <p:spPr>
          <a:xfrm>
            <a:off x="457200" y="381000"/>
            <a:ext cx="8229600" cy="5745163"/>
          </a:xfrm>
        </p:spPr>
        <p:txBody>
          <a:bodyPr/>
          <a:lstStyle/>
          <a:p>
            <a:pPr>
              <a:lnSpc>
                <a:spcPct val="80000"/>
              </a:lnSpc>
              <a:buFontTx/>
              <a:buNone/>
            </a:pPr>
            <a:r>
              <a:rPr lang="en-US" sz="2000" b="1">
                <a:solidFill>
                  <a:schemeClr val="tx1"/>
                </a:solidFill>
              </a:rPr>
              <a:t>The Fullerton Language Test for Adolescents</a:t>
            </a:r>
          </a:p>
          <a:p>
            <a:pPr>
              <a:lnSpc>
                <a:spcPct val="80000"/>
              </a:lnSpc>
            </a:pPr>
            <a:r>
              <a:rPr lang="en-US" sz="2000">
                <a:solidFill>
                  <a:schemeClr val="tx1"/>
                </a:solidFill>
              </a:rPr>
              <a:t>To assist in determining the deficiencies in linguistic processing skills and language usage of the adolescent. </a:t>
            </a:r>
          </a:p>
          <a:p>
            <a:pPr>
              <a:lnSpc>
                <a:spcPct val="80000"/>
              </a:lnSpc>
            </a:pPr>
            <a:r>
              <a:rPr lang="en-US" sz="2000">
                <a:solidFill>
                  <a:schemeClr val="tx1"/>
                </a:solidFill>
              </a:rPr>
              <a:t>Ages 11 to 18 </a:t>
            </a:r>
          </a:p>
          <a:p>
            <a:pPr>
              <a:lnSpc>
                <a:spcPct val="80000"/>
              </a:lnSpc>
              <a:buFontTx/>
              <a:buNone/>
            </a:pPr>
            <a:r>
              <a:rPr lang="en-US" sz="2000">
                <a:solidFill>
                  <a:schemeClr val="tx1"/>
                </a:solidFill>
              </a:rPr>
              <a:t>Subtests include:</a:t>
            </a:r>
          </a:p>
          <a:p>
            <a:pPr>
              <a:lnSpc>
                <a:spcPct val="80000"/>
              </a:lnSpc>
            </a:pPr>
            <a:r>
              <a:rPr lang="en-US" sz="2000">
                <a:solidFill>
                  <a:schemeClr val="tx1"/>
                </a:solidFill>
              </a:rPr>
              <a:t>Auditory Synthesis</a:t>
            </a:r>
          </a:p>
          <a:p>
            <a:pPr>
              <a:lnSpc>
                <a:spcPct val="80000"/>
              </a:lnSpc>
            </a:pPr>
            <a:r>
              <a:rPr lang="en-US" sz="2000">
                <a:solidFill>
                  <a:schemeClr val="tx1"/>
                </a:solidFill>
              </a:rPr>
              <a:t>Morphology Competency</a:t>
            </a:r>
          </a:p>
          <a:p>
            <a:pPr>
              <a:lnSpc>
                <a:spcPct val="80000"/>
              </a:lnSpc>
            </a:pPr>
            <a:r>
              <a:rPr lang="en-US" sz="2000">
                <a:solidFill>
                  <a:schemeClr val="tx1"/>
                </a:solidFill>
              </a:rPr>
              <a:t>Oral Commands</a:t>
            </a:r>
          </a:p>
          <a:p>
            <a:pPr>
              <a:lnSpc>
                <a:spcPct val="80000"/>
              </a:lnSpc>
            </a:pPr>
            <a:r>
              <a:rPr lang="en-US" sz="2000">
                <a:solidFill>
                  <a:schemeClr val="tx1"/>
                </a:solidFill>
              </a:rPr>
              <a:t>Convergent Production</a:t>
            </a:r>
          </a:p>
          <a:p>
            <a:pPr>
              <a:lnSpc>
                <a:spcPct val="80000"/>
              </a:lnSpc>
            </a:pPr>
            <a:r>
              <a:rPr lang="en-US" sz="2000">
                <a:solidFill>
                  <a:schemeClr val="tx1"/>
                </a:solidFill>
              </a:rPr>
              <a:t>Divergent Production</a:t>
            </a:r>
          </a:p>
          <a:p>
            <a:pPr>
              <a:lnSpc>
                <a:spcPct val="80000"/>
              </a:lnSpc>
            </a:pPr>
            <a:r>
              <a:rPr lang="en-US" sz="2000">
                <a:solidFill>
                  <a:schemeClr val="tx1"/>
                </a:solidFill>
              </a:rPr>
              <a:t>Syllabication</a:t>
            </a:r>
          </a:p>
          <a:p>
            <a:pPr>
              <a:lnSpc>
                <a:spcPct val="80000"/>
              </a:lnSpc>
            </a:pPr>
            <a:r>
              <a:rPr lang="en-US" sz="2000">
                <a:solidFill>
                  <a:schemeClr val="tx1"/>
                </a:solidFill>
              </a:rPr>
              <a:t>Grammatic Competency</a:t>
            </a:r>
          </a:p>
          <a:p>
            <a:pPr>
              <a:lnSpc>
                <a:spcPct val="80000"/>
              </a:lnSpc>
            </a:pPr>
            <a:r>
              <a:rPr lang="en-US" sz="2000">
                <a:solidFill>
                  <a:schemeClr val="tx1"/>
                </a:solidFill>
              </a:rPr>
              <a:t>Idioms</a:t>
            </a:r>
          </a:p>
          <a:p>
            <a:pPr>
              <a:lnSpc>
                <a:spcPct val="80000"/>
              </a:lnSpc>
            </a:pPr>
            <a:endParaRPr lang="en-US" sz="2000">
              <a:solidFill>
                <a:schemeClr val="tx1"/>
              </a:solidFill>
            </a:endParaRPr>
          </a:p>
          <a:p>
            <a:pPr>
              <a:lnSpc>
                <a:spcPct val="80000"/>
              </a:lnSpc>
              <a:buFontTx/>
              <a:buNone/>
            </a:pPr>
            <a:r>
              <a:rPr lang="en-US" sz="2000" b="1">
                <a:solidFill>
                  <a:schemeClr val="tx1"/>
                </a:solidFill>
              </a:rPr>
              <a:t>Boston Naming Test</a:t>
            </a:r>
            <a:endParaRPr lang="en-US" sz="2000">
              <a:solidFill>
                <a:schemeClr val="tx1"/>
              </a:solidFill>
            </a:endParaRPr>
          </a:p>
          <a:p>
            <a:pPr>
              <a:lnSpc>
                <a:spcPct val="80000"/>
              </a:lnSpc>
            </a:pPr>
            <a:r>
              <a:rPr lang="en-US" sz="2000">
                <a:solidFill>
                  <a:schemeClr val="tx1"/>
                </a:solidFill>
              </a:rPr>
              <a:t>Provisional Norms - ages 5.5 to 10.5 (children), 18 to 59 (adults, aphasics); wide-range naming vocabulary test which names single words from, picture cues; scoring for stimulus or phonemic cueing, latency, &amp; correctness.</a:t>
            </a:r>
          </a:p>
          <a:p>
            <a:pPr>
              <a:lnSpc>
                <a:spcPct val="80000"/>
              </a:lnSpc>
            </a:pPr>
            <a:endParaRPr lang="en-US" sz="2000">
              <a:solidFill>
                <a:schemeClr val="tx1"/>
              </a:solidFill>
            </a:endParaRPr>
          </a:p>
          <a:p>
            <a:pPr>
              <a:lnSpc>
                <a:spcPct val="80000"/>
              </a:lnSpc>
            </a:pPr>
            <a:endParaRPr lang="en-US" sz="2000">
              <a:solidFill>
                <a:schemeClr val="tx1"/>
              </a:solidFill>
            </a:endParaRPr>
          </a:p>
        </p:txBody>
      </p:sp>
      <p:sp>
        <p:nvSpPr>
          <p:cNvPr id="3" name="Slide Number Placeholder 5"/>
          <p:cNvSpPr>
            <a:spLocks noGrp="1"/>
          </p:cNvSpPr>
          <p:nvPr>
            <p:ph type="sldNum" sz="quarter" idx="12"/>
          </p:nvPr>
        </p:nvSpPr>
        <p:spPr/>
        <p:txBody>
          <a:bodyPr/>
          <a:lstStyle/>
          <a:p>
            <a:fld id="{14A3C769-3E05-450B-8846-FE279230BC44}" type="slidenum">
              <a:rPr lang="en-US"/>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57200" y="304800"/>
            <a:ext cx="8229600" cy="6172200"/>
          </a:xfrm>
        </p:spPr>
        <p:txBody>
          <a:bodyPr/>
          <a:lstStyle/>
          <a:p>
            <a:pPr>
              <a:lnSpc>
                <a:spcPct val="80000"/>
              </a:lnSpc>
              <a:buFontTx/>
              <a:buNone/>
            </a:pPr>
            <a:r>
              <a:rPr lang="en-US" sz="1800" dirty="0">
                <a:solidFill>
                  <a:schemeClr val="tx1"/>
                </a:solidFill>
              </a:rPr>
              <a:t>American Speech-Language-Hearing Association. (2005)</a:t>
            </a:r>
          </a:p>
          <a:p>
            <a:pPr>
              <a:lnSpc>
                <a:spcPct val="80000"/>
              </a:lnSpc>
            </a:pPr>
            <a:endParaRPr lang="en-US" sz="1800" dirty="0">
              <a:solidFill>
                <a:schemeClr val="tx1"/>
              </a:solidFill>
            </a:endParaRPr>
          </a:p>
          <a:p>
            <a:pPr>
              <a:lnSpc>
                <a:spcPct val="80000"/>
              </a:lnSpc>
              <a:buFontTx/>
              <a:buBlip>
                <a:blip r:embed="rId3"/>
              </a:buBlip>
            </a:pPr>
            <a:r>
              <a:rPr lang="en-US" sz="1800" i="1" dirty="0">
                <a:solidFill>
                  <a:schemeClr val="tx1"/>
                </a:solidFill>
              </a:rPr>
              <a:t>Screening for CAPD typically involves systematic observation of listening behavior and/or performance on tests of auditory function to identify those individuals who are at risk for CAPD. CAPD screening can be conducted by audiologists, SLPs, psychologists, and others using a variety of measures that evaluate auditory-related skills. </a:t>
            </a:r>
          </a:p>
          <a:p>
            <a:pPr>
              <a:lnSpc>
                <a:spcPct val="80000"/>
              </a:lnSpc>
              <a:buFontTx/>
              <a:buBlip>
                <a:blip r:embed="rId3"/>
              </a:buBlip>
            </a:pPr>
            <a:endParaRPr lang="en-US" sz="1800" i="1" dirty="0">
              <a:solidFill>
                <a:schemeClr val="tx1"/>
              </a:solidFill>
            </a:endParaRPr>
          </a:p>
          <a:p>
            <a:pPr>
              <a:lnSpc>
                <a:spcPct val="80000"/>
              </a:lnSpc>
              <a:buFontTx/>
              <a:buBlip>
                <a:blip r:embed="rId3"/>
              </a:buBlip>
            </a:pPr>
            <a:r>
              <a:rPr lang="en-US" sz="1800" i="1" dirty="0">
                <a:solidFill>
                  <a:schemeClr val="tx1"/>
                </a:solidFill>
              </a:rPr>
              <a:t>A number of screening test protocols, questionnaires, checklists, and other procedures have been suggested to identify individuals who are candidates for auditory processing evaluation (e.g., </a:t>
            </a:r>
            <a:r>
              <a:rPr lang="en-US" sz="1800" i="1" dirty="0" err="1">
                <a:solidFill>
                  <a:schemeClr val="tx1"/>
                </a:solidFill>
              </a:rPr>
              <a:t>Bellis</a:t>
            </a:r>
            <a:r>
              <a:rPr lang="en-US" sz="1800" i="1" dirty="0">
                <a:solidFill>
                  <a:schemeClr val="tx1"/>
                </a:solidFill>
              </a:rPr>
              <a:t>, 2003; J. </a:t>
            </a:r>
            <a:r>
              <a:rPr lang="en-US" sz="1800" i="1" dirty="0" err="1">
                <a:solidFill>
                  <a:schemeClr val="tx1"/>
                </a:solidFill>
              </a:rPr>
              <a:t>Jerger</a:t>
            </a:r>
            <a:r>
              <a:rPr lang="en-US" sz="1800" i="1" dirty="0">
                <a:solidFill>
                  <a:schemeClr val="tx1"/>
                </a:solidFill>
              </a:rPr>
              <a:t> &amp; </a:t>
            </a:r>
            <a:r>
              <a:rPr lang="en-US" sz="1800" i="1" dirty="0" err="1">
                <a:solidFill>
                  <a:schemeClr val="tx1"/>
                </a:solidFill>
              </a:rPr>
              <a:t>Musiek</a:t>
            </a:r>
            <a:r>
              <a:rPr lang="en-US" sz="1800" i="1" dirty="0">
                <a:solidFill>
                  <a:schemeClr val="tx1"/>
                </a:solidFill>
              </a:rPr>
              <a:t>, 2000; Keith, 1986, 1994, 2000; </a:t>
            </a:r>
            <a:r>
              <a:rPr lang="en-US" sz="1800" i="1" dirty="0" err="1">
                <a:solidFill>
                  <a:schemeClr val="tx1"/>
                </a:solidFill>
              </a:rPr>
              <a:t>Smoski</a:t>
            </a:r>
            <a:r>
              <a:rPr lang="en-US" sz="1800" i="1" dirty="0">
                <a:solidFill>
                  <a:schemeClr val="tx1"/>
                </a:solidFill>
              </a:rPr>
              <a:t>, Brunt, &amp; </a:t>
            </a:r>
            <a:r>
              <a:rPr lang="en-US" sz="1800" i="1" dirty="0" err="1">
                <a:solidFill>
                  <a:schemeClr val="tx1"/>
                </a:solidFill>
              </a:rPr>
              <a:t>Tanahill</a:t>
            </a:r>
            <a:r>
              <a:rPr lang="en-US" sz="1800" i="1" dirty="0">
                <a:solidFill>
                  <a:schemeClr val="tx1"/>
                </a:solidFill>
              </a:rPr>
              <a:t>, 1992). </a:t>
            </a:r>
          </a:p>
          <a:p>
            <a:pPr>
              <a:lnSpc>
                <a:spcPct val="80000"/>
              </a:lnSpc>
              <a:buFontTx/>
              <a:buBlip>
                <a:blip r:embed="rId3"/>
              </a:buBlip>
            </a:pPr>
            <a:endParaRPr lang="en-US" sz="1800" i="1" dirty="0">
              <a:solidFill>
                <a:schemeClr val="tx1"/>
              </a:solidFill>
            </a:endParaRPr>
          </a:p>
          <a:p>
            <a:pPr>
              <a:lnSpc>
                <a:spcPct val="80000"/>
              </a:lnSpc>
              <a:buFontTx/>
              <a:buBlip>
                <a:blip r:embed="rId3"/>
              </a:buBlip>
            </a:pPr>
            <a:r>
              <a:rPr lang="en-US" sz="1800" i="1" dirty="0">
                <a:solidFill>
                  <a:schemeClr val="tx1"/>
                </a:solidFill>
              </a:rPr>
              <a:t>Typically, screening questionnaires, checklists, and related measures probe auditory behaviors related to academic achievement, listening skills, and communication. At this time, there is no universally accepted method of screening for CAPD. </a:t>
            </a:r>
          </a:p>
          <a:p>
            <a:pPr>
              <a:lnSpc>
                <a:spcPct val="80000"/>
              </a:lnSpc>
              <a:buFontTx/>
              <a:buBlip>
                <a:blip r:embed="rId3"/>
              </a:buBlip>
            </a:pPr>
            <a:endParaRPr lang="en-US" sz="1800" i="1" dirty="0">
              <a:solidFill>
                <a:schemeClr val="tx1"/>
              </a:solidFill>
            </a:endParaRPr>
          </a:p>
          <a:p>
            <a:pPr>
              <a:lnSpc>
                <a:spcPct val="80000"/>
              </a:lnSpc>
              <a:buFontTx/>
              <a:buBlip>
                <a:blip r:embed="rId3"/>
              </a:buBlip>
            </a:pPr>
            <a:r>
              <a:rPr lang="en-US" sz="1800" i="1" dirty="0">
                <a:solidFill>
                  <a:schemeClr val="tx1"/>
                </a:solidFill>
              </a:rPr>
              <a:t>There remains a need for valid and efficient screening tools for this purpose. It is important to emphasize that screening tools should not be used for diagnostic purposes</a:t>
            </a:r>
            <a:r>
              <a:rPr lang="en-US" sz="1800" dirty="0">
                <a:solidFill>
                  <a:schemeClr val="tx1"/>
                </a:solidFill>
              </a:rPr>
              <a:t>.</a:t>
            </a:r>
            <a:endParaRPr lang="en-US" sz="1800" dirty="0">
              <a:solidFill>
                <a:schemeClr val="tx1"/>
              </a:solidFill>
              <a:hlinkClick r:id="" action="ppaction://noaction"/>
            </a:endParaRPr>
          </a:p>
          <a:p>
            <a:pPr>
              <a:lnSpc>
                <a:spcPct val="80000"/>
              </a:lnSpc>
              <a:buFontTx/>
              <a:buNone/>
            </a:pPr>
            <a:endParaRPr lang="en-US" sz="1800" b="1" dirty="0">
              <a:solidFill>
                <a:schemeClr val="tx1"/>
              </a:solidFill>
            </a:endParaRPr>
          </a:p>
          <a:p>
            <a:pPr>
              <a:lnSpc>
                <a:spcPct val="80000"/>
              </a:lnSpc>
            </a:pPr>
            <a:endParaRPr lang="en-US" sz="1800" b="1" dirty="0">
              <a:solidFill>
                <a:schemeClr val="tx1"/>
              </a:solidFill>
            </a:endParaRPr>
          </a:p>
          <a:p>
            <a:pPr>
              <a:lnSpc>
                <a:spcPct val="80000"/>
              </a:lnSpc>
            </a:pPr>
            <a:endParaRPr lang="en-US" sz="1800" dirty="0">
              <a:solidFill>
                <a:schemeClr val="tx1"/>
              </a:solidFill>
            </a:endParaRPr>
          </a:p>
        </p:txBody>
      </p:sp>
      <p:sp>
        <p:nvSpPr>
          <p:cNvPr id="3" name="Slide Number Placeholder 5"/>
          <p:cNvSpPr>
            <a:spLocks noGrp="1"/>
          </p:cNvSpPr>
          <p:nvPr>
            <p:ph type="sldNum" sz="quarter" idx="12"/>
          </p:nvPr>
        </p:nvSpPr>
        <p:spPr/>
        <p:txBody>
          <a:bodyPr/>
          <a:lstStyle/>
          <a:p>
            <a:fld id="{F384AA15-C5F9-4048-86E3-3947C1CDBDF3}" type="slidenum">
              <a:rPr lang="en-US"/>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457200" y="381000"/>
            <a:ext cx="8229600" cy="6324600"/>
          </a:xfrm>
        </p:spPr>
        <p:txBody>
          <a:bodyPr/>
          <a:lstStyle/>
          <a:p>
            <a:pPr>
              <a:lnSpc>
                <a:spcPct val="80000"/>
              </a:lnSpc>
              <a:buFontTx/>
              <a:buNone/>
            </a:pPr>
            <a:r>
              <a:rPr lang="en-US" sz="1600" b="1" dirty="0">
                <a:solidFill>
                  <a:schemeClr val="tx1"/>
                </a:solidFill>
              </a:rPr>
              <a:t>The CAPD Case History</a:t>
            </a:r>
            <a:endParaRPr lang="en-US" sz="1600" dirty="0">
              <a:solidFill>
                <a:schemeClr val="tx1"/>
              </a:solidFill>
            </a:endParaRPr>
          </a:p>
          <a:p>
            <a:pPr>
              <a:lnSpc>
                <a:spcPct val="80000"/>
              </a:lnSpc>
            </a:pPr>
            <a:endParaRPr lang="en-US" sz="1600" dirty="0">
              <a:solidFill>
                <a:schemeClr val="tx1"/>
              </a:solidFill>
            </a:endParaRPr>
          </a:p>
          <a:p>
            <a:pPr>
              <a:lnSpc>
                <a:spcPct val="80000"/>
              </a:lnSpc>
              <a:buFontTx/>
              <a:buBlip>
                <a:blip r:embed="rId3"/>
              </a:buBlip>
            </a:pPr>
            <a:r>
              <a:rPr lang="en-US" sz="1600" i="1" dirty="0">
                <a:solidFill>
                  <a:schemeClr val="tx1"/>
                </a:solidFill>
              </a:rPr>
              <a:t>The importance of the case history for diagnosis and treatment/management cannot be overstated. The information obtained can help determine the nature and type of disorder, as well as its impact and functional ramifications. </a:t>
            </a:r>
          </a:p>
          <a:p>
            <a:pPr>
              <a:lnSpc>
                <a:spcPct val="80000"/>
              </a:lnSpc>
              <a:buFontTx/>
              <a:buBlip>
                <a:blip r:embed="rId3"/>
              </a:buBlip>
            </a:pPr>
            <a:endParaRPr lang="en-US" sz="1600" i="1" dirty="0">
              <a:solidFill>
                <a:schemeClr val="tx1"/>
              </a:solidFill>
            </a:endParaRPr>
          </a:p>
          <a:p>
            <a:pPr>
              <a:lnSpc>
                <a:spcPct val="80000"/>
              </a:lnSpc>
              <a:buFontTx/>
              <a:buBlip>
                <a:blip r:embed="rId3"/>
              </a:buBlip>
            </a:pPr>
            <a:r>
              <a:rPr lang="en-US" sz="1600" i="1" dirty="0">
                <a:solidFill>
                  <a:schemeClr val="tx1"/>
                </a:solidFill>
              </a:rPr>
              <a:t>The history should include information on the subject's family/genetic history; </a:t>
            </a:r>
          </a:p>
          <a:p>
            <a:pPr>
              <a:lnSpc>
                <a:spcPct val="80000"/>
              </a:lnSpc>
              <a:buClr>
                <a:schemeClr val="tx1"/>
              </a:buClr>
              <a:buFont typeface="Wingdings" pitchFamily="2" charset="2"/>
              <a:buChar char="ü"/>
            </a:pPr>
            <a:r>
              <a:rPr lang="en-US" sz="1600" i="1" dirty="0">
                <a:solidFill>
                  <a:schemeClr val="tx1"/>
                </a:solidFill>
              </a:rPr>
              <a:t>pre-, </a:t>
            </a:r>
            <a:r>
              <a:rPr lang="en-US" sz="1600" i="1" dirty="0" err="1">
                <a:solidFill>
                  <a:schemeClr val="tx1"/>
                </a:solidFill>
              </a:rPr>
              <a:t>peri</a:t>
            </a:r>
            <a:r>
              <a:rPr lang="en-US" sz="1600" i="1" dirty="0">
                <a:solidFill>
                  <a:schemeClr val="tx1"/>
                </a:solidFill>
              </a:rPr>
              <a:t>-, and postnatal course; </a:t>
            </a:r>
          </a:p>
          <a:p>
            <a:pPr>
              <a:lnSpc>
                <a:spcPct val="80000"/>
              </a:lnSpc>
              <a:buClr>
                <a:schemeClr val="tx1"/>
              </a:buClr>
              <a:buFont typeface="Wingdings" pitchFamily="2" charset="2"/>
              <a:buChar char="ü"/>
            </a:pPr>
            <a:r>
              <a:rPr lang="en-US" sz="1600" i="1" dirty="0">
                <a:solidFill>
                  <a:schemeClr val="tx1"/>
                </a:solidFill>
              </a:rPr>
              <a:t>health status (medications and other medical history); </a:t>
            </a:r>
          </a:p>
          <a:p>
            <a:pPr>
              <a:lnSpc>
                <a:spcPct val="80000"/>
              </a:lnSpc>
              <a:buClr>
                <a:schemeClr val="tx1"/>
              </a:buClr>
              <a:buFont typeface="Wingdings" pitchFamily="2" charset="2"/>
              <a:buChar char="ü"/>
            </a:pPr>
            <a:r>
              <a:rPr lang="en-US" sz="1600" i="1" dirty="0">
                <a:solidFill>
                  <a:schemeClr val="tx1"/>
                </a:solidFill>
              </a:rPr>
              <a:t>communication, </a:t>
            </a:r>
          </a:p>
          <a:p>
            <a:pPr>
              <a:lnSpc>
                <a:spcPct val="80000"/>
              </a:lnSpc>
              <a:buClr>
                <a:schemeClr val="tx1"/>
              </a:buClr>
              <a:buFont typeface="Wingdings" pitchFamily="2" charset="2"/>
              <a:buChar char="ü"/>
            </a:pPr>
            <a:r>
              <a:rPr lang="en-US" sz="1600" i="1" dirty="0">
                <a:solidFill>
                  <a:schemeClr val="tx1"/>
                </a:solidFill>
              </a:rPr>
              <a:t>listening, and </a:t>
            </a:r>
          </a:p>
          <a:p>
            <a:pPr>
              <a:lnSpc>
                <a:spcPct val="80000"/>
              </a:lnSpc>
              <a:buClr>
                <a:schemeClr val="tx1"/>
              </a:buClr>
              <a:buFont typeface="Wingdings" pitchFamily="2" charset="2"/>
              <a:buChar char="ü"/>
            </a:pPr>
            <a:r>
              <a:rPr lang="en-US" sz="1600" i="1" dirty="0">
                <a:solidFill>
                  <a:schemeClr val="tx1"/>
                </a:solidFill>
              </a:rPr>
              <a:t>auditory behavior; </a:t>
            </a:r>
          </a:p>
          <a:p>
            <a:pPr>
              <a:lnSpc>
                <a:spcPct val="80000"/>
              </a:lnSpc>
              <a:buClr>
                <a:schemeClr val="tx1"/>
              </a:buClr>
              <a:buFont typeface="Wingdings" pitchFamily="2" charset="2"/>
              <a:buChar char="ü"/>
            </a:pPr>
            <a:r>
              <a:rPr lang="en-US" sz="1600" i="1" dirty="0">
                <a:solidFill>
                  <a:schemeClr val="tx1"/>
                </a:solidFill>
              </a:rPr>
              <a:t>psychological factors; </a:t>
            </a:r>
          </a:p>
          <a:p>
            <a:pPr>
              <a:lnSpc>
                <a:spcPct val="80000"/>
              </a:lnSpc>
              <a:buClr>
                <a:schemeClr val="tx1"/>
              </a:buClr>
              <a:buFont typeface="Wingdings" pitchFamily="2" charset="2"/>
              <a:buChar char="ü"/>
            </a:pPr>
            <a:r>
              <a:rPr lang="en-US" sz="1600" i="1" dirty="0">
                <a:solidFill>
                  <a:schemeClr val="tx1"/>
                </a:solidFill>
              </a:rPr>
              <a:t>educational achievement; </a:t>
            </a:r>
          </a:p>
          <a:p>
            <a:pPr>
              <a:lnSpc>
                <a:spcPct val="80000"/>
              </a:lnSpc>
              <a:buClr>
                <a:schemeClr val="tx1"/>
              </a:buClr>
              <a:buFont typeface="Wingdings" pitchFamily="2" charset="2"/>
              <a:buChar char="ü"/>
            </a:pPr>
            <a:r>
              <a:rPr lang="en-US" sz="1600" i="1" dirty="0">
                <a:solidFill>
                  <a:schemeClr val="tx1"/>
                </a:solidFill>
              </a:rPr>
              <a:t>social development; </a:t>
            </a:r>
          </a:p>
          <a:p>
            <a:pPr>
              <a:lnSpc>
                <a:spcPct val="80000"/>
              </a:lnSpc>
              <a:buClr>
                <a:schemeClr val="tx1"/>
              </a:buClr>
              <a:buFont typeface="Wingdings" pitchFamily="2" charset="2"/>
              <a:buChar char="ü"/>
            </a:pPr>
            <a:r>
              <a:rPr lang="en-US" sz="1600" i="1" dirty="0">
                <a:solidFill>
                  <a:schemeClr val="tx1"/>
                </a:solidFill>
              </a:rPr>
              <a:t>cultural and linguistic background; and </a:t>
            </a:r>
          </a:p>
          <a:p>
            <a:pPr>
              <a:lnSpc>
                <a:spcPct val="80000"/>
              </a:lnSpc>
              <a:buClr>
                <a:schemeClr val="tx1"/>
              </a:buClr>
              <a:buFont typeface="Wingdings" pitchFamily="2" charset="2"/>
              <a:buChar char="ü"/>
            </a:pPr>
            <a:r>
              <a:rPr lang="en-US" sz="1600" i="1" dirty="0">
                <a:solidFill>
                  <a:schemeClr val="tx1"/>
                </a:solidFill>
              </a:rPr>
              <a:t>prior related therapies and </a:t>
            </a:r>
          </a:p>
          <a:p>
            <a:pPr>
              <a:lnSpc>
                <a:spcPct val="80000"/>
              </a:lnSpc>
              <a:buClr>
                <a:schemeClr val="tx1"/>
              </a:buClr>
              <a:buFont typeface="Wingdings" pitchFamily="2" charset="2"/>
              <a:buChar char="ü"/>
            </a:pPr>
            <a:r>
              <a:rPr lang="en-US" sz="1600" i="1" dirty="0">
                <a:solidFill>
                  <a:schemeClr val="tx1"/>
                </a:solidFill>
              </a:rPr>
              <a:t>current treatments. </a:t>
            </a:r>
          </a:p>
          <a:p>
            <a:pPr>
              <a:lnSpc>
                <a:spcPct val="80000"/>
              </a:lnSpc>
              <a:buFontTx/>
              <a:buBlip>
                <a:blip r:embed="rId3"/>
              </a:buBlip>
            </a:pPr>
            <a:endParaRPr lang="en-US" sz="1600" i="1" dirty="0">
              <a:solidFill>
                <a:schemeClr val="tx1"/>
              </a:solidFill>
            </a:endParaRPr>
          </a:p>
          <a:p>
            <a:pPr>
              <a:lnSpc>
                <a:spcPct val="80000"/>
              </a:lnSpc>
              <a:buFontTx/>
              <a:buBlip>
                <a:blip r:embed="rId3"/>
              </a:buBlip>
            </a:pPr>
            <a:r>
              <a:rPr lang="en-US" sz="1600" i="1" dirty="0">
                <a:solidFill>
                  <a:schemeClr val="tx1"/>
                </a:solidFill>
              </a:rPr>
              <a:t>The history may be obtained through direct interview of the child or adult being tested, his or her family member, or another informant responsible for the individual, as well as through self-assessment protocols. Regardless of how this information is obtained, it needs to be reviewed carefully prior to the diagnostic examination.</a:t>
            </a:r>
          </a:p>
          <a:p>
            <a:pPr>
              <a:lnSpc>
                <a:spcPct val="80000"/>
              </a:lnSpc>
              <a:buFontTx/>
              <a:buNone/>
            </a:pPr>
            <a:endParaRPr lang="en-US" sz="1600" i="1" dirty="0">
              <a:solidFill>
                <a:schemeClr val="tx1"/>
              </a:solidFill>
            </a:endParaRPr>
          </a:p>
        </p:txBody>
      </p:sp>
      <p:sp>
        <p:nvSpPr>
          <p:cNvPr id="3" name="Slide Number Placeholder 5"/>
          <p:cNvSpPr>
            <a:spLocks noGrp="1"/>
          </p:cNvSpPr>
          <p:nvPr>
            <p:ph type="sldNum" sz="quarter" idx="12"/>
          </p:nvPr>
        </p:nvSpPr>
        <p:spPr/>
        <p:txBody>
          <a:bodyPr/>
          <a:lstStyle/>
          <a:p>
            <a:fld id="{C5931F03-C2F4-475A-A157-9D046651E70B}" type="slidenum">
              <a:rPr lang="en-US"/>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457200" y="457200"/>
            <a:ext cx="8229600" cy="6096000"/>
          </a:xfrm>
        </p:spPr>
        <p:txBody>
          <a:bodyPr/>
          <a:lstStyle/>
          <a:p>
            <a:pPr>
              <a:lnSpc>
                <a:spcPct val="80000"/>
              </a:lnSpc>
              <a:buFontTx/>
              <a:buNone/>
            </a:pPr>
            <a:r>
              <a:rPr lang="en-US" sz="2000" dirty="0">
                <a:solidFill>
                  <a:schemeClr val="tx1"/>
                </a:solidFill>
              </a:rPr>
              <a:t>DIAGNOSIS OF CAPD:</a:t>
            </a:r>
          </a:p>
          <a:p>
            <a:pPr>
              <a:lnSpc>
                <a:spcPct val="80000"/>
              </a:lnSpc>
            </a:pPr>
            <a:endParaRPr lang="en-US" sz="2000" dirty="0">
              <a:solidFill>
                <a:schemeClr val="tx1"/>
              </a:solidFill>
            </a:endParaRPr>
          </a:p>
          <a:p>
            <a:pPr>
              <a:lnSpc>
                <a:spcPct val="80000"/>
              </a:lnSpc>
            </a:pPr>
            <a:endParaRPr lang="en-US" sz="2000" dirty="0">
              <a:solidFill>
                <a:schemeClr val="tx1"/>
              </a:solidFill>
            </a:endParaRPr>
          </a:p>
          <a:p>
            <a:pPr>
              <a:lnSpc>
                <a:spcPct val="80000"/>
              </a:lnSpc>
              <a:buFontTx/>
              <a:buBlip>
                <a:blip r:embed="rId3"/>
              </a:buBlip>
            </a:pPr>
            <a:r>
              <a:rPr lang="en-US" sz="2000" i="1" dirty="0">
                <a:solidFill>
                  <a:schemeClr val="tx1"/>
                </a:solidFill>
              </a:rPr>
              <a:t>Because of the individuality of brain organization and the conditions that affect such organization, CAPD can affect individuals differently. </a:t>
            </a:r>
          </a:p>
          <a:p>
            <a:pPr>
              <a:lnSpc>
                <a:spcPct val="80000"/>
              </a:lnSpc>
              <a:buFontTx/>
              <a:buBlip>
                <a:blip r:embed="rId3"/>
              </a:buBlip>
            </a:pPr>
            <a:endParaRPr lang="en-US" sz="2000" i="1" dirty="0">
              <a:solidFill>
                <a:schemeClr val="tx1"/>
              </a:solidFill>
            </a:endParaRPr>
          </a:p>
          <a:p>
            <a:pPr>
              <a:lnSpc>
                <a:spcPct val="80000"/>
              </a:lnSpc>
              <a:buFontTx/>
              <a:buBlip>
                <a:blip r:embed="rId3"/>
              </a:buBlip>
            </a:pPr>
            <a:r>
              <a:rPr lang="en-US" sz="2000" i="1" dirty="0">
                <a:solidFill>
                  <a:schemeClr val="tx1"/>
                </a:solidFill>
              </a:rPr>
              <a:t>Hence, an individual approach must be taken for the selection of diagnostic measures and the interpretation of results. </a:t>
            </a:r>
          </a:p>
          <a:p>
            <a:pPr>
              <a:lnSpc>
                <a:spcPct val="80000"/>
              </a:lnSpc>
              <a:buFontTx/>
              <a:buBlip>
                <a:blip r:embed="rId3"/>
              </a:buBlip>
            </a:pPr>
            <a:endParaRPr lang="en-US" sz="2000" i="1" dirty="0">
              <a:solidFill>
                <a:schemeClr val="tx1"/>
              </a:solidFill>
            </a:endParaRPr>
          </a:p>
          <a:p>
            <a:pPr>
              <a:lnSpc>
                <a:spcPct val="80000"/>
              </a:lnSpc>
              <a:buFontTx/>
              <a:buBlip>
                <a:blip r:embed="rId3"/>
              </a:buBlip>
            </a:pPr>
            <a:r>
              <a:rPr lang="en-US" sz="2000" i="1" dirty="0">
                <a:solidFill>
                  <a:schemeClr val="tx1"/>
                </a:solidFill>
              </a:rPr>
              <a:t>Factors such as chronological and developmental age; language age and experience; cognitive abilities, including attention and memory; education; linguistic, cultural, and social background; medications; motivation; decision processes; visual acuity; motor skills; and other variables can influence how a given person performs on behavioral tests. </a:t>
            </a:r>
          </a:p>
          <a:p>
            <a:pPr>
              <a:lnSpc>
                <a:spcPct val="80000"/>
              </a:lnSpc>
              <a:buFontTx/>
              <a:buBlip>
                <a:blip r:embed="rId3"/>
              </a:buBlip>
            </a:pPr>
            <a:endParaRPr lang="en-US" sz="2000" i="1" dirty="0">
              <a:solidFill>
                <a:schemeClr val="tx1"/>
              </a:solidFill>
            </a:endParaRPr>
          </a:p>
          <a:p>
            <a:pPr>
              <a:lnSpc>
                <a:spcPct val="80000"/>
              </a:lnSpc>
              <a:buFontTx/>
              <a:buBlip>
                <a:blip r:embed="rId3"/>
              </a:buBlip>
            </a:pPr>
            <a:r>
              <a:rPr lang="en-US" sz="2000" i="1" dirty="0">
                <a:solidFill>
                  <a:schemeClr val="tx1"/>
                </a:solidFill>
              </a:rPr>
              <a:t>Many of these variables also may influence outcomes of some electrophysiological procedures as well. </a:t>
            </a:r>
          </a:p>
          <a:p>
            <a:pPr>
              <a:lnSpc>
                <a:spcPct val="80000"/>
              </a:lnSpc>
              <a:buFontTx/>
              <a:buBlip>
                <a:blip r:embed="rId3"/>
              </a:buBlip>
            </a:pPr>
            <a:endParaRPr lang="en-US" sz="2000" i="1" dirty="0">
              <a:solidFill>
                <a:schemeClr val="tx1"/>
              </a:solidFill>
            </a:endParaRPr>
          </a:p>
        </p:txBody>
      </p:sp>
      <p:sp>
        <p:nvSpPr>
          <p:cNvPr id="3" name="Slide Number Placeholder 5"/>
          <p:cNvSpPr>
            <a:spLocks noGrp="1"/>
          </p:cNvSpPr>
          <p:nvPr>
            <p:ph type="sldNum" sz="quarter" idx="12"/>
          </p:nvPr>
        </p:nvSpPr>
        <p:spPr/>
        <p:txBody>
          <a:bodyPr/>
          <a:lstStyle/>
          <a:p>
            <a:fld id="{1C84EE35-4DB6-4A03-A831-0543800A62FF}" type="slidenum">
              <a:rPr lang="en-US"/>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idx="1"/>
          </p:nvPr>
        </p:nvSpPr>
        <p:spPr>
          <a:xfrm>
            <a:off x="457200" y="838200"/>
            <a:ext cx="8229600" cy="5287963"/>
          </a:xfrm>
        </p:spPr>
        <p:txBody>
          <a:bodyPr/>
          <a:lstStyle/>
          <a:p>
            <a:pPr>
              <a:lnSpc>
                <a:spcPct val="80000"/>
              </a:lnSpc>
              <a:buFontTx/>
              <a:buBlip>
                <a:blip r:embed="rId3"/>
              </a:buBlip>
            </a:pPr>
            <a:r>
              <a:rPr lang="en-US" sz="2000" i="1" dirty="0">
                <a:solidFill>
                  <a:schemeClr val="tx1"/>
                </a:solidFill>
              </a:rPr>
              <a:t>Audiologists should consider the language, cognitive, and other non-auditory demands of the auditory tasks in selecting a central auditory diagnostic test battery.</a:t>
            </a:r>
          </a:p>
          <a:p>
            <a:pPr>
              <a:lnSpc>
                <a:spcPct val="80000"/>
              </a:lnSpc>
              <a:buFontTx/>
              <a:buBlip>
                <a:blip r:embed="rId3"/>
              </a:buBlip>
            </a:pPr>
            <a:endParaRPr lang="en-US" sz="2000" i="1" dirty="0">
              <a:solidFill>
                <a:schemeClr val="tx1"/>
              </a:solidFill>
            </a:endParaRPr>
          </a:p>
          <a:p>
            <a:pPr>
              <a:lnSpc>
                <a:spcPct val="80000"/>
              </a:lnSpc>
              <a:buFontTx/>
              <a:buBlip>
                <a:blip r:embed="rId3"/>
              </a:buBlip>
            </a:pPr>
            <a:r>
              <a:rPr lang="en-US" sz="2000" i="1" dirty="0">
                <a:solidFill>
                  <a:schemeClr val="tx1"/>
                </a:solidFill>
              </a:rPr>
              <a:t>The purpose of a central auditory diagnostic test battery is to examine the integrity of the CANS, and to determine the presence of a (C)APD and describe its parameters. To do this, the audiologist should examine a variety of auditory performance areas. </a:t>
            </a:r>
          </a:p>
          <a:p>
            <a:pPr>
              <a:lnSpc>
                <a:spcPct val="80000"/>
              </a:lnSpc>
              <a:buFontTx/>
              <a:buBlip>
                <a:blip r:embed="rId3"/>
              </a:buBlip>
            </a:pPr>
            <a:endParaRPr lang="en-US" sz="2000" i="1" dirty="0">
              <a:solidFill>
                <a:schemeClr val="tx1"/>
              </a:solidFill>
            </a:endParaRPr>
          </a:p>
          <a:p>
            <a:pPr>
              <a:lnSpc>
                <a:spcPct val="80000"/>
              </a:lnSpc>
              <a:buFontTx/>
              <a:buBlip>
                <a:blip r:embed="rId3"/>
              </a:buBlip>
            </a:pPr>
            <a:r>
              <a:rPr lang="en-US" sz="2000" i="1" dirty="0">
                <a:solidFill>
                  <a:schemeClr val="tx1"/>
                </a:solidFill>
              </a:rPr>
              <a:t>With children, the </a:t>
            </a:r>
            <a:r>
              <a:rPr lang="en-US" sz="2000" i="1" dirty="0" err="1">
                <a:solidFill>
                  <a:schemeClr val="tx1"/>
                </a:solidFill>
              </a:rPr>
              <a:t>neuromaturational</a:t>
            </a:r>
            <a:r>
              <a:rPr lang="en-US" sz="2000" i="1" dirty="0">
                <a:solidFill>
                  <a:schemeClr val="tx1"/>
                </a:solidFill>
              </a:rPr>
              <a:t> status of the auditory nervous system should be considered. For both children and adults, consideration should be given to possible or confirmed neurologic site of dysfunction, especially in cases of known neurological disorder. </a:t>
            </a:r>
          </a:p>
          <a:p>
            <a:pPr>
              <a:lnSpc>
                <a:spcPct val="80000"/>
              </a:lnSpc>
              <a:buFontTx/>
              <a:buBlip>
                <a:blip r:embed="rId3"/>
              </a:buBlip>
            </a:pPr>
            <a:endParaRPr lang="en-US" sz="2000" i="1" dirty="0">
              <a:solidFill>
                <a:schemeClr val="tx1"/>
              </a:solidFill>
            </a:endParaRPr>
          </a:p>
          <a:p>
            <a:pPr>
              <a:lnSpc>
                <a:spcPct val="80000"/>
              </a:lnSpc>
              <a:buFontTx/>
              <a:buBlip>
                <a:blip r:embed="rId3"/>
              </a:buBlip>
            </a:pPr>
            <a:r>
              <a:rPr lang="en-US" sz="2000" i="1" dirty="0">
                <a:solidFill>
                  <a:schemeClr val="tx1"/>
                </a:solidFill>
              </a:rPr>
              <a:t>Thus, a central auditory test battery should provide information about both developmental and acquired disorders of the central auditory system.</a:t>
            </a:r>
          </a:p>
          <a:p>
            <a:pPr>
              <a:lnSpc>
                <a:spcPct val="80000"/>
              </a:lnSpc>
            </a:pPr>
            <a:endParaRPr lang="en-US" sz="2000" i="1" dirty="0">
              <a:solidFill>
                <a:schemeClr val="tx1"/>
              </a:solidFill>
            </a:endParaRPr>
          </a:p>
          <a:p>
            <a:pPr>
              <a:lnSpc>
                <a:spcPct val="80000"/>
              </a:lnSpc>
            </a:pPr>
            <a:endParaRPr lang="en-US" sz="2000" i="1" dirty="0">
              <a:solidFill>
                <a:schemeClr val="tx1"/>
              </a:solidFill>
            </a:endParaRPr>
          </a:p>
        </p:txBody>
      </p:sp>
      <p:sp>
        <p:nvSpPr>
          <p:cNvPr id="3" name="Slide Number Placeholder 5"/>
          <p:cNvSpPr>
            <a:spLocks noGrp="1"/>
          </p:cNvSpPr>
          <p:nvPr>
            <p:ph type="sldNum" sz="quarter" idx="12"/>
          </p:nvPr>
        </p:nvSpPr>
        <p:spPr/>
        <p:txBody>
          <a:bodyPr/>
          <a:lstStyle/>
          <a:p>
            <a:fld id="{020DF302-6A1D-4628-BD54-5E8505ACC327}" type="slidenum">
              <a:rPr lang="en-US"/>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57200" y="457200"/>
            <a:ext cx="8229600" cy="6019800"/>
          </a:xfrm>
        </p:spPr>
        <p:txBody>
          <a:bodyPr/>
          <a:lstStyle/>
          <a:p>
            <a:pPr>
              <a:lnSpc>
                <a:spcPct val="80000"/>
              </a:lnSpc>
              <a:buFontTx/>
              <a:buNone/>
            </a:pPr>
            <a:r>
              <a:rPr lang="en-US" sz="1800" b="1" dirty="0">
                <a:solidFill>
                  <a:schemeClr val="tx1"/>
                </a:solidFill>
              </a:rPr>
              <a:t>Test Principles :</a:t>
            </a:r>
          </a:p>
          <a:p>
            <a:pPr>
              <a:lnSpc>
                <a:spcPct val="80000"/>
              </a:lnSpc>
              <a:buFontTx/>
              <a:buNone/>
            </a:pPr>
            <a:endParaRPr lang="en-US" sz="1800" b="1" dirty="0">
              <a:solidFill>
                <a:schemeClr val="tx1"/>
              </a:solidFill>
            </a:endParaRPr>
          </a:p>
          <a:p>
            <a:pPr>
              <a:lnSpc>
                <a:spcPct val="80000"/>
              </a:lnSpc>
              <a:buFontTx/>
              <a:buNone/>
            </a:pPr>
            <a:r>
              <a:rPr lang="en-US" sz="1800" dirty="0">
                <a:solidFill>
                  <a:schemeClr val="tx1"/>
                </a:solidFill>
              </a:rPr>
              <a:t>The following principles should be applied when determining the composition of a central auditory test battery. These principles are inherent throughout much of the literature. </a:t>
            </a:r>
          </a:p>
          <a:p>
            <a:pPr>
              <a:lnSpc>
                <a:spcPct val="80000"/>
              </a:lnSpc>
            </a:pPr>
            <a:endParaRPr lang="en-US" sz="1800" dirty="0">
              <a:solidFill>
                <a:schemeClr val="tx1"/>
              </a:solidFill>
            </a:endParaRPr>
          </a:p>
          <a:p>
            <a:pPr>
              <a:lnSpc>
                <a:spcPct val="80000"/>
              </a:lnSpc>
            </a:pPr>
            <a:r>
              <a:rPr lang="en-US" sz="1800" dirty="0">
                <a:solidFill>
                  <a:schemeClr val="tx1"/>
                </a:solidFill>
              </a:rPr>
              <a:t>The test battery process should not be test driven; rather, it should be motivated by the referring complaint and the relevant information available to the audiologist.</a:t>
            </a:r>
          </a:p>
          <a:p>
            <a:pPr>
              <a:lnSpc>
                <a:spcPct val="80000"/>
              </a:lnSpc>
            </a:pPr>
            <a:endParaRPr lang="en-US" sz="1800" dirty="0">
              <a:solidFill>
                <a:schemeClr val="tx1"/>
              </a:solidFill>
            </a:endParaRPr>
          </a:p>
          <a:p>
            <a:pPr>
              <a:lnSpc>
                <a:spcPct val="80000"/>
              </a:lnSpc>
            </a:pPr>
            <a:r>
              <a:rPr lang="en-US" sz="1800" dirty="0">
                <a:solidFill>
                  <a:schemeClr val="tx1"/>
                </a:solidFill>
              </a:rPr>
              <a:t>Tests with good reliability and validity that also demonstrate high sensitivity, specificity, and efficiency should be selected.</a:t>
            </a:r>
          </a:p>
          <a:p>
            <a:pPr>
              <a:lnSpc>
                <a:spcPct val="80000"/>
              </a:lnSpc>
            </a:pPr>
            <a:endParaRPr lang="en-US" sz="1800" dirty="0">
              <a:solidFill>
                <a:schemeClr val="tx1"/>
              </a:solidFill>
            </a:endParaRPr>
          </a:p>
          <a:p>
            <a:pPr>
              <a:lnSpc>
                <a:spcPct val="80000"/>
              </a:lnSpc>
            </a:pPr>
            <a:r>
              <a:rPr lang="en-US" sz="1800" dirty="0">
                <a:solidFill>
                  <a:schemeClr val="tx1"/>
                </a:solidFill>
              </a:rPr>
              <a:t>A central auditory test battery should include measures that examine different central processes.</a:t>
            </a:r>
          </a:p>
          <a:p>
            <a:pPr>
              <a:lnSpc>
                <a:spcPct val="80000"/>
              </a:lnSpc>
            </a:pPr>
            <a:endParaRPr lang="en-US" sz="1800" dirty="0">
              <a:solidFill>
                <a:schemeClr val="tx1"/>
              </a:solidFill>
            </a:endParaRPr>
          </a:p>
          <a:p>
            <a:pPr>
              <a:lnSpc>
                <a:spcPct val="80000"/>
              </a:lnSpc>
            </a:pPr>
            <a:r>
              <a:rPr lang="en-US" sz="1800" dirty="0">
                <a:solidFill>
                  <a:schemeClr val="tx1"/>
                </a:solidFill>
              </a:rPr>
              <a:t>Tests generally should include both nonverbal (e.g., tones, clicks, and complex wave-forms) and verbal stimuli to examine different aspects of auditory processing and different levels of the auditory nervous system. </a:t>
            </a:r>
          </a:p>
          <a:p>
            <a:pPr>
              <a:lnSpc>
                <a:spcPct val="80000"/>
              </a:lnSpc>
            </a:pPr>
            <a:endParaRPr lang="en-US" sz="1800" dirty="0">
              <a:solidFill>
                <a:schemeClr val="tx1"/>
              </a:solidFill>
            </a:endParaRPr>
          </a:p>
          <a:p>
            <a:pPr>
              <a:lnSpc>
                <a:spcPct val="80000"/>
              </a:lnSpc>
            </a:pPr>
            <a:r>
              <a:rPr lang="en-US" sz="1800" dirty="0">
                <a:solidFill>
                  <a:schemeClr val="tx1"/>
                </a:solidFill>
              </a:rPr>
              <a:t>Unless tests incorporating verbal stimuli are available in the individual's native language, evaluation may require reliance on nonverbal stimuli.</a:t>
            </a:r>
          </a:p>
        </p:txBody>
      </p:sp>
      <p:sp>
        <p:nvSpPr>
          <p:cNvPr id="3" name="Slide Number Placeholder 5"/>
          <p:cNvSpPr>
            <a:spLocks noGrp="1"/>
          </p:cNvSpPr>
          <p:nvPr>
            <p:ph type="sldNum" sz="quarter" idx="12"/>
          </p:nvPr>
        </p:nvSpPr>
        <p:spPr/>
        <p:txBody>
          <a:bodyPr/>
          <a:lstStyle/>
          <a:p>
            <a:fld id="{E9863525-A9EA-4912-A746-F0A6E7CFE01E}" type="slidenum">
              <a:rPr lang="en-US"/>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381000" y="914400"/>
            <a:ext cx="8229600" cy="5715000"/>
          </a:xfrm>
        </p:spPr>
        <p:txBody>
          <a:bodyPr/>
          <a:lstStyle/>
          <a:p>
            <a:pPr>
              <a:lnSpc>
                <a:spcPct val="80000"/>
              </a:lnSpc>
              <a:buFontTx/>
              <a:buBlip>
                <a:blip r:embed="rId3"/>
              </a:buBlip>
            </a:pPr>
            <a:r>
              <a:rPr lang="en-US" sz="2000" dirty="0">
                <a:solidFill>
                  <a:schemeClr val="tx1"/>
                </a:solidFill>
              </a:rPr>
              <a:t>The audiologist should be sensitive to attributes of the individual. Attributes may include:</a:t>
            </a:r>
          </a:p>
          <a:p>
            <a:pPr>
              <a:lnSpc>
                <a:spcPct val="80000"/>
              </a:lnSpc>
              <a:buFontTx/>
              <a:buNone/>
            </a:pPr>
            <a:endParaRPr lang="en-US" sz="2000" dirty="0">
              <a:solidFill>
                <a:schemeClr val="tx1"/>
              </a:solidFill>
            </a:endParaRPr>
          </a:p>
          <a:p>
            <a:pPr>
              <a:lnSpc>
                <a:spcPct val="80000"/>
              </a:lnSpc>
              <a:buClr>
                <a:schemeClr val="tx1"/>
              </a:buClr>
              <a:buFont typeface="Wingdings" pitchFamily="2" charset="2"/>
              <a:buChar char="ü"/>
            </a:pPr>
            <a:r>
              <a:rPr lang="en-US" sz="2000" dirty="0">
                <a:solidFill>
                  <a:schemeClr val="tx1"/>
                </a:solidFill>
              </a:rPr>
              <a:t>language development, </a:t>
            </a:r>
          </a:p>
          <a:p>
            <a:pPr>
              <a:lnSpc>
                <a:spcPct val="80000"/>
              </a:lnSpc>
              <a:buClr>
                <a:schemeClr val="tx1"/>
              </a:buClr>
              <a:buFont typeface="Wingdings" pitchFamily="2" charset="2"/>
              <a:buChar char="ü"/>
            </a:pPr>
            <a:r>
              <a:rPr lang="en-US" sz="2000" dirty="0">
                <a:solidFill>
                  <a:schemeClr val="tx1"/>
                </a:solidFill>
              </a:rPr>
              <a:t>motivational level, </a:t>
            </a:r>
          </a:p>
          <a:p>
            <a:pPr>
              <a:lnSpc>
                <a:spcPct val="80000"/>
              </a:lnSpc>
              <a:buClr>
                <a:schemeClr val="tx1"/>
              </a:buClr>
              <a:buFont typeface="Wingdings" pitchFamily="2" charset="2"/>
              <a:buChar char="ü"/>
            </a:pPr>
            <a:r>
              <a:rPr lang="en-US" sz="2000" dirty="0">
                <a:solidFill>
                  <a:schemeClr val="tx1"/>
                </a:solidFill>
              </a:rPr>
              <a:t>fatigability, </a:t>
            </a:r>
          </a:p>
          <a:p>
            <a:pPr>
              <a:lnSpc>
                <a:spcPct val="80000"/>
              </a:lnSpc>
              <a:buClr>
                <a:schemeClr val="tx1"/>
              </a:buClr>
              <a:buFont typeface="Wingdings" pitchFamily="2" charset="2"/>
              <a:buChar char="ü"/>
            </a:pPr>
            <a:r>
              <a:rPr lang="en-US" sz="2000" dirty="0">
                <a:solidFill>
                  <a:schemeClr val="tx1"/>
                </a:solidFill>
              </a:rPr>
              <a:t>attention, </a:t>
            </a:r>
          </a:p>
          <a:p>
            <a:pPr>
              <a:lnSpc>
                <a:spcPct val="80000"/>
              </a:lnSpc>
              <a:buClr>
                <a:schemeClr val="tx1"/>
              </a:buClr>
              <a:buFont typeface="Wingdings" pitchFamily="2" charset="2"/>
              <a:buChar char="ü"/>
            </a:pPr>
            <a:r>
              <a:rPr lang="en-US" sz="2000" dirty="0">
                <a:solidFill>
                  <a:schemeClr val="tx1"/>
                </a:solidFill>
              </a:rPr>
              <a:t>cognitive factors,</a:t>
            </a:r>
          </a:p>
          <a:p>
            <a:pPr>
              <a:lnSpc>
                <a:spcPct val="80000"/>
              </a:lnSpc>
              <a:buClr>
                <a:schemeClr val="tx1"/>
              </a:buClr>
              <a:buFont typeface="Wingdings" pitchFamily="2" charset="2"/>
              <a:buChar char="ü"/>
            </a:pPr>
            <a:r>
              <a:rPr lang="en-US" sz="2000" dirty="0">
                <a:solidFill>
                  <a:schemeClr val="tx1"/>
                </a:solidFill>
              </a:rPr>
              <a:t>the influence of mental age, </a:t>
            </a:r>
          </a:p>
          <a:p>
            <a:pPr>
              <a:lnSpc>
                <a:spcPct val="80000"/>
              </a:lnSpc>
              <a:buClr>
                <a:schemeClr val="tx1"/>
              </a:buClr>
              <a:buFont typeface="Wingdings" pitchFamily="2" charset="2"/>
              <a:buChar char="ü"/>
            </a:pPr>
            <a:r>
              <a:rPr lang="en-US" sz="2000" dirty="0">
                <a:solidFill>
                  <a:schemeClr val="tx1"/>
                </a:solidFill>
              </a:rPr>
              <a:t>cultural influences, </a:t>
            </a:r>
          </a:p>
          <a:p>
            <a:pPr>
              <a:lnSpc>
                <a:spcPct val="80000"/>
              </a:lnSpc>
              <a:buClr>
                <a:schemeClr val="tx1"/>
              </a:buClr>
              <a:buFont typeface="Wingdings" pitchFamily="2" charset="2"/>
              <a:buChar char="ü"/>
            </a:pPr>
            <a:r>
              <a:rPr lang="en-US" sz="2000" dirty="0">
                <a:solidFill>
                  <a:schemeClr val="tx1"/>
                </a:solidFill>
              </a:rPr>
              <a:t>native language</a:t>
            </a:r>
          </a:p>
          <a:p>
            <a:pPr>
              <a:lnSpc>
                <a:spcPct val="80000"/>
              </a:lnSpc>
              <a:buClr>
                <a:schemeClr val="tx1"/>
              </a:buClr>
              <a:buFont typeface="Wingdings" pitchFamily="2" charset="2"/>
              <a:buChar char="ü"/>
            </a:pPr>
            <a:r>
              <a:rPr lang="en-US" sz="2000" dirty="0">
                <a:solidFill>
                  <a:schemeClr val="tx1"/>
                </a:solidFill>
              </a:rPr>
              <a:t>socioeconomic factors. </a:t>
            </a:r>
          </a:p>
          <a:p>
            <a:pPr>
              <a:lnSpc>
                <a:spcPct val="80000"/>
              </a:lnSpc>
              <a:buFontTx/>
              <a:buNone/>
            </a:pPr>
            <a:endParaRPr lang="en-US" sz="2000" dirty="0">
              <a:solidFill>
                <a:schemeClr val="tx1"/>
              </a:solidFill>
            </a:endParaRPr>
          </a:p>
          <a:p>
            <a:pPr>
              <a:lnSpc>
                <a:spcPct val="80000"/>
              </a:lnSpc>
            </a:pPr>
            <a:r>
              <a:rPr lang="en-US" sz="2000" dirty="0">
                <a:solidFill>
                  <a:schemeClr val="tx1"/>
                </a:solidFill>
              </a:rPr>
              <a:t>Individuals who are medicated successfully for attention, anxiety, or other disorders that may confound test performance should be tested under the influence of their medication.</a:t>
            </a: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6E62AB0C-5C49-4F7B-AE71-EB10C7E12554}" type="slidenum">
              <a:rPr lang="en-US"/>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idx="1"/>
          </p:nvPr>
        </p:nvSpPr>
        <p:spPr/>
        <p:txBody>
          <a:bodyPr/>
          <a:lstStyle/>
          <a:p>
            <a:pPr>
              <a:lnSpc>
                <a:spcPct val="80000"/>
              </a:lnSpc>
              <a:buFontTx/>
              <a:buBlip>
                <a:blip r:embed="rId3"/>
              </a:buBlip>
            </a:pPr>
            <a:r>
              <a:rPr lang="en-US" sz="2000" dirty="0">
                <a:solidFill>
                  <a:schemeClr val="tx1"/>
                </a:solidFill>
              </a:rPr>
              <a:t>Review the test normative information and background carefully to be sure that the test is appropriate for the individual to be evaluated.</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Be sensitive to the influences of mental age on test outcomes. When testing children below the mental age of 7 years, task difficulty and performance variability render questionable results on behavioral tests of central auditory function</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Informal assessment, including use of screening tools as well as periodic follow-up, is recommended when appropriate tests of central auditory function are not available for younger children or other difficult-to-test populations suspected of having CAPD. </a:t>
            </a: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F9AAF187-8193-4EAF-816D-DE9122388A30}" type="slidenum">
              <a:rPr lang="en-US"/>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457200" y="1371600"/>
            <a:ext cx="8229600" cy="3962400"/>
          </a:xfrm>
        </p:spPr>
        <p:txBody>
          <a:bodyPr/>
          <a:lstStyle/>
          <a:p>
            <a:pPr>
              <a:lnSpc>
                <a:spcPct val="90000"/>
              </a:lnSpc>
              <a:buFontTx/>
              <a:buBlip>
                <a:blip r:embed="rId3"/>
              </a:buBlip>
            </a:pPr>
            <a:r>
              <a:rPr lang="en-US" sz="2400" i="1" dirty="0">
                <a:solidFill>
                  <a:schemeClr val="tx1"/>
                </a:solidFill>
              </a:rPr>
              <a:t>The duration of the test session should be appropriate to the person's attention, motivation, and energy level, and should permit the measurement of a variety of key auditory processes. </a:t>
            </a:r>
          </a:p>
          <a:p>
            <a:pPr>
              <a:lnSpc>
                <a:spcPct val="90000"/>
              </a:lnSpc>
              <a:buFontTx/>
              <a:buBlip>
                <a:blip r:embed="rId3"/>
              </a:buBlip>
            </a:pPr>
            <a:endParaRPr lang="en-US" sz="2400" i="1" dirty="0">
              <a:solidFill>
                <a:schemeClr val="tx1"/>
              </a:solidFill>
            </a:endParaRPr>
          </a:p>
          <a:p>
            <a:pPr>
              <a:lnSpc>
                <a:spcPct val="90000"/>
              </a:lnSpc>
              <a:buFontTx/>
              <a:buBlip>
                <a:blip r:embed="rId3"/>
              </a:buBlip>
            </a:pPr>
            <a:r>
              <a:rPr lang="en-US" sz="2400" i="1" dirty="0">
                <a:solidFill>
                  <a:schemeClr val="tx1"/>
                </a:solidFill>
              </a:rPr>
              <a:t>As with all behavioral tests, it is important that the audiologist continually monitor the individual's level of attention and effort and take steps to maintain a high level of motivation throughout the testing process.</a:t>
            </a:r>
          </a:p>
        </p:txBody>
      </p:sp>
      <p:sp>
        <p:nvSpPr>
          <p:cNvPr id="3" name="Slide Number Placeholder 5"/>
          <p:cNvSpPr>
            <a:spLocks noGrp="1"/>
          </p:cNvSpPr>
          <p:nvPr>
            <p:ph type="sldNum" sz="quarter" idx="12"/>
          </p:nvPr>
        </p:nvSpPr>
        <p:spPr/>
        <p:txBody>
          <a:bodyPr/>
          <a:lstStyle/>
          <a:p>
            <a:fld id="{4F41EB06-F43D-47B8-AE73-499F3A25AE62}" type="slidenum">
              <a:rPr lang="en-US"/>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a:xfrm>
            <a:off x="457200" y="457200"/>
            <a:ext cx="8229600" cy="5668963"/>
          </a:xfrm>
        </p:spPr>
        <p:txBody>
          <a:bodyPr/>
          <a:lstStyle/>
          <a:p>
            <a:pPr>
              <a:lnSpc>
                <a:spcPct val="80000"/>
              </a:lnSpc>
              <a:buFont typeface="Wingdings" pitchFamily="2" charset="2"/>
              <a:buChar char="ü"/>
            </a:pPr>
            <a:r>
              <a:rPr lang="en-US" sz="1800" dirty="0">
                <a:solidFill>
                  <a:schemeClr val="tx1"/>
                </a:solidFill>
              </a:rPr>
              <a:t>SLPs, psychologists, educators, and other professionals should collaborate in the assessment of auditory processing disorders, particularly in cases in which there is evidence of speech and/or language deficits, learning difficulties, or other disorders. The speech-language pathology assessment provides measures of speech and language ability and communicative function, and assists in the differential diagnosis of an auditory processing disorder.</a:t>
            </a:r>
          </a:p>
          <a:p>
            <a:pPr>
              <a:lnSpc>
                <a:spcPct val="80000"/>
              </a:lnSpc>
              <a:buFont typeface="Wingdings" pitchFamily="2" charset="2"/>
              <a:buChar char="ü"/>
            </a:pPr>
            <a:endParaRPr lang="en-US" sz="1800" dirty="0">
              <a:solidFill>
                <a:schemeClr val="tx1"/>
              </a:solidFill>
            </a:endParaRPr>
          </a:p>
          <a:p>
            <a:pPr>
              <a:lnSpc>
                <a:spcPct val="80000"/>
              </a:lnSpc>
              <a:buFont typeface="Wingdings" pitchFamily="2" charset="2"/>
              <a:buChar char="ü"/>
            </a:pPr>
            <a:r>
              <a:rPr lang="en-US" sz="1800" dirty="0">
                <a:solidFill>
                  <a:schemeClr val="tx1"/>
                </a:solidFill>
              </a:rPr>
              <a:t>In cases in which there is suspicion of speech or language impairment, or intellectual, psychological, or other deficits, referral to the appropriate professional(s) should be made. In some cases, this referral should precede CAP testing to ensure accurate interpretation of central auditory results. In some cases, </a:t>
            </a:r>
            <a:r>
              <a:rPr lang="en-US" sz="1800" dirty="0" err="1">
                <a:solidFill>
                  <a:schemeClr val="tx1"/>
                </a:solidFill>
              </a:rPr>
              <a:t>comorbid</a:t>
            </a:r>
            <a:r>
              <a:rPr lang="en-US" sz="1800" dirty="0">
                <a:solidFill>
                  <a:schemeClr val="tx1"/>
                </a:solidFill>
              </a:rPr>
              <a:t> diagnoses will necessarily preclude CAP testing (e.g., significant intellectual deficit, severe hearing loss).</a:t>
            </a:r>
          </a:p>
          <a:p>
            <a:pPr>
              <a:lnSpc>
                <a:spcPct val="80000"/>
              </a:lnSpc>
              <a:buFont typeface="Wingdings" pitchFamily="2" charset="2"/>
              <a:buChar char="ü"/>
            </a:pPr>
            <a:endParaRPr lang="en-US" sz="1800" dirty="0">
              <a:solidFill>
                <a:schemeClr val="tx1"/>
              </a:solidFill>
            </a:endParaRPr>
          </a:p>
          <a:p>
            <a:pPr>
              <a:lnSpc>
                <a:spcPct val="80000"/>
              </a:lnSpc>
              <a:buFont typeface="Wingdings" pitchFamily="2" charset="2"/>
              <a:buChar char="ü"/>
            </a:pPr>
            <a:r>
              <a:rPr lang="en-US" sz="1800" dirty="0">
                <a:solidFill>
                  <a:schemeClr val="tx1"/>
                </a:solidFill>
              </a:rPr>
              <a:t>Test results should be viewed as one part of a multifaceted evaluation of the individual's complaints and symptoms. Examples of other data that should be examined include but are not limited to systematic observation of the individual in daily life activities, self-assessments, and formal and informal assessments conducted by other professionals. In addition, it is important to corroborate test findings by relating them to the individual's primary symptoms or complaints (e.g., difficulty hearing with the left ear vs. the right ear, difficulty understanding rapid speakers, difficulty hearing in backgrounds of competing noise, etc.).</a:t>
            </a:r>
          </a:p>
          <a:p>
            <a:pPr>
              <a:lnSpc>
                <a:spcPct val="80000"/>
              </a:lnSpc>
            </a:pPr>
            <a:endParaRPr lang="en-US" sz="1800" dirty="0">
              <a:solidFill>
                <a:schemeClr val="tx1"/>
              </a:solidFill>
            </a:endParaRPr>
          </a:p>
          <a:p>
            <a:pPr>
              <a:lnSpc>
                <a:spcPct val="80000"/>
              </a:lnSpc>
            </a:pPr>
            <a:endParaRPr lang="en-US" sz="1800" dirty="0">
              <a:solidFill>
                <a:schemeClr val="tx1"/>
              </a:solidFill>
            </a:endParaRPr>
          </a:p>
          <a:p>
            <a:pPr>
              <a:lnSpc>
                <a:spcPct val="80000"/>
              </a:lnSpc>
            </a:pPr>
            <a:endParaRPr lang="en-US" sz="1800" dirty="0">
              <a:solidFill>
                <a:schemeClr val="tx1"/>
              </a:solidFill>
            </a:endParaRPr>
          </a:p>
        </p:txBody>
      </p:sp>
      <p:sp>
        <p:nvSpPr>
          <p:cNvPr id="3" name="Slide Number Placeholder 5"/>
          <p:cNvSpPr>
            <a:spLocks noGrp="1"/>
          </p:cNvSpPr>
          <p:nvPr>
            <p:ph type="sldNum" sz="quarter" idx="12"/>
          </p:nvPr>
        </p:nvSpPr>
        <p:spPr/>
        <p:txBody>
          <a:bodyPr/>
          <a:lstStyle/>
          <a:p>
            <a:fld id="{7F3B43E0-5544-46A9-ABCD-CCE17A5B6E12}" type="slidenum">
              <a:rPr lang="en-US"/>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457200" y="990600"/>
            <a:ext cx="8229600" cy="5135563"/>
          </a:xfrm>
        </p:spPr>
        <p:txBody>
          <a:bodyPr/>
          <a:lstStyle/>
          <a:p>
            <a:pPr marL="660400" indent="-660400">
              <a:lnSpc>
                <a:spcPct val="80000"/>
              </a:lnSpc>
              <a:buFontTx/>
              <a:buAutoNum type="romanLcPeriod"/>
            </a:pPr>
            <a:r>
              <a:rPr lang="en-US" sz="2000" dirty="0">
                <a:solidFill>
                  <a:schemeClr val="tx1"/>
                </a:solidFill>
              </a:rPr>
              <a:t>In many instances peripheral hearing will be normal, but appropriate central testing may identify higher level of disorders.</a:t>
            </a:r>
          </a:p>
          <a:p>
            <a:pPr marL="660400" indent="-660400">
              <a:lnSpc>
                <a:spcPct val="80000"/>
              </a:lnSpc>
              <a:buFontTx/>
              <a:buAutoNum type="romanLcPeriod"/>
            </a:pPr>
            <a:endParaRPr lang="en-US" sz="2000" dirty="0">
              <a:solidFill>
                <a:schemeClr val="tx1"/>
              </a:solidFill>
            </a:endParaRPr>
          </a:p>
          <a:p>
            <a:pPr marL="660400" indent="-660400">
              <a:lnSpc>
                <a:spcPct val="80000"/>
              </a:lnSpc>
              <a:buFontTx/>
              <a:buAutoNum type="romanLcPeriod"/>
            </a:pPr>
            <a:r>
              <a:rPr lang="en-US" sz="2000" dirty="0">
                <a:solidFill>
                  <a:schemeClr val="tx1"/>
                </a:solidFill>
              </a:rPr>
              <a:t>Various degenerative diseases, biochemical changes, and a host of neurological deficits, either acquired or congenital, may affect higher auditory processes (Dublin,1976) but be invisible to many radiological or neurological studies. When these conditions occur, appropriate central auditory evaluation may provide clinical insights that cannot be obtained through other diagnostic avenues.</a:t>
            </a:r>
          </a:p>
          <a:p>
            <a:pPr marL="660400" indent="-660400">
              <a:lnSpc>
                <a:spcPct val="80000"/>
              </a:lnSpc>
              <a:buFontTx/>
              <a:buAutoNum type="romanLcPeriod"/>
            </a:pPr>
            <a:endParaRPr lang="en-US" sz="2000" dirty="0">
              <a:solidFill>
                <a:schemeClr val="tx1"/>
              </a:solidFill>
            </a:endParaRPr>
          </a:p>
          <a:p>
            <a:pPr marL="660400" indent="-660400">
              <a:lnSpc>
                <a:spcPct val="80000"/>
              </a:lnSpc>
              <a:buFontTx/>
              <a:buAutoNum type="romanLcPeriod"/>
            </a:pPr>
            <a:r>
              <a:rPr lang="en-US" sz="2000" dirty="0">
                <a:solidFill>
                  <a:schemeClr val="tx1"/>
                </a:solidFill>
              </a:rPr>
              <a:t>In humans, aging has shown to result in defects of both the peripheral and central auditory systems (Hinchcliffe,1962). Numerous examples of atrophy and degeneration of auditory areas in the brainstem and cortex have been reported in cases of presbycusis (Brody,1955; </a:t>
            </a:r>
            <a:r>
              <a:rPr lang="en-US" sz="2000" dirty="0" err="1">
                <a:solidFill>
                  <a:schemeClr val="tx1"/>
                </a:solidFill>
              </a:rPr>
              <a:t>Kirikae</a:t>
            </a:r>
            <a:r>
              <a:rPr lang="en-US" sz="2000" dirty="0">
                <a:solidFill>
                  <a:schemeClr val="tx1"/>
                </a:solidFill>
              </a:rPr>
              <a:t> et al,. 1964).</a:t>
            </a:r>
          </a:p>
        </p:txBody>
      </p:sp>
      <p:sp>
        <p:nvSpPr>
          <p:cNvPr id="3" name="Slide Number Placeholder 5"/>
          <p:cNvSpPr>
            <a:spLocks noGrp="1"/>
          </p:cNvSpPr>
          <p:nvPr>
            <p:ph type="sldNum" sz="quarter" idx="12"/>
          </p:nvPr>
        </p:nvSpPr>
        <p:spPr/>
        <p:txBody>
          <a:bodyPr/>
          <a:lstStyle/>
          <a:p>
            <a:fld id="{F8EB8C38-E746-4DCC-B822-766B525DB27B}" type="slidenum">
              <a:rPr lang="en-US"/>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457200" y="609600"/>
            <a:ext cx="8229600" cy="5516563"/>
          </a:xfrm>
        </p:spPr>
        <p:txBody>
          <a:bodyPr/>
          <a:lstStyle/>
          <a:p>
            <a:pPr>
              <a:lnSpc>
                <a:spcPct val="80000"/>
              </a:lnSpc>
            </a:pPr>
            <a:r>
              <a:rPr lang="en-US" sz="2000" b="1" dirty="0">
                <a:solidFill>
                  <a:schemeClr val="tx1"/>
                </a:solidFill>
              </a:rPr>
              <a:t>Test Interpretation :</a:t>
            </a:r>
          </a:p>
          <a:p>
            <a:pPr>
              <a:lnSpc>
                <a:spcPct val="80000"/>
              </a:lnSpc>
            </a:pPr>
            <a:endParaRPr lang="en-US" sz="2000" b="1" dirty="0">
              <a:solidFill>
                <a:schemeClr val="tx1"/>
              </a:solidFill>
            </a:endParaRPr>
          </a:p>
          <a:p>
            <a:pPr>
              <a:lnSpc>
                <a:spcPct val="80000"/>
              </a:lnSpc>
            </a:pPr>
            <a:r>
              <a:rPr lang="en-US" sz="2000" dirty="0">
                <a:solidFill>
                  <a:schemeClr val="tx1"/>
                </a:solidFill>
              </a:rPr>
              <a:t>There are several approaches audiologists may use to interpret results of diagnostic tests of (C)APD. While work continues to ascertain the gold standard against which (C)APD should be gauged, additional approaches to test interpretation will contribute to accurate and meaningful analysis of an individual's test scores. </a:t>
            </a:r>
          </a:p>
          <a:p>
            <a:pPr>
              <a:lnSpc>
                <a:spcPct val="80000"/>
              </a:lnSpc>
            </a:pPr>
            <a:endParaRPr lang="en-US" sz="2000" dirty="0">
              <a:solidFill>
                <a:schemeClr val="tx1"/>
              </a:solidFill>
            </a:endParaRPr>
          </a:p>
          <a:p>
            <a:pPr>
              <a:lnSpc>
                <a:spcPct val="80000"/>
              </a:lnSpc>
            </a:pPr>
            <a:r>
              <a:rPr lang="en-US" sz="2000" dirty="0">
                <a:solidFill>
                  <a:schemeClr val="tx1"/>
                </a:solidFill>
              </a:rPr>
              <a:t>In combination, these approaches assist audiologists and related professionals in differentially diagnosing CAPD from disorders having overlapping behavioral attributes (e.g., ADHD, language disorder, cognitive disorder, LD).</a:t>
            </a:r>
          </a:p>
          <a:p>
            <a:pPr>
              <a:lnSpc>
                <a:spcPct val="80000"/>
              </a:lnSpc>
            </a:pPr>
            <a:endParaRPr lang="en-US" sz="2000" dirty="0">
              <a:solidFill>
                <a:schemeClr val="tx1"/>
              </a:solidFill>
            </a:endParaRPr>
          </a:p>
          <a:p>
            <a:pPr>
              <a:lnSpc>
                <a:spcPct val="80000"/>
              </a:lnSpc>
            </a:pPr>
            <a:r>
              <a:rPr lang="en-US" sz="2000" dirty="0">
                <a:solidFill>
                  <a:schemeClr val="tx1"/>
                </a:solidFill>
              </a:rPr>
              <a:t>Absolute or norm-based interpretation, probably the most commonly used approach, involves judging an individual's performance relative to group data from normal controls.</a:t>
            </a:r>
          </a:p>
        </p:txBody>
      </p:sp>
      <p:sp>
        <p:nvSpPr>
          <p:cNvPr id="3" name="Slide Number Placeholder 5"/>
          <p:cNvSpPr>
            <a:spLocks noGrp="1"/>
          </p:cNvSpPr>
          <p:nvPr>
            <p:ph type="sldNum" sz="quarter" idx="12"/>
          </p:nvPr>
        </p:nvSpPr>
        <p:spPr/>
        <p:txBody>
          <a:bodyPr/>
          <a:lstStyle/>
          <a:p>
            <a:fld id="{EBCB99D1-AB1D-46FF-B956-8B7564894717}" type="slidenum">
              <a:rPr lang="en-US"/>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457200" y="609600"/>
            <a:ext cx="8229600" cy="5516563"/>
          </a:xfrm>
        </p:spPr>
        <p:txBody>
          <a:bodyPr/>
          <a:lstStyle/>
          <a:p>
            <a:pPr>
              <a:lnSpc>
                <a:spcPct val="80000"/>
              </a:lnSpc>
            </a:pPr>
            <a:r>
              <a:rPr lang="en-US" sz="2000" dirty="0">
                <a:solidFill>
                  <a:schemeClr val="tx1"/>
                </a:solidFill>
              </a:rPr>
              <a:t>Relative or patient-based interpretation refers to judging an individual's performance on a given test relative to his or her own baseline. Patient-based interpretation may include: </a:t>
            </a:r>
          </a:p>
          <a:p>
            <a:pPr>
              <a:lnSpc>
                <a:spcPct val="80000"/>
              </a:lnSpc>
            </a:pPr>
            <a:endParaRPr lang="en-US" sz="2000" dirty="0">
              <a:solidFill>
                <a:schemeClr val="tx1"/>
              </a:solidFill>
            </a:endParaRPr>
          </a:p>
          <a:p>
            <a:pPr>
              <a:lnSpc>
                <a:spcPct val="80000"/>
              </a:lnSpc>
            </a:pPr>
            <a:r>
              <a:rPr lang="en-US" sz="2000" dirty="0" err="1">
                <a:solidFill>
                  <a:schemeClr val="tx1"/>
                </a:solidFill>
              </a:rPr>
              <a:t>Intratest</a:t>
            </a:r>
            <a:r>
              <a:rPr lang="en-US" sz="2000" dirty="0">
                <a:solidFill>
                  <a:schemeClr val="tx1"/>
                </a:solidFill>
              </a:rPr>
              <a:t> analysis, which is the comparison of patterns observed within a given test that provides additional interpretive information (e.g., ear difference scores, </a:t>
            </a:r>
            <a:r>
              <a:rPr lang="en-US" sz="2000" dirty="0" err="1">
                <a:solidFill>
                  <a:schemeClr val="tx1"/>
                </a:solidFill>
              </a:rPr>
              <a:t>interhemispheric</a:t>
            </a:r>
            <a:r>
              <a:rPr lang="en-US" sz="2000" dirty="0">
                <a:solidFill>
                  <a:schemeClr val="tx1"/>
                </a:solidFill>
              </a:rPr>
              <a:t> differences);</a:t>
            </a:r>
          </a:p>
          <a:p>
            <a:pPr>
              <a:lnSpc>
                <a:spcPct val="80000"/>
              </a:lnSpc>
            </a:pPr>
            <a:endParaRPr lang="en-US" sz="2000" dirty="0">
              <a:solidFill>
                <a:schemeClr val="tx1"/>
              </a:solidFill>
            </a:endParaRPr>
          </a:p>
          <a:p>
            <a:pPr>
              <a:lnSpc>
                <a:spcPct val="80000"/>
              </a:lnSpc>
            </a:pPr>
            <a:r>
              <a:rPr lang="en-US" sz="2000" dirty="0" err="1">
                <a:solidFill>
                  <a:schemeClr val="tx1"/>
                </a:solidFill>
              </a:rPr>
              <a:t>Intertest</a:t>
            </a:r>
            <a:r>
              <a:rPr lang="en-US" sz="2000" dirty="0">
                <a:solidFill>
                  <a:schemeClr val="tx1"/>
                </a:solidFill>
              </a:rPr>
              <a:t> analysis, which is the comparison of trends observed across the diagnostic test battery that provides additional interpretive information (e.g., presence of patterns consistent with neuroscience principles, anatomical site of dysfunction, and </a:t>
            </a:r>
            <a:r>
              <a:rPr lang="en-US" sz="2000" dirty="0" err="1">
                <a:solidFill>
                  <a:schemeClr val="tx1"/>
                </a:solidFill>
              </a:rPr>
              <a:t>comorbid</a:t>
            </a:r>
            <a:r>
              <a:rPr lang="en-US" sz="2000" dirty="0">
                <a:solidFill>
                  <a:schemeClr val="tx1"/>
                </a:solidFill>
              </a:rPr>
              <a:t> clinical profiles)</a:t>
            </a:r>
          </a:p>
          <a:p>
            <a:pPr>
              <a:lnSpc>
                <a:spcPct val="80000"/>
              </a:lnSpc>
            </a:pPr>
            <a:endParaRPr lang="en-US" sz="2000" dirty="0">
              <a:solidFill>
                <a:schemeClr val="tx1"/>
              </a:solidFill>
            </a:endParaRPr>
          </a:p>
          <a:p>
            <a:pPr>
              <a:lnSpc>
                <a:spcPct val="80000"/>
              </a:lnSpc>
            </a:pPr>
            <a:endParaRPr lang="en-US" sz="2000" dirty="0">
              <a:solidFill>
                <a:schemeClr val="tx1"/>
              </a:solidFill>
            </a:endParaRPr>
          </a:p>
          <a:p>
            <a:pPr>
              <a:lnSpc>
                <a:spcPct val="80000"/>
              </a:lnSpc>
            </a:pPr>
            <a:r>
              <a:rPr lang="en-US" sz="2000" dirty="0">
                <a:solidFill>
                  <a:schemeClr val="tx1"/>
                </a:solidFill>
              </a:rPr>
              <a:t>Cross-discipline analysis, which is the comparison of results observed across diagnostic tests of CAPD and results from </a:t>
            </a:r>
            <a:r>
              <a:rPr lang="en-US" sz="2000" dirty="0" err="1">
                <a:solidFill>
                  <a:schemeClr val="tx1"/>
                </a:solidFill>
              </a:rPr>
              <a:t>nonaudiological</a:t>
            </a:r>
            <a:r>
              <a:rPr lang="en-US" sz="2000" dirty="0">
                <a:solidFill>
                  <a:schemeClr val="tx1"/>
                </a:solidFill>
              </a:rPr>
              <a:t> disciplines (e.g., speech-language, multimodality sensory function, </a:t>
            </a:r>
            <a:r>
              <a:rPr lang="en-US" sz="2000" dirty="0" err="1">
                <a:solidFill>
                  <a:schemeClr val="tx1"/>
                </a:solidFill>
              </a:rPr>
              <a:t>psychoeducational</a:t>
            </a:r>
            <a:r>
              <a:rPr lang="en-US" sz="2000" dirty="0">
                <a:solidFill>
                  <a:schemeClr val="tx1"/>
                </a:solidFill>
              </a:rPr>
              <a:t>, and cognitive test findings).</a:t>
            </a: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2301B2F7-0ABD-4B01-8879-76644B45EBA6}" type="slidenum">
              <a:rPr lang="en-US"/>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457200" y="609600"/>
            <a:ext cx="8229600" cy="4114800"/>
          </a:xfrm>
        </p:spPr>
        <p:txBody>
          <a:bodyPr/>
          <a:lstStyle/>
          <a:p>
            <a:pPr>
              <a:lnSpc>
                <a:spcPct val="80000"/>
              </a:lnSpc>
            </a:pPr>
            <a:r>
              <a:rPr lang="en-US" sz="2000" dirty="0">
                <a:solidFill>
                  <a:schemeClr val="tx1"/>
                </a:solidFill>
              </a:rPr>
              <a:t>Diagnosis of (C)APD generally requires performance deficits on the order of at least two standard deviations below the mean on two or more tests in the battery (</a:t>
            </a:r>
            <a:r>
              <a:rPr lang="en-US" sz="2000" dirty="0" err="1">
                <a:solidFill>
                  <a:schemeClr val="tx1"/>
                </a:solidFill>
              </a:rPr>
              <a:t>Chermak</a:t>
            </a:r>
            <a:r>
              <a:rPr lang="en-US" sz="2000" dirty="0">
                <a:solidFill>
                  <a:schemeClr val="tx1"/>
                </a:solidFill>
              </a:rPr>
              <a:t> &amp; </a:t>
            </a:r>
            <a:r>
              <a:rPr lang="en-US" sz="2000" dirty="0" err="1">
                <a:solidFill>
                  <a:schemeClr val="tx1"/>
                </a:solidFill>
              </a:rPr>
              <a:t>Musiek</a:t>
            </a:r>
            <a:r>
              <a:rPr lang="en-US" sz="2000" dirty="0">
                <a:solidFill>
                  <a:schemeClr val="tx1"/>
                </a:solidFill>
              </a:rPr>
              <a:t>, 1997)</a:t>
            </a:r>
          </a:p>
          <a:p>
            <a:pPr>
              <a:lnSpc>
                <a:spcPct val="80000"/>
              </a:lnSpc>
            </a:pPr>
            <a:endParaRPr lang="en-US" sz="2000" dirty="0">
              <a:solidFill>
                <a:schemeClr val="tx1"/>
              </a:solidFill>
            </a:endParaRPr>
          </a:p>
          <a:p>
            <a:pPr>
              <a:lnSpc>
                <a:spcPct val="80000"/>
              </a:lnSpc>
            </a:pPr>
            <a:r>
              <a:rPr lang="en-US" sz="2000" dirty="0">
                <a:solidFill>
                  <a:schemeClr val="tx1"/>
                </a:solidFill>
              </a:rPr>
              <a:t> The audiologist should be alert, however, to inconsistencies across tests that would signal the presence of a </a:t>
            </a:r>
            <a:r>
              <a:rPr lang="en-US" sz="2000" dirty="0" err="1">
                <a:solidFill>
                  <a:schemeClr val="tx1"/>
                </a:solidFill>
              </a:rPr>
              <a:t>nonauditory</a:t>
            </a:r>
            <a:r>
              <a:rPr lang="en-US" sz="2000" dirty="0">
                <a:solidFill>
                  <a:schemeClr val="tx1"/>
                </a:solidFill>
              </a:rPr>
              <a:t> confound rather than a CAPD even when an individual meets this criterion (e.g., left-ear deficit on one dichotic speech task combined with right-ear deficit on another).</a:t>
            </a:r>
          </a:p>
          <a:p>
            <a:pPr>
              <a:lnSpc>
                <a:spcPct val="80000"/>
              </a:lnSpc>
            </a:pPr>
            <a:endParaRPr lang="en-US" sz="2000" dirty="0">
              <a:solidFill>
                <a:schemeClr val="tx1"/>
              </a:solidFill>
            </a:endParaRPr>
          </a:p>
          <a:p>
            <a:pPr>
              <a:lnSpc>
                <a:spcPct val="80000"/>
              </a:lnSpc>
            </a:pPr>
            <a:r>
              <a:rPr lang="en-US" sz="2000" dirty="0">
                <a:solidFill>
                  <a:schemeClr val="tx1"/>
                </a:solidFill>
              </a:rPr>
              <a:t> If poor performance is observed on only one test, the audiologist should withhold a diagnosis of (C)APD unless the client's performance falls at least three standard deviations below the mean or when the finding is accompanied by significant functional difficulty in auditory behaviors reliant on the process assessed. </a:t>
            </a: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F7C5F20B-E7EB-425A-BE44-05D56140442A}" type="slidenum">
              <a:rPr lang="en-US"/>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xfrm>
            <a:off x="457200" y="609600"/>
            <a:ext cx="8229600" cy="5516563"/>
          </a:xfrm>
        </p:spPr>
        <p:txBody>
          <a:bodyPr/>
          <a:lstStyle/>
          <a:p>
            <a:pPr>
              <a:lnSpc>
                <a:spcPct val="80000"/>
              </a:lnSpc>
            </a:pPr>
            <a:r>
              <a:rPr lang="en-US" sz="1800" dirty="0">
                <a:solidFill>
                  <a:schemeClr val="tx1"/>
                </a:solidFill>
              </a:rPr>
              <a:t>Moreover, the audiologist should re-administer the sole test failed as well as another similar test that assesses the same process to confirm the initial findings.</a:t>
            </a:r>
          </a:p>
          <a:p>
            <a:pPr>
              <a:lnSpc>
                <a:spcPct val="80000"/>
              </a:lnSpc>
            </a:pPr>
            <a:endParaRPr lang="en-US" sz="1800" dirty="0">
              <a:solidFill>
                <a:schemeClr val="tx1"/>
              </a:solidFill>
            </a:endParaRPr>
          </a:p>
          <a:p>
            <a:pPr>
              <a:lnSpc>
                <a:spcPct val="80000"/>
              </a:lnSpc>
            </a:pPr>
            <a:r>
              <a:rPr lang="en-US" sz="1800" dirty="0">
                <a:solidFill>
                  <a:schemeClr val="tx1"/>
                </a:solidFill>
              </a:rPr>
              <a:t>The interpretation of </a:t>
            </a:r>
            <a:r>
              <a:rPr lang="en-US" sz="1800" dirty="0" err="1">
                <a:solidFill>
                  <a:schemeClr val="tx1"/>
                </a:solidFill>
              </a:rPr>
              <a:t>intertest</a:t>
            </a:r>
            <a:r>
              <a:rPr lang="en-US" sz="1800" dirty="0">
                <a:solidFill>
                  <a:schemeClr val="tx1"/>
                </a:solidFill>
              </a:rPr>
              <a:t> and cross-discipline data should be correlated to well-established auditory neuroscience tenets or principles whenever possible, particularly as it relates to the identification of patterns indicative of anatomic site or region of dysfunction within the CANS (</a:t>
            </a:r>
            <a:r>
              <a:rPr lang="en-US" sz="1800" dirty="0" err="1">
                <a:solidFill>
                  <a:schemeClr val="tx1"/>
                </a:solidFill>
              </a:rPr>
              <a:t>Bellis</a:t>
            </a:r>
            <a:r>
              <a:rPr lang="en-US" sz="1800" dirty="0">
                <a:solidFill>
                  <a:schemeClr val="tx1"/>
                </a:solidFill>
              </a:rPr>
              <a:t>, 2003; </a:t>
            </a:r>
            <a:r>
              <a:rPr lang="en-US" sz="1800" dirty="0" err="1">
                <a:solidFill>
                  <a:schemeClr val="tx1"/>
                </a:solidFill>
              </a:rPr>
              <a:t>Bellis</a:t>
            </a:r>
            <a:r>
              <a:rPr lang="en-US" sz="1800" dirty="0">
                <a:solidFill>
                  <a:schemeClr val="tx1"/>
                </a:solidFill>
              </a:rPr>
              <a:t> &amp; </a:t>
            </a:r>
            <a:r>
              <a:rPr lang="en-US" sz="1800" dirty="0" err="1">
                <a:solidFill>
                  <a:schemeClr val="tx1"/>
                </a:solidFill>
              </a:rPr>
              <a:t>Ferre</a:t>
            </a:r>
            <a:r>
              <a:rPr lang="en-US" sz="1800" dirty="0">
                <a:solidFill>
                  <a:schemeClr val="tx1"/>
                </a:solidFill>
              </a:rPr>
              <a:t>, 1999; </a:t>
            </a:r>
            <a:r>
              <a:rPr lang="en-US" sz="1800" dirty="0" err="1">
                <a:solidFill>
                  <a:schemeClr val="tx1"/>
                </a:solidFill>
              </a:rPr>
              <a:t>Chermak</a:t>
            </a:r>
            <a:r>
              <a:rPr lang="en-US" sz="1800" dirty="0">
                <a:solidFill>
                  <a:schemeClr val="tx1"/>
                </a:solidFill>
              </a:rPr>
              <a:t> &amp; </a:t>
            </a:r>
            <a:r>
              <a:rPr lang="en-US" sz="1800" dirty="0" err="1">
                <a:solidFill>
                  <a:schemeClr val="tx1"/>
                </a:solidFill>
              </a:rPr>
              <a:t>Musiek</a:t>
            </a:r>
            <a:r>
              <a:rPr lang="en-US" sz="1800" dirty="0">
                <a:solidFill>
                  <a:schemeClr val="tx1"/>
                </a:solidFill>
              </a:rPr>
              <a:t>, 1997). </a:t>
            </a:r>
          </a:p>
          <a:p>
            <a:pPr>
              <a:lnSpc>
                <a:spcPct val="80000"/>
              </a:lnSpc>
            </a:pPr>
            <a:endParaRPr lang="en-US" sz="1800" dirty="0">
              <a:solidFill>
                <a:schemeClr val="tx1"/>
              </a:solidFill>
            </a:endParaRPr>
          </a:p>
          <a:p>
            <a:pPr>
              <a:lnSpc>
                <a:spcPct val="80000"/>
              </a:lnSpc>
            </a:pPr>
            <a:r>
              <a:rPr lang="en-US" sz="1800" dirty="0">
                <a:solidFill>
                  <a:schemeClr val="tx1"/>
                </a:solidFill>
              </a:rPr>
              <a:t>The audiologist also should note qualitative indicators of behavior coincident to test performance (e.g., consistency of latency of response, distribution of errors across test trials), which might implicate cognitive factors (e.g., attention, memory), fatigue, motivation, or other sources of difficulty unrelated to (C)APD.</a:t>
            </a:r>
          </a:p>
          <a:p>
            <a:pPr>
              <a:lnSpc>
                <a:spcPct val="80000"/>
              </a:lnSpc>
            </a:pPr>
            <a:endParaRPr lang="en-US" sz="1800" dirty="0">
              <a:solidFill>
                <a:schemeClr val="tx1"/>
              </a:solidFill>
            </a:endParaRPr>
          </a:p>
          <a:p>
            <a:pPr>
              <a:lnSpc>
                <a:spcPct val="80000"/>
              </a:lnSpc>
            </a:pPr>
            <a:r>
              <a:rPr lang="en-US" sz="1800" dirty="0">
                <a:solidFill>
                  <a:schemeClr val="tx1"/>
                </a:solidFill>
              </a:rPr>
              <a:t> When poor or inconsistent performance is found across all test results, regardless of the process measured or of when performance decrements occur over time and are alleviated by reinforcement, higher order cognitive, motivational, or related confounds should be suspected.</a:t>
            </a:r>
          </a:p>
          <a:p>
            <a:pPr>
              <a:lnSpc>
                <a:spcPct val="80000"/>
              </a:lnSpc>
            </a:pPr>
            <a:endParaRPr lang="en-US" sz="1800" dirty="0">
              <a:solidFill>
                <a:schemeClr val="tx1"/>
              </a:solidFill>
            </a:endParaRPr>
          </a:p>
        </p:txBody>
      </p:sp>
      <p:sp>
        <p:nvSpPr>
          <p:cNvPr id="3" name="Slide Number Placeholder 5"/>
          <p:cNvSpPr>
            <a:spLocks noGrp="1"/>
          </p:cNvSpPr>
          <p:nvPr>
            <p:ph type="sldNum" sz="quarter" idx="12"/>
          </p:nvPr>
        </p:nvSpPr>
        <p:spPr/>
        <p:txBody>
          <a:bodyPr/>
          <a:lstStyle/>
          <a:p>
            <a:fld id="{F757CFE2-3710-42F7-BD1D-14522DA36168}" type="slidenum">
              <a:rPr lang="en-US"/>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457200" y="914400"/>
            <a:ext cx="8229600" cy="5211763"/>
          </a:xfrm>
        </p:spPr>
        <p:txBody>
          <a:bodyPr/>
          <a:lstStyle/>
          <a:p>
            <a:pPr>
              <a:lnSpc>
                <a:spcPct val="80000"/>
              </a:lnSpc>
            </a:pPr>
            <a:r>
              <a:rPr lang="en-US" sz="2000" dirty="0">
                <a:solidFill>
                  <a:schemeClr val="tx1"/>
                </a:solidFill>
              </a:rPr>
              <a:t>Today, there exist classifications systems, or models, that are used to profile individuals who have been diagnosed with (C)APD (</a:t>
            </a:r>
            <a:r>
              <a:rPr lang="en-US" sz="2000" dirty="0" err="1">
                <a:solidFill>
                  <a:schemeClr val="tx1"/>
                </a:solidFill>
              </a:rPr>
              <a:t>Bellis</a:t>
            </a:r>
            <a:r>
              <a:rPr lang="en-US" sz="2000" dirty="0">
                <a:solidFill>
                  <a:schemeClr val="tx1"/>
                </a:solidFill>
              </a:rPr>
              <a:t>, 2003; </a:t>
            </a:r>
            <a:r>
              <a:rPr lang="en-US" sz="2000" dirty="0" err="1">
                <a:solidFill>
                  <a:schemeClr val="tx1"/>
                </a:solidFill>
              </a:rPr>
              <a:t>Bellis</a:t>
            </a:r>
            <a:r>
              <a:rPr lang="en-US" sz="2000" dirty="0">
                <a:solidFill>
                  <a:schemeClr val="tx1"/>
                </a:solidFill>
              </a:rPr>
              <a:t> &amp; </a:t>
            </a:r>
            <a:r>
              <a:rPr lang="en-US" sz="2000" dirty="0" err="1">
                <a:solidFill>
                  <a:schemeClr val="tx1"/>
                </a:solidFill>
              </a:rPr>
              <a:t>Ferre</a:t>
            </a:r>
            <a:r>
              <a:rPr lang="en-US" sz="2000" dirty="0">
                <a:solidFill>
                  <a:schemeClr val="tx1"/>
                </a:solidFill>
              </a:rPr>
              <a:t>, 1999; Katz, 1992). Clinicians may find these models, which are based on evolving theoretical constructs, helpful in relating findings on tests of central auditory function to behavioral symptoms and areas of difficulty in the classroom, workplace, and other communicative environments. </a:t>
            </a:r>
          </a:p>
          <a:p>
            <a:pPr>
              <a:lnSpc>
                <a:spcPct val="80000"/>
              </a:lnSpc>
            </a:pPr>
            <a:endParaRPr lang="en-US" sz="2000" dirty="0">
              <a:solidFill>
                <a:schemeClr val="tx1"/>
              </a:solidFill>
            </a:endParaRPr>
          </a:p>
          <a:p>
            <a:pPr>
              <a:lnSpc>
                <a:spcPct val="80000"/>
              </a:lnSpc>
            </a:pPr>
            <a:r>
              <a:rPr lang="en-US" sz="2000" dirty="0">
                <a:solidFill>
                  <a:schemeClr val="tx1"/>
                </a:solidFill>
              </a:rPr>
              <a:t>Each model uses the results of the central auditory test battery to build a profile that can be used to assist a multidisciplinary team in determining deficit-specific intervention strategies. </a:t>
            </a:r>
          </a:p>
          <a:p>
            <a:pPr>
              <a:lnSpc>
                <a:spcPct val="80000"/>
              </a:lnSpc>
            </a:pPr>
            <a:endParaRPr lang="en-US" sz="2000" dirty="0">
              <a:solidFill>
                <a:schemeClr val="tx1"/>
              </a:solidFill>
            </a:endParaRPr>
          </a:p>
          <a:p>
            <a:pPr>
              <a:lnSpc>
                <a:spcPct val="80000"/>
              </a:lnSpc>
            </a:pPr>
            <a:r>
              <a:rPr lang="en-US" sz="2000" dirty="0">
                <a:solidFill>
                  <a:schemeClr val="tx1"/>
                </a:solidFill>
              </a:rPr>
              <a:t>Although these </a:t>
            </a:r>
            <a:r>
              <a:rPr lang="en-US" sz="2000" dirty="0" err="1">
                <a:solidFill>
                  <a:schemeClr val="tx1"/>
                </a:solidFill>
              </a:rPr>
              <a:t>subprofiling</a:t>
            </a:r>
            <a:r>
              <a:rPr lang="en-US" sz="2000" dirty="0">
                <a:solidFill>
                  <a:schemeClr val="tx1"/>
                </a:solidFill>
              </a:rPr>
              <a:t> methods may serve as useful guides in the interpretation of central auditory test results and development of deficit-focused intervention plans, it should be emphasized that use of these models is not universally accepted at the present time and additional research into these and other </a:t>
            </a:r>
            <a:r>
              <a:rPr lang="en-US" sz="2000" dirty="0" err="1">
                <a:solidFill>
                  <a:schemeClr val="tx1"/>
                </a:solidFill>
              </a:rPr>
              <a:t>subprofiling</a:t>
            </a:r>
            <a:r>
              <a:rPr lang="en-US" sz="2000" dirty="0">
                <a:solidFill>
                  <a:schemeClr val="tx1"/>
                </a:solidFill>
              </a:rPr>
              <a:t> methods is needed.</a:t>
            </a:r>
          </a:p>
          <a:p>
            <a:pPr>
              <a:lnSpc>
                <a:spcPct val="80000"/>
              </a:lnSpc>
            </a:pPr>
            <a:endParaRPr lang="en-US" sz="2000" dirty="0">
              <a:solidFill>
                <a:schemeClr val="tx1"/>
              </a:solidFill>
            </a:endParaRP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F97AE54C-F059-4449-9BF7-71DB6E7A2EB3}" type="slidenum">
              <a:rPr lang="en-US"/>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2" name="Rectangle 4"/>
          <p:cNvSpPr>
            <a:spLocks noGrp="1" noChangeArrowheads="1"/>
          </p:cNvSpPr>
          <p:nvPr>
            <p:ph type="ctrTitle"/>
          </p:nvPr>
        </p:nvSpPr>
        <p:spPr/>
        <p:txBody>
          <a:bodyPr/>
          <a:lstStyle/>
          <a:p>
            <a:r>
              <a:rPr lang="en-US">
                <a:solidFill>
                  <a:schemeClr val="tx1"/>
                </a:solidFill>
              </a:rPr>
              <a:t>TEST VALIDITY &amp; RELIABILITY</a:t>
            </a:r>
          </a:p>
        </p:txBody>
      </p:sp>
      <p:sp>
        <p:nvSpPr>
          <p:cNvPr id="437253" name="Rectangle 5"/>
          <p:cNvSpPr>
            <a:spLocks noGrp="1" noChangeArrowheads="1"/>
          </p:cNvSpPr>
          <p:nvPr>
            <p:ph type="subTitle" idx="1"/>
          </p:nvPr>
        </p:nvSpPr>
        <p:spPr/>
        <p:txBody>
          <a:bodyPr/>
          <a:lstStyle/>
          <a:p>
            <a:endParaRPr lang="en-US"/>
          </a:p>
        </p:txBody>
      </p:sp>
      <p:sp>
        <p:nvSpPr>
          <p:cNvPr id="4" name="Slide Number Placeholder 5"/>
          <p:cNvSpPr>
            <a:spLocks noGrp="1"/>
          </p:cNvSpPr>
          <p:nvPr>
            <p:ph type="sldNum" sz="quarter" idx="12"/>
          </p:nvPr>
        </p:nvSpPr>
        <p:spPr/>
        <p:txBody>
          <a:bodyPr/>
          <a:lstStyle/>
          <a:p>
            <a:fld id="{B276D167-6E08-430E-8667-716D8897CC24}" type="slidenum">
              <a:rPr lang="en-US"/>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idx="1"/>
          </p:nvPr>
        </p:nvSpPr>
        <p:spPr>
          <a:xfrm>
            <a:off x="457200" y="609600"/>
            <a:ext cx="8229600" cy="5516563"/>
          </a:xfrm>
        </p:spPr>
        <p:txBody>
          <a:bodyPr/>
          <a:lstStyle/>
          <a:p>
            <a:pPr>
              <a:lnSpc>
                <a:spcPct val="80000"/>
              </a:lnSpc>
              <a:buFontTx/>
              <a:buNone/>
            </a:pPr>
            <a:r>
              <a:rPr lang="en-US" sz="2000" dirty="0">
                <a:solidFill>
                  <a:schemeClr val="tx1"/>
                </a:solidFill>
              </a:rPr>
              <a:t>TEST VALIDITY AND RELIABILITY</a:t>
            </a:r>
          </a:p>
          <a:p>
            <a:pPr>
              <a:lnSpc>
                <a:spcPct val="80000"/>
              </a:lnSpc>
              <a:buFontTx/>
              <a:buNone/>
            </a:pPr>
            <a:endParaRPr lang="en-US" sz="2000" dirty="0">
              <a:solidFill>
                <a:schemeClr val="tx1"/>
              </a:solidFill>
            </a:endParaRPr>
          </a:p>
          <a:p>
            <a:pPr>
              <a:lnSpc>
                <a:spcPct val="80000"/>
              </a:lnSpc>
              <a:buFontTx/>
              <a:buNone/>
            </a:pPr>
            <a:endParaRPr lang="en-US" sz="2000" dirty="0">
              <a:solidFill>
                <a:schemeClr val="tx1"/>
              </a:solidFill>
            </a:endParaRPr>
          </a:p>
          <a:p>
            <a:pPr>
              <a:lnSpc>
                <a:spcPct val="80000"/>
              </a:lnSpc>
              <a:buFontTx/>
              <a:buBlip>
                <a:blip r:embed="rId3"/>
              </a:buBlip>
            </a:pPr>
            <a:r>
              <a:rPr lang="en-US" sz="2000" dirty="0">
                <a:solidFill>
                  <a:schemeClr val="tx1"/>
                </a:solidFill>
              </a:rPr>
              <a:t>The terms validity and reliability are not interchangeable.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Validity refers to the tests ability to assess the conditions which it purports to assess. </a:t>
            </a:r>
          </a:p>
          <a:p>
            <a:pPr>
              <a:lnSpc>
                <a:spcPct val="80000"/>
              </a:lnSpc>
              <a:buClr>
                <a:srgbClr val="CC0099"/>
              </a:buClr>
              <a:buFont typeface="Wingdings" pitchFamily="2" charset="2"/>
              <a:buChar char="ü"/>
            </a:pPr>
            <a:endParaRPr lang="en-US" sz="2000" dirty="0">
              <a:solidFill>
                <a:schemeClr val="tx1"/>
              </a:solidFill>
            </a:endParaRPr>
          </a:p>
          <a:p>
            <a:pPr>
              <a:lnSpc>
                <a:spcPct val="80000"/>
              </a:lnSpc>
              <a:buClr>
                <a:srgbClr val="CC0099"/>
              </a:buClr>
              <a:buFont typeface="Wingdings" pitchFamily="2" charset="2"/>
              <a:buChar char="ü"/>
            </a:pPr>
            <a:r>
              <a:rPr lang="en-US" sz="2000" dirty="0">
                <a:solidFill>
                  <a:schemeClr val="tx1"/>
                </a:solidFill>
              </a:rPr>
              <a:t>In order to determine the clinical validity of a test procedure, it must be demonstrated that the test typically will be abnormal in those subjects who present with the specific disorder in question and that the test typically will be normal in those subjects who do not present with the disorder.</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Reliability is the degree to which the test will yield the same results within the test session or upon repeat testing.</a:t>
            </a:r>
          </a:p>
          <a:p>
            <a:pPr>
              <a:lnSpc>
                <a:spcPct val="80000"/>
              </a:lnSpc>
              <a:buFontTx/>
              <a:buNone/>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130A0B51-2FB4-4C15-BAEB-E9F3D7DA8513}" type="slidenum">
              <a:rPr lang="en-US"/>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457200" y="457200"/>
            <a:ext cx="8229600" cy="5668963"/>
          </a:xfrm>
        </p:spPr>
        <p:txBody>
          <a:bodyPr/>
          <a:lstStyle/>
          <a:p>
            <a:pPr>
              <a:buFontTx/>
              <a:buNone/>
            </a:pPr>
            <a:r>
              <a:rPr lang="en-US">
                <a:solidFill>
                  <a:schemeClr val="tx1"/>
                </a:solidFill>
              </a:rPr>
              <a:t>                                  </a:t>
            </a:r>
            <a:r>
              <a:rPr lang="en-US" sz="2400" b="1" i="1">
                <a:solidFill>
                  <a:schemeClr val="tx1"/>
                </a:solidFill>
              </a:rPr>
              <a:t>TEST RESULT</a:t>
            </a:r>
          </a:p>
          <a:p>
            <a:pPr>
              <a:buFontTx/>
              <a:buNone/>
            </a:pPr>
            <a:r>
              <a:rPr lang="en-US" sz="2400" b="1" i="1">
                <a:solidFill>
                  <a:schemeClr val="tx1"/>
                </a:solidFill>
              </a:rPr>
              <a:t>                                       ABNORMAL     NORMAL</a:t>
            </a:r>
          </a:p>
        </p:txBody>
      </p:sp>
      <p:sp>
        <p:nvSpPr>
          <p:cNvPr id="17" name="Slide Number Placeholder 5"/>
          <p:cNvSpPr>
            <a:spLocks noGrp="1"/>
          </p:cNvSpPr>
          <p:nvPr>
            <p:ph type="sldNum" sz="quarter" idx="12"/>
          </p:nvPr>
        </p:nvSpPr>
        <p:spPr/>
        <p:txBody>
          <a:bodyPr/>
          <a:lstStyle/>
          <a:p>
            <a:fld id="{ABC92A95-BDEF-4BB5-B920-5447A3777FDE}" type="slidenum">
              <a:rPr lang="en-US"/>
              <a:pPr/>
              <a:t>67</a:t>
            </a:fld>
            <a:endParaRPr lang="en-US"/>
          </a:p>
        </p:txBody>
      </p:sp>
      <p:graphicFrame>
        <p:nvGraphicFramePr>
          <p:cNvPr id="144405" name="Group 21"/>
          <p:cNvGraphicFramePr>
            <a:graphicFrameLocks noGrp="1"/>
          </p:cNvGraphicFramePr>
          <p:nvPr/>
        </p:nvGraphicFramePr>
        <p:xfrm>
          <a:off x="1143000" y="1524000"/>
          <a:ext cx="7086600" cy="3937000"/>
        </p:xfrm>
        <a:graphic>
          <a:graphicData uri="http://schemas.openxmlformats.org/drawingml/2006/table">
            <a:tbl>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196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9B2D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19B2D1"/>
                          </a:solidFill>
                          <a:effectLst/>
                          <a:latin typeface="Arial" charset="0"/>
                        </a:rPr>
                        <a:t>DISORDER PRESENT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66"/>
                          </a:solidFill>
                          <a:effectLst/>
                          <a:latin typeface="Arial" charset="0"/>
                        </a:rPr>
                        <a:t>TRUE POSITIVE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CC0066"/>
                          </a:solidFill>
                          <a:effectLst/>
                          <a:latin typeface="Arial"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FALSE NEGATIVE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(miss)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6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9B2D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19B2D1"/>
                          </a:solidFill>
                          <a:effectLst/>
                          <a:latin typeface="Arial" charset="0"/>
                        </a:rPr>
                        <a:t>DISORDER ABSENT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FALSE POSITIVE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(false alarm)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66"/>
                          </a:solidFill>
                          <a:effectLst/>
                          <a:latin typeface="Arial" charset="0"/>
                        </a:rPr>
                        <a:t>TRUE NEGATIVE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CC0066"/>
                          </a:solidFill>
                          <a:effectLst/>
                          <a:latin typeface="Arial" charset="0"/>
                        </a:rPr>
                        <a:t>(correct response)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xfrm>
            <a:off x="457200" y="685800"/>
            <a:ext cx="8229600" cy="5440363"/>
          </a:xfrm>
        </p:spPr>
        <p:txBody>
          <a:bodyPr/>
          <a:lstStyle/>
          <a:p>
            <a:pPr>
              <a:lnSpc>
                <a:spcPct val="80000"/>
              </a:lnSpc>
              <a:buFontTx/>
              <a:buBlip>
                <a:blip r:embed="rId3"/>
              </a:buBlip>
            </a:pPr>
            <a:r>
              <a:rPr lang="en-US" sz="2400" dirty="0">
                <a:solidFill>
                  <a:schemeClr val="tx1"/>
                </a:solidFill>
              </a:rPr>
              <a:t>True positive: positive finding in subjects who have the disorder; test’s ability to identify correctly the presence of a disorder.</a:t>
            </a:r>
          </a:p>
          <a:p>
            <a:pPr>
              <a:lnSpc>
                <a:spcPct val="80000"/>
              </a:lnSpc>
              <a:buFontTx/>
              <a:buBlip>
                <a:blip r:embed="rId3"/>
              </a:buBlip>
            </a:pPr>
            <a:endParaRPr lang="en-US" sz="2400" dirty="0">
              <a:solidFill>
                <a:schemeClr val="tx1"/>
              </a:solidFill>
            </a:endParaRPr>
          </a:p>
          <a:p>
            <a:pPr>
              <a:lnSpc>
                <a:spcPct val="80000"/>
              </a:lnSpc>
              <a:buFontTx/>
              <a:buBlip>
                <a:blip r:embed="rId3"/>
              </a:buBlip>
            </a:pPr>
            <a:r>
              <a:rPr lang="en-US" sz="2400" dirty="0">
                <a:solidFill>
                  <a:schemeClr val="tx1"/>
                </a:solidFill>
              </a:rPr>
              <a:t>False positive: positive finding on the test in subjects who do not have the disorder</a:t>
            </a:r>
          </a:p>
          <a:p>
            <a:pPr>
              <a:lnSpc>
                <a:spcPct val="80000"/>
              </a:lnSpc>
              <a:buFontTx/>
              <a:buBlip>
                <a:blip r:embed="rId3"/>
              </a:buBlip>
            </a:pPr>
            <a:endParaRPr lang="en-US" sz="2400" dirty="0">
              <a:solidFill>
                <a:schemeClr val="tx1"/>
              </a:solidFill>
            </a:endParaRPr>
          </a:p>
          <a:p>
            <a:pPr>
              <a:lnSpc>
                <a:spcPct val="80000"/>
              </a:lnSpc>
              <a:buFontTx/>
              <a:buBlip>
                <a:blip r:embed="rId3"/>
              </a:buBlip>
            </a:pPr>
            <a:r>
              <a:rPr lang="en-US" sz="2400" dirty="0">
                <a:solidFill>
                  <a:schemeClr val="tx1"/>
                </a:solidFill>
              </a:rPr>
              <a:t>True negative: negative finding in subjects who do not have the disorder; test’s ability to identify correctly the absence of the disorder.</a:t>
            </a:r>
          </a:p>
          <a:p>
            <a:pPr>
              <a:lnSpc>
                <a:spcPct val="80000"/>
              </a:lnSpc>
              <a:buFontTx/>
              <a:buBlip>
                <a:blip r:embed="rId3"/>
              </a:buBlip>
            </a:pPr>
            <a:endParaRPr lang="en-US" sz="2400" dirty="0">
              <a:solidFill>
                <a:schemeClr val="tx1"/>
              </a:solidFill>
            </a:endParaRPr>
          </a:p>
          <a:p>
            <a:pPr>
              <a:lnSpc>
                <a:spcPct val="80000"/>
              </a:lnSpc>
              <a:buFontTx/>
              <a:buBlip>
                <a:blip r:embed="rId3"/>
              </a:buBlip>
            </a:pPr>
            <a:r>
              <a:rPr lang="en-US" sz="2400" dirty="0">
                <a:solidFill>
                  <a:schemeClr val="tx1"/>
                </a:solidFill>
              </a:rPr>
              <a:t>False negative: negative finding in subjects who do not have the disorder.</a:t>
            </a:r>
          </a:p>
          <a:p>
            <a:pPr>
              <a:lnSpc>
                <a:spcPct val="80000"/>
              </a:lnSpc>
              <a:buFontTx/>
              <a:buNone/>
            </a:pPr>
            <a:r>
              <a:rPr lang="en-US" sz="2400" dirty="0">
                <a:solidFill>
                  <a:schemeClr val="tx1"/>
                </a:solidFill>
              </a:rPr>
              <a:t>(Turner &amp; </a:t>
            </a:r>
            <a:r>
              <a:rPr lang="en-US" sz="2400" dirty="0" err="1">
                <a:solidFill>
                  <a:schemeClr val="tx1"/>
                </a:solidFill>
              </a:rPr>
              <a:t>Neilsen</a:t>
            </a:r>
            <a:r>
              <a:rPr lang="en-US" sz="2400" dirty="0">
                <a:solidFill>
                  <a:schemeClr val="tx1"/>
                </a:solidFill>
              </a:rPr>
              <a:t>, 1984).</a:t>
            </a:r>
          </a:p>
          <a:p>
            <a:pPr>
              <a:lnSpc>
                <a:spcPct val="80000"/>
              </a:lnSpc>
              <a:buFontTx/>
              <a:buNone/>
            </a:pPr>
            <a:r>
              <a:rPr lang="en-US" sz="2400" dirty="0">
                <a:solidFill>
                  <a:schemeClr val="tx1"/>
                </a:solidFill>
              </a:rPr>
              <a:t>                </a:t>
            </a:r>
          </a:p>
          <a:p>
            <a:pPr>
              <a:lnSpc>
                <a:spcPct val="80000"/>
              </a:lnSpc>
              <a:buFontTx/>
              <a:buNone/>
            </a:pPr>
            <a:r>
              <a:rPr lang="en-US" sz="2400" dirty="0">
                <a:solidFill>
                  <a:schemeClr val="tx1"/>
                </a:solidFill>
              </a:rPr>
              <a:t>                         </a:t>
            </a:r>
            <a:endParaRPr lang="el-GR" sz="2400" dirty="0">
              <a:solidFill>
                <a:schemeClr val="tx1"/>
              </a:solidFill>
              <a:cs typeface="Arial" charset="0"/>
            </a:endParaRPr>
          </a:p>
        </p:txBody>
      </p:sp>
      <p:sp>
        <p:nvSpPr>
          <p:cNvPr id="3" name="Slide Number Placeholder 5"/>
          <p:cNvSpPr>
            <a:spLocks noGrp="1"/>
          </p:cNvSpPr>
          <p:nvPr>
            <p:ph type="sldNum" sz="quarter" idx="12"/>
          </p:nvPr>
        </p:nvSpPr>
        <p:spPr/>
        <p:txBody>
          <a:bodyPr/>
          <a:lstStyle/>
          <a:p>
            <a:fld id="{01814425-A855-4441-8930-6994DF79F813}" type="slidenum">
              <a:rPr lang="en-US"/>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a:xfrm>
            <a:off x="457200" y="609600"/>
            <a:ext cx="8229600" cy="5516563"/>
          </a:xfrm>
        </p:spPr>
        <p:txBody>
          <a:bodyPr/>
          <a:lstStyle/>
          <a:p>
            <a:pPr>
              <a:lnSpc>
                <a:spcPct val="80000"/>
              </a:lnSpc>
              <a:buFontTx/>
              <a:buBlip>
                <a:blip r:embed="rId3"/>
              </a:buBlip>
            </a:pPr>
            <a:r>
              <a:rPr lang="en-US" sz="2000" dirty="0">
                <a:solidFill>
                  <a:schemeClr val="tx1"/>
                </a:solidFill>
              </a:rPr>
              <a:t>Sensitivity of a test is :</a:t>
            </a:r>
          </a:p>
          <a:p>
            <a:pPr>
              <a:lnSpc>
                <a:spcPct val="80000"/>
              </a:lnSpc>
              <a:buClr>
                <a:schemeClr val="hlink"/>
              </a:buClr>
              <a:buFont typeface="Wingdings" pitchFamily="2" charset="2"/>
              <a:buChar char="Ä"/>
            </a:pPr>
            <a:r>
              <a:rPr lang="en-US" sz="2000" dirty="0">
                <a:solidFill>
                  <a:schemeClr val="tx1"/>
                </a:solidFill>
              </a:rPr>
              <a:t>the number of true positives (hits) over the total number of true positives and false negatives (hits &amp; misses) </a:t>
            </a:r>
          </a:p>
          <a:p>
            <a:pPr>
              <a:lnSpc>
                <a:spcPct val="80000"/>
              </a:lnSpc>
              <a:buClr>
                <a:schemeClr val="hlink"/>
              </a:buClr>
              <a:buFont typeface="Wingdings" pitchFamily="2" charset="2"/>
              <a:buChar char="Ä"/>
            </a:pPr>
            <a:r>
              <a:rPr lang="en-US" sz="2000" dirty="0">
                <a:solidFill>
                  <a:schemeClr val="tx1"/>
                </a:solidFill>
              </a:rPr>
              <a:t>the degree to which the test is able to identify correctly the presence of a disorder.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Specificity of a test is:</a:t>
            </a:r>
          </a:p>
          <a:p>
            <a:pPr>
              <a:lnSpc>
                <a:spcPct val="80000"/>
              </a:lnSpc>
              <a:buClr>
                <a:schemeClr val="hlink"/>
              </a:buClr>
              <a:buFont typeface="Wingdings" pitchFamily="2" charset="2"/>
              <a:buChar char="Ä"/>
            </a:pPr>
            <a:r>
              <a:rPr lang="en-US" sz="2000" dirty="0">
                <a:solidFill>
                  <a:schemeClr val="tx1"/>
                </a:solidFill>
              </a:rPr>
              <a:t>the number of true negatives over the total number of false positives and true negatives (false negatives &amp; correct rejections)</a:t>
            </a:r>
          </a:p>
          <a:p>
            <a:pPr>
              <a:lnSpc>
                <a:spcPct val="80000"/>
              </a:lnSpc>
              <a:buClr>
                <a:schemeClr val="hlink"/>
              </a:buClr>
              <a:buFont typeface="Wingdings" pitchFamily="2" charset="2"/>
              <a:buChar char="Ä"/>
            </a:pPr>
            <a:r>
              <a:rPr lang="en-US" sz="2000" dirty="0">
                <a:solidFill>
                  <a:schemeClr val="tx1"/>
                </a:solidFill>
              </a:rPr>
              <a:t>the tests ability to identify correctly those subjects who do not have the disorder.</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Efficiency refers to:</a:t>
            </a:r>
          </a:p>
          <a:p>
            <a:pPr>
              <a:lnSpc>
                <a:spcPct val="80000"/>
              </a:lnSpc>
              <a:buClr>
                <a:schemeClr val="hlink"/>
              </a:buClr>
              <a:buFont typeface="Wingdings" pitchFamily="2" charset="2"/>
              <a:buChar char="Ä"/>
            </a:pPr>
            <a:r>
              <a:rPr lang="en-US" sz="2000" dirty="0">
                <a:solidFill>
                  <a:schemeClr val="tx1"/>
                </a:solidFill>
              </a:rPr>
              <a:t>the test’s overall degree of both sensitivity and specificity,</a:t>
            </a:r>
          </a:p>
          <a:p>
            <a:pPr>
              <a:lnSpc>
                <a:spcPct val="80000"/>
              </a:lnSpc>
              <a:buClr>
                <a:schemeClr val="hlink"/>
              </a:buClr>
              <a:buFont typeface="Wingdings" pitchFamily="2" charset="2"/>
              <a:buChar char="Ä"/>
            </a:pPr>
            <a:r>
              <a:rPr lang="en-US" sz="2000" dirty="0">
                <a:solidFill>
                  <a:schemeClr val="tx1"/>
                </a:solidFill>
              </a:rPr>
              <a:t>the test’s ability to identify correctly both the presence and absence of a disorder.</a:t>
            </a: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0B1EFCB9-A24F-4E02-9437-8341107ED441}" type="slidenum">
              <a:rPr lang="en-US"/>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a:xfrm>
            <a:off x="457200" y="1219200"/>
            <a:ext cx="8229600" cy="4525963"/>
          </a:xfrm>
        </p:spPr>
        <p:txBody>
          <a:bodyPr/>
          <a:lstStyle/>
          <a:p>
            <a:pPr marL="609600" indent="-609600">
              <a:lnSpc>
                <a:spcPct val="90000"/>
              </a:lnSpc>
              <a:buFontTx/>
              <a:buNone/>
            </a:pPr>
            <a:r>
              <a:rPr lang="en-US" sz="2000" dirty="0">
                <a:solidFill>
                  <a:schemeClr val="tx1"/>
                </a:solidFill>
              </a:rPr>
              <a:t>There are other disorders that may or may not affect hearing but often result in indirect effects on CANS.</a:t>
            </a:r>
          </a:p>
          <a:p>
            <a:pPr marL="609600" indent="-609600">
              <a:lnSpc>
                <a:spcPct val="90000"/>
              </a:lnSpc>
              <a:buFontTx/>
              <a:buNone/>
            </a:pPr>
            <a:endParaRPr lang="en-US" sz="2000" dirty="0">
              <a:solidFill>
                <a:schemeClr val="tx1"/>
              </a:solidFill>
            </a:endParaRPr>
          </a:p>
          <a:p>
            <a:pPr marL="609600" indent="-609600">
              <a:lnSpc>
                <a:spcPct val="90000"/>
              </a:lnSpc>
              <a:buFontTx/>
              <a:buAutoNum type="alphaLcParenR"/>
            </a:pPr>
            <a:r>
              <a:rPr lang="en-US" sz="2000" b="1" dirty="0">
                <a:solidFill>
                  <a:schemeClr val="tx1"/>
                </a:solidFill>
              </a:rPr>
              <a:t>Acoustic tumor</a:t>
            </a:r>
            <a:r>
              <a:rPr lang="en-US" sz="2000" dirty="0">
                <a:solidFill>
                  <a:schemeClr val="tx1"/>
                </a:solidFill>
              </a:rPr>
              <a:t>: compresses the brainstem, which may lead to hydrocephalus, vascular constriction, affect cortical function or compromise the brainstem or cerebrum.</a:t>
            </a:r>
          </a:p>
          <a:p>
            <a:pPr marL="609600" indent="-609600">
              <a:lnSpc>
                <a:spcPct val="90000"/>
              </a:lnSpc>
              <a:buFontTx/>
              <a:buAutoNum type="alphaLcParenR"/>
            </a:pPr>
            <a:endParaRPr lang="en-US" sz="2000" dirty="0">
              <a:solidFill>
                <a:schemeClr val="tx1"/>
              </a:solidFill>
            </a:endParaRPr>
          </a:p>
          <a:p>
            <a:pPr marL="609600" indent="-609600">
              <a:lnSpc>
                <a:spcPct val="90000"/>
              </a:lnSpc>
              <a:buFontTx/>
              <a:buAutoNum type="alphaLcParenR"/>
            </a:pPr>
            <a:r>
              <a:rPr lang="en-US" sz="2000" b="1" dirty="0">
                <a:solidFill>
                  <a:schemeClr val="tx1"/>
                </a:solidFill>
              </a:rPr>
              <a:t>Head trauma &amp; edema</a:t>
            </a:r>
            <a:r>
              <a:rPr lang="en-US" sz="2000" dirty="0">
                <a:solidFill>
                  <a:schemeClr val="tx1"/>
                </a:solidFill>
              </a:rPr>
              <a:t>: contuse, compress or displace brain tissues far from the point of insult- capable of affecting the higher auditory function in a variety of ways.</a:t>
            </a:r>
          </a:p>
          <a:p>
            <a:pPr marL="609600" indent="-609600">
              <a:lnSpc>
                <a:spcPct val="90000"/>
              </a:lnSpc>
            </a:pPr>
            <a:endParaRPr lang="en-US" sz="2000" dirty="0">
              <a:solidFill>
                <a:schemeClr val="tx1"/>
              </a:solidFill>
            </a:endParaRPr>
          </a:p>
          <a:p>
            <a:pPr marL="609600" indent="-609600">
              <a:lnSpc>
                <a:spcPct val="9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6E8867CF-1F70-44A1-A3E3-2C47401B430F}" type="slidenum">
              <a:rPr lang="en-US"/>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idx="1"/>
          </p:nvPr>
        </p:nvSpPr>
        <p:spPr>
          <a:xfrm>
            <a:off x="457200" y="990600"/>
            <a:ext cx="8229600" cy="4525963"/>
          </a:xfrm>
        </p:spPr>
        <p:txBody>
          <a:bodyPr/>
          <a:lstStyle/>
          <a:p>
            <a:pPr>
              <a:lnSpc>
                <a:spcPct val="90000"/>
              </a:lnSpc>
              <a:buFontTx/>
              <a:buNone/>
            </a:pPr>
            <a:r>
              <a:rPr lang="en-US" dirty="0">
                <a:solidFill>
                  <a:schemeClr val="tx1"/>
                </a:solidFill>
              </a:rPr>
              <a:t>        </a:t>
            </a:r>
            <a:endParaRPr lang="en-US" dirty="0">
              <a:solidFill>
                <a:schemeClr val="tx1"/>
              </a:solidFill>
              <a:cs typeface="Arial" charset="0"/>
            </a:endParaRPr>
          </a:p>
          <a:p>
            <a:pPr>
              <a:lnSpc>
                <a:spcPct val="90000"/>
              </a:lnSpc>
              <a:buClr>
                <a:srgbClr val="19B2D1"/>
              </a:buClr>
              <a:buFont typeface="Wingdings" pitchFamily="2" charset="2"/>
              <a:buChar char="è"/>
            </a:pPr>
            <a:r>
              <a:rPr lang="en-US" dirty="0">
                <a:solidFill>
                  <a:schemeClr val="tx1"/>
                </a:solidFill>
                <a:cs typeface="Arial" charset="0"/>
              </a:rPr>
              <a:t>The more sensitive a test is the more likely it is to result in false alarms.</a:t>
            </a:r>
          </a:p>
          <a:p>
            <a:pPr>
              <a:lnSpc>
                <a:spcPct val="90000"/>
              </a:lnSpc>
              <a:buClr>
                <a:srgbClr val="19B2D1"/>
              </a:buClr>
              <a:buFont typeface="Wingdings" pitchFamily="2" charset="2"/>
              <a:buNone/>
            </a:pPr>
            <a:endParaRPr lang="en-US" dirty="0">
              <a:solidFill>
                <a:schemeClr val="tx1"/>
              </a:solidFill>
              <a:cs typeface="Arial" charset="0"/>
            </a:endParaRPr>
          </a:p>
          <a:p>
            <a:pPr>
              <a:lnSpc>
                <a:spcPct val="90000"/>
              </a:lnSpc>
              <a:buFontTx/>
              <a:buNone/>
            </a:pPr>
            <a:r>
              <a:rPr lang="en-US" dirty="0">
                <a:solidFill>
                  <a:schemeClr val="tx1"/>
                </a:solidFill>
              </a:rPr>
              <a:t>        “SENSITIVITY  </a:t>
            </a:r>
            <a:r>
              <a:rPr lang="el-GR" dirty="0">
                <a:solidFill>
                  <a:schemeClr val="tx1"/>
                </a:solidFill>
                <a:cs typeface="Arial" charset="0"/>
              </a:rPr>
              <a:t>α</a:t>
            </a:r>
            <a:r>
              <a:rPr lang="en-US" dirty="0">
                <a:solidFill>
                  <a:schemeClr val="tx1"/>
                </a:solidFill>
                <a:cs typeface="Arial" charset="0"/>
              </a:rPr>
              <a:t> 1/SPECIFICITY”</a:t>
            </a:r>
          </a:p>
          <a:p>
            <a:pPr>
              <a:lnSpc>
                <a:spcPct val="90000"/>
              </a:lnSpc>
              <a:buClr>
                <a:srgbClr val="19B2D1"/>
              </a:buClr>
              <a:buFont typeface="Wingdings" pitchFamily="2" charset="2"/>
              <a:buChar char="è"/>
            </a:pPr>
            <a:endParaRPr lang="en-US" dirty="0">
              <a:solidFill>
                <a:schemeClr val="tx1"/>
              </a:solidFill>
              <a:cs typeface="Arial" charset="0"/>
            </a:endParaRPr>
          </a:p>
          <a:p>
            <a:pPr>
              <a:lnSpc>
                <a:spcPct val="90000"/>
              </a:lnSpc>
              <a:buClr>
                <a:srgbClr val="19B2D1"/>
              </a:buClr>
              <a:buFont typeface="Wingdings" pitchFamily="2" charset="2"/>
              <a:buChar char="è"/>
            </a:pPr>
            <a:r>
              <a:rPr lang="en-US" dirty="0">
                <a:solidFill>
                  <a:schemeClr val="tx1"/>
                </a:solidFill>
                <a:cs typeface="Arial" charset="0"/>
              </a:rPr>
              <a:t>The more specific the test is, the likely it will be that some subjects who have the disorder will be missed.</a:t>
            </a:r>
          </a:p>
          <a:p>
            <a:pPr>
              <a:lnSpc>
                <a:spcPct val="90000"/>
              </a:lnSpc>
            </a:pPr>
            <a:endParaRPr lang="en-US" dirty="0">
              <a:solidFill>
                <a:schemeClr val="tx1"/>
              </a:solidFill>
            </a:endParaRPr>
          </a:p>
        </p:txBody>
      </p:sp>
      <p:sp>
        <p:nvSpPr>
          <p:cNvPr id="3" name="Slide Number Placeholder 5"/>
          <p:cNvSpPr>
            <a:spLocks noGrp="1"/>
          </p:cNvSpPr>
          <p:nvPr>
            <p:ph type="sldNum" sz="quarter" idx="12"/>
          </p:nvPr>
        </p:nvSpPr>
        <p:spPr/>
        <p:txBody>
          <a:bodyPr/>
          <a:lstStyle/>
          <a:p>
            <a:fld id="{01826D2E-EA12-4B56-A0D5-AE9012798254}" type="slidenum">
              <a:rPr lang="en-US"/>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idx="1"/>
          </p:nvPr>
        </p:nvSpPr>
        <p:spPr>
          <a:xfrm>
            <a:off x="457200" y="685800"/>
            <a:ext cx="8229600" cy="5440363"/>
          </a:xfrm>
        </p:spPr>
        <p:txBody>
          <a:bodyPr/>
          <a:lstStyle/>
          <a:p>
            <a:pPr>
              <a:lnSpc>
                <a:spcPct val="80000"/>
              </a:lnSpc>
              <a:buFontTx/>
              <a:buNone/>
            </a:pPr>
            <a:endParaRPr lang="en-US" sz="1800" dirty="0">
              <a:solidFill>
                <a:schemeClr val="tx1"/>
              </a:solidFill>
            </a:endParaRPr>
          </a:p>
          <a:p>
            <a:pPr>
              <a:lnSpc>
                <a:spcPct val="80000"/>
              </a:lnSpc>
              <a:buFontTx/>
              <a:buNone/>
            </a:pPr>
            <a:endParaRPr lang="en-US" sz="1800" dirty="0">
              <a:solidFill>
                <a:schemeClr val="tx1"/>
              </a:solidFill>
            </a:endParaRPr>
          </a:p>
          <a:p>
            <a:pPr>
              <a:lnSpc>
                <a:spcPct val="80000"/>
              </a:lnSpc>
              <a:buFontTx/>
              <a:buBlip>
                <a:blip r:embed="rId3"/>
              </a:buBlip>
            </a:pPr>
            <a:r>
              <a:rPr lang="en-US" sz="1800" dirty="0">
                <a:solidFill>
                  <a:schemeClr val="tx1"/>
                </a:solidFill>
                <a:cs typeface="Arial" charset="0"/>
              </a:rPr>
              <a:t>In majority of the clinical situations concerning CAP assessment, the clinician will want to chose those test tools that have the greatest sensitivity and specificity, or, that are most efficient, even though this will mean that some false alarms will occur and some subjects who do exhibit CAPD will be missed.</a:t>
            </a:r>
          </a:p>
          <a:p>
            <a:pPr>
              <a:lnSpc>
                <a:spcPct val="80000"/>
              </a:lnSpc>
              <a:buFontTx/>
              <a:buBlip>
                <a:blip r:embed="rId3"/>
              </a:buBlip>
            </a:pPr>
            <a:endParaRPr lang="en-US" sz="1800" dirty="0">
              <a:solidFill>
                <a:schemeClr val="tx1"/>
              </a:solidFill>
              <a:cs typeface="Arial" charset="0"/>
            </a:endParaRPr>
          </a:p>
          <a:p>
            <a:pPr>
              <a:lnSpc>
                <a:spcPct val="80000"/>
              </a:lnSpc>
              <a:buFontTx/>
              <a:buBlip>
                <a:blip r:embed="rId3"/>
              </a:buBlip>
            </a:pPr>
            <a:r>
              <a:rPr lang="en-US" sz="1800" dirty="0">
                <a:solidFill>
                  <a:schemeClr val="tx1"/>
                </a:solidFill>
                <a:cs typeface="Arial" charset="0"/>
              </a:rPr>
              <a:t>When considering validity of any tool that purports to assess CAP, the clinician should examine critically the population upon which validation studies were conducted. </a:t>
            </a:r>
          </a:p>
          <a:p>
            <a:pPr>
              <a:lnSpc>
                <a:spcPct val="80000"/>
              </a:lnSpc>
              <a:buFontTx/>
              <a:buBlip>
                <a:blip r:embed="rId3"/>
              </a:buBlip>
            </a:pPr>
            <a:endParaRPr lang="en-US" sz="1800" dirty="0">
              <a:solidFill>
                <a:schemeClr val="tx1"/>
              </a:solidFill>
              <a:cs typeface="Arial" charset="0"/>
            </a:endParaRPr>
          </a:p>
          <a:p>
            <a:pPr>
              <a:lnSpc>
                <a:spcPct val="80000"/>
              </a:lnSpc>
              <a:buFontTx/>
              <a:buBlip>
                <a:blip r:embed="rId3"/>
              </a:buBlip>
            </a:pPr>
            <a:r>
              <a:rPr lang="en-US" sz="1800" dirty="0">
                <a:solidFill>
                  <a:schemeClr val="tx1"/>
                </a:solidFill>
                <a:cs typeface="Arial" charset="0"/>
              </a:rPr>
              <a:t>For a test to be a valid test of CAP, data should be available that demonstrate validity utilizing a population with known CANS disorders or lesions, thus validating the measurement of CAPD rather than some other disorder.</a:t>
            </a:r>
          </a:p>
          <a:p>
            <a:pPr>
              <a:lnSpc>
                <a:spcPct val="80000"/>
              </a:lnSpc>
              <a:buFontTx/>
              <a:buNone/>
            </a:pPr>
            <a:endParaRPr lang="en-US" sz="1800" dirty="0">
              <a:solidFill>
                <a:schemeClr val="tx1"/>
              </a:solidFill>
              <a:cs typeface="Arial" charset="0"/>
            </a:endParaRPr>
          </a:p>
          <a:p>
            <a:pPr>
              <a:lnSpc>
                <a:spcPct val="80000"/>
              </a:lnSpc>
              <a:buFontTx/>
              <a:buNone/>
            </a:pPr>
            <a:r>
              <a:rPr lang="en-US" sz="2400" i="1" dirty="0">
                <a:solidFill>
                  <a:schemeClr val="tx1"/>
                </a:solidFill>
                <a:latin typeface="Times New Roman" pitchFamily="18" charset="0"/>
                <a:cs typeface="Arial" charset="0"/>
              </a:rPr>
              <a:t>Just because a test has demonstrated validity for one type of disorder (e.g., learning disability) it cannot be inferred that the test is valid for a related disorder (e.g., CAPD).</a:t>
            </a:r>
            <a:endParaRPr lang="el-GR" sz="2400" i="1" dirty="0">
              <a:solidFill>
                <a:schemeClr val="tx1"/>
              </a:solidFill>
              <a:latin typeface="Times New Roman" pitchFamily="18" charset="0"/>
              <a:cs typeface="Arial" charset="0"/>
            </a:endParaRPr>
          </a:p>
          <a:p>
            <a:pPr>
              <a:lnSpc>
                <a:spcPct val="80000"/>
              </a:lnSpc>
            </a:pPr>
            <a:endParaRPr lang="en-US" sz="2400" i="1" dirty="0">
              <a:solidFill>
                <a:schemeClr val="tx1"/>
              </a:solidFill>
              <a:latin typeface="Times New Roman" pitchFamily="18" charset="0"/>
            </a:endParaRPr>
          </a:p>
        </p:txBody>
      </p:sp>
      <p:sp>
        <p:nvSpPr>
          <p:cNvPr id="3" name="Slide Number Placeholder 5"/>
          <p:cNvSpPr>
            <a:spLocks noGrp="1"/>
          </p:cNvSpPr>
          <p:nvPr>
            <p:ph type="sldNum" sz="quarter" idx="12"/>
          </p:nvPr>
        </p:nvSpPr>
        <p:spPr/>
        <p:txBody>
          <a:bodyPr/>
          <a:lstStyle/>
          <a:p>
            <a:fld id="{52B7F008-018D-4963-9ED7-E3086DE31838}" type="slidenum">
              <a:rPr lang="en-US"/>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sz="half" idx="1"/>
          </p:nvPr>
        </p:nvSpPr>
        <p:spPr>
          <a:xfrm>
            <a:off x="457200" y="304800"/>
            <a:ext cx="4038600" cy="5821363"/>
          </a:xfrm>
        </p:spPr>
        <p:txBody>
          <a:bodyPr/>
          <a:lstStyle/>
          <a:p>
            <a:pPr>
              <a:lnSpc>
                <a:spcPct val="90000"/>
              </a:lnSpc>
              <a:buFontTx/>
              <a:buNone/>
            </a:pPr>
            <a:r>
              <a:rPr lang="en-US" sz="2400" i="1" dirty="0">
                <a:solidFill>
                  <a:schemeClr val="tx1"/>
                </a:solidFill>
              </a:rPr>
              <a:t>Reliability</a:t>
            </a:r>
            <a:r>
              <a:rPr lang="en-US" sz="2400" dirty="0">
                <a:solidFill>
                  <a:schemeClr val="tx1"/>
                </a:solidFill>
              </a:rPr>
              <a:t> refers to repeatability of test results. Reliability of a given test tool is best estimated  by using a sample population for which the test was designed (</a:t>
            </a:r>
            <a:r>
              <a:rPr lang="en-US" sz="2400" dirty="0" err="1">
                <a:solidFill>
                  <a:schemeClr val="tx1"/>
                </a:solidFill>
              </a:rPr>
              <a:t>Franzen</a:t>
            </a:r>
            <a:r>
              <a:rPr lang="en-US" sz="2400" dirty="0">
                <a:solidFill>
                  <a:schemeClr val="tx1"/>
                </a:solidFill>
              </a:rPr>
              <a:t>, 1989). </a:t>
            </a:r>
          </a:p>
          <a:p>
            <a:pPr>
              <a:lnSpc>
                <a:spcPct val="90000"/>
              </a:lnSpc>
              <a:buFontTx/>
              <a:buNone/>
            </a:pPr>
            <a:endParaRPr lang="en-US" sz="2400" dirty="0">
              <a:solidFill>
                <a:schemeClr val="tx1"/>
              </a:solidFill>
            </a:endParaRPr>
          </a:p>
          <a:p>
            <a:pPr>
              <a:lnSpc>
                <a:spcPct val="90000"/>
              </a:lnSpc>
              <a:buFontTx/>
              <a:buNone/>
            </a:pPr>
            <a:r>
              <a:rPr lang="en-US" sz="2400" dirty="0">
                <a:solidFill>
                  <a:schemeClr val="tx1"/>
                </a:solidFill>
              </a:rPr>
              <a:t>Factors that affect reliability are:</a:t>
            </a:r>
          </a:p>
          <a:p>
            <a:pPr>
              <a:lnSpc>
                <a:spcPct val="90000"/>
              </a:lnSpc>
            </a:pPr>
            <a:r>
              <a:rPr lang="en-US" sz="2400" dirty="0">
                <a:solidFill>
                  <a:schemeClr val="tx1"/>
                </a:solidFill>
              </a:rPr>
              <a:t>Procedural variables (errors of measurement)</a:t>
            </a:r>
          </a:p>
          <a:p>
            <a:pPr>
              <a:lnSpc>
                <a:spcPct val="90000"/>
              </a:lnSpc>
            </a:pPr>
            <a:r>
              <a:rPr lang="en-US" sz="2400" dirty="0">
                <a:solidFill>
                  <a:schemeClr val="tx1"/>
                </a:solidFill>
              </a:rPr>
              <a:t>Patient variables</a:t>
            </a:r>
          </a:p>
          <a:p>
            <a:pPr>
              <a:lnSpc>
                <a:spcPct val="90000"/>
              </a:lnSpc>
              <a:buFontTx/>
              <a:buNone/>
            </a:pPr>
            <a:endParaRPr lang="en-US" sz="2400" dirty="0">
              <a:solidFill>
                <a:schemeClr val="tx1"/>
              </a:solidFill>
            </a:endParaRPr>
          </a:p>
        </p:txBody>
      </p:sp>
      <p:graphicFrame>
        <p:nvGraphicFramePr>
          <p:cNvPr id="151606" name="Group 54"/>
          <p:cNvGraphicFramePr>
            <a:graphicFrameLocks noGrp="1"/>
          </p:cNvGraphicFramePr>
          <p:nvPr>
            <p:ph sz="half" idx="2"/>
          </p:nvPr>
        </p:nvGraphicFramePr>
        <p:xfrm>
          <a:off x="4572000" y="304800"/>
          <a:ext cx="4038600" cy="5624830"/>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Procedural Variables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Patient Variables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1. Equipment calibration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1.Age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2. Practice effects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2. Degree &amp; stability of hearing loss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3. Ceiling effects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3. Overall health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4. Floor effects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4. attention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5. Use of too few items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5. Intelligence &amp; linguistic 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6. Other test-related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6666"/>
                          </a:solidFill>
                          <a:effectLst/>
                          <a:latin typeface="Arial" charset="0"/>
                        </a:rPr>
                        <a:t>6. Presence of related disorders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9" name="Slide Number Placeholder 6"/>
          <p:cNvSpPr>
            <a:spLocks noGrp="1"/>
          </p:cNvSpPr>
          <p:nvPr>
            <p:ph type="sldNum" sz="quarter" idx="12"/>
          </p:nvPr>
        </p:nvSpPr>
        <p:spPr/>
        <p:txBody>
          <a:bodyPr/>
          <a:lstStyle/>
          <a:p>
            <a:fld id="{891A9EF8-BDFD-4F2F-A37B-55DFB032E25C}" type="slidenum">
              <a:rPr lang="en-US"/>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a:xfrm>
            <a:off x="457200" y="457200"/>
            <a:ext cx="8229600" cy="5668963"/>
          </a:xfrm>
        </p:spPr>
        <p:txBody>
          <a:bodyPr/>
          <a:lstStyle/>
          <a:p>
            <a:pPr>
              <a:lnSpc>
                <a:spcPct val="90000"/>
              </a:lnSpc>
              <a:buFontTx/>
              <a:buBlip>
                <a:blip r:embed="rId3"/>
              </a:buBlip>
            </a:pPr>
            <a:r>
              <a:rPr lang="en-US" sz="2400" dirty="0">
                <a:solidFill>
                  <a:schemeClr val="tx1"/>
                </a:solidFill>
              </a:rPr>
              <a:t>It is important that the clinician identify possible sources of test-related variability and make all efforts to correct or control for these variables when possible. </a:t>
            </a:r>
          </a:p>
          <a:p>
            <a:pPr>
              <a:lnSpc>
                <a:spcPct val="90000"/>
              </a:lnSpc>
              <a:buFontTx/>
              <a:buBlip>
                <a:blip r:embed="rId3"/>
              </a:buBlip>
            </a:pPr>
            <a:endParaRPr lang="en-US" sz="2400" dirty="0">
              <a:solidFill>
                <a:schemeClr val="tx1"/>
              </a:solidFill>
            </a:endParaRPr>
          </a:p>
          <a:p>
            <a:pPr>
              <a:lnSpc>
                <a:spcPct val="90000"/>
              </a:lnSpc>
              <a:buFontTx/>
              <a:buBlip>
                <a:blip r:embed="rId3"/>
              </a:buBlip>
            </a:pPr>
            <a:r>
              <a:rPr lang="en-US" sz="2400" dirty="0">
                <a:solidFill>
                  <a:schemeClr val="tx1"/>
                </a:solidFill>
              </a:rPr>
              <a:t>It has been suggested that the reliability of CAP test may be difficult to determine using a population of subjects with CAPD due to dynamic nature of central disorders as well as to the high degree of variability among these subjects (</a:t>
            </a:r>
            <a:r>
              <a:rPr lang="en-US" sz="2400" dirty="0" err="1">
                <a:solidFill>
                  <a:schemeClr val="tx1"/>
                </a:solidFill>
              </a:rPr>
              <a:t>Museik</a:t>
            </a:r>
            <a:r>
              <a:rPr lang="en-US" sz="2400" dirty="0">
                <a:solidFill>
                  <a:schemeClr val="tx1"/>
                </a:solidFill>
              </a:rPr>
              <a:t> &amp; </a:t>
            </a:r>
            <a:r>
              <a:rPr lang="en-US" sz="2400" dirty="0" err="1">
                <a:solidFill>
                  <a:schemeClr val="tx1"/>
                </a:solidFill>
              </a:rPr>
              <a:t>Chermak</a:t>
            </a:r>
            <a:r>
              <a:rPr lang="en-US" sz="2400" dirty="0">
                <a:solidFill>
                  <a:schemeClr val="tx1"/>
                </a:solidFill>
              </a:rPr>
              <a:t>, 1994). </a:t>
            </a:r>
          </a:p>
          <a:p>
            <a:pPr>
              <a:lnSpc>
                <a:spcPct val="90000"/>
              </a:lnSpc>
              <a:buFontTx/>
              <a:buBlip>
                <a:blip r:embed="rId3"/>
              </a:buBlip>
            </a:pPr>
            <a:endParaRPr lang="en-US" sz="2400" dirty="0">
              <a:solidFill>
                <a:schemeClr val="tx1"/>
              </a:solidFill>
            </a:endParaRPr>
          </a:p>
          <a:p>
            <a:pPr>
              <a:lnSpc>
                <a:spcPct val="90000"/>
              </a:lnSpc>
              <a:buFontTx/>
              <a:buBlip>
                <a:blip r:embed="rId3"/>
              </a:buBlip>
            </a:pPr>
            <a:r>
              <a:rPr lang="en-US" sz="2400" dirty="0">
                <a:solidFill>
                  <a:schemeClr val="tx1"/>
                </a:solidFill>
              </a:rPr>
              <a:t>The argument was that, due to </a:t>
            </a:r>
            <a:r>
              <a:rPr lang="en-US" sz="2400" dirty="0" err="1">
                <a:solidFill>
                  <a:schemeClr val="tx1"/>
                </a:solidFill>
              </a:rPr>
              <a:t>neuroplasticity</a:t>
            </a:r>
            <a:r>
              <a:rPr lang="en-US" sz="2400" dirty="0">
                <a:solidFill>
                  <a:schemeClr val="tx1"/>
                </a:solidFill>
              </a:rPr>
              <a:t> and the fact that CNS pathology results in constant change within the brain, reliability continues to be an important issue in CAPD assessment.</a:t>
            </a:r>
          </a:p>
        </p:txBody>
      </p:sp>
      <p:sp>
        <p:nvSpPr>
          <p:cNvPr id="3" name="Slide Number Placeholder 5"/>
          <p:cNvSpPr>
            <a:spLocks noGrp="1"/>
          </p:cNvSpPr>
          <p:nvPr>
            <p:ph type="sldNum" sz="quarter" idx="12"/>
          </p:nvPr>
        </p:nvSpPr>
        <p:spPr/>
        <p:txBody>
          <a:bodyPr/>
          <a:lstStyle/>
          <a:p>
            <a:fld id="{FEB6F8F4-41F5-4EA3-A4CE-C891FEE9F5CF}" type="slidenum">
              <a:rPr lang="en-US"/>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4" name="Rectangle 4"/>
          <p:cNvSpPr>
            <a:spLocks noGrp="1" noChangeArrowheads="1"/>
          </p:cNvSpPr>
          <p:nvPr>
            <p:ph type="ctrTitle"/>
          </p:nvPr>
        </p:nvSpPr>
        <p:spPr/>
        <p:txBody>
          <a:bodyPr/>
          <a:lstStyle/>
          <a:p>
            <a:r>
              <a:rPr lang="en-US">
                <a:solidFill>
                  <a:schemeClr val="tx1"/>
                </a:solidFill>
              </a:rPr>
              <a:t>PRIMARY CONSIDERATIONS</a:t>
            </a:r>
          </a:p>
        </p:txBody>
      </p:sp>
      <p:sp>
        <p:nvSpPr>
          <p:cNvPr id="440325" name="Rectangle 5"/>
          <p:cNvSpPr>
            <a:spLocks noGrp="1" noChangeArrowheads="1"/>
          </p:cNvSpPr>
          <p:nvPr>
            <p:ph type="subTitle" idx="1"/>
          </p:nvPr>
        </p:nvSpPr>
        <p:spPr/>
        <p:txBody>
          <a:bodyPr/>
          <a:lstStyle/>
          <a:p>
            <a:endParaRPr lang="en-US"/>
          </a:p>
        </p:txBody>
      </p:sp>
      <p:sp>
        <p:nvSpPr>
          <p:cNvPr id="4" name="Slide Number Placeholder 5"/>
          <p:cNvSpPr>
            <a:spLocks noGrp="1"/>
          </p:cNvSpPr>
          <p:nvPr>
            <p:ph type="sldNum" sz="quarter" idx="12"/>
          </p:nvPr>
        </p:nvSpPr>
        <p:spPr/>
        <p:txBody>
          <a:bodyPr/>
          <a:lstStyle/>
          <a:p>
            <a:fld id="{0984456B-4BD4-4AF1-9805-78F4C86DB85E}" type="slidenum">
              <a:rPr lang="en-US"/>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idx="1"/>
          </p:nvPr>
        </p:nvSpPr>
        <p:spPr>
          <a:xfrm>
            <a:off x="457200" y="533400"/>
            <a:ext cx="8229600" cy="5592763"/>
          </a:xfrm>
        </p:spPr>
        <p:txBody>
          <a:bodyPr/>
          <a:lstStyle/>
          <a:p>
            <a:pPr marL="609600" indent="-609600">
              <a:lnSpc>
                <a:spcPct val="90000"/>
              </a:lnSpc>
              <a:buFontTx/>
              <a:buNone/>
            </a:pPr>
            <a:r>
              <a:rPr lang="en-US" sz="2400" dirty="0">
                <a:solidFill>
                  <a:schemeClr val="tx1"/>
                </a:solidFill>
              </a:rPr>
              <a:t>Thus when a test battery is selected for a given patient, three factors to be considered are:</a:t>
            </a:r>
          </a:p>
          <a:p>
            <a:pPr marL="609600" indent="-609600">
              <a:lnSpc>
                <a:spcPct val="90000"/>
              </a:lnSpc>
              <a:buFontTx/>
              <a:buNone/>
            </a:pPr>
            <a:endParaRPr lang="en-US" sz="2400" dirty="0">
              <a:solidFill>
                <a:schemeClr val="tx1"/>
              </a:solidFill>
            </a:endParaRPr>
          </a:p>
          <a:p>
            <a:pPr marL="609600" indent="-609600">
              <a:lnSpc>
                <a:spcPct val="90000"/>
              </a:lnSpc>
              <a:buFontTx/>
              <a:buAutoNum type="alphaLcPeriod"/>
            </a:pPr>
            <a:r>
              <a:rPr lang="en-US" sz="2400" dirty="0">
                <a:solidFill>
                  <a:schemeClr val="tx1"/>
                </a:solidFill>
              </a:rPr>
              <a:t>The </a:t>
            </a:r>
            <a:r>
              <a:rPr lang="en-US" sz="2400" dirty="0" err="1">
                <a:solidFill>
                  <a:schemeClr val="tx1"/>
                </a:solidFill>
              </a:rPr>
              <a:t>neuroanaotmical</a:t>
            </a:r>
            <a:r>
              <a:rPr lang="en-US" sz="2400" dirty="0">
                <a:solidFill>
                  <a:schemeClr val="tx1"/>
                </a:solidFill>
              </a:rPr>
              <a:t> site for which the test is the most sensitive (e.g., lower brainstem vs. auditory cortex)</a:t>
            </a:r>
          </a:p>
          <a:p>
            <a:pPr marL="609600" indent="-609600">
              <a:lnSpc>
                <a:spcPct val="90000"/>
              </a:lnSpc>
              <a:buFontTx/>
              <a:buAutoNum type="alphaLcPeriod"/>
            </a:pPr>
            <a:endParaRPr lang="en-US" sz="2400" dirty="0">
              <a:solidFill>
                <a:schemeClr val="tx1"/>
              </a:solidFill>
            </a:endParaRPr>
          </a:p>
          <a:p>
            <a:pPr marL="609600" indent="-609600">
              <a:lnSpc>
                <a:spcPct val="90000"/>
              </a:lnSpc>
              <a:buFontTx/>
              <a:buAutoNum type="alphaLcPeriod"/>
            </a:pPr>
            <a:r>
              <a:rPr lang="en-US" sz="2400" dirty="0">
                <a:solidFill>
                  <a:schemeClr val="tx1"/>
                </a:solidFill>
              </a:rPr>
              <a:t>Whether the test is monaural, binaural or dichotic</a:t>
            </a:r>
          </a:p>
          <a:p>
            <a:pPr marL="609600" indent="-609600">
              <a:lnSpc>
                <a:spcPct val="90000"/>
              </a:lnSpc>
              <a:buFontTx/>
              <a:buAutoNum type="alphaLcPeriod"/>
            </a:pPr>
            <a:endParaRPr lang="en-US" sz="2400" dirty="0">
              <a:solidFill>
                <a:schemeClr val="tx1"/>
              </a:solidFill>
            </a:endParaRPr>
          </a:p>
          <a:p>
            <a:pPr marL="609600" indent="-609600">
              <a:lnSpc>
                <a:spcPct val="90000"/>
              </a:lnSpc>
              <a:buFontTx/>
              <a:buAutoNum type="alphaLcPeriod"/>
            </a:pPr>
            <a:r>
              <a:rPr lang="en-US" sz="2400" dirty="0">
                <a:solidFill>
                  <a:schemeClr val="tx1"/>
                </a:solidFill>
              </a:rPr>
              <a:t>The difficulty of the test (relatively easy CANS test may not be sensitive to subtle CANS pathologies).</a:t>
            </a:r>
          </a:p>
          <a:p>
            <a:pPr marL="609600" indent="-609600">
              <a:lnSpc>
                <a:spcPct val="90000"/>
              </a:lnSpc>
              <a:buFontTx/>
              <a:buAutoNum type="alphaLcPeriod"/>
            </a:pPr>
            <a:endParaRPr lang="en-US" sz="2400" dirty="0">
              <a:solidFill>
                <a:schemeClr val="tx1"/>
              </a:solidFill>
            </a:endParaRPr>
          </a:p>
          <a:p>
            <a:pPr marL="609600" indent="-609600">
              <a:lnSpc>
                <a:spcPct val="90000"/>
              </a:lnSpc>
              <a:buFontTx/>
              <a:buAutoNum type="alphaLcPeriod"/>
            </a:pPr>
            <a:r>
              <a:rPr lang="en-US" sz="2400" dirty="0">
                <a:solidFill>
                  <a:schemeClr val="tx1"/>
                </a:solidFill>
              </a:rPr>
              <a:t>The character of speech material, whether monosyllabic, </a:t>
            </a:r>
            <a:r>
              <a:rPr lang="en-US" sz="2400" dirty="0" err="1">
                <a:solidFill>
                  <a:schemeClr val="tx1"/>
                </a:solidFill>
              </a:rPr>
              <a:t>bisyllabic</a:t>
            </a:r>
            <a:r>
              <a:rPr lang="en-US" sz="2400" dirty="0">
                <a:solidFill>
                  <a:schemeClr val="tx1"/>
                </a:solidFill>
              </a:rPr>
              <a:t> or sentence length, is not a crucial clinical consideration.</a:t>
            </a:r>
          </a:p>
        </p:txBody>
      </p:sp>
      <p:sp>
        <p:nvSpPr>
          <p:cNvPr id="3" name="Slide Number Placeholder 5"/>
          <p:cNvSpPr>
            <a:spLocks noGrp="1"/>
          </p:cNvSpPr>
          <p:nvPr>
            <p:ph type="sldNum" sz="quarter" idx="12"/>
          </p:nvPr>
        </p:nvSpPr>
        <p:spPr/>
        <p:txBody>
          <a:bodyPr/>
          <a:lstStyle/>
          <a:p>
            <a:fld id="{41B1DE66-63C0-4DC0-8087-D5FBDCBE13E3}" type="slidenum">
              <a:rPr lang="en-US"/>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idx="1"/>
          </p:nvPr>
        </p:nvSpPr>
        <p:spPr>
          <a:xfrm>
            <a:off x="533400" y="1295400"/>
            <a:ext cx="8229600" cy="4038600"/>
          </a:xfrm>
        </p:spPr>
        <p:txBody>
          <a:bodyPr/>
          <a:lstStyle/>
          <a:p>
            <a:pPr marL="660400" indent="-660400">
              <a:lnSpc>
                <a:spcPct val="90000"/>
              </a:lnSpc>
              <a:buFontTx/>
              <a:buNone/>
            </a:pPr>
            <a:r>
              <a:rPr lang="en-US" sz="2400" dirty="0">
                <a:solidFill>
                  <a:schemeClr val="tx1"/>
                </a:solidFill>
              </a:rPr>
              <a:t>Three primary concepts must be kept in mind when CANS speech tests are viewed and selected for clinical use:</a:t>
            </a:r>
          </a:p>
          <a:p>
            <a:pPr marL="660400" indent="-660400">
              <a:lnSpc>
                <a:spcPct val="90000"/>
              </a:lnSpc>
              <a:buFontTx/>
              <a:buNone/>
            </a:pPr>
            <a:endParaRPr lang="en-US" sz="2400" dirty="0">
              <a:solidFill>
                <a:schemeClr val="tx1"/>
              </a:solidFill>
            </a:endParaRPr>
          </a:p>
          <a:p>
            <a:pPr marL="660400" indent="-660400">
              <a:lnSpc>
                <a:spcPct val="90000"/>
              </a:lnSpc>
              <a:buFontTx/>
              <a:buAutoNum type="romanLcPeriod"/>
            </a:pPr>
            <a:r>
              <a:rPr lang="en-US" sz="2400" dirty="0">
                <a:solidFill>
                  <a:schemeClr val="tx1"/>
                </a:solidFill>
              </a:rPr>
              <a:t>Redundancy principle</a:t>
            </a:r>
          </a:p>
          <a:p>
            <a:pPr marL="660400" indent="-660400">
              <a:lnSpc>
                <a:spcPct val="90000"/>
              </a:lnSpc>
              <a:buFontTx/>
              <a:buAutoNum type="romanLcPeriod"/>
            </a:pPr>
            <a:endParaRPr lang="en-US" sz="2400" dirty="0">
              <a:solidFill>
                <a:schemeClr val="tx1"/>
              </a:solidFill>
            </a:endParaRPr>
          </a:p>
          <a:p>
            <a:pPr marL="660400" indent="-660400">
              <a:lnSpc>
                <a:spcPct val="90000"/>
              </a:lnSpc>
              <a:buFontTx/>
              <a:buAutoNum type="romanLcPeriod"/>
            </a:pPr>
            <a:r>
              <a:rPr lang="en-US" sz="2400" dirty="0">
                <a:solidFill>
                  <a:schemeClr val="tx1"/>
                </a:solidFill>
              </a:rPr>
              <a:t>Relationship between </a:t>
            </a:r>
            <a:r>
              <a:rPr lang="en-US" sz="2400" dirty="0" err="1">
                <a:solidFill>
                  <a:schemeClr val="tx1"/>
                </a:solidFill>
              </a:rPr>
              <a:t>neuroanatomical</a:t>
            </a:r>
            <a:r>
              <a:rPr lang="en-US" sz="2400" dirty="0">
                <a:solidFill>
                  <a:schemeClr val="tx1"/>
                </a:solidFill>
              </a:rPr>
              <a:t> location of pathology and ear that is expected to demonstrate the reduced function</a:t>
            </a:r>
          </a:p>
          <a:p>
            <a:pPr marL="660400" indent="-660400">
              <a:lnSpc>
                <a:spcPct val="90000"/>
              </a:lnSpc>
              <a:buFontTx/>
              <a:buAutoNum type="romanLcPeriod"/>
            </a:pPr>
            <a:endParaRPr lang="en-US" sz="2400" dirty="0">
              <a:solidFill>
                <a:schemeClr val="tx1"/>
              </a:solidFill>
            </a:endParaRPr>
          </a:p>
          <a:p>
            <a:pPr marL="660400" indent="-660400">
              <a:lnSpc>
                <a:spcPct val="90000"/>
              </a:lnSpc>
              <a:buFontTx/>
              <a:buAutoNum type="romanLcPeriod"/>
            </a:pPr>
            <a:r>
              <a:rPr lang="en-US" sz="2400" dirty="0">
                <a:solidFill>
                  <a:schemeClr val="tx1"/>
                </a:solidFill>
              </a:rPr>
              <a:t>Task presented to the patient</a:t>
            </a:r>
          </a:p>
        </p:txBody>
      </p:sp>
      <p:sp>
        <p:nvSpPr>
          <p:cNvPr id="3" name="Slide Number Placeholder 5"/>
          <p:cNvSpPr>
            <a:spLocks noGrp="1"/>
          </p:cNvSpPr>
          <p:nvPr>
            <p:ph type="sldNum" sz="quarter" idx="12"/>
          </p:nvPr>
        </p:nvSpPr>
        <p:spPr/>
        <p:txBody>
          <a:bodyPr/>
          <a:lstStyle/>
          <a:p>
            <a:fld id="{AA2B8CFB-3EEF-45CA-B892-F253D931558A}" type="slidenum">
              <a:rPr lang="en-US"/>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457200" y="914400"/>
            <a:ext cx="8229600" cy="5211763"/>
          </a:xfrm>
        </p:spPr>
        <p:txBody>
          <a:bodyPr/>
          <a:lstStyle/>
          <a:p>
            <a:pPr marL="660400" indent="-660400">
              <a:lnSpc>
                <a:spcPct val="80000"/>
              </a:lnSpc>
              <a:buFontTx/>
              <a:buAutoNum type="romanLcPeriod"/>
            </a:pPr>
            <a:r>
              <a:rPr lang="en-US" sz="2400" dirty="0">
                <a:solidFill>
                  <a:schemeClr val="tx1"/>
                </a:solidFill>
              </a:rPr>
              <a:t>Redundancy principle</a:t>
            </a:r>
            <a:r>
              <a:rPr lang="en-US" sz="2000" dirty="0">
                <a:solidFill>
                  <a:schemeClr val="tx1"/>
                </a:solidFill>
              </a:rPr>
              <a:t>:</a:t>
            </a:r>
          </a:p>
          <a:p>
            <a:pPr marL="660400" indent="-660400">
              <a:lnSpc>
                <a:spcPct val="80000"/>
              </a:lnSpc>
              <a:buFontTx/>
              <a:buBlip>
                <a:blip r:embed="rId3"/>
              </a:buBlip>
            </a:pPr>
            <a:endParaRPr lang="en-US" sz="2000" dirty="0">
              <a:solidFill>
                <a:schemeClr val="tx1"/>
              </a:solidFill>
            </a:endParaRPr>
          </a:p>
          <a:p>
            <a:pPr marL="660400" indent="-660400">
              <a:lnSpc>
                <a:spcPct val="80000"/>
              </a:lnSpc>
              <a:buFontTx/>
              <a:buBlip>
                <a:blip r:embed="rId3"/>
              </a:buBlip>
            </a:pPr>
            <a:r>
              <a:rPr lang="en-US" sz="2000" dirty="0">
                <a:solidFill>
                  <a:schemeClr val="tx1"/>
                </a:solidFill>
              </a:rPr>
              <a:t>As described by </a:t>
            </a:r>
            <a:r>
              <a:rPr lang="en-US" sz="2000" dirty="0" err="1">
                <a:solidFill>
                  <a:schemeClr val="tx1"/>
                </a:solidFill>
              </a:rPr>
              <a:t>Bocca</a:t>
            </a:r>
            <a:r>
              <a:rPr lang="en-US" sz="2000" dirty="0">
                <a:solidFill>
                  <a:schemeClr val="tx1"/>
                </a:solidFill>
              </a:rPr>
              <a:t> &amp; </a:t>
            </a:r>
            <a:r>
              <a:rPr lang="en-US" sz="2000" dirty="0" err="1">
                <a:solidFill>
                  <a:schemeClr val="tx1"/>
                </a:solidFill>
              </a:rPr>
              <a:t>Calearo</a:t>
            </a:r>
            <a:r>
              <a:rPr lang="en-US" sz="2000" dirty="0">
                <a:solidFill>
                  <a:schemeClr val="tx1"/>
                </a:solidFill>
              </a:rPr>
              <a:t> (1963), the ease with which the one is able to perceive speech is due in part to the extrinsic redundancy within the speech signal and the intrinsic redundancy within the auditory system.</a:t>
            </a:r>
          </a:p>
          <a:p>
            <a:pPr marL="660400" indent="-660400">
              <a:lnSpc>
                <a:spcPct val="80000"/>
              </a:lnSpc>
              <a:buFontTx/>
              <a:buBlip>
                <a:blip r:embed="rId3"/>
              </a:buBlip>
            </a:pPr>
            <a:endParaRPr lang="en-US" sz="2000" dirty="0">
              <a:solidFill>
                <a:schemeClr val="tx1"/>
              </a:solidFill>
            </a:endParaRPr>
          </a:p>
          <a:p>
            <a:pPr marL="660400" indent="-660400">
              <a:lnSpc>
                <a:spcPct val="80000"/>
              </a:lnSpc>
              <a:buFontTx/>
              <a:buBlip>
                <a:blip r:embed="rId3"/>
              </a:buBlip>
            </a:pPr>
            <a:r>
              <a:rPr lang="en-US" sz="2000" dirty="0">
                <a:solidFill>
                  <a:schemeClr val="tx1"/>
                </a:solidFill>
              </a:rPr>
              <a:t>Extrinsic redundancy – numerous overlapping cues within the language itself.</a:t>
            </a:r>
          </a:p>
          <a:p>
            <a:pPr marL="660400" indent="-660400">
              <a:lnSpc>
                <a:spcPct val="80000"/>
              </a:lnSpc>
              <a:buFontTx/>
              <a:buBlip>
                <a:blip r:embed="rId3"/>
              </a:buBlip>
            </a:pPr>
            <a:endParaRPr lang="en-US" sz="2000" dirty="0">
              <a:solidFill>
                <a:schemeClr val="tx1"/>
              </a:solidFill>
            </a:endParaRPr>
          </a:p>
          <a:p>
            <a:pPr marL="660400" indent="-660400">
              <a:lnSpc>
                <a:spcPct val="80000"/>
              </a:lnSpc>
              <a:buFontTx/>
              <a:buBlip>
                <a:blip r:embed="rId3"/>
              </a:buBlip>
            </a:pPr>
            <a:r>
              <a:rPr lang="en-US" sz="2000" dirty="0">
                <a:solidFill>
                  <a:schemeClr val="tx1"/>
                </a:solidFill>
              </a:rPr>
              <a:t>Intrinsic redundancy- multiple CANS pathways and sources of information that the human system possess for processing speech.</a:t>
            </a:r>
          </a:p>
          <a:p>
            <a:pPr marL="660400" indent="-660400">
              <a:lnSpc>
                <a:spcPct val="80000"/>
              </a:lnSpc>
              <a:buFontTx/>
              <a:buBlip>
                <a:blip r:embed="rId3"/>
              </a:buBlip>
            </a:pPr>
            <a:endParaRPr lang="en-US" sz="2000" dirty="0">
              <a:solidFill>
                <a:schemeClr val="tx1"/>
              </a:solidFill>
            </a:endParaRPr>
          </a:p>
          <a:p>
            <a:pPr marL="660400" indent="-660400">
              <a:lnSpc>
                <a:spcPct val="80000"/>
              </a:lnSpc>
              <a:buFontTx/>
              <a:buBlip>
                <a:blip r:embed="rId3"/>
              </a:buBlip>
            </a:pPr>
            <a:r>
              <a:rPr lang="en-US" sz="2000" dirty="0">
                <a:solidFill>
                  <a:schemeClr val="tx1"/>
                </a:solidFill>
              </a:rPr>
              <a:t>Individuals will perform at or near normal for a speech processing task if only one of these two types of redundancy has been reduced.</a:t>
            </a:r>
          </a:p>
          <a:p>
            <a:pPr marL="660400" indent="-660400">
              <a:lnSpc>
                <a:spcPct val="80000"/>
              </a:lnSpc>
              <a:buFontTx/>
              <a:buNone/>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CDED04FB-EB09-40E1-91FA-AB51E82D07AE}" type="slidenum">
              <a:rPr lang="en-US"/>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idx="1"/>
          </p:nvPr>
        </p:nvSpPr>
        <p:spPr>
          <a:xfrm>
            <a:off x="457200" y="1600200"/>
            <a:ext cx="8229600" cy="4267200"/>
          </a:xfrm>
        </p:spPr>
        <p:txBody>
          <a:bodyPr/>
          <a:lstStyle/>
          <a:p>
            <a:pPr>
              <a:lnSpc>
                <a:spcPct val="90000"/>
              </a:lnSpc>
              <a:buFont typeface="Wingdings" pitchFamily="2" charset="2"/>
              <a:buChar char="ü"/>
            </a:pPr>
            <a:r>
              <a:rPr lang="en-US" sz="2400" dirty="0">
                <a:solidFill>
                  <a:schemeClr val="tx1"/>
                </a:solidFill>
              </a:rPr>
              <a:t>If both extrinsic and intrinsic redundancy have been reduced, then abnormal performance is often observed.</a:t>
            </a:r>
          </a:p>
          <a:p>
            <a:pPr>
              <a:lnSpc>
                <a:spcPct val="90000"/>
              </a:lnSpc>
              <a:buFont typeface="Wingdings" pitchFamily="2" charset="2"/>
              <a:buChar char="ü"/>
            </a:pPr>
            <a:endParaRPr lang="en-US" sz="2400" dirty="0">
              <a:solidFill>
                <a:schemeClr val="tx1"/>
              </a:solidFill>
            </a:endParaRPr>
          </a:p>
          <a:p>
            <a:pPr>
              <a:lnSpc>
                <a:spcPct val="90000"/>
              </a:lnSpc>
              <a:buFont typeface="Wingdings" pitchFamily="2" charset="2"/>
              <a:buChar char="ü"/>
            </a:pPr>
            <a:r>
              <a:rPr lang="en-US" sz="2400" dirty="0">
                <a:solidFill>
                  <a:schemeClr val="tx1"/>
                </a:solidFill>
              </a:rPr>
              <a:t>This interaction is the basis for using speech Audiometry for the detection of CANS dysfunction.</a:t>
            </a:r>
          </a:p>
          <a:p>
            <a:pPr>
              <a:lnSpc>
                <a:spcPct val="90000"/>
              </a:lnSpc>
              <a:buFont typeface="Wingdings" pitchFamily="2" charset="2"/>
              <a:buChar char="ü"/>
            </a:pPr>
            <a:endParaRPr lang="en-US" sz="2400" dirty="0">
              <a:solidFill>
                <a:schemeClr val="tx1"/>
              </a:solidFill>
            </a:endParaRPr>
          </a:p>
          <a:p>
            <a:pPr>
              <a:lnSpc>
                <a:spcPct val="90000"/>
              </a:lnSpc>
              <a:buFont typeface="Wingdings" pitchFamily="2" charset="2"/>
              <a:buChar char="ü"/>
            </a:pPr>
            <a:r>
              <a:rPr lang="en-US" sz="2400" dirty="0">
                <a:solidFill>
                  <a:schemeClr val="tx1"/>
                </a:solidFill>
              </a:rPr>
              <a:t> The sensitivity and specificity of a selected speech test depends heavily on the degree to which each type of redundancy is reduced for a given patient/test combination.</a:t>
            </a:r>
          </a:p>
          <a:p>
            <a:pPr>
              <a:lnSpc>
                <a:spcPct val="90000"/>
              </a:lnSpc>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460C3351-9972-48C2-98EA-9423040B58F7}" type="slidenum">
              <a:rPr lang="en-US"/>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idx="1"/>
          </p:nvPr>
        </p:nvSpPr>
        <p:spPr>
          <a:xfrm>
            <a:off x="457200" y="609600"/>
            <a:ext cx="8229600" cy="5181600"/>
          </a:xfrm>
        </p:spPr>
        <p:txBody>
          <a:bodyPr/>
          <a:lstStyle/>
          <a:p>
            <a:pPr>
              <a:lnSpc>
                <a:spcPct val="80000"/>
              </a:lnSpc>
              <a:buFontTx/>
              <a:buNone/>
            </a:pPr>
            <a:r>
              <a:rPr lang="en-US" sz="2000" dirty="0">
                <a:solidFill>
                  <a:schemeClr val="tx1"/>
                </a:solidFill>
              </a:rPr>
              <a:t>ii. </a:t>
            </a:r>
            <a:r>
              <a:rPr lang="en-US" sz="2400" dirty="0">
                <a:solidFill>
                  <a:schemeClr val="tx1"/>
                </a:solidFill>
              </a:rPr>
              <a:t>Relationship between </a:t>
            </a:r>
            <a:r>
              <a:rPr lang="en-US" sz="2400" dirty="0" err="1">
                <a:solidFill>
                  <a:schemeClr val="tx1"/>
                </a:solidFill>
              </a:rPr>
              <a:t>neuroanatomical</a:t>
            </a:r>
            <a:r>
              <a:rPr lang="en-US" sz="2400" dirty="0">
                <a:solidFill>
                  <a:schemeClr val="tx1"/>
                </a:solidFill>
              </a:rPr>
              <a:t> location  of the pathology &amp; ear that is expected to demonstrate reduced performance:</a:t>
            </a:r>
          </a:p>
          <a:p>
            <a:pPr>
              <a:lnSpc>
                <a:spcPct val="80000"/>
              </a:lnSpc>
              <a:buFontTx/>
              <a:buNone/>
            </a:pPr>
            <a:endParaRPr lang="en-US" sz="2400" dirty="0">
              <a:solidFill>
                <a:schemeClr val="tx1"/>
              </a:solidFill>
            </a:endParaRPr>
          </a:p>
          <a:p>
            <a:pPr>
              <a:lnSpc>
                <a:spcPct val="80000"/>
              </a:lnSpc>
              <a:buFontTx/>
              <a:buBlip>
                <a:blip r:embed="rId3"/>
              </a:buBlip>
            </a:pPr>
            <a:r>
              <a:rPr lang="en-US" sz="2000" dirty="0">
                <a:solidFill>
                  <a:schemeClr val="tx1"/>
                </a:solidFill>
              </a:rPr>
              <a:t>The </a:t>
            </a:r>
            <a:r>
              <a:rPr lang="en-US" sz="2000" dirty="0" err="1">
                <a:solidFill>
                  <a:schemeClr val="tx1"/>
                </a:solidFill>
              </a:rPr>
              <a:t>contralateral</a:t>
            </a:r>
            <a:r>
              <a:rPr lang="en-US" sz="2000" dirty="0">
                <a:solidFill>
                  <a:schemeClr val="tx1"/>
                </a:solidFill>
              </a:rPr>
              <a:t> ear effect observed because of the dominant crossing auditory fiber tract was earlier described by </a:t>
            </a:r>
            <a:r>
              <a:rPr lang="en-US" sz="2000" dirty="0" err="1">
                <a:solidFill>
                  <a:schemeClr val="tx1"/>
                </a:solidFill>
              </a:rPr>
              <a:t>Bocca</a:t>
            </a:r>
            <a:r>
              <a:rPr lang="en-US" sz="2000" dirty="0">
                <a:solidFill>
                  <a:schemeClr val="tx1"/>
                </a:solidFill>
              </a:rPr>
              <a:t> et al. (1954, 1955), Goldstein et al. (1956).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A pathology in the deep posterior left temporal lobe may cause abnormal test results bilaterally or only in the </a:t>
            </a:r>
            <a:r>
              <a:rPr lang="en-US" sz="2000" dirty="0" err="1">
                <a:solidFill>
                  <a:schemeClr val="tx1"/>
                </a:solidFill>
              </a:rPr>
              <a:t>ipsilateral</a:t>
            </a:r>
            <a:r>
              <a:rPr lang="en-US" sz="2000" dirty="0">
                <a:solidFill>
                  <a:schemeClr val="tx1"/>
                </a:solidFill>
              </a:rPr>
              <a:t> ear.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Disorders of the </a:t>
            </a:r>
            <a:r>
              <a:rPr lang="en-US" sz="2000" dirty="0" err="1">
                <a:solidFill>
                  <a:schemeClr val="tx1"/>
                </a:solidFill>
              </a:rPr>
              <a:t>interhemispheric</a:t>
            </a:r>
            <a:r>
              <a:rPr lang="en-US" sz="2000" dirty="0">
                <a:solidFill>
                  <a:schemeClr val="tx1"/>
                </a:solidFill>
              </a:rPr>
              <a:t> connections (corpus </a:t>
            </a:r>
            <a:r>
              <a:rPr lang="en-US" sz="2000" dirty="0" err="1">
                <a:solidFill>
                  <a:schemeClr val="tx1"/>
                </a:solidFill>
              </a:rPr>
              <a:t>callosum</a:t>
            </a:r>
            <a:r>
              <a:rPr lang="en-US" sz="2000" dirty="0">
                <a:solidFill>
                  <a:schemeClr val="tx1"/>
                </a:solidFill>
              </a:rPr>
              <a:t>) also can produce abnormal CANS test results especially for dichotic stimuli. </a:t>
            </a:r>
          </a:p>
          <a:p>
            <a:pPr>
              <a:lnSpc>
                <a:spcPct val="80000"/>
              </a:lnSpc>
              <a:buFontTx/>
              <a:buBlip>
                <a:blip r:embed="rId3"/>
              </a:buBlip>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870E955C-945E-47B2-B82B-CC46304CF6E5}" type="slidenum">
              <a:rPr lang="en-US"/>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457200" y="533400"/>
            <a:ext cx="8229600" cy="5592763"/>
          </a:xfrm>
        </p:spPr>
        <p:txBody>
          <a:bodyPr/>
          <a:lstStyle/>
          <a:p>
            <a:pPr>
              <a:lnSpc>
                <a:spcPct val="80000"/>
              </a:lnSpc>
              <a:buFontTx/>
              <a:buNone/>
            </a:pPr>
            <a:endParaRPr lang="en-US" sz="2000" dirty="0">
              <a:solidFill>
                <a:schemeClr val="tx1"/>
              </a:solidFill>
            </a:endParaRPr>
          </a:p>
          <a:p>
            <a:pPr>
              <a:lnSpc>
                <a:spcPct val="80000"/>
              </a:lnSpc>
              <a:buFontTx/>
              <a:buNone/>
            </a:pPr>
            <a:r>
              <a:rPr lang="en-US" sz="2000" dirty="0">
                <a:solidFill>
                  <a:schemeClr val="tx1"/>
                </a:solidFill>
              </a:rPr>
              <a:t>CAE can provide valuable information in monitoring the neurological and auditory status of the selected patients. These may include:</a:t>
            </a:r>
          </a:p>
          <a:p>
            <a:pPr>
              <a:lnSpc>
                <a:spcPct val="80000"/>
              </a:lnSpc>
              <a:buFontTx/>
              <a:buNone/>
            </a:pPr>
            <a:endParaRPr lang="en-US" sz="2000" dirty="0">
              <a:solidFill>
                <a:schemeClr val="tx1"/>
              </a:solidFill>
            </a:endParaRPr>
          </a:p>
          <a:p>
            <a:pPr>
              <a:lnSpc>
                <a:spcPct val="80000"/>
              </a:lnSpc>
              <a:buFont typeface="Wingdings" pitchFamily="2" charset="2"/>
              <a:buChar char="ü"/>
            </a:pPr>
            <a:r>
              <a:rPr lang="en-US" sz="2000" dirty="0">
                <a:solidFill>
                  <a:schemeClr val="tx1"/>
                </a:solidFill>
              </a:rPr>
              <a:t>Pre and post- surgical test to determine any changes in auditory function (</a:t>
            </a:r>
            <a:r>
              <a:rPr lang="en-US" sz="2000" dirty="0" err="1">
                <a:solidFill>
                  <a:schemeClr val="tx1"/>
                </a:solidFill>
              </a:rPr>
              <a:t>Museik</a:t>
            </a:r>
            <a:r>
              <a:rPr lang="en-US" sz="2000" dirty="0">
                <a:solidFill>
                  <a:schemeClr val="tx1"/>
                </a:solidFill>
              </a:rPr>
              <a:t> et al,. 1990).</a:t>
            </a:r>
          </a:p>
          <a:p>
            <a:pPr>
              <a:lnSpc>
                <a:spcPct val="80000"/>
              </a:lnSpc>
              <a:buFont typeface="Wingdings" pitchFamily="2" charset="2"/>
              <a:buChar char="ü"/>
            </a:pPr>
            <a:r>
              <a:rPr lang="en-US" sz="2000" dirty="0">
                <a:solidFill>
                  <a:schemeClr val="tx1"/>
                </a:solidFill>
              </a:rPr>
              <a:t>Examining central auditory abilities in patients with treatable and non-treatable CNS conditions (</a:t>
            </a:r>
            <a:r>
              <a:rPr lang="en-US" sz="2000" dirty="0" err="1">
                <a:solidFill>
                  <a:schemeClr val="tx1"/>
                </a:solidFill>
              </a:rPr>
              <a:t>Museik</a:t>
            </a:r>
            <a:r>
              <a:rPr lang="en-US" sz="2000" dirty="0">
                <a:solidFill>
                  <a:schemeClr val="tx1"/>
                </a:solidFill>
              </a:rPr>
              <a:t> &amp; Morgan, 1981).</a:t>
            </a:r>
          </a:p>
          <a:p>
            <a:pPr>
              <a:lnSpc>
                <a:spcPct val="80000"/>
              </a:lnSpc>
              <a:buFont typeface="Wingdings" pitchFamily="2" charset="2"/>
              <a:buChar char="ü"/>
            </a:pPr>
            <a:r>
              <a:rPr lang="en-US" sz="2000" dirty="0">
                <a:solidFill>
                  <a:schemeClr val="tx1"/>
                </a:solidFill>
              </a:rPr>
              <a:t>Following the progress of patients with head injury (Hall et al,. 1982)</a:t>
            </a:r>
          </a:p>
          <a:p>
            <a:pPr>
              <a:lnSpc>
                <a:spcPct val="80000"/>
              </a:lnSpc>
              <a:buFont typeface="Wingdings" pitchFamily="2" charset="2"/>
              <a:buChar char="ü"/>
            </a:pPr>
            <a:r>
              <a:rPr lang="en-US" sz="2000" dirty="0">
                <a:solidFill>
                  <a:schemeClr val="tx1"/>
                </a:solidFill>
              </a:rPr>
              <a:t>Helping predict recovery in comatose patients (</a:t>
            </a:r>
            <a:r>
              <a:rPr lang="en-US" sz="2000" dirty="0" err="1">
                <a:solidFill>
                  <a:schemeClr val="tx1"/>
                </a:solidFill>
              </a:rPr>
              <a:t>Yingling</a:t>
            </a:r>
            <a:r>
              <a:rPr lang="en-US" sz="2000" dirty="0">
                <a:solidFill>
                  <a:schemeClr val="tx1"/>
                </a:solidFill>
              </a:rPr>
              <a:t> et al,. 1990)</a:t>
            </a:r>
          </a:p>
          <a:p>
            <a:pPr>
              <a:lnSpc>
                <a:spcPct val="80000"/>
              </a:lnSpc>
              <a:buFont typeface="Wingdings" pitchFamily="2" charset="2"/>
              <a:buChar char="ü"/>
            </a:pPr>
            <a:r>
              <a:rPr lang="en-US" sz="2000" dirty="0">
                <a:solidFill>
                  <a:schemeClr val="tx1"/>
                </a:solidFill>
              </a:rPr>
              <a:t>Monitoring the progress of young patients during rehabilitation</a:t>
            </a:r>
          </a:p>
          <a:p>
            <a:pPr>
              <a:lnSpc>
                <a:spcPct val="80000"/>
              </a:lnSpc>
              <a:buFont typeface="Wingdings" pitchFamily="2" charset="2"/>
              <a:buChar char="ü"/>
            </a:pPr>
            <a:r>
              <a:rPr lang="en-US" sz="2000" dirty="0">
                <a:solidFill>
                  <a:schemeClr val="tx1"/>
                </a:solidFill>
              </a:rPr>
              <a:t>In identifying and defining CAPD in LD children.</a:t>
            </a:r>
          </a:p>
          <a:p>
            <a:pPr>
              <a:lnSpc>
                <a:spcPct val="80000"/>
              </a:lnSpc>
              <a:buFont typeface="Wingdings" pitchFamily="2" charset="2"/>
              <a:buNone/>
            </a:pPr>
            <a:endParaRPr lang="en-US" sz="2000" dirty="0">
              <a:solidFill>
                <a:schemeClr val="tx1"/>
              </a:solidFill>
            </a:endParaRPr>
          </a:p>
          <a:p>
            <a:pPr>
              <a:lnSpc>
                <a:spcPct val="80000"/>
              </a:lnSpc>
              <a:buFont typeface="Wingdings" pitchFamily="2" charset="2"/>
              <a:buNone/>
            </a:pPr>
            <a:endParaRPr lang="en-US" sz="2000" dirty="0">
              <a:solidFill>
                <a:schemeClr val="tx1"/>
              </a:solidFill>
            </a:endParaRPr>
          </a:p>
          <a:p>
            <a:pPr>
              <a:lnSpc>
                <a:spcPct val="80000"/>
              </a:lnSpc>
              <a:buFont typeface="Wingdings" pitchFamily="2" charset="2"/>
              <a:buNone/>
            </a:pPr>
            <a:r>
              <a:rPr lang="en-US" sz="2000" dirty="0">
                <a:solidFill>
                  <a:schemeClr val="tx1"/>
                </a:solidFill>
              </a:rPr>
              <a:t>CAP testing needs to incorporate tests that not only allow the identification of a child or adult with CAPD in a timely, cost-effective manner but also derive a composite profile for that individual. </a:t>
            </a:r>
          </a:p>
        </p:txBody>
      </p:sp>
      <p:sp>
        <p:nvSpPr>
          <p:cNvPr id="3" name="Slide Number Placeholder 5"/>
          <p:cNvSpPr>
            <a:spLocks noGrp="1"/>
          </p:cNvSpPr>
          <p:nvPr>
            <p:ph type="sldNum" sz="quarter" idx="12"/>
          </p:nvPr>
        </p:nvSpPr>
        <p:spPr/>
        <p:txBody>
          <a:bodyPr/>
          <a:lstStyle/>
          <a:p>
            <a:fld id="{A5F45BEB-405D-4D9D-A37E-A1CA18B6AE36}" type="slidenum">
              <a:rPr lang="en-US"/>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idx="1"/>
          </p:nvPr>
        </p:nvSpPr>
        <p:spPr>
          <a:xfrm>
            <a:off x="457200" y="1066800"/>
            <a:ext cx="8229600" cy="3962400"/>
          </a:xfrm>
        </p:spPr>
        <p:txBody>
          <a:bodyPr/>
          <a:lstStyle/>
          <a:p>
            <a:pPr>
              <a:lnSpc>
                <a:spcPct val="80000"/>
              </a:lnSpc>
              <a:buFontTx/>
              <a:buBlip>
                <a:blip r:embed="rId3"/>
              </a:buBlip>
            </a:pPr>
            <a:r>
              <a:rPr lang="en-US" sz="2400" dirty="0">
                <a:solidFill>
                  <a:schemeClr val="tx1"/>
                </a:solidFill>
              </a:rPr>
              <a:t>When speech test are used to detect brainstem rather than cortical pathology, abnormal findings may be observed for either </a:t>
            </a:r>
            <a:r>
              <a:rPr lang="en-US" sz="2400" dirty="0" err="1">
                <a:solidFill>
                  <a:schemeClr val="tx1"/>
                </a:solidFill>
              </a:rPr>
              <a:t>ipsilateral</a:t>
            </a:r>
            <a:r>
              <a:rPr lang="en-US" sz="2400" dirty="0">
                <a:solidFill>
                  <a:schemeClr val="tx1"/>
                </a:solidFill>
              </a:rPr>
              <a:t> or </a:t>
            </a:r>
            <a:r>
              <a:rPr lang="en-US" sz="2400" dirty="0" err="1">
                <a:solidFill>
                  <a:schemeClr val="tx1"/>
                </a:solidFill>
              </a:rPr>
              <a:t>contralateral</a:t>
            </a:r>
            <a:r>
              <a:rPr lang="en-US" sz="2400" dirty="0">
                <a:solidFill>
                  <a:schemeClr val="tx1"/>
                </a:solidFill>
              </a:rPr>
              <a:t> ear.</a:t>
            </a:r>
          </a:p>
          <a:p>
            <a:pPr>
              <a:lnSpc>
                <a:spcPct val="80000"/>
              </a:lnSpc>
              <a:buFontTx/>
              <a:buBlip>
                <a:blip r:embed="rId3"/>
              </a:buBlip>
            </a:pPr>
            <a:endParaRPr lang="en-US" sz="2400" dirty="0">
              <a:solidFill>
                <a:schemeClr val="tx1"/>
              </a:solidFill>
            </a:endParaRPr>
          </a:p>
          <a:p>
            <a:pPr>
              <a:lnSpc>
                <a:spcPct val="80000"/>
              </a:lnSpc>
              <a:buFontTx/>
              <a:buBlip>
                <a:blip r:embed="rId3"/>
              </a:buBlip>
            </a:pPr>
            <a:r>
              <a:rPr lang="en-US" sz="2400" dirty="0" err="1">
                <a:solidFill>
                  <a:schemeClr val="tx1"/>
                </a:solidFill>
              </a:rPr>
              <a:t>Jerger</a:t>
            </a:r>
            <a:r>
              <a:rPr lang="en-US" sz="2400" dirty="0">
                <a:solidFill>
                  <a:schemeClr val="tx1"/>
                </a:solidFill>
              </a:rPr>
              <a:t> and </a:t>
            </a:r>
            <a:r>
              <a:rPr lang="en-US" sz="2400" dirty="0" err="1">
                <a:solidFill>
                  <a:schemeClr val="tx1"/>
                </a:solidFill>
              </a:rPr>
              <a:t>Jerger</a:t>
            </a:r>
            <a:r>
              <a:rPr lang="en-US" sz="2400" dirty="0">
                <a:solidFill>
                  <a:schemeClr val="tx1"/>
                </a:solidFill>
              </a:rPr>
              <a:t> (1975) reported that the ear effect for brainstem disorders is related to whether the pathology is extra-axial or intra-axial.</a:t>
            </a:r>
          </a:p>
          <a:p>
            <a:pPr>
              <a:lnSpc>
                <a:spcPct val="80000"/>
              </a:lnSpc>
              <a:buFont typeface="Wingdings" pitchFamily="2" charset="2"/>
              <a:buChar char="ü"/>
            </a:pPr>
            <a:endParaRPr lang="en-US" sz="2400" dirty="0">
              <a:solidFill>
                <a:schemeClr val="tx1"/>
              </a:solidFill>
            </a:endParaRPr>
          </a:p>
          <a:p>
            <a:pPr>
              <a:lnSpc>
                <a:spcPct val="80000"/>
              </a:lnSpc>
              <a:buFont typeface="Wingdings" pitchFamily="2" charset="2"/>
              <a:buChar char="ü"/>
            </a:pPr>
            <a:r>
              <a:rPr lang="en-US" sz="2400" dirty="0">
                <a:solidFill>
                  <a:schemeClr val="tx1"/>
                </a:solidFill>
              </a:rPr>
              <a:t> Intra-axial pathologies often show a subtle effect for one or both ears, whereas extra-axial pathologies more commonly show </a:t>
            </a:r>
            <a:r>
              <a:rPr lang="en-US" sz="2400" dirty="0" err="1">
                <a:solidFill>
                  <a:schemeClr val="tx1"/>
                </a:solidFill>
              </a:rPr>
              <a:t>ipsilateral</a:t>
            </a:r>
            <a:r>
              <a:rPr lang="en-US" sz="2400" dirty="0">
                <a:solidFill>
                  <a:schemeClr val="tx1"/>
                </a:solidFill>
              </a:rPr>
              <a:t> effect due to the frequent involvement of the cochlear nuclei and fibers of cranial nerve VIII.</a:t>
            </a:r>
          </a:p>
          <a:p>
            <a:pPr>
              <a:lnSpc>
                <a:spcPct val="80000"/>
              </a:lnSpc>
            </a:pPr>
            <a:endParaRPr lang="en-US" sz="2400" dirty="0">
              <a:solidFill>
                <a:schemeClr val="tx1"/>
              </a:solidFill>
            </a:endParaRPr>
          </a:p>
        </p:txBody>
      </p:sp>
      <p:sp>
        <p:nvSpPr>
          <p:cNvPr id="3" name="Slide Number Placeholder 5"/>
          <p:cNvSpPr>
            <a:spLocks noGrp="1"/>
          </p:cNvSpPr>
          <p:nvPr>
            <p:ph type="sldNum" sz="quarter" idx="12"/>
          </p:nvPr>
        </p:nvSpPr>
        <p:spPr/>
        <p:txBody>
          <a:bodyPr/>
          <a:lstStyle/>
          <a:p>
            <a:fld id="{6BB583AC-DEFB-4E11-B9F1-4AAA3EB9B22D}" type="slidenum">
              <a:rPr lang="en-US"/>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idx="1"/>
          </p:nvPr>
        </p:nvSpPr>
        <p:spPr>
          <a:xfrm>
            <a:off x="381000" y="609600"/>
            <a:ext cx="8229600" cy="4648200"/>
          </a:xfrm>
        </p:spPr>
        <p:txBody>
          <a:bodyPr/>
          <a:lstStyle/>
          <a:p>
            <a:pPr>
              <a:lnSpc>
                <a:spcPct val="80000"/>
              </a:lnSpc>
              <a:buFontTx/>
              <a:buNone/>
            </a:pPr>
            <a:r>
              <a:rPr lang="en-US" sz="2400" dirty="0">
                <a:solidFill>
                  <a:schemeClr val="tx1"/>
                </a:solidFill>
              </a:rPr>
              <a:t>iii. Task presented to the patient:</a:t>
            </a:r>
          </a:p>
          <a:p>
            <a:pPr>
              <a:lnSpc>
                <a:spcPct val="80000"/>
              </a:lnSpc>
              <a:buFontTx/>
              <a:buNone/>
            </a:pPr>
            <a:endParaRPr lang="en-US" sz="2400" dirty="0">
              <a:solidFill>
                <a:schemeClr val="tx1"/>
              </a:solidFill>
            </a:endParaRPr>
          </a:p>
          <a:p>
            <a:pPr>
              <a:lnSpc>
                <a:spcPct val="80000"/>
              </a:lnSpc>
              <a:buFontTx/>
              <a:buBlip>
                <a:blip r:embed="rId3"/>
              </a:buBlip>
            </a:pPr>
            <a:r>
              <a:rPr lang="en-US" sz="2000" dirty="0">
                <a:solidFill>
                  <a:schemeClr val="tx1"/>
                </a:solidFill>
              </a:rPr>
              <a:t>Speech tests can be use to create different types of listening tasks, the combination of which can enhance the sensitivity of the CANS test battery.</a:t>
            </a:r>
          </a:p>
          <a:p>
            <a:pPr>
              <a:lnSpc>
                <a:spcPct val="80000"/>
              </a:lnSpc>
              <a:buFontTx/>
              <a:buNone/>
            </a:pPr>
            <a:endParaRPr lang="en-US" sz="2000" dirty="0">
              <a:solidFill>
                <a:schemeClr val="tx1"/>
              </a:solidFill>
            </a:endParaRPr>
          </a:p>
          <a:p>
            <a:pPr>
              <a:lnSpc>
                <a:spcPct val="80000"/>
              </a:lnSpc>
              <a:buFontTx/>
              <a:buNone/>
            </a:pPr>
            <a:r>
              <a:rPr lang="en-US" sz="2000" dirty="0">
                <a:solidFill>
                  <a:schemeClr val="tx1"/>
                </a:solidFill>
              </a:rPr>
              <a:t>e.g. monosyllables can be combine with noise to create a figure ground task.</a:t>
            </a:r>
          </a:p>
          <a:p>
            <a:pPr>
              <a:lnSpc>
                <a:spcPct val="80000"/>
              </a:lnSpc>
              <a:buFontTx/>
              <a:buNone/>
            </a:pPr>
            <a:r>
              <a:rPr lang="en-US" sz="2000" dirty="0">
                <a:solidFill>
                  <a:schemeClr val="tx1"/>
                </a:solidFill>
              </a:rPr>
              <a:t>e.g. different frequency bands of the same monosyllable can be presented to each simultaneously to create a fusion task.</a:t>
            </a:r>
          </a:p>
          <a:p>
            <a:pPr>
              <a:lnSpc>
                <a:spcPct val="80000"/>
              </a:lnSpc>
              <a:buFontTx/>
              <a:buNone/>
            </a:pPr>
            <a:r>
              <a:rPr lang="en-US" sz="2000" dirty="0">
                <a:solidFill>
                  <a:schemeClr val="tx1"/>
                </a:solidFill>
              </a:rPr>
              <a:t>e.g. different monosyllables can be presented to each ear </a:t>
            </a:r>
            <a:r>
              <a:rPr lang="en-US" sz="2000" dirty="0" err="1">
                <a:solidFill>
                  <a:schemeClr val="tx1"/>
                </a:solidFill>
              </a:rPr>
              <a:t>dichotically</a:t>
            </a:r>
            <a:r>
              <a:rPr lang="en-US" sz="2000" dirty="0">
                <a:solidFill>
                  <a:schemeClr val="tx1"/>
                </a:solidFill>
              </a:rPr>
              <a:t> to create a separation task. </a:t>
            </a:r>
          </a:p>
          <a:p>
            <a:pPr>
              <a:lnSpc>
                <a:spcPct val="80000"/>
              </a:lnSpc>
              <a:buFontTx/>
              <a:buNone/>
            </a:pPr>
            <a:endParaRPr lang="en-US" sz="2000" dirty="0">
              <a:solidFill>
                <a:schemeClr val="tx1"/>
              </a:solidFill>
            </a:endParaRPr>
          </a:p>
          <a:p>
            <a:pPr>
              <a:lnSpc>
                <a:spcPct val="80000"/>
              </a:lnSpc>
              <a:buFontTx/>
              <a:buNone/>
            </a:pPr>
            <a:r>
              <a:rPr lang="en-US" sz="2000" dirty="0">
                <a:solidFill>
                  <a:schemeClr val="tx1"/>
                </a:solidFill>
              </a:rPr>
              <a:t>Monosyllables can also distorted by time compression or by altering their spectral content with filters.</a:t>
            </a:r>
          </a:p>
        </p:txBody>
      </p:sp>
      <p:sp>
        <p:nvSpPr>
          <p:cNvPr id="3" name="Slide Number Placeholder 5"/>
          <p:cNvSpPr>
            <a:spLocks noGrp="1"/>
          </p:cNvSpPr>
          <p:nvPr>
            <p:ph type="sldNum" sz="quarter" idx="12"/>
          </p:nvPr>
        </p:nvSpPr>
        <p:spPr/>
        <p:txBody>
          <a:bodyPr/>
          <a:lstStyle/>
          <a:p>
            <a:fld id="{0C356095-6C45-48DB-83A7-FDEAD78574D9}" type="slidenum">
              <a:rPr lang="en-US"/>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idx="1"/>
          </p:nvPr>
        </p:nvSpPr>
        <p:spPr>
          <a:xfrm>
            <a:off x="457200" y="914400"/>
            <a:ext cx="8229600" cy="4038600"/>
          </a:xfrm>
        </p:spPr>
        <p:txBody>
          <a:bodyPr/>
          <a:lstStyle/>
          <a:p>
            <a:pPr marL="609600" indent="-609600">
              <a:lnSpc>
                <a:spcPct val="80000"/>
              </a:lnSpc>
              <a:buFontTx/>
              <a:buNone/>
            </a:pPr>
            <a:r>
              <a:rPr lang="en-US" sz="2000" dirty="0">
                <a:solidFill>
                  <a:schemeClr val="tx1"/>
                </a:solidFill>
              </a:rPr>
              <a:t>In general, the clinical application of CANS testing falls within one of four different areas:</a:t>
            </a:r>
          </a:p>
          <a:p>
            <a:pPr marL="609600" indent="-609600">
              <a:lnSpc>
                <a:spcPct val="80000"/>
              </a:lnSpc>
              <a:buFontTx/>
              <a:buNone/>
            </a:pPr>
            <a:endParaRPr lang="en-US" sz="2000" dirty="0">
              <a:solidFill>
                <a:schemeClr val="tx1"/>
              </a:solidFill>
            </a:endParaRPr>
          </a:p>
          <a:p>
            <a:pPr marL="609600" indent="-609600">
              <a:lnSpc>
                <a:spcPct val="80000"/>
              </a:lnSpc>
              <a:buFontTx/>
              <a:buAutoNum type="alphaLcParenR"/>
            </a:pPr>
            <a:r>
              <a:rPr lang="en-US" sz="2000" dirty="0">
                <a:solidFill>
                  <a:schemeClr val="tx1"/>
                </a:solidFill>
              </a:rPr>
              <a:t>To detect space-occupying lesions (</a:t>
            </a:r>
            <a:r>
              <a:rPr lang="en-US" sz="2000" dirty="0" err="1">
                <a:solidFill>
                  <a:schemeClr val="tx1"/>
                </a:solidFill>
              </a:rPr>
              <a:t>Museik</a:t>
            </a:r>
            <a:r>
              <a:rPr lang="en-US" sz="2000" dirty="0">
                <a:solidFill>
                  <a:schemeClr val="tx1"/>
                </a:solidFill>
              </a:rPr>
              <a:t>, 1983, </a:t>
            </a:r>
            <a:r>
              <a:rPr lang="en-US" sz="2000" dirty="0" err="1">
                <a:solidFill>
                  <a:schemeClr val="tx1"/>
                </a:solidFill>
              </a:rPr>
              <a:t>Jerger</a:t>
            </a:r>
            <a:r>
              <a:rPr lang="en-US" sz="2000" dirty="0">
                <a:solidFill>
                  <a:schemeClr val="tx1"/>
                </a:solidFill>
              </a:rPr>
              <a:t> &amp; </a:t>
            </a:r>
            <a:r>
              <a:rPr lang="en-US" sz="2000" dirty="0" err="1">
                <a:solidFill>
                  <a:schemeClr val="tx1"/>
                </a:solidFill>
              </a:rPr>
              <a:t>Jerger</a:t>
            </a:r>
            <a:r>
              <a:rPr lang="en-US" sz="2000" dirty="0">
                <a:solidFill>
                  <a:schemeClr val="tx1"/>
                </a:solidFill>
              </a:rPr>
              <a:t>, 1981)</a:t>
            </a:r>
          </a:p>
          <a:p>
            <a:pPr marL="609600" indent="-609600">
              <a:lnSpc>
                <a:spcPct val="80000"/>
              </a:lnSpc>
              <a:buFontTx/>
              <a:buAutoNum type="alphaLcParenR"/>
            </a:pPr>
            <a:endParaRPr lang="en-US" sz="2000" dirty="0">
              <a:solidFill>
                <a:schemeClr val="tx1"/>
              </a:solidFill>
            </a:endParaRPr>
          </a:p>
          <a:p>
            <a:pPr marL="609600" indent="-609600">
              <a:lnSpc>
                <a:spcPct val="80000"/>
              </a:lnSpc>
              <a:buFontTx/>
              <a:buAutoNum type="alphaLcParenR"/>
            </a:pPr>
            <a:r>
              <a:rPr lang="en-US" sz="2000" dirty="0">
                <a:solidFill>
                  <a:schemeClr val="tx1"/>
                </a:solidFill>
              </a:rPr>
              <a:t>To detect generalized CANS processing deficits (</a:t>
            </a:r>
            <a:r>
              <a:rPr lang="en-US" sz="2000" dirty="0" err="1">
                <a:solidFill>
                  <a:schemeClr val="tx1"/>
                </a:solidFill>
              </a:rPr>
              <a:t>Stach</a:t>
            </a:r>
            <a:r>
              <a:rPr lang="en-US" sz="2000" dirty="0">
                <a:solidFill>
                  <a:schemeClr val="tx1"/>
                </a:solidFill>
              </a:rPr>
              <a:t> et al,.1990; Grimes et al,.1985)</a:t>
            </a:r>
          </a:p>
          <a:p>
            <a:pPr marL="609600" indent="-609600">
              <a:lnSpc>
                <a:spcPct val="80000"/>
              </a:lnSpc>
              <a:buFontTx/>
              <a:buAutoNum type="alphaLcParenR"/>
            </a:pPr>
            <a:endParaRPr lang="en-US" sz="2000" dirty="0">
              <a:solidFill>
                <a:schemeClr val="tx1"/>
              </a:solidFill>
            </a:endParaRPr>
          </a:p>
          <a:p>
            <a:pPr marL="609600" indent="-609600">
              <a:lnSpc>
                <a:spcPct val="80000"/>
              </a:lnSpc>
              <a:buFontTx/>
              <a:buAutoNum type="alphaLcParenR"/>
            </a:pPr>
            <a:r>
              <a:rPr lang="en-US" sz="2000" dirty="0">
                <a:solidFill>
                  <a:schemeClr val="tx1"/>
                </a:solidFill>
              </a:rPr>
              <a:t>To monitor the change in the CANS disorder (Grimes,1985; </a:t>
            </a:r>
            <a:r>
              <a:rPr lang="en-US" sz="2000" dirty="0" err="1">
                <a:solidFill>
                  <a:schemeClr val="tx1"/>
                </a:solidFill>
              </a:rPr>
              <a:t>Stach</a:t>
            </a:r>
            <a:r>
              <a:rPr lang="en-US" sz="2000" dirty="0">
                <a:solidFill>
                  <a:schemeClr val="tx1"/>
                </a:solidFill>
              </a:rPr>
              <a:t> et al,.1985; Grimes 1990)</a:t>
            </a:r>
          </a:p>
          <a:p>
            <a:pPr marL="609600" indent="-609600">
              <a:lnSpc>
                <a:spcPct val="80000"/>
              </a:lnSpc>
              <a:buFontTx/>
              <a:buAutoNum type="alphaLcParenR"/>
            </a:pPr>
            <a:endParaRPr lang="en-US" sz="2000" dirty="0">
              <a:solidFill>
                <a:schemeClr val="tx1"/>
              </a:solidFill>
            </a:endParaRPr>
          </a:p>
          <a:p>
            <a:pPr marL="609600" indent="-609600">
              <a:lnSpc>
                <a:spcPct val="80000"/>
              </a:lnSpc>
              <a:buFontTx/>
              <a:buAutoNum type="alphaLcParenR"/>
            </a:pPr>
            <a:r>
              <a:rPr lang="en-US" sz="2000" dirty="0">
                <a:solidFill>
                  <a:schemeClr val="tx1"/>
                </a:solidFill>
              </a:rPr>
              <a:t>To provide a framework of counseling patients fitted with hearing aids (Davies &amp; Mueller, 1987).</a:t>
            </a:r>
          </a:p>
        </p:txBody>
      </p:sp>
      <p:sp>
        <p:nvSpPr>
          <p:cNvPr id="3" name="Slide Number Placeholder 5"/>
          <p:cNvSpPr>
            <a:spLocks noGrp="1"/>
          </p:cNvSpPr>
          <p:nvPr>
            <p:ph type="sldNum" sz="quarter" idx="12"/>
          </p:nvPr>
        </p:nvSpPr>
        <p:spPr/>
        <p:txBody>
          <a:bodyPr/>
          <a:lstStyle/>
          <a:p>
            <a:fld id="{265A2EDA-92E6-44ED-96D3-1857A3BF7106}" type="slidenum">
              <a:rPr lang="en-US"/>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idx="1"/>
          </p:nvPr>
        </p:nvSpPr>
        <p:spPr>
          <a:xfrm>
            <a:off x="457200" y="1143000"/>
            <a:ext cx="8229600" cy="3611563"/>
          </a:xfrm>
        </p:spPr>
        <p:txBody>
          <a:bodyPr/>
          <a:lstStyle/>
          <a:p>
            <a:pPr marL="609600" indent="-609600">
              <a:lnSpc>
                <a:spcPct val="80000"/>
              </a:lnSpc>
              <a:buFontTx/>
              <a:buBlip>
                <a:blip r:embed="rId3"/>
              </a:buBlip>
            </a:pPr>
            <a:r>
              <a:rPr lang="en-US" sz="2000" dirty="0">
                <a:solidFill>
                  <a:schemeClr val="tx1"/>
                </a:solidFill>
              </a:rPr>
              <a:t>Monosyllabic words are commonly used for CANS testing. </a:t>
            </a:r>
          </a:p>
          <a:p>
            <a:pPr marL="609600" indent="-609600">
              <a:lnSpc>
                <a:spcPct val="80000"/>
              </a:lnSpc>
              <a:buFontTx/>
              <a:buBlip>
                <a:blip r:embed="rId3"/>
              </a:buBlip>
            </a:pPr>
            <a:endParaRPr lang="en-US" sz="2000" dirty="0">
              <a:solidFill>
                <a:schemeClr val="tx1"/>
              </a:solidFill>
            </a:endParaRPr>
          </a:p>
          <a:p>
            <a:pPr marL="609600" indent="-609600">
              <a:lnSpc>
                <a:spcPct val="80000"/>
              </a:lnSpc>
              <a:buFontTx/>
              <a:buBlip>
                <a:blip r:embed="rId3"/>
              </a:buBlip>
            </a:pPr>
            <a:r>
              <a:rPr lang="en-US" sz="2000" dirty="0">
                <a:solidFill>
                  <a:schemeClr val="tx1"/>
                </a:solidFill>
              </a:rPr>
              <a:t>Because monosyllables represent the linguistic unit with the least extrinsic redundancy, distorting the stimulus by filtering, time compression, or introducing background noise can easily affect patient performance.</a:t>
            </a:r>
          </a:p>
          <a:p>
            <a:pPr marL="609600" indent="-609600">
              <a:lnSpc>
                <a:spcPct val="80000"/>
              </a:lnSpc>
              <a:buFontTx/>
              <a:buBlip>
                <a:blip r:embed="rId3"/>
              </a:buBlip>
            </a:pPr>
            <a:endParaRPr lang="en-US" sz="2000" dirty="0">
              <a:solidFill>
                <a:schemeClr val="tx1"/>
              </a:solidFill>
            </a:endParaRPr>
          </a:p>
          <a:p>
            <a:pPr marL="609600" indent="-609600">
              <a:lnSpc>
                <a:spcPct val="80000"/>
              </a:lnSpc>
              <a:buFontTx/>
              <a:buBlip>
                <a:blip r:embed="rId3"/>
              </a:buBlip>
            </a:pPr>
            <a:r>
              <a:rPr lang="en-US" sz="2000" dirty="0">
                <a:solidFill>
                  <a:schemeClr val="tx1"/>
                </a:solidFill>
              </a:rPr>
              <a:t>For dichotic tests, monosyllables are frequently chosen because of the relative ease of obtaining precise temporal alignment of the stimuli presented to each ear- thus presenting a more difficult task than when using </a:t>
            </a:r>
            <a:r>
              <a:rPr lang="en-US" sz="2000" dirty="0" err="1">
                <a:solidFill>
                  <a:schemeClr val="tx1"/>
                </a:solidFill>
              </a:rPr>
              <a:t>bisyllables</a:t>
            </a:r>
            <a:r>
              <a:rPr lang="en-US" sz="2000" dirty="0">
                <a:solidFill>
                  <a:schemeClr val="tx1"/>
                </a:solidFill>
              </a:rPr>
              <a:t> or sentences.</a:t>
            </a:r>
          </a:p>
          <a:p>
            <a:pPr marL="609600" indent="-609600">
              <a:lnSpc>
                <a:spcPct val="80000"/>
              </a:lnSpc>
              <a:buFontTx/>
              <a:buBlip>
                <a:blip r:embed="rId3"/>
              </a:buBlip>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2FCBC326-1999-4138-A28A-BBBFE720C01C}" type="slidenum">
              <a:rPr lang="en-US"/>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idx="1"/>
          </p:nvPr>
        </p:nvSpPr>
        <p:spPr>
          <a:xfrm>
            <a:off x="457200" y="1524000"/>
            <a:ext cx="8229600" cy="3382963"/>
          </a:xfrm>
        </p:spPr>
        <p:txBody>
          <a:bodyPr/>
          <a:lstStyle/>
          <a:p>
            <a:pPr>
              <a:lnSpc>
                <a:spcPct val="80000"/>
              </a:lnSpc>
              <a:buFontTx/>
              <a:buBlip>
                <a:blip r:embed="rId3"/>
              </a:buBlip>
            </a:pPr>
            <a:r>
              <a:rPr lang="en-US" sz="2000" dirty="0">
                <a:solidFill>
                  <a:schemeClr val="tx1"/>
                </a:solidFill>
              </a:rPr>
              <a:t>Spondees are two-syllable words with equal stress on each syllable (e.g. baseball, cowboy).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The properties of spondaic words lend themselves to the assessment to the threshold of intelligibility as well to a number of central auditory tests.</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Spondees rise rapidly in intelligibility with small increases in intensity, thus rendering them ideal for the measurement of speech thresholds. There are relatively few spondaic words in English. </a:t>
            </a:r>
          </a:p>
          <a:p>
            <a:pPr>
              <a:lnSpc>
                <a:spcPct val="80000"/>
              </a:lnSpc>
              <a:buFontTx/>
              <a:buBlip>
                <a:blip r:embed="rId3"/>
              </a:buBlip>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EAF0CF9B-A7D8-4CCD-9AE9-79675290CB71}" type="slidenum">
              <a:rPr lang="en-US"/>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3"/>
          <p:cNvSpPr>
            <a:spLocks noGrp="1" noChangeArrowheads="1"/>
          </p:cNvSpPr>
          <p:nvPr>
            <p:ph idx="1"/>
          </p:nvPr>
        </p:nvSpPr>
        <p:spPr>
          <a:xfrm>
            <a:off x="533400" y="1752600"/>
            <a:ext cx="8229600" cy="3763963"/>
          </a:xfrm>
        </p:spPr>
        <p:txBody>
          <a:bodyPr/>
          <a:lstStyle/>
          <a:p>
            <a:pPr>
              <a:lnSpc>
                <a:spcPct val="80000"/>
              </a:lnSpc>
              <a:buFontTx/>
              <a:buBlip>
                <a:blip r:embed="rId3"/>
              </a:buBlip>
            </a:pPr>
            <a:r>
              <a:rPr lang="en-US" sz="2000" dirty="0">
                <a:solidFill>
                  <a:schemeClr val="tx1"/>
                </a:solidFill>
              </a:rPr>
              <a:t>When one hears the spondaic meter and a portion of the phonemic elements (e.g. one syllable or vowel), there is a high probability of identifying the entire compound word.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If the word “base” is recognized as the first syllable there are a very few alternatives other than “ball” to complete the spondee. </a:t>
            </a:r>
          </a:p>
          <a:p>
            <a:pPr>
              <a:lnSpc>
                <a:spcPct val="80000"/>
              </a:lnSpc>
              <a:buFontTx/>
              <a:buBlip>
                <a:blip r:embed="rId3"/>
              </a:buBlip>
            </a:pPr>
            <a:endParaRPr lang="en-US" sz="2000" dirty="0">
              <a:solidFill>
                <a:schemeClr val="tx1"/>
              </a:solidFill>
            </a:endParaRPr>
          </a:p>
          <a:p>
            <a:pPr>
              <a:lnSpc>
                <a:spcPct val="80000"/>
              </a:lnSpc>
              <a:buFontTx/>
              <a:buBlip>
                <a:blip r:embed="rId3"/>
              </a:buBlip>
            </a:pPr>
            <a:r>
              <a:rPr lang="en-US" sz="2000" dirty="0">
                <a:solidFill>
                  <a:schemeClr val="tx1"/>
                </a:solidFill>
              </a:rPr>
              <a:t>If, however, “ball” was identified, one could choose from “base, foot, white, fast”, but the vowel, which is generally easy to recognize, would encourage the correct selection of the first syllable.</a:t>
            </a:r>
          </a:p>
          <a:p>
            <a:pPr>
              <a:lnSpc>
                <a:spcPct val="80000"/>
              </a:lnSpc>
            </a:pPr>
            <a:endParaRPr lang="en-US" sz="2000" dirty="0">
              <a:solidFill>
                <a:schemeClr val="tx1"/>
              </a:solidFill>
            </a:endParaRPr>
          </a:p>
          <a:p>
            <a:pPr>
              <a:lnSpc>
                <a:spcPct val="80000"/>
              </a:lnSpc>
            </a:pPr>
            <a:endParaRPr lang="en-US" sz="2000" dirty="0">
              <a:solidFill>
                <a:schemeClr val="tx1"/>
              </a:solidFill>
            </a:endParaRPr>
          </a:p>
          <a:p>
            <a:pPr>
              <a:lnSpc>
                <a:spcPct val="80000"/>
              </a:lnSpc>
            </a:pPr>
            <a:endParaRPr lang="en-US" sz="2000" dirty="0">
              <a:solidFill>
                <a:schemeClr val="tx1"/>
              </a:solidFill>
            </a:endParaRPr>
          </a:p>
        </p:txBody>
      </p:sp>
      <p:sp>
        <p:nvSpPr>
          <p:cNvPr id="3" name="Slide Number Placeholder 5"/>
          <p:cNvSpPr>
            <a:spLocks noGrp="1"/>
          </p:cNvSpPr>
          <p:nvPr>
            <p:ph type="sldNum" sz="quarter" idx="12"/>
          </p:nvPr>
        </p:nvSpPr>
        <p:spPr/>
        <p:txBody>
          <a:bodyPr/>
          <a:lstStyle/>
          <a:p>
            <a:fld id="{57526082-784A-469E-93C3-CDADE4559ED2}" type="slidenum">
              <a:rPr lang="en-US"/>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5" name="Rectangle 3"/>
          <p:cNvSpPr>
            <a:spLocks noGrp="1" noChangeArrowheads="1"/>
          </p:cNvSpPr>
          <p:nvPr>
            <p:ph idx="1"/>
          </p:nvPr>
        </p:nvSpPr>
        <p:spPr>
          <a:xfrm>
            <a:off x="457200" y="381000"/>
            <a:ext cx="8229600" cy="5745163"/>
          </a:xfrm>
        </p:spPr>
        <p:txBody>
          <a:bodyPr/>
          <a:lstStyle/>
          <a:p>
            <a:pPr marL="660400" indent="-660400">
              <a:lnSpc>
                <a:spcPct val="90000"/>
              </a:lnSpc>
              <a:buFontTx/>
              <a:buNone/>
            </a:pPr>
            <a:r>
              <a:rPr lang="en-US" sz="2400" u="sng">
                <a:solidFill>
                  <a:schemeClr val="tx1"/>
                </a:solidFill>
              </a:rPr>
              <a:t>Tests may be classified as:</a:t>
            </a:r>
          </a:p>
          <a:p>
            <a:pPr marL="660400" indent="-660400">
              <a:lnSpc>
                <a:spcPct val="90000"/>
              </a:lnSpc>
              <a:buFontTx/>
              <a:buNone/>
            </a:pPr>
            <a:endParaRPr lang="en-US" sz="2400" u="sng">
              <a:solidFill>
                <a:schemeClr val="tx1"/>
              </a:solidFill>
            </a:endParaRPr>
          </a:p>
          <a:p>
            <a:pPr marL="660400" indent="-660400">
              <a:lnSpc>
                <a:spcPct val="90000"/>
              </a:lnSpc>
              <a:buFontTx/>
              <a:buNone/>
            </a:pPr>
            <a:r>
              <a:rPr lang="en-US" sz="2400">
                <a:solidFill>
                  <a:schemeClr val="tx1"/>
                </a:solidFill>
              </a:rPr>
              <a:t>1. Dichotic tests:</a:t>
            </a:r>
          </a:p>
          <a:p>
            <a:pPr marL="660400" indent="-660400">
              <a:lnSpc>
                <a:spcPct val="90000"/>
              </a:lnSpc>
              <a:buFontTx/>
              <a:buNone/>
            </a:pPr>
            <a:endParaRPr lang="en-US" sz="2400">
              <a:solidFill>
                <a:schemeClr val="tx1"/>
              </a:solidFill>
            </a:endParaRPr>
          </a:p>
          <a:p>
            <a:pPr marL="660400" indent="-660400">
              <a:lnSpc>
                <a:spcPct val="90000"/>
              </a:lnSpc>
              <a:buFont typeface="Wingdings" pitchFamily="2" charset="2"/>
              <a:buChar char="ü"/>
            </a:pPr>
            <a:r>
              <a:rPr lang="en-US" sz="2400">
                <a:solidFill>
                  <a:schemeClr val="tx1"/>
                </a:solidFill>
              </a:rPr>
              <a:t>SSW - Staggered Spondaic Word Test,</a:t>
            </a:r>
          </a:p>
          <a:p>
            <a:pPr marL="660400" indent="-660400">
              <a:lnSpc>
                <a:spcPct val="90000"/>
              </a:lnSpc>
              <a:buFont typeface="Wingdings" pitchFamily="2" charset="2"/>
              <a:buChar char="ü"/>
            </a:pPr>
            <a:r>
              <a:rPr lang="en-US" sz="2400">
                <a:solidFill>
                  <a:schemeClr val="tx1"/>
                </a:solidFill>
              </a:rPr>
              <a:t>Competing Sentences </a:t>
            </a:r>
          </a:p>
          <a:p>
            <a:pPr marL="660400" indent="-660400">
              <a:lnSpc>
                <a:spcPct val="90000"/>
              </a:lnSpc>
              <a:buFont typeface="Wingdings" pitchFamily="2" charset="2"/>
              <a:buChar char="ü"/>
            </a:pPr>
            <a:r>
              <a:rPr lang="en-US" sz="2400">
                <a:solidFill>
                  <a:schemeClr val="tx1"/>
                </a:solidFill>
              </a:rPr>
              <a:t>(SSI-CCM)</a:t>
            </a:r>
          </a:p>
          <a:p>
            <a:pPr marL="660400" indent="-660400">
              <a:lnSpc>
                <a:spcPct val="90000"/>
              </a:lnSpc>
              <a:buFont typeface="Wingdings" pitchFamily="2" charset="2"/>
              <a:buChar char="ü"/>
            </a:pPr>
            <a:r>
              <a:rPr lang="en-US" sz="2400">
                <a:solidFill>
                  <a:schemeClr val="tx1"/>
                </a:solidFill>
              </a:rPr>
              <a:t>Dichotic Sentence Identification Test (DSI)</a:t>
            </a:r>
          </a:p>
          <a:p>
            <a:pPr marL="660400" indent="-660400">
              <a:lnSpc>
                <a:spcPct val="90000"/>
              </a:lnSpc>
              <a:buFont typeface="Wingdings" pitchFamily="2" charset="2"/>
              <a:buChar char="ü"/>
            </a:pPr>
            <a:r>
              <a:rPr lang="en-US" sz="2400">
                <a:solidFill>
                  <a:schemeClr val="tx1"/>
                </a:solidFill>
              </a:rPr>
              <a:t>Competing Words subtest of the SCAN (Screening Test for Auditory Processing Disorders)</a:t>
            </a:r>
          </a:p>
          <a:p>
            <a:pPr marL="660400" indent="-660400">
              <a:lnSpc>
                <a:spcPct val="90000"/>
              </a:lnSpc>
              <a:buFont typeface="Wingdings" pitchFamily="2" charset="2"/>
              <a:buChar char="ü"/>
            </a:pPr>
            <a:r>
              <a:rPr lang="en-US" sz="2400">
                <a:solidFill>
                  <a:schemeClr val="tx1"/>
                </a:solidFill>
              </a:rPr>
              <a:t>Dichotic Digits Test (DDT)</a:t>
            </a:r>
          </a:p>
          <a:p>
            <a:pPr marL="660400" indent="-660400">
              <a:lnSpc>
                <a:spcPct val="90000"/>
              </a:lnSpc>
              <a:buFont typeface="Wingdings" pitchFamily="2" charset="2"/>
              <a:buChar char="ü"/>
            </a:pPr>
            <a:r>
              <a:rPr lang="en-US" sz="2400">
                <a:solidFill>
                  <a:schemeClr val="tx1"/>
                </a:solidFill>
              </a:rPr>
              <a:t> Dichotic Consonant-Vowel (CV) Test</a:t>
            </a:r>
          </a:p>
          <a:p>
            <a:pPr marL="660400" indent="-660400">
              <a:lnSpc>
                <a:spcPct val="90000"/>
              </a:lnSpc>
              <a:buFont typeface="Wingdings" pitchFamily="2" charset="2"/>
              <a:buChar char="ü"/>
            </a:pPr>
            <a:r>
              <a:rPr lang="en-US" sz="2400">
                <a:solidFill>
                  <a:schemeClr val="tx1"/>
                </a:solidFill>
              </a:rPr>
              <a:t>Dichotic Rhyme Test </a:t>
            </a:r>
          </a:p>
          <a:p>
            <a:pPr marL="660400" indent="-660400">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695E9CDE-5B1B-49EE-89CD-E7DAD50ADE4B}" type="slidenum">
              <a:rPr lang="en-US"/>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noChangeArrowheads="1"/>
          </p:cNvSpPr>
          <p:nvPr>
            <p:ph idx="1"/>
          </p:nvPr>
        </p:nvSpPr>
        <p:spPr>
          <a:xfrm>
            <a:off x="457200" y="762000"/>
            <a:ext cx="8229600" cy="5257800"/>
          </a:xfrm>
        </p:spPr>
        <p:txBody>
          <a:bodyPr/>
          <a:lstStyle/>
          <a:p>
            <a:pPr marL="660400" indent="-660400">
              <a:lnSpc>
                <a:spcPct val="90000"/>
              </a:lnSpc>
              <a:buFontTx/>
              <a:buNone/>
            </a:pPr>
            <a:r>
              <a:rPr lang="en-US" sz="2400">
                <a:solidFill>
                  <a:schemeClr val="tx1"/>
                </a:solidFill>
              </a:rPr>
              <a:t>2. Temporal Processing:</a:t>
            </a:r>
          </a:p>
          <a:p>
            <a:pPr marL="660400" indent="-660400">
              <a:lnSpc>
                <a:spcPct val="90000"/>
              </a:lnSpc>
              <a:buFont typeface="Wingdings" pitchFamily="2" charset="2"/>
              <a:buChar char="ü"/>
            </a:pPr>
            <a:r>
              <a:rPr lang="en-US" sz="2400">
                <a:solidFill>
                  <a:schemeClr val="tx1"/>
                </a:solidFill>
              </a:rPr>
              <a:t>Pitch Pattern Perception (PPP)</a:t>
            </a:r>
          </a:p>
          <a:p>
            <a:pPr marL="660400" indent="-660400">
              <a:lnSpc>
                <a:spcPct val="90000"/>
              </a:lnSpc>
              <a:buFont typeface="Wingdings" pitchFamily="2" charset="2"/>
              <a:buChar char="ü"/>
            </a:pPr>
            <a:r>
              <a:rPr lang="en-US" sz="2400">
                <a:solidFill>
                  <a:schemeClr val="tx1"/>
                </a:solidFill>
              </a:rPr>
              <a:t>Duration Pattern Test (DPT)</a:t>
            </a:r>
          </a:p>
          <a:p>
            <a:pPr marL="660400" indent="-660400">
              <a:lnSpc>
                <a:spcPct val="90000"/>
              </a:lnSpc>
              <a:buFont typeface="Wingdings" pitchFamily="2" charset="2"/>
              <a:buChar char="ü"/>
            </a:pPr>
            <a:r>
              <a:rPr lang="en-US" sz="2400">
                <a:solidFill>
                  <a:schemeClr val="tx1"/>
                </a:solidFill>
              </a:rPr>
              <a:t>Psychoacoustic Pattern Discrimination Test (PPDT)</a:t>
            </a:r>
          </a:p>
          <a:p>
            <a:pPr marL="660400" indent="-660400">
              <a:lnSpc>
                <a:spcPct val="90000"/>
              </a:lnSpc>
              <a:buFontTx/>
              <a:buAutoNum type="romanLcPeriod"/>
            </a:pPr>
            <a:endParaRPr lang="en-US" sz="2400">
              <a:solidFill>
                <a:schemeClr val="tx1"/>
              </a:solidFill>
            </a:endParaRPr>
          </a:p>
          <a:p>
            <a:pPr marL="660400" indent="-660400">
              <a:lnSpc>
                <a:spcPct val="90000"/>
              </a:lnSpc>
              <a:buFontTx/>
              <a:buNone/>
            </a:pPr>
            <a:r>
              <a:rPr lang="en-US" sz="2400">
                <a:solidFill>
                  <a:schemeClr val="tx1"/>
                </a:solidFill>
              </a:rPr>
              <a:t>3. Binaural Interaction:</a:t>
            </a:r>
          </a:p>
          <a:p>
            <a:pPr marL="660400" indent="-660400">
              <a:lnSpc>
                <a:spcPct val="90000"/>
              </a:lnSpc>
              <a:buFont typeface="Wingdings" pitchFamily="2" charset="2"/>
              <a:buChar char="ü"/>
            </a:pPr>
            <a:r>
              <a:rPr lang="en-US" sz="2400">
                <a:solidFill>
                  <a:schemeClr val="tx1"/>
                </a:solidFill>
              </a:rPr>
              <a:t>Rapidly Alternating Speech Perception (RASP)</a:t>
            </a:r>
          </a:p>
          <a:p>
            <a:pPr marL="660400" indent="-660400">
              <a:lnSpc>
                <a:spcPct val="90000"/>
              </a:lnSpc>
              <a:buFont typeface="Wingdings" pitchFamily="2" charset="2"/>
              <a:buChar char="ü"/>
            </a:pPr>
            <a:r>
              <a:rPr lang="en-US" sz="2400">
                <a:solidFill>
                  <a:schemeClr val="tx1"/>
                </a:solidFill>
              </a:rPr>
              <a:t>Ivey Binaural Fusion Test</a:t>
            </a:r>
          </a:p>
          <a:p>
            <a:pPr marL="660400" indent="-660400">
              <a:lnSpc>
                <a:spcPct val="90000"/>
              </a:lnSpc>
              <a:buFont typeface="Wingdings" pitchFamily="2" charset="2"/>
              <a:buChar char="ü"/>
            </a:pPr>
            <a:r>
              <a:rPr lang="en-US" sz="2400">
                <a:solidFill>
                  <a:schemeClr val="tx1"/>
                </a:solidFill>
              </a:rPr>
              <a:t>Northwestern University Auditory Test Number 6 (NU-6)</a:t>
            </a:r>
          </a:p>
          <a:p>
            <a:pPr marL="660400" indent="-660400">
              <a:lnSpc>
                <a:spcPct val="90000"/>
              </a:lnSpc>
              <a:buFont typeface="Wingdings" pitchFamily="2" charset="2"/>
              <a:buChar char="ü"/>
            </a:pPr>
            <a:r>
              <a:rPr lang="en-US" sz="2400">
                <a:solidFill>
                  <a:schemeClr val="tx1"/>
                </a:solidFill>
              </a:rPr>
              <a:t>CVC Fusion Test</a:t>
            </a:r>
          </a:p>
          <a:p>
            <a:pPr marL="660400" indent="-660400">
              <a:lnSpc>
                <a:spcPct val="90000"/>
              </a:lnSpc>
              <a:buFont typeface="Wingdings" pitchFamily="2" charset="2"/>
              <a:buChar char="ü"/>
            </a:pPr>
            <a:r>
              <a:rPr lang="en-US" sz="2400">
                <a:solidFill>
                  <a:schemeClr val="tx1"/>
                </a:solidFill>
              </a:rPr>
              <a:t>Masking Level Difference (MLD)</a:t>
            </a:r>
          </a:p>
          <a:p>
            <a:pPr marL="660400" indent="-660400">
              <a:lnSpc>
                <a:spcPct val="90000"/>
              </a:lnSpc>
              <a:buFontTx/>
              <a:buNone/>
            </a:pPr>
            <a:endParaRPr lang="en-US" sz="2400">
              <a:solidFill>
                <a:schemeClr val="tx1"/>
              </a:solidFill>
            </a:endParaRPr>
          </a:p>
          <a:p>
            <a:pPr marL="660400" indent="-660400">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56D881E1-824E-4AA8-B148-B1CD61FB9B5C}" type="slidenum">
              <a:rPr lang="en-US"/>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1" name="Rectangle 3"/>
          <p:cNvSpPr>
            <a:spLocks noGrp="1" noChangeArrowheads="1"/>
          </p:cNvSpPr>
          <p:nvPr>
            <p:ph idx="1"/>
          </p:nvPr>
        </p:nvSpPr>
        <p:spPr>
          <a:xfrm>
            <a:off x="457200" y="381000"/>
            <a:ext cx="8229600" cy="5745163"/>
          </a:xfrm>
        </p:spPr>
        <p:txBody>
          <a:bodyPr/>
          <a:lstStyle/>
          <a:p>
            <a:pPr marL="660400" indent="-660400">
              <a:lnSpc>
                <a:spcPct val="80000"/>
              </a:lnSpc>
              <a:buFontTx/>
              <a:buNone/>
            </a:pPr>
            <a:r>
              <a:rPr lang="en-US" sz="2400">
                <a:solidFill>
                  <a:schemeClr val="tx1"/>
                </a:solidFill>
              </a:rPr>
              <a:t>4.  Low Redundancy Monaural Speech</a:t>
            </a:r>
          </a:p>
          <a:p>
            <a:pPr marL="660400" indent="-660400">
              <a:lnSpc>
                <a:spcPct val="80000"/>
              </a:lnSpc>
              <a:buFont typeface="Wingdings" pitchFamily="2" charset="2"/>
              <a:buChar char="ü"/>
            </a:pPr>
            <a:r>
              <a:rPr lang="en-US" sz="2400">
                <a:solidFill>
                  <a:schemeClr val="tx1"/>
                </a:solidFill>
              </a:rPr>
              <a:t>Ivey Filtered Speech Test</a:t>
            </a:r>
          </a:p>
          <a:p>
            <a:pPr marL="660400" indent="-660400">
              <a:lnSpc>
                <a:spcPct val="80000"/>
              </a:lnSpc>
              <a:buFont typeface="Wingdings" pitchFamily="2" charset="2"/>
              <a:buChar char="ü"/>
            </a:pPr>
            <a:r>
              <a:rPr lang="en-US" sz="2400">
                <a:solidFill>
                  <a:schemeClr val="tx1"/>
                </a:solidFill>
              </a:rPr>
              <a:t>Northwestern University Auditory Test Number 6 (NU-6)</a:t>
            </a:r>
          </a:p>
          <a:p>
            <a:pPr marL="660400" indent="-660400">
              <a:lnSpc>
                <a:spcPct val="80000"/>
              </a:lnSpc>
              <a:buFont typeface="Wingdings" pitchFamily="2" charset="2"/>
              <a:buChar char="ü"/>
            </a:pPr>
            <a:r>
              <a:rPr lang="en-US" sz="2400">
                <a:solidFill>
                  <a:schemeClr val="tx1"/>
                </a:solidFill>
              </a:rPr>
              <a:t>Time Compressed Northwestern Auditory Test Number 6 (NU-6)</a:t>
            </a:r>
          </a:p>
          <a:p>
            <a:pPr marL="660400" indent="-660400">
              <a:lnSpc>
                <a:spcPct val="80000"/>
              </a:lnSpc>
              <a:buFont typeface="Wingdings" pitchFamily="2" charset="2"/>
              <a:buChar char="ü"/>
            </a:pPr>
            <a:r>
              <a:rPr lang="en-US" sz="2400">
                <a:solidFill>
                  <a:schemeClr val="tx1"/>
                </a:solidFill>
              </a:rPr>
              <a:t>Tonal and Speech Materials for Auditory Perceptual Assessment</a:t>
            </a:r>
          </a:p>
          <a:p>
            <a:pPr marL="660400" indent="-660400">
              <a:lnSpc>
                <a:spcPct val="80000"/>
              </a:lnSpc>
              <a:buFont typeface="Wingdings" pitchFamily="2" charset="2"/>
              <a:buChar char="ü"/>
            </a:pPr>
            <a:endParaRPr lang="en-US" sz="2400">
              <a:solidFill>
                <a:schemeClr val="tx1"/>
              </a:solidFill>
            </a:endParaRPr>
          </a:p>
          <a:p>
            <a:pPr marL="660400" indent="-660400">
              <a:lnSpc>
                <a:spcPct val="80000"/>
              </a:lnSpc>
              <a:buFont typeface="Wingdings" pitchFamily="2" charset="2"/>
              <a:buNone/>
            </a:pPr>
            <a:endParaRPr lang="en-US" sz="2400">
              <a:solidFill>
                <a:schemeClr val="tx1"/>
              </a:solidFill>
            </a:endParaRPr>
          </a:p>
          <a:p>
            <a:pPr marL="660400" indent="-660400">
              <a:lnSpc>
                <a:spcPct val="80000"/>
              </a:lnSpc>
              <a:buFontTx/>
              <a:buNone/>
            </a:pPr>
            <a:r>
              <a:rPr lang="en-US" sz="2400">
                <a:solidFill>
                  <a:schemeClr val="tx1"/>
                </a:solidFill>
              </a:rPr>
              <a:t>5.  Speech-in-Noise:</a:t>
            </a:r>
          </a:p>
          <a:p>
            <a:pPr marL="660400" indent="-660400">
              <a:lnSpc>
                <a:spcPct val="80000"/>
              </a:lnSpc>
              <a:buFont typeface="Wingdings" pitchFamily="2" charset="2"/>
              <a:buChar char="ü"/>
            </a:pPr>
            <a:r>
              <a:rPr lang="en-US" sz="2400">
                <a:solidFill>
                  <a:schemeClr val="tx1"/>
                </a:solidFill>
              </a:rPr>
              <a:t>Synthetic Sentence Identification test with Ipsilateral Competing Message (SSI-ICM) </a:t>
            </a:r>
          </a:p>
          <a:p>
            <a:pPr marL="660400" indent="-660400">
              <a:lnSpc>
                <a:spcPct val="80000"/>
              </a:lnSpc>
              <a:buFont typeface="Wingdings" pitchFamily="2" charset="2"/>
              <a:buChar char="ü"/>
            </a:pPr>
            <a:r>
              <a:rPr lang="en-US" sz="2400">
                <a:solidFill>
                  <a:schemeClr val="tx1"/>
                </a:solidFill>
              </a:rPr>
              <a:t>Northwestern University Auditory Test Number 6 (NU-6)</a:t>
            </a:r>
          </a:p>
          <a:p>
            <a:pPr marL="660400" indent="-660400">
              <a:lnSpc>
                <a:spcPct val="80000"/>
              </a:lnSpc>
              <a:buFont typeface="Wingdings" pitchFamily="2" charset="2"/>
              <a:buChar char="ü"/>
            </a:pPr>
            <a:r>
              <a:rPr lang="en-US" sz="2400">
                <a:solidFill>
                  <a:schemeClr val="tx1"/>
                </a:solidFill>
              </a:rPr>
              <a:t>Goldman-Fristoe-Woodcock (GFW) </a:t>
            </a:r>
          </a:p>
          <a:p>
            <a:pPr marL="660400" indent="-660400">
              <a:lnSpc>
                <a:spcPct val="80000"/>
              </a:lnSpc>
              <a:buFontTx/>
              <a:buAutoNum type="romanLcPeriod"/>
            </a:pPr>
            <a:endParaRPr lang="en-US" sz="2400">
              <a:solidFill>
                <a:schemeClr val="tx1"/>
              </a:solidFill>
            </a:endParaRPr>
          </a:p>
          <a:p>
            <a:pPr marL="660400" indent="-660400">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06CDF508-8F76-4DD6-A619-F231C6C4FF34}" type="slidenum">
              <a:rPr lang="en-US"/>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31E6B75-6842-4D36-BCBD-79C8C51BE69F}"/>
              </a:ext>
            </a:extLst>
          </p:cNvPr>
          <p:cNvGraphicFramePr/>
          <p:nvPr/>
        </p:nvGraphicFramePr>
        <p:xfrm>
          <a:off x="228600" y="228600"/>
          <a:ext cx="8534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5"/>
          <p:cNvSpPr>
            <a:spLocks noGrp="1"/>
          </p:cNvSpPr>
          <p:nvPr>
            <p:ph type="sldNum" sz="quarter" idx="12"/>
          </p:nvPr>
        </p:nvSpPr>
        <p:spPr/>
        <p:txBody>
          <a:bodyPr/>
          <a:lstStyle/>
          <a:p>
            <a:fld id="{C206A2EB-907E-4568-B2CE-D9F16E166D56}" type="slidenum">
              <a:rPr lang="en-US"/>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457200" y="609600"/>
            <a:ext cx="8229600" cy="5516563"/>
          </a:xfrm>
        </p:spPr>
        <p:txBody>
          <a:bodyPr/>
          <a:lstStyle/>
          <a:p>
            <a:pPr>
              <a:buFontTx/>
              <a:buNone/>
            </a:pPr>
            <a:r>
              <a:rPr lang="en-US" b="1" dirty="0">
                <a:solidFill>
                  <a:schemeClr val="tx1"/>
                </a:solidFill>
              </a:rPr>
              <a:t>Pre-requisites for CAPD testing:</a:t>
            </a:r>
          </a:p>
          <a:p>
            <a:pPr>
              <a:buFontTx/>
              <a:buNone/>
            </a:pPr>
            <a:endParaRPr lang="en-US" b="1" dirty="0">
              <a:solidFill>
                <a:schemeClr val="tx1"/>
              </a:solidFill>
            </a:endParaRPr>
          </a:p>
          <a:p>
            <a:pPr>
              <a:buFontTx/>
              <a:buNone/>
            </a:pPr>
            <a:r>
              <a:rPr lang="en-US" sz="2800" dirty="0">
                <a:solidFill>
                  <a:schemeClr val="tx1"/>
                </a:solidFill>
              </a:rPr>
              <a:t>One should be..</a:t>
            </a:r>
          </a:p>
          <a:p>
            <a:pPr>
              <a:buFont typeface="Wingdings" pitchFamily="2" charset="2"/>
              <a:buChar char="F"/>
            </a:pPr>
            <a:endParaRPr lang="en-US" sz="2800" dirty="0">
              <a:solidFill>
                <a:schemeClr val="tx1"/>
              </a:solidFill>
            </a:endParaRPr>
          </a:p>
          <a:p>
            <a:pPr>
              <a:buFont typeface="Wingdings" pitchFamily="2" charset="2"/>
              <a:buChar char="F"/>
            </a:pPr>
            <a:r>
              <a:rPr lang="en-US" sz="2000" dirty="0">
                <a:solidFill>
                  <a:schemeClr val="tx1"/>
                </a:solidFill>
              </a:rPr>
              <a:t>Well versed in the anatomy and physiology of the CANS and should understand and appreciate its subtlety and complexity.</a:t>
            </a:r>
          </a:p>
          <a:p>
            <a:pPr>
              <a:buFont typeface="Wingdings" pitchFamily="2" charset="2"/>
              <a:buChar char="F"/>
            </a:pPr>
            <a:endParaRPr lang="en-US" sz="2000" dirty="0">
              <a:solidFill>
                <a:schemeClr val="tx1"/>
              </a:solidFill>
            </a:endParaRPr>
          </a:p>
          <a:p>
            <a:pPr>
              <a:buFont typeface="Wingdings" pitchFamily="2" charset="2"/>
              <a:buChar char="F"/>
            </a:pPr>
            <a:r>
              <a:rPr lang="en-US" sz="2000" dirty="0">
                <a:solidFill>
                  <a:schemeClr val="tx1"/>
                </a:solidFill>
              </a:rPr>
              <a:t>Be familiar with the pathologic conditions that can affect the central auditory system</a:t>
            </a:r>
          </a:p>
          <a:p>
            <a:pPr>
              <a:buFont typeface="Wingdings" pitchFamily="2" charset="2"/>
              <a:buChar char="F"/>
            </a:pPr>
            <a:endParaRPr lang="en-US" sz="2000" dirty="0">
              <a:solidFill>
                <a:schemeClr val="tx1"/>
              </a:solidFill>
            </a:endParaRPr>
          </a:p>
          <a:p>
            <a:pPr>
              <a:buFont typeface="Wingdings" pitchFamily="2" charset="2"/>
              <a:buChar char="F"/>
            </a:pPr>
            <a:r>
              <a:rPr lang="en-US" sz="2000" dirty="0">
                <a:solidFill>
                  <a:schemeClr val="tx1"/>
                </a:solidFill>
              </a:rPr>
              <a:t>Be familiar with both theories and research regarding speech perception (Spitzer,1983)</a:t>
            </a:r>
          </a:p>
        </p:txBody>
      </p:sp>
      <p:sp>
        <p:nvSpPr>
          <p:cNvPr id="3" name="Slide Number Placeholder 5"/>
          <p:cNvSpPr>
            <a:spLocks noGrp="1"/>
          </p:cNvSpPr>
          <p:nvPr>
            <p:ph type="sldNum" sz="quarter" idx="12"/>
          </p:nvPr>
        </p:nvSpPr>
        <p:spPr/>
        <p:txBody>
          <a:bodyPr/>
          <a:lstStyle/>
          <a:p>
            <a:fld id="{DAA94E5B-64AD-4467-B9D8-4098D5AD2AF2}" type="slidenum">
              <a:rPr lang="en-US"/>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6D81DEE-4B28-4C04-80AF-529CF6501B3B}"/>
              </a:ext>
            </a:extLst>
          </p:cNvPr>
          <p:cNvGraphicFramePr/>
          <p:nvPr/>
        </p:nvGraphicFramePr>
        <p:xfrm>
          <a:off x="-1295400" y="0"/>
          <a:ext cx="11582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5"/>
          <p:cNvSpPr>
            <a:spLocks noGrp="1"/>
          </p:cNvSpPr>
          <p:nvPr>
            <p:ph type="sldNum" sz="quarter" idx="12"/>
          </p:nvPr>
        </p:nvSpPr>
        <p:spPr/>
        <p:txBody>
          <a:bodyPr/>
          <a:lstStyle/>
          <a:p>
            <a:fld id="{EB20CAB3-4219-49A3-8DF0-4CE737CC3C26}" type="slidenum">
              <a:rPr lang="en-US"/>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FEA98BD-38C3-420F-8E50-30C9840140AA}"/>
              </a:ext>
            </a:extLst>
          </p:cNvPr>
          <p:cNvGraphicFramePr/>
          <p:nvPr/>
        </p:nvGraphicFramePr>
        <p:xfrm>
          <a:off x="-3276600" y="0"/>
          <a:ext cx="15240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5"/>
          <p:cNvSpPr>
            <a:spLocks noGrp="1"/>
          </p:cNvSpPr>
          <p:nvPr>
            <p:ph type="sldNum" sz="quarter" idx="12"/>
          </p:nvPr>
        </p:nvSpPr>
        <p:spPr/>
        <p:txBody>
          <a:bodyPr/>
          <a:lstStyle/>
          <a:p>
            <a:fld id="{2455BF28-67E6-4E3A-9FC2-ADCC5DED2F65}" type="slidenum">
              <a:rPr lang="en-US"/>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5720835-1D70-4520-B6A8-D10BC533C00B}"/>
              </a:ext>
            </a:extLst>
          </p:cNvPr>
          <p:cNvGraphicFramePr/>
          <p:nvPr/>
        </p:nvGraphicFramePr>
        <p:xfrm>
          <a:off x="-2286000" y="76200"/>
          <a:ext cx="14325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5"/>
          <p:cNvSpPr>
            <a:spLocks noGrp="1"/>
          </p:cNvSpPr>
          <p:nvPr>
            <p:ph type="sldNum" sz="quarter" idx="12"/>
          </p:nvPr>
        </p:nvSpPr>
        <p:spPr/>
        <p:txBody>
          <a:bodyPr/>
          <a:lstStyle/>
          <a:p>
            <a:fld id="{0B9FEF0F-6171-4314-A248-7B3E7133DA2F}" type="slidenum">
              <a:rPr lang="en-US"/>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9828131-6E6A-45DD-B3ED-B32DB82D4BFB}"/>
              </a:ext>
            </a:extLst>
          </p:cNvPr>
          <p:cNvGraphicFramePr/>
          <p:nvPr/>
        </p:nvGraphicFramePr>
        <p:xfrm>
          <a:off x="-2362200" y="0"/>
          <a:ext cx="13563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5"/>
          <p:cNvSpPr>
            <a:spLocks noGrp="1"/>
          </p:cNvSpPr>
          <p:nvPr>
            <p:ph type="sldNum" sz="quarter" idx="12"/>
          </p:nvPr>
        </p:nvSpPr>
        <p:spPr/>
        <p:txBody>
          <a:bodyPr/>
          <a:lstStyle/>
          <a:p>
            <a:fld id="{21921274-E275-4C67-94E6-B44A93316C98}" type="slidenum">
              <a:rPr lang="en-US"/>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2C799A5-B59C-4D41-84E9-15BF0A9E9485}"/>
              </a:ext>
            </a:extLst>
          </p:cNvPr>
          <p:cNvGraphicFramePr/>
          <p:nvPr/>
        </p:nvGraphicFramePr>
        <p:xfrm>
          <a:off x="-2667000" y="-76200"/>
          <a:ext cx="14020800" cy="769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5"/>
          <p:cNvSpPr>
            <a:spLocks noGrp="1"/>
          </p:cNvSpPr>
          <p:nvPr>
            <p:ph type="sldNum" sz="quarter" idx="12"/>
          </p:nvPr>
        </p:nvSpPr>
        <p:spPr/>
        <p:txBody>
          <a:bodyPr/>
          <a:lstStyle/>
          <a:p>
            <a:fld id="{0EEFED3F-7066-4D46-8D8F-0F3F99C6BDE7}" type="slidenum">
              <a:rPr lang="en-US"/>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ctrTitle"/>
          </p:nvPr>
        </p:nvSpPr>
        <p:spPr>
          <a:xfrm>
            <a:off x="609600" y="914400"/>
            <a:ext cx="7772400" cy="1470025"/>
          </a:xfrm>
        </p:spPr>
        <p:txBody>
          <a:bodyPr/>
          <a:lstStyle/>
          <a:p>
            <a:r>
              <a:rPr lang="en-US">
                <a:solidFill>
                  <a:schemeClr val="tx1"/>
                </a:solidFill>
              </a:rPr>
              <a:t>LOW REDUNDANCY MONAURAL SPEECH TESTS</a:t>
            </a:r>
          </a:p>
        </p:txBody>
      </p:sp>
      <p:sp>
        <p:nvSpPr>
          <p:cNvPr id="403461" name="Rectangle 5"/>
          <p:cNvSpPr>
            <a:spLocks noGrp="1" noChangeArrowheads="1"/>
          </p:cNvSpPr>
          <p:nvPr>
            <p:ph type="subTitle" idx="1"/>
          </p:nvPr>
        </p:nvSpPr>
        <p:spPr>
          <a:xfrm>
            <a:off x="1371600" y="3352800"/>
            <a:ext cx="6400800" cy="1752600"/>
          </a:xfrm>
        </p:spPr>
        <p:txBody>
          <a:bodyPr/>
          <a:lstStyle/>
          <a:p>
            <a:pPr marL="812800" indent="-812800" algn="l">
              <a:buFontTx/>
              <a:buAutoNum type="romanUcPeriod"/>
            </a:pPr>
            <a:r>
              <a:rPr lang="en-US">
                <a:solidFill>
                  <a:schemeClr val="tx1"/>
                </a:solidFill>
              </a:rPr>
              <a:t>Low Pass Filtered Speech</a:t>
            </a:r>
          </a:p>
          <a:p>
            <a:pPr marL="812800" indent="-812800" algn="l">
              <a:buFontTx/>
              <a:buAutoNum type="romanUcPeriod"/>
            </a:pPr>
            <a:r>
              <a:rPr lang="en-US">
                <a:solidFill>
                  <a:schemeClr val="tx1"/>
                </a:solidFill>
              </a:rPr>
              <a:t>Time Compressed Speech</a:t>
            </a:r>
          </a:p>
          <a:p>
            <a:pPr marL="812800" indent="-812800" algn="l">
              <a:buFontTx/>
              <a:buAutoNum type="romanUcPeriod"/>
            </a:pPr>
            <a:r>
              <a:rPr lang="en-US">
                <a:solidFill>
                  <a:schemeClr val="tx1"/>
                </a:solidFill>
              </a:rPr>
              <a:t>Reverberation</a:t>
            </a:r>
          </a:p>
        </p:txBody>
      </p:sp>
      <p:sp>
        <p:nvSpPr>
          <p:cNvPr id="4" name="Slide Number Placeholder 5"/>
          <p:cNvSpPr>
            <a:spLocks noGrp="1"/>
          </p:cNvSpPr>
          <p:nvPr>
            <p:ph type="sldNum" sz="quarter" idx="12"/>
          </p:nvPr>
        </p:nvSpPr>
        <p:spPr/>
        <p:txBody>
          <a:bodyPr/>
          <a:lstStyle/>
          <a:p>
            <a:fld id="{7ED6D4A1-72AE-4DDB-BC09-DA4BBFD63E6E}" type="slidenum">
              <a:rPr lang="en-US"/>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a:xfrm>
            <a:off x="457200" y="990600"/>
            <a:ext cx="8229600" cy="5135563"/>
          </a:xfrm>
        </p:spPr>
        <p:txBody>
          <a:bodyPr/>
          <a:lstStyle/>
          <a:p>
            <a:pPr>
              <a:lnSpc>
                <a:spcPct val="80000"/>
              </a:lnSpc>
              <a:buFontTx/>
              <a:buBlip>
                <a:blip r:embed="rId3"/>
              </a:buBlip>
            </a:pPr>
            <a:r>
              <a:rPr lang="en-US" sz="2400">
                <a:solidFill>
                  <a:schemeClr val="tx1"/>
                </a:solidFill>
              </a:rPr>
              <a:t>Performance-Intensity PB (PIPB) rollover has been found to be more sensitive to CANS pathology than PB-max measures. </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Thus when monosyllables are presented monaurally, the speech material must be degraded in some manner in order for the test to serve as an effective measure of CANS dysfunction.</a:t>
            </a:r>
          </a:p>
          <a:p>
            <a:pPr>
              <a:lnSpc>
                <a:spcPct val="80000"/>
              </a:lnSpc>
              <a:buFontTx/>
              <a:buBlip>
                <a:blip r:embed="rId3"/>
              </a:buBlip>
            </a:pPr>
            <a:endParaRPr lang="en-US" sz="2400">
              <a:solidFill>
                <a:schemeClr val="tx1"/>
              </a:solidFill>
            </a:endParaRPr>
          </a:p>
          <a:p>
            <a:pPr>
              <a:lnSpc>
                <a:spcPct val="80000"/>
              </a:lnSpc>
              <a:buFontTx/>
              <a:buBlip>
                <a:blip r:embed="rId3"/>
              </a:buBlip>
            </a:pPr>
            <a:r>
              <a:rPr lang="en-US" sz="2400">
                <a:solidFill>
                  <a:schemeClr val="tx1"/>
                </a:solidFill>
              </a:rPr>
              <a:t>Commonly used  low redundancy monaural degraded monosyllabic  procedures are:</a:t>
            </a:r>
          </a:p>
          <a:p>
            <a:pPr>
              <a:lnSpc>
                <a:spcPct val="80000"/>
              </a:lnSpc>
              <a:buClr>
                <a:srgbClr val="660033"/>
              </a:buClr>
              <a:buFont typeface="Wingdings" pitchFamily="2" charset="2"/>
              <a:buChar char="Ä"/>
            </a:pPr>
            <a:r>
              <a:rPr lang="en-US" sz="2400">
                <a:solidFill>
                  <a:schemeClr val="tx1"/>
                </a:solidFill>
              </a:rPr>
              <a:t>Low-pass Filtered speech</a:t>
            </a:r>
          </a:p>
          <a:p>
            <a:pPr>
              <a:lnSpc>
                <a:spcPct val="80000"/>
              </a:lnSpc>
              <a:buClr>
                <a:srgbClr val="660033"/>
              </a:buClr>
              <a:buFont typeface="Wingdings" pitchFamily="2" charset="2"/>
              <a:buChar char="Ä"/>
            </a:pPr>
            <a:r>
              <a:rPr lang="en-US" sz="2400">
                <a:solidFill>
                  <a:schemeClr val="tx1"/>
                </a:solidFill>
              </a:rPr>
              <a:t>Time-compressed speech</a:t>
            </a:r>
          </a:p>
          <a:p>
            <a:pPr>
              <a:lnSpc>
                <a:spcPct val="80000"/>
              </a:lnSpc>
              <a:buClr>
                <a:srgbClr val="660033"/>
              </a:buClr>
              <a:buFont typeface="Wingdings" pitchFamily="2" charset="2"/>
              <a:buChar char="Ä"/>
            </a:pPr>
            <a:r>
              <a:rPr lang="en-US" sz="2400">
                <a:solidFill>
                  <a:schemeClr val="tx1"/>
                </a:solidFill>
              </a:rPr>
              <a:t>Reverberation </a:t>
            </a:r>
          </a:p>
          <a:p>
            <a:pPr>
              <a:lnSpc>
                <a:spcPct val="80000"/>
              </a:lnSpc>
            </a:pPr>
            <a:endParaRPr lang="en-US" sz="2400">
              <a:solidFill>
                <a:schemeClr val="tx1"/>
              </a:solidFill>
            </a:endParaRPr>
          </a:p>
          <a:p>
            <a:pPr>
              <a:lnSpc>
                <a:spcPct val="8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CAAFA3D4-9D95-4FD7-916F-C242FEAAAAF6}" type="slidenum">
              <a:rPr lang="en-US"/>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a:xfrm>
            <a:off x="457200" y="457200"/>
            <a:ext cx="8229600" cy="6096000"/>
          </a:xfrm>
        </p:spPr>
        <p:txBody>
          <a:bodyPr/>
          <a:lstStyle/>
          <a:p>
            <a:pPr>
              <a:lnSpc>
                <a:spcPct val="80000"/>
              </a:lnSpc>
              <a:buFontTx/>
              <a:buNone/>
            </a:pPr>
            <a:r>
              <a:rPr lang="en-US">
                <a:solidFill>
                  <a:schemeClr val="tx1"/>
                </a:solidFill>
              </a:rPr>
              <a:t>Filtered Speech:</a:t>
            </a:r>
          </a:p>
          <a:p>
            <a:pPr>
              <a:lnSpc>
                <a:spcPct val="80000"/>
              </a:lnSpc>
              <a:buFontTx/>
              <a:buNone/>
            </a:pPr>
            <a:endParaRPr lang="en-US">
              <a:solidFill>
                <a:schemeClr val="tx1"/>
              </a:solidFill>
            </a:endParaRPr>
          </a:p>
          <a:p>
            <a:pPr>
              <a:lnSpc>
                <a:spcPct val="80000"/>
              </a:lnSpc>
              <a:buFontTx/>
              <a:buBlip>
                <a:blip r:embed="rId3"/>
              </a:buBlip>
            </a:pPr>
            <a:r>
              <a:rPr lang="en-US" sz="2000">
                <a:solidFill>
                  <a:schemeClr val="tx1"/>
                </a:solidFill>
              </a:rPr>
              <a:t>Low pass filtered speech was one of the first methods used to construct a low redundancy CANS speech test.</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Bocca et al,. (1954) reported reduced performance on this task for a patient with a temporal lobe tumor. They revealed that low-pass filtered speech was a relatively sensitive test for tumors affecting the temporal cortex. </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Different word lists, cut-off frequencies, and filter rejection rates have been used, often with little published normative data. </a:t>
            </a:r>
          </a:p>
          <a:p>
            <a:pPr>
              <a:lnSpc>
                <a:spcPct val="80000"/>
              </a:lnSpc>
              <a:buFontTx/>
              <a:buBlip>
                <a:blip r:embed="rId3"/>
              </a:buBlip>
            </a:pPr>
            <a:endParaRPr lang="en-US" sz="2000">
              <a:solidFill>
                <a:schemeClr val="tx1"/>
              </a:solidFill>
            </a:endParaRPr>
          </a:p>
          <a:p>
            <a:pPr>
              <a:lnSpc>
                <a:spcPct val="80000"/>
              </a:lnSpc>
              <a:buFontTx/>
              <a:buBlip>
                <a:blip r:embed="rId3"/>
              </a:buBlip>
            </a:pPr>
            <a:r>
              <a:rPr lang="en-US" sz="2000">
                <a:solidFill>
                  <a:schemeClr val="tx1"/>
                </a:solidFill>
              </a:rPr>
              <a:t>Two of the most commonly used LPFS tests used today are the </a:t>
            </a:r>
          </a:p>
          <a:p>
            <a:pPr>
              <a:lnSpc>
                <a:spcPct val="80000"/>
              </a:lnSpc>
              <a:buFont typeface="Wingdings" pitchFamily="2" charset="2"/>
              <a:buChar char="ü"/>
            </a:pPr>
            <a:r>
              <a:rPr lang="en-US" sz="2000">
                <a:solidFill>
                  <a:schemeClr val="tx1"/>
                </a:solidFill>
              </a:rPr>
              <a:t>Ivey filtered words test, </a:t>
            </a:r>
          </a:p>
          <a:p>
            <a:pPr>
              <a:lnSpc>
                <a:spcPct val="80000"/>
              </a:lnSpc>
              <a:buFont typeface="Wingdings" pitchFamily="2" charset="2"/>
              <a:buChar char="ü"/>
            </a:pPr>
            <a:r>
              <a:rPr lang="en-US" sz="2000">
                <a:solidFill>
                  <a:schemeClr val="tx1"/>
                </a:solidFill>
              </a:rPr>
              <a:t>Filtered NU 6 lists, available on magnetic tape and on Tonal and Speech Materials for Auditory Perceptual Assessment compact disc (1992). </a:t>
            </a:r>
          </a:p>
          <a:p>
            <a:pPr>
              <a:lnSpc>
                <a:spcPct val="80000"/>
              </a:lnSpc>
              <a:buFont typeface="Wingdings" pitchFamily="2" charset="2"/>
              <a:buNone/>
            </a:pPr>
            <a:endParaRPr lang="en-US" sz="2000">
              <a:solidFill>
                <a:schemeClr val="tx1"/>
              </a:solidFill>
            </a:endParaRPr>
          </a:p>
          <a:p>
            <a:pPr>
              <a:lnSpc>
                <a:spcPct val="80000"/>
              </a:lnSpc>
              <a:buFont typeface="Wingdings" pitchFamily="2" charset="2"/>
              <a:buNone/>
            </a:pPr>
            <a:r>
              <a:rPr lang="en-US" sz="2000">
                <a:solidFill>
                  <a:schemeClr val="tx1"/>
                </a:solidFill>
              </a:rPr>
              <a:t>The presentation level for both is at 50dB.</a:t>
            </a:r>
          </a:p>
        </p:txBody>
      </p:sp>
      <p:sp>
        <p:nvSpPr>
          <p:cNvPr id="3" name="Slide Number Placeholder 5"/>
          <p:cNvSpPr>
            <a:spLocks noGrp="1"/>
          </p:cNvSpPr>
          <p:nvPr>
            <p:ph type="sldNum" sz="quarter" idx="12"/>
          </p:nvPr>
        </p:nvSpPr>
        <p:spPr/>
        <p:txBody>
          <a:bodyPr/>
          <a:lstStyle/>
          <a:p>
            <a:fld id="{50CDE546-DDD9-4C14-8C32-0B6E1AED42DF}" type="slidenum">
              <a:rPr lang="en-US"/>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a:xfrm>
            <a:off x="457200" y="152400"/>
            <a:ext cx="8229600" cy="6126163"/>
          </a:xfrm>
        </p:spPr>
        <p:txBody>
          <a:bodyPr/>
          <a:lstStyle/>
          <a:p>
            <a:pPr>
              <a:lnSpc>
                <a:spcPct val="80000"/>
              </a:lnSpc>
              <a:buFontTx/>
              <a:buNone/>
            </a:pPr>
            <a:r>
              <a:rPr lang="en-US" sz="2400">
                <a:solidFill>
                  <a:schemeClr val="tx1"/>
                </a:solidFill>
              </a:rPr>
              <a:t>Procedure:</a:t>
            </a:r>
          </a:p>
          <a:p>
            <a:pPr>
              <a:lnSpc>
                <a:spcPct val="80000"/>
              </a:lnSpc>
            </a:pPr>
            <a:endParaRPr lang="en-US" sz="2400">
              <a:solidFill>
                <a:schemeClr val="tx1"/>
              </a:solidFill>
            </a:endParaRPr>
          </a:p>
          <a:p>
            <a:pPr>
              <a:lnSpc>
                <a:spcPct val="80000"/>
              </a:lnSpc>
            </a:pPr>
            <a:r>
              <a:rPr lang="en-US" sz="2400">
                <a:solidFill>
                  <a:schemeClr val="tx1"/>
                </a:solidFill>
              </a:rPr>
              <a:t>The listener is instructed to repeat the words heard, and the test is scored in terms of percent correct.</a:t>
            </a:r>
          </a:p>
          <a:p>
            <a:pPr>
              <a:lnSpc>
                <a:spcPct val="80000"/>
              </a:lnSpc>
            </a:pPr>
            <a:endParaRPr lang="en-US" sz="2400">
              <a:solidFill>
                <a:schemeClr val="tx1"/>
              </a:solidFill>
            </a:endParaRPr>
          </a:p>
          <a:p>
            <a:pPr>
              <a:lnSpc>
                <a:spcPct val="80000"/>
              </a:lnSpc>
            </a:pPr>
            <a:r>
              <a:rPr lang="en-US" sz="2400">
                <a:solidFill>
                  <a:schemeClr val="tx1"/>
                </a:solidFill>
              </a:rPr>
              <a:t>The Ivey filtered speech test was widely used in the early 1980’s recommended by Willeford (1976). </a:t>
            </a:r>
          </a:p>
          <a:p>
            <a:pPr>
              <a:lnSpc>
                <a:spcPct val="80000"/>
              </a:lnSpc>
              <a:buFont typeface="Wingdings" pitchFamily="2" charset="2"/>
              <a:buChar char="ü"/>
            </a:pPr>
            <a:r>
              <a:rPr lang="en-US" sz="2400">
                <a:solidFill>
                  <a:schemeClr val="tx1"/>
                </a:solidFill>
              </a:rPr>
              <a:t>It consists of two 50-word lists of the Michigan consonant-nuclei consonant (CNC) material. </a:t>
            </a:r>
          </a:p>
          <a:p>
            <a:pPr>
              <a:lnSpc>
                <a:spcPct val="80000"/>
              </a:lnSpc>
              <a:buFont typeface="Wingdings" pitchFamily="2" charset="2"/>
              <a:buChar char="ü"/>
            </a:pPr>
            <a:r>
              <a:rPr lang="en-US" sz="2400">
                <a:solidFill>
                  <a:schemeClr val="tx1"/>
                </a:solidFill>
              </a:rPr>
              <a:t>The words were especially selected to be intelligible to normal adults even when filtered, as reflected in their mean score of 88% and a range of 74-98% (Ivey, 1969).</a:t>
            </a:r>
          </a:p>
          <a:p>
            <a:pPr>
              <a:lnSpc>
                <a:spcPct val="80000"/>
              </a:lnSpc>
              <a:buFontTx/>
              <a:buBlip>
                <a:blip r:embed="rId3"/>
              </a:buBlip>
            </a:pPr>
            <a:endParaRPr lang="en-US" sz="2400">
              <a:solidFill>
                <a:schemeClr val="tx1"/>
              </a:solidFill>
            </a:endParaRPr>
          </a:p>
          <a:p>
            <a:pPr>
              <a:lnSpc>
                <a:spcPct val="80000"/>
              </a:lnSpc>
              <a:buFontTx/>
              <a:buNone/>
            </a:pPr>
            <a:endParaRPr lang="en-US" sz="2400">
              <a:solidFill>
                <a:schemeClr val="tx1"/>
              </a:solidFill>
            </a:endParaRPr>
          </a:p>
          <a:p>
            <a:pPr>
              <a:lnSpc>
                <a:spcPct val="80000"/>
              </a:lnSpc>
              <a:buFontTx/>
              <a:buBlip>
                <a:blip r:embed="rId3"/>
              </a:buBlip>
            </a:pPr>
            <a:r>
              <a:rPr lang="en-US" sz="2400">
                <a:solidFill>
                  <a:schemeClr val="tx1"/>
                </a:solidFill>
              </a:rPr>
              <a:t>When peripheral hearing loss is present, it helps to make a direct comparison between the patient’s performance on a low-pass filtered material and a non-distorted version of the same test. </a:t>
            </a:r>
          </a:p>
          <a:p>
            <a:pPr>
              <a:lnSpc>
                <a:spcPct val="80000"/>
              </a:lnSpc>
              <a:buFontTx/>
              <a:buBlip>
                <a:blip r:embed="rId3"/>
              </a:buBlip>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3EC6DAA0-12D6-4124-B3B0-48CFAB643D5B}" type="slidenum">
              <a:rPr lang="en-US"/>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idx="1"/>
          </p:nvPr>
        </p:nvSpPr>
        <p:spPr>
          <a:xfrm>
            <a:off x="381000" y="762000"/>
            <a:ext cx="8229600" cy="5029200"/>
          </a:xfrm>
        </p:spPr>
        <p:txBody>
          <a:bodyPr/>
          <a:lstStyle/>
          <a:p>
            <a:pPr>
              <a:lnSpc>
                <a:spcPct val="90000"/>
              </a:lnSpc>
              <a:buFontTx/>
              <a:buBlip>
                <a:blip r:embed="rId3"/>
              </a:buBlip>
            </a:pPr>
            <a:r>
              <a:rPr lang="en-US" sz="2400">
                <a:solidFill>
                  <a:schemeClr val="tx1"/>
                </a:solidFill>
              </a:rPr>
              <a:t>The difference in score then becomes the value used for predicting the integrity of the CANS. </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For this reason, it is convenient to use a filtered version of a commonly used monosyllabic word list such as the NU 6.</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Low pass versions of the NU 6 lists, at three different cut-off frequencies (500, 750 &amp; 1000 Hz) are available.</a:t>
            </a:r>
          </a:p>
          <a:p>
            <a:pPr>
              <a:lnSpc>
                <a:spcPct val="90000"/>
              </a:lnSpc>
              <a:buFontTx/>
              <a:buBlip>
                <a:blip r:embed="rId3"/>
              </a:buBlip>
            </a:pPr>
            <a:endParaRPr lang="en-US" sz="2400">
              <a:solidFill>
                <a:schemeClr val="tx1"/>
              </a:solidFill>
            </a:endParaRPr>
          </a:p>
          <a:p>
            <a:pPr>
              <a:lnSpc>
                <a:spcPct val="90000"/>
              </a:lnSpc>
              <a:buFontTx/>
              <a:buBlip>
                <a:blip r:embed="rId3"/>
              </a:buBlip>
            </a:pPr>
            <a:r>
              <a:rPr lang="en-US" sz="2400">
                <a:solidFill>
                  <a:schemeClr val="tx1"/>
                </a:solidFill>
              </a:rPr>
              <a:t>There are two versions of the NU-6 lists. </a:t>
            </a:r>
          </a:p>
          <a:p>
            <a:pPr>
              <a:lnSpc>
                <a:spcPct val="90000"/>
              </a:lnSpc>
              <a:buFont typeface="Wingdings" pitchFamily="2" charset="2"/>
              <a:buChar char="ü"/>
            </a:pPr>
            <a:r>
              <a:rPr lang="en-US" sz="2400">
                <a:solidFill>
                  <a:schemeClr val="tx1"/>
                </a:solidFill>
              </a:rPr>
              <a:t>The taped version uses a male speaker </a:t>
            </a:r>
          </a:p>
          <a:p>
            <a:pPr>
              <a:lnSpc>
                <a:spcPct val="90000"/>
              </a:lnSpc>
              <a:buFont typeface="Wingdings" pitchFamily="2" charset="2"/>
              <a:buChar char="ü"/>
            </a:pPr>
            <a:r>
              <a:rPr lang="en-US" sz="2400">
                <a:solidFill>
                  <a:schemeClr val="tx1"/>
                </a:solidFill>
              </a:rPr>
              <a:t>the compact disc version uses a female speaker.</a:t>
            </a:r>
          </a:p>
          <a:p>
            <a:pPr>
              <a:lnSpc>
                <a:spcPct val="90000"/>
              </a:lnSpc>
            </a:pPr>
            <a:endParaRPr lang="en-US" sz="2400">
              <a:solidFill>
                <a:schemeClr val="tx1"/>
              </a:solidFill>
            </a:endParaRPr>
          </a:p>
          <a:p>
            <a:pPr>
              <a:lnSpc>
                <a:spcPct val="90000"/>
              </a:lnSpc>
            </a:pPr>
            <a:endParaRPr lang="en-US" sz="2400">
              <a:solidFill>
                <a:schemeClr val="tx1"/>
              </a:solidFill>
            </a:endParaRPr>
          </a:p>
        </p:txBody>
      </p:sp>
      <p:sp>
        <p:nvSpPr>
          <p:cNvPr id="3" name="Slide Number Placeholder 5"/>
          <p:cNvSpPr>
            <a:spLocks noGrp="1"/>
          </p:cNvSpPr>
          <p:nvPr>
            <p:ph type="sldNum" sz="quarter" idx="12"/>
          </p:nvPr>
        </p:nvSpPr>
        <p:spPr/>
        <p:txBody>
          <a:bodyPr/>
          <a:lstStyle/>
          <a:p>
            <a:fld id="{6A0D30ED-0266-4130-B700-4048B974A60E}" type="slidenum">
              <a:rPr lang="en-US"/>
              <a:pPr/>
              <a:t>99</a:t>
            </a:fld>
            <a:endParaRPr lang="en-US"/>
          </a:p>
        </p:txBody>
      </p:sp>
    </p:spTree>
  </p:cSld>
  <p:clrMapOvr>
    <a:masterClrMapping/>
  </p:clrMapOvr>
</p:sld>
</file>

<file path=ppt/theme/theme1.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olormaster">
  <a:themeElements>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olormaster">
  <a:themeElements>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olormaster">
  <a:themeElements>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olormaster">
  <a:themeElements>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olormaster">
  <a:themeElements>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olormaster">
  <a:themeElements>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083</Template>
  <TotalTime>5327</TotalTime>
  <Words>19137</Words>
  <Application>Microsoft Office PowerPoint</Application>
  <PresentationFormat>On-screen Show (4:3)</PresentationFormat>
  <Paragraphs>2448</Paragraphs>
  <Slides>223</Slides>
  <Notes>223</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223</vt:i4>
      </vt:variant>
    </vt:vector>
  </HeadingPairs>
  <TitlesOfParts>
    <vt:vector size="237" baseType="lpstr">
      <vt:lpstr>Batang</vt:lpstr>
      <vt:lpstr>Arial</vt:lpstr>
      <vt:lpstr>Footlight MT Light</vt:lpstr>
      <vt:lpstr>Lucida Handwriting</vt:lpstr>
      <vt:lpstr>Times New Roman</vt:lpstr>
      <vt:lpstr>Wingdings</vt:lpstr>
      <vt:lpstr>1_colormaster</vt:lpstr>
      <vt:lpstr>2_colormaster</vt:lpstr>
      <vt:lpstr>3_colormaster</vt:lpstr>
      <vt:lpstr>4_colormaster</vt:lpstr>
      <vt:lpstr>5_colormaster</vt:lpstr>
      <vt:lpstr>6_colormaster</vt:lpstr>
      <vt:lpstr>7_colormaster</vt:lpstr>
      <vt:lpstr>8_colormaster</vt:lpstr>
      <vt:lpstr>CENTRAL AUDITORY PROCESSING DISORDERS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SYMPTOMS OF CAPD</vt:lpstr>
      <vt:lpstr>PowerPoint Presentation</vt:lpstr>
      <vt:lpstr>PowerPoint Presentation</vt:lpstr>
      <vt:lpstr>CAUSE OF APD</vt:lpstr>
      <vt:lpstr>PowerPoint Presentation</vt:lpstr>
      <vt:lpstr>Diagnosis </vt:lpstr>
      <vt:lpstr>CAP Team should consist 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AUDITORY OBSERVATION PROCEDURES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 SCREENING AND PRELIMINARY ASSESSMENT PROCEDURES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VALIDITY &amp; RELIABILITY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LOW REDUNDANCY MONAURAL SPEECH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SPEECH-IN-NOISE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DICHOTIC TESTS</vt:lpstr>
      <vt:lpstr>DICHOTIC SPEECH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BINAURAL INTERACTION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TEMPORAL PROCESSING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BRIEF TABULAR REPRESENTAION OF THE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CAPD PROCESSESS</vt:lpstr>
      <vt:lpstr>Auditory Decoding Weakness </vt:lpstr>
      <vt:lpstr>Prosody Weakness </vt:lpstr>
      <vt:lpstr>Integration Weakness </vt:lpstr>
      <vt:lpstr>Organization Weakness </vt:lpstr>
      <vt:lpstr>Auditory Associative Weakness (Auditory Language) </vt:lpstr>
    </vt:vector>
  </TitlesOfParts>
  <Company>Morasha Daniela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CENTRAL AUDITORY PROCESSING DISORDERS</dc:title>
  <dc:creator>sharanya</dc:creator>
  <cp:lastModifiedBy>sourav</cp:lastModifiedBy>
  <cp:revision>254</cp:revision>
  <dcterms:created xsi:type="dcterms:W3CDTF">2007-08-28T20:01:21Z</dcterms:created>
  <dcterms:modified xsi:type="dcterms:W3CDTF">2021-04-08T13:47:25Z</dcterms:modified>
</cp:coreProperties>
</file>