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710E3136-9AB6-4E15-A7D9-D0DEEDB30EDA}" type="datetimeFigureOut">
              <a:rPr lang="en-US" smtClean="0"/>
              <a:pPr/>
              <a:t>2/21/2022</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57D39D04-70A7-46AC-B132-74929BF8A62B}"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610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E3136-9AB6-4E15-A7D9-D0DEEDB30EDA}"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157658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E3136-9AB6-4E15-A7D9-D0DEEDB30EDA}"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45270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E3136-9AB6-4E15-A7D9-D0DEEDB30EDA}"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39D04-70A7-46AC-B132-74929BF8A62B}" type="slidenum">
              <a:rPr lang="en-US" smtClean="0"/>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83257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E3136-9AB6-4E15-A7D9-D0DEEDB30EDA}"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20239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0E3136-9AB6-4E15-A7D9-D0DEEDB30EDA}" type="datetimeFigureOut">
              <a:rPr lang="en-US" smtClean="0"/>
              <a:pPr/>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345215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0E3136-9AB6-4E15-A7D9-D0DEEDB30EDA}" type="datetimeFigureOut">
              <a:rPr lang="en-US" smtClean="0"/>
              <a:pPr/>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1899171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E3136-9AB6-4E15-A7D9-D0DEEDB30EDA}"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2657418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E3136-9AB6-4E15-A7D9-D0DEEDB30EDA}"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425090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E3136-9AB6-4E15-A7D9-D0DEEDB30EDA}"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169122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E3136-9AB6-4E15-A7D9-D0DEEDB30EDA}"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302759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0E3136-9AB6-4E15-A7D9-D0DEEDB30EDA}"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408836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0E3136-9AB6-4E15-A7D9-D0DEEDB30EDA}" type="datetimeFigureOut">
              <a:rPr lang="en-US" smtClean="0"/>
              <a:pPr/>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310896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0E3136-9AB6-4E15-A7D9-D0DEEDB30EDA}" type="datetimeFigureOut">
              <a:rPr lang="en-US" smtClean="0"/>
              <a:pPr/>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180508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E3136-9AB6-4E15-A7D9-D0DEEDB30EDA}" type="datetimeFigureOut">
              <a:rPr lang="en-US" smtClean="0"/>
              <a:pPr/>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391369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E3136-9AB6-4E15-A7D9-D0DEEDB30EDA}"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171394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E3136-9AB6-4E15-A7D9-D0DEEDB30EDA}"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39D04-70A7-46AC-B132-74929BF8A62B}" type="slidenum">
              <a:rPr lang="en-US" smtClean="0"/>
              <a:pPr/>
              <a:t>‹#›</a:t>
            </a:fld>
            <a:endParaRPr lang="en-US"/>
          </a:p>
        </p:txBody>
      </p:sp>
    </p:spTree>
    <p:extLst>
      <p:ext uri="{BB962C8B-B14F-4D97-AF65-F5344CB8AC3E}">
        <p14:creationId xmlns:p14="http://schemas.microsoft.com/office/powerpoint/2010/main" val="49340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710E3136-9AB6-4E15-A7D9-D0DEEDB30EDA}" type="datetimeFigureOut">
              <a:rPr lang="en-US" smtClean="0"/>
              <a:pPr/>
              <a:t>2/21/2022</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57D39D04-70A7-46AC-B132-74929BF8A62B}" type="slidenum">
              <a:rPr lang="en-US" smtClean="0"/>
              <a:pPr/>
              <a:t>‹#›</a:t>
            </a:fld>
            <a:endParaRPr lang="en-US"/>
          </a:p>
        </p:txBody>
      </p:sp>
    </p:spTree>
    <p:extLst>
      <p:ext uri="{BB962C8B-B14F-4D97-AF65-F5344CB8AC3E}">
        <p14:creationId xmlns:p14="http://schemas.microsoft.com/office/powerpoint/2010/main" val="3312366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Incentives and benefits</a:t>
            </a:r>
          </a:p>
        </p:txBody>
      </p:sp>
      <p:sp>
        <p:nvSpPr>
          <p:cNvPr id="3" name="Subtitle 2"/>
          <p:cNvSpPr>
            <a:spLocks noGrp="1"/>
          </p:cNvSpPr>
          <p:nvPr>
            <p:ph type="subTitle" idx="1"/>
          </p:nvPr>
        </p:nvSpPr>
        <p:spPr/>
        <p:txBody>
          <a:bodyPr/>
          <a:lstStyle/>
          <a:p>
            <a:r>
              <a:rPr lang="en-US" dirty="0"/>
              <a:t>Dr. S </a:t>
            </a:r>
            <a:r>
              <a:rPr lang="en-US" dirty="0" err="1"/>
              <a:t>Chahtterjee</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928662" y="928670"/>
            <a:ext cx="7215238" cy="252376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STANDARD HOUR SYSTEM</a:t>
            </a:r>
          </a:p>
          <a:p>
            <a:pPr algn="just"/>
            <a:r>
              <a:rPr lang="en-US" sz="2000" dirty="0"/>
              <a:t> The </a:t>
            </a:r>
            <a:r>
              <a:rPr lang="en-US" sz="2000" b="1" dirty="0"/>
              <a:t>Standard Hour System is an incentive scheme in which the</a:t>
            </a:r>
          </a:p>
          <a:p>
            <a:pPr algn="just"/>
            <a:r>
              <a:rPr lang="en-US" sz="2000" dirty="0"/>
              <a:t>standard time in terms of hours is set for the completion of a job.</a:t>
            </a:r>
          </a:p>
          <a:p>
            <a:pPr algn="just"/>
            <a:r>
              <a:rPr lang="en-US" sz="2000" dirty="0"/>
              <a:t>The rate per hour is then determined. Under this method, the</a:t>
            </a:r>
          </a:p>
          <a:p>
            <a:pPr algn="just"/>
            <a:r>
              <a:rPr lang="en-US" sz="2000" dirty="0"/>
              <a:t>worker is paid for a standard time irrespective of whether the job is</a:t>
            </a:r>
          </a:p>
          <a:p>
            <a:pPr algn="just"/>
            <a:r>
              <a:rPr lang="en-US" sz="2000" dirty="0"/>
              <a:t>completed in the standard time or less. This means that the worker</a:t>
            </a:r>
          </a:p>
          <a:p>
            <a:pPr algn="just"/>
            <a:r>
              <a:rPr lang="en-US" sz="2000" dirty="0"/>
              <a:t>is paid the same wages even if the time spent is more than the</a:t>
            </a:r>
          </a:p>
          <a:p>
            <a:pPr algn="just"/>
            <a:r>
              <a:rPr lang="en-US" sz="2000" dirty="0"/>
              <a:t>standard hours unless he/she is guaranteed the time wages</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928662" y="1071546"/>
            <a:ext cx="7358114"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STANDARD HOUR SYSTEM</a:t>
            </a:r>
          </a:p>
          <a:p>
            <a:r>
              <a:rPr lang="en-US" dirty="0"/>
              <a:t> </a:t>
            </a:r>
            <a:r>
              <a:rPr lang="en-US" sz="2400" dirty="0"/>
              <a:t>Standard time = 8 Hours</a:t>
            </a:r>
          </a:p>
          <a:p>
            <a:r>
              <a:rPr lang="en-US" sz="2400" dirty="0"/>
              <a:t>Rate per hour = Rs 2</a:t>
            </a:r>
          </a:p>
          <a:p>
            <a:r>
              <a:rPr lang="en-US" sz="2400" dirty="0"/>
              <a:t> </a:t>
            </a:r>
            <a:r>
              <a:rPr lang="en-US" sz="2400" b="1" dirty="0"/>
              <a:t>Case 1: Time taken = 6 hours </a:t>
            </a:r>
            <a:r>
              <a:rPr lang="en-US" sz="2400" dirty="0"/>
              <a:t>Earnings = 8 x 2= Rs 16</a:t>
            </a:r>
          </a:p>
          <a:p>
            <a:r>
              <a:rPr lang="en-US" sz="2400" dirty="0"/>
              <a:t> </a:t>
            </a:r>
            <a:r>
              <a:rPr lang="en-US" sz="2400" b="1" dirty="0"/>
              <a:t>Case 2: Time taken = 10 Hours</a:t>
            </a:r>
          </a:p>
          <a:p>
            <a:r>
              <a:rPr lang="en-US" sz="2400" dirty="0"/>
              <a:t>• </a:t>
            </a:r>
            <a:r>
              <a:rPr lang="en-US" sz="2400" b="1" dirty="0"/>
              <a:t>Time wages are not guaranteed, then the worker’s earnings will be Rs 16 (8 </a:t>
            </a:r>
            <a:r>
              <a:rPr lang="en-US" sz="2400" dirty="0"/>
              <a:t>x2).</a:t>
            </a:r>
          </a:p>
          <a:p>
            <a:r>
              <a:rPr lang="en-US" sz="2400" dirty="0"/>
              <a:t>• </a:t>
            </a:r>
            <a:r>
              <a:rPr lang="en-US" sz="2400" b="1" dirty="0"/>
              <a:t>Time wages are guaranteed, then the worker’s earnings will be Rs 20 (10 x 2).</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142976" y="2967335"/>
            <a:ext cx="571502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EARNING VARY LESS  PROPORTIONATELY  THAN OUTPUT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000100" y="889844"/>
            <a:ext cx="7143800"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HALSEY PLAN</a:t>
            </a:r>
          </a:p>
          <a:p>
            <a:r>
              <a:rPr lang="en-US" dirty="0"/>
              <a:t> Under </a:t>
            </a:r>
            <a:r>
              <a:rPr lang="en-US" b="1" dirty="0"/>
              <a:t>Halsey Plan, the standard time for the completion of a job is fixed and</a:t>
            </a:r>
          </a:p>
          <a:p>
            <a:r>
              <a:rPr lang="en-US" dirty="0"/>
              <a:t>the rate per hour is then determined. If the time taken by a worker is more than the standard time, then he shall be paid according to the time rate, i.e. time taken multiplied by the rate per hour. In case, the worker completes the works in less than the standard time, then he/she will be paid according to the actual time, i.e. time-rate plus the bonus calculated at a specified percentage of the saved time.</a:t>
            </a:r>
          </a:p>
          <a:p>
            <a:r>
              <a:rPr lang="en-US" dirty="0"/>
              <a:t>Generally, the bonus percentage varies from </a:t>
            </a:r>
            <a:r>
              <a:rPr lang="en-US" b="1" dirty="0"/>
              <a:t>30-70 percent. The usual bonus </a:t>
            </a:r>
            <a:r>
              <a:rPr lang="en-US" dirty="0"/>
              <a:t>share paid to the worker is </a:t>
            </a:r>
            <a:r>
              <a:rPr lang="en-US" b="1" dirty="0"/>
              <a:t>50% of the time saved multiplied by the rate per  hour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928662" y="1443841"/>
            <a:ext cx="7286676"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HALSEY PLAN</a:t>
            </a:r>
          </a:p>
          <a:p>
            <a:r>
              <a:rPr lang="en-US" dirty="0"/>
              <a:t> Standard Time: 8 hrs</a:t>
            </a:r>
          </a:p>
          <a:p>
            <a:r>
              <a:rPr lang="en-US" dirty="0"/>
              <a:t>Rate per Hour: Rs 2</a:t>
            </a:r>
          </a:p>
          <a:p>
            <a:r>
              <a:rPr lang="en-US" b="1" dirty="0"/>
              <a:t>Case (1): Time Taken = 8 hrs Earnings = 8 x 2 = Rs 16</a:t>
            </a:r>
          </a:p>
          <a:p>
            <a:r>
              <a:rPr lang="en-US" b="1" dirty="0"/>
              <a:t>Case (2): Time Taken = 10 hrs Earnings = 10 x 2 = Rs 20</a:t>
            </a:r>
          </a:p>
          <a:p>
            <a:r>
              <a:rPr lang="en-US" b="1" dirty="0"/>
              <a:t>Case (3): Time Taken= 6 hrs</a:t>
            </a:r>
          </a:p>
          <a:p>
            <a:r>
              <a:rPr lang="en-US" dirty="0"/>
              <a:t>Earnings: Time wages = 6x 2 = Rs 12 </a:t>
            </a:r>
            <a:r>
              <a:rPr lang="en-US" b="1" dirty="0"/>
              <a:t>Bonus = ½ x 2 x 2 = Rs .2</a:t>
            </a:r>
          </a:p>
          <a:p>
            <a:r>
              <a:rPr lang="en-US" dirty="0"/>
              <a:t>Thus, in the above example, the worker’s total earnings are </a:t>
            </a:r>
            <a:r>
              <a:rPr lang="en-US" b="1" dirty="0"/>
              <a:t>Rs 14 (time wages </a:t>
            </a:r>
            <a:r>
              <a:rPr lang="en-US" dirty="0"/>
              <a:t>+bonus), if he has completed the work in 6 hrs, less than the standard time.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071538" y="1582341"/>
            <a:ext cx="7215238" cy="283154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ROWAN PLAN</a:t>
            </a:r>
          </a:p>
          <a:p>
            <a:r>
              <a:rPr lang="en-US" dirty="0"/>
              <a:t> </a:t>
            </a:r>
            <a:r>
              <a:rPr lang="en-US" sz="2000" dirty="0"/>
              <a:t>Under </a:t>
            </a:r>
            <a:r>
              <a:rPr lang="en-US" sz="2000" b="1" dirty="0"/>
              <a:t>Rowan Plan, the standard time for the completion of a job</a:t>
            </a:r>
          </a:p>
          <a:p>
            <a:r>
              <a:rPr lang="en-US" sz="2000" dirty="0"/>
              <a:t>and the rate per hour is fixed. If the time taken by the worker is more than the standard time, then he is paid according to the time rate, i.e. time taken multiplied by the rate per hour.</a:t>
            </a:r>
          </a:p>
          <a:p>
            <a:endParaRPr lang="en-US" sz="2000" dirty="0"/>
          </a:p>
          <a:p>
            <a:r>
              <a:rPr lang="en-US" sz="2000" dirty="0"/>
              <a:t> In case, the worker completes the work in less than the standard</a:t>
            </a:r>
          </a:p>
          <a:p>
            <a:r>
              <a:rPr lang="en-US" sz="2000" dirty="0"/>
              <a:t>time; then he is entitled to a bonus along with the time wages.</a:t>
            </a:r>
          </a:p>
          <a:p>
            <a:r>
              <a:rPr lang="en-US" sz="2000" dirty="0"/>
              <a:t> </a:t>
            </a:r>
            <a:r>
              <a:rPr lang="en-US" sz="2000" b="1" dirty="0"/>
              <a:t>Bonus = Time Saved/ Standard Time</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928662" y="1357298"/>
            <a:ext cx="7500990"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ROWAN PLAN</a:t>
            </a:r>
          </a:p>
          <a:p>
            <a:r>
              <a:rPr lang="en-US" dirty="0"/>
              <a:t> Standard Time = 8 hrs</a:t>
            </a:r>
          </a:p>
          <a:p>
            <a:r>
              <a:rPr lang="en-US" dirty="0"/>
              <a:t>Rate per hour = Rs 2</a:t>
            </a:r>
          </a:p>
          <a:p>
            <a:r>
              <a:rPr lang="en-US" b="1" dirty="0"/>
              <a:t>Case (1): Time Taken = 8 hrs Earnings = 8 x 2 = Rs 16</a:t>
            </a:r>
          </a:p>
          <a:p>
            <a:r>
              <a:rPr lang="en-US" b="1" dirty="0"/>
              <a:t>Case (2): Time Taken = 10 hrs Earnings = 10 x 2 = Rs 20</a:t>
            </a:r>
          </a:p>
          <a:p>
            <a:r>
              <a:rPr lang="en-US" b="1" dirty="0"/>
              <a:t>Case (3): Time taken = 6 hrs</a:t>
            </a:r>
          </a:p>
          <a:p>
            <a:r>
              <a:rPr lang="en-US" dirty="0"/>
              <a:t>Earnings:- Time Wages = 6 x 2 = Rs 12</a:t>
            </a:r>
          </a:p>
          <a:p>
            <a:r>
              <a:rPr lang="fr-FR" b="1" dirty="0"/>
              <a:t>Bonus = 2/8 X 2 = </a:t>
            </a:r>
            <a:r>
              <a:rPr lang="fr-FR" b="1" dirty="0" err="1"/>
              <a:t>Rs</a:t>
            </a:r>
            <a:r>
              <a:rPr lang="fr-FR" b="1" dirty="0"/>
              <a:t> 1.5</a:t>
            </a:r>
          </a:p>
          <a:p>
            <a:r>
              <a:rPr lang="en-US" dirty="0"/>
              <a:t> Thus, in the above example, the worker completing the work in 6 hrs, less</a:t>
            </a:r>
          </a:p>
          <a:p>
            <a:r>
              <a:rPr lang="en-US" dirty="0"/>
              <a:t>than the standard time, the total earnings will be </a:t>
            </a:r>
            <a:r>
              <a:rPr lang="en-US" b="1" dirty="0"/>
              <a:t>Rs 13.50 (time </a:t>
            </a:r>
            <a:r>
              <a:rPr lang="en-US" b="1" dirty="0" err="1"/>
              <a:t>wages+bonus</a:t>
            </a:r>
            <a:r>
              <a:rPr lang="en-US" b="1" dirty="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000100" y="1071546"/>
            <a:ext cx="7215238"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BARTH VARIABLE  SHARING  PLAN</a:t>
            </a:r>
          </a:p>
          <a:p>
            <a:r>
              <a:rPr lang="en-US" dirty="0"/>
              <a:t> </a:t>
            </a:r>
            <a:r>
              <a:rPr lang="en-US" b="1" dirty="0"/>
              <a:t>Under Barth Variable Sharing Plan, the earnings of the worker</a:t>
            </a:r>
          </a:p>
          <a:p>
            <a:r>
              <a:rPr lang="en-US" dirty="0"/>
              <a:t>are ascertained by taking the square root of the standard hour</a:t>
            </a:r>
          </a:p>
          <a:p>
            <a:r>
              <a:rPr lang="en-US" dirty="0"/>
              <a:t>multiplied by the number of hours actually taken for the completion</a:t>
            </a:r>
          </a:p>
          <a:p>
            <a:r>
              <a:rPr lang="en-US" dirty="0"/>
              <a:t>of the job and then multiplying it by the worker’s rate per hour.</a:t>
            </a:r>
          </a:p>
        </p:txBody>
      </p:sp>
      <p:pic>
        <p:nvPicPr>
          <p:cNvPr id="16387" name="Picture 3"/>
          <p:cNvPicPr>
            <a:picLocks noChangeAspect="1" noChangeArrowheads="1"/>
          </p:cNvPicPr>
          <p:nvPr/>
        </p:nvPicPr>
        <p:blipFill>
          <a:blip r:embed="rId3"/>
          <a:srcRect/>
          <a:stretch>
            <a:fillRect/>
          </a:stretch>
        </p:blipFill>
        <p:spPr bwMode="auto">
          <a:xfrm>
            <a:off x="1714500" y="2786059"/>
            <a:ext cx="5715000" cy="6429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785786" y="1582341"/>
            <a:ext cx="7572428"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BARTH VARIABLE SHARING</a:t>
            </a:r>
          </a:p>
          <a:p>
            <a:r>
              <a:rPr lang="en-US" b="1" dirty="0"/>
              <a:t>PLAN</a:t>
            </a:r>
          </a:p>
          <a:p>
            <a:r>
              <a:rPr lang="en-US" dirty="0"/>
              <a:t> Standard Time = 8 hrs</a:t>
            </a:r>
          </a:p>
          <a:p>
            <a:r>
              <a:rPr lang="en-US" dirty="0"/>
              <a:t>Rate per Hour = Rs 2</a:t>
            </a:r>
          </a:p>
          <a:p>
            <a:r>
              <a:rPr lang="en-US" dirty="0"/>
              <a:t> </a:t>
            </a:r>
            <a:r>
              <a:rPr lang="en-US" b="1" dirty="0"/>
              <a:t>Case (1): Time Taken = 10 hrs      </a:t>
            </a:r>
          </a:p>
          <a:p>
            <a:r>
              <a:rPr lang="en-US" b="1" dirty="0"/>
              <a:t>= 8.94 X 2 = Rs 17.88</a:t>
            </a:r>
          </a:p>
          <a:p>
            <a:r>
              <a:rPr lang="en-US" dirty="0"/>
              <a:t> </a:t>
            </a:r>
            <a:r>
              <a:rPr lang="en-US" b="1" dirty="0"/>
              <a:t>Case (2): Time Taken: 8 hrs          </a:t>
            </a:r>
          </a:p>
          <a:p>
            <a:r>
              <a:rPr lang="en-US" dirty="0"/>
              <a:t>= </a:t>
            </a:r>
            <a:r>
              <a:rPr lang="en-US" b="1" dirty="0"/>
              <a:t>8 X 2 = Rs 16              </a:t>
            </a:r>
          </a:p>
          <a:p>
            <a:r>
              <a:rPr lang="en-US" dirty="0"/>
              <a:t> </a:t>
            </a:r>
            <a:r>
              <a:rPr lang="en-US" b="1" dirty="0"/>
              <a:t>Case (3): Time Taken: 6 hrs    </a:t>
            </a:r>
            <a:r>
              <a:rPr lang="en-US" dirty="0"/>
              <a:t>Earning = root 8x6</a:t>
            </a:r>
          </a:p>
          <a:p>
            <a:r>
              <a:rPr lang="en-US" b="1" dirty="0"/>
              <a:t>= 6.92 X 2 = Rs 13.84</a:t>
            </a:r>
          </a:p>
          <a:p>
            <a:r>
              <a:rPr lang="en-US" dirty="0"/>
              <a:t> Thus, the worker will earn </a:t>
            </a:r>
            <a:r>
              <a:rPr lang="en-US" b="1" dirty="0"/>
              <a:t>Rs 13.84, in case he works for less than standard, hours i.e., 6 hrs </a:t>
            </a:r>
            <a:endParaRPr lang="en-US" dirty="0"/>
          </a:p>
        </p:txBody>
      </p:sp>
      <p:pic>
        <p:nvPicPr>
          <p:cNvPr id="17411" name="Picture 3"/>
          <p:cNvPicPr>
            <a:picLocks noChangeAspect="1" noChangeArrowheads="1"/>
          </p:cNvPicPr>
          <p:nvPr/>
        </p:nvPicPr>
        <p:blipFill>
          <a:blip r:embed="rId3"/>
          <a:srcRect/>
          <a:stretch>
            <a:fillRect/>
          </a:stretch>
        </p:blipFill>
        <p:spPr bwMode="auto">
          <a:xfrm>
            <a:off x="4000497" y="2714620"/>
            <a:ext cx="2143139" cy="214314"/>
          </a:xfrm>
          <a:prstGeom prst="rect">
            <a:avLst/>
          </a:prstGeom>
          <a:noFill/>
          <a:ln w="9525">
            <a:noFill/>
            <a:miter lim="800000"/>
            <a:headEnd/>
            <a:tailEnd/>
          </a:ln>
          <a:effectLst/>
        </p:spPr>
      </p:pic>
      <p:pic>
        <p:nvPicPr>
          <p:cNvPr id="17412" name="Picture 4"/>
          <p:cNvPicPr>
            <a:picLocks noChangeAspect="1" noChangeArrowheads="1"/>
          </p:cNvPicPr>
          <p:nvPr/>
        </p:nvPicPr>
        <p:blipFill>
          <a:blip r:embed="rId4"/>
          <a:srcRect/>
          <a:stretch>
            <a:fillRect/>
          </a:stretch>
        </p:blipFill>
        <p:spPr bwMode="auto">
          <a:xfrm>
            <a:off x="3762375" y="3314700"/>
            <a:ext cx="1619250" cy="228600"/>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a:stretch>
            <a:fillRect/>
          </a:stretch>
        </p:blipFill>
        <p:spPr bwMode="auto">
          <a:xfrm>
            <a:off x="3643306" y="3286124"/>
            <a:ext cx="1619250" cy="228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928662" y="1071546"/>
            <a:ext cx="7286676" cy="36933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BEDAUX PLAN</a:t>
            </a:r>
          </a:p>
          <a:p>
            <a:r>
              <a:rPr lang="en-US" dirty="0"/>
              <a:t> The </a:t>
            </a:r>
            <a:r>
              <a:rPr lang="en-US" b="1" dirty="0" err="1"/>
              <a:t>Bedaux</a:t>
            </a:r>
            <a:r>
              <a:rPr lang="en-US" b="1" dirty="0"/>
              <a:t> Plan is an incentive scheme in which the standard time for the</a:t>
            </a:r>
          </a:p>
          <a:p>
            <a:r>
              <a:rPr lang="en-US" dirty="0"/>
              <a:t>completion of a job is fixed and the rate per hour is defined. Each minute of the</a:t>
            </a:r>
          </a:p>
          <a:p>
            <a:r>
              <a:rPr lang="en-US" dirty="0"/>
              <a:t>standard time is called as </a:t>
            </a:r>
            <a:r>
              <a:rPr lang="en-US" b="1" dirty="0"/>
              <a:t>point or B, such as in one hour there are 60 Bs.</a:t>
            </a:r>
          </a:p>
          <a:p>
            <a:r>
              <a:rPr lang="en-US" dirty="0"/>
              <a:t> </a:t>
            </a:r>
            <a:r>
              <a:rPr lang="en-US" b="1" dirty="0"/>
              <a:t>Under </a:t>
            </a:r>
            <a:r>
              <a:rPr lang="en-US" b="1" dirty="0" err="1"/>
              <a:t>Bedaux</a:t>
            </a:r>
            <a:r>
              <a:rPr lang="en-US" b="1" dirty="0"/>
              <a:t> plan, every job has a standard number of Bs. If the worker</a:t>
            </a:r>
          </a:p>
          <a:p>
            <a:r>
              <a:rPr lang="en-US" b="1" dirty="0"/>
              <a:t>completes the job in more than standard hours, then he is paid according to </a:t>
            </a:r>
            <a:r>
              <a:rPr lang="en-US" dirty="0"/>
              <a:t>the </a:t>
            </a:r>
            <a:r>
              <a:rPr lang="en-US" b="1" dirty="0"/>
              <a:t>time-rate, i.e. time taken is multiplied by the hourly rate. In case, the work is completed in hours less than the standard time; then the worker is entitled to the bonus in addition to the hourly rate. A bonus is equal to the 75% of the earned/saved points (in excess of 60 per hour) multiplied by one-sixth of the hourly rate.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763" y="152425"/>
            <a:ext cx="9134475" cy="6848475"/>
          </a:xfrm>
          <a:prstGeom prst="rect">
            <a:avLst/>
          </a:prstGeom>
          <a:noFill/>
          <a:ln w="9525">
            <a:noFill/>
            <a:miter lim="800000"/>
            <a:headEnd/>
            <a:tailEnd/>
          </a:ln>
          <a:effectLst/>
        </p:spPr>
      </p:pic>
      <p:sp>
        <p:nvSpPr>
          <p:cNvPr id="4" name="Rectangle 3"/>
          <p:cNvSpPr/>
          <p:nvPr/>
        </p:nvSpPr>
        <p:spPr>
          <a:xfrm>
            <a:off x="1142976" y="1214422"/>
            <a:ext cx="6858048" cy="338554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WHAT ARE INCENTIVES?</a:t>
            </a:r>
          </a:p>
          <a:p>
            <a:pPr algn="just"/>
            <a:r>
              <a:rPr lang="en-US" sz="2800" b="1" dirty="0"/>
              <a:t>Incentives are variable awards granted to employees according to variations in their performance. Anything that can attract an employee’s attention and motivate them to work can be called as incentive. An incentive aims at improving the overall performance of an organization.</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928662" y="1720840"/>
            <a:ext cx="7429552" cy="375487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BEDAUX PLAN</a:t>
            </a:r>
          </a:p>
          <a:p>
            <a:r>
              <a:rPr lang="en-US" sz="2000" dirty="0"/>
              <a:t> Standard Time = 8 hrs</a:t>
            </a:r>
          </a:p>
          <a:p>
            <a:r>
              <a:rPr lang="en-US" sz="2000" dirty="0"/>
              <a:t>Rate per Hour = Re 1</a:t>
            </a:r>
          </a:p>
          <a:p>
            <a:r>
              <a:rPr lang="en-US" sz="2000" dirty="0"/>
              <a:t>Case (1): Actual Time = 10 hrs                    Earnings = 10 X 1 = Rs 10</a:t>
            </a:r>
          </a:p>
          <a:p>
            <a:r>
              <a:rPr lang="en-US" sz="2000" dirty="0"/>
              <a:t>Case (2): Actual Time = 6 hrs</a:t>
            </a:r>
          </a:p>
          <a:p>
            <a:r>
              <a:rPr lang="en-US" sz="2000" dirty="0"/>
              <a:t>Earnings: Time-wages = 6 X 1= Rs 6</a:t>
            </a:r>
          </a:p>
          <a:p>
            <a:r>
              <a:rPr lang="en-US" sz="2000" b="1" dirty="0"/>
              <a:t>Bonus:</a:t>
            </a:r>
          </a:p>
          <a:p>
            <a:r>
              <a:rPr lang="en-US" sz="2000" dirty="0"/>
              <a:t>Standard Bs = 60 X 8 = 480                              Actual Bs =60 X 6 = 360</a:t>
            </a:r>
          </a:p>
          <a:p>
            <a:r>
              <a:rPr lang="en-US" sz="2000" dirty="0"/>
              <a:t>Saved Bs = 120 (480-360)</a:t>
            </a:r>
          </a:p>
          <a:p>
            <a:endParaRPr lang="en-US" sz="2000" dirty="0"/>
          </a:p>
          <a:p>
            <a:endParaRPr lang="en-US" sz="2000" dirty="0"/>
          </a:p>
          <a:p>
            <a:r>
              <a:rPr lang="en-US" sz="2000" dirty="0"/>
              <a:t>Thus, total earnings = Rs 6 +1.50 = 7.50</a:t>
            </a:r>
          </a:p>
        </p:txBody>
      </p:sp>
      <p:pic>
        <p:nvPicPr>
          <p:cNvPr id="19459" name="Picture 3"/>
          <p:cNvPicPr>
            <a:picLocks noChangeAspect="1" noChangeArrowheads="1"/>
          </p:cNvPicPr>
          <p:nvPr/>
        </p:nvPicPr>
        <p:blipFill>
          <a:blip r:embed="rId3"/>
          <a:srcRect/>
          <a:stretch>
            <a:fillRect/>
          </a:stretch>
        </p:blipFill>
        <p:spPr bwMode="auto">
          <a:xfrm>
            <a:off x="5429256" y="4500570"/>
            <a:ext cx="2476500" cy="6381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pic>
        <p:nvPicPr>
          <p:cNvPr id="20483" name="Picture 3"/>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4" name="Rectangle 3"/>
          <p:cNvSpPr/>
          <p:nvPr/>
        </p:nvSpPr>
        <p:spPr>
          <a:xfrm>
            <a:off x="1785918" y="3105835"/>
            <a:ext cx="5857916" cy="369332"/>
          </a:xfrm>
          <a:prstGeom prst="rect">
            <a:avLst/>
          </a:prstGeom>
        </p:spPr>
        <p:txBody>
          <a:bodyPr wrap="square">
            <a:spAutoFit/>
          </a:bodyPr>
          <a:lstStyle/>
          <a:p>
            <a:r>
              <a:rPr lang="en-US" b="1" dirty="0"/>
              <a:t>Earnings Differing at Different Levels of Outputs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000100" y="1142984"/>
            <a:ext cx="7358114" cy="18466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pt-BR" b="1" dirty="0"/>
              <a:t>TAY LOR ’ S DI F F E R ENT I A L </a:t>
            </a:r>
            <a:r>
              <a:rPr lang="en-US" b="1" dirty="0"/>
              <a:t>PIECE RATE SYSTEM </a:t>
            </a:r>
          </a:p>
          <a:p>
            <a:r>
              <a:rPr lang="en-US" sz="2400" dirty="0"/>
              <a:t>There is low rate for output  below the standard, and a higher piece-rate for output above the standard with a large bonus of 50% of the time-rate when the standard output is attained.</a:t>
            </a:r>
          </a:p>
        </p:txBody>
      </p:sp>
      <p:pic>
        <p:nvPicPr>
          <p:cNvPr id="21507" name="Picture 3"/>
          <p:cNvPicPr>
            <a:picLocks noChangeAspect="1" noChangeArrowheads="1"/>
          </p:cNvPicPr>
          <p:nvPr/>
        </p:nvPicPr>
        <p:blipFill>
          <a:blip r:embed="rId3"/>
          <a:srcRect/>
          <a:stretch>
            <a:fillRect/>
          </a:stretch>
        </p:blipFill>
        <p:spPr bwMode="auto">
          <a:xfrm>
            <a:off x="3552825" y="3357562"/>
            <a:ext cx="2038350"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857224" y="1859340"/>
            <a:ext cx="7358114" cy="32316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pt-BR" b="1" dirty="0"/>
              <a:t>TA Y L O R ’ S D I F F E R E N T I A L P I E C E</a:t>
            </a:r>
          </a:p>
          <a:p>
            <a:r>
              <a:rPr lang="en-US" b="1" dirty="0"/>
              <a:t>RATE SYSTEM (CONTD. )</a:t>
            </a:r>
          </a:p>
          <a:p>
            <a:pPr algn="just"/>
            <a:r>
              <a:rPr lang="en-US" sz="2400" dirty="0"/>
              <a:t> To illustrate : Standard Output = 100 units Rate per Unit = 10 </a:t>
            </a:r>
            <a:r>
              <a:rPr lang="en-US" sz="2400" dirty="0" err="1"/>
              <a:t>paise</a:t>
            </a:r>
            <a:endParaRPr lang="en-US" sz="2400" dirty="0"/>
          </a:p>
          <a:p>
            <a:pPr algn="just"/>
            <a:r>
              <a:rPr lang="en-US" sz="2400" dirty="0"/>
              <a:t>Differentials to be applied: 120 percent of piece-rate at or above the standard 80 percent of piece-rate when below the standard Case (</a:t>
            </a:r>
            <a:r>
              <a:rPr lang="en-US" sz="2400" dirty="0" err="1"/>
              <a:t>i</a:t>
            </a:r>
            <a:r>
              <a:rPr lang="en-US" sz="2400" dirty="0"/>
              <a:t>) Output = 120 units Earnings = 120*(120/100)*0.10= Rs.14.40 Case (ii) Output = 90 units Earnings = 90*(80/100)*0.10=7.20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857224" y="1357298"/>
            <a:ext cx="7358114"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MERRICK DIFFERENTIAL</a:t>
            </a:r>
          </a:p>
          <a:p>
            <a:r>
              <a:rPr lang="en-US" b="1" dirty="0"/>
              <a:t>PIECE–RATE SYSTEM</a:t>
            </a:r>
          </a:p>
          <a:p>
            <a:r>
              <a:rPr lang="en-US" dirty="0"/>
              <a:t> It is a modification of earlier system with three instead of two rates.</a:t>
            </a:r>
          </a:p>
          <a:p>
            <a:r>
              <a:rPr lang="en-US" dirty="0"/>
              <a:t> E.g. Std Output = 100 units Piece Rate = 10 </a:t>
            </a:r>
            <a:r>
              <a:rPr lang="en-US" dirty="0" err="1"/>
              <a:t>paise</a:t>
            </a:r>
            <a:r>
              <a:rPr lang="en-US" dirty="0"/>
              <a:t> Case (</a:t>
            </a:r>
            <a:r>
              <a:rPr lang="en-US" dirty="0" err="1"/>
              <a:t>i</a:t>
            </a:r>
            <a:r>
              <a:rPr lang="en-US" dirty="0"/>
              <a:t>) Output= 80units</a:t>
            </a:r>
          </a:p>
          <a:p>
            <a:r>
              <a:rPr lang="en-US" dirty="0"/>
              <a:t>Efficiency = 80/100*100=80% Earnings: As the efficiency is less than 83%, only</a:t>
            </a:r>
          </a:p>
          <a:p>
            <a:r>
              <a:rPr lang="en-US" dirty="0"/>
              <a:t>base piece-rate applies: 80*.10=8.00 Case (ii) Output = 90 units Efficiency =</a:t>
            </a:r>
          </a:p>
          <a:p>
            <a:r>
              <a:rPr lang="en-US" dirty="0"/>
              <a:t>90/100*100=90% Earnings: As the efficiency is more than 83% but less than</a:t>
            </a:r>
          </a:p>
          <a:p>
            <a:r>
              <a:rPr lang="en-US" dirty="0"/>
              <a:t>100%, 110% of the base piece-rate applies: 90*(110/100)*0.10=9.90 Case (ii)</a:t>
            </a:r>
          </a:p>
          <a:p>
            <a:r>
              <a:rPr lang="en-US" dirty="0"/>
              <a:t>Output = 110 units Efficiency = 110/100*100=110% Earnings: As the efficiency exceeds 100%, 120% of the base piece- rate applies: 90*(120/100)*0.10=13.20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928662" y="1285860"/>
            <a:ext cx="7286676" cy="18466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GANTT TASK SYSTEM</a:t>
            </a:r>
          </a:p>
          <a:p>
            <a:pPr algn="just"/>
            <a:r>
              <a:rPr lang="en-US" sz="2400" dirty="0"/>
              <a:t> The worker is guaranteed his /her time-rate for output below the standard. On reaching the std output or task, which is set at a high level, the worker is entitled to a bonus of 20% of time wages.</a:t>
            </a:r>
          </a:p>
        </p:txBody>
      </p:sp>
      <p:pic>
        <p:nvPicPr>
          <p:cNvPr id="24579" name="Picture 3"/>
          <p:cNvPicPr>
            <a:picLocks noChangeAspect="1" noChangeArrowheads="1"/>
          </p:cNvPicPr>
          <p:nvPr/>
        </p:nvPicPr>
        <p:blipFill>
          <a:blip r:embed="rId3"/>
          <a:srcRect/>
          <a:stretch>
            <a:fillRect/>
          </a:stretch>
        </p:blipFill>
        <p:spPr bwMode="auto">
          <a:xfrm>
            <a:off x="3524250" y="3143248"/>
            <a:ext cx="2095500" cy="257176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000100" y="889844"/>
            <a:ext cx="7143800"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GANTT TASK SYSTEM (CONTD. )</a:t>
            </a:r>
          </a:p>
          <a:p>
            <a:r>
              <a:rPr lang="en-US" dirty="0"/>
              <a:t> It operates as follows: Rate per hr = Rs 0.50 High piece-rate = Rs 0.10 Std</a:t>
            </a:r>
          </a:p>
          <a:p>
            <a:r>
              <a:rPr lang="en-US" dirty="0"/>
              <a:t>Output = 80 units Time Taken = 8hrs Case (</a:t>
            </a:r>
            <a:r>
              <a:rPr lang="en-US" dirty="0" err="1"/>
              <a:t>i</a:t>
            </a:r>
            <a:r>
              <a:rPr lang="en-US" dirty="0"/>
              <a:t>) Output = 70 units As the output is less than the standard only time wages are paid to the worker. Earnings = 8*.50= Rs 4.00 Case (ii) Output = 80 Units Earnings: As output is equal to the standard, the worker is entitled to time wages plus 20% of time wages as bonus.</a:t>
            </a:r>
          </a:p>
          <a:p>
            <a:r>
              <a:rPr lang="en-US" dirty="0"/>
              <a:t>Time wages = 8*.50=4.00 Bonus = 20/100*4=Rs 0.80 Total Earnings = Rs.4.80</a:t>
            </a:r>
          </a:p>
          <a:p>
            <a:r>
              <a:rPr lang="en-US" dirty="0"/>
              <a:t>Case (iii) Output earnings= 110 Units As the output is more than the standard, the worker is entitled to a high piece- rate. 110*.10= Rs.11.00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000100" y="1142984"/>
            <a:ext cx="700092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EMERSON’ S P L AN</a:t>
            </a:r>
          </a:p>
          <a:p>
            <a:r>
              <a:rPr lang="en-US" dirty="0"/>
              <a:t> A standard is set for the job, &amp; efficiency of each worker is determined by dividing the time taken by the std time.</a:t>
            </a:r>
          </a:p>
        </p:txBody>
      </p:sp>
      <p:pic>
        <p:nvPicPr>
          <p:cNvPr id="26627" name="Picture 3"/>
          <p:cNvPicPr>
            <a:picLocks noChangeAspect="1" noChangeArrowheads="1"/>
          </p:cNvPicPr>
          <p:nvPr/>
        </p:nvPicPr>
        <p:blipFill>
          <a:blip r:embed="rId3"/>
          <a:srcRect/>
          <a:stretch>
            <a:fillRect/>
          </a:stretch>
        </p:blipFill>
        <p:spPr bwMode="auto">
          <a:xfrm>
            <a:off x="3524250" y="2014538"/>
            <a:ext cx="2095500" cy="28289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928662" y="1000107"/>
            <a:ext cx="7215238"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EMERSON’ S P L AN</a:t>
            </a:r>
          </a:p>
          <a:p>
            <a:r>
              <a:rPr lang="en-US" dirty="0"/>
              <a:t> Illustration: Std Output in 10 hrs = 100 units Rate per hr = Rs 1 Case (</a:t>
            </a:r>
            <a:r>
              <a:rPr lang="en-US" dirty="0" err="1"/>
              <a:t>i</a:t>
            </a:r>
            <a:r>
              <a:rPr lang="en-US" dirty="0"/>
              <a:t>) Output in 10 hrs = 50 units Earnings: Efficiency = 50% As efficiency is below 67 % the worker is entitled to time wages only. 10*1=Rs 10.00 Case (ii) Output in 10 hrs = 100 units Earnings: Efficiency = 100% The worker is entitled to time wages plus 20% of time wages as bonus. Time Wages = 10*1 =Rs 10.00 Bonus = 20/100*10 =Rs 2.00 Earnings: = 10 + 2 =Rs12.00 Case (iii) Output in 10 hrs = 130 units Earnings: Efficiency = 130% At the rate of 20% at 100% efficiency &amp; one percent increase for every one percent increase in efficiency, the worker is eligible for 50% of the time wage as bonus. Time Wages = 10*1 =Rs 10.00 Bonus = 50/100*10 =Rs   5.00 Earnings: = 10 + 5 =Rs15.00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142976" y="1785926"/>
            <a:ext cx="650085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REFERENCES</a:t>
            </a:r>
          </a:p>
          <a:p>
            <a:r>
              <a:rPr lang="en-US" dirty="0"/>
              <a:t> Human Resource Management (Text and Cases) by K </a:t>
            </a:r>
            <a:r>
              <a:rPr lang="en-US" dirty="0" err="1"/>
              <a:t>Aswathappa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285852" y="1357298"/>
            <a:ext cx="6643734"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IMPORTANCE OF INCENTIVE PLANS</a:t>
            </a:r>
          </a:p>
          <a:p>
            <a:r>
              <a:rPr lang="en-US" dirty="0"/>
              <a:t> </a:t>
            </a:r>
            <a:r>
              <a:rPr lang="en-US" sz="2400" dirty="0"/>
              <a:t>Motivational Tool</a:t>
            </a:r>
          </a:p>
          <a:p>
            <a:r>
              <a:rPr lang="en-US" sz="2400" dirty="0"/>
              <a:t> Promoting Teamwork</a:t>
            </a:r>
          </a:p>
          <a:p>
            <a:r>
              <a:rPr lang="en-US" sz="2400" dirty="0"/>
              <a:t> Morale Boosters</a:t>
            </a:r>
          </a:p>
          <a:p>
            <a:r>
              <a:rPr lang="en-US" sz="2400" dirty="0"/>
              <a:t> Higher degree of Service to customers</a:t>
            </a:r>
          </a:p>
          <a:p>
            <a:r>
              <a:rPr lang="en-US" sz="2400" dirty="0"/>
              <a:t> Cost of supervision is reduced</a:t>
            </a:r>
          </a:p>
          <a:p>
            <a:r>
              <a:rPr lang="en-US" sz="2400" dirty="0"/>
              <a:t> Desired results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071538" y="889844"/>
            <a:ext cx="7000924"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PRE-REQUISITES OF EFFECTIVE</a:t>
            </a:r>
          </a:p>
          <a:p>
            <a:r>
              <a:rPr lang="en-US" b="1" dirty="0"/>
              <a:t>INCENTIVE SYSTEM</a:t>
            </a:r>
          </a:p>
          <a:p>
            <a:r>
              <a:rPr lang="en-US" dirty="0"/>
              <a:t> </a:t>
            </a:r>
            <a:r>
              <a:rPr lang="en-US" sz="2000" dirty="0"/>
              <a:t>The co-operation of workers in the implementation of an incentive scheme is</a:t>
            </a:r>
          </a:p>
          <a:p>
            <a:r>
              <a:rPr lang="en-US" sz="2000" dirty="0"/>
              <a:t>essential . Workers' co-operation may be secured through proper discussion with</a:t>
            </a:r>
          </a:p>
          <a:p>
            <a:r>
              <a:rPr lang="en-US" sz="2000" dirty="0"/>
              <a:t>their representatives. In particular, workers' co-operation is necessary in:</a:t>
            </a:r>
          </a:p>
          <a:p>
            <a:r>
              <a:rPr lang="en-US" sz="2000" dirty="0"/>
              <a:t>I. The </a:t>
            </a:r>
            <a:r>
              <a:rPr lang="en-US" sz="2000" b="1" dirty="0"/>
              <a:t>methods followed in measuring the results or output upon which</a:t>
            </a:r>
          </a:p>
          <a:p>
            <a:r>
              <a:rPr lang="en-US" sz="2000" dirty="0"/>
              <a:t>payment is based;</a:t>
            </a:r>
          </a:p>
          <a:p>
            <a:r>
              <a:rPr lang="en-US" sz="2000" dirty="0"/>
              <a:t>II. The </a:t>
            </a:r>
            <a:r>
              <a:rPr lang="en-US" sz="2000" b="1" dirty="0"/>
              <a:t>methods followed in setting wage rates for different classes of work;</a:t>
            </a:r>
          </a:p>
          <a:p>
            <a:r>
              <a:rPr lang="en-US" sz="2000" dirty="0"/>
              <a:t>and</a:t>
            </a:r>
          </a:p>
          <a:p>
            <a:r>
              <a:rPr lang="en-US" sz="2000" b="1" dirty="0"/>
              <a:t>III. Appropriate safeguards concerning earnings, job security and</a:t>
            </a:r>
          </a:p>
          <a:p>
            <a:r>
              <a:rPr lang="en-US" sz="2000" b="1" dirty="0"/>
              <a:t>settlement of disputes over piece-work rates and allotted time.</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000100" y="142852"/>
            <a:ext cx="7215238" cy="53245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b="1" dirty="0"/>
              <a:t>PRE-REQUISITES OF EFFECTIVE</a:t>
            </a:r>
          </a:p>
          <a:p>
            <a:r>
              <a:rPr lang="en-US" sz="2000" b="1" dirty="0"/>
              <a:t>INCENTIVE SYSTEM</a:t>
            </a:r>
          </a:p>
          <a:p>
            <a:r>
              <a:rPr lang="en-US" sz="2000" dirty="0"/>
              <a:t> The scheme must be </a:t>
            </a:r>
            <a:r>
              <a:rPr lang="en-US" sz="2000" b="1" dirty="0"/>
              <a:t>based on scientific work measurement. The</a:t>
            </a:r>
          </a:p>
          <a:p>
            <a:r>
              <a:rPr lang="en-US" sz="2000" dirty="0"/>
              <a:t>standards set must be realistic and must motivate workers to put in better</a:t>
            </a:r>
          </a:p>
          <a:p>
            <a:r>
              <a:rPr lang="en-US" sz="2000" dirty="0"/>
              <a:t>performance.</a:t>
            </a:r>
          </a:p>
          <a:p>
            <a:r>
              <a:rPr lang="en-US" sz="2000" dirty="0"/>
              <a:t> There is </a:t>
            </a:r>
            <a:r>
              <a:rPr lang="en-US" sz="2000" b="1" dirty="0"/>
              <a:t>greater need for planning. Many incentive schemes, started</a:t>
            </a:r>
          </a:p>
          <a:p>
            <a:r>
              <a:rPr lang="en-US" sz="2000" dirty="0"/>
              <a:t>hurriedly, planned carelessly, and implemented indifferently have failed and have</a:t>
            </a:r>
          </a:p>
          <a:p>
            <a:r>
              <a:rPr lang="en-US" sz="2000" dirty="0"/>
              <a:t>created more problems for the organization than they have tried to solve.</a:t>
            </a:r>
          </a:p>
          <a:p>
            <a:r>
              <a:rPr lang="en-US" sz="2000" dirty="0"/>
              <a:t> </a:t>
            </a:r>
            <a:r>
              <a:rPr lang="en-US" sz="2000" b="1" dirty="0"/>
              <a:t>Indirect workers, such as supervisors, foremen, charge hands, helpers, crane</a:t>
            </a:r>
          </a:p>
          <a:p>
            <a:r>
              <a:rPr lang="en-US" sz="2000" dirty="0"/>
              <a:t>operators and clerical staff should </a:t>
            </a:r>
            <a:r>
              <a:rPr lang="en-US" sz="2000" b="1" dirty="0"/>
              <a:t>also be covered by incentive schemes.</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000100" y="1000107"/>
            <a:ext cx="7072362" cy="48013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PRE-REQUISITES OF EFFECTIVE</a:t>
            </a:r>
          </a:p>
          <a:p>
            <a:r>
              <a:rPr lang="en-US" b="1" dirty="0"/>
              <a:t>INCENTIVE SYSTEM</a:t>
            </a:r>
          </a:p>
          <a:p>
            <a:r>
              <a:rPr lang="en-US" dirty="0"/>
              <a:t>The other safeguards are:</a:t>
            </a:r>
          </a:p>
          <a:p>
            <a:r>
              <a:rPr lang="en-US" dirty="0"/>
              <a:t> The incentive scheme should be </a:t>
            </a:r>
            <a:r>
              <a:rPr lang="en-US" b="1" dirty="0"/>
              <a:t>appropriate to the type of work carried out</a:t>
            </a:r>
          </a:p>
          <a:p>
            <a:r>
              <a:rPr lang="en-US" dirty="0"/>
              <a:t>and the workers employed.</a:t>
            </a:r>
          </a:p>
          <a:p>
            <a:r>
              <a:rPr lang="en-US" dirty="0"/>
              <a:t> The reward should be </a:t>
            </a:r>
            <a:r>
              <a:rPr lang="en-US" b="1" dirty="0"/>
              <a:t>clearly and closely linked to the efforts of the</a:t>
            </a:r>
          </a:p>
          <a:p>
            <a:r>
              <a:rPr lang="en-US" dirty="0"/>
              <a:t>individual or group.</a:t>
            </a:r>
          </a:p>
          <a:p>
            <a:r>
              <a:rPr lang="en-US" dirty="0"/>
              <a:t> Individuals or groups should have a </a:t>
            </a:r>
            <a:r>
              <a:rPr lang="en-US" b="1" dirty="0"/>
              <a:t>reasonable amount of control over</a:t>
            </a:r>
          </a:p>
          <a:p>
            <a:r>
              <a:rPr lang="en-US" b="1" dirty="0"/>
              <a:t>their efforts and therefore their rewards.</a:t>
            </a:r>
          </a:p>
          <a:p>
            <a:r>
              <a:rPr lang="en-US" dirty="0"/>
              <a:t> The scheme should operate by means of a </a:t>
            </a:r>
            <a:r>
              <a:rPr lang="en-US" b="1" dirty="0"/>
              <a:t>well-defined and easily understood</a:t>
            </a:r>
          </a:p>
          <a:p>
            <a:r>
              <a:rPr lang="en-US" b="1" dirty="0"/>
              <a:t>formula.</a:t>
            </a:r>
          </a:p>
          <a:p>
            <a:r>
              <a:rPr lang="en-US" dirty="0"/>
              <a:t> Provisions should be made for </a:t>
            </a:r>
            <a:r>
              <a:rPr lang="en-US" b="1" dirty="0"/>
              <a:t>controlling the amounts paid, to en- sure</a:t>
            </a:r>
          </a:p>
          <a:p>
            <a:r>
              <a:rPr lang="en-US" dirty="0"/>
              <a:t>that they are proportionate to effort.</a:t>
            </a:r>
          </a:p>
          <a:p>
            <a:r>
              <a:rPr lang="en-US" dirty="0"/>
              <a:t> </a:t>
            </a:r>
            <a:r>
              <a:rPr lang="en-US" b="1" dirty="0"/>
              <a:t>Provisions should be made for amending rates in defined circumstances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525" y="214290"/>
            <a:ext cx="9134475" cy="6848475"/>
          </a:xfrm>
          <a:prstGeom prst="rect">
            <a:avLst/>
          </a:prstGeom>
          <a:noFill/>
          <a:ln w="9525">
            <a:noFill/>
            <a:miter lim="800000"/>
            <a:headEnd/>
            <a:tailEnd/>
          </a:ln>
          <a:effectLst/>
        </p:spPr>
      </p:pic>
      <p:sp>
        <p:nvSpPr>
          <p:cNvPr id="3" name="Rectangle 2"/>
          <p:cNvSpPr/>
          <p:nvPr/>
        </p:nvSpPr>
        <p:spPr>
          <a:xfrm>
            <a:off x="1785918" y="2357431"/>
            <a:ext cx="571504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a:t>TYPES OF INCENTIVE  SCHEMES</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1643042" y="2967335"/>
            <a:ext cx="600079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EARNING VARY IN THE SAME PROPORTION AS OUTPUT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763" y="4763"/>
            <a:ext cx="9134475" cy="6848475"/>
          </a:xfrm>
          <a:prstGeom prst="rect">
            <a:avLst/>
          </a:prstGeom>
          <a:noFill/>
          <a:ln w="9525">
            <a:noFill/>
            <a:miter lim="800000"/>
            <a:headEnd/>
            <a:tailEnd/>
          </a:ln>
          <a:effectLst/>
        </p:spPr>
      </p:pic>
      <p:sp>
        <p:nvSpPr>
          <p:cNvPr id="3" name="Rectangle 2"/>
          <p:cNvSpPr/>
          <p:nvPr/>
        </p:nvSpPr>
        <p:spPr>
          <a:xfrm>
            <a:off x="928662" y="1214423"/>
            <a:ext cx="7215238" cy="443198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STRAIGHT PIECE-WORK SYSTEM</a:t>
            </a:r>
          </a:p>
          <a:p>
            <a:r>
              <a:rPr lang="en-US" dirty="0"/>
              <a:t> </a:t>
            </a:r>
            <a:r>
              <a:rPr lang="en-US" sz="2400" dirty="0"/>
              <a:t>The </a:t>
            </a:r>
            <a:r>
              <a:rPr lang="en-US" sz="2400" b="1" dirty="0"/>
              <a:t>Straight Piece-Work System is the simplest incentive</a:t>
            </a:r>
          </a:p>
          <a:p>
            <a:r>
              <a:rPr lang="en-US" sz="2400" dirty="0"/>
              <a:t>method in which the rate per unit of output is fixed, and the</a:t>
            </a:r>
          </a:p>
          <a:p>
            <a:r>
              <a:rPr lang="en-US" sz="2400" dirty="0"/>
              <a:t>earnings of the worker are computed by multiplying his total</a:t>
            </a:r>
          </a:p>
          <a:p>
            <a:r>
              <a:rPr lang="en-US" sz="2400" dirty="0"/>
              <a:t>output by the rate per unit.</a:t>
            </a:r>
          </a:p>
          <a:p>
            <a:r>
              <a:rPr lang="en-US" sz="2400" dirty="0"/>
              <a:t> Such as, if the per unit rate is 10 </a:t>
            </a:r>
            <a:r>
              <a:rPr lang="en-US" sz="2400" dirty="0" err="1"/>
              <a:t>Paise</a:t>
            </a:r>
            <a:r>
              <a:rPr lang="en-US" sz="2400" dirty="0"/>
              <a:t> and the total output</a:t>
            </a:r>
          </a:p>
          <a:p>
            <a:r>
              <a:rPr lang="en-US" sz="2400" dirty="0"/>
              <a:t>is 1000 units, then his earnings will be 0.10 x 1000 = Rs 100.</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158</TotalTime>
  <Words>2254</Words>
  <Application>Microsoft Office PowerPoint</Application>
  <PresentationFormat>On-screen Show (4:3)</PresentationFormat>
  <Paragraphs>163</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Impact</vt:lpstr>
      <vt:lpstr>Main Event</vt:lpstr>
      <vt:lpstr>Incentives and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Subhasish Chatterjee</cp:lastModifiedBy>
  <cp:revision>18</cp:revision>
  <dcterms:created xsi:type="dcterms:W3CDTF">2020-08-07T06:00:10Z</dcterms:created>
  <dcterms:modified xsi:type="dcterms:W3CDTF">2022-02-21T10:18:08Z</dcterms:modified>
</cp:coreProperties>
</file>